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286"/>
  </p:notesMasterIdLst>
  <p:sldIdLst>
    <p:sldId id="259" r:id="rId2"/>
    <p:sldId id="309" r:id="rId3"/>
    <p:sldId id="326" r:id="rId4"/>
    <p:sldId id="273" r:id="rId5"/>
    <p:sldId id="302" r:id="rId6"/>
    <p:sldId id="668" r:id="rId7"/>
    <p:sldId id="671" r:id="rId8"/>
    <p:sldId id="672" r:id="rId9"/>
    <p:sldId id="813" r:id="rId10"/>
    <p:sldId id="669" r:id="rId11"/>
    <p:sldId id="673" r:id="rId12"/>
    <p:sldId id="809" r:id="rId13"/>
    <p:sldId id="870" r:id="rId14"/>
    <p:sldId id="872" r:id="rId15"/>
    <p:sldId id="871" r:id="rId16"/>
    <p:sldId id="873" r:id="rId17"/>
    <p:sldId id="675" r:id="rId18"/>
    <p:sldId id="677" r:id="rId19"/>
    <p:sldId id="678" r:id="rId20"/>
    <p:sldId id="676" r:id="rId21"/>
    <p:sldId id="679" r:id="rId22"/>
    <p:sldId id="739" r:id="rId23"/>
    <p:sldId id="734" r:id="rId24"/>
    <p:sldId id="921" r:id="rId25"/>
    <p:sldId id="735" r:id="rId26"/>
    <p:sldId id="736" r:id="rId27"/>
    <p:sldId id="737" r:id="rId28"/>
    <p:sldId id="738" r:id="rId29"/>
    <p:sldId id="680" r:id="rId30"/>
    <p:sldId id="681" r:id="rId31"/>
    <p:sldId id="726" r:id="rId32"/>
    <p:sldId id="686" r:id="rId33"/>
    <p:sldId id="687" r:id="rId34"/>
    <p:sldId id="727" r:id="rId35"/>
    <p:sldId id="922" r:id="rId36"/>
    <p:sldId id="728" r:id="rId37"/>
    <p:sldId id="729" r:id="rId38"/>
    <p:sldId id="923" r:id="rId39"/>
    <p:sldId id="733" r:id="rId40"/>
    <p:sldId id="740" r:id="rId41"/>
    <p:sldId id="741" r:id="rId42"/>
    <p:sldId id="742" r:id="rId43"/>
    <p:sldId id="682" r:id="rId44"/>
    <p:sldId id="683" r:id="rId45"/>
    <p:sldId id="684" r:id="rId46"/>
    <p:sldId id="685" r:id="rId47"/>
    <p:sldId id="688" r:id="rId48"/>
    <p:sldId id="689" r:id="rId49"/>
    <p:sldId id="698" r:id="rId50"/>
    <p:sldId id="699" r:id="rId51"/>
    <p:sldId id="700" r:id="rId52"/>
    <p:sldId id="701" r:id="rId53"/>
    <p:sldId id="702" r:id="rId54"/>
    <p:sldId id="703" r:id="rId55"/>
    <p:sldId id="690" r:id="rId56"/>
    <p:sldId id="691" r:id="rId57"/>
    <p:sldId id="692" r:id="rId58"/>
    <p:sldId id="693" r:id="rId59"/>
    <p:sldId id="694" r:id="rId60"/>
    <p:sldId id="695" r:id="rId61"/>
    <p:sldId id="696" r:id="rId62"/>
    <p:sldId id="697" r:id="rId63"/>
    <p:sldId id="705" r:id="rId64"/>
    <p:sldId id="704" r:id="rId65"/>
    <p:sldId id="706" r:id="rId66"/>
    <p:sldId id="707" r:id="rId67"/>
    <p:sldId id="816" r:id="rId68"/>
    <p:sldId id="819" r:id="rId69"/>
    <p:sldId id="817" r:id="rId70"/>
    <p:sldId id="818" r:id="rId71"/>
    <p:sldId id="708" r:id="rId72"/>
    <p:sldId id="709" r:id="rId73"/>
    <p:sldId id="710" r:id="rId74"/>
    <p:sldId id="924" r:id="rId75"/>
    <p:sldId id="926" r:id="rId76"/>
    <p:sldId id="711" r:id="rId77"/>
    <p:sldId id="712" r:id="rId78"/>
    <p:sldId id="713" r:id="rId79"/>
    <p:sldId id="674" r:id="rId80"/>
    <p:sldId id="714" r:id="rId81"/>
    <p:sldId id="715" r:id="rId82"/>
    <p:sldId id="719" r:id="rId83"/>
    <p:sldId id="721" r:id="rId84"/>
    <p:sldId id="716" r:id="rId85"/>
    <p:sldId id="927" r:id="rId86"/>
    <p:sldId id="718" r:id="rId87"/>
    <p:sldId id="720" r:id="rId88"/>
    <p:sldId id="928" r:id="rId89"/>
    <p:sldId id="722" r:id="rId90"/>
    <p:sldId id="723" r:id="rId91"/>
    <p:sldId id="929" r:id="rId92"/>
    <p:sldId id="750" r:id="rId93"/>
    <p:sldId id="774" r:id="rId94"/>
    <p:sldId id="779" r:id="rId95"/>
    <p:sldId id="780" r:id="rId96"/>
    <p:sldId id="930" r:id="rId97"/>
    <p:sldId id="781" r:id="rId98"/>
    <p:sldId id="782" r:id="rId99"/>
    <p:sldId id="811" r:id="rId100"/>
    <p:sldId id="812" r:id="rId101"/>
    <p:sldId id="775" r:id="rId102"/>
    <p:sldId id="776" r:id="rId103"/>
    <p:sldId id="931" r:id="rId104"/>
    <p:sldId id="783" r:id="rId105"/>
    <p:sldId id="784" r:id="rId106"/>
    <p:sldId id="777" r:id="rId107"/>
    <p:sldId id="785" r:id="rId108"/>
    <p:sldId id="778" r:id="rId109"/>
    <p:sldId id="786" r:id="rId110"/>
    <p:sldId id="787" r:id="rId111"/>
    <p:sldId id="788" r:id="rId112"/>
    <p:sldId id="932" r:id="rId113"/>
    <p:sldId id="789" r:id="rId114"/>
    <p:sldId id="790" r:id="rId115"/>
    <p:sldId id="791" r:id="rId116"/>
    <p:sldId id="792" r:id="rId117"/>
    <p:sldId id="793" r:id="rId118"/>
    <p:sldId id="794" r:id="rId119"/>
    <p:sldId id="795" r:id="rId120"/>
    <p:sldId id="796" r:id="rId121"/>
    <p:sldId id="797" r:id="rId122"/>
    <p:sldId id="933" r:id="rId123"/>
    <p:sldId id="798" r:id="rId124"/>
    <p:sldId id="803" r:id="rId125"/>
    <p:sldId id="934" r:id="rId126"/>
    <p:sldId id="804" r:id="rId127"/>
    <p:sldId id="805" r:id="rId128"/>
    <p:sldId id="806" r:id="rId129"/>
    <p:sldId id="807" r:id="rId130"/>
    <p:sldId id="943" r:id="rId131"/>
    <p:sldId id="814" r:id="rId132"/>
    <p:sldId id="995" r:id="rId133"/>
    <p:sldId id="994" r:id="rId134"/>
    <p:sldId id="874" r:id="rId135"/>
    <p:sldId id="875" r:id="rId136"/>
    <p:sldId id="876" r:id="rId137"/>
    <p:sldId id="877" r:id="rId138"/>
    <p:sldId id="889" r:id="rId139"/>
    <p:sldId id="890" r:id="rId140"/>
    <p:sldId id="891" r:id="rId141"/>
    <p:sldId id="892" r:id="rId142"/>
    <p:sldId id="893" r:id="rId143"/>
    <p:sldId id="894" r:id="rId144"/>
    <p:sldId id="895" r:id="rId145"/>
    <p:sldId id="896" r:id="rId146"/>
    <p:sldId id="935" r:id="rId147"/>
    <p:sldId id="897" r:id="rId148"/>
    <p:sldId id="898" r:id="rId149"/>
    <p:sldId id="936" r:id="rId150"/>
    <p:sldId id="899" r:id="rId151"/>
    <p:sldId id="900" r:id="rId152"/>
    <p:sldId id="901" r:id="rId153"/>
    <p:sldId id="902" r:id="rId154"/>
    <p:sldId id="904" r:id="rId155"/>
    <p:sldId id="906" r:id="rId156"/>
    <p:sldId id="907" r:id="rId157"/>
    <p:sldId id="908" r:id="rId158"/>
    <p:sldId id="909" r:id="rId159"/>
    <p:sldId id="910" r:id="rId160"/>
    <p:sldId id="925" r:id="rId161"/>
    <p:sldId id="905" r:id="rId162"/>
    <p:sldId id="911" r:id="rId163"/>
    <p:sldId id="912" r:id="rId164"/>
    <p:sldId id="913" r:id="rId165"/>
    <p:sldId id="914" r:id="rId166"/>
    <p:sldId id="915" r:id="rId167"/>
    <p:sldId id="916" r:id="rId168"/>
    <p:sldId id="917" r:id="rId169"/>
    <p:sldId id="918" r:id="rId170"/>
    <p:sldId id="919" r:id="rId171"/>
    <p:sldId id="815" r:id="rId172"/>
    <p:sldId id="822" r:id="rId173"/>
    <p:sldId id="823" r:id="rId174"/>
    <p:sldId id="824" r:id="rId175"/>
    <p:sldId id="825" r:id="rId176"/>
    <p:sldId id="826" r:id="rId177"/>
    <p:sldId id="827" r:id="rId178"/>
    <p:sldId id="828" r:id="rId179"/>
    <p:sldId id="829" r:id="rId180"/>
    <p:sldId id="830" r:id="rId181"/>
    <p:sldId id="831" r:id="rId182"/>
    <p:sldId id="832" r:id="rId183"/>
    <p:sldId id="833" r:id="rId184"/>
    <p:sldId id="844" r:id="rId185"/>
    <p:sldId id="845" r:id="rId186"/>
    <p:sldId id="846" r:id="rId187"/>
    <p:sldId id="834" r:id="rId188"/>
    <p:sldId id="835" r:id="rId189"/>
    <p:sldId id="836" r:id="rId190"/>
    <p:sldId id="837" r:id="rId191"/>
    <p:sldId id="838" r:id="rId192"/>
    <p:sldId id="839" r:id="rId193"/>
    <p:sldId id="937" r:id="rId194"/>
    <p:sldId id="840" r:id="rId195"/>
    <p:sldId id="841" r:id="rId196"/>
    <p:sldId id="842" r:id="rId197"/>
    <p:sldId id="843" r:id="rId198"/>
    <p:sldId id="847" r:id="rId199"/>
    <p:sldId id="849" r:id="rId200"/>
    <p:sldId id="850" r:id="rId201"/>
    <p:sldId id="848" r:id="rId202"/>
    <p:sldId id="851" r:id="rId203"/>
    <p:sldId id="938" r:id="rId204"/>
    <p:sldId id="939" r:id="rId205"/>
    <p:sldId id="940" r:id="rId206"/>
    <p:sldId id="941" r:id="rId207"/>
    <p:sldId id="852" r:id="rId208"/>
    <p:sldId id="853" r:id="rId209"/>
    <p:sldId id="854" r:id="rId210"/>
    <p:sldId id="855" r:id="rId211"/>
    <p:sldId id="856" r:id="rId212"/>
    <p:sldId id="857" r:id="rId213"/>
    <p:sldId id="942" r:id="rId214"/>
    <p:sldId id="858" r:id="rId215"/>
    <p:sldId id="859" r:id="rId216"/>
    <p:sldId id="860" r:id="rId217"/>
    <p:sldId id="861" r:id="rId218"/>
    <p:sldId id="862" r:id="rId219"/>
    <p:sldId id="863" r:id="rId220"/>
    <p:sldId id="864" r:id="rId221"/>
    <p:sldId id="865" r:id="rId222"/>
    <p:sldId id="866" r:id="rId223"/>
    <p:sldId id="867" r:id="rId224"/>
    <p:sldId id="868" r:id="rId225"/>
    <p:sldId id="869" r:id="rId226"/>
    <p:sldId id="944" r:id="rId227"/>
    <p:sldId id="958" r:id="rId228"/>
    <p:sldId id="961" r:id="rId229"/>
    <p:sldId id="959" r:id="rId230"/>
    <p:sldId id="962" r:id="rId231"/>
    <p:sldId id="963" r:id="rId232"/>
    <p:sldId id="964" r:id="rId233"/>
    <p:sldId id="965" r:id="rId234"/>
    <p:sldId id="966" r:id="rId235"/>
    <p:sldId id="967" r:id="rId236"/>
    <p:sldId id="968" r:id="rId237"/>
    <p:sldId id="969" r:id="rId238"/>
    <p:sldId id="970" r:id="rId239"/>
    <p:sldId id="971" r:id="rId240"/>
    <p:sldId id="972" r:id="rId241"/>
    <p:sldId id="973" r:id="rId242"/>
    <p:sldId id="974" r:id="rId243"/>
    <p:sldId id="975" r:id="rId244"/>
    <p:sldId id="976" r:id="rId245"/>
    <p:sldId id="977" r:id="rId246"/>
    <p:sldId id="978" r:id="rId247"/>
    <p:sldId id="979" r:id="rId248"/>
    <p:sldId id="989" r:id="rId249"/>
    <p:sldId id="990" r:id="rId250"/>
    <p:sldId id="980" r:id="rId251"/>
    <p:sldId id="981" r:id="rId252"/>
    <p:sldId id="982" r:id="rId253"/>
    <p:sldId id="983" r:id="rId254"/>
    <p:sldId id="984" r:id="rId255"/>
    <p:sldId id="987" r:id="rId256"/>
    <p:sldId id="988" r:id="rId257"/>
    <p:sldId id="985" r:id="rId258"/>
    <p:sldId id="986" r:id="rId259"/>
    <p:sldId id="327" r:id="rId260"/>
    <p:sldId id="328" r:id="rId261"/>
    <p:sldId id="329" r:id="rId262"/>
    <p:sldId id="331" r:id="rId263"/>
    <p:sldId id="657" r:id="rId264"/>
    <p:sldId id="658" r:id="rId265"/>
    <p:sldId id="332" r:id="rId266"/>
    <p:sldId id="333" r:id="rId267"/>
    <p:sldId id="659" r:id="rId268"/>
    <p:sldId id="660" r:id="rId269"/>
    <p:sldId id="661" r:id="rId270"/>
    <p:sldId id="662" r:id="rId271"/>
    <p:sldId id="334" r:id="rId272"/>
    <p:sldId id="663" r:id="rId273"/>
    <p:sldId id="336" r:id="rId274"/>
    <p:sldId id="337" r:id="rId275"/>
    <p:sldId id="991" r:id="rId276"/>
    <p:sldId id="992" r:id="rId277"/>
    <p:sldId id="664" r:id="rId278"/>
    <p:sldId id="665" r:id="rId279"/>
    <p:sldId id="993" r:id="rId280"/>
    <p:sldId id="338" r:id="rId281"/>
    <p:sldId id="339" r:id="rId282"/>
    <p:sldId id="666" r:id="rId283"/>
    <p:sldId id="667" r:id="rId284"/>
    <p:sldId id="330" r:id="rId285"/>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CCFFCC"/>
    <a:srgbClr val="D60093"/>
    <a:srgbClr val="FBBB65"/>
    <a:srgbClr val="666666"/>
    <a:srgbClr val="9B9B9B"/>
    <a:srgbClr val="FF99FF"/>
    <a:srgbClr val="FFD961"/>
    <a:srgbClr val="999999"/>
    <a:srgbClr val="66CC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8757" autoAdjust="0"/>
  </p:normalViewPr>
  <p:slideViewPr>
    <p:cSldViewPr>
      <p:cViewPr varScale="1">
        <p:scale>
          <a:sx n="72" d="100"/>
          <a:sy n="72" d="100"/>
        </p:scale>
        <p:origin x="1326" y="78"/>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tableStyles" Target="tableStyles.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notesMaster" Target="notesMasters/notesMaster1.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presProps" Target="presProps.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viewProps" Target="viewProps.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theme" Target="theme/theme1.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171" Type="http://schemas.openxmlformats.org/officeDocument/2006/relationships/slide" Target="slides/slide170.xml"/><Relationship Id="rId227" Type="http://schemas.openxmlformats.org/officeDocument/2006/relationships/slide" Target="slides/slide22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9A42DA0-5410-417D-9068-7BAE04CE55B7}"/>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eaLnBrk="1" hangingPunct="1">
              <a:defRPr sz="1200">
                <a:latin typeface="Arial" charset="0"/>
              </a:defRPr>
            </a:lvl1pPr>
          </a:lstStyle>
          <a:p>
            <a:pPr>
              <a:defRPr/>
            </a:pPr>
            <a:endParaRPr lang="en-US"/>
          </a:p>
        </p:txBody>
      </p:sp>
      <p:sp>
        <p:nvSpPr>
          <p:cNvPr id="3" name="Date Placeholder 2">
            <a:extLst>
              <a:ext uri="{FF2B5EF4-FFF2-40B4-BE49-F238E27FC236}">
                <a16:creationId xmlns:a16="http://schemas.microsoft.com/office/drawing/2014/main" id="{E8F6806D-49ED-464C-94DB-F04691523E66}"/>
              </a:ext>
            </a:extLst>
          </p:cNvPr>
          <p:cNvSpPr>
            <a:spLocks noGrp="1"/>
          </p:cNvSpPr>
          <p:nvPr>
            <p:ph type="dt" idx="1"/>
          </p:nvPr>
        </p:nvSpPr>
        <p:spPr>
          <a:xfrm>
            <a:off x="3884613" y="0"/>
            <a:ext cx="2971800" cy="457200"/>
          </a:xfrm>
          <a:prstGeom prst="rect">
            <a:avLst/>
          </a:prstGeom>
        </p:spPr>
        <p:txBody>
          <a:bodyPr vert="horz" lIns="91440" tIns="45720" rIns="91440" bIns="45720" rtlCol="0"/>
          <a:lstStyle>
            <a:lvl1pPr algn="r" eaLnBrk="1" hangingPunct="1">
              <a:defRPr sz="1200">
                <a:latin typeface="Arial" charset="0"/>
              </a:defRPr>
            </a:lvl1pPr>
          </a:lstStyle>
          <a:p>
            <a:pPr>
              <a:defRPr/>
            </a:pPr>
            <a:fld id="{8A062A3E-BCA6-43CF-9BD6-2978070E91C1}" type="datetimeFigureOut">
              <a:rPr lang="en-US"/>
              <a:pPr>
                <a:defRPr/>
              </a:pPr>
              <a:t>8/30/2020</a:t>
            </a:fld>
            <a:endParaRPr lang="en-US"/>
          </a:p>
        </p:txBody>
      </p:sp>
      <p:sp>
        <p:nvSpPr>
          <p:cNvPr id="4" name="Slide Image Placeholder 3">
            <a:extLst>
              <a:ext uri="{FF2B5EF4-FFF2-40B4-BE49-F238E27FC236}">
                <a16:creationId xmlns:a16="http://schemas.microsoft.com/office/drawing/2014/main" id="{105B9510-AA8E-41D1-8FD6-E37BDC9640FB}"/>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E48B4D51-DAC2-445A-A5DE-B31FCD48B9DB}"/>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760D45DC-673B-4DA8-825C-76D49761E245}"/>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hangingPunct="1">
              <a:defRPr sz="1200">
                <a:latin typeface="Arial" charset="0"/>
              </a:defRPr>
            </a:lvl1pPr>
          </a:lstStyle>
          <a:p>
            <a:pPr>
              <a:defRPr/>
            </a:pPr>
            <a:endParaRPr lang="en-US"/>
          </a:p>
        </p:txBody>
      </p:sp>
      <p:sp>
        <p:nvSpPr>
          <p:cNvPr id="7" name="Slide Number Placeholder 6">
            <a:extLst>
              <a:ext uri="{FF2B5EF4-FFF2-40B4-BE49-F238E27FC236}">
                <a16:creationId xmlns:a16="http://schemas.microsoft.com/office/drawing/2014/main" id="{3E387CAE-6E47-48F6-B3BB-D6AC8B4F28B2}"/>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4A959FA0-E253-44E9-9D74-7632419448A8}"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2">
            <a:extLst>
              <a:ext uri="{FF2B5EF4-FFF2-40B4-BE49-F238E27FC236}">
                <a16:creationId xmlns:a16="http://schemas.microsoft.com/office/drawing/2014/main" id="{2935EFF7-2F01-4F7C-922A-68B6259EFAC5}"/>
              </a:ext>
            </a:extLst>
          </p:cNvPr>
          <p:cNvSpPr>
            <a:spLocks noChangeShapeType="1"/>
          </p:cNvSpPr>
          <p:nvPr/>
        </p:nvSpPr>
        <p:spPr bwMode="auto">
          <a:xfrm>
            <a:off x="7315200" y="10668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 name="Group 8">
            <a:extLst>
              <a:ext uri="{FF2B5EF4-FFF2-40B4-BE49-F238E27FC236}">
                <a16:creationId xmlns:a16="http://schemas.microsoft.com/office/drawing/2014/main" id="{5D0881B7-2FC4-44C6-9B82-F0504B92678E}"/>
              </a:ext>
            </a:extLst>
          </p:cNvPr>
          <p:cNvGrpSpPr>
            <a:grpSpLocks/>
          </p:cNvGrpSpPr>
          <p:nvPr/>
        </p:nvGrpSpPr>
        <p:grpSpPr bwMode="auto">
          <a:xfrm>
            <a:off x="7493000" y="2992438"/>
            <a:ext cx="1338263" cy="2189162"/>
            <a:chOff x="4704" y="1885"/>
            <a:chExt cx="843" cy="1379"/>
          </a:xfrm>
        </p:grpSpPr>
        <p:sp>
          <p:nvSpPr>
            <p:cNvPr id="6" name="Oval 9">
              <a:extLst>
                <a:ext uri="{FF2B5EF4-FFF2-40B4-BE49-F238E27FC236}">
                  <a16:creationId xmlns:a16="http://schemas.microsoft.com/office/drawing/2014/main" id="{569A3EA0-0AF2-42EE-8731-BC2AA98F07A0}"/>
                </a:ext>
              </a:extLst>
            </p:cNvPr>
            <p:cNvSpPr>
              <a:spLocks noChangeArrowheads="1"/>
            </p:cNvSpPr>
            <p:nvPr/>
          </p:nvSpPr>
          <p:spPr bwMode="auto">
            <a:xfrm>
              <a:off x="4704"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7" name="Oval 10">
              <a:extLst>
                <a:ext uri="{FF2B5EF4-FFF2-40B4-BE49-F238E27FC236}">
                  <a16:creationId xmlns:a16="http://schemas.microsoft.com/office/drawing/2014/main" id="{FE8D82C6-19F5-4016-831B-CF1650F6C557}"/>
                </a:ext>
              </a:extLst>
            </p:cNvPr>
            <p:cNvSpPr>
              <a:spLocks noChangeArrowheads="1"/>
            </p:cNvSpPr>
            <p:nvPr/>
          </p:nvSpPr>
          <p:spPr bwMode="auto">
            <a:xfrm>
              <a:off x="4883"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8" name="Oval 11">
              <a:extLst>
                <a:ext uri="{FF2B5EF4-FFF2-40B4-BE49-F238E27FC236}">
                  <a16:creationId xmlns:a16="http://schemas.microsoft.com/office/drawing/2014/main" id="{E6EFBDA8-F1EF-46A9-97C2-CA96496A53AE}"/>
                </a:ext>
              </a:extLst>
            </p:cNvPr>
            <p:cNvSpPr>
              <a:spLocks noChangeArrowheads="1"/>
            </p:cNvSpPr>
            <p:nvPr/>
          </p:nvSpPr>
          <p:spPr bwMode="auto">
            <a:xfrm>
              <a:off x="5062"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9" name="Oval 12">
              <a:extLst>
                <a:ext uri="{FF2B5EF4-FFF2-40B4-BE49-F238E27FC236}">
                  <a16:creationId xmlns:a16="http://schemas.microsoft.com/office/drawing/2014/main" id="{80076BBF-9869-4DB0-A3A7-AFDB2CCFE26C}"/>
                </a:ext>
              </a:extLst>
            </p:cNvPr>
            <p:cNvSpPr>
              <a:spLocks noChangeArrowheads="1"/>
            </p:cNvSpPr>
            <p:nvPr/>
          </p:nvSpPr>
          <p:spPr bwMode="auto">
            <a:xfrm>
              <a:off x="4704"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 name="Oval 13">
              <a:extLst>
                <a:ext uri="{FF2B5EF4-FFF2-40B4-BE49-F238E27FC236}">
                  <a16:creationId xmlns:a16="http://schemas.microsoft.com/office/drawing/2014/main" id="{AFF0334A-7E71-40CB-B44E-E998B793DBDD}"/>
                </a:ext>
              </a:extLst>
            </p:cNvPr>
            <p:cNvSpPr>
              <a:spLocks noChangeArrowheads="1"/>
            </p:cNvSpPr>
            <p:nvPr/>
          </p:nvSpPr>
          <p:spPr bwMode="auto">
            <a:xfrm>
              <a:off x="4883"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1" name="Oval 14">
              <a:extLst>
                <a:ext uri="{FF2B5EF4-FFF2-40B4-BE49-F238E27FC236}">
                  <a16:creationId xmlns:a16="http://schemas.microsoft.com/office/drawing/2014/main" id="{F49ACCA0-2E78-4B4D-9F3B-531C94776083}"/>
                </a:ext>
              </a:extLst>
            </p:cNvPr>
            <p:cNvSpPr>
              <a:spLocks noChangeArrowheads="1"/>
            </p:cNvSpPr>
            <p:nvPr/>
          </p:nvSpPr>
          <p:spPr bwMode="auto">
            <a:xfrm>
              <a:off x="5062"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2" name="Oval 15">
              <a:extLst>
                <a:ext uri="{FF2B5EF4-FFF2-40B4-BE49-F238E27FC236}">
                  <a16:creationId xmlns:a16="http://schemas.microsoft.com/office/drawing/2014/main" id="{FFA3FFDC-58BE-49C4-888A-7BEE5F588A51}"/>
                </a:ext>
              </a:extLst>
            </p:cNvPr>
            <p:cNvSpPr>
              <a:spLocks noChangeArrowheads="1"/>
            </p:cNvSpPr>
            <p:nvPr/>
          </p:nvSpPr>
          <p:spPr bwMode="auto">
            <a:xfrm>
              <a:off x="5241" y="2064"/>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3" name="Oval 16">
              <a:extLst>
                <a:ext uri="{FF2B5EF4-FFF2-40B4-BE49-F238E27FC236}">
                  <a16:creationId xmlns:a16="http://schemas.microsoft.com/office/drawing/2014/main" id="{32D1CD26-67D6-4B1A-9AF4-82EE49662457}"/>
                </a:ext>
              </a:extLst>
            </p:cNvPr>
            <p:cNvSpPr>
              <a:spLocks noChangeArrowheads="1"/>
            </p:cNvSpPr>
            <p:nvPr/>
          </p:nvSpPr>
          <p:spPr bwMode="auto">
            <a:xfrm>
              <a:off x="4704"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4" name="Oval 17">
              <a:extLst>
                <a:ext uri="{FF2B5EF4-FFF2-40B4-BE49-F238E27FC236}">
                  <a16:creationId xmlns:a16="http://schemas.microsoft.com/office/drawing/2014/main" id="{DBD6E929-A1A8-4A3C-B2F5-4449C371A827}"/>
                </a:ext>
              </a:extLst>
            </p:cNvPr>
            <p:cNvSpPr>
              <a:spLocks noChangeArrowheads="1"/>
            </p:cNvSpPr>
            <p:nvPr/>
          </p:nvSpPr>
          <p:spPr bwMode="auto">
            <a:xfrm>
              <a:off x="4883"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5" name="Oval 18">
              <a:extLst>
                <a:ext uri="{FF2B5EF4-FFF2-40B4-BE49-F238E27FC236}">
                  <a16:creationId xmlns:a16="http://schemas.microsoft.com/office/drawing/2014/main" id="{4CBC26E1-84FF-4F54-B879-B9D4EFA18EFA}"/>
                </a:ext>
              </a:extLst>
            </p:cNvPr>
            <p:cNvSpPr>
              <a:spLocks noChangeArrowheads="1"/>
            </p:cNvSpPr>
            <p:nvPr/>
          </p:nvSpPr>
          <p:spPr bwMode="auto">
            <a:xfrm>
              <a:off x="5062"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6" name="Oval 19">
              <a:extLst>
                <a:ext uri="{FF2B5EF4-FFF2-40B4-BE49-F238E27FC236}">
                  <a16:creationId xmlns:a16="http://schemas.microsoft.com/office/drawing/2014/main" id="{33AF0B39-3284-42F6-8B3A-C34D830D7F97}"/>
                </a:ext>
              </a:extLst>
            </p:cNvPr>
            <p:cNvSpPr>
              <a:spLocks noChangeArrowheads="1"/>
            </p:cNvSpPr>
            <p:nvPr/>
          </p:nvSpPr>
          <p:spPr bwMode="auto">
            <a:xfrm>
              <a:off x="5241"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7" name="Oval 20">
              <a:extLst>
                <a:ext uri="{FF2B5EF4-FFF2-40B4-BE49-F238E27FC236}">
                  <a16:creationId xmlns:a16="http://schemas.microsoft.com/office/drawing/2014/main" id="{B40684F7-A3B9-411C-AC0A-B11B26124316}"/>
                </a:ext>
              </a:extLst>
            </p:cNvPr>
            <p:cNvSpPr>
              <a:spLocks noChangeArrowheads="1"/>
            </p:cNvSpPr>
            <p:nvPr/>
          </p:nvSpPr>
          <p:spPr bwMode="auto">
            <a:xfrm>
              <a:off x="5420" y="2243"/>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8" name="Oval 21">
              <a:extLst>
                <a:ext uri="{FF2B5EF4-FFF2-40B4-BE49-F238E27FC236}">
                  <a16:creationId xmlns:a16="http://schemas.microsoft.com/office/drawing/2014/main" id="{257EE76B-0D9C-432C-81A0-A5F9CC73162A}"/>
                </a:ext>
              </a:extLst>
            </p:cNvPr>
            <p:cNvSpPr>
              <a:spLocks noChangeArrowheads="1"/>
            </p:cNvSpPr>
            <p:nvPr/>
          </p:nvSpPr>
          <p:spPr bwMode="auto">
            <a:xfrm>
              <a:off x="4704" y="2421"/>
              <a:ext cx="127" cy="12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9" name="Oval 22">
              <a:extLst>
                <a:ext uri="{FF2B5EF4-FFF2-40B4-BE49-F238E27FC236}">
                  <a16:creationId xmlns:a16="http://schemas.microsoft.com/office/drawing/2014/main" id="{FFBA3F69-CCBE-43BF-BE50-2FDE71B9DFC1}"/>
                </a:ext>
              </a:extLst>
            </p:cNvPr>
            <p:cNvSpPr>
              <a:spLocks noChangeArrowheads="1"/>
            </p:cNvSpPr>
            <p:nvPr/>
          </p:nvSpPr>
          <p:spPr bwMode="auto">
            <a:xfrm>
              <a:off x="4883"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0" name="Oval 23">
              <a:extLst>
                <a:ext uri="{FF2B5EF4-FFF2-40B4-BE49-F238E27FC236}">
                  <a16:creationId xmlns:a16="http://schemas.microsoft.com/office/drawing/2014/main" id="{E0A520CC-358F-44ED-BE2C-9113C2963888}"/>
                </a:ext>
              </a:extLst>
            </p:cNvPr>
            <p:cNvSpPr>
              <a:spLocks noChangeArrowheads="1"/>
            </p:cNvSpPr>
            <p:nvPr/>
          </p:nvSpPr>
          <p:spPr bwMode="auto">
            <a:xfrm>
              <a:off x="5062"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1" name="Oval 24">
              <a:extLst>
                <a:ext uri="{FF2B5EF4-FFF2-40B4-BE49-F238E27FC236}">
                  <a16:creationId xmlns:a16="http://schemas.microsoft.com/office/drawing/2014/main" id="{EAC73C73-73D3-40DA-9D3A-A5531CF464A0}"/>
                </a:ext>
              </a:extLst>
            </p:cNvPr>
            <p:cNvSpPr>
              <a:spLocks noChangeArrowheads="1"/>
            </p:cNvSpPr>
            <p:nvPr/>
          </p:nvSpPr>
          <p:spPr bwMode="auto">
            <a:xfrm>
              <a:off x="5241" y="2421"/>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2" name="Oval 25">
              <a:extLst>
                <a:ext uri="{FF2B5EF4-FFF2-40B4-BE49-F238E27FC236}">
                  <a16:creationId xmlns:a16="http://schemas.microsoft.com/office/drawing/2014/main" id="{C37C8D6B-4DA5-4399-9D4A-2C528E3B62DF}"/>
                </a:ext>
              </a:extLst>
            </p:cNvPr>
            <p:cNvSpPr>
              <a:spLocks noChangeArrowheads="1"/>
            </p:cNvSpPr>
            <p:nvPr/>
          </p:nvSpPr>
          <p:spPr bwMode="auto">
            <a:xfrm>
              <a:off x="4704"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3" name="Oval 26">
              <a:extLst>
                <a:ext uri="{FF2B5EF4-FFF2-40B4-BE49-F238E27FC236}">
                  <a16:creationId xmlns:a16="http://schemas.microsoft.com/office/drawing/2014/main" id="{1AD5B22C-E3CC-441A-9513-89E20BE9EC56}"/>
                </a:ext>
              </a:extLst>
            </p:cNvPr>
            <p:cNvSpPr>
              <a:spLocks noChangeArrowheads="1"/>
            </p:cNvSpPr>
            <p:nvPr/>
          </p:nvSpPr>
          <p:spPr bwMode="auto">
            <a:xfrm>
              <a:off x="4883"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4" name="Oval 27">
              <a:extLst>
                <a:ext uri="{FF2B5EF4-FFF2-40B4-BE49-F238E27FC236}">
                  <a16:creationId xmlns:a16="http://schemas.microsoft.com/office/drawing/2014/main" id="{9BCD3B8E-1963-4E1E-B046-4A44227910BB}"/>
                </a:ext>
              </a:extLst>
            </p:cNvPr>
            <p:cNvSpPr>
              <a:spLocks noChangeArrowheads="1"/>
            </p:cNvSpPr>
            <p:nvPr/>
          </p:nvSpPr>
          <p:spPr bwMode="auto">
            <a:xfrm>
              <a:off x="5062"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5" name="Oval 28">
              <a:extLst>
                <a:ext uri="{FF2B5EF4-FFF2-40B4-BE49-F238E27FC236}">
                  <a16:creationId xmlns:a16="http://schemas.microsoft.com/office/drawing/2014/main" id="{2A03AE46-E256-409A-98FD-200C1186BF87}"/>
                </a:ext>
              </a:extLst>
            </p:cNvPr>
            <p:cNvSpPr>
              <a:spLocks noChangeArrowheads="1"/>
            </p:cNvSpPr>
            <p:nvPr/>
          </p:nvSpPr>
          <p:spPr bwMode="auto">
            <a:xfrm>
              <a:off x="5241"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6" name="Oval 29">
              <a:extLst>
                <a:ext uri="{FF2B5EF4-FFF2-40B4-BE49-F238E27FC236}">
                  <a16:creationId xmlns:a16="http://schemas.microsoft.com/office/drawing/2014/main" id="{A7B83F42-5ABF-4631-A202-DB4DD9A64D24}"/>
                </a:ext>
              </a:extLst>
            </p:cNvPr>
            <p:cNvSpPr>
              <a:spLocks noChangeArrowheads="1"/>
            </p:cNvSpPr>
            <p:nvPr/>
          </p:nvSpPr>
          <p:spPr bwMode="auto">
            <a:xfrm>
              <a:off x="5420" y="2600"/>
              <a:ext cx="127" cy="12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7" name="Oval 30">
              <a:extLst>
                <a:ext uri="{FF2B5EF4-FFF2-40B4-BE49-F238E27FC236}">
                  <a16:creationId xmlns:a16="http://schemas.microsoft.com/office/drawing/2014/main" id="{FA499B5D-D0BA-4D74-A3F3-9FA61E777349}"/>
                </a:ext>
              </a:extLst>
            </p:cNvPr>
            <p:cNvSpPr>
              <a:spLocks noChangeArrowheads="1"/>
            </p:cNvSpPr>
            <p:nvPr/>
          </p:nvSpPr>
          <p:spPr bwMode="auto">
            <a:xfrm>
              <a:off x="4704" y="2779"/>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8" name="Oval 31">
              <a:extLst>
                <a:ext uri="{FF2B5EF4-FFF2-40B4-BE49-F238E27FC236}">
                  <a16:creationId xmlns:a16="http://schemas.microsoft.com/office/drawing/2014/main" id="{A65901BE-D44C-4E76-A9C7-26078D5A6CFE}"/>
                </a:ext>
              </a:extLst>
            </p:cNvPr>
            <p:cNvSpPr>
              <a:spLocks noChangeArrowheads="1"/>
            </p:cNvSpPr>
            <p:nvPr/>
          </p:nvSpPr>
          <p:spPr bwMode="auto">
            <a:xfrm>
              <a:off x="4883"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29" name="Oval 32">
              <a:extLst>
                <a:ext uri="{FF2B5EF4-FFF2-40B4-BE49-F238E27FC236}">
                  <a16:creationId xmlns:a16="http://schemas.microsoft.com/office/drawing/2014/main" id="{4D7924E7-10CE-4E11-9D5C-A38AE40BC926}"/>
                </a:ext>
              </a:extLst>
            </p:cNvPr>
            <p:cNvSpPr>
              <a:spLocks noChangeArrowheads="1"/>
            </p:cNvSpPr>
            <p:nvPr/>
          </p:nvSpPr>
          <p:spPr bwMode="auto">
            <a:xfrm>
              <a:off x="5062"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30" name="Oval 33">
              <a:extLst>
                <a:ext uri="{FF2B5EF4-FFF2-40B4-BE49-F238E27FC236}">
                  <a16:creationId xmlns:a16="http://schemas.microsoft.com/office/drawing/2014/main" id="{2C69FDB0-0B47-4B14-9255-4776B9ACF433}"/>
                </a:ext>
              </a:extLst>
            </p:cNvPr>
            <p:cNvSpPr>
              <a:spLocks noChangeArrowheads="1"/>
            </p:cNvSpPr>
            <p:nvPr/>
          </p:nvSpPr>
          <p:spPr bwMode="auto">
            <a:xfrm>
              <a:off x="5241" y="2779"/>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31" name="Oval 34">
              <a:extLst>
                <a:ext uri="{FF2B5EF4-FFF2-40B4-BE49-F238E27FC236}">
                  <a16:creationId xmlns:a16="http://schemas.microsoft.com/office/drawing/2014/main" id="{49C7DFB9-55E2-4C2B-9D1A-859F17F1212C}"/>
                </a:ext>
              </a:extLst>
            </p:cNvPr>
            <p:cNvSpPr>
              <a:spLocks noChangeArrowheads="1"/>
            </p:cNvSpPr>
            <p:nvPr/>
          </p:nvSpPr>
          <p:spPr bwMode="auto">
            <a:xfrm>
              <a:off x="4704"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32" name="Oval 35">
              <a:extLst>
                <a:ext uri="{FF2B5EF4-FFF2-40B4-BE49-F238E27FC236}">
                  <a16:creationId xmlns:a16="http://schemas.microsoft.com/office/drawing/2014/main" id="{D2F77375-42FE-461D-B956-CEE16C5F171C}"/>
                </a:ext>
              </a:extLst>
            </p:cNvPr>
            <p:cNvSpPr>
              <a:spLocks noChangeArrowheads="1"/>
            </p:cNvSpPr>
            <p:nvPr/>
          </p:nvSpPr>
          <p:spPr bwMode="auto">
            <a:xfrm>
              <a:off x="4883"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33" name="Oval 36">
              <a:extLst>
                <a:ext uri="{FF2B5EF4-FFF2-40B4-BE49-F238E27FC236}">
                  <a16:creationId xmlns:a16="http://schemas.microsoft.com/office/drawing/2014/main" id="{2C33B785-7DD4-4D49-89F0-98AE278F9DF5}"/>
                </a:ext>
              </a:extLst>
            </p:cNvPr>
            <p:cNvSpPr>
              <a:spLocks noChangeArrowheads="1"/>
            </p:cNvSpPr>
            <p:nvPr/>
          </p:nvSpPr>
          <p:spPr bwMode="auto">
            <a:xfrm>
              <a:off x="5062"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34" name="Oval 37">
              <a:extLst>
                <a:ext uri="{FF2B5EF4-FFF2-40B4-BE49-F238E27FC236}">
                  <a16:creationId xmlns:a16="http://schemas.microsoft.com/office/drawing/2014/main" id="{5F75FC38-294E-4D63-91CA-5590BC29B8AE}"/>
                </a:ext>
              </a:extLst>
            </p:cNvPr>
            <p:cNvSpPr>
              <a:spLocks noChangeArrowheads="1"/>
            </p:cNvSpPr>
            <p:nvPr/>
          </p:nvSpPr>
          <p:spPr bwMode="auto">
            <a:xfrm>
              <a:off x="5241"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35" name="Oval 38">
              <a:extLst>
                <a:ext uri="{FF2B5EF4-FFF2-40B4-BE49-F238E27FC236}">
                  <a16:creationId xmlns:a16="http://schemas.microsoft.com/office/drawing/2014/main" id="{A044051A-D21F-43E0-B782-883AEA4A77B3}"/>
                </a:ext>
              </a:extLst>
            </p:cNvPr>
            <p:cNvSpPr>
              <a:spLocks noChangeArrowheads="1"/>
            </p:cNvSpPr>
            <p:nvPr/>
          </p:nvSpPr>
          <p:spPr bwMode="auto">
            <a:xfrm>
              <a:off x="4883"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36" name="Oval 39">
              <a:extLst>
                <a:ext uri="{FF2B5EF4-FFF2-40B4-BE49-F238E27FC236}">
                  <a16:creationId xmlns:a16="http://schemas.microsoft.com/office/drawing/2014/main" id="{058641C1-9AB1-41EB-9921-37FD6B81429E}"/>
                </a:ext>
              </a:extLst>
            </p:cNvPr>
            <p:cNvSpPr>
              <a:spLocks noChangeArrowheads="1"/>
            </p:cNvSpPr>
            <p:nvPr/>
          </p:nvSpPr>
          <p:spPr bwMode="auto">
            <a:xfrm>
              <a:off x="5241"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grpSp>
      <p:sp>
        <p:nvSpPr>
          <p:cNvPr id="37" name="Line 40">
            <a:extLst>
              <a:ext uri="{FF2B5EF4-FFF2-40B4-BE49-F238E27FC236}">
                <a16:creationId xmlns:a16="http://schemas.microsoft.com/office/drawing/2014/main" id="{596F9FF5-5D41-4596-9F23-525F4D9DE47C}"/>
              </a:ext>
            </a:extLst>
          </p:cNvPr>
          <p:cNvSpPr>
            <a:spLocks noChangeShapeType="1"/>
          </p:cNvSpPr>
          <p:nvPr/>
        </p:nvSpPr>
        <p:spPr bwMode="auto">
          <a:xfrm>
            <a:off x="304800" y="2819400"/>
            <a:ext cx="8229600"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3" name="Rectangle 3"/>
          <p:cNvSpPr>
            <a:spLocks noGrp="1" noChangeArrowheads="1"/>
          </p:cNvSpPr>
          <p:nvPr>
            <p:ph type="ctrTitle"/>
          </p:nvPr>
        </p:nvSpPr>
        <p:spPr>
          <a:xfrm>
            <a:off x="315913" y="466725"/>
            <a:ext cx="6781800" cy="2133600"/>
          </a:xfrm>
        </p:spPr>
        <p:txBody>
          <a:bodyPr/>
          <a:lstStyle>
            <a:lvl1pPr algn="r">
              <a:defRPr sz="4800"/>
            </a:lvl1pPr>
          </a:lstStyle>
          <a:p>
            <a:pPr lvl="0"/>
            <a:r>
              <a:rPr lang="en-US" altLang="en-US" noProof="0"/>
              <a:t>Click to edit Master title style</a:t>
            </a:r>
          </a:p>
        </p:txBody>
      </p:sp>
      <p:sp>
        <p:nvSpPr>
          <p:cNvPr id="20484" name="Rectangle 4"/>
          <p:cNvSpPr>
            <a:spLocks noGrp="1" noChangeArrowheads="1"/>
          </p:cNvSpPr>
          <p:nvPr>
            <p:ph type="subTitle" idx="1"/>
          </p:nvPr>
        </p:nvSpPr>
        <p:spPr>
          <a:xfrm>
            <a:off x="849313" y="3049588"/>
            <a:ext cx="6248400" cy="2362200"/>
          </a:xfrm>
        </p:spPr>
        <p:txBody>
          <a:bodyPr/>
          <a:lstStyle>
            <a:lvl1pPr marL="0" indent="0" algn="r">
              <a:buFont typeface="Wingdings" pitchFamily="2" charset="2"/>
              <a:buNone/>
              <a:defRPr sz="3200"/>
            </a:lvl1pPr>
          </a:lstStyle>
          <a:p>
            <a:pPr lvl="0"/>
            <a:r>
              <a:rPr lang="en-US" altLang="en-US" noProof="0"/>
              <a:t>Click to edit Master subtitle style</a:t>
            </a:r>
          </a:p>
        </p:txBody>
      </p:sp>
      <p:sp>
        <p:nvSpPr>
          <p:cNvPr id="38" name="Rectangle 5">
            <a:extLst>
              <a:ext uri="{FF2B5EF4-FFF2-40B4-BE49-F238E27FC236}">
                <a16:creationId xmlns:a16="http://schemas.microsoft.com/office/drawing/2014/main" id="{9410EC8F-C5A0-482B-BEA9-96B08B23CDC1}"/>
              </a:ext>
            </a:extLst>
          </p:cNvPr>
          <p:cNvSpPr>
            <a:spLocks noGrp="1" noChangeArrowheads="1"/>
          </p:cNvSpPr>
          <p:nvPr>
            <p:ph type="dt" sz="half" idx="10"/>
          </p:nvPr>
        </p:nvSpPr>
        <p:spPr/>
        <p:txBody>
          <a:bodyPr/>
          <a:lstStyle>
            <a:lvl1pPr>
              <a:defRPr/>
            </a:lvl1pPr>
          </a:lstStyle>
          <a:p>
            <a:pPr>
              <a:defRPr/>
            </a:pPr>
            <a:endParaRPr lang="en-US" altLang="en-US"/>
          </a:p>
        </p:txBody>
      </p:sp>
      <p:sp>
        <p:nvSpPr>
          <p:cNvPr id="39" name="Rectangle 6">
            <a:extLst>
              <a:ext uri="{FF2B5EF4-FFF2-40B4-BE49-F238E27FC236}">
                <a16:creationId xmlns:a16="http://schemas.microsoft.com/office/drawing/2014/main" id="{55D76F7A-BE69-4542-A59B-0A41FFB71E37}"/>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40" name="Rectangle 7">
            <a:extLst>
              <a:ext uri="{FF2B5EF4-FFF2-40B4-BE49-F238E27FC236}">
                <a16:creationId xmlns:a16="http://schemas.microsoft.com/office/drawing/2014/main" id="{FC6F7648-1CEF-414C-982B-5C32563CCED9}"/>
              </a:ext>
            </a:extLst>
          </p:cNvPr>
          <p:cNvSpPr>
            <a:spLocks noGrp="1" noChangeArrowheads="1"/>
          </p:cNvSpPr>
          <p:nvPr>
            <p:ph type="sldNum" sz="quarter" idx="12"/>
          </p:nvPr>
        </p:nvSpPr>
        <p:spPr/>
        <p:txBody>
          <a:bodyPr/>
          <a:lstStyle>
            <a:lvl1pPr>
              <a:defRPr/>
            </a:lvl1pPr>
          </a:lstStyle>
          <a:p>
            <a:pPr>
              <a:defRPr/>
            </a:pPr>
            <a:fld id="{4DD588A9-EE07-46E7-BEE5-6FA00667EDFC}" type="slidenum">
              <a:rPr lang="en-US" altLang="en-US"/>
              <a:pPr>
                <a:defRPr/>
              </a:pPr>
              <a:t>‹#›</a:t>
            </a:fld>
            <a:endParaRPr lang="en-US" altLang="en-US"/>
          </a:p>
        </p:txBody>
      </p:sp>
    </p:spTree>
    <p:extLst>
      <p:ext uri="{BB962C8B-B14F-4D97-AF65-F5344CB8AC3E}">
        <p14:creationId xmlns:p14="http://schemas.microsoft.com/office/powerpoint/2010/main" val="379156504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381C508F-1F97-4C35-8580-4F548D2B65B8}"/>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5517C6AB-EAF3-4C1E-B5FE-F47DBF024B9C}"/>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50C48CE4-9FE9-455B-B946-0EC55113D622}"/>
              </a:ext>
            </a:extLst>
          </p:cNvPr>
          <p:cNvSpPr>
            <a:spLocks noGrp="1" noChangeArrowheads="1"/>
          </p:cNvSpPr>
          <p:nvPr>
            <p:ph type="sldNum" sz="quarter" idx="12"/>
          </p:nvPr>
        </p:nvSpPr>
        <p:spPr>
          <a:ln/>
        </p:spPr>
        <p:txBody>
          <a:bodyPr/>
          <a:lstStyle>
            <a:lvl1pPr>
              <a:defRPr/>
            </a:lvl1pPr>
          </a:lstStyle>
          <a:p>
            <a:pPr>
              <a:defRPr/>
            </a:pPr>
            <a:fld id="{F1BD0116-9ED6-4EE5-A9F1-0C4D97C1CB13}" type="slidenum">
              <a:rPr lang="en-US" altLang="en-US"/>
              <a:pPr>
                <a:defRPr/>
              </a:pPr>
              <a:t>‹#›</a:t>
            </a:fld>
            <a:endParaRPr lang="en-US" altLang="en-US"/>
          </a:p>
        </p:txBody>
      </p:sp>
    </p:spTree>
    <p:extLst>
      <p:ext uri="{BB962C8B-B14F-4D97-AF65-F5344CB8AC3E}">
        <p14:creationId xmlns:p14="http://schemas.microsoft.com/office/powerpoint/2010/main" val="26169258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33D6ED10-7EFA-48A4-8C9A-80A961BA4A07}"/>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7B2645AE-21FD-43BB-99A3-B8F474A36C9D}"/>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51563C08-3579-41E6-95C5-B05BC5B09C8D}"/>
              </a:ext>
            </a:extLst>
          </p:cNvPr>
          <p:cNvSpPr>
            <a:spLocks noGrp="1" noChangeArrowheads="1"/>
          </p:cNvSpPr>
          <p:nvPr>
            <p:ph type="sldNum" sz="quarter" idx="12"/>
          </p:nvPr>
        </p:nvSpPr>
        <p:spPr>
          <a:ln/>
        </p:spPr>
        <p:txBody>
          <a:bodyPr/>
          <a:lstStyle>
            <a:lvl1pPr>
              <a:defRPr/>
            </a:lvl1pPr>
          </a:lstStyle>
          <a:p>
            <a:pPr>
              <a:defRPr/>
            </a:pPr>
            <a:fld id="{D22BDAC7-8F18-4C23-90D6-D79E7F8029A4}" type="slidenum">
              <a:rPr lang="en-US" altLang="en-US"/>
              <a:pPr>
                <a:defRPr/>
              </a:pPr>
              <a:t>‹#›</a:t>
            </a:fld>
            <a:endParaRPr lang="en-US" altLang="en-US"/>
          </a:p>
        </p:txBody>
      </p:sp>
    </p:spTree>
    <p:extLst>
      <p:ext uri="{BB962C8B-B14F-4D97-AF65-F5344CB8AC3E}">
        <p14:creationId xmlns:p14="http://schemas.microsoft.com/office/powerpoint/2010/main" val="20591655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5BBD95AA-002E-40F1-81D5-3A0333D1BD37}"/>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D4E6EDDA-F177-46B9-ABC3-912762D7D95D}"/>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139096BD-7822-4ED0-AFF5-D0321198BBC2}"/>
              </a:ext>
            </a:extLst>
          </p:cNvPr>
          <p:cNvSpPr>
            <a:spLocks noGrp="1" noChangeArrowheads="1"/>
          </p:cNvSpPr>
          <p:nvPr>
            <p:ph type="sldNum" sz="quarter" idx="12"/>
          </p:nvPr>
        </p:nvSpPr>
        <p:spPr>
          <a:ln/>
        </p:spPr>
        <p:txBody>
          <a:bodyPr/>
          <a:lstStyle>
            <a:lvl1pPr>
              <a:defRPr/>
            </a:lvl1pPr>
          </a:lstStyle>
          <a:p>
            <a:pPr>
              <a:defRPr/>
            </a:pPr>
            <a:fld id="{AA5D8EAE-EC14-452A-AF26-215B4AE31F01}" type="slidenum">
              <a:rPr lang="en-US" altLang="en-US"/>
              <a:pPr>
                <a:defRPr/>
              </a:pPr>
              <a:t>‹#›</a:t>
            </a:fld>
            <a:endParaRPr lang="en-US" altLang="en-US"/>
          </a:p>
        </p:txBody>
      </p:sp>
    </p:spTree>
    <p:extLst>
      <p:ext uri="{BB962C8B-B14F-4D97-AF65-F5344CB8AC3E}">
        <p14:creationId xmlns:p14="http://schemas.microsoft.com/office/powerpoint/2010/main" val="23150098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A318B13F-5706-4E5D-B869-00C16B479270}"/>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A493453F-49B8-44FE-9F67-9954F69C1B8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687CD00B-320C-4811-A84E-651C219D5BC2}"/>
              </a:ext>
            </a:extLst>
          </p:cNvPr>
          <p:cNvSpPr>
            <a:spLocks noGrp="1" noChangeArrowheads="1"/>
          </p:cNvSpPr>
          <p:nvPr>
            <p:ph type="sldNum" sz="quarter" idx="12"/>
          </p:nvPr>
        </p:nvSpPr>
        <p:spPr>
          <a:ln/>
        </p:spPr>
        <p:txBody>
          <a:bodyPr/>
          <a:lstStyle>
            <a:lvl1pPr>
              <a:defRPr/>
            </a:lvl1pPr>
          </a:lstStyle>
          <a:p>
            <a:pPr>
              <a:defRPr/>
            </a:pPr>
            <a:fld id="{AFABA74B-E3C1-48EF-AA19-1E5E76F54BAF}" type="slidenum">
              <a:rPr lang="en-US" altLang="en-US"/>
              <a:pPr>
                <a:defRPr/>
              </a:pPr>
              <a:t>‹#›</a:t>
            </a:fld>
            <a:endParaRPr lang="en-US" altLang="en-US"/>
          </a:p>
        </p:txBody>
      </p:sp>
    </p:spTree>
    <p:extLst>
      <p:ext uri="{BB962C8B-B14F-4D97-AF65-F5344CB8AC3E}">
        <p14:creationId xmlns:p14="http://schemas.microsoft.com/office/powerpoint/2010/main" val="3820455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9FEBA197-9876-4023-99CD-78C01DA9C97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1557AA10-DC19-4C6E-BD92-B7687343E8A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53803B82-8A6D-45CC-950E-1BC0321EDEB8}"/>
              </a:ext>
            </a:extLst>
          </p:cNvPr>
          <p:cNvSpPr>
            <a:spLocks noGrp="1" noChangeArrowheads="1"/>
          </p:cNvSpPr>
          <p:nvPr>
            <p:ph type="sldNum" sz="quarter" idx="12"/>
          </p:nvPr>
        </p:nvSpPr>
        <p:spPr>
          <a:ln/>
        </p:spPr>
        <p:txBody>
          <a:bodyPr/>
          <a:lstStyle>
            <a:lvl1pPr>
              <a:defRPr/>
            </a:lvl1pPr>
          </a:lstStyle>
          <a:p>
            <a:pPr>
              <a:defRPr/>
            </a:pPr>
            <a:fld id="{CE018F47-6869-4A13-B073-FC52050118D1}" type="slidenum">
              <a:rPr lang="en-US" altLang="en-US"/>
              <a:pPr>
                <a:defRPr/>
              </a:pPr>
              <a:t>‹#›</a:t>
            </a:fld>
            <a:endParaRPr lang="en-US" altLang="en-US"/>
          </a:p>
        </p:txBody>
      </p:sp>
    </p:spTree>
    <p:extLst>
      <p:ext uri="{BB962C8B-B14F-4D97-AF65-F5344CB8AC3E}">
        <p14:creationId xmlns:p14="http://schemas.microsoft.com/office/powerpoint/2010/main" val="34350069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FB52482B-FA51-408B-9C9D-7612724A9169}"/>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6">
            <a:extLst>
              <a:ext uri="{FF2B5EF4-FFF2-40B4-BE49-F238E27FC236}">
                <a16:creationId xmlns:a16="http://schemas.microsoft.com/office/drawing/2014/main" id="{E9B8F362-3868-41D6-92D1-29050AC75CE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7">
            <a:extLst>
              <a:ext uri="{FF2B5EF4-FFF2-40B4-BE49-F238E27FC236}">
                <a16:creationId xmlns:a16="http://schemas.microsoft.com/office/drawing/2014/main" id="{EAE4ADCB-D8E5-4EFC-B655-D696C980A436}"/>
              </a:ext>
            </a:extLst>
          </p:cNvPr>
          <p:cNvSpPr>
            <a:spLocks noGrp="1" noChangeArrowheads="1"/>
          </p:cNvSpPr>
          <p:nvPr>
            <p:ph type="sldNum" sz="quarter" idx="12"/>
          </p:nvPr>
        </p:nvSpPr>
        <p:spPr>
          <a:ln/>
        </p:spPr>
        <p:txBody>
          <a:bodyPr/>
          <a:lstStyle>
            <a:lvl1pPr>
              <a:defRPr/>
            </a:lvl1pPr>
          </a:lstStyle>
          <a:p>
            <a:pPr>
              <a:defRPr/>
            </a:pPr>
            <a:fld id="{A1D7D19C-D524-42A0-980B-33F675FE35CA}" type="slidenum">
              <a:rPr lang="en-US" altLang="en-US"/>
              <a:pPr>
                <a:defRPr/>
              </a:pPr>
              <a:t>‹#›</a:t>
            </a:fld>
            <a:endParaRPr lang="en-US" altLang="en-US"/>
          </a:p>
        </p:txBody>
      </p:sp>
    </p:spTree>
    <p:extLst>
      <p:ext uri="{BB962C8B-B14F-4D97-AF65-F5344CB8AC3E}">
        <p14:creationId xmlns:p14="http://schemas.microsoft.com/office/powerpoint/2010/main" val="42071168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3B197E2B-1DD7-4E27-9E52-012166B9F84A}"/>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40477506-C88A-4394-BB4E-A7894C46FBB9}"/>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7">
            <a:extLst>
              <a:ext uri="{FF2B5EF4-FFF2-40B4-BE49-F238E27FC236}">
                <a16:creationId xmlns:a16="http://schemas.microsoft.com/office/drawing/2014/main" id="{BE6D8CED-2B7D-4867-8840-99711AC98ACF}"/>
              </a:ext>
            </a:extLst>
          </p:cNvPr>
          <p:cNvSpPr>
            <a:spLocks noGrp="1" noChangeArrowheads="1"/>
          </p:cNvSpPr>
          <p:nvPr>
            <p:ph type="sldNum" sz="quarter" idx="12"/>
          </p:nvPr>
        </p:nvSpPr>
        <p:spPr>
          <a:ln/>
        </p:spPr>
        <p:txBody>
          <a:bodyPr/>
          <a:lstStyle>
            <a:lvl1pPr>
              <a:defRPr/>
            </a:lvl1pPr>
          </a:lstStyle>
          <a:p>
            <a:pPr>
              <a:defRPr/>
            </a:pPr>
            <a:fld id="{188E9777-8D3F-4F31-947D-EE97B74CAFC8}" type="slidenum">
              <a:rPr lang="en-US" altLang="en-US"/>
              <a:pPr>
                <a:defRPr/>
              </a:pPr>
              <a:t>‹#›</a:t>
            </a:fld>
            <a:endParaRPr lang="en-US" altLang="en-US"/>
          </a:p>
        </p:txBody>
      </p:sp>
    </p:spTree>
    <p:extLst>
      <p:ext uri="{BB962C8B-B14F-4D97-AF65-F5344CB8AC3E}">
        <p14:creationId xmlns:p14="http://schemas.microsoft.com/office/powerpoint/2010/main" val="16918545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B689FF75-7015-43E2-9F00-B885ED879FD9}"/>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6">
            <a:extLst>
              <a:ext uri="{FF2B5EF4-FFF2-40B4-BE49-F238E27FC236}">
                <a16:creationId xmlns:a16="http://schemas.microsoft.com/office/drawing/2014/main" id="{75627F9D-C560-4873-8187-EB00463A2B2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7">
            <a:extLst>
              <a:ext uri="{FF2B5EF4-FFF2-40B4-BE49-F238E27FC236}">
                <a16:creationId xmlns:a16="http://schemas.microsoft.com/office/drawing/2014/main" id="{580511C7-25C6-43CF-B8C9-A02B31E07771}"/>
              </a:ext>
            </a:extLst>
          </p:cNvPr>
          <p:cNvSpPr>
            <a:spLocks noGrp="1" noChangeArrowheads="1"/>
          </p:cNvSpPr>
          <p:nvPr>
            <p:ph type="sldNum" sz="quarter" idx="12"/>
          </p:nvPr>
        </p:nvSpPr>
        <p:spPr>
          <a:ln/>
        </p:spPr>
        <p:txBody>
          <a:bodyPr/>
          <a:lstStyle>
            <a:lvl1pPr>
              <a:defRPr/>
            </a:lvl1pPr>
          </a:lstStyle>
          <a:p>
            <a:pPr>
              <a:defRPr/>
            </a:pPr>
            <a:fld id="{CD92F67D-464B-4DCE-84CC-85477614DB9C}" type="slidenum">
              <a:rPr lang="en-US" altLang="en-US"/>
              <a:pPr>
                <a:defRPr/>
              </a:pPr>
              <a:t>‹#›</a:t>
            </a:fld>
            <a:endParaRPr lang="en-US" altLang="en-US"/>
          </a:p>
        </p:txBody>
      </p:sp>
    </p:spTree>
    <p:extLst>
      <p:ext uri="{BB962C8B-B14F-4D97-AF65-F5344CB8AC3E}">
        <p14:creationId xmlns:p14="http://schemas.microsoft.com/office/powerpoint/2010/main" val="38903614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C71E304F-D8B4-4CE4-9BE1-282AA61710AE}"/>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D40308ED-011C-49F5-8011-81EFEAD31C07}"/>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28E2D6BF-7B42-443E-B14E-6525B02F0FF8}"/>
              </a:ext>
            </a:extLst>
          </p:cNvPr>
          <p:cNvSpPr>
            <a:spLocks noGrp="1" noChangeArrowheads="1"/>
          </p:cNvSpPr>
          <p:nvPr>
            <p:ph type="sldNum" sz="quarter" idx="12"/>
          </p:nvPr>
        </p:nvSpPr>
        <p:spPr>
          <a:ln/>
        </p:spPr>
        <p:txBody>
          <a:bodyPr/>
          <a:lstStyle>
            <a:lvl1pPr>
              <a:defRPr/>
            </a:lvl1pPr>
          </a:lstStyle>
          <a:p>
            <a:pPr>
              <a:defRPr/>
            </a:pPr>
            <a:fld id="{47F834B0-78F7-4C1D-B016-C05F84F11817}" type="slidenum">
              <a:rPr lang="en-US" altLang="en-US"/>
              <a:pPr>
                <a:defRPr/>
              </a:pPr>
              <a:t>‹#›</a:t>
            </a:fld>
            <a:endParaRPr lang="en-US" altLang="en-US"/>
          </a:p>
        </p:txBody>
      </p:sp>
    </p:spTree>
    <p:extLst>
      <p:ext uri="{BB962C8B-B14F-4D97-AF65-F5344CB8AC3E}">
        <p14:creationId xmlns:p14="http://schemas.microsoft.com/office/powerpoint/2010/main" val="34449021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1ABB85DA-0C9D-42A0-8AE2-15340606F382}"/>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EC764E47-5B45-4F5D-95EB-C0D2C3E9F21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57A6CFDC-FE65-40E1-8E99-2E493FCAA3B6}"/>
              </a:ext>
            </a:extLst>
          </p:cNvPr>
          <p:cNvSpPr>
            <a:spLocks noGrp="1" noChangeArrowheads="1"/>
          </p:cNvSpPr>
          <p:nvPr>
            <p:ph type="sldNum" sz="quarter" idx="12"/>
          </p:nvPr>
        </p:nvSpPr>
        <p:spPr>
          <a:ln/>
        </p:spPr>
        <p:txBody>
          <a:bodyPr/>
          <a:lstStyle>
            <a:lvl1pPr>
              <a:defRPr/>
            </a:lvl1pPr>
          </a:lstStyle>
          <a:p>
            <a:pPr>
              <a:defRPr/>
            </a:pPr>
            <a:fld id="{22E8F1EE-2D98-45AE-B923-5D0383D31AB7}" type="slidenum">
              <a:rPr lang="en-US" altLang="en-US"/>
              <a:pPr>
                <a:defRPr/>
              </a:pPr>
              <a:t>‹#›</a:t>
            </a:fld>
            <a:endParaRPr lang="en-US" altLang="en-US"/>
          </a:p>
        </p:txBody>
      </p:sp>
    </p:spTree>
    <p:extLst>
      <p:ext uri="{BB962C8B-B14F-4D97-AF65-F5344CB8AC3E}">
        <p14:creationId xmlns:p14="http://schemas.microsoft.com/office/powerpoint/2010/main" val="112354630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Line 2">
            <a:extLst>
              <a:ext uri="{FF2B5EF4-FFF2-40B4-BE49-F238E27FC236}">
                <a16:creationId xmlns:a16="http://schemas.microsoft.com/office/drawing/2014/main" id="{F3AD354C-283B-44B3-88F2-D472AADBBA66}"/>
              </a:ext>
            </a:extLst>
          </p:cNvPr>
          <p:cNvSpPr>
            <a:spLocks noChangeShapeType="1"/>
          </p:cNvSpPr>
          <p:nvPr/>
        </p:nvSpPr>
        <p:spPr bwMode="auto">
          <a:xfrm>
            <a:off x="7962900" y="152400"/>
            <a:ext cx="0" cy="1524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 name="Rectangle 3">
            <a:extLst>
              <a:ext uri="{FF2B5EF4-FFF2-40B4-BE49-F238E27FC236}">
                <a16:creationId xmlns:a16="http://schemas.microsoft.com/office/drawing/2014/main" id="{C35937EB-2F09-4ABC-9265-248AE72ED38F}"/>
              </a:ext>
            </a:extLst>
          </p:cNvPr>
          <p:cNvSpPr>
            <a:spLocks noGrp="1" noChangeArrowheads="1"/>
          </p:cNvSpPr>
          <p:nvPr>
            <p:ph type="title"/>
          </p:nvPr>
        </p:nvSpPr>
        <p:spPr bwMode="auto">
          <a:xfrm>
            <a:off x="457200" y="122238"/>
            <a:ext cx="75438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028" name="Rectangle 4">
            <a:extLst>
              <a:ext uri="{FF2B5EF4-FFF2-40B4-BE49-F238E27FC236}">
                <a16:creationId xmlns:a16="http://schemas.microsoft.com/office/drawing/2014/main" id="{CE876764-712C-41F9-A141-E29E5F09B702}"/>
              </a:ext>
            </a:extLst>
          </p:cNvPr>
          <p:cNvSpPr>
            <a:spLocks noGrp="1" noChangeArrowheads="1"/>
          </p:cNvSpPr>
          <p:nvPr>
            <p:ph type="body" idx="1"/>
          </p:nvPr>
        </p:nvSpPr>
        <p:spPr bwMode="auto">
          <a:xfrm>
            <a:off x="457200" y="1719263"/>
            <a:ext cx="8229600" cy="441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9461" name="Rectangle 5">
            <a:extLst>
              <a:ext uri="{FF2B5EF4-FFF2-40B4-BE49-F238E27FC236}">
                <a16:creationId xmlns:a16="http://schemas.microsoft.com/office/drawing/2014/main" id="{581B0E16-C0DB-4B26-9EC8-6CC07EB9B101}"/>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00">
                <a:latin typeface="Arial" charset="0"/>
              </a:defRPr>
            </a:lvl1pPr>
          </a:lstStyle>
          <a:p>
            <a:pPr>
              <a:defRPr/>
            </a:pPr>
            <a:endParaRPr lang="en-US" altLang="en-US"/>
          </a:p>
        </p:txBody>
      </p:sp>
      <p:sp>
        <p:nvSpPr>
          <p:cNvPr id="19462" name="Rectangle 6">
            <a:extLst>
              <a:ext uri="{FF2B5EF4-FFF2-40B4-BE49-F238E27FC236}">
                <a16:creationId xmlns:a16="http://schemas.microsoft.com/office/drawing/2014/main" id="{38C9EC58-3517-46CF-AB70-1F129C027A7B}"/>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00">
                <a:latin typeface="Arial" charset="0"/>
              </a:defRPr>
            </a:lvl1pPr>
          </a:lstStyle>
          <a:p>
            <a:pPr>
              <a:defRPr/>
            </a:pPr>
            <a:endParaRPr lang="en-US" altLang="en-US"/>
          </a:p>
        </p:txBody>
      </p:sp>
      <p:sp>
        <p:nvSpPr>
          <p:cNvPr id="19463" name="Rectangle 7">
            <a:extLst>
              <a:ext uri="{FF2B5EF4-FFF2-40B4-BE49-F238E27FC236}">
                <a16:creationId xmlns:a16="http://schemas.microsoft.com/office/drawing/2014/main" id="{DC1B7AF3-19AA-4FC8-84E6-61AD378CFB7B}"/>
              </a:ext>
            </a:extLst>
          </p:cNvPr>
          <p:cNvSpPr>
            <a:spLocks noGrp="1" noChangeArrowheads="1"/>
          </p:cNvSpPr>
          <p:nvPr>
            <p:ph type="sldNum" sz="quarter" idx="4"/>
          </p:nvPr>
        </p:nvSpPr>
        <p:spPr bwMode="auto">
          <a:xfrm>
            <a:off x="7010400" y="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EBAB6D22-AD86-4B55-B99C-B8A9ADC90BEF}" type="slidenum">
              <a:rPr lang="en-US" altLang="en-US"/>
              <a:pPr>
                <a:defRPr/>
              </a:pPr>
              <a:t>‹#›</a:t>
            </a:fld>
            <a:endParaRPr lang="en-US" altLang="en-US"/>
          </a:p>
        </p:txBody>
      </p:sp>
      <p:grpSp>
        <p:nvGrpSpPr>
          <p:cNvPr id="1032" name="Group 8">
            <a:extLst>
              <a:ext uri="{FF2B5EF4-FFF2-40B4-BE49-F238E27FC236}">
                <a16:creationId xmlns:a16="http://schemas.microsoft.com/office/drawing/2014/main" id="{D3D25C9F-DC7C-4222-8414-4118A6EB6EB3}"/>
              </a:ext>
            </a:extLst>
          </p:cNvPr>
          <p:cNvGrpSpPr>
            <a:grpSpLocks/>
          </p:cNvGrpSpPr>
          <p:nvPr/>
        </p:nvGrpSpPr>
        <p:grpSpPr bwMode="auto">
          <a:xfrm>
            <a:off x="8153400" y="152400"/>
            <a:ext cx="792163" cy="1295400"/>
            <a:chOff x="5136" y="960"/>
            <a:chExt cx="528" cy="864"/>
          </a:xfrm>
        </p:grpSpPr>
        <p:sp>
          <p:nvSpPr>
            <p:cNvPr id="1033" name="Oval 9">
              <a:extLst>
                <a:ext uri="{FF2B5EF4-FFF2-40B4-BE49-F238E27FC236}">
                  <a16:creationId xmlns:a16="http://schemas.microsoft.com/office/drawing/2014/main" id="{47CD742C-D1B5-4F04-B5E4-CF15B6848015}"/>
                </a:ext>
              </a:extLst>
            </p:cNvPr>
            <p:cNvSpPr>
              <a:spLocks noChangeArrowheads="1"/>
            </p:cNvSpPr>
            <p:nvPr/>
          </p:nvSpPr>
          <p:spPr bwMode="auto">
            <a:xfrm>
              <a:off x="5136" y="960"/>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34" name="Oval 10">
              <a:extLst>
                <a:ext uri="{FF2B5EF4-FFF2-40B4-BE49-F238E27FC236}">
                  <a16:creationId xmlns:a16="http://schemas.microsoft.com/office/drawing/2014/main" id="{39783A02-61A2-4127-8A53-8A002D99456E}"/>
                </a:ext>
              </a:extLst>
            </p:cNvPr>
            <p:cNvSpPr>
              <a:spLocks noChangeArrowheads="1"/>
            </p:cNvSpPr>
            <p:nvPr/>
          </p:nvSpPr>
          <p:spPr bwMode="auto">
            <a:xfrm>
              <a:off x="5248"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35" name="Oval 11">
              <a:extLst>
                <a:ext uri="{FF2B5EF4-FFF2-40B4-BE49-F238E27FC236}">
                  <a16:creationId xmlns:a16="http://schemas.microsoft.com/office/drawing/2014/main" id="{37EEE369-F5BC-4010-856A-9B66E27A4678}"/>
                </a:ext>
              </a:extLst>
            </p:cNvPr>
            <p:cNvSpPr>
              <a:spLocks noChangeArrowheads="1"/>
            </p:cNvSpPr>
            <p:nvPr/>
          </p:nvSpPr>
          <p:spPr bwMode="auto">
            <a:xfrm>
              <a:off x="5360" y="960"/>
              <a:ext cx="78"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36" name="Oval 12">
              <a:extLst>
                <a:ext uri="{FF2B5EF4-FFF2-40B4-BE49-F238E27FC236}">
                  <a16:creationId xmlns:a16="http://schemas.microsoft.com/office/drawing/2014/main" id="{A4B9A918-697C-4EF8-AC76-D5DC8828BA8A}"/>
                </a:ext>
              </a:extLst>
            </p:cNvPr>
            <p:cNvSpPr>
              <a:spLocks noChangeArrowheads="1"/>
            </p:cNvSpPr>
            <p:nvPr/>
          </p:nvSpPr>
          <p:spPr bwMode="auto">
            <a:xfrm>
              <a:off x="5136" y="1072"/>
              <a:ext cx="80"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37" name="Oval 13">
              <a:extLst>
                <a:ext uri="{FF2B5EF4-FFF2-40B4-BE49-F238E27FC236}">
                  <a16:creationId xmlns:a16="http://schemas.microsoft.com/office/drawing/2014/main" id="{E4CDF6A7-9CAF-414D-9173-A4A529D6ABF9}"/>
                </a:ext>
              </a:extLst>
            </p:cNvPr>
            <p:cNvSpPr>
              <a:spLocks noChangeArrowheads="1"/>
            </p:cNvSpPr>
            <p:nvPr/>
          </p:nvSpPr>
          <p:spPr bwMode="auto">
            <a:xfrm>
              <a:off x="5248" y="1072"/>
              <a:ext cx="79"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38" name="Oval 14">
              <a:extLst>
                <a:ext uri="{FF2B5EF4-FFF2-40B4-BE49-F238E27FC236}">
                  <a16:creationId xmlns:a16="http://schemas.microsoft.com/office/drawing/2014/main" id="{50B6B495-B77B-4C4C-A48D-A8D097F58490}"/>
                </a:ext>
              </a:extLst>
            </p:cNvPr>
            <p:cNvSpPr>
              <a:spLocks noChangeArrowheads="1"/>
            </p:cNvSpPr>
            <p:nvPr/>
          </p:nvSpPr>
          <p:spPr bwMode="auto">
            <a:xfrm>
              <a:off x="5360" y="1072"/>
              <a:ext cx="78"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39" name="Oval 15">
              <a:extLst>
                <a:ext uri="{FF2B5EF4-FFF2-40B4-BE49-F238E27FC236}">
                  <a16:creationId xmlns:a16="http://schemas.microsoft.com/office/drawing/2014/main" id="{7DD62F84-FB05-45F9-BB7E-BD6D214C83B2}"/>
                </a:ext>
              </a:extLst>
            </p:cNvPr>
            <p:cNvSpPr>
              <a:spLocks noChangeArrowheads="1"/>
            </p:cNvSpPr>
            <p:nvPr/>
          </p:nvSpPr>
          <p:spPr bwMode="auto">
            <a:xfrm>
              <a:off x="5472" y="1072"/>
              <a:ext cx="78" cy="7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0" name="Oval 16">
              <a:extLst>
                <a:ext uri="{FF2B5EF4-FFF2-40B4-BE49-F238E27FC236}">
                  <a16:creationId xmlns:a16="http://schemas.microsoft.com/office/drawing/2014/main" id="{A8BBF292-FE79-4890-AE5E-2F9FF429BAB0}"/>
                </a:ext>
              </a:extLst>
            </p:cNvPr>
            <p:cNvSpPr>
              <a:spLocks noChangeArrowheads="1"/>
            </p:cNvSpPr>
            <p:nvPr/>
          </p:nvSpPr>
          <p:spPr bwMode="auto">
            <a:xfrm>
              <a:off x="5136" y="1184"/>
              <a:ext cx="80"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1" name="Oval 17">
              <a:extLst>
                <a:ext uri="{FF2B5EF4-FFF2-40B4-BE49-F238E27FC236}">
                  <a16:creationId xmlns:a16="http://schemas.microsoft.com/office/drawing/2014/main" id="{32BBAB55-6894-4D79-8E95-14BB9A3D906A}"/>
                </a:ext>
              </a:extLst>
            </p:cNvPr>
            <p:cNvSpPr>
              <a:spLocks noChangeArrowheads="1"/>
            </p:cNvSpPr>
            <p:nvPr/>
          </p:nvSpPr>
          <p:spPr bwMode="auto">
            <a:xfrm>
              <a:off x="5248" y="1184"/>
              <a:ext cx="79"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2" name="Oval 18">
              <a:extLst>
                <a:ext uri="{FF2B5EF4-FFF2-40B4-BE49-F238E27FC236}">
                  <a16:creationId xmlns:a16="http://schemas.microsoft.com/office/drawing/2014/main" id="{3A652E70-63B7-4B1C-84A0-21120AEB421B}"/>
                </a:ext>
              </a:extLst>
            </p:cNvPr>
            <p:cNvSpPr>
              <a:spLocks noChangeArrowheads="1"/>
            </p:cNvSpPr>
            <p:nvPr/>
          </p:nvSpPr>
          <p:spPr bwMode="auto">
            <a:xfrm>
              <a:off x="5360" y="1184"/>
              <a:ext cx="78" cy="7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3" name="Oval 19">
              <a:extLst>
                <a:ext uri="{FF2B5EF4-FFF2-40B4-BE49-F238E27FC236}">
                  <a16:creationId xmlns:a16="http://schemas.microsoft.com/office/drawing/2014/main" id="{5EA6B7C7-C329-4ED4-B502-1E94B150C354}"/>
                </a:ext>
              </a:extLst>
            </p:cNvPr>
            <p:cNvSpPr>
              <a:spLocks noChangeArrowheads="1"/>
            </p:cNvSpPr>
            <p:nvPr/>
          </p:nvSpPr>
          <p:spPr bwMode="auto">
            <a:xfrm>
              <a:off x="5472" y="1184"/>
              <a:ext cx="78" cy="7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4" name="Oval 20">
              <a:extLst>
                <a:ext uri="{FF2B5EF4-FFF2-40B4-BE49-F238E27FC236}">
                  <a16:creationId xmlns:a16="http://schemas.microsoft.com/office/drawing/2014/main" id="{F6C5015D-A566-406F-B3AB-698A135421D0}"/>
                </a:ext>
              </a:extLst>
            </p:cNvPr>
            <p:cNvSpPr>
              <a:spLocks noChangeArrowheads="1"/>
            </p:cNvSpPr>
            <p:nvPr/>
          </p:nvSpPr>
          <p:spPr bwMode="auto">
            <a:xfrm>
              <a:off x="5584" y="1184"/>
              <a:ext cx="80" cy="7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5" name="Oval 21">
              <a:extLst>
                <a:ext uri="{FF2B5EF4-FFF2-40B4-BE49-F238E27FC236}">
                  <a16:creationId xmlns:a16="http://schemas.microsoft.com/office/drawing/2014/main" id="{96A21FC2-7C17-46AC-961A-D6859D909628}"/>
                </a:ext>
              </a:extLst>
            </p:cNvPr>
            <p:cNvSpPr>
              <a:spLocks noChangeArrowheads="1"/>
            </p:cNvSpPr>
            <p:nvPr/>
          </p:nvSpPr>
          <p:spPr bwMode="auto">
            <a:xfrm>
              <a:off x="5136" y="1296"/>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6" name="Oval 22">
              <a:extLst>
                <a:ext uri="{FF2B5EF4-FFF2-40B4-BE49-F238E27FC236}">
                  <a16:creationId xmlns:a16="http://schemas.microsoft.com/office/drawing/2014/main" id="{8BA815B6-AC2B-426C-8D1E-CACE73CC2275}"/>
                </a:ext>
              </a:extLst>
            </p:cNvPr>
            <p:cNvSpPr>
              <a:spLocks noChangeArrowheads="1"/>
            </p:cNvSpPr>
            <p:nvPr/>
          </p:nvSpPr>
          <p:spPr bwMode="auto">
            <a:xfrm>
              <a:off x="5248"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7" name="Oval 23">
              <a:extLst>
                <a:ext uri="{FF2B5EF4-FFF2-40B4-BE49-F238E27FC236}">
                  <a16:creationId xmlns:a16="http://schemas.microsoft.com/office/drawing/2014/main" id="{942F2460-0DD5-47D7-9648-421E9ADB7C65}"/>
                </a:ext>
              </a:extLst>
            </p:cNvPr>
            <p:cNvSpPr>
              <a:spLocks noChangeArrowheads="1"/>
            </p:cNvSpPr>
            <p:nvPr/>
          </p:nvSpPr>
          <p:spPr bwMode="auto">
            <a:xfrm>
              <a:off x="5360" y="1296"/>
              <a:ext cx="78"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8" name="Oval 24">
              <a:extLst>
                <a:ext uri="{FF2B5EF4-FFF2-40B4-BE49-F238E27FC236}">
                  <a16:creationId xmlns:a16="http://schemas.microsoft.com/office/drawing/2014/main" id="{822EE545-2111-4F20-B243-5459D8181A07}"/>
                </a:ext>
              </a:extLst>
            </p:cNvPr>
            <p:cNvSpPr>
              <a:spLocks noChangeArrowheads="1"/>
            </p:cNvSpPr>
            <p:nvPr/>
          </p:nvSpPr>
          <p:spPr bwMode="auto">
            <a:xfrm>
              <a:off x="5472" y="1296"/>
              <a:ext cx="78"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49" name="Oval 25">
              <a:extLst>
                <a:ext uri="{FF2B5EF4-FFF2-40B4-BE49-F238E27FC236}">
                  <a16:creationId xmlns:a16="http://schemas.microsoft.com/office/drawing/2014/main" id="{E6F19865-1881-48E9-9082-0390D6BEE858}"/>
                </a:ext>
              </a:extLst>
            </p:cNvPr>
            <p:cNvSpPr>
              <a:spLocks noChangeArrowheads="1"/>
            </p:cNvSpPr>
            <p:nvPr/>
          </p:nvSpPr>
          <p:spPr bwMode="auto">
            <a:xfrm>
              <a:off x="5136" y="1408"/>
              <a:ext cx="80"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0" name="Oval 26">
              <a:extLst>
                <a:ext uri="{FF2B5EF4-FFF2-40B4-BE49-F238E27FC236}">
                  <a16:creationId xmlns:a16="http://schemas.microsoft.com/office/drawing/2014/main" id="{E640E490-1293-4CE8-9A48-DF4EEE07EB9D}"/>
                </a:ext>
              </a:extLst>
            </p:cNvPr>
            <p:cNvSpPr>
              <a:spLocks noChangeArrowheads="1"/>
            </p:cNvSpPr>
            <p:nvPr/>
          </p:nvSpPr>
          <p:spPr bwMode="auto">
            <a:xfrm>
              <a:off x="5248" y="1408"/>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1" name="Oval 27">
              <a:extLst>
                <a:ext uri="{FF2B5EF4-FFF2-40B4-BE49-F238E27FC236}">
                  <a16:creationId xmlns:a16="http://schemas.microsoft.com/office/drawing/2014/main" id="{14C2DB6E-1D93-4F3C-AA44-AE25132F7CDA}"/>
                </a:ext>
              </a:extLst>
            </p:cNvPr>
            <p:cNvSpPr>
              <a:spLocks noChangeArrowheads="1"/>
            </p:cNvSpPr>
            <p:nvPr/>
          </p:nvSpPr>
          <p:spPr bwMode="auto">
            <a:xfrm>
              <a:off x="5360" y="1408"/>
              <a:ext cx="78"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2" name="Oval 28">
              <a:extLst>
                <a:ext uri="{FF2B5EF4-FFF2-40B4-BE49-F238E27FC236}">
                  <a16:creationId xmlns:a16="http://schemas.microsoft.com/office/drawing/2014/main" id="{D2724CED-0AFC-4356-8B0B-18A5445B5A16}"/>
                </a:ext>
              </a:extLst>
            </p:cNvPr>
            <p:cNvSpPr>
              <a:spLocks noChangeArrowheads="1"/>
            </p:cNvSpPr>
            <p:nvPr/>
          </p:nvSpPr>
          <p:spPr bwMode="auto">
            <a:xfrm>
              <a:off x="5472" y="1408"/>
              <a:ext cx="78"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3" name="Oval 29">
              <a:extLst>
                <a:ext uri="{FF2B5EF4-FFF2-40B4-BE49-F238E27FC236}">
                  <a16:creationId xmlns:a16="http://schemas.microsoft.com/office/drawing/2014/main" id="{2F69E358-0CA6-4B15-B13F-E61334EF6E8E}"/>
                </a:ext>
              </a:extLst>
            </p:cNvPr>
            <p:cNvSpPr>
              <a:spLocks noChangeArrowheads="1"/>
            </p:cNvSpPr>
            <p:nvPr/>
          </p:nvSpPr>
          <p:spPr bwMode="auto">
            <a:xfrm>
              <a:off x="5584" y="1408"/>
              <a:ext cx="80"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4" name="Oval 30">
              <a:extLst>
                <a:ext uri="{FF2B5EF4-FFF2-40B4-BE49-F238E27FC236}">
                  <a16:creationId xmlns:a16="http://schemas.microsoft.com/office/drawing/2014/main" id="{364104CF-B72B-4B58-A2A3-7B10BAEE84F1}"/>
                </a:ext>
              </a:extLst>
            </p:cNvPr>
            <p:cNvSpPr>
              <a:spLocks noChangeArrowheads="1"/>
            </p:cNvSpPr>
            <p:nvPr/>
          </p:nvSpPr>
          <p:spPr bwMode="auto">
            <a:xfrm>
              <a:off x="5136" y="1520"/>
              <a:ext cx="80"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5" name="Oval 31">
              <a:extLst>
                <a:ext uri="{FF2B5EF4-FFF2-40B4-BE49-F238E27FC236}">
                  <a16:creationId xmlns:a16="http://schemas.microsoft.com/office/drawing/2014/main" id="{7D17A93D-F57C-4B16-8BE1-9E46199486D4}"/>
                </a:ext>
              </a:extLst>
            </p:cNvPr>
            <p:cNvSpPr>
              <a:spLocks noChangeArrowheads="1"/>
            </p:cNvSpPr>
            <p:nvPr/>
          </p:nvSpPr>
          <p:spPr bwMode="auto">
            <a:xfrm>
              <a:off x="5248"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6" name="Oval 32">
              <a:extLst>
                <a:ext uri="{FF2B5EF4-FFF2-40B4-BE49-F238E27FC236}">
                  <a16:creationId xmlns:a16="http://schemas.microsoft.com/office/drawing/2014/main" id="{D0B9C807-A885-4565-AA0E-36B6C44C96F0}"/>
                </a:ext>
              </a:extLst>
            </p:cNvPr>
            <p:cNvSpPr>
              <a:spLocks noChangeArrowheads="1"/>
            </p:cNvSpPr>
            <p:nvPr/>
          </p:nvSpPr>
          <p:spPr bwMode="auto">
            <a:xfrm>
              <a:off x="5360" y="1520"/>
              <a:ext cx="78"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7" name="Oval 33">
              <a:extLst>
                <a:ext uri="{FF2B5EF4-FFF2-40B4-BE49-F238E27FC236}">
                  <a16:creationId xmlns:a16="http://schemas.microsoft.com/office/drawing/2014/main" id="{0899CD7F-9E5B-493D-A896-46F11784FFBC}"/>
                </a:ext>
              </a:extLst>
            </p:cNvPr>
            <p:cNvSpPr>
              <a:spLocks noChangeArrowheads="1"/>
            </p:cNvSpPr>
            <p:nvPr/>
          </p:nvSpPr>
          <p:spPr bwMode="auto">
            <a:xfrm>
              <a:off x="5472" y="1520"/>
              <a:ext cx="78"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8" name="Oval 34">
              <a:extLst>
                <a:ext uri="{FF2B5EF4-FFF2-40B4-BE49-F238E27FC236}">
                  <a16:creationId xmlns:a16="http://schemas.microsoft.com/office/drawing/2014/main" id="{30FF1AB0-A65B-4CD7-9663-862AE8EF5B09}"/>
                </a:ext>
              </a:extLst>
            </p:cNvPr>
            <p:cNvSpPr>
              <a:spLocks noChangeArrowheads="1"/>
            </p:cNvSpPr>
            <p:nvPr/>
          </p:nvSpPr>
          <p:spPr bwMode="auto">
            <a:xfrm>
              <a:off x="5136" y="1632"/>
              <a:ext cx="80" cy="7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59" name="Oval 35">
              <a:extLst>
                <a:ext uri="{FF2B5EF4-FFF2-40B4-BE49-F238E27FC236}">
                  <a16:creationId xmlns:a16="http://schemas.microsoft.com/office/drawing/2014/main" id="{E7CB3C2B-E860-4E18-91A5-CB76F17005CE}"/>
                </a:ext>
              </a:extLst>
            </p:cNvPr>
            <p:cNvSpPr>
              <a:spLocks noChangeArrowheads="1"/>
            </p:cNvSpPr>
            <p:nvPr/>
          </p:nvSpPr>
          <p:spPr bwMode="auto">
            <a:xfrm>
              <a:off x="5248" y="1632"/>
              <a:ext cx="79" cy="7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60" name="Oval 36">
              <a:extLst>
                <a:ext uri="{FF2B5EF4-FFF2-40B4-BE49-F238E27FC236}">
                  <a16:creationId xmlns:a16="http://schemas.microsoft.com/office/drawing/2014/main" id="{408DF823-6E14-4FA5-A143-EC57EE3A26AE}"/>
                </a:ext>
              </a:extLst>
            </p:cNvPr>
            <p:cNvSpPr>
              <a:spLocks noChangeArrowheads="1"/>
            </p:cNvSpPr>
            <p:nvPr/>
          </p:nvSpPr>
          <p:spPr bwMode="auto">
            <a:xfrm>
              <a:off x="5360" y="1632"/>
              <a:ext cx="78" cy="7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61" name="Oval 37">
              <a:extLst>
                <a:ext uri="{FF2B5EF4-FFF2-40B4-BE49-F238E27FC236}">
                  <a16:creationId xmlns:a16="http://schemas.microsoft.com/office/drawing/2014/main" id="{E995B665-6B70-4C0C-BC4C-E4DFA58A0C78}"/>
                </a:ext>
              </a:extLst>
            </p:cNvPr>
            <p:cNvSpPr>
              <a:spLocks noChangeArrowheads="1"/>
            </p:cNvSpPr>
            <p:nvPr/>
          </p:nvSpPr>
          <p:spPr bwMode="auto">
            <a:xfrm>
              <a:off x="5472" y="1632"/>
              <a:ext cx="78" cy="7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62" name="Oval 38">
              <a:extLst>
                <a:ext uri="{FF2B5EF4-FFF2-40B4-BE49-F238E27FC236}">
                  <a16:creationId xmlns:a16="http://schemas.microsoft.com/office/drawing/2014/main" id="{8AC3DBBD-E2DC-4A24-843E-CE7C3369EB27}"/>
                </a:ext>
              </a:extLst>
            </p:cNvPr>
            <p:cNvSpPr>
              <a:spLocks noChangeArrowheads="1"/>
            </p:cNvSpPr>
            <p:nvPr/>
          </p:nvSpPr>
          <p:spPr bwMode="auto">
            <a:xfrm>
              <a:off x="5248"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sp>
          <p:nvSpPr>
            <p:cNvPr id="1063" name="Oval 39">
              <a:extLst>
                <a:ext uri="{FF2B5EF4-FFF2-40B4-BE49-F238E27FC236}">
                  <a16:creationId xmlns:a16="http://schemas.microsoft.com/office/drawing/2014/main" id="{12434932-5DE4-4D01-B74B-C56F4554A421}"/>
                </a:ext>
              </a:extLst>
            </p:cNvPr>
            <p:cNvSpPr>
              <a:spLocks noChangeArrowheads="1"/>
            </p:cNvSpPr>
            <p:nvPr/>
          </p:nvSpPr>
          <p:spPr bwMode="auto">
            <a:xfrm>
              <a:off x="5472" y="1744"/>
              <a:ext cx="78"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defRPr/>
              </a:pPr>
              <a:endParaRPr lang="en-US" altLang="en-US"/>
            </a:p>
          </p:txBody>
        </p:sp>
      </p:grpSp>
    </p:spTree>
  </p:cSld>
  <p:clrMap bg1="lt1" tx1="dk1" bg2="lt2" tx2="dk2" accent1="accent1" accent2="accent2" accent3="accent3" accent4="accent4" accent5="accent5" accent6="accent6" hlink="hlink" folHlink="folHlink"/>
  <p:sldLayoutIdLst>
    <p:sldLayoutId id="2147483792"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hf hdr="0" ftr="0" dt="0"/>
  <p:txStyles>
    <p:title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SzPct val="70000"/>
        <a:buFont typeface="Wingdings" panose="05000000000000000000" pitchFamily="2" charset="2"/>
        <a:buChar char="l"/>
        <a:defRPr sz="3000">
          <a:solidFill>
            <a:schemeClr val="tx1"/>
          </a:solidFill>
          <a:latin typeface="+mn-lt"/>
          <a:ea typeface="+mn-ea"/>
          <a:cs typeface="+mn-cs"/>
        </a:defRPr>
      </a:lvl1pPr>
      <a:lvl2pPr marL="692150" indent="-347663" algn="l" rtl="0" eaLnBrk="0" fontAlgn="base" hangingPunct="0">
        <a:spcBef>
          <a:spcPct val="20000"/>
        </a:spcBef>
        <a:spcAft>
          <a:spcPct val="0"/>
        </a:spcAft>
        <a:buClr>
          <a:schemeClr val="accent2"/>
        </a:buClr>
        <a:buSzPct val="70000"/>
        <a:buFont typeface="Wingdings" panose="05000000000000000000" pitchFamily="2" charset="2"/>
        <a:buChar char="l"/>
        <a:defRPr sz="2600">
          <a:solidFill>
            <a:schemeClr val="tx1"/>
          </a:solidFill>
          <a:latin typeface="+mn-lt"/>
        </a:defRPr>
      </a:lvl2pPr>
      <a:lvl3pPr marL="987425" indent="-293688" algn="l" rtl="0" eaLnBrk="0" fontAlgn="base" hangingPunct="0">
        <a:spcBef>
          <a:spcPct val="20000"/>
        </a:spcBef>
        <a:spcAft>
          <a:spcPct val="0"/>
        </a:spcAft>
        <a:buClr>
          <a:schemeClr val="accent1"/>
        </a:buClr>
        <a:buSzPct val="70000"/>
        <a:buFont typeface="Wingdings" panose="05000000000000000000" pitchFamily="2" charset="2"/>
        <a:buChar char="l"/>
        <a:defRPr sz="2300">
          <a:solidFill>
            <a:schemeClr val="tx1"/>
          </a:solidFill>
          <a:latin typeface="+mn-lt"/>
        </a:defRPr>
      </a:lvl3pPr>
      <a:lvl4pPr marL="1281113" indent="-292100" algn="l" rtl="0" eaLnBrk="0" fontAlgn="base" hangingPunct="0">
        <a:spcBef>
          <a:spcPct val="20000"/>
        </a:spcBef>
        <a:spcAft>
          <a:spcPct val="0"/>
        </a:spcAft>
        <a:buClr>
          <a:schemeClr val="tx2"/>
        </a:buClr>
        <a:buSzPct val="75000"/>
        <a:buFont typeface="Wingdings" panose="05000000000000000000" pitchFamily="2" charset="2"/>
        <a:buChar char="§"/>
        <a:defRPr sz="2000">
          <a:solidFill>
            <a:schemeClr val="tx1"/>
          </a:solidFill>
          <a:latin typeface="+mn-lt"/>
        </a:defRPr>
      </a:lvl4pPr>
      <a:lvl5pPr marL="1598613" indent="-315913" algn="l" rtl="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mn-lt"/>
        </a:defRPr>
      </a:lvl5pPr>
      <a:lvl6pPr marL="20558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6pPr>
      <a:lvl7pPr marL="25130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7pPr>
      <a:lvl8pPr marL="29702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8pPr>
      <a:lvl9pPr marL="34274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12.gif"/><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ext Box 3">
            <a:extLst>
              <a:ext uri="{FF2B5EF4-FFF2-40B4-BE49-F238E27FC236}">
                <a16:creationId xmlns:a16="http://schemas.microsoft.com/office/drawing/2014/main" id="{7A92D242-BA2A-4C67-AFB3-44A91771BF8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4100" name="Text Box 4">
            <a:extLst>
              <a:ext uri="{FF2B5EF4-FFF2-40B4-BE49-F238E27FC236}">
                <a16:creationId xmlns:a16="http://schemas.microsoft.com/office/drawing/2014/main" id="{5BF679E2-F720-42ED-A64D-3958C4EDD303}"/>
              </a:ext>
            </a:extLst>
          </p:cNvPr>
          <p:cNvSpPr txBox="1">
            <a:spLocks noChangeArrowheads="1"/>
          </p:cNvSpPr>
          <p:nvPr/>
        </p:nvSpPr>
        <p:spPr bwMode="auto">
          <a:xfrm>
            <a:off x="3805238" y="2641600"/>
            <a:ext cx="15811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t>Both </a:t>
            </a:r>
            <a:r>
              <a:rPr lang="en-US" altLang="en-US" sz="2000" i="1">
                <a:solidFill>
                  <a:srgbClr val="FF0000"/>
                </a:solidFill>
              </a:rPr>
              <a:t>Arterial</a:t>
            </a:r>
          </a:p>
          <a:p>
            <a:pPr algn="ctr" eaLnBrk="1" hangingPunct="1">
              <a:lnSpc>
                <a:spcPct val="90000"/>
              </a:lnSpc>
              <a:spcBef>
                <a:spcPct val="0"/>
              </a:spcBef>
              <a:buClrTx/>
              <a:buSzTx/>
              <a:buFontTx/>
              <a:buNone/>
            </a:pPr>
            <a:r>
              <a:rPr lang="en-US" altLang="en-US" sz="2000"/>
              <a:t>and </a:t>
            </a:r>
            <a:r>
              <a:rPr lang="en-US" altLang="en-US" sz="2000" i="1">
                <a:solidFill>
                  <a:srgbClr val="0000FF"/>
                </a:solidFill>
              </a:rPr>
              <a:t>Venous</a:t>
            </a:r>
            <a:endParaRPr lang="en-US" altLang="en-US" sz="1700"/>
          </a:p>
        </p:txBody>
      </p:sp>
      <p:sp>
        <p:nvSpPr>
          <p:cNvPr id="4101" name="Line 9">
            <a:extLst>
              <a:ext uri="{FF2B5EF4-FFF2-40B4-BE49-F238E27FC236}">
                <a16:creationId xmlns:a16="http://schemas.microsoft.com/office/drawing/2014/main" id="{84DBDD8E-773E-423C-885C-A5CA90D15CDA}"/>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2" name="Line 10">
            <a:extLst>
              <a:ext uri="{FF2B5EF4-FFF2-40B4-BE49-F238E27FC236}">
                <a16:creationId xmlns:a16="http://schemas.microsoft.com/office/drawing/2014/main" id="{960897DA-497E-41D6-8BD1-E1D2D8FA606E}"/>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Line 11">
            <a:extLst>
              <a:ext uri="{FF2B5EF4-FFF2-40B4-BE49-F238E27FC236}">
                <a16:creationId xmlns:a16="http://schemas.microsoft.com/office/drawing/2014/main" id="{7B604962-F8D6-494A-BD0C-A9E9CBC25895}"/>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4" name="Text Box 20">
            <a:extLst>
              <a:ext uri="{FF2B5EF4-FFF2-40B4-BE49-F238E27FC236}">
                <a16:creationId xmlns:a16="http://schemas.microsoft.com/office/drawing/2014/main" id="{AE103A9F-EDAA-48D7-9F89-A0CF2D82F783}"/>
              </a:ext>
            </a:extLst>
          </p:cNvPr>
          <p:cNvSpPr txBox="1">
            <a:spLocks noChangeArrowheads="1"/>
          </p:cNvSpPr>
          <p:nvPr/>
        </p:nvSpPr>
        <p:spPr bwMode="auto">
          <a:xfrm>
            <a:off x="1033463" y="2651125"/>
            <a:ext cx="11731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t>Primarily</a:t>
            </a:r>
          </a:p>
          <a:p>
            <a:pPr algn="ctr" eaLnBrk="1" hangingPunct="1">
              <a:lnSpc>
                <a:spcPct val="90000"/>
              </a:lnSpc>
              <a:spcBef>
                <a:spcPct val="0"/>
              </a:spcBef>
              <a:buClrTx/>
              <a:buSzTx/>
              <a:buFontTx/>
              <a:buNone/>
            </a:pPr>
            <a:r>
              <a:rPr lang="en-US" altLang="en-US" sz="2000" i="1">
                <a:solidFill>
                  <a:srgbClr val="FF0000"/>
                </a:solidFill>
              </a:rPr>
              <a:t>Arterial</a:t>
            </a:r>
            <a:endParaRPr lang="en-US" altLang="en-US" sz="1700"/>
          </a:p>
        </p:txBody>
      </p:sp>
      <p:sp>
        <p:nvSpPr>
          <p:cNvPr id="4105" name="Text Box 21">
            <a:extLst>
              <a:ext uri="{FF2B5EF4-FFF2-40B4-BE49-F238E27FC236}">
                <a16:creationId xmlns:a16="http://schemas.microsoft.com/office/drawing/2014/main" id="{CB95348E-8A95-4625-AD97-40EF445E456C}"/>
              </a:ext>
            </a:extLst>
          </p:cNvPr>
          <p:cNvSpPr txBox="1">
            <a:spLocks noChangeArrowheads="1"/>
          </p:cNvSpPr>
          <p:nvPr/>
        </p:nvSpPr>
        <p:spPr bwMode="auto">
          <a:xfrm>
            <a:off x="6927850" y="2660650"/>
            <a:ext cx="117316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t>Primarily</a:t>
            </a:r>
          </a:p>
          <a:p>
            <a:pPr algn="ctr" eaLnBrk="1" hangingPunct="1">
              <a:lnSpc>
                <a:spcPct val="90000"/>
              </a:lnSpc>
              <a:spcBef>
                <a:spcPct val="0"/>
              </a:spcBef>
              <a:buClrTx/>
              <a:buSzTx/>
              <a:buFontTx/>
              <a:buNone/>
            </a:pPr>
            <a:r>
              <a:rPr lang="en-US" altLang="en-US" sz="2000" i="1">
                <a:solidFill>
                  <a:srgbClr val="0000FF"/>
                </a:solidFill>
              </a:rPr>
              <a:t>Venous</a:t>
            </a:r>
            <a:endParaRPr lang="en-US" altLang="en-US" sz="1700"/>
          </a:p>
        </p:txBody>
      </p:sp>
      <p:sp>
        <p:nvSpPr>
          <p:cNvPr id="4107" name="Line 23">
            <a:extLst>
              <a:ext uri="{FF2B5EF4-FFF2-40B4-BE49-F238E27FC236}">
                <a16:creationId xmlns:a16="http://schemas.microsoft.com/office/drawing/2014/main" id="{1CE5EDCE-8146-4CE1-B9CD-8D791E424A90}"/>
              </a:ext>
            </a:extLst>
          </p:cNvPr>
          <p:cNvSpPr>
            <a:spLocks noChangeShapeType="1"/>
          </p:cNvSpPr>
          <p:nvPr/>
        </p:nvSpPr>
        <p:spPr bwMode="auto">
          <a:xfrm flipV="1">
            <a:off x="4572000" y="3505200"/>
            <a:ext cx="0" cy="1219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0" name="Slide Number Placeholder 1">
            <a:extLst>
              <a:ext uri="{FF2B5EF4-FFF2-40B4-BE49-F238E27FC236}">
                <a16:creationId xmlns:a16="http://schemas.microsoft.com/office/drawing/2014/main" id="{873586F6-0EF1-4DC5-BB72-4E0200A4734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0ED645A-9017-4736-AB5B-FA49A64A9D5A}" type="slidenum">
              <a:rPr lang="en-US" altLang="en-US" sz="1000" smtClean="0"/>
              <a:pPr>
                <a:spcBef>
                  <a:spcPct val="0"/>
                </a:spcBef>
                <a:buClrTx/>
                <a:buSzTx/>
                <a:buFontTx/>
                <a:buNone/>
              </a:pPr>
              <a:t>1</a:t>
            </a:fld>
            <a:endParaRPr lang="en-US" altLang="en-US" sz="1000"/>
          </a:p>
        </p:txBody>
      </p:sp>
      <p:sp>
        <p:nvSpPr>
          <p:cNvPr id="4111" name="Rectangle 10">
            <a:extLst>
              <a:ext uri="{FF2B5EF4-FFF2-40B4-BE49-F238E27FC236}">
                <a16:creationId xmlns:a16="http://schemas.microsoft.com/office/drawing/2014/main" id="{7D3709AD-64F9-4646-B103-E56497F46F5F}"/>
              </a:ext>
            </a:extLst>
          </p:cNvPr>
          <p:cNvSpPr>
            <a:spLocks noChangeArrowheads="1"/>
          </p:cNvSpPr>
          <p:nvPr/>
        </p:nvSpPr>
        <p:spPr bwMode="auto">
          <a:xfrm>
            <a:off x="1143000" y="2971800"/>
            <a:ext cx="914400" cy="304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112" name="Rectangle 11">
            <a:extLst>
              <a:ext uri="{FF2B5EF4-FFF2-40B4-BE49-F238E27FC236}">
                <a16:creationId xmlns:a16="http://schemas.microsoft.com/office/drawing/2014/main" id="{4260DEFC-F56F-4067-A324-A231F1872DC4}"/>
              </a:ext>
            </a:extLst>
          </p:cNvPr>
          <p:cNvSpPr>
            <a:spLocks noChangeArrowheads="1"/>
          </p:cNvSpPr>
          <p:nvPr/>
        </p:nvSpPr>
        <p:spPr bwMode="auto">
          <a:xfrm>
            <a:off x="4419600" y="2971800"/>
            <a:ext cx="990600" cy="304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113" name="Rectangle 12">
            <a:extLst>
              <a:ext uri="{FF2B5EF4-FFF2-40B4-BE49-F238E27FC236}">
                <a16:creationId xmlns:a16="http://schemas.microsoft.com/office/drawing/2014/main" id="{C8B4C3E7-DA1C-42A8-B3A1-7EBE76A4A661}"/>
              </a:ext>
            </a:extLst>
          </p:cNvPr>
          <p:cNvSpPr>
            <a:spLocks noChangeArrowheads="1"/>
          </p:cNvSpPr>
          <p:nvPr/>
        </p:nvSpPr>
        <p:spPr bwMode="auto">
          <a:xfrm>
            <a:off x="4495800" y="2667000"/>
            <a:ext cx="914400" cy="304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114" name="Rectangle 13">
            <a:extLst>
              <a:ext uri="{FF2B5EF4-FFF2-40B4-BE49-F238E27FC236}">
                <a16:creationId xmlns:a16="http://schemas.microsoft.com/office/drawing/2014/main" id="{431BC70B-E4A6-448D-9E41-3FB6C3FFCBA5}"/>
              </a:ext>
            </a:extLst>
          </p:cNvPr>
          <p:cNvSpPr>
            <a:spLocks noChangeArrowheads="1"/>
          </p:cNvSpPr>
          <p:nvPr/>
        </p:nvSpPr>
        <p:spPr bwMode="auto">
          <a:xfrm>
            <a:off x="7010400" y="2971800"/>
            <a:ext cx="990600" cy="304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Text Box 22">
            <a:extLst>
              <a:ext uri="{FF2B5EF4-FFF2-40B4-BE49-F238E27FC236}">
                <a16:creationId xmlns:a16="http://schemas.microsoft.com/office/drawing/2014/main" id="{8A17341C-41BB-4504-B962-851D07D84D76}"/>
              </a:ext>
            </a:extLst>
          </p:cNvPr>
          <p:cNvSpPr txBox="1">
            <a:spLocks noChangeArrowheads="1"/>
          </p:cNvSpPr>
          <p:nvPr/>
        </p:nvSpPr>
        <p:spPr bwMode="auto">
          <a:xfrm>
            <a:off x="1484313" y="4800600"/>
            <a:ext cx="6196012" cy="542925"/>
          </a:xfrm>
          <a:prstGeom prst="rect">
            <a:avLst/>
          </a:prstGeom>
          <a:solidFill>
            <a:srgbClr val="FFCC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1600" i="1"/>
              <a:t>Per Stephen Foster MD: When confronted with a retinal vasculitis,</a:t>
            </a:r>
          </a:p>
          <a:p>
            <a:pPr algn="ctr" eaLnBrk="1" hangingPunct="1">
              <a:lnSpc>
                <a:spcPct val="90000"/>
              </a:lnSpc>
              <a:spcBef>
                <a:spcPct val="0"/>
              </a:spcBef>
              <a:buClrTx/>
              <a:buSzTx/>
              <a:buFontTx/>
              <a:buNone/>
            </a:pPr>
            <a:r>
              <a:rPr lang="en-US" altLang="en-US" sz="1600" i="1"/>
              <a:t>the first step is to determine to which of these categories it belongs</a:t>
            </a:r>
          </a:p>
        </p:txBody>
      </p:sp>
      <p:sp>
        <p:nvSpPr>
          <p:cNvPr id="19" name="Line 24">
            <a:extLst>
              <a:ext uri="{FF2B5EF4-FFF2-40B4-BE49-F238E27FC236}">
                <a16:creationId xmlns:a16="http://schemas.microsoft.com/office/drawing/2014/main" id="{F688BAD5-2D7F-48A3-8537-B277BB6A9EFE}"/>
              </a:ext>
            </a:extLst>
          </p:cNvPr>
          <p:cNvSpPr>
            <a:spLocks noChangeShapeType="1"/>
          </p:cNvSpPr>
          <p:nvPr/>
        </p:nvSpPr>
        <p:spPr bwMode="auto">
          <a:xfrm flipV="1">
            <a:off x="4572000" y="3505200"/>
            <a:ext cx="2971800" cy="1219200"/>
          </a:xfrm>
          <a:prstGeom prst="line">
            <a:avLst/>
          </a:prstGeom>
          <a:noFill/>
          <a:ln w="9525">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Line 25">
            <a:extLst>
              <a:ext uri="{FF2B5EF4-FFF2-40B4-BE49-F238E27FC236}">
                <a16:creationId xmlns:a16="http://schemas.microsoft.com/office/drawing/2014/main" id="{37E26FA8-7DEF-4315-8F6E-BBE019664B61}"/>
              </a:ext>
            </a:extLst>
          </p:cNvPr>
          <p:cNvSpPr>
            <a:spLocks noChangeShapeType="1"/>
          </p:cNvSpPr>
          <p:nvPr/>
        </p:nvSpPr>
        <p:spPr bwMode="auto">
          <a:xfrm flipH="1" flipV="1">
            <a:off x="1600200" y="3505200"/>
            <a:ext cx="2971800" cy="1219200"/>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Box 20">
            <a:extLst>
              <a:ext uri="{FF2B5EF4-FFF2-40B4-BE49-F238E27FC236}">
                <a16:creationId xmlns:a16="http://schemas.microsoft.com/office/drawing/2014/main" id="{0A1A478D-8A6C-45D2-B67A-F62FABDDAE1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rgbClr val="CC00CC"/>
                </a:solidFill>
              </a:rPr>
              <a:t>3</a:t>
            </a:r>
            <a:r>
              <a:rPr lang="en-US" altLang="en-US" sz="1700" dirty="0"/>
              <a:t> diseases:</a:t>
            </a:r>
          </a:p>
        </p:txBody>
      </p:sp>
      <p:sp>
        <p:nvSpPr>
          <p:cNvPr id="22" name="Line 17">
            <a:extLst>
              <a:ext uri="{FF2B5EF4-FFF2-40B4-BE49-F238E27FC236}">
                <a16:creationId xmlns:a16="http://schemas.microsoft.com/office/drawing/2014/main" id="{86564D5A-3101-4834-8C40-E53DD017745E}"/>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Line 18">
            <a:extLst>
              <a:ext uri="{FF2B5EF4-FFF2-40B4-BE49-F238E27FC236}">
                <a16:creationId xmlns:a16="http://schemas.microsoft.com/office/drawing/2014/main" id="{4FB2BFD5-8822-4365-8659-7740141056E9}"/>
              </a:ext>
            </a:extLst>
          </p:cNvPr>
          <p:cNvSpPr>
            <a:spLocks noChangeShapeType="1"/>
          </p:cNvSpPr>
          <p:nvPr/>
        </p:nvSpPr>
        <p:spPr bwMode="auto">
          <a:xfrm>
            <a:off x="3810000" y="44338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 name="Line 19">
            <a:extLst>
              <a:ext uri="{FF2B5EF4-FFF2-40B4-BE49-F238E27FC236}">
                <a16:creationId xmlns:a16="http://schemas.microsoft.com/office/drawing/2014/main" id="{83595F69-B1EC-44B4-BDBD-B0E68925D624}"/>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20">
            <a:extLst>
              <a:ext uri="{FF2B5EF4-FFF2-40B4-BE49-F238E27FC236}">
                <a16:creationId xmlns:a16="http://schemas.microsoft.com/office/drawing/2014/main" id="{B56ADCF7-6068-4C3A-BFEF-98E01824A794}"/>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TextBox 25">
            <a:extLst>
              <a:ext uri="{FF2B5EF4-FFF2-40B4-BE49-F238E27FC236}">
                <a16:creationId xmlns:a16="http://schemas.microsoft.com/office/drawing/2014/main" id="{3F5728F4-AEA0-477E-9705-55A6F0DBA784}"/>
              </a:ext>
            </a:extLst>
          </p:cNvPr>
          <p:cNvSpPr txBox="1"/>
          <p:nvPr/>
        </p:nvSpPr>
        <p:spPr>
          <a:xfrm>
            <a:off x="3941470" y="3627088"/>
            <a:ext cx="325730" cy="991297"/>
          </a:xfrm>
          <a:prstGeom prst="rect">
            <a:avLst/>
          </a:prstGeom>
          <a:noFill/>
        </p:spPr>
        <p:txBody>
          <a:bodyPr wrap="none" rtlCol="0">
            <a:spAutoFit/>
          </a:bodyPr>
          <a:lstStyle/>
          <a:p>
            <a:pPr>
              <a:lnSpc>
                <a:spcPts val="2400"/>
              </a:lnSpc>
            </a:pPr>
            <a:r>
              <a:rPr lang="en-US" b="1" i="1" dirty="0">
                <a:solidFill>
                  <a:srgbClr val="FF0000"/>
                </a:solidFill>
              </a:rPr>
              <a:t>?</a:t>
            </a:r>
          </a:p>
          <a:p>
            <a:pPr>
              <a:lnSpc>
                <a:spcPts val="2400"/>
              </a:lnSpc>
            </a:pPr>
            <a:r>
              <a:rPr lang="en-US" b="1" i="1" dirty="0">
                <a:solidFill>
                  <a:srgbClr val="D60093"/>
                </a:solidFill>
              </a:rPr>
              <a:t>?</a:t>
            </a:r>
          </a:p>
          <a:p>
            <a:pPr>
              <a:lnSpc>
                <a:spcPts val="2400"/>
              </a:lnSpc>
            </a:pPr>
            <a:r>
              <a:rPr lang="en-US" b="1" i="1" dirty="0">
                <a:solidFill>
                  <a:srgbClr val="FF0000"/>
                </a:solidFill>
              </a:rPr>
              <a:t>?</a:t>
            </a:r>
          </a:p>
        </p:txBody>
      </p:sp>
      <p:sp>
        <p:nvSpPr>
          <p:cNvPr id="27" name="TextBox 26">
            <a:extLst>
              <a:ext uri="{FF2B5EF4-FFF2-40B4-BE49-F238E27FC236}">
                <a16:creationId xmlns:a16="http://schemas.microsoft.com/office/drawing/2014/main" id="{3092BD06-DE4B-4975-AD42-ED6E931981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8" name="Line 29">
            <a:extLst>
              <a:ext uri="{FF2B5EF4-FFF2-40B4-BE49-F238E27FC236}">
                <a16:creationId xmlns:a16="http://schemas.microsoft.com/office/drawing/2014/main" id="{D4EEEBCE-8A36-4D6B-B3E5-D4DD736217C9}"/>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Line 30">
            <a:extLst>
              <a:ext uri="{FF2B5EF4-FFF2-40B4-BE49-F238E27FC236}">
                <a16:creationId xmlns:a16="http://schemas.microsoft.com/office/drawing/2014/main" id="{ACD34931-0450-4AE8-9CEC-6A9603DCFE0B}"/>
              </a:ext>
            </a:extLst>
          </p:cNvPr>
          <p:cNvSpPr>
            <a:spLocks noChangeShapeType="1"/>
          </p:cNvSpPr>
          <p:nvPr/>
        </p:nvSpPr>
        <p:spPr bwMode="auto">
          <a:xfrm>
            <a:off x="6858000" y="41148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31">
            <a:extLst>
              <a:ext uri="{FF2B5EF4-FFF2-40B4-BE49-F238E27FC236}">
                <a16:creationId xmlns:a16="http://schemas.microsoft.com/office/drawing/2014/main" id="{69049220-5077-4192-A038-01201F20A6DF}"/>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31" name="Text Box 23">
            <a:extLst>
              <a:ext uri="{FF2B5EF4-FFF2-40B4-BE49-F238E27FC236}">
                <a16:creationId xmlns:a16="http://schemas.microsoft.com/office/drawing/2014/main" id="{8B88E87F-6CCC-4C57-A435-400E4D9DC402}"/>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32" name="TextBox 31">
            <a:extLst>
              <a:ext uri="{FF2B5EF4-FFF2-40B4-BE49-F238E27FC236}">
                <a16:creationId xmlns:a16="http://schemas.microsoft.com/office/drawing/2014/main" id="{8D551DD0-D0AC-4CFF-B074-F6618FB37B61}"/>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3" name="Straight Connector 2">
            <a:extLst>
              <a:ext uri="{FF2B5EF4-FFF2-40B4-BE49-F238E27FC236}">
                <a16:creationId xmlns:a16="http://schemas.microsoft.com/office/drawing/2014/main" id="{22212312-0ED1-41DC-9523-05EF8C7B52AF}"/>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36" name="Text Box 23">
            <a:extLst>
              <a:ext uri="{FF2B5EF4-FFF2-40B4-BE49-F238E27FC236}">
                <a16:creationId xmlns:a16="http://schemas.microsoft.com/office/drawing/2014/main" id="{1809D9B2-2752-4A4A-9A41-E80584AD326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Tree>
    <p:extLst>
      <p:ext uri="{BB962C8B-B14F-4D97-AF65-F5344CB8AC3E}">
        <p14:creationId xmlns:p14="http://schemas.microsoft.com/office/powerpoint/2010/main" val="280220862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a:t>
            </a:r>
            <a:r>
              <a:rPr lang="en-US" sz="1600" dirty="0">
                <a:solidFill>
                  <a:srgbClr val="0000FF"/>
                </a:solidFill>
              </a:rPr>
              <a:t>‘</a:t>
            </a:r>
            <a:r>
              <a:rPr lang="en-US" sz="1600" b="1" dirty="0">
                <a:solidFill>
                  <a:srgbClr val="0000FF"/>
                </a:solidFill>
              </a:rPr>
              <a:t>Silk Road</a:t>
            </a:r>
            <a:r>
              <a:rPr lang="en-US" sz="1600" dirty="0">
                <a:solidFill>
                  <a:srgbClr val="0000FF"/>
                </a:solidFill>
              </a:rPr>
              <a:t>’ </a:t>
            </a:r>
            <a:r>
              <a:rPr lang="en-US" sz="1600" dirty="0">
                <a:solidFill>
                  <a:schemeClr val="bg1">
                    <a:lumMod val="65000"/>
                  </a:schemeClr>
                </a:solidFill>
              </a:rPr>
              <a:t>descent age 25-35</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the classic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complaint in BD?</a:t>
            </a:r>
          </a:p>
          <a:p>
            <a:r>
              <a:rPr lang="en-US" sz="1600" dirty="0">
                <a:solidFill>
                  <a:schemeClr val="accent1">
                    <a:lumMod val="60000"/>
                    <a:lumOff val="40000"/>
                  </a:schemeClr>
                </a:solidFill>
              </a:rPr>
              <a:t>Recurrent oral ulcers</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Oval 35">
            <a:extLst>
              <a:ext uri="{FF2B5EF4-FFF2-40B4-BE49-F238E27FC236}">
                <a16:creationId xmlns:a16="http://schemas.microsoft.com/office/drawing/2014/main" id="{603E15B5-43DF-4A49-A82E-48265684E051}"/>
              </a:ext>
            </a:extLst>
          </p:cNvPr>
          <p:cNvSpPr/>
          <p:nvPr/>
        </p:nvSpPr>
        <p:spPr>
          <a:xfrm>
            <a:off x="2734436" y="4345031"/>
            <a:ext cx="1210502" cy="4732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895FF89-394D-4FFD-9253-40F24C24ECA8}"/>
              </a:ext>
            </a:extLst>
          </p:cNvPr>
          <p:cNvSpPr txBox="1"/>
          <p:nvPr/>
        </p:nvSpPr>
        <p:spPr>
          <a:xfrm>
            <a:off x="1380491" y="5003196"/>
            <a:ext cx="4516578" cy="1384995"/>
          </a:xfrm>
          <a:prstGeom prst="rect">
            <a:avLst/>
          </a:prstGeom>
          <a:solidFill>
            <a:srgbClr val="99FF99"/>
          </a:solidFill>
        </p:spPr>
        <p:txBody>
          <a:bodyPr wrap="square" rtlCol="0">
            <a:spAutoFit/>
          </a:bodyPr>
          <a:lstStyle/>
          <a:p>
            <a:r>
              <a:rPr lang="en-US" sz="1400" i="1" dirty="0">
                <a:solidFill>
                  <a:schemeClr val="bg1">
                    <a:lumMod val="65000"/>
                  </a:schemeClr>
                </a:solidFill>
              </a:rPr>
              <a:t>What is/was the </a:t>
            </a:r>
            <a:r>
              <a:rPr lang="en-US" sz="1400" dirty="0">
                <a:solidFill>
                  <a:schemeClr val="bg1">
                    <a:lumMod val="65000"/>
                  </a:schemeClr>
                </a:solidFill>
              </a:rPr>
              <a:t>Silk Road</a:t>
            </a:r>
            <a:r>
              <a:rPr lang="en-US" sz="1400" i="1" dirty="0">
                <a:solidFill>
                  <a:schemeClr val="bg1">
                    <a:lumMod val="65000"/>
                  </a:schemeClr>
                </a:solidFill>
              </a:rPr>
              <a:t>?</a:t>
            </a:r>
          </a:p>
          <a:p>
            <a:r>
              <a:rPr lang="en-US" sz="1400" dirty="0">
                <a:solidFill>
                  <a:schemeClr val="bg1">
                    <a:lumMod val="65000"/>
                  </a:schemeClr>
                </a:solidFill>
              </a:rPr>
              <a:t>An ancient trading route extending from the eastern Mediterranean to the Far East</a:t>
            </a:r>
          </a:p>
          <a:p>
            <a:endParaRPr lang="en-US" sz="1400" dirty="0">
              <a:solidFill>
                <a:schemeClr val="bg1">
                  <a:lumMod val="65000"/>
                </a:schemeClr>
              </a:solidFill>
            </a:endParaRPr>
          </a:p>
          <a:p>
            <a:r>
              <a:rPr lang="en-US" sz="1400" i="1" dirty="0">
                <a:solidFill>
                  <a:schemeClr val="bg1">
                    <a:lumMod val="65000"/>
                  </a:schemeClr>
                </a:solidFill>
              </a:rPr>
              <a:t>What regions/countries are found along the Silk Road?</a:t>
            </a:r>
          </a:p>
          <a:p>
            <a:r>
              <a:rPr lang="en-US" sz="1400" b="1" dirty="0">
                <a:solidFill>
                  <a:schemeClr val="bg1">
                    <a:lumMod val="65000"/>
                  </a:schemeClr>
                </a:solidFill>
              </a:rPr>
              <a:t>The Middle East; </a:t>
            </a:r>
            <a:r>
              <a:rPr lang="en-US" sz="1400" b="1" dirty="0">
                <a:solidFill>
                  <a:srgbClr val="0000FF"/>
                </a:solidFill>
              </a:rPr>
              <a:t>Turkey</a:t>
            </a:r>
            <a:r>
              <a:rPr lang="en-US" sz="1400" b="1" dirty="0">
                <a:solidFill>
                  <a:schemeClr val="bg1">
                    <a:lumMod val="65000"/>
                  </a:schemeClr>
                </a:solidFill>
              </a:rPr>
              <a:t>; China; Korea; Japan</a:t>
            </a:r>
          </a:p>
        </p:txBody>
      </p:sp>
      <p:sp>
        <p:nvSpPr>
          <p:cNvPr id="38" name="Text Box 16">
            <a:extLst>
              <a:ext uri="{FF2B5EF4-FFF2-40B4-BE49-F238E27FC236}">
                <a16:creationId xmlns:a16="http://schemas.microsoft.com/office/drawing/2014/main" id="{EC6110A1-B8B9-4670-9625-271B20DB2A26}"/>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3410F3B4-6CA5-44F9-818B-CBAB2B122E07}"/>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 name="TextBox 3">
            <a:extLst>
              <a:ext uri="{FF2B5EF4-FFF2-40B4-BE49-F238E27FC236}">
                <a16:creationId xmlns:a16="http://schemas.microsoft.com/office/drawing/2014/main" id="{4B398BB6-DCB2-471D-8DFE-99A7A1C7A716}"/>
              </a:ext>
            </a:extLst>
          </p:cNvPr>
          <p:cNvSpPr txBox="1"/>
          <p:nvPr/>
        </p:nvSpPr>
        <p:spPr>
          <a:xfrm>
            <a:off x="1328112" y="5267980"/>
            <a:ext cx="4134465" cy="523220"/>
          </a:xfrm>
          <a:prstGeom prst="rect">
            <a:avLst/>
          </a:prstGeom>
          <a:solidFill>
            <a:srgbClr val="0070C0"/>
          </a:solidFill>
        </p:spPr>
        <p:txBody>
          <a:bodyPr wrap="none" rtlCol="0">
            <a:spAutoFit/>
          </a:bodyPr>
          <a:lstStyle/>
          <a:p>
            <a:r>
              <a:rPr lang="en-US" sz="1400" i="1" dirty="0">
                <a:solidFill>
                  <a:schemeClr val="bg1"/>
                </a:solidFill>
              </a:rPr>
              <a:t>Which of these areas has the highest rate of  BD?</a:t>
            </a:r>
          </a:p>
          <a:p>
            <a:r>
              <a:rPr lang="en-US" sz="1400" b="1" dirty="0">
                <a:solidFill>
                  <a:schemeClr val="bg1"/>
                </a:solidFill>
              </a:rPr>
              <a:t>Turkey</a:t>
            </a:r>
          </a:p>
        </p:txBody>
      </p:sp>
      <p:sp>
        <p:nvSpPr>
          <p:cNvPr id="5" name="Left Brace 4">
            <a:extLst>
              <a:ext uri="{FF2B5EF4-FFF2-40B4-BE49-F238E27FC236}">
                <a16:creationId xmlns:a16="http://schemas.microsoft.com/office/drawing/2014/main" id="{D405F981-3018-4717-8782-B0F08FE4D665}"/>
              </a:ext>
            </a:extLst>
          </p:cNvPr>
          <p:cNvSpPr/>
          <p:nvPr/>
        </p:nvSpPr>
        <p:spPr>
          <a:xfrm rot="5400000">
            <a:off x="3233808" y="4052073"/>
            <a:ext cx="323074" cy="4029709"/>
          </a:xfrm>
          <a:prstGeom prst="leftBrace">
            <a:avLst/>
          </a:prstGeom>
          <a:ln w="2222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Left Brace 40">
            <a:extLst>
              <a:ext uri="{FF2B5EF4-FFF2-40B4-BE49-F238E27FC236}">
                <a16:creationId xmlns:a16="http://schemas.microsoft.com/office/drawing/2014/main" id="{87D6A43A-5D52-4D82-82E1-39654F9F9F1E}"/>
              </a:ext>
            </a:extLst>
          </p:cNvPr>
          <p:cNvSpPr/>
          <p:nvPr/>
        </p:nvSpPr>
        <p:spPr>
          <a:xfrm rot="5400000">
            <a:off x="3038863" y="5685928"/>
            <a:ext cx="323074" cy="762000"/>
          </a:xfrm>
          <a:prstGeom prst="leftBrace">
            <a:avLst/>
          </a:prstGeom>
          <a:ln w="222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Text Box 23">
            <a:extLst>
              <a:ext uri="{FF2B5EF4-FFF2-40B4-BE49-F238E27FC236}">
                <a16:creationId xmlns:a16="http://schemas.microsoft.com/office/drawing/2014/main" id="{195BC0AD-5CAE-4A97-96C2-5A685C135BAE}"/>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40" name="TextBox 39">
            <a:extLst>
              <a:ext uri="{FF2B5EF4-FFF2-40B4-BE49-F238E27FC236}">
                <a16:creationId xmlns:a16="http://schemas.microsoft.com/office/drawing/2014/main" id="{303912BF-9C36-425E-89A0-008E2B6CD84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6" name="Line 29">
            <a:extLst>
              <a:ext uri="{FF2B5EF4-FFF2-40B4-BE49-F238E27FC236}">
                <a16:creationId xmlns:a16="http://schemas.microsoft.com/office/drawing/2014/main" id="{D1CC9A3E-32F0-4479-B0BB-AA01608E41BC}"/>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7" name="Line 30">
            <a:extLst>
              <a:ext uri="{FF2B5EF4-FFF2-40B4-BE49-F238E27FC236}">
                <a16:creationId xmlns:a16="http://schemas.microsoft.com/office/drawing/2014/main" id="{956242EC-7ED7-4CD4-BACC-E1D512F8926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31">
            <a:extLst>
              <a:ext uri="{FF2B5EF4-FFF2-40B4-BE49-F238E27FC236}">
                <a16:creationId xmlns:a16="http://schemas.microsoft.com/office/drawing/2014/main" id="{A8D34491-41AF-4E45-A1F9-ADFA29FC5045}"/>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9" name="Text Box 23">
            <a:extLst>
              <a:ext uri="{FF2B5EF4-FFF2-40B4-BE49-F238E27FC236}">
                <a16:creationId xmlns:a16="http://schemas.microsoft.com/office/drawing/2014/main" id="{F296DDE2-8E29-4185-BE75-E524B676AC7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0" name="Straight Connector 59">
            <a:extLst>
              <a:ext uri="{FF2B5EF4-FFF2-40B4-BE49-F238E27FC236}">
                <a16:creationId xmlns:a16="http://schemas.microsoft.com/office/drawing/2014/main" id="{0557032D-0443-4176-92F9-EE562DC3B04D}"/>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1" name="Text Box 23">
            <a:extLst>
              <a:ext uri="{FF2B5EF4-FFF2-40B4-BE49-F238E27FC236}">
                <a16:creationId xmlns:a16="http://schemas.microsoft.com/office/drawing/2014/main" id="{4DC819D9-EDB5-4A23-B44B-90C7B6DF988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2" name="TextBox 61">
            <a:extLst>
              <a:ext uri="{FF2B5EF4-FFF2-40B4-BE49-F238E27FC236}">
                <a16:creationId xmlns:a16="http://schemas.microsoft.com/office/drawing/2014/main" id="{5ACFC88F-EAE9-4E18-9665-8445A1573F6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137246914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rgbClr val="0000FF"/>
                </a:solidFill>
              </a:rPr>
              <a:t>Who is the typical </a:t>
            </a:r>
            <a:r>
              <a:rPr lang="en-US" altLang="en-US" sz="1600" i="1" dirty="0">
                <a:solidFill>
                  <a:srgbClr val="0000FF"/>
                </a:solidFill>
              </a:rPr>
              <a:t>Bechet’s disease (</a:t>
            </a:r>
            <a:r>
              <a:rPr lang="en-US" sz="1600" i="1" dirty="0">
                <a:solidFill>
                  <a:srgbClr val="0000FF"/>
                </a:solidFill>
              </a:rPr>
              <a:t>BD) </a:t>
            </a:r>
            <a:r>
              <a:rPr lang="en-US" sz="1600" i="1" dirty="0" err="1">
                <a:solidFill>
                  <a:srgbClr val="0000FF"/>
                </a:solidFill>
              </a:rPr>
              <a:t>pt</a:t>
            </a:r>
            <a:r>
              <a:rPr lang="en-US" sz="1600" i="1" dirty="0">
                <a:solidFill>
                  <a:srgbClr val="0000FF"/>
                </a:solidFill>
              </a:rPr>
              <a:t>?</a:t>
            </a:r>
          </a:p>
          <a:p>
            <a:r>
              <a:rPr lang="en-US" sz="1600" dirty="0">
                <a:solidFill>
                  <a:srgbClr val="0000FF"/>
                </a:solidFill>
              </a:rPr>
              <a:t>An individual of ‘Silk Road’ descent age 25-35</a:t>
            </a:r>
          </a:p>
          <a:p>
            <a:endParaRPr lang="en-US" sz="1600" dirty="0">
              <a:solidFill>
                <a:srgbClr val="0000FF"/>
              </a:solidFill>
            </a:endParaRPr>
          </a:p>
          <a:p>
            <a:r>
              <a:rPr lang="en-US" sz="1600" i="1" dirty="0">
                <a:solidFill>
                  <a:srgbClr val="0000FF"/>
                </a:solidFill>
              </a:rPr>
              <a:t>What the classic </a:t>
            </a:r>
            <a:r>
              <a:rPr lang="en-US" sz="1600" i="1" dirty="0" err="1">
                <a:solidFill>
                  <a:srgbClr val="0000FF"/>
                </a:solidFill>
              </a:rPr>
              <a:t>nonocular</a:t>
            </a:r>
            <a:r>
              <a:rPr lang="en-US" sz="1600" i="1" dirty="0">
                <a:solidFill>
                  <a:srgbClr val="0000FF"/>
                </a:solidFill>
              </a:rPr>
              <a:t> complaint in BD?</a:t>
            </a:r>
            <a:endParaRPr lang="en-US" sz="1600" i="1" dirty="0">
              <a:solidFill>
                <a:schemeClr val="accent1">
                  <a:lumMod val="60000"/>
                  <a:lumOff val="40000"/>
                </a:schemeClr>
              </a:solidFill>
            </a:endParaRPr>
          </a:p>
          <a:p>
            <a:r>
              <a:rPr lang="en-US" sz="1600" dirty="0">
                <a:solidFill>
                  <a:schemeClr val="accent1">
                    <a:lumMod val="60000"/>
                    <a:lumOff val="40000"/>
                  </a:schemeClr>
                </a:solidFill>
              </a:rPr>
              <a:t>Recurrent oral ulcers</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Text Box 16">
            <a:extLst>
              <a:ext uri="{FF2B5EF4-FFF2-40B4-BE49-F238E27FC236}">
                <a16:creationId xmlns:a16="http://schemas.microsoft.com/office/drawing/2014/main" id="{D70ACC34-F718-4EEA-AE8D-C448208E3E1C}"/>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5D3F00EC-F4E0-4613-A16F-66A907406857}"/>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1" name="Text Box 23">
            <a:extLst>
              <a:ext uri="{FF2B5EF4-FFF2-40B4-BE49-F238E27FC236}">
                <a16:creationId xmlns:a16="http://schemas.microsoft.com/office/drawing/2014/main" id="{625827D4-A519-44DF-AEA4-B31C352F0D49}"/>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2" name="TextBox 31">
            <a:extLst>
              <a:ext uri="{FF2B5EF4-FFF2-40B4-BE49-F238E27FC236}">
                <a16:creationId xmlns:a16="http://schemas.microsoft.com/office/drawing/2014/main" id="{1B89B8B3-BF6F-4D6B-931A-5CA80AACEED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3" name="Line 29">
            <a:extLst>
              <a:ext uri="{FF2B5EF4-FFF2-40B4-BE49-F238E27FC236}">
                <a16:creationId xmlns:a16="http://schemas.microsoft.com/office/drawing/2014/main" id="{FA19E4BF-5DA4-49FB-A8C6-B9E3CB61818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2E385F01-BF94-4AA3-914D-FD16378408B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31">
            <a:extLst>
              <a:ext uri="{FF2B5EF4-FFF2-40B4-BE49-F238E27FC236}">
                <a16:creationId xmlns:a16="http://schemas.microsoft.com/office/drawing/2014/main" id="{FB5CA536-6047-4B7D-9854-56548BC3F41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590A54B1-B287-4531-9054-BF957BE4760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B0E0AE3D-B416-41D4-B138-01CA0028CFE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BAE112A2-D3D6-45C7-AF02-BD6758FF3AA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4" name="TextBox 53">
            <a:extLst>
              <a:ext uri="{FF2B5EF4-FFF2-40B4-BE49-F238E27FC236}">
                <a16:creationId xmlns:a16="http://schemas.microsoft.com/office/drawing/2014/main" id="{EDE0C549-0579-4605-A776-6940A0E1AFD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8904335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rgbClr val="0000FF"/>
                </a:solidFill>
              </a:rPr>
              <a:t>Who is the typical </a:t>
            </a:r>
            <a:r>
              <a:rPr lang="en-US" altLang="en-US" sz="1600" i="1" dirty="0">
                <a:solidFill>
                  <a:srgbClr val="0000FF"/>
                </a:solidFill>
              </a:rPr>
              <a:t>Bechet’s disease (</a:t>
            </a:r>
            <a:r>
              <a:rPr lang="en-US" sz="1600" i="1" dirty="0">
                <a:solidFill>
                  <a:srgbClr val="0000FF"/>
                </a:solidFill>
              </a:rPr>
              <a:t>BD) </a:t>
            </a:r>
            <a:r>
              <a:rPr lang="en-US" sz="1600" i="1" dirty="0" err="1">
                <a:solidFill>
                  <a:srgbClr val="0000FF"/>
                </a:solidFill>
              </a:rPr>
              <a:t>pt</a:t>
            </a:r>
            <a:r>
              <a:rPr lang="en-US" sz="1600" i="1" dirty="0">
                <a:solidFill>
                  <a:srgbClr val="0000FF"/>
                </a:solidFill>
              </a:rPr>
              <a:t>?</a:t>
            </a:r>
          </a:p>
          <a:p>
            <a:r>
              <a:rPr lang="en-US" sz="1600" dirty="0">
                <a:solidFill>
                  <a:srgbClr val="0000FF"/>
                </a:solidFill>
              </a:rPr>
              <a:t>An individual of ‘Silk Road’ descent age 25-35</a:t>
            </a:r>
          </a:p>
          <a:p>
            <a:endParaRPr lang="en-US" sz="1600" dirty="0">
              <a:solidFill>
                <a:srgbClr val="0000FF"/>
              </a:solidFill>
            </a:endParaRPr>
          </a:p>
          <a:p>
            <a:r>
              <a:rPr lang="en-US" sz="1600" i="1" dirty="0">
                <a:solidFill>
                  <a:srgbClr val="0000FF"/>
                </a:solidFill>
              </a:rPr>
              <a:t>What the classic </a:t>
            </a:r>
            <a:r>
              <a:rPr lang="en-US" sz="1600" i="1" dirty="0" err="1">
                <a:solidFill>
                  <a:srgbClr val="0000FF"/>
                </a:solidFill>
              </a:rPr>
              <a:t>nonocular</a:t>
            </a:r>
            <a:r>
              <a:rPr lang="en-US" sz="1600" i="1" dirty="0">
                <a:solidFill>
                  <a:srgbClr val="0000FF"/>
                </a:solidFill>
              </a:rPr>
              <a:t> complaint in BD?</a:t>
            </a:r>
          </a:p>
          <a:p>
            <a:r>
              <a:rPr lang="en-US" sz="1600" dirty="0">
                <a:solidFill>
                  <a:srgbClr val="0000FF"/>
                </a:solidFill>
              </a:rPr>
              <a:t>Recurrent oral ulcers</a:t>
            </a:r>
            <a:endParaRPr lang="en-US" sz="1600" dirty="0">
              <a:solidFill>
                <a:schemeClr val="accent1">
                  <a:lumMod val="60000"/>
                  <a:lumOff val="40000"/>
                </a:schemeClr>
              </a:solidFill>
            </a:endParaRP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Text Box 16">
            <a:extLst>
              <a:ext uri="{FF2B5EF4-FFF2-40B4-BE49-F238E27FC236}">
                <a16:creationId xmlns:a16="http://schemas.microsoft.com/office/drawing/2014/main" id="{09B2133B-4C3C-4C65-B648-7FF532C400DE}"/>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F7B0E095-B4CA-41CD-A2F2-5E28F1E2FDE4}"/>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1" name="Text Box 23">
            <a:extLst>
              <a:ext uri="{FF2B5EF4-FFF2-40B4-BE49-F238E27FC236}">
                <a16:creationId xmlns:a16="http://schemas.microsoft.com/office/drawing/2014/main" id="{47AC3082-3044-45F3-B84C-1335FEC73594}"/>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2" name="TextBox 31">
            <a:extLst>
              <a:ext uri="{FF2B5EF4-FFF2-40B4-BE49-F238E27FC236}">
                <a16:creationId xmlns:a16="http://schemas.microsoft.com/office/drawing/2014/main" id="{1A6FB26E-F873-4E78-9770-91927367CE6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3" name="Line 29">
            <a:extLst>
              <a:ext uri="{FF2B5EF4-FFF2-40B4-BE49-F238E27FC236}">
                <a16:creationId xmlns:a16="http://schemas.microsoft.com/office/drawing/2014/main" id="{FB5A698A-D9EE-4C47-9B5D-58B07F0E1CA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A79CEF96-EAFC-432E-A1AC-367CD05CB6A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31">
            <a:extLst>
              <a:ext uri="{FF2B5EF4-FFF2-40B4-BE49-F238E27FC236}">
                <a16:creationId xmlns:a16="http://schemas.microsoft.com/office/drawing/2014/main" id="{575D6987-95A3-4F4F-B3E5-4DA62554CF9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7C297F66-E588-4F55-AD13-53A883D7401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EC694230-2803-49B6-8898-9B4EAC499707}"/>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666C8D27-B69D-4C08-88CF-036B66C621F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4" name="TextBox 53">
            <a:extLst>
              <a:ext uri="{FF2B5EF4-FFF2-40B4-BE49-F238E27FC236}">
                <a16:creationId xmlns:a16="http://schemas.microsoft.com/office/drawing/2014/main" id="{5F110255-0102-415E-A817-E29099BD5191}"/>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38087954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r="17413"/>
          <a:stretch/>
        </p:blipFill>
        <p:spPr>
          <a:xfrm>
            <a:off x="308113" y="2101424"/>
            <a:ext cx="4551131" cy="2655151"/>
          </a:xfrm>
          <a:prstGeom prst="rect">
            <a:avLst/>
          </a:prstGeom>
        </p:spPr>
      </p:pic>
      <p:sp>
        <p:nvSpPr>
          <p:cNvPr id="4" name="TextBox 3"/>
          <p:cNvSpPr txBox="1"/>
          <p:nvPr/>
        </p:nvSpPr>
        <p:spPr>
          <a:xfrm>
            <a:off x="3389624" y="6063734"/>
            <a:ext cx="2364750" cy="369332"/>
          </a:xfrm>
          <a:prstGeom prst="rect">
            <a:avLst/>
          </a:prstGeom>
          <a:noFill/>
        </p:spPr>
        <p:txBody>
          <a:bodyPr wrap="none" rtlCol="0">
            <a:spAutoFit/>
          </a:bodyPr>
          <a:lstStyle/>
          <a:p>
            <a:pPr algn="ctr"/>
            <a:r>
              <a:rPr lang="en-US" dirty="0" err="1"/>
              <a:t>Behçet</a:t>
            </a:r>
            <a:r>
              <a:rPr lang="en-US" dirty="0"/>
              <a:t>: Oral aphthae</a:t>
            </a:r>
          </a:p>
        </p:txBody>
      </p:sp>
      <p:sp>
        <p:nvSpPr>
          <p:cNvPr id="3" name="Slide Number Placeholder 2"/>
          <p:cNvSpPr>
            <a:spLocks noGrp="1"/>
          </p:cNvSpPr>
          <p:nvPr>
            <p:ph type="sldNum" sz="quarter" idx="12"/>
          </p:nvPr>
        </p:nvSpPr>
        <p:spPr/>
        <p:txBody>
          <a:bodyPr/>
          <a:lstStyle/>
          <a:p>
            <a:fld id="{6978B3D9-A15A-4A94-95D0-7F010661B2C9}" type="slidenum">
              <a:rPr lang="en-US" smtClean="0"/>
              <a:t>103</a:t>
            </a:fld>
            <a:endParaRPr lang="en-US"/>
          </a:p>
        </p:txBody>
      </p:sp>
      <p:pic>
        <p:nvPicPr>
          <p:cNvPr id="5" name="Picture 4">
            <a:extLst>
              <a:ext uri="{FF2B5EF4-FFF2-40B4-BE49-F238E27FC236}">
                <a16:creationId xmlns:a16="http://schemas.microsoft.com/office/drawing/2014/main" id="{0E1BDAA5-30F6-4DB4-9B01-7BC5E34DB414}"/>
              </a:ext>
            </a:extLst>
          </p:cNvPr>
          <p:cNvPicPr>
            <a:picLocks noChangeAspect="1"/>
          </p:cNvPicPr>
          <p:nvPr/>
        </p:nvPicPr>
        <p:blipFill rotWithShape="1">
          <a:blip r:embed="rId3">
            <a:extLst>
              <a:ext uri="{28A0092B-C50C-407E-A947-70E740481C1C}">
                <a14:useLocalDpi xmlns:a14="http://schemas.microsoft.com/office/drawing/2010/main" val="0"/>
              </a:ext>
            </a:extLst>
          </a:blip>
          <a:srcRect l="51277"/>
          <a:stretch/>
        </p:blipFill>
        <p:spPr>
          <a:xfrm>
            <a:off x="5138567" y="1457828"/>
            <a:ext cx="3697320" cy="3942344"/>
          </a:xfrm>
          <a:prstGeom prst="rect">
            <a:avLst/>
          </a:prstGeom>
        </p:spPr>
      </p:pic>
      <p:sp>
        <p:nvSpPr>
          <p:cNvPr id="6" name="TextBox 5">
            <a:extLst>
              <a:ext uri="{FF2B5EF4-FFF2-40B4-BE49-F238E27FC236}">
                <a16:creationId xmlns:a16="http://schemas.microsoft.com/office/drawing/2014/main" id="{F7D8ADA9-AC81-4448-B949-A871C52C207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69358837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a:t>
            </a:r>
            <a:r>
              <a:rPr lang="en-US" sz="1600" b="1" dirty="0">
                <a:solidFill>
                  <a:srgbClr val="0000FF"/>
                </a:solidFill>
              </a:rPr>
              <a:t>oral ulcers</a:t>
            </a:r>
            <a:endParaRPr lang="en-US" sz="1600" b="1" dirty="0">
              <a:solidFill>
                <a:schemeClr val="accent1">
                  <a:lumMod val="60000"/>
                  <a:lumOff val="40000"/>
                </a:schemeClr>
              </a:solidFill>
            </a:endParaRP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TextBox 35">
            <a:extLst>
              <a:ext uri="{FF2B5EF4-FFF2-40B4-BE49-F238E27FC236}">
                <a16:creationId xmlns:a16="http://schemas.microsoft.com/office/drawing/2014/main" id="{C88101BD-C2FB-4FC1-97FA-FA367AD38333}"/>
              </a:ext>
            </a:extLst>
          </p:cNvPr>
          <p:cNvSpPr txBox="1"/>
          <p:nvPr/>
        </p:nvSpPr>
        <p:spPr>
          <a:xfrm>
            <a:off x="1719353" y="5715000"/>
            <a:ext cx="2325847" cy="523220"/>
          </a:xfrm>
          <a:prstGeom prst="rect">
            <a:avLst/>
          </a:prstGeom>
          <a:solidFill>
            <a:srgbClr val="CDCDCD"/>
          </a:solidFill>
        </p:spPr>
        <p:txBody>
          <a:bodyPr wrap="square" rtlCol="0">
            <a:spAutoFit/>
          </a:bodyPr>
          <a:lstStyle/>
          <a:p>
            <a:r>
              <a:rPr lang="en-US" sz="1400" i="1" dirty="0">
                <a:solidFill>
                  <a:srgbClr val="0000FF"/>
                </a:solidFill>
              </a:rPr>
              <a:t>Are the oral ulcers painful?</a:t>
            </a:r>
          </a:p>
          <a:p>
            <a:r>
              <a:rPr lang="en-US" sz="1400" dirty="0">
                <a:solidFill>
                  <a:srgbClr val="CDCDCD"/>
                </a:solidFill>
              </a:rPr>
              <a:t>Yes, very</a:t>
            </a:r>
          </a:p>
        </p:txBody>
      </p:sp>
      <p:sp>
        <p:nvSpPr>
          <p:cNvPr id="37" name="Oval 36">
            <a:extLst>
              <a:ext uri="{FF2B5EF4-FFF2-40B4-BE49-F238E27FC236}">
                <a16:creationId xmlns:a16="http://schemas.microsoft.com/office/drawing/2014/main" id="{8B1CDD8B-D2FC-40AA-A5C1-2AB335E58800}"/>
              </a:ext>
            </a:extLst>
          </p:cNvPr>
          <p:cNvSpPr/>
          <p:nvPr/>
        </p:nvSpPr>
        <p:spPr>
          <a:xfrm>
            <a:off x="2259356" y="5127764"/>
            <a:ext cx="1245843" cy="42390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6">
            <a:extLst>
              <a:ext uri="{FF2B5EF4-FFF2-40B4-BE49-F238E27FC236}">
                <a16:creationId xmlns:a16="http://schemas.microsoft.com/office/drawing/2014/main" id="{593D3CF6-F163-438C-B127-FA1D6C9ADACE}"/>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A01FAB59-5A96-433F-9BE3-7A00271F1E52}"/>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 Box 23">
            <a:extLst>
              <a:ext uri="{FF2B5EF4-FFF2-40B4-BE49-F238E27FC236}">
                <a16:creationId xmlns:a16="http://schemas.microsoft.com/office/drawing/2014/main" id="{798673D7-66BF-4A57-BA41-B127F938D3BD}"/>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4" name="TextBox 33">
            <a:extLst>
              <a:ext uri="{FF2B5EF4-FFF2-40B4-BE49-F238E27FC236}">
                <a16:creationId xmlns:a16="http://schemas.microsoft.com/office/drawing/2014/main" id="{82D60CDB-D3EB-4368-9E81-645A4E57101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2F135D02-EACB-4C19-BA78-0A3C7FC70FB1}"/>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13120660-C607-4EB8-85BC-166FDC810B5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E1F54F10-4E0A-47A4-A8F5-9666C63062B5}"/>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704EFFE1-317B-4103-94A6-D17A089A05B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82E092FE-AE3D-4104-94D7-6FBF2B1475D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2887985B-0053-46CA-A117-95936469820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51B1B58D-31B9-4145-AF50-F502DE69A3E9}"/>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315611498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a:t>
            </a:r>
            <a:r>
              <a:rPr lang="en-US" sz="1600" b="1" dirty="0">
                <a:solidFill>
                  <a:srgbClr val="0000FF"/>
                </a:solidFill>
              </a:rPr>
              <a:t>oral ulcers</a:t>
            </a:r>
            <a:endParaRPr lang="en-US" sz="1600" b="1" dirty="0">
              <a:solidFill>
                <a:schemeClr val="accent1">
                  <a:lumMod val="60000"/>
                  <a:lumOff val="40000"/>
                </a:schemeClr>
              </a:solidFill>
            </a:endParaRP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TextBox 35">
            <a:extLst>
              <a:ext uri="{FF2B5EF4-FFF2-40B4-BE49-F238E27FC236}">
                <a16:creationId xmlns:a16="http://schemas.microsoft.com/office/drawing/2014/main" id="{C88101BD-C2FB-4FC1-97FA-FA367AD38333}"/>
              </a:ext>
            </a:extLst>
          </p:cNvPr>
          <p:cNvSpPr txBox="1"/>
          <p:nvPr/>
        </p:nvSpPr>
        <p:spPr>
          <a:xfrm>
            <a:off x="1719353" y="5715000"/>
            <a:ext cx="2325847" cy="523220"/>
          </a:xfrm>
          <a:prstGeom prst="rect">
            <a:avLst/>
          </a:prstGeom>
          <a:solidFill>
            <a:srgbClr val="CDCDCD"/>
          </a:solidFill>
        </p:spPr>
        <p:txBody>
          <a:bodyPr wrap="square" rtlCol="0">
            <a:spAutoFit/>
          </a:bodyPr>
          <a:lstStyle/>
          <a:p>
            <a:r>
              <a:rPr lang="en-US" sz="1400" i="1" dirty="0">
                <a:solidFill>
                  <a:srgbClr val="0000FF"/>
                </a:solidFill>
              </a:rPr>
              <a:t>Are the oral ulcers painful?</a:t>
            </a:r>
          </a:p>
          <a:p>
            <a:r>
              <a:rPr lang="en-US" sz="1400" dirty="0">
                <a:solidFill>
                  <a:srgbClr val="0000FF"/>
                </a:solidFill>
              </a:rPr>
              <a:t>Yes, very</a:t>
            </a:r>
          </a:p>
        </p:txBody>
      </p:sp>
      <p:sp>
        <p:nvSpPr>
          <p:cNvPr id="37" name="Oval 36">
            <a:extLst>
              <a:ext uri="{FF2B5EF4-FFF2-40B4-BE49-F238E27FC236}">
                <a16:creationId xmlns:a16="http://schemas.microsoft.com/office/drawing/2014/main" id="{8B1CDD8B-D2FC-40AA-A5C1-2AB335E58800}"/>
              </a:ext>
            </a:extLst>
          </p:cNvPr>
          <p:cNvSpPr/>
          <p:nvPr/>
        </p:nvSpPr>
        <p:spPr>
          <a:xfrm>
            <a:off x="2259356" y="5127764"/>
            <a:ext cx="1245843" cy="42390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6">
            <a:extLst>
              <a:ext uri="{FF2B5EF4-FFF2-40B4-BE49-F238E27FC236}">
                <a16:creationId xmlns:a16="http://schemas.microsoft.com/office/drawing/2014/main" id="{091FE124-48D3-445D-B801-2AF37DD5659C}"/>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637FD8FD-62B4-4100-8501-5893194F7F7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 Box 23">
            <a:extLst>
              <a:ext uri="{FF2B5EF4-FFF2-40B4-BE49-F238E27FC236}">
                <a16:creationId xmlns:a16="http://schemas.microsoft.com/office/drawing/2014/main" id="{C7895E6A-E2E1-438A-9690-2C7B0AD619F7}"/>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4" name="TextBox 33">
            <a:extLst>
              <a:ext uri="{FF2B5EF4-FFF2-40B4-BE49-F238E27FC236}">
                <a16:creationId xmlns:a16="http://schemas.microsoft.com/office/drawing/2014/main" id="{721009D2-523A-4560-8273-9C1D75E4FB6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9788FC32-FD18-4940-95E6-B84E645A65E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DF7A126A-F52F-46D6-AB8E-F67805351C9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31F6ED31-30DA-4600-930A-D533B1FBAEB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2828010B-59A0-4C73-984E-1DE64B93AC0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34AD1080-99BA-43F7-838C-09A20D88952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9D0A17AE-905D-4AC8-BDFB-1E324D1E383B}"/>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5D3E9E44-7D61-4D59-8040-9F14A5880EB8}"/>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91001763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rgbClr val="0000FF"/>
                </a:solidFill>
              </a:rPr>
              <a:t>Who is the typical </a:t>
            </a:r>
            <a:r>
              <a:rPr lang="en-US" altLang="en-US" sz="1600" i="1" dirty="0">
                <a:solidFill>
                  <a:srgbClr val="0000FF"/>
                </a:solidFill>
              </a:rPr>
              <a:t>Bechet’s disease (</a:t>
            </a:r>
            <a:r>
              <a:rPr lang="en-US" sz="1600" i="1" dirty="0">
                <a:solidFill>
                  <a:srgbClr val="0000FF"/>
                </a:solidFill>
              </a:rPr>
              <a:t>BD) </a:t>
            </a:r>
            <a:r>
              <a:rPr lang="en-US" sz="1600" i="1" dirty="0" err="1">
                <a:solidFill>
                  <a:srgbClr val="0000FF"/>
                </a:solidFill>
              </a:rPr>
              <a:t>pt</a:t>
            </a:r>
            <a:r>
              <a:rPr lang="en-US" sz="1600" i="1" dirty="0">
                <a:solidFill>
                  <a:srgbClr val="0000FF"/>
                </a:solidFill>
              </a:rPr>
              <a:t>?</a:t>
            </a:r>
          </a:p>
          <a:p>
            <a:r>
              <a:rPr lang="en-US" sz="1600" dirty="0">
                <a:solidFill>
                  <a:srgbClr val="0000FF"/>
                </a:solidFill>
              </a:rPr>
              <a:t>An individual of ‘Silk Road’ descent age 25-35</a:t>
            </a:r>
          </a:p>
          <a:p>
            <a:endParaRPr lang="en-US" sz="1600" dirty="0">
              <a:solidFill>
                <a:srgbClr val="0000FF"/>
              </a:solidFill>
            </a:endParaRPr>
          </a:p>
          <a:p>
            <a:r>
              <a:rPr lang="en-US" sz="1600" i="1" dirty="0">
                <a:solidFill>
                  <a:srgbClr val="0000FF"/>
                </a:solidFill>
              </a:rPr>
              <a:t>What the classic </a:t>
            </a:r>
            <a:r>
              <a:rPr lang="en-US" sz="1600" i="1" dirty="0" err="1">
                <a:solidFill>
                  <a:srgbClr val="0000FF"/>
                </a:solidFill>
              </a:rPr>
              <a:t>nonocular</a:t>
            </a:r>
            <a:r>
              <a:rPr lang="en-US" sz="1600" i="1" dirty="0">
                <a:solidFill>
                  <a:srgbClr val="0000FF"/>
                </a:solidFill>
              </a:rPr>
              <a:t> complaint in BD?</a:t>
            </a:r>
          </a:p>
          <a:p>
            <a:r>
              <a:rPr lang="en-US" sz="1600" dirty="0">
                <a:solidFill>
                  <a:srgbClr val="0000FF"/>
                </a:solidFill>
              </a:rPr>
              <a:t>Recurrent oral ulcers</a:t>
            </a:r>
          </a:p>
          <a:p>
            <a:endParaRPr lang="en-US" sz="1600" dirty="0">
              <a:solidFill>
                <a:srgbClr val="0000FF"/>
              </a:solidFill>
            </a:endParaRPr>
          </a:p>
          <a:p>
            <a:r>
              <a:rPr lang="en-US" sz="1600" i="1" dirty="0">
                <a:solidFill>
                  <a:srgbClr val="0000FF"/>
                </a:solidFill>
              </a:rPr>
              <a:t>In addition to oral ulcers, what three other </a:t>
            </a:r>
            <a:r>
              <a:rPr lang="en-US" sz="1600" i="1" dirty="0" err="1">
                <a:solidFill>
                  <a:srgbClr val="0000FF"/>
                </a:solidFill>
              </a:rPr>
              <a:t>nonocular</a:t>
            </a:r>
            <a:r>
              <a:rPr lang="en-US" sz="1600" i="1" dirty="0">
                <a:solidFill>
                  <a:srgbClr val="0000FF"/>
                </a:solidFill>
              </a:rPr>
              <a:t> findings are common?</a:t>
            </a:r>
          </a:p>
          <a:p>
            <a:r>
              <a:rPr lang="en-US" sz="1600" dirty="0">
                <a:solidFill>
                  <a:srgbClr val="0000FF"/>
                </a:solidFill>
              </a:rPr>
              <a:t>--</a:t>
            </a:r>
          </a:p>
          <a:p>
            <a:r>
              <a:rPr lang="en-US" sz="1600" dirty="0">
                <a:solidFill>
                  <a:srgbClr val="0000FF"/>
                </a:solidFill>
              </a:rPr>
              <a:t>--</a:t>
            </a:r>
          </a:p>
          <a:p>
            <a:r>
              <a:rPr lang="en-US" sz="1600" dirty="0">
                <a:solidFill>
                  <a:srgbClr val="0000FF"/>
                </a:solidFill>
              </a:rPr>
              <a:t>--</a:t>
            </a:r>
          </a:p>
        </p:txBody>
      </p:sp>
      <p:sp>
        <p:nvSpPr>
          <p:cNvPr id="36" name="Text Box 16">
            <a:extLst>
              <a:ext uri="{FF2B5EF4-FFF2-40B4-BE49-F238E27FC236}">
                <a16:creationId xmlns:a16="http://schemas.microsoft.com/office/drawing/2014/main" id="{EF3C7E36-0D56-4872-9F6C-8C5A04F67299}"/>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1B142651-D60E-40D5-A034-6CD47F3E0138}"/>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1" name="Text Box 23">
            <a:extLst>
              <a:ext uri="{FF2B5EF4-FFF2-40B4-BE49-F238E27FC236}">
                <a16:creationId xmlns:a16="http://schemas.microsoft.com/office/drawing/2014/main" id="{31B0704C-1EC1-43C8-BF04-F48B107A0BC0}"/>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2" name="TextBox 31">
            <a:extLst>
              <a:ext uri="{FF2B5EF4-FFF2-40B4-BE49-F238E27FC236}">
                <a16:creationId xmlns:a16="http://schemas.microsoft.com/office/drawing/2014/main" id="{696430F8-E43D-4F17-AF42-CA8B8E70233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3" name="Line 29">
            <a:extLst>
              <a:ext uri="{FF2B5EF4-FFF2-40B4-BE49-F238E27FC236}">
                <a16:creationId xmlns:a16="http://schemas.microsoft.com/office/drawing/2014/main" id="{3040C018-DF00-4672-8C75-712F19B2E38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F287F419-6261-4E36-9827-5F80460E307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31">
            <a:extLst>
              <a:ext uri="{FF2B5EF4-FFF2-40B4-BE49-F238E27FC236}">
                <a16:creationId xmlns:a16="http://schemas.microsoft.com/office/drawing/2014/main" id="{9FE2DBF7-39A3-4C3C-8640-78988C98B1A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B8F7ECAB-F04D-4D17-9E78-4752AD07F902}"/>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40D6AA46-28FF-4BDF-A404-A203C27421F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E30298D2-8A03-437F-AD28-70158A2764D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4" name="TextBox 53">
            <a:extLst>
              <a:ext uri="{FF2B5EF4-FFF2-40B4-BE49-F238E27FC236}">
                <a16:creationId xmlns:a16="http://schemas.microsoft.com/office/drawing/2014/main" id="{526D03F0-82A6-4C3C-85A7-664C17EE1BD1}"/>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73160468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rgbClr val="0000FF"/>
                </a:solidFill>
              </a:rPr>
              <a:t>Who is the typical </a:t>
            </a:r>
            <a:r>
              <a:rPr lang="en-US" altLang="en-US" sz="1600" i="1" dirty="0">
                <a:solidFill>
                  <a:srgbClr val="0000FF"/>
                </a:solidFill>
              </a:rPr>
              <a:t>Bechet’s disease (</a:t>
            </a:r>
            <a:r>
              <a:rPr lang="en-US" sz="1600" i="1" dirty="0">
                <a:solidFill>
                  <a:srgbClr val="0000FF"/>
                </a:solidFill>
              </a:rPr>
              <a:t>BD) </a:t>
            </a:r>
            <a:r>
              <a:rPr lang="en-US" sz="1600" i="1" dirty="0" err="1">
                <a:solidFill>
                  <a:srgbClr val="0000FF"/>
                </a:solidFill>
              </a:rPr>
              <a:t>pt</a:t>
            </a:r>
            <a:r>
              <a:rPr lang="en-US" sz="1600" i="1" dirty="0">
                <a:solidFill>
                  <a:srgbClr val="0000FF"/>
                </a:solidFill>
              </a:rPr>
              <a:t>?</a:t>
            </a:r>
          </a:p>
          <a:p>
            <a:r>
              <a:rPr lang="en-US" sz="1600" dirty="0">
                <a:solidFill>
                  <a:srgbClr val="0000FF"/>
                </a:solidFill>
              </a:rPr>
              <a:t>An individual of ‘Silk Road’ descent age 25-35</a:t>
            </a:r>
          </a:p>
          <a:p>
            <a:endParaRPr lang="en-US" sz="1600" dirty="0">
              <a:solidFill>
                <a:srgbClr val="0000FF"/>
              </a:solidFill>
            </a:endParaRPr>
          </a:p>
          <a:p>
            <a:r>
              <a:rPr lang="en-US" sz="1600" i="1" dirty="0">
                <a:solidFill>
                  <a:srgbClr val="0000FF"/>
                </a:solidFill>
              </a:rPr>
              <a:t>What the classic </a:t>
            </a:r>
            <a:r>
              <a:rPr lang="en-US" sz="1600" i="1" dirty="0" err="1">
                <a:solidFill>
                  <a:srgbClr val="0000FF"/>
                </a:solidFill>
              </a:rPr>
              <a:t>nonocular</a:t>
            </a:r>
            <a:r>
              <a:rPr lang="en-US" sz="1600" i="1" dirty="0">
                <a:solidFill>
                  <a:srgbClr val="0000FF"/>
                </a:solidFill>
              </a:rPr>
              <a:t> complaint in BD?</a:t>
            </a:r>
          </a:p>
          <a:p>
            <a:r>
              <a:rPr lang="en-US" sz="1600" dirty="0">
                <a:solidFill>
                  <a:srgbClr val="0000FF"/>
                </a:solidFill>
              </a:rPr>
              <a:t>Recurrent oral ulcers</a:t>
            </a:r>
          </a:p>
          <a:p>
            <a:endParaRPr lang="en-US" sz="1600" dirty="0">
              <a:solidFill>
                <a:srgbClr val="0000FF"/>
              </a:solidFill>
            </a:endParaRPr>
          </a:p>
          <a:p>
            <a:r>
              <a:rPr lang="en-US" sz="1600" i="1" dirty="0">
                <a:solidFill>
                  <a:srgbClr val="0000FF"/>
                </a:solidFill>
              </a:rPr>
              <a:t>In addition to oral ulcers, what three other </a:t>
            </a:r>
            <a:r>
              <a:rPr lang="en-US" sz="1600" i="1" dirty="0" err="1">
                <a:solidFill>
                  <a:srgbClr val="0000FF"/>
                </a:solidFill>
              </a:rPr>
              <a:t>nonocular</a:t>
            </a:r>
            <a:r>
              <a:rPr lang="en-US" sz="1600" i="1" dirty="0">
                <a:solidFill>
                  <a:srgbClr val="0000FF"/>
                </a:solidFill>
              </a:rPr>
              <a:t> findings are common?</a:t>
            </a:r>
          </a:p>
          <a:p>
            <a:r>
              <a:rPr lang="en-US" sz="1600" dirty="0">
                <a:solidFill>
                  <a:srgbClr val="0000FF"/>
                </a:solidFill>
              </a:rPr>
              <a:t>--Skin rash</a:t>
            </a:r>
          </a:p>
          <a:p>
            <a:r>
              <a:rPr lang="en-US" sz="1600" dirty="0">
                <a:solidFill>
                  <a:srgbClr val="0000FF"/>
                </a:solidFill>
              </a:rPr>
              <a:t>--Genital ulcers</a:t>
            </a:r>
          </a:p>
          <a:p>
            <a:r>
              <a:rPr lang="en-US" sz="1600" dirty="0">
                <a:solidFill>
                  <a:srgbClr val="0000FF"/>
                </a:solidFill>
              </a:rPr>
              <a:t>--Arthralgias</a:t>
            </a:r>
          </a:p>
        </p:txBody>
      </p:sp>
      <p:sp>
        <p:nvSpPr>
          <p:cNvPr id="36" name="Text Box 16">
            <a:extLst>
              <a:ext uri="{FF2B5EF4-FFF2-40B4-BE49-F238E27FC236}">
                <a16:creationId xmlns:a16="http://schemas.microsoft.com/office/drawing/2014/main" id="{56CA4896-2E4C-4C15-9E11-3532DFF3C887}"/>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163B04C8-BA12-46C6-A602-7E641C8FCB85}"/>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1" name="Text Box 23">
            <a:extLst>
              <a:ext uri="{FF2B5EF4-FFF2-40B4-BE49-F238E27FC236}">
                <a16:creationId xmlns:a16="http://schemas.microsoft.com/office/drawing/2014/main" id="{99824C9A-0B21-4519-8884-B68B2B611A92}"/>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2" name="TextBox 31">
            <a:extLst>
              <a:ext uri="{FF2B5EF4-FFF2-40B4-BE49-F238E27FC236}">
                <a16:creationId xmlns:a16="http://schemas.microsoft.com/office/drawing/2014/main" id="{B0AE29F2-B3A9-4352-8449-398486199B6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3" name="Line 29">
            <a:extLst>
              <a:ext uri="{FF2B5EF4-FFF2-40B4-BE49-F238E27FC236}">
                <a16:creationId xmlns:a16="http://schemas.microsoft.com/office/drawing/2014/main" id="{479F094B-4D58-4C7B-AFEC-B424CB7CCBF4}"/>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4C1F97E5-25A5-42F0-9815-9F582CE9815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31">
            <a:extLst>
              <a:ext uri="{FF2B5EF4-FFF2-40B4-BE49-F238E27FC236}">
                <a16:creationId xmlns:a16="http://schemas.microsoft.com/office/drawing/2014/main" id="{1EF2F9B9-BFFE-4F22-813B-9B5F3F06583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1869D4B3-D64E-4AEA-9F67-8B0BDF1E275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CA7C6C06-E635-4263-9982-AE6A4CB4B96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7D071232-3D80-41FA-8514-49600D271C1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4" name="TextBox 53">
            <a:extLst>
              <a:ext uri="{FF2B5EF4-FFF2-40B4-BE49-F238E27FC236}">
                <a16:creationId xmlns:a16="http://schemas.microsoft.com/office/drawing/2014/main" id="{9D2DC451-2CEA-4E0C-A7D2-27767840CB5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40156006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a:t>
            </a:r>
            <a:r>
              <a:rPr lang="en-US" sz="1600" b="1" dirty="0">
                <a:solidFill>
                  <a:srgbClr val="0000FF"/>
                </a:solidFill>
              </a:rPr>
              <a:t>Skin rash</a:t>
            </a:r>
            <a:endParaRPr lang="en-US" sz="1600" b="1" dirty="0">
              <a:solidFill>
                <a:schemeClr val="bg1">
                  <a:lumMod val="65000"/>
                </a:schemeClr>
              </a:solidFill>
            </a:endParaRP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8" name="Oval 37">
            <a:extLst>
              <a:ext uri="{FF2B5EF4-FFF2-40B4-BE49-F238E27FC236}">
                <a16:creationId xmlns:a16="http://schemas.microsoft.com/office/drawing/2014/main" id="{7FF7BA20-6FC2-4792-9BC2-AE42833A2DF3}"/>
              </a:ext>
            </a:extLst>
          </p:cNvPr>
          <p:cNvSpPr/>
          <p:nvPr/>
        </p:nvSpPr>
        <p:spPr>
          <a:xfrm>
            <a:off x="1411176" y="5863088"/>
            <a:ext cx="1153760" cy="40750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4AA8E89-6578-4F0A-B221-CBE2A541163E}"/>
              </a:ext>
            </a:extLst>
          </p:cNvPr>
          <p:cNvSpPr txBox="1"/>
          <p:nvPr/>
        </p:nvSpPr>
        <p:spPr>
          <a:xfrm>
            <a:off x="2656755" y="5585946"/>
            <a:ext cx="2634126" cy="1169551"/>
          </a:xfrm>
          <a:prstGeom prst="rect">
            <a:avLst/>
          </a:prstGeom>
          <a:solidFill>
            <a:schemeClr val="accent5">
              <a:lumMod val="60000"/>
              <a:lumOff val="40000"/>
            </a:schemeClr>
          </a:solidFill>
        </p:spPr>
        <p:txBody>
          <a:bodyPr wrap="square" rtlCol="0">
            <a:spAutoFit/>
          </a:bodyPr>
          <a:lstStyle/>
          <a:p>
            <a:r>
              <a:rPr lang="en-US" sz="1400" i="1" dirty="0">
                <a:solidFill>
                  <a:srgbClr val="002060"/>
                </a:solidFill>
              </a:rPr>
              <a:t>What is the classic rash?</a:t>
            </a:r>
            <a:endParaRPr lang="en-US" sz="1400" i="1" dirty="0">
              <a:solidFill>
                <a:schemeClr val="accent5">
                  <a:lumMod val="60000"/>
                  <a:lumOff val="40000"/>
                </a:schemeClr>
              </a:solidFill>
            </a:endParaRPr>
          </a:p>
          <a:p>
            <a:r>
              <a:rPr lang="en-US" sz="1400" dirty="0">
                <a:solidFill>
                  <a:schemeClr val="accent5">
                    <a:lumMod val="60000"/>
                    <a:lumOff val="40000"/>
                  </a:schemeClr>
                </a:solidFill>
              </a:rPr>
              <a:t>Erythema </a:t>
            </a:r>
            <a:r>
              <a:rPr lang="en-US" sz="1400" dirty="0" err="1">
                <a:solidFill>
                  <a:schemeClr val="accent5">
                    <a:lumMod val="60000"/>
                    <a:lumOff val="40000"/>
                  </a:schemeClr>
                </a:solidFill>
              </a:rPr>
              <a:t>nodosum</a:t>
            </a:r>
            <a:endParaRPr lang="en-US" sz="1400" dirty="0">
              <a:solidFill>
                <a:schemeClr val="accent5">
                  <a:lumMod val="60000"/>
                  <a:lumOff val="40000"/>
                </a:schemeClr>
              </a:solidFill>
            </a:endParaRPr>
          </a:p>
          <a:p>
            <a:endParaRPr lang="en-US" sz="1400" dirty="0">
              <a:solidFill>
                <a:schemeClr val="accent5">
                  <a:lumMod val="60000"/>
                  <a:lumOff val="40000"/>
                </a:schemeClr>
              </a:solidFill>
            </a:endParaRPr>
          </a:p>
          <a:p>
            <a:r>
              <a:rPr lang="en-US" sz="1400" i="1" dirty="0">
                <a:solidFill>
                  <a:schemeClr val="accent5">
                    <a:lumMod val="60000"/>
                    <a:lumOff val="40000"/>
                  </a:schemeClr>
                </a:solidFill>
              </a:rPr>
              <a:t>Where is the classic location?</a:t>
            </a:r>
          </a:p>
          <a:p>
            <a:r>
              <a:rPr lang="en-US" sz="1400" dirty="0">
                <a:solidFill>
                  <a:schemeClr val="accent5">
                    <a:lumMod val="60000"/>
                    <a:lumOff val="40000"/>
                  </a:schemeClr>
                </a:solidFill>
              </a:rPr>
              <a:t>The pre-</a:t>
            </a:r>
            <a:r>
              <a:rPr lang="en-US" sz="1400" dirty="0" err="1">
                <a:solidFill>
                  <a:schemeClr val="accent5">
                    <a:lumMod val="60000"/>
                    <a:lumOff val="40000"/>
                  </a:schemeClr>
                </a:solidFill>
              </a:rPr>
              <a:t>tibial</a:t>
            </a:r>
            <a:r>
              <a:rPr lang="en-US" sz="1400" dirty="0">
                <a:solidFill>
                  <a:schemeClr val="accent5">
                    <a:lumMod val="60000"/>
                    <a:lumOff val="40000"/>
                  </a:schemeClr>
                </a:solidFill>
              </a:rPr>
              <a:t> region</a:t>
            </a:r>
          </a:p>
        </p:txBody>
      </p:sp>
      <p:sp>
        <p:nvSpPr>
          <p:cNvPr id="36" name="Text Box 16">
            <a:extLst>
              <a:ext uri="{FF2B5EF4-FFF2-40B4-BE49-F238E27FC236}">
                <a16:creationId xmlns:a16="http://schemas.microsoft.com/office/drawing/2014/main" id="{D67BA692-0B9E-4A73-80EE-F3E68DA3AA99}"/>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F2F5AC24-FD5B-449A-AC67-F698335FB0D9}"/>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 Box 23">
            <a:extLst>
              <a:ext uri="{FF2B5EF4-FFF2-40B4-BE49-F238E27FC236}">
                <a16:creationId xmlns:a16="http://schemas.microsoft.com/office/drawing/2014/main" id="{0FA8B949-AF3B-4A89-B1B5-2EE830D52B7F}"/>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4" name="TextBox 33">
            <a:extLst>
              <a:ext uri="{FF2B5EF4-FFF2-40B4-BE49-F238E27FC236}">
                <a16:creationId xmlns:a16="http://schemas.microsoft.com/office/drawing/2014/main" id="{BA83C0B9-C65B-4BF0-8754-0A9A2B7F029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B31524FC-AF06-42DB-B376-16AAD75BE2D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2989E402-D63E-4418-878B-A51BDD89F3E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B81E0A31-7427-4593-BE72-340AEE98D54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7FDB5FDC-1DD4-4F74-82BC-EE9849DF9DF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75B3413F-9541-42FF-921E-54CF60AB5993}"/>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1959E818-3C36-4ADF-AC8C-F3FB8CE7900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909E3887-661F-40B3-9C8A-F4A1F4E3CB7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76667609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109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a:t>
            </a:r>
            <a:r>
              <a:rPr lang="en-US" sz="1600" b="1" dirty="0">
                <a:solidFill>
                  <a:srgbClr val="0000FF"/>
                </a:solidFill>
              </a:rPr>
              <a:t>Skin rash</a:t>
            </a:r>
            <a:endParaRPr lang="en-US" sz="1600" b="1" dirty="0">
              <a:solidFill>
                <a:schemeClr val="bg1">
                  <a:lumMod val="65000"/>
                </a:schemeClr>
              </a:solidFill>
            </a:endParaRP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8" name="Oval 37">
            <a:extLst>
              <a:ext uri="{FF2B5EF4-FFF2-40B4-BE49-F238E27FC236}">
                <a16:creationId xmlns:a16="http://schemas.microsoft.com/office/drawing/2014/main" id="{7FF7BA20-6FC2-4792-9BC2-AE42833A2DF3}"/>
              </a:ext>
            </a:extLst>
          </p:cNvPr>
          <p:cNvSpPr/>
          <p:nvPr/>
        </p:nvSpPr>
        <p:spPr>
          <a:xfrm>
            <a:off x="1411176" y="5863088"/>
            <a:ext cx="1153760" cy="40750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4AA8E89-6578-4F0A-B221-CBE2A541163E}"/>
              </a:ext>
            </a:extLst>
          </p:cNvPr>
          <p:cNvSpPr txBox="1"/>
          <p:nvPr/>
        </p:nvSpPr>
        <p:spPr>
          <a:xfrm>
            <a:off x="2656755" y="5585946"/>
            <a:ext cx="2634126" cy="1169551"/>
          </a:xfrm>
          <a:prstGeom prst="rect">
            <a:avLst/>
          </a:prstGeom>
          <a:solidFill>
            <a:schemeClr val="accent5">
              <a:lumMod val="60000"/>
              <a:lumOff val="40000"/>
            </a:schemeClr>
          </a:solidFill>
        </p:spPr>
        <p:txBody>
          <a:bodyPr wrap="square" rtlCol="0">
            <a:spAutoFit/>
          </a:bodyPr>
          <a:lstStyle/>
          <a:p>
            <a:r>
              <a:rPr lang="en-US" sz="1400" i="1" dirty="0">
                <a:solidFill>
                  <a:srgbClr val="002060"/>
                </a:solidFill>
              </a:rPr>
              <a:t>What is the classic rash?</a:t>
            </a:r>
          </a:p>
          <a:p>
            <a:r>
              <a:rPr lang="en-US" sz="1400" dirty="0">
                <a:solidFill>
                  <a:srgbClr val="002060"/>
                </a:solidFill>
              </a:rPr>
              <a:t>Erythema </a:t>
            </a:r>
            <a:r>
              <a:rPr lang="en-US" sz="1400" dirty="0" err="1">
                <a:solidFill>
                  <a:srgbClr val="002060"/>
                </a:solidFill>
              </a:rPr>
              <a:t>nodosum</a:t>
            </a:r>
            <a:endParaRPr lang="en-US" sz="1400" dirty="0">
              <a:solidFill>
                <a:schemeClr val="accent5">
                  <a:lumMod val="60000"/>
                  <a:lumOff val="40000"/>
                </a:schemeClr>
              </a:solidFill>
            </a:endParaRPr>
          </a:p>
          <a:p>
            <a:endParaRPr lang="en-US" sz="1400" dirty="0">
              <a:solidFill>
                <a:schemeClr val="accent5">
                  <a:lumMod val="60000"/>
                  <a:lumOff val="40000"/>
                </a:schemeClr>
              </a:solidFill>
            </a:endParaRPr>
          </a:p>
          <a:p>
            <a:r>
              <a:rPr lang="en-US" sz="1400" i="1" dirty="0">
                <a:solidFill>
                  <a:schemeClr val="accent5">
                    <a:lumMod val="60000"/>
                    <a:lumOff val="40000"/>
                  </a:schemeClr>
                </a:solidFill>
              </a:rPr>
              <a:t>Where is the classic location?</a:t>
            </a:r>
          </a:p>
          <a:p>
            <a:r>
              <a:rPr lang="en-US" sz="1400" dirty="0">
                <a:solidFill>
                  <a:schemeClr val="accent5">
                    <a:lumMod val="60000"/>
                    <a:lumOff val="40000"/>
                  </a:schemeClr>
                </a:solidFill>
              </a:rPr>
              <a:t>The pre-</a:t>
            </a:r>
            <a:r>
              <a:rPr lang="en-US" sz="1400" dirty="0" err="1">
                <a:solidFill>
                  <a:schemeClr val="accent5">
                    <a:lumMod val="60000"/>
                    <a:lumOff val="40000"/>
                  </a:schemeClr>
                </a:solidFill>
              </a:rPr>
              <a:t>tibial</a:t>
            </a:r>
            <a:r>
              <a:rPr lang="en-US" sz="1400" dirty="0">
                <a:solidFill>
                  <a:schemeClr val="accent5">
                    <a:lumMod val="60000"/>
                    <a:lumOff val="40000"/>
                  </a:schemeClr>
                </a:solidFill>
              </a:rPr>
              <a:t> region</a:t>
            </a:r>
          </a:p>
        </p:txBody>
      </p:sp>
      <p:sp>
        <p:nvSpPr>
          <p:cNvPr id="36" name="Text Box 16">
            <a:extLst>
              <a:ext uri="{FF2B5EF4-FFF2-40B4-BE49-F238E27FC236}">
                <a16:creationId xmlns:a16="http://schemas.microsoft.com/office/drawing/2014/main" id="{8C8A177A-F8FB-44E7-8DF3-5CD20E5A5402}"/>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C0957BB7-4EF0-4202-9331-65F32DC62DE1}"/>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 Box 23">
            <a:extLst>
              <a:ext uri="{FF2B5EF4-FFF2-40B4-BE49-F238E27FC236}">
                <a16:creationId xmlns:a16="http://schemas.microsoft.com/office/drawing/2014/main" id="{721795BD-5555-4708-B469-2B8C60624A26}"/>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4" name="TextBox 33">
            <a:extLst>
              <a:ext uri="{FF2B5EF4-FFF2-40B4-BE49-F238E27FC236}">
                <a16:creationId xmlns:a16="http://schemas.microsoft.com/office/drawing/2014/main" id="{93F38075-1717-45F0-8EF3-F599680A148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42BB0AE3-0BBC-4F8D-BB21-0F914E985115}"/>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ADDDE14D-78EC-4035-BEAE-976D5C9E525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D0111A83-FFBA-45C4-888D-BDA51893E8A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9E792C86-0812-46B3-815E-949232777F1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06B9028C-5176-47E7-8C44-85227C770EA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044DC463-94A8-42DF-AF0B-851678F2906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B43798A5-6F33-490F-86EC-731EBF420B50}"/>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40378502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16">
            <a:extLst>
              <a:ext uri="{FF2B5EF4-FFF2-40B4-BE49-F238E27FC236}">
                <a16:creationId xmlns:a16="http://schemas.microsoft.com/office/drawing/2014/main" id="{67DB90F0-A8BA-47A4-AE21-B91B99C23E44}"/>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rgbClr val="CC00CC"/>
                </a:solidFill>
              </a:rPr>
              <a:t>3</a:t>
            </a:r>
            <a:r>
              <a:rPr lang="en-US" altLang="en-US" sz="1700" dirty="0"/>
              <a:t> diseases:</a:t>
            </a:r>
          </a:p>
        </p:txBody>
      </p:sp>
      <p:sp>
        <p:nvSpPr>
          <p:cNvPr id="43" name="Line 17">
            <a:extLst>
              <a:ext uri="{FF2B5EF4-FFF2-40B4-BE49-F238E27FC236}">
                <a16:creationId xmlns:a16="http://schemas.microsoft.com/office/drawing/2014/main" id="{CBA52D14-7466-4C5B-9C62-03DF8E5D560C}"/>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 name="Line 19">
            <a:extLst>
              <a:ext uri="{FF2B5EF4-FFF2-40B4-BE49-F238E27FC236}">
                <a16:creationId xmlns:a16="http://schemas.microsoft.com/office/drawing/2014/main" id="{DF14694C-484A-44C0-BBF8-C805584C643E}"/>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 name="Line 20">
            <a:extLst>
              <a:ext uri="{FF2B5EF4-FFF2-40B4-BE49-F238E27FC236}">
                <a16:creationId xmlns:a16="http://schemas.microsoft.com/office/drawing/2014/main" id="{53D09B6B-BCA0-4754-947D-7117D14892A8}"/>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 name="Text Box 21">
            <a:extLst>
              <a:ext uri="{FF2B5EF4-FFF2-40B4-BE49-F238E27FC236}">
                <a16:creationId xmlns:a16="http://schemas.microsoft.com/office/drawing/2014/main" id="{D1249BE8-81C6-4CDF-AFA3-C4F16B7AC438}"/>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47" name="Text Box 23">
            <a:extLst>
              <a:ext uri="{FF2B5EF4-FFF2-40B4-BE49-F238E27FC236}">
                <a16:creationId xmlns:a16="http://schemas.microsoft.com/office/drawing/2014/main" id="{957CBA78-EEB0-4BB8-9C29-627905DF6D48}"/>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e</a:t>
            </a:r>
            <a:r>
              <a:rPr lang="en-US" altLang="en-US" sz="1500" b="1" dirty="0">
                <a:solidFill>
                  <a:srgbClr val="FF0000"/>
                </a:solidFill>
              </a:rPr>
              <a:t>g</a:t>
            </a:r>
            <a:r>
              <a:rPr lang="en-US" altLang="en-US" sz="1500" b="1" dirty="0">
                <a:solidFill>
                  <a:srgbClr val="CC00CC"/>
                </a:solidFill>
              </a:rPr>
              <a:t>e</a:t>
            </a:r>
            <a:r>
              <a:rPr lang="en-US" altLang="en-US" sz="1500" b="1" dirty="0">
                <a:solidFill>
                  <a:srgbClr val="FF0000"/>
                </a:solidFill>
              </a:rPr>
              <a:t>n</a:t>
            </a:r>
            <a:r>
              <a:rPr lang="en-US" altLang="en-US" sz="1500" b="1" dirty="0">
                <a:solidFill>
                  <a:srgbClr val="CC00CC"/>
                </a:solidFill>
              </a:rPr>
              <a:t>e</a:t>
            </a:r>
            <a:r>
              <a:rPr lang="en-US" altLang="en-US" sz="1500" b="1" dirty="0">
                <a:solidFill>
                  <a:srgbClr val="FF0000"/>
                </a:solidFill>
              </a:rPr>
              <a:t>r</a:t>
            </a:r>
            <a:r>
              <a:rPr lang="en-US" altLang="en-US" sz="1500" b="1" dirty="0">
                <a:solidFill>
                  <a:srgbClr val="CC00CC"/>
                </a:solidFill>
              </a:rPr>
              <a:t>’s</a:t>
            </a:r>
          </a:p>
        </p:txBody>
      </p:sp>
      <p:sp>
        <p:nvSpPr>
          <p:cNvPr id="29" name="TextBox 28">
            <a:extLst>
              <a:ext uri="{FF2B5EF4-FFF2-40B4-BE49-F238E27FC236}">
                <a16:creationId xmlns:a16="http://schemas.microsoft.com/office/drawing/2014/main" id="{925E7939-EA7C-482F-BD07-7CF2B24B62D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0" name="Line 29">
            <a:extLst>
              <a:ext uri="{FF2B5EF4-FFF2-40B4-BE49-F238E27FC236}">
                <a16:creationId xmlns:a16="http://schemas.microsoft.com/office/drawing/2014/main" id="{F1F28A4D-BD8F-423A-BB9D-58487ED60E54}"/>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 name="Line 30">
            <a:extLst>
              <a:ext uri="{FF2B5EF4-FFF2-40B4-BE49-F238E27FC236}">
                <a16:creationId xmlns:a16="http://schemas.microsoft.com/office/drawing/2014/main" id="{EB657241-BEFC-4A55-A428-108DED012132}"/>
              </a:ext>
            </a:extLst>
          </p:cNvPr>
          <p:cNvSpPr>
            <a:spLocks noChangeShapeType="1"/>
          </p:cNvSpPr>
          <p:nvPr/>
        </p:nvSpPr>
        <p:spPr bwMode="auto">
          <a:xfrm>
            <a:off x="6858000" y="41148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 name="Text Box 31">
            <a:extLst>
              <a:ext uri="{FF2B5EF4-FFF2-40B4-BE49-F238E27FC236}">
                <a16:creationId xmlns:a16="http://schemas.microsoft.com/office/drawing/2014/main" id="{C5C18D2A-30DC-425C-BFAE-FB795902FA9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33" name="Text Box 23">
            <a:extLst>
              <a:ext uri="{FF2B5EF4-FFF2-40B4-BE49-F238E27FC236}">
                <a16:creationId xmlns:a16="http://schemas.microsoft.com/office/drawing/2014/main" id="{5762FF8A-0DD1-4065-BAC5-E1BEDBD8098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34" name="TextBox 33">
            <a:extLst>
              <a:ext uri="{FF2B5EF4-FFF2-40B4-BE49-F238E27FC236}">
                <a16:creationId xmlns:a16="http://schemas.microsoft.com/office/drawing/2014/main" id="{F0B0FDC4-59C2-484E-BB63-119C1888BCDB}"/>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50" name="Straight Connector 49">
            <a:extLst>
              <a:ext uri="{FF2B5EF4-FFF2-40B4-BE49-F238E27FC236}">
                <a16:creationId xmlns:a16="http://schemas.microsoft.com/office/drawing/2014/main" id="{E7C4A6A7-2748-4AD1-BE2B-6FD12CA698D1}"/>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51" name="Text Box 23">
            <a:extLst>
              <a:ext uri="{FF2B5EF4-FFF2-40B4-BE49-F238E27FC236}">
                <a16:creationId xmlns:a16="http://schemas.microsoft.com/office/drawing/2014/main" id="{D1E56E7D-1B3F-40F6-98C1-4D6F87F0775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52" name="Text Box 23">
            <a:extLst>
              <a:ext uri="{FF2B5EF4-FFF2-40B4-BE49-F238E27FC236}">
                <a16:creationId xmlns:a16="http://schemas.microsoft.com/office/drawing/2014/main" id="{191AAAED-F6BC-43AB-96E4-117B666A9BFA}"/>
              </a:ext>
            </a:extLst>
          </p:cNvPr>
          <p:cNvSpPr txBox="1">
            <a:spLocks noChangeArrowheads="1"/>
          </p:cNvSpPr>
          <p:nvPr/>
        </p:nvSpPr>
        <p:spPr bwMode="auto">
          <a:xfrm>
            <a:off x="3909391" y="4272305"/>
            <a:ext cx="1569789"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T</a:t>
            </a:r>
            <a:r>
              <a:rPr lang="en-US" altLang="en-US" sz="1500" b="1" dirty="0">
                <a:solidFill>
                  <a:srgbClr val="CC00CC"/>
                </a:solidFill>
              </a:rPr>
              <a:t>o</a:t>
            </a:r>
            <a:r>
              <a:rPr lang="en-US" altLang="en-US" sz="1500" b="1" dirty="0">
                <a:solidFill>
                  <a:srgbClr val="FF0000"/>
                </a:solidFill>
              </a:rPr>
              <a:t>x</a:t>
            </a:r>
            <a:r>
              <a:rPr lang="en-US" altLang="en-US" sz="1500" b="1" dirty="0">
                <a:solidFill>
                  <a:srgbClr val="CC00CC"/>
                </a:solidFill>
              </a:rPr>
              <a:t>o</a:t>
            </a:r>
            <a:r>
              <a:rPr lang="en-US" altLang="en-US" sz="1500" b="1" dirty="0">
                <a:solidFill>
                  <a:srgbClr val="FF0000"/>
                </a:solidFill>
              </a:rPr>
              <a:t>p</a:t>
            </a:r>
            <a:r>
              <a:rPr lang="en-US" altLang="en-US" sz="1500" b="1" dirty="0">
                <a:solidFill>
                  <a:srgbClr val="CC00CC"/>
                </a:solidFill>
              </a:rPr>
              <a:t>l</a:t>
            </a:r>
            <a:r>
              <a:rPr lang="en-US" altLang="en-US" sz="1500" b="1" dirty="0">
                <a:solidFill>
                  <a:srgbClr val="FF0000"/>
                </a:solidFill>
              </a:rPr>
              <a:t>a</a:t>
            </a:r>
            <a:r>
              <a:rPr lang="en-US" altLang="en-US" sz="1500" b="1" dirty="0">
                <a:solidFill>
                  <a:srgbClr val="CC00CC"/>
                </a:solidFill>
              </a:rPr>
              <a:t>s</a:t>
            </a:r>
            <a:r>
              <a:rPr lang="en-US" altLang="en-US" sz="1500" b="1" dirty="0">
                <a:solidFill>
                  <a:srgbClr val="FF0000"/>
                </a:solidFill>
              </a:rPr>
              <a:t>m</a:t>
            </a:r>
            <a:r>
              <a:rPr lang="en-US" altLang="en-US" sz="1500" b="1" dirty="0">
                <a:solidFill>
                  <a:srgbClr val="CC00CC"/>
                </a:solidFill>
              </a:rPr>
              <a:t>o</a:t>
            </a:r>
            <a:r>
              <a:rPr lang="en-US" altLang="en-US" sz="1500" b="1" dirty="0">
                <a:solidFill>
                  <a:srgbClr val="FF0000"/>
                </a:solidFill>
              </a:rPr>
              <a:t>s</a:t>
            </a:r>
            <a:r>
              <a:rPr lang="en-US" altLang="en-US" sz="1500" b="1" dirty="0">
                <a:solidFill>
                  <a:srgbClr val="CC00CC"/>
                </a:solidFill>
              </a:rPr>
              <a:t>i</a:t>
            </a:r>
            <a:r>
              <a:rPr lang="en-US" altLang="en-US" sz="1500" b="1" dirty="0">
                <a:solidFill>
                  <a:srgbClr val="FF0000"/>
                </a:solidFill>
              </a:rPr>
              <a:t>s</a:t>
            </a:r>
          </a:p>
        </p:txBody>
      </p:sp>
    </p:spTree>
    <p:extLst>
      <p:ext uri="{BB962C8B-B14F-4D97-AF65-F5344CB8AC3E}">
        <p14:creationId xmlns:p14="http://schemas.microsoft.com/office/powerpoint/2010/main" val="125557073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a:t>
            </a:r>
            <a:r>
              <a:rPr lang="en-US" sz="1600" b="1" dirty="0">
                <a:solidFill>
                  <a:srgbClr val="0000FF"/>
                </a:solidFill>
              </a:rPr>
              <a:t>Skin rash</a:t>
            </a:r>
            <a:endParaRPr lang="en-US" sz="1600" b="1" dirty="0">
              <a:solidFill>
                <a:schemeClr val="bg1">
                  <a:lumMod val="65000"/>
                </a:schemeClr>
              </a:solidFill>
            </a:endParaRP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8" name="Oval 37">
            <a:extLst>
              <a:ext uri="{FF2B5EF4-FFF2-40B4-BE49-F238E27FC236}">
                <a16:creationId xmlns:a16="http://schemas.microsoft.com/office/drawing/2014/main" id="{7FF7BA20-6FC2-4792-9BC2-AE42833A2DF3}"/>
              </a:ext>
            </a:extLst>
          </p:cNvPr>
          <p:cNvSpPr/>
          <p:nvPr/>
        </p:nvSpPr>
        <p:spPr>
          <a:xfrm>
            <a:off x="1411176" y="5863088"/>
            <a:ext cx="1153760" cy="40750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4AA8E89-6578-4F0A-B221-CBE2A541163E}"/>
              </a:ext>
            </a:extLst>
          </p:cNvPr>
          <p:cNvSpPr txBox="1"/>
          <p:nvPr/>
        </p:nvSpPr>
        <p:spPr>
          <a:xfrm>
            <a:off x="2656755" y="5585946"/>
            <a:ext cx="2634126" cy="1169551"/>
          </a:xfrm>
          <a:prstGeom prst="rect">
            <a:avLst/>
          </a:prstGeom>
          <a:solidFill>
            <a:schemeClr val="accent5">
              <a:lumMod val="60000"/>
              <a:lumOff val="40000"/>
            </a:schemeClr>
          </a:solidFill>
        </p:spPr>
        <p:txBody>
          <a:bodyPr wrap="square" rtlCol="0">
            <a:spAutoFit/>
          </a:bodyPr>
          <a:lstStyle/>
          <a:p>
            <a:r>
              <a:rPr lang="en-US" sz="1400" i="1" dirty="0">
                <a:solidFill>
                  <a:srgbClr val="002060"/>
                </a:solidFill>
              </a:rPr>
              <a:t>What is the classic rash?</a:t>
            </a:r>
          </a:p>
          <a:p>
            <a:r>
              <a:rPr lang="en-US" sz="1400" dirty="0">
                <a:solidFill>
                  <a:srgbClr val="002060"/>
                </a:solidFill>
              </a:rPr>
              <a:t>Erythema </a:t>
            </a:r>
            <a:r>
              <a:rPr lang="en-US" sz="1400" dirty="0" err="1">
                <a:solidFill>
                  <a:srgbClr val="002060"/>
                </a:solidFill>
              </a:rPr>
              <a:t>nodosum</a:t>
            </a:r>
            <a:endParaRPr lang="en-US" sz="1400" dirty="0">
              <a:solidFill>
                <a:srgbClr val="002060"/>
              </a:solidFill>
            </a:endParaRPr>
          </a:p>
          <a:p>
            <a:endParaRPr lang="en-US" sz="1400" dirty="0">
              <a:solidFill>
                <a:srgbClr val="002060"/>
              </a:solidFill>
            </a:endParaRPr>
          </a:p>
          <a:p>
            <a:r>
              <a:rPr lang="en-US" sz="1400" i="1" dirty="0">
                <a:solidFill>
                  <a:srgbClr val="002060"/>
                </a:solidFill>
              </a:rPr>
              <a:t>Where is the classic location?</a:t>
            </a:r>
          </a:p>
          <a:p>
            <a:r>
              <a:rPr lang="en-US" sz="1400" dirty="0">
                <a:solidFill>
                  <a:schemeClr val="accent5">
                    <a:lumMod val="60000"/>
                    <a:lumOff val="40000"/>
                  </a:schemeClr>
                </a:solidFill>
              </a:rPr>
              <a:t>The pre-</a:t>
            </a:r>
            <a:r>
              <a:rPr lang="en-US" sz="1400" dirty="0" err="1">
                <a:solidFill>
                  <a:schemeClr val="accent5">
                    <a:lumMod val="60000"/>
                    <a:lumOff val="40000"/>
                  </a:schemeClr>
                </a:solidFill>
              </a:rPr>
              <a:t>tibial</a:t>
            </a:r>
            <a:r>
              <a:rPr lang="en-US" sz="1400" dirty="0">
                <a:solidFill>
                  <a:schemeClr val="accent5">
                    <a:lumMod val="60000"/>
                    <a:lumOff val="40000"/>
                  </a:schemeClr>
                </a:solidFill>
              </a:rPr>
              <a:t> region</a:t>
            </a:r>
          </a:p>
        </p:txBody>
      </p:sp>
      <p:sp>
        <p:nvSpPr>
          <p:cNvPr id="36" name="Text Box 16">
            <a:extLst>
              <a:ext uri="{FF2B5EF4-FFF2-40B4-BE49-F238E27FC236}">
                <a16:creationId xmlns:a16="http://schemas.microsoft.com/office/drawing/2014/main" id="{2A48887B-A07B-412F-8501-D531645412E2}"/>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049DBDCF-6A94-44BB-97C7-30351843F6C5}"/>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8" name="Text Box 23">
            <a:extLst>
              <a:ext uri="{FF2B5EF4-FFF2-40B4-BE49-F238E27FC236}">
                <a16:creationId xmlns:a16="http://schemas.microsoft.com/office/drawing/2014/main" id="{7C187CCD-0415-410F-ACA0-26DF8E950256}"/>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40" name="TextBox 39">
            <a:extLst>
              <a:ext uri="{FF2B5EF4-FFF2-40B4-BE49-F238E27FC236}">
                <a16:creationId xmlns:a16="http://schemas.microsoft.com/office/drawing/2014/main" id="{679F812D-6CEC-4D72-B5D5-E8CD7012540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4" name="Line 29">
            <a:extLst>
              <a:ext uri="{FF2B5EF4-FFF2-40B4-BE49-F238E27FC236}">
                <a16:creationId xmlns:a16="http://schemas.microsoft.com/office/drawing/2014/main" id="{6D4D6931-80CF-49CB-8D1E-7B2429DE38EC}"/>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30">
            <a:extLst>
              <a:ext uri="{FF2B5EF4-FFF2-40B4-BE49-F238E27FC236}">
                <a16:creationId xmlns:a16="http://schemas.microsoft.com/office/drawing/2014/main" id="{8AA5345A-3258-445B-862E-4B32BD91FF75}"/>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7" name="Text Box 31">
            <a:extLst>
              <a:ext uri="{FF2B5EF4-FFF2-40B4-BE49-F238E27FC236}">
                <a16:creationId xmlns:a16="http://schemas.microsoft.com/office/drawing/2014/main" id="{0DD4C49D-2B59-4FA7-9934-2A9316FC0B0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8" name="Text Box 23">
            <a:extLst>
              <a:ext uri="{FF2B5EF4-FFF2-40B4-BE49-F238E27FC236}">
                <a16:creationId xmlns:a16="http://schemas.microsoft.com/office/drawing/2014/main" id="{C2BFF6B5-6A1F-4149-A2BB-7BEED140AD3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9" name="Straight Connector 58">
            <a:extLst>
              <a:ext uri="{FF2B5EF4-FFF2-40B4-BE49-F238E27FC236}">
                <a16:creationId xmlns:a16="http://schemas.microsoft.com/office/drawing/2014/main" id="{52F067E7-63FC-4CC9-859A-BA14E97533B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F5644F99-D2CB-457A-B433-2EDB3DF237A5}"/>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7824F046-C52E-4C90-AC1F-7A1080E0162E}"/>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117743267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a:t>
            </a:r>
            <a:r>
              <a:rPr lang="en-US" sz="1600" b="1" dirty="0">
                <a:solidFill>
                  <a:srgbClr val="0000FF"/>
                </a:solidFill>
              </a:rPr>
              <a:t>Skin rash</a:t>
            </a:r>
            <a:endParaRPr lang="en-US" sz="1600" b="1" dirty="0">
              <a:solidFill>
                <a:schemeClr val="bg1">
                  <a:lumMod val="65000"/>
                </a:schemeClr>
              </a:solidFill>
            </a:endParaRP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8" name="Oval 37">
            <a:extLst>
              <a:ext uri="{FF2B5EF4-FFF2-40B4-BE49-F238E27FC236}">
                <a16:creationId xmlns:a16="http://schemas.microsoft.com/office/drawing/2014/main" id="{7FF7BA20-6FC2-4792-9BC2-AE42833A2DF3}"/>
              </a:ext>
            </a:extLst>
          </p:cNvPr>
          <p:cNvSpPr/>
          <p:nvPr/>
        </p:nvSpPr>
        <p:spPr>
          <a:xfrm>
            <a:off x="1411176" y="5863088"/>
            <a:ext cx="1153760" cy="40750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4AA8E89-6578-4F0A-B221-CBE2A541163E}"/>
              </a:ext>
            </a:extLst>
          </p:cNvPr>
          <p:cNvSpPr txBox="1"/>
          <p:nvPr/>
        </p:nvSpPr>
        <p:spPr>
          <a:xfrm>
            <a:off x="2656755" y="5585946"/>
            <a:ext cx="2634126" cy="1169551"/>
          </a:xfrm>
          <a:prstGeom prst="rect">
            <a:avLst/>
          </a:prstGeom>
          <a:solidFill>
            <a:schemeClr val="accent5">
              <a:lumMod val="60000"/>
              <a:lumOff val="40000"/>
            </a:schemeClr>
          </a:solidFill>
        </p:spPr>
        <p:txBody>
          <a:bodyPr wrap="square" rtlCol="0">
            <a:spAutoFit/>
          </a:bodyPr>
          <a:lstStyle/>
          <a:p>
            <a:r>
              <a:rPr lang="en-US" sz="1400" i="1" dirty="0">
                <a:solidFill>
                  <a:srgbClr val="002060"/>
                </a:solidFill>
              </a:rPr>
              <a:t>What is the classic rash?</a:t>
            </a:r>
          </a:p>
          <a:p>
            <a:r>
              <a:rPr lang="en-US" sz="1400" dirty="0">
                <a:solidFill>
                  <a:srgbClr val="002060"/>
                </a:solidFill>
              </a:rPr>
              <a:t>Erythema </a:t>
            </a:r>
            <a:r>
              <a:rPr lang="en-US" sz="1400" dirty="0" err="1">
                <a:solidFill>
                  <a:srgbClr val="002060"/>
                </a:solidFill>
              </a:rPr>
              <a:t>nodosum</a:t>
            </a:r>
            <a:endParaRPr lang="en-US" sz="1400" dirty="0">
              <a:solidFill>
                <a:srgbClr val="002060"/>
              </a:solidFill>
            </a:endParaRPr>
          </a:p>
          <a:p>
            <a:endParaRPr lang="en-US" sz="1400" dirty="0">
              <a:solidFill>
                <a:srgbClr val="002060"/>
              </a:solidFill>
            </a:endParaRPr>
          </a:p>
          <a:p>
            <a:r>
              <a:rPr lang="en-US" sz="1400" i="1" dirty="0">
                <a:solidFill>
                  <a:srgbClr val="002060"/>
                </a:solidFill>
              </a:rPr>
              <a:t>Where is the classic location?</a:t>
            </a:r>
          </a:p>
          <a:p>
            <a:r>
              <a:rPr lang="en-US" sz="1400" dirty="0">
                <a:solidFill>
                  <a:srgbClr val="002060"/>
                </a:solidFill>
              </a:rPr>
              <a:t>The pre-</a:t>
            </a:r>
            <a:r>
              <a:rPr lang="en-US" sz="1400" dirty="0" err="1">
                <a:solidFill>
                  <a:srgbClr val="002060"/>
                </a:solidFill>
              </a:rPr>
              <a:t>tibial</a:t>
            </a:r>
            <a:r>
              <a:rPr lang="en-US" sz="1400" dirty="0">
                <a:solidFill>
                  <a:srgbClr val="002060"/>
                </a:solidFill>
              </a:rPr>
              <a:t> region</a:t>
            </a:r>
          </a:p>
        </p:txBody>
      </p:sp>
      <p:sp>
        <p:nvSpPr>
          <p:cNvPr id="36" name="Text Box 16">
            <a:extLst>
              <a:ext uri="{FF2B5EF4-FFF2-40B4-BE49-F238E27FC236}">
                <a16:creationId xmlns:a16="http://schemas.microsoft.com/office/drawing/2014/main" id="{F0CF6CA8-82DE-48EC-ADAE-B3D1151089EB}"/>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DBBDD17F-2C57-4C7D-96B8-484029495E1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 Box 23">
            <a:extLst>
              <a:ext uri="{FF2B5EF4-FFF2-40B4-BE49-F238E27FC236}">
                <a16:creationId xmlns:a16="http://schemas.microsoft.com/office/drawing/2014/main" id="{D79C6EE3-951D-42F4-97CC-A4DB51A0EB89}"/>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4" name="TextBox 33">
            <a:extLst>
              <a:ext uri="{FF2B5EF4-FFF2-40B4-BE49-F238E27FC236}">
                <a16:creationId xmlns:a16="http://schemas.microsoft.com/office/drawing/2014/main" id="{79D9C24B-7E40-41BD-BD7D-F9BCD64D157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8500CF5D-92E1-4A64-B9B2-4F79D5B28241}"/>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7C7E4FA9-C64D-4872-905E-21553A24FE9C}"/>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84460B21-794C-46ED-981B-3E75FE00B8DE}"/>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8FE90545-F3A2-4098-9608-8EBCB977912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C51FC7D0-ACE8-41BA-9CE0-AA2311B75191}"/>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C4CE45D8-F066-4AC4-AAD4-4BB5D47278F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2C4A3593-F2D6-48A0-B17E-2F5085D9ED7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67348074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966432" y="6063734"/>
            <a:ext cx="3211135" cy="369332"/>
          </a:xfrm>
          <a:prstGeom prst="rect">
            <a:avLst/>
          </a:prstGeom>
          <a:noFill/>
        </p:spPr>
        <p:txBody>
          <a:bodyPr wrap="none" rtlCol="0">
            <a:spAutoFit/>
          </a:bodyPr>
          <a:lstStyle/>
          <a:p>
            <a:pPr algn="ctr"/>
            <a:r>
              <a:rPr lang="en-US" dirty="0"/>
              <a:t>Erythema </a:t>
            </a:r>
            <a:r>
              <a:rPr lang="en-US" dirty="0" err="1"/>
              <a:t>nodosum</a:t>
            </a:r>
            <a:r>
              <a:rPr lang="en-US" dirty="0"/>
              <a:t> in </a:t>
            </a:r>
            <a:r>
              <a:rPr lang="en-US" dirty="0" err="1"/>
              <a:t>Behçet</a:t>
            </a:r>
            <a:endParaRPr lang="en-US" dirty="0"/>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06149" y="1358533"/>
            <a:ext cx="6331702" cy="4140933"/>
          </a:xfrm>
          <a:prstGeom prst="rect">
            <a:avLst/>
          </a:prstGeom>
        </p:spPr>
      </p:pic>
      <p:sp>
        <p:nvSpPr>
          <p:cNvPr id="4" name="Slide Number Placeholder 3"/>
          <p:cNvSpPr>
            <a:spLocks noGrp="1"/>
          </p:cNvSpPr>
          <p:nvPr>
            <p:ph type="sldNum" sz="quarter" idx="12"/>
          </p:nvPr>
        </p:nvSpPr>
        <p:spPr/>
        <p:txBody>
          <a:bodyPr/>
          <a:lstStyle/>
          <a:p>
            <a:fld id="{6978B3D9-A15A-4A94-95D0-7F010661B2C9}" type="slidenum">
              <a:rPr lang="en-US" smtClean="0"/>
              <a:t>112</a:t>
            </a:fld>
            <a:endParaRPr lang="en-US"/>
          </a:p>
        </p:txBody>
      </p:sp>
      <p:sp>
        <p:nvSpPr>
          <p:cNvPr id="5" name="TextBox 4">
            <a:extLst>
              <a:ext uri="{FF2B5EF4-FFF2-40B4-BE49-F238E27FC236}">
                <a16:creationId xmlns:a16="http://schemas.microsoft.com/office/drawing/2014/main" id="{A3B7B436-3AED-4CF4-B5EB-A27F8BFE135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30091060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6" name="TextBox 35">
            <a:extLst>
              <a:ext uri="{FF2B5EF4-FFF2-40B4-BE49-F238E27FC236}">
                <a16:creationId xmlns:a16="http://schemas.microsoft.com/office/drawing/2014/main" id="{07B187CF-8137-4FC9-91A9-B19BE443CE4E}"/>
              </a:ext>
            </a:extLst>
          </p:cNvPr>
          <p:cNvSpPr txBox="1"/>
          <p:nvPr/>
        </p:nvSpPr>
        <p:spPr>
          <a:xfrm>
            <a:off x="3164446" y="4351141"/>
            <a:ext cx="2501006" cy="584775"/>
          </a:xfrm>
          <a:prstGeom prst="rect">
            <a:avLst/>
          </a:prstGeom>
          <a:solidFill>
            <a:schemeClr val="bg1">
              <a:lumMod val="85000"/>
            </a:schemeClr>
          </a:solidFill>
          <a:ln>
            <a:solidFill>
              <a:srgbClr val="002060"/>
            </a:solidFill>
          </a:ln>
        </p:spPr>
        <p:txBody>
          <a:bodyPr wrap="none" rtlCol="0">
            <a:spAutoFit/>
          </a:bodyPr>
          <a:lstStyle/>
          <a:p>
            <a:r>
              <a:rPr lang="en-US" sz="1600" i="1" dirty="0">
                <a:solidFill>
                  <a:srgbClr val="002060"/>
                </a:solidFill>
              </a:rPr>
              <a:t>What is the cause of BD?</a:t>
            </a:r>
          </a:p>
          <a:p>
            <a:r>
              <a:rPr lang="en-US" sz="1600" dirty="0">
                <a:solidFill>
                  <a:schemeClr val="bg1">
                    <a:lumMod val="85000"/>
                  </a:schemeClr>
                </a:solidFill>
              </a:rPr>
              <a:t>It is unknown at this time</a:t>
            </a:r>
          </a:p>
        </p:txBody>
      </p:sp>
      <p:sp>
        <p:nvSpPr>
          <p:cNvPr id="37" name="Text Box 16">
            <a:extLst>
              <a:ext uri="{FF2B5EF4-FFF2-40B4-BE49-F238E27FC236}">
                <a16:creationId xmlns:a16="http://schemas.microsoft.com/office/drawing/2014/main" id="{52399866-D6C2-4C88-B68A-F955EAF46FA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8" name="TextBox 37">
            <a:extLst>
              <a:ext uri="{FF2B5EF4-FFF2-40B4-BE49-F238E27FC236}">
                <a16:creationId xmlns:a16="http://schemas.microsoft.com/office/drawing/2014/main" id="{86C556B1-8C11-4571-B55A-A766843AF20A}"/>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2" name="Text Box 23">
            <a:extLst>
              <a:ext uri="{FF2B5EF4-FFF2-40B4-BE49-F238E27FC236}">
                <a16:creationId xmlns:a16="http://schemas.microsoft.com/office/drawing/2014/main" id="{E50B6D26-FD81-46AC-8526-DF7F56B92A4E}"/>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3" name="TextBox 32">
            <a:extLst>
              <a:ext uri="{FF2B5EF4-FFF2-40B4-BE49-F238E27FC236}">
                <a16:creationId xmlns:a16="http://schemas.microsoft.com/office/drawing/2014/main" id="{7E3ABABD-BA36-41A1-A1E1-9F59CEE2E45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4" name="Line 29">
            <a:extLst>
              <a:ext uri="{FF2B5EF4-FFF2-40B4-BE49-F238E27FC236}">
                <a16:creationId xmlns:a16="http://schemas.microsoft.com/office/drawing/2014/main" id="{81C59C5E-7FDE-4F2F-9ED1-52EE0ABBB658}"/>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30">
            <a:extLst>
              <a:ext uri="{FF2B5EF4-FFF2-40B4-BE49-F238E27FC236}">
                <a16:creationId xmlns:a16="http://schemas.microsoft.com/office/drawing/2014/main" id="{48B5990B-51D3-40FC-9D20-0C941845CFC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C1DE5A51-22F0-415A-A8C9-5C9B1DCD8C25}"/>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F1F05AF2-D4F4-4BA4-9A37-AD8AA7DFA9A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4" name="Straight Connector 53">
            <a:extLst>
              <a:ext uri="{FF2B5EF4-FFF2-40B4-BE49-F238E27FC236}">
                <a16:creationId xmlns:a16="http://schemas.microsoft.com/office/drawing/2014/main" id="{61FB9A17-D0CF-4BEC-B826-4BA7148176E7}"/>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6" name="Text Box 23">
            <a:extLst>
              <a:ext uri="{FF2B5EF4-FFF2-40B4-BE49-F238E27FC236}">
                <a16:creationId xmlns:a16="http://schemas.microsoft.com/office/drawing/2014/main" id="{4F79A0B7-400B-42D8-B5EE-E9B578CF119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7" name="TextBox 56">
            <a:extLst>
              <a:ext uri="{FF2B5EF4-FFF2-40B4-BE49-F238E27FC236}">
                <a16:creationId xmlns:a16="http://schemas.microsoft.com/office/drawing/2014/main" id="{C0CF430A-A695-4554-89EC-DF9304072FE6}"/>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20336159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6" name="TextBox 35">
            <a:extLst>
              <a:ext uri="{FF2B5EF4-FFF2-40B4-BE49-F238E27FC236}">
                <a16:creationId xmlns:a16="http://schemas.microsoft.com/office/drawing/2014/main" id="{07B187CF-8137-4FC9-91A9-B19BE443CE4E}"/>
              </a:ext>
            </a:extLst>
          </p:cNvPr>
          <p:cNvSpPr txBox="1"/>
          <p:nvPr/>
        </p:nvSpPr>
        <p:spPr>
          <a:xfrm>
            <a:off x="3164446" y="4351141"/>
            <a:ext cx="2501006" cy="584775"/>
          </a:xfrm>
          <a:prstGeom prst="rect">
            <a:avLst/>
          </a:prstGeom>
          <a:solidFill>
            <a:schemeClr val="bg1">
              <a:lumMod val="85000"/>
            </a:schemeClr>
          </a:solidFill>
          <a:ln>
            <a:solidFill>
              <a:srgbClr val="002060"/>
            </a:solidFill>
          </a:ln>
        </p:spPr>
        <p:txBody>
          <a:bodyPr wrap="none" rtlCol="0">
            <a:spAutoFit/>
          </a:bodyPr>
          <a:lstStyle/>
          <a:p>
            <a:r>
              <a:rPr lang="en-US" sz="1600" i="1" dirty="0">
                <a:solidFill>
                  <a:srgbClr val="002060"/>
                </a:solidFill>
              </a:rPr>
              <a:t>What is the cause of BD?</a:t>
            </a:r>
          </a:p>
          <a:p>
            <a:r>
              <a:rPr lang="en-US" sz="1600" dirty="0">
                <a:solidFill>
                  <a:srgbClr val="002060"/>
                </a:solidFill>
              </a:rPr>
              <a:t>It is unknown at this time</a:t>
            </a:r>
          </a:p>
        </p:txBody>
      </p:sp>
      <p:sp>
        <p:nvSpPr>
          <p:cNvPr id="37" name="Text Box 16">
            <a:extLst>
              <a:ext uri="{FF2B5EF4-FFF2-40B4-BE49-F238E27FC236}">
                <a16:creationId xmlns:a16="http://schemas.microsoft.com/office/drawing/2014/main" id="{657C217D-987F-47DD-B084-87DE31BEEC46}"/>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8" name="TextBox 37">
            <a:extLst>
              <a:ext uri="{FF2B5EF4-FFF2-40B4-BE49-F238E27FC236}">
                <a16:creationId xmlns:a16="http://schemas.microsoft.com/office/drawing/2014/main" id="{5DA97C3D-B681-4DCD-A10C-9C7F94F4B210}"/>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2" name="Text Box 23">
            <a:extLst>
              <a:ext uri="{FF2B5EF4-FFF2-40B4-BE49-F238E27FC236}">
                <a16:creationId xmlns:a16="http://schemas.microsoft.com/office/drawing/2014/main" id="{689AF085-55DD-4B23-9F47-81CD9F511E48}"/>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3" name="TextBox 32">
            <a:extLst>
              <a:ext uri="{FF2B5EF4-FFF2-40B4-BE49-F238E27FC236}">
                <a16:creationId xmlns:a16="http://schemas.microsoft.com/office/drawing/2014/main" id="{5469FCA9-89E2-4ABD-8E2A-4F3BAFA8FB4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4" name="Line 29">
            <a:extLst>
              <a:ext uri="{FF2B5EF4-FFF2-40B4-BE49-F238E27FC236}">
                <a16:creationId xmlns:a16="http://schemas.microsoft.com/office/drawing/2014/main" id="{A3838AE0-6764-4EDE-9C63-42B62105311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30">
            <a:extLst>
              <a:ext uri="{FF2B5EF4-FFF2-40B4-BE49-F238E27FC236}">
                <a16:creationId xmlns:a16="http://schemas.microsoft.com/office/drawing/2014/main" id="{071D5A4B-3311-439D-BB2A-BB13C424254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C0216B1E-58BA-4A14-92A3-B4E35A7C0C1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28C159D6-F7E9-4DB4-8EF9-BA071F59A889}"/>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4" name="Straight Connector 53">
            <a:extLst>
              <a:ext uri="{FF2B5EF4-FFF2-40B4-BE49-F238E27FC236}">
                <a16:creationId xmlns:a16="http://schemas.microsoft.com/office/drawing/2014/main" id="{690BBA49-B628-45E8-8431-F98471047A4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6" name="Text Box 23">
            <a:extLst>
              <a:ext uri="{FF2B5EF4-FFF2-40B4-BE49-F238E27FC236}">
                <a16:creationId xmlns:a16="http://schemas.microsoft.com/office/drawing/2014/main" id="{747F0EC3-4AED-4586-8804-9044808245C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7" name="TextBox 56">
            <a:extLst>
              <a:ext uri="{FF2B5EF4-FFF2-40B4-BE49-F238E27FC236}">
                <a16:creationId xmlns:a16="http://schemas.microsoft.com/office/drawing/2014/main" id="{B2BA944F-6EDC-473F-9E9C-A8C1DE83A28D}"/>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2218730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3">
            <a:extLst>
              <a:ext uri="{FF2B5EF4-FFF2-40B4-BE49-F238E27FC236}">
                <a16:creationId xmlns:a16="http://schemas.microsoft.com/office/drawing/2014/main" id="{9C866844-7E72-46C2-BAE8-64564E693C79}"/>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Is ocular involvement common in BD?</a:t>
            </a:r>
            <a:endParaRPr lang="en-US" sz="1400" i="1" dirty="0">
              <a:solidFill>
                <a:schemeClr val="accent5">
                  <a:lumMod val="75000"/>
                </a:schemeClr>
              </a:solidFill>
            </a:endParaRPr>
          </a:p>
          <a:p>
            <a:r>
              <a:rPr lang="en-US" sz="1400" dirty="0">
                <a:solidFill>
                  <a:schemeClr val="accent5">
                    <a:lumMod val="75000"/>
                  </a:schemeClr>
                </a:solidFill>
              </a:rPr>
              <a:t>Yes; estimates of ocular involvement run as high as 70%</a:t>
            </a:r>
          </a:p>
          <a:p>
            <a:endParaRPr lang="en-US" sz="1400" dirty="0">
              <a:solidFill>
                <a:schemeClr val="accent5">
                  <a:lumMod val="75000"/>
                </a:schemeClr>
              </a:solidFill>
            </a:endParaRPr>
          </a:p>
          <a:p>
            <a:r>
              <a:rPr lang="en-US" sz="1400" i="1" dirty="0">
                <a:solidFill>
                  <a:schemeClr val="accent5">
                    <a:lumMod val="75000"/>
                  </a:schemeClr>
                </a:solidFill>
              </a:rPr>
              <a:t>Does BD pose a significant threat to long-term ocular health, and/or vision?</a:t>
            </a:r>
          </a:p>
          <a:p>
            <a:r>
              <a:rPr lang="en-US" sz="1400" dirty="0" err="1">
                <a:solidFill>
                  <a:schemeClr val="accent5">
                    <a:lumMod val="75000"/>
                  </a:schemeClr>
                </a:solidFill>
              </a:rPr>
              <a:t>Mos</a:t>
            </a:r>
            <a:r>
              <a:rPr lang="en-US" sz="1400" dirty="0">
                <a:solidFill>
                  <a:schemeClr val="accent5">
                    <a:lumMod val="75000"/>
                  </a:schemeClr>
                </a:solidFill>
              </a:rPr>
              <a:t> def--severe vision loss results in as many as 25% of ocular BD cases</a:t>
            </a:r>
          </a:p>
        </p:txBody>
      </p:sp>
      <p:sp>
        <p:nvSpPr>
          <p:cNvPr id="36" name="Text Box 16">
            <a:extLst>
              <a:ext uri="{FF2B5EF4-FFF2-40B4-BE49-F238E27FC236}">
                <a16:creationId xmlns:a16="http://schemas.microsoft.com/office/drawing/2014/main" id="{FCFDE4E2-84AC-4A40-99CF-2E468FCBC555}"/>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8" name="TextBox 37">
            <a:extLst>
              <a:ext uri="{FF2B5EF4-FFF2-40B4-BE49-F238E27FC236}">
                <a16:creationId xmlns:a16="http://schemas.microsoft.com/office/drawing/2014/main" id="{709B78D6-3BD0-4D1F-AD88-573EA57F7EF9}"/>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Box 32">
            <a:extLst>
              <a:ext uri="{FF2B5EF4-FFF2-40B4-BE49-F238E27FC236}">
                <a16:creationId xmlns:a16="http://schemas.microsoft.com/office/drawing/2014/main" id="{5466BDC8-807B-4E79-99D6-2DEB4526DAA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4" name="Line 29">
            <a:extLst>
              <a:ext uri="{FF2B5EF4-FFF2-40B4-BE49-F238E27FC236}">
                <a16:creationId xmlns:a16="http://schemas.microsoft.com/office/drawing/2014/main" id="{2B3D15D7-B76F-4B82-A6D4-D1AB1537F414}"/>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30">
            <a:extLst>
              <a:ext uri="{FF2B5EF4-FFF2-40B4-BE49-F238E27FC236}">
                <a16:creationId xmlns:a16="http://schemas.microsoft.com/office/drawing/2014/main" id="{96918B78-F486-45D1-8DF1-DEC0BEFF070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70B789C4-715B-4220-ABFC-7D4108242E7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468877D3-3189-4A41-A5C4-BD8CA210BA2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4" name="Straight Connector 53">
            <a:extLst>
              <a:ext uri="{FF2B5EF4-FFF2-40B4-BE49-F238E27FC236}">
                <a16:creationId xmlns:a16="http://schemas.microsoft.com/office/drawing/2014/main" id="{F002DEB8-D62C-4141-9360-0B2A3E7DCADB}"/>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6" name="Text Box 23">
            <a:extLst>
              <a:ext uri="{FF2B5EF4-FFF2-40B4-BE49-F238E27FC236}">
                <a16:creationId xmlns:a16="http://schemas.microsoft.com/office/drawing/2014/main" id="{6A5E2CD5-5B96-4574-BD3F-4642E5E3F30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7" name="TextBox 56">
            <a:extLst>
              <a:ext uri="{FF2B5EF4-FFF2-40B4-BE49-F238E27FC236}">
                <a16:creationId xmlns:a16="http://schemas.microsoft.com/office/drawing/2014/main" id="{5F15BCC2-6CCD-4DC1-A9C4-9C8C837F201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310050882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3">
            <a:extLst>
              <a:ext uri="{FF2B5EF4-FFF2-40B4-BE49-F238E27FC236}">
                <a16:creationId xmlns:a16="http://schemas.microsoft.com/office/drawing/2014/main" id="{48044DCD-8173-4395-B2D8-36BB4B2F795C}"/>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Is ocular involvement common in BD?</a:t>
            </a:r>
          </a:p>
          <a:p>
            <a:r>
              <a:rPr lang="en-US" sz="1400" dirty="0">
                <a:solidFill>
                  <a:srgbClr val="0000FF"/>
                </a:solidFill>
              </a:rPr>
              <a:t>Yes; estimates of ocular involvement run as high as 70%</a:t>
            </a:r>
          </a:p>
          <a:p>
            <a:endParaRPr lang="en-US" sz="1400" dirty="0">
              <a:solidFill>
                <a:schemeClr val="accent5">
                  <a:lumMod val="75000"/>
                </a:schemeClr>
              </a:solidFill>
            </a:endParaRPr>
          </a:p>
          <a:p>
            <a:r>
              <a:rPr lang="en-US" sz="1400" i="1" dirty="0">
                <a:solidFill>
                  <a:schemeClr val="accent5">
                    <a:lumMod val="75000"/>
                  </a:schemeClr>
                </a:solidFill>
              </a:rPr>
              <a:t>Does BD pose a significant threat to long-term ocular health, and/or vision?</a:t>
            </a:r>
          </a:p>
          <a:p>
            <a:r>
              <a:rPr lang="en-US" sz="1400" dirty="0" err="1">
                <a:solidFill>
                  <a:schemeClr val="accent5">
                    <a:lumMod val="75000"/>
                  </a:schemeClr>
                </a:solidFill>
              </a:rPr>
              <a:t>Mos</a:t>
            </a:r>
            <a:r>
              <a:rPr lang="en-US" sz="1400" dirty="0">
                <a:solidFill>
                  <a:schemeClr val="accent5">
                    <a:lumMod val="75000"/>
                  </a:schemeClr>
                </a:solidFill>
              </a:rPr>
              <a:t> def--severe vision loss results in as many as 25% of ocular BD cases</a:t>
            </a:r>
          </a:p>
        </p:txBody>
      </p:sp>
      <p:sp>
        <p:nvSpPr>
          <p:cNvPr id="36" name="Text Box 16">
            <a:extLst>
              <a:ext uri="{FF2B5EF4-FFF2-40B4-BE49-F238E27FC236}">
                <a16:creationId xmlns:a16="http://schemas.microsoft.com/office/drawing/2014/main" id="{217B1EF7-46DF-4E8C-A76E-645F2071D4A8}"/>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8" name="TextBox 37">
            <a:extLst>
              <a:ext uri="{FF2B5EF4-FFF2-40B4-BE49-F238E27FC236}">
                <a16:creationId xmlns:a16="http://schemas.microsoft.com/office/drawing/2014/main" id="{DBB5B9B7-B6E7-48E9-A189-444C6D530D7E}"/>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Box 32">
            <a:extLst>
              <a:ext uri="{FF2B5EF4-FFF2-40B4-BE49-F238E27FC236}">
                <a16:creationId xmlns:a16="http://schemas.microsoft.com/office/drawing/2014/main" id="{41674430-D55B-40F7-94C6-35EE52AB904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4" name="Line 29">
            <a:extLst>
              <a:ext uri="{FF2B5EF4-FFF2-40B4-BE49-F238E27FC236}">
                <a16:creationId xmlns:a16="http://schemas.microsoft.com/office/drawing/2014/main" id="{29F60FDE-3CF1-4287-8534-FE7B991F0DF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30">
            <a:extLst>
              <a:ext uri="{FF2B5EF4-FFF2-40B4-BE49-F238E27FC236}">
                <a16:creationId xmlns:a16="http://schemas.microsoft.com/office/drawing/2014/main" id="{E1E58A44-27E7-4D88-9698-8A6E63AEFEE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A1954863-BA81-4D21-8E94-09F99EC24C8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A18DB774-0CD5-4ACA-A0C8-12869C510CF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4" name="Straight Connector 53">
            <a:extLst>
              <a:ext uri="{FF2B5EF4-FFF2-40B4-BE49-F238E27FC236}">
                <a16:creationId xmlns:a16="http://schemas.microsoft.com/office/drawing/2014/main" id="{888B8BFC-9F92-4449-A12E-24C922D8C4A8}"/>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6" name="Text Box 23">
            <a:extLst>
              <a:ext uri="{FF2B5EF4-FFF2-40B4-BE49-F238E27FC236}">
                <a16:creationId xmlns:a16="http://schemas.microsoft.com/office/drawing/2014/main" id="{4085DD46-DAC5-4116-AE8A-7775805B8C2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7" name="TextBox 56">
            <a:extLst>
              <a:ext uri="{FF2B5EF4-FFF2-40B4-BE49-F238E27FC236}">
                <a16:creationId xmlns:a16="http://schemas.microsoft.com/office/drawing/2014/main" id="{35AD73F3-C4CF-4C6C-996E-CB0FC5695B0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9234591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3">
            <a:extLst>
              <a:ext uri="{FF2B5EF4-FFF2-40B4-BE49-F238E27FC236}">
                <a16:creationId xmlns:a16="http://schemas.microsoft.com/office/drawing/2014/main" id="{2A7DBFCF-7B42-4BCC-973C-11311AECC3D1}"/>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Is ocular involvement common in BD?</a:t>
            </a:r>
          </a:p>
          <a:p>
            <a:r>
              <a:rPr lang="en-US" sz="1400" dirty="0">
                <a:solidFill>
                  <a:srgbClr val="0000FF"/>
                </a:solidFill>
              </a:rPr>
              <a:t>Yes; estimates of ocular involvement run as high as 70%</a:t>
            </a:r>
          </a:p>
          <a:p>
            <a:endParaRPr lang="en-US" sz="1400" dirty="0">
              <a:solidFill>
                <a:srgbClr val="0000FF"/>
              </a:solidFill>
            </a:endParaRPr>
          </a:p>
          <a:p>
            <a:r>
              <a:rPr lang="en-US" sz="1400" i="1" dirty="0">
                <a:solidFill>
                  <a:srgbClr val="0000FF"/>
                </a:solidFill>
              </a:rPr>
              <a:t>Does BD pose a significant threat to long-term ocular health, and/or vision?</a:t>
            </a:r>
            <a:endParaRPr lang="en-US" sz="1400" i="1" dirty="0">
              <a:solidFill>
                <a:schemeClr val="accent5">
                  <a:lumMod val="75000"/>
                </a:schemeClr>
              </a:solidFill>
            </a:endParaRPr>
          </a:p>
          <a:p>
            <a:r>
              <a:rPr lang="en-US" sz="1400" dirty="0" err="1">
                <a:solidFill>
                  <a:schemeClr val="accent5">
                    <a:lumMod val="75000"/>
                  </a:schemeClr>
                </a:solidFill>
              </a:rPr>
              <a:t>Mos</a:t>
            </a:r>
            <a:r>
              <a:rPr lang="en-US" sz="1400" dirty="0">
                <a:solidFill>
                  <a:schemeClr val="accent5">
                    <a:lumMod val="75000"/>
                  </a:schemeClr>
                </a:solidFill>
              </a:rPr>
              <a:t> def--severe vision loss results in as many as 25% of ocular BD cases</a:t>
            </a:r>
          </a:p>
        </p:txBody>
      </p:sp>
      <p:sp>
        <p:nvSpPr>
          <p:cNvPr id="36" name="Text Box 16">
            <a:extLst>
              <a:ext uri="{FF2B5EF4-FFF2-40B4-BE49-F238E27FC236}">
                <a16:creationId xmlns:a16="http://schemas.microsoft.com/office/drawing/2014/main" id="{92A6A9A8-A130-4D1C-8A8B-D67600A34812}"/>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8" name="TextBox 37">
            <a:extLst>
              <a:ext uri="{FF2B5EF4-FFF2-40B4-BE49-F238E27FC236}">
                <a16:creationId xmlns:a16="http://schemas.microsoft.com/office/drawing/2014/main" id="{1C75514C-1473-4442-A8BB-16FB94DFC265}"/>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Box 32">
            <a:extLst>
              <a:ext uri="{FF2B5EF4-FFF2-40B4-BE49-F238E27FC236}">
                <a16:creationId xmlns:a16="http://schemas.microsoft.com/office/drawing/2014/main" id="{5A34BBB6-AD66-411B-BA4C-40CE5FF98F9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4" name="Line 29">
            <a:extLst>
              <a:ext uri="{FF2B5EF4-FFF2-40B4-BE49-F238E27FC236}">
                <a16:creationId xmlns:a16="http://schemas.microsoft.com/office/drawing/2014/main" id="{06E21179-EF37-457A-8B5E-7C3E802B92D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30">
            <a:extLst>
              <a:ext uri="{FF2B5EF4-FFF2-40B4-BE49-F238E27FC236}">
                <a16:creationId xmlns:a16="http://schemas.microsoft.com/office/drawing/2014/main" id="{63D9D245-99A4-495C-A276-670BEC9893FA}"/>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6A76174B-5A2A-44E2-8FED-C805AD6A594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563B44DE-8BF1-45DE-AAD0-63A3001ED22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4" name="Straight Connector 53">
            <a:extLst>
              <a:ext uri="{FF2B5EF4-FFF2-40B4-BE49-F238E27FC236}">
                <a16:creationId xmlns:a16="http://schemas.microsoft.com/office/drawing/2014/main" id="{893E9D5A-A549-4DB0-9043-CD7DB35367A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6" name="Text Box 23">
            <a:extLst>
              <a:ext uri="{FF2B5EF4-FFF2-40B4-BE49-F238E27FC236}">
                <a16:creationId xmlns:a16="http://schemas.microsoft.com/office/drawing/2014/main" id="{893DE935-18B3-4CA7-82C0-A90785B30E49}"/>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7" name="TextBox 56">
            <a:extLst>
              <a:ext uri="{FF2B5EF4-FFF2-40B4-BE49-F238E27FC236}">
                <a16:creationId xmlns:a16="http://schemas.microsoft.com/office/drawing/2014/main" id="{52419E4A-3A29-49F5-BF3D-128A7243ECFE}"/>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43771170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3">
            <a:extLst>
              <a:ext uri="{FF2B5EF4-FFF2-40B4-BE49-F238E27FC236}">
                <a16:creationId xmlns:a16="http://schemas.microsoft.com/office/drawing/2014/main" id="{0933E8B0-A792-409A-9A2D-E201EC3A2759}"/>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Is ocular involvement common in BD?</a:t>
            </a:r>
          </a:p>
          <a:p>
            <a:r>
              <a:rPr lang="en-US" sz="1400" dirty="0">
                <a:solidFill>
                  <a:srgbClr val="0000FF"/>
                </a:solidFill>
              </a:rPr>
              <a:t>Yes; estimates of ocular involvement run as high as 70%</a:t>
            </a:r>
          </a:p>
          <a:p>
            <a:endParaRPr lang="en-US" sz="1400" dirty="0">
              <a:solidFill>
                <a:srgbClr val="0000FF"/>
              </a:solidFill>
            </a:endParaRPr>
          </a:p>
          <a:p>
            <a:r>
              <a:rPr lang="en-US" sz="1400" i="1" dirty="0">
                <a:solidFill>
                  <a:srgbClr val="0000FF"/>
                </a:solidFill>
              </a:rPr>
              <a:t>Does BD pose a significant threat to long-term ocular health, and/or vision?</a:t>
            </a:r>
          </a:p>
          <a:p>
            <a:r>
              <a:rPr lang="en-US" sz="1400" dirty="0" err="1">
                <a:solidFill>
                  <a:srgbClr val="0000FF"/>
                </a:solidFill>
              </a:rPr>
              <a:t>Mos</a:t>
            </a:r>
            <a:r>
              <a:rPr lang="en-US" sz="1400" dirty="0">
                <a:solidFill>
                  <a:srgbClr val="0000FF"/>
                </a:solidFill>
              </a:rPr>
              <a:t> def--severe vision loss results in as many as 25% of ocular BD cases</a:t>
            </a:r>
          </a:p>
        </p:txBody>
      </p:sp>
      <p:sp>
        <p:nvSpPr>
          <p:cNvPr id="36" name="Text Box 16">
            <a:extLst>
              <a:ext uri="{FF2B5EF4-FFF2-40B4-BE49-F238E27FC236}">
                <a16:creationId xmlns:a16="http://schemas.microsoft.com/office/drawing/2014/main" id="{9F067910-0399-45F1-BC5E-75CBC8FFE86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8" name="TextBox 37">
            <a:extLst>
              <a:ext uri="{FF2B5EF4-FFF2-40B4-BE49-F238E27FC236}">
                <a16:creationId xmlns:a16="http://schemas.microsoft.com/office/drawing/2014/main" id="{319FCCCD-004F-42A0-A131-2AF11D4E2927}"/>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Box 32">
            <a:extLst>
              <a:ext uri="{FF2B5EF4-FFF2-40B4-BE49-F238E27FC236}">
                <a16:creationId xmlns:a16="http://schemas.microsoft.com/office/drawing/2014/main" id="{30D7510E-C3D9-42C2-85A2-2EE74717011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4" name="Line 29">
            <a:extLst>
              <a:ext uri="{FF2B5EF4-FFF2-40B4-BE49-F238E27FC236}">
                <a16:creationId xmlns:a16="http://schemas.microsoft.com/office/drawing/2014/main" id="{690535DF-DE0B-4883-B893-5E17C1D161E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30">
            <a:extLst>
              <a:ext uri="{FF2B5EF4-FFF2-40B4-BE49-F238E27FC236}">
                <a16:creationId xmlns:a16="http://schemas.microsoft.com/office/drawing/2014/main" id="{CD5DCB5F-62FB-45B6-9ADD-44FF06B9C13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2A6C010A-49D4-4178-BEB7-C438E36D4F7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EE979675-B432-4231-9969-3F499A9D345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4" name="Straight Connector 53">
            <a:extLst>
              <a:ext uri="{FF2B5EF4-FFF2-40B4-BE49-F238E27FC236}">
                <a16:creationId xmlns:a16="http://schemas.microsoft.com/office/drawing/2014/main" id="{CEBCC8DF-992F-45A4-A23E-EE5FAAA453D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6" name="Text Box 23">
            <a:extLst>
              <a:ext uri="{FF2B5EF4-FFF2-40B4-BE49-F238E27FC236}">
                <a16:creationId xmlns:a16="http://schemas.microsoft.com/office/drawing/2014/main" id="{7F3694A5-CFD1-492E-A176-FAF66195238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7" name="TextBox 56">
            <a:extLst>
              <a:ext uri="{FF2B5EF4-FFF2-40B4-BE49-F238E27FC236}">
                <a16:creationId xmlns:a16="http://schemas.microsoft.com/office/drawing/2014/main" id="{415CCE2E-4A5F-46E5-A230-2EC7A7C95615}"/>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425964624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 Box 23">
            <a:extLst>
              <a:ext uri="{FF2B5EF4-FFF2-40B4-BE49-F238E27FC236}">
                <a16:creationId xmlns:a16="http://schemas.microsoft.com/office/drawing/2014/main" id="{AFCE6337-3A8C-4A53-A3C4-C818ADEA9569}"/>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119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solidFill>
              </a:rPr>
              <a:t>What is the most common form of ocular involvement? (It’s not retinal vasculitis.)</a:t>
            </a:r>
          </a:p>
          <a:p>
            <a:r>
              <a:rPr lang="en-US" sz="1400" dirty="0">
                <a:solidFill>
                  <a:srgbClr val="0070C0"/>
                </a:solidFill>
              </a:rPr>
              <a:t>Acute  </a:t>
            </a:r>
            <a:r>
              <a:rPr lang="en-US" sz="1400" dirty="0" err="1">
                <a:solidFill>
                  <a:srgbClr val="0070C0"/>
                </a:solidFill>
              </a:rPr>
              <a:t>nongranulomatous</a:t>
            </a:r>
            <a:r>
              <a:rPr lang="en-US" sz="1400" dirty="0">
                <a:solidFill>
                  <a:srgbClr val="0070C0"/>
                </a:solidFill>
              </a:rPr>
              <a:t>  anterior  uveitis , often with a  hypopyon</a:t>
            </a:r>
          </a:p>
        </p:txBody>
      </p:sp>
      <p:sp>
        <p:nvSpPr>
          <p:cNvPr id="38" name="Text Box 16">
            <a:extLst>
              <a:ext uri="{FF2B5EF4-FFF2-40B4-BE49-F238E27FC236}">
                <a16:creationId xmlns:a16="http://schemas.microsoft.com/office/drawing/2014/main" id="{1A25620A-B368-42F8-AB3F-FEC757499AA7}"/>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127FEA6E-E010-4CED-89A8-4EB677CDC549}"/>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4" name="TextBox 33">
            <a:extLst>
              <a:ext uri="{FF2B5EF4-FFF2-40B4-BE49-F238E27FC236}">
                <a16:creationId xmlns:a16="http://schemas.microsoft.com/office/drawing/2014/main" id="{E3688FAD-8E4E-4767-9CA1-D7EABCB8B96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C919B37B-205A-4C2E-AE49-49FD0FA05A5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32DF11F6-D461-4264-92A1-5E9A106F758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457B14C7-8833-49A6-88E1-58646292A6B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C4BC9A5F-B8B0-45AA-A239-FD094CD813F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AE3254C7-1226-48AB-9B9A-932F4DF0DCD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999E2E30-81AE-41EF-BA3D-3F642EAED92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311ED8C1-F998-4419-8956-2CCC65CD4DC9}"/>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35389493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23">
            <a:extLst>
              <a:ext uri="{FF2B5EF4-FFF2-40B4-BE49-F238E27FC236}">
                <a16:creationId xmlns:a16="http://schemas.microsoft.com/office/drawing/2014/main" id="{3A450C97-F6F5-44E9-832B-F65E5B15037F}"/>
              </a:ext>
            </a:extLst>
          </p:cNvPr>
          <p:cNvSpPr txBox="1">
            <a:spLocks noChangeArrowheads="1"/>
          </p:cNvSpPr>
          <p:nvPr/>
        </p:nvSpPr>
        <p:spPr bwMode="auto">
          <a:xfrm>
            <a:off x="3909391" y="4272305"/>
            <a:ext cx="1569789"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Toxoplasmosis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16">
            <a:extLst>
              <a:ext uri="{FF2B5EF4-FFF2-40B4-BE49-F238E27FC236}">
                <a16:creationId xmlns:a16="http://schemas.microsoft.com/office/drawing/2014/main" id="{67DB90F0-A8BA-47A4-AE21-B91B99C23E44}"/>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4" name="Line 19">
            <a:extLst>
              <a:ext uri="{FF2B5EF4-FFF2-40B4-BE49-F238E27FC236}">
                <a16:creationId xmlns:a16="http://schemas.microsoft.com/office/drawing/2014/main" id="{DF14694C-484A-44C0-BBF8-C805584C643E}"/>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 name="Line 20">
            <a:extLst>
              <a:ext uri="{FF2B5EF4-FFF2-40B4-BE49-F238E27FC236}">
                <a16:creationId xmlns:a16="http://schemas.microsoft.com/office/drawing/2014/main" id="{53D09B6B-BCA0-4754-947D-7117D14892A8}"/>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 name="Text Box 21">
            <a:extLst>
              <a:ext uri="{FF2B5EF4-FFF2-40B4-BE49-F238E27FC236}">
                <a16:creationId xmlns:a16="http://schemas.microsoft.com/office/drawing/2014/main" id="{D1249BE8-81C6-4CDF-AFA3-C4F16B7AC438}"/>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47" name="Text Box 23">
            <a:extLst>
              <a:ext uri="{FF2B5EF4-FFF2-40B4-BE49-F238E27FC236}">
                <a16:creationId xmlns:a16="http://schemas.microsoft.com/office/drawing/2014/main" id="{957CBA78-EEB0-4BB8-9C29-627905DF6D48}"/>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e</a:t>
            </a:r>
            <a:r>
              <a:rPr lang="en-US" altLang="en-US" sz="1500" b="1" dirty="0">
                <a:solidFill>
                  <a:srgbClr val="FF0000"/>
                </a:solidFill>
              </a:rPr>
              <a:t>g</a:t>
            </a:r>
            <a:r>
              <a:rPr lang="en-US" altLang="en-US" sz="1500" b="1" dirty="0">
                <a:solidFill>
                  <a:srgbClr val="CC00CC"/>
                </a:solidFill>
              </a:rPr>
              <a:t>e</a:t>
            </a:r>
            <a:r>
              <a:rPr lang="en-US" altLang="en-US" sz="1500" b="1" dirty="0">
                <a:solidFill>
                  <a:srgbClr val="FF0000"/>
                </a:solidFill>
              </a:rPr>
              <a:t>n</a:t>
            </a:r>
            <a:r>
              <a:rPr lang="en-US" altLang="en-US" sz="1500" b="1" dirty="0">
                <a:solidFill>
                  <a:srgbClr val="CC00CC"/>
                </a:solidFill>
              </a:rPr>
              <a:t>e</a:t>
            </a:r>
            <a:r>
              <a:rPr lang="en-US" altLang="en-US" sz="1500" b="1" dirty="0">
                <a:solidFill>
                  <a:srgbClr val="FF0000"/>
                </a:solidFill>
              </a:rPr>
              <a:t>r</a:t>
            </a:r>
            <a:r>
              <a:rPr lang="en-US" altLang="en-US" sz="1500" b="1" dirty="0">
                <a:solidFill>
                  <a:srgbClr val="CC00CC"/>
                </a:solidFill>
              </a:rPr>
              <a:t>’s</a:t>
            </a:r>
          </a:p>
        </p:txBody>
      </p:sp>
      <p:sp>
        <p:nvSpPr>
          <p:cNvPr id="48" name="TextBox 47">
            <a:extLst>
              <a:ext uri="{FF2B5EF4-FFF2-40B4-BE49-F238E27FC236}">
                <a16:creationId xmlns:a16="http://schemas.microsoft.com/office/drawing/2014/main" id="{F7497AD9-BAA3-47FE-9C53-3EF878F43803}"/>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cxnSp>
        <p:nvCxnSpPr>
          <p:cNvPr id="49" name="Straight Connector 48">
            <a:extLst>
              <a:ext uri="{FF2B5EF4-FFF2-40B4-BE49-F238E27FC236}">
                <a16:creationId xmlns:a16="http://schemas.microsoft.com/office/drawing/2014/main" id="{B5E363D2-A4A2-4088-9A42-5FF6A4D9CF0B}"/>
              </a:ext>
            </a:extLst>
          </p:cNvPr>
          <p:cNvCxnSpPr>
            <a:cxnSpLocks/>
            <a:stCxn id="57" idx="3"/>
          </p:cNvCxnSpPr>
          <p:nvPr/>
        </p:nvCxnSpPr>
        <p:spPr>
          <a:xfrm flipH="1">
            <a:off x="3962402" y="4433888"/>
            <a:ext cx="1516778"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D6207E0B-43B3-418E-94CA-F49D5E4A091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2" name="Line 29">
            <a:extLst>
              <a:ext uri="{FF2B5EF4-FFF2-40B4-BE49-F238E27FC236}">
                <a16:creationId xmlns:a16="http://schemas.microsoft.com/office/drawing/2014/main" id="{87D68594-73F2-4CC0-B419-41315045B7C7}"/>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1484B719-D87E-4865-872E-1286670B9CF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Text Box 31">
            <a:extLst>
              <a:ext uri="{FF2B5EF4-FFF2-40B4-BE49-F238E27FC236}">
                <a16:creationId xmlns:a16="http://schemas.microsoft.com/office/drawing/2014/main" id="{D868D106-AB04-4CC2-9FEA-20171F62692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3" name="Text Box 23">
            <a:extLst>
              <a:ext uri="{FF2B5EF4-FFF2-40B4-BE49-F238E27FC236}">
                <a16:creationId xmlns:a16="http://schemas.microsoft.com/office/drawing/2014/main" id="{209B96A8-BB37-45E5-A2B5-1AAEE71DD5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4" name="Straight Connector 53">
            <a:extLst>
              <a:ext uri="{FF2B5EF4-FFF2-40B4-BE49-F238E27FC236}">
                <a16:creationId xmlns:a16="http://schemas.microsoft.com/office/drawing/2014/main" id="{93B65BD5-EED5-4259-A564-8C396881701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5" name="Text Box 23">
            <a:extLst>
              <a:ext uri="{FF2B5EF4-FFF2-40B4-BE49-F238E27FC236}">
                <a16:creationId xmlns:a16="http://schemas.microsoft.com/office/drawing/2014/main" id="{23708711-C1DA-4F95-94F8-05164BF72C7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6" name="TextBox 55">
            <a:extLst>
              <a:ext uri="{FF2B5EF4-FFF2-40B4-BE49-F238E27FC236}">
                <a16:creationId xmlns:a16="http://schemas.microsoft.com/office/drawing/2014/main" id="{7DA8E7F7-A1C8-4560-A21A-003F33C73EA8}"/>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58" name="TextBox 57">
            <a:extLst>
              <a:ext uri="{FF2B5EF4-FFF2-40B4-BE49-F238E27FC236}">
                <a16:creationId xmlns:a16="http://schemas.microsoft.com/office/drawing/2014/main" id="{D60C1341-6C52-43E7-AA9E-60EC3AE075E1}"/>
              </a:ext>
            </a:extLst>
          </p:cNvPr>
          <p:cNvSpPr txBox="1"/>
          <p:nvPr/>
        </p:nvSpPr>
        <p:spPr>
          <a:xfrm>
            <a:off x="1659814" y="4799909"/>
            <a:ext cx="5883986" cy="369332"/>
          </a:xfrm>
          <a:prstGeom prst="rect">
            <a:avLst/>
          </a:prstGeom>
          <a:noFill/>
          <a:ln>
            <a:solidFill>
              <a:schemeClr val="tx1"/>
            </a:solidFill>
          </a:ln>
        </p:spPr>
        <p:txBody>
          <a:bodyPr wrap="square" rtlCol="0">
            <a:spAutoFit/>
          </a:bodyPr>
          <a:lstStyle/>
          <a:p>
            <a:r>
              <a:rPr lang="en-US" dirty="0">
                <a:effectLst>
                  <a:outerShdw blurRad="38100" dist="38100" dir="2700000" algn="tl">
                    <a:srgbClr val="000000">
                      <a:alpha val="43137"/>
                    </a:srgbClr>
                  </a:outerShdw>
                </a:effectLst>
              </a:rPr>
              <a:t>Toxoplasmosis</a:t>
            </a:r>
            <a:r>
              <a:rPr lang="en-US" i="1" dirty="0">
                <a:effectLst>
                  <a:outerShdw blurRad="38100" dist="38100" dir="2700000" algn="tl">
                    <a:srgbClr val="000000">
                      <a:alpha val="43137"/>
                    </a:srgbClr>
                  </a:outerShdw>
                </a:effectLst>
              </a:rPr>
              <a:t> is addressed in detail in its own slide-set </a:t>
            </a:r>
            <a:endParaRPr 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7111531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23">
            <a:extLst>
              <a:ext uri="{FF2B5EF4-FFF2-40B4-BE49-F238E27FC236}">
                <a16:creationId xmlns:a16="http://schemas.microsoft.com/office/drawing/2014/main" id="{C89A9397-D668-4413-8EB3-4F48B2F4D597}"/>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120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solidFill>
              </a:rPr>
              <a:t>What is the most common form of ocular involvement? (It’s not retinal vasculitis.)</a:t>
            </a:r>
          </a:p>
          <a:p>
            <a:r>
              <a:rPr lang="en-US" sz="1400" dirty="0">
                <a:solidFill>
                  <a:schemeClr val="bg1"/>
                </a:solidFill>
              </a:rPr>
              <a:t>Acute  </a:t>
            </a:r>
            <a:r>
              <a:rPr lang="en-US" sz="1400" dirty="0" err="1">
                <a:solidFill>
                  <a:schemeClr val="bg1"/>
                </a:solidFill>
              </a:rPr>
              <a:t>nongranulomatous</a:t>
            </a:r>
            <a:r>
              <a:rPr lang="en-US" sz="1400" dirty="0">
                <a:solidFill>
                  <a:schemeClr val="bg1"/>
                </a:solidFill>
              </a:rPr>
              <a:t>  anterior  uveitis , often with a  hypopyon</a:t>
            </a:r>
          </a:p>
        </p:txBody>
      </p:sp>
      <p:sp>
        <p:nvSpPr>
          <p:cNvPr id="38" name="Rectangle 37">
            <a:extLst>
              <a:ext uri="{FF2B5EF4-FFF2-40B4-BE49-F238E27FC236}">
                <a16:creationId xmlns:a16="http://schemas.microsoft.com/office/drawing/2014/main" id="{884C1087-0764-4069-92DE-C58B78FB4051}"/>
              </a:ext>
            </a:extLst>
          </p:cNvPr>
          <p:cNvSpPr/>
          <p:nvPr/>
        </p:nvSpPr>
        <p:spPr>
          <a:xfrm>
            <a:off x="5562600" y="4587876"/>
            <a:ext cx="857250" cy="36871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classic finding</a:t>
            </a:r>
          </a:p>
        </p:txBody>
      </p:sp>
      <p:sp>
        <p:nvSpPr>
          <p:cNvPr id="39" name="Rectangle 38">
            <a:extLst>
              <a:ext uri="{FF2B5EF4-FFF2-40B4-BE49-F238E27FC236}">
                <a16:creationId xmlns:a16="http://schemas.microsoft.com/office/drawing/2014/main" id="{7A3CDFD2-CB22-4E43-988D-CEEB0150DDBC}"/>
              </a:ext>
            </a:extLst>
          </p:cNvPr>
          <p:cNvSpPr/>
          <p:nvPr/>
        </p:nvSpPr>
        <p:spPr>
          <a:xfrm>
            <a:off x="1096730" y="4580878"/>
            <a:ext cx="517468" cy="3617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acute v chronic</a:t>
            </a:r>
          </a:p>
        </p:txBody>
      </p:sp>
      <p:sp>
        <p:nvSpPr>
          <p:cNvPr id="40" name="Rectangle 39">
            <a:extLst>
              <a:ext uri="{FF2B5EF4-FFF2-40B4-BE49-F238E27FC236}">
                <a16:creationId xmlns:a16="http://schemas.microsoft.com/office/drawing/2014/main" id="{0B401D21-DCBF-4933-869C-8B150810E37C}"/>
              </a:ext>
            </a:extLst>
          </p:cNvPr>
          <p:cNvSpPr/>
          <p:nvPr/>
        </p:nvSpPr>
        <p:spPr>
          <a:xfrm>
            <a:off x="1677161" y="4580877"/>
            <a:ext cx="1458608" cy="3617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granulomatous vs </a:t>
            </a:r>
            <a:r>
              <a:rPr lang="en-US" sz="800" dirty="0" err="1">
                <a:solidFill>
                  <a:schemeClr val="tx1"/>
                </a:solidFill>
              </a:rPr>
              <a:t>nongranulomatous</a:t>
            </a:r>
            <a:endParaRPr lang="en-US" sz="800" dirty="0">
              <a:solidFill>
                <a:schemeClr val="tx1"/>
              </a:solidFill>
            </a:endParaRPr>
          </a:p>
        </p:txBody>
      </p:sp>
      <p:sp>
        <p:nvSpPr>
          <p:cNvPr id="41" name="Text Box 16">
            <a:extLst>
              <a:ext uri="{FF2B5EF4-FFF2-40B4-BE49-F238E27FC236}">
                <a16:creationId xmlns:a16="http://schemas.microsoft.com/office/drawing/2014/main" id="{4ACAE728-3A63-4125-A0E9-FB57596DBCF5}"/>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2" name="TextBox 41">
            <a:extLst>
              <a:ext uri="{FF2B5EF4-FFF2-40B4-BE49-F238E27FC236}">
                <a16:creationId xmlns:a16="http://schemas.microsoft.com/office/drawing/2014/main" id="{98CC134C-8E1F-44F0-9139-D1C3195CA938}"/>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3" name="TextBox 42">
            <a:extLst>
              <a:ext uri="{FF2B5EF4-FFF2-40B4-BE49-F238E27FC236}">
                <a16:creationId xmlns:a16="http://schemas.microsoft.com/office/drawing/2014/main" id="{895E5A86-D2E6-488E-B9BC-187D03434C7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8" name="Line 29">
            <a:extLst>
              <a:ext uri="{FF2B5EF4-FFF2-40B4-BE49-F238E27FC236}">
                <a16:creationId xmlns:a16="http://schemas.microsoft.com/office/drawing/2014/main" id="{82AF3DA3-3F59-433F-AAD1-B41136817E19}"/>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0">
            <a:extLst>
              <a:ext uri="{FF2B5EF4-FFF2-40B4-BE49-F238E27FC236}">
                <a16:creationId xmlns:a16="http://schemas.microsoft.com/office/drawing/2014/main" id="{8036BDA9-D5EB-4A54-B25D-8068D9100F3A}"/>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 Box 31">
            <a:extLst>
              <a:ext uri="{FF2B5EF4-FFF2-40B4-BE49-F238E27FC236}">
                <a16:creationId xmlns:a16="http://schemas.microsoft.com/office/drawing/2014/main" id="{FAB01456-4086-4D75-BB46-4BDB215F6ED5}"/>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61" name="Text Box 23">
            <a:extLst>
              <a:ext uri="{FF2B5EF4-FFF2-40B4-BE49-F238E27FC236}">
                <a16:creationId xmlns:a16="http://schemas.microsoft.com/office/drawing/2014/main" id="{C491E460-86F6-4605-8778-DFE5F0FE4C24}"/>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2" name="Straight Connector 61">
            <a:extLst>
              <a:ext uri="{FF2B5EF4-FFF2-40B4-BE49-F238E27FC236}">
                <a16:creationId xmlns:a16="http://schemas.microsoft.com/office/drawing/2014/main" id="{91647BA1-AA16-4F67-9485-AFE9F0FB613E}"/>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3" name="Text Box 23">
            <a:extLst>
              <a:ext uri="{FF2B5EF4-FFF2-40B4-BE49-F238E27FC236}">
                <a16:creationId xmlns:a16="http://schemas.microsoft.com/office/drawing/2014/main" id="{8CAF7749-5222-49DA-B2F9-3B02FE4EA9D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4" name="TextBox 63">
            <a:extLst>
              <a:ext uri="{FF2B5EF4-FFF2-40B4-BE49-F238E27FC236}">
                <a16:creationId xmlns:a16="http://schemas.microsoft.com/office/drawing/2014/main" id="{1964E23C-2FE6-4079-9598-C5FBDB89864B}"/>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68062661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 Box 23">
            <a:extLst>
              <a:ext uri="{FF2B5EF4-FFF2-40B4-BE49-F238E27FC236}">
                <a16:creationId xmlns:a16="http://schemas.microsoft.com/office/drawing/2014/main" id="{451EB38C-64D8-41A2-8CFD-83D7304FC70E}"/>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121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solidFill>
              </a:rPr>
              <a:t>What is the most common form of ocular involvement? (It’s not retinal vasculitis.)</a:t>
            </a:r>
          </a:p>
          <a:p>
            <a:r>
              <a:rPr lang="en-US" sz="1400" dirty="0">
                <a:solidFill>
                  <a:schemeClr val="bg1"/>
                </a:solidFill>
              </a:rPr>
              <a:t>Acute  </a:t>
            </a:r>
            <a:r>
              <a:rPr lang="en-US" sz="1400" dirty="0" err="1">
                <a:solidFill>
                  <a:schemeClr val="bg1"/>
                </a:solidFill>
              </a:rPr>
              <a:t>nongranulomatous</a:t>
            </a:r>
            <a:r>
              <a:rPr lang="en-US" sz="1400" dirty="0">
                <a:solidFill>
                  <a:schemeClr val="bg1"/>
                </a:solidFill>
              </a:rPr>
              <a:t>  anterior  uveitis , often with a  hypopyon</a:t>
            </a:r>
          </a:p>
        </p:txBody>
      </p:sp>
      <p:sp>
        <p:nvSpPr>
          <p:cNvPr id="38" name="Text Box 16">
            <a:extLst>
              <a:ext uri="{FF2B5EF4-FFF2-40B4-BE49-F238E27FC236}">
                <a16:creationId xmlns:a16="http://schemas.microsoft.com/office/drawing/2014/main" id="{4F76AB0A-810D-4005-8F32-E475AB3BEAC3}"/>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B8C7CA97-C9D3-4A00-A619-D8AB19A50087}"/>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4" name="TextBox 33">
            <a:extLst>
              <a:ext uri="{FF2B5EF4-FFF2-40B4-BE49-F238E27FC236}">
                <a16:creationId xmlns:a16="http://schemas.microsoft.com/office/drawing/2014/main" id="{DBA5B84F-5518-4409-835E-BAAE47E8E4F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EAC5C717-518F-42D1-8B39-3C010AF45E55}"/>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695A180D-7317-472F-9634-7C5696740B3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879BC434-A122-4329-8E45-9CF5F4F90C3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A446582C-F622-4400-89F3-004E9BC42AAE}"/>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7EC02D66-C5A7-43EC-A6A7-8FFA0A755F1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D31B507E-3E97-4B91-BEAD-8C4FA0A4EE6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B4DC457A-25D8-4421-8CB0-7046D315C15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21299215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7697" y="1157450"/>
            <a:ext cx="6288605" cy="4543099"/>
          </a:xfrm>
          <a:prstGeom prst="rect">
            <a:avLst/>
          </a:prstGeom>
        </p:spPr>
      </p:pic>
      <p:sp>
        <p:nvSpPr>
          <p:cNvPr id="3" name="TextBox 2"/>
          <p:cNvSpPr txBox="1"/>
          <p:nvPr/>
        </p:nvSpPr>
        <p:spPr>
          <a:xfrm>
            <a:off x="3735872" y="6069739"/>
            <a:ext cx="1672253" cy="369332"/>
          </a:xfrm>
          <a:prstGeom prst="rect">
            <a:avLst/>
          </a:prstGeom>
          <a:noFill/>
        </p:spPr>
        <p:txBody>
          <a:bodyPr wrap="none" rtlCol="0">
            <a:spAutoFit/>
          </a:bodyPr>
          <a:lstStyle/>
          <a:p>
            <a:pPr algn="ctr"/>
            <a:r>
              <a:rPr lang="en-US" dirty="0"/>
              <a:t>BD: </a:t>
            </a:r>
            <a:r>
              <a:rPr lang="en-US" dirty="0" err="1"/>
              <a:t>Hypopyon</a:t>
            </a:r>
            <a:endParaRPr lang="en-US" dirty="0"/>
          </a:p>
        </p:txBody>
      </p:sp>
      <p:sp>
        <p:nvSpPr>
          <p:cNvPr id="4" name="TextBox 3">
            <a:extLst>
              <a:ext uri="{FF2B5EF4-FFF2-40B4-BE49-F238E27FC236}">
                <a16:creationId xmlns:a16="http://schemas.microsoft.com/office/drawing/2014/main" id="{3A602A40-78B6-4A0E-B176-AB3F96A599F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28338411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 Box 23">
            <a:extLst>
              <a:ext uri="{FF2B5EF4-FFF2-40B4-BE49-F238E27FC236}">
                <a16:creationId xmlns:a16="http://schemas.microsoft.com/office/drawing/2014/main" id="{D32DD069-767F-4693-B9B8-EB48CA3A40C6}"/>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123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lumMod val="65000"/>
                  </a:schemeClr>
                </a:solidFill>
              </a:rPr>
              <a:t>What is the most common form of ocular involvement? (It’s not retinal vasculitis.)</a:t>
            </a:r>
          </a:p>
          <a:p>
            <a:r>
              <a:rPr lang="en-US" sz="1400" dirty="0">
                <a:solidFill>
                  <a:schemeClr val="bg1">
                    <a:lumMod val="65000"/>
                  </a:schemeClr>
                </a:solidFill>
              </a:rPr>
              <a:t>Acute  </a:t>
            </a:r>
            <a:r>
              <a:rPr lang="en-US" sz="1400" dirty="0" err="1">
                <a:solidFill>
                  <a:schemeClr val="bg1">
                    <a:lumMod val="65000"/>
                  </a:schemeClr>
                </a:solidFill>
              </a:rPr>
              <a:t>nongranulomatous</a:t>
            </a:r>
            <a:r>
              <a:rPr lang="en-US" sz="1400" dirty="0">
                <a:solidFill>
                  <a:schemeClr val="bg1">
                    <a:lumMod val="65000"/>
                  </a:schemeClr>
                </a:solidFill>
              </a:rPr>
              <a:t>  anterior  uveitis , often with a  hypopyon</a:t>
            </a:r>
          </a:p>
        </p:txBody>
      </p:sp>
      <p:sp>
        <p:nvSpPr>
          <p:cNvPr id="39" name="Rectangle 38">
            <a:extLst>
              <a:ext uri="{FF2B5EF4-FFF2-40B4-BE49-F238E27FC236}">
                <a16:creationId xmlns:a16="http://schemas.microsoft.com/office/drawing/2014/main" id="{E1870FAB-9D22-4E6C-A756-A7E185F72CCC}"/>
              </a:ext>
            </a:extLst>
          </p:cNvPr>
          <p:cNvSpPr/>
          <p:nvPr/>
        </p:nvSpPr>
        <p:spPr>
          <a:xfrm>
            <a:off x="1154909" y="5900161"/>
            <a:ext cx="6922291" cy="738664"/>
          </a:xfrm>
          <a:prstGeom prst="rect">
            <a:avLst/>
          </a:prstGeom>
          <a:solidFill>
            <a:srgbClr val="002060"/>
          </a:solidFill>
        </p:spPr>
        <p:txBody>
          <a:bodyPr wrap="square">
            <a:spAutoFit/>
          </a:bodyPr>
          <a:lstStyle/>
          <a:p>
            <a:r>
              <a:rPr lang="en-US" sz="1400" i="1" dirty="0">
                <a:solidFill>
                  <a:schemeClr val="bg1"/>
                </a:solidFill>
                <a:cs typeface="Arial" panose="020B0604020202020204" pitchFamily="34" charset="0"/>
              </a:rPr>
              <a:t>Can BD retinal vasculitis lead to retinal ischemia with subsequent neovascularization?</a:t>
            </a:r>
          </a:p>
          <a:p>
            <a:r>
              <a:rPr lang="en-US" sz="1400" dirty="0">
                <a:solidFill>
                  <a:srgbClr val="002060"/>
                </a:solidFill>
                <a:cs typeface="Arial" panose="020B0604020202020204" pitchFamily="34" charset="0"/>
              </a:rPr>
              <a:t>Yes--it is an occlusive vasculitis, so ischemia is a common occurrence, and a significant cause of ocular morbidity and vision loss</a:t>
            </a:r>
          </a:p>
        </p:txBody>
      </p:sp>
      <p:sp>
        <p:nvSpPr>
          <p:cNvPr id="40" name="Text Box 16">
            <a:extLst>
              <a:ext uri="{FF2B5EF4-FFF2-40B4-BE49-F238E27FC236}">
                <a16:creationId xmlns:a16="http://schemas.microsoft.com/office/drawing/2014/main" id="{6C484E1F-0B84-4505-849E-52BFE6B6DA9C}"/>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DFE39E8D-04DC-4873-B985-A9D17099D4CA}"/>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2" name="TextBox 41">
            <a:extLst>
              <a:ext uri="{FF2B5EF4-FFF2-40B4-BE49-F238E27FC236}">
                <a16:creationId xmlns:a16="http://schemas.microsoft.com/office/drawing/2014/main" id="{43776EE2-3060-417E-8116-E16905C6D6B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4" name="Line 29">
            <a:extLst>
              <a:ext uri="{FF2B5EF4-FFF2-40B4-BE49-F238E27FC236}">
                <a16:creationId xmlns:a16="http://schemas.microsoft.com/office/drawing/2014/main" id="{70F30ACF-AF3F-41FB-A44F-D8327BFAF5C7}"/>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30">
            <a:extLst>
              <a:ext uri="{FF2B5EF4-FFF2-40B4-BE49-F238E27FC236}">
                <a16:creationId xmlns:a16="http://schemas.microsoft.com/office/drawing/2014/main" id="{8B994F42-E8DF-4A63-A6DE-A4458563A3F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7" name="Text Box 31">
            <a:extLst>
              <a:ext uri="{FF2B5EF4-FFF2-40B4-BE49-F238E27FC236}">
                <a16:creationId xmlns:a16="http://schemas.microsoft.com/office/drawing/2014/main" id="{503F5476-10E1-46AA-82D1-9684C340D39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8" name="Text Box 23">
            <a:extLst>
              <a:ext uri="{FF2B5EF4-FFF2-40B4-BE49-F238E27FC236}">
                <a16:creationId xmlns:a16="http://schemas.microsoft.com/office/drawing/2014/main" id="{AD17207E-FE94-457A-A369-1C4343CD842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9" name="Straight Connector 58">
            <a:extLst>
              <a:ext uri="{FF2B5EF4-FFF2-40B4-BE49-F238E27FC236}">
                <a16:creationId xmlns:a16="http://schemas.microsoft.com/office/drawing/2014/main" id="{53572C6D-5E63-467A-84DA-C57FB6FF6511}"/>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F1606E07-4BEF-471B-BEEB-F3C27F4DEF2B}"/>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58E9BC21-BD27-4310-8DBD-31E236DCF34B}"/>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352955536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 Box 23">
            <a:extLst>
              <a:ext uri="{FF2B5EF4-FFF2-40B4-BE49-F238E27FC236}">
                <a16:creationId xmlns:a16="http://schemas.microsoft.com/office/drawing/2014/main" id="{1787F315-74DE-4438-97A3-C256E1150700}"/>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124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a:t>
            </a:r>
            <a:r>
              <a:rPr lang="en-US" sz="1400" b="1" u="sng" dirty="0">
                <a:solidFill>
                  <a:srgbClr val="0000FF"/>
                </a:solidFill>
              </a:rPr>
              <a:t>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lumMod val="65000"/>
                  </a:schemeClr>
                </a:solidFill>
              </a:rPr>
              <a:t>What is the most common form of ocular involvement? (It’s not retinal vasculitis.)</a:t>
            </a:r>
          </a:p>
          <a:p>
            <a:r>
              <a:rPr lang="en-US" sz="1400" dirty="0">
                <a:solidFill>
                  <a:schemeClr val="bg1">
                    <a:lumMod val="65000"/>
                  </a:schemeClr>
                </a:solidFill>
              </a:rPr>
              <a:t>Acute  </a:t>
            </a:r>
            <a:r>
              <a:rPr lang="en-US" sz="1400" dirty="0" err="1">
                <a:solidFill>
                  <a:schemeClr val="bg1">
                    <a:lumMod val="65000"/>
                  </a:schemeClr>
                </a:solidFill>
              </a:rPr>
              <a:t>nongranulomatous</a:t>
            </a:r>
            <a:r>
              <a:rPr lang="en-US" sz="1400" dirty="0">
                <a:solidFill>
                  <a:schemeClr val="bg1">
                    <a:lumMod val="65000"/>
                  </a:schemeClr>
                </a:solidFill>
              </a:rPr>
              <a:t>  anterior  uveitis , often with a  hypopyon</a:t>
            </a:r>
          </a:p>
        </p:txBody>
      </p:sp>
      <p:sp>
        <p:nvSpPr>
          <p:cNvPr id="39" name="Rectangle 38">
            <a:extLst>
              <a:ext uri="{FF2B5EF4-FFF2-40B4-BE49-F238E27FC236}">
                <a16:creationId xmlns:a16="http://schemas.microsoft.com/office/drawing/2014/main" id="{E1870FAB-9D22-4E6C-A756-A7E185F72CCC}"/>
              </a:ext>
            </a:extLst>
          </p:cNvPr>
          <p:cNvSpPr/>
          <p:nvPr/>
        </p:nvSpPr>
        <p:spPr>
          <a:xfrm>
            <a:off x="1154909" y="5900161"/>
            <a:ext cx="6922291" cy="738664"/>
          </a:xfrm>
          <a:prstGeom prst="rect">
            <a:avLst/>
          </a:prstGeom>
          <a:solidFill>
            <a:srgbClr val="002060"/>
          </a:solidFill>
        </p:spPr>
        <p:txBody>
          <a:bodyPr wrap="square">
            <a:spAutoFit/>
          </a:bodyPr>
          <a:lstStyle/>
          <a:p>
            <a:r>
              <a:rPr lang="en-US" sz="1400" i="1" dirty="0">
                <a:solidFill>
                  <a:schemeClr val="bg1"/>
                </a:solidFill>
                <a:cs typeface="Arial" panose="020B0604020202020204" pitchFamily="34" charset="0"/>
              </a:rPr>
              <a:t>Can BD retinal vasculitis lead to retinal ischemia with subsequent neovascularization?</a:t>
            </a:r>
          </a:p>
          <a:p>
            <a:r>
              <a:rPr lang="en-US" sz="1400" dirty="0">
                <a:solidFill>
                  <a:schemeClr val="bg1"/>
                </a:solidFill>
                <a:cs typeface="Arial" panose="020B0604020202020204" pitchFamily="34" charset="0"/>
              </a:rPr>
              <a:t>Yes—it is an occlusive vasculitis, so ischemia is a common occurrence, and is a significant cause of ocular morbidity and vision loss</a:t>
            </a:r>
          </a:p>
        </p:txBody>
      </p:sp>
      <p:sp>
        <p:nvSpPr>
          <p:cNvPr id="2" name="Oval 1">
            <a:extLst>
              <a:ext uri="{FF2B5EF4-FFF2-40B4-BE49-F238E27FC236}">
                <a16:creationId xmlns:a16="http://schemas.microsoft.com/office/drawing/2014/main" id="{BEB93C89-D22A-4601-B7C7-D4955CB87D2E}"/>
              </a:ext>
            </a:extLst>
          </p:cNvPr>
          <p:cNvSpPr/>
          <p:nvPr/>
        </p:nvSpPr>
        <p:spPr>
          <a:xfrm>
            <a:off x="1905000" y="5004981"/>
            <a:ext cx="5410200" cy="95633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6">
            <a:extLst>
              <a:ext uri="{FF2B5EF4-FFF2-40B4-BE49-F238E27FC236}">
                <a16:creationId xmlns:a16="http://schemas.microsoft.com/office/drawing/2014/main" id="{AA97C758-57C1-41AE-B515-CAF49B1A5067}"/>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0" name="TextBox 39">
            <a:extLst>
              <a:ext uri="{FF2B5EF4-FFF2-40B4-BE49-F238E27FC236}">
                <a16:creationId xmlns:a16="http://schemas.microsoft.com/office/drawing/2014/main" id="{1FB6CFE3-F49B-4722-A4F1-9633CB7AA694}"/>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1" name="TextBox 40">
            <a:extLst>
              <a:ext uri="{FF2B5EF4-FFF2-40B4-BE49-F238E27FC236}">
                <a16:creationId xmlns:a16="http://schemas.microsoft.com/office/drawing/2014/main" id="{D36A9AC8-FEA0-406E-843E-28348020A7B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6" name="Line 29">
            <a:extLst>
              <a:ext uri="{FF2B5EF4-FFF2-40B4-BE49-F238E27FC236}">
                <a16:creationId xmlns:a16="http://schemas.microsoft.com/office/drawing/2014/main" id="{E548D10A-DE5A-4604-9E62-3C84B60EEFB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7" name="Line 30">
            <a:extLst>
              <a:ext uri="{FF2B5EF4-FFF2-40B4-BE49-F238E27FC236}">
                <a16:creationId xmlns:a16="http://schemas.microsoft.com/office/drawing/2014/main" id="{2727EAC3-CD80-471C-B230-F8F10BF413F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31">
            <a:extLst>
              <a:ext uri="{FF2B5EF4-FFF2-40B4-BE49-F238E27FC236}">
                <a16:creationId xmlns:a16="http://schemas.microsoft.com/office/drawing/2014/main" id="{B7BE3111-0D84-406F-9539-24C121A84A5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9" name="Text Box 23">
            <a:extLst>
              <a:ext uri="{FF2B5EF4-FFF2-40B4-BE49-F238E27FC236}">
                <a16:creationId xmlns:a16="http://schemas.microsoft.com/office/drawing/2014/main" id="{C04EEFC4-B7D3-4955-90DD-1053E9494CF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0" name="Straight Connector 59">
            <a:extLst>
              <a:ext uri="{FF2B5EF4-FFF2-40B4-BE49-F238E27FC236}">
                <a16:creationId xmlns:a16="http://schemas.microsoft.com/office/drawing/2014/main" id="{C02397E5-C8CE-409B-AF60-8F50F4C10591}"/>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1" name="Text Box 23">
            <a:extLst>
              <a:ext uri="{FF2B5EF4-FFF2-40B4-BE49-F238E27FC236}">
                <a16:creationId xmlns:a16="http://schemas.microsoft.com/office/drawing/2014/main" id="{7516975B-8379-49DC-9F91-F8FFE544EAD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2" name="TextBox 61">
            <a:extLst>
              <a:ext uri="{FF2B5EF4-FFF2-40B4-BE49-F238E27FC236}">
                <a16:creationId xmlns:a16="http://schemas.microsoft.com/office/drawing/2014/main" id="{EEA66AE5-6F91-45B5-920D-23CF6FF108F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17015257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l="2958" r="1690"/>
          <a:stretch/>
        </p:blipFill>
        <p:spPr>
          <a:xfrm>
            <a:off x="244698" y="1728632"/>
            <a:ext cx="8718998" cy="3400736"/>
          </a:xfrm>
          <a:prstGeom prst="rect">
            <a:avLst/>
          </a:prstGeom>
        </p:spPr>
      </p:pic>
      <p:sp>
        <p:nvSpPr>
          <p:cNvPr id="3" name="TextBox 2"/>
          <p:cNvSpPr txBox="1"/>
          <p:nvPr/>
        </p:nvSpPr>
        <p:spPr>
          <a:xfrm>
            <a:off x="3254973" y="6036153"/>
            <a:ext cx="2634054" cy="369332"/>
          </a:xfrm>
          <a:prstGeom prst="rect">
            <a:avLst/>
          </a:prstGeom>
          <a:noFill/>
        </p:spPr>
        <p:txBody>
          <a:bodyPr wrap="none" rtlCol="0">
            <a:spAutoFit/>
          </a:bodyPr>
          <a:lstStyle/>
          <a:p>
            <a:pPr algn="ctr"/>
            <a:r>
              <a:rPr lang="en-US" dirty="0"/>
              <a:t>BD: Occlusive vasculitis</a:t>
            </a:r>
          </a:p>
        </p:txBody>
      </p:sp>
      <p:sp>
        <p:nvSpPr>
          <p:cNvPr id="4" name="TextBox 3">
            <a:extLst>
              <a:ext uri="{FF2B5EF4-FFF2-40B4-BE49-F238E27FC236}">
                <a16:creationId xmlns:a16="http://schemas.microsoft.com/office/drawing/2014/main" id="{C96CF415-83ED-49BA-9F11-63560DA8D6B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30214423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23">
            <a:extLst>
              <a:ext uri="{FF2B5EF4-FFF2-40B4-BE49-F238E27FC236}">
                <a16:creationId xmlns:a16="http://schemas.microsoft.com/office/drawing/2014/main" id="{9282B279-7FA3-4A8D-B29E-8AB40D040354}"/>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126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a:t>
            </a:r>
            <a:r>
              <a:rPr lang="en-US" sz="1400" b="1" u="sng" dirty="0">
                <a:solidFill>
                  <a:schemeClr val="bg1">
                    <a:lumMod val="50000"/>
                  </a:schemeClr>
                </a:solidFill>
              </a:rPr>
              <a:t>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lumMod val="65000"/>
                  </a:schemeClr>
                </a:solidFill>
              </a:rPr>
              <a:t>What is the most common form of ocular involvement? (It’s not retinal vasculitis.)</a:t>
            </a:r>
          </a:p>
          <a:p>
            <a:r>
              <a:rPr lang="en-US" sz="1400" dirty="0">
                <a:solidFill>
                  <a:schemeClr val="bg1">
                    <a:lumMod val="65000"/>
                  </a:schemeClr>
                </a:solidFill>
              </a:rPr>
              <a:t>Acute  </a:t>
            </a:r>
            <a:r>
              <a:rPr lang="en-US" sz="1400" dirty="0" err="1">
                <a:solidFill>
                  <a:schemeClr val="bg1">
                    <a:lumMod val="65000"/>
                  </a:schemeClr>
                </a:solidFill>
              </a:rPr>
              <a:t>nongranulomatous</a:t>
            </a:r>
            <a:r>
              <a:rPr lang="en-US" sz="1400" dirty="0">
                <a:solidFill>
                  <a:schemeClr val="bg1">
                    <a:lumMod val="65000"/>
                  </a:schemeClr>
                </a:solidFill>
              </a:rPr>
              <a:t>  anterior  uveitis , often with a  hypopyon</a:t>
            </a:r>
          </a:p>
        </p:txBody>
      </p:sp>
      <p:sp>
        <p:nvSpPr>
          <p:cNvPr id="39" name="Rectangle 38">
            <a:extLst>
              <a:ext uri="{FF2B5EF4-FFF2-40B4-BE49-F238E27FC236}">
                <a16:creationId xmlns:a16="http://schemas.microsoft.com/office/drawing/2014/main" id="{E1870FAB-9D22-4E6C-A756-A7E185F72CCC}"/>
              </a:ext>
            </a:extLst>
          </p:cNvPr>
          <p:cNvSpPr/>
          <p:nvPr/>
        </p:nvSpPr>
        <p:spPr>
          <a:xfrm>
            <a:off x="1154909" y="5900161"/>
            <a:ext cx="6922291" cy="738664"/>
          </a:xfrm>
          <a:prstGeom prst="rect">
            <a:avLst/>
          </a:prstGeom>
          <a:solidFill>
            <a:srgbClr val="002060"/>
          </a:solidFill>
        </p:spPr>
        <p:txBody>
          <a:bodyPr wrap="square">
            <a:spAutoFit/>
          </a:bodyPr>
          <a:lstStyle/>
          <a:p>
            <a:r>
              <a:rPr lang="en-US" sz="1400" i="1" dirty="0">
                <a:solidFill>
                  <a:schemeClr val="bg1">
                    <a:lumMod val="50000"/>
                  </a:schemeClr>
                </a:solidFill>
                <a:cs typeface="Arial" panose="020B0604020202020204" pitchFamily="34" charset="0"/>
              </a:rPr>
              <a:t>Can BD retinal vasculitis lead to retinal ischemia with subsequent neovascularization?</a:t>
            </a:r>
          </a:p>
          <a:p>
            <a:r>
              <a:rPr lang="en-US" sz="1400" dirty="0">
                <a:solidFill>
                  <a:schemeClr val="bg1">
                    <a:lumMod val="50000"/>
                  </a:schemeClr>
                </a:solidFill>
                <a:cs typeface="Arial" panose="020B0604020202020204" pitchFamily="34" charset="0"/>
              </a:rPr>
              <a:t>Yes—it is an occlusive vasculitis, so ischemia is a common occurrence, and is a significant cause of ocular morbidity and vision loss</a:t>
            </a:r>
          </a:p>
        </p:txBody>
      </p:sp>
      <p:sp>
        <p:nvSpPr>
          <p:cNvPr id="2" name="Oval 1">
            <a:extLst>
              <a:ext uri="{FF2B5EF4-FFF2-40B4-BE49-F238E27FC236}">
                <a16:creationId xmlns:a16="http://schemas.microsoft.com/office/drawing/2014/main" id="{BEB93C89-D22A-4601-B7C7-D4955CB87D2E}"/>
              </a:ext>
            </a:extLst>
          </p:cNvPr>
          <p:cNvSpPr/>
          <p:nvPr/>
        </p:nvSpPr>
        <p:spPr>
          <a:xfrm>
            <a:off x="1905000" y="5004981"/>
            <a:ext cx="5410200" cy="956339"/>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4B25D4F-8EF3-483B-A677-B5BC682CEDDF}"/>
              </a:ext>
            </a:extLst>
          </p:cNvPr>
          <p:cNvSpPr txBox="1"/>
          <p:nvPr/>
        </p:nvSpPr>
        <p:spPr>
          <a:xfrm>
            <a:off x="2192154" y="4765936"/>
            <a:ext cx="4703532" cy="1169551"/>
          </a:xfrm>
          <a:prstGeom prst="rect">
            <a:avLst/>
          </a:prstGeom>
          <a:solidFill>
            <a:srgbClr val="99FFCC"/>
          </a:solidFill>
        </p:spPr>
        <p:txBody>
          <a:bodyPr wrap="none" rtlCol="0">
            <a:spAutoFit/>
          </a:bodyPr>
          <a:lstStyle/>
          <a:p>
            <a:r>
              <a:rPr lang="en-US" sz="1400" i="1" dirty="0">
                <a:solidFill>
                  <a:srgbClr val="0000FF"/>
                </a:solidFill>
              </a:rPr>
              <a:t>How is the diagnosis of BD made?</a:t>
            </a:r>
            <a:endParaRPr lang="en-US" sz="1400" i="1" dirty="0">
              <a:solidFill>
                <a:srgbClr val="99FFCC"/>
              </a:solidFill>
            </a:endParaRPr>
          </a:p>
          <a:p>
            <a:r>
              <a:rPr lang="en-US" sz="1400" dirty="0">
                <a:solidFill>
                  <a:srgbClr val="99FFCC"/>
                </a:solidFill>
              </a:rPr>
              <a:t>It is a clinical diagnosis--there are no specific tests for it </a:t>
            </a:r>
          </a:p>
          <a:p>
            <a:endParaRPr lang="en-US" sz="1400" dirty="0">
              <a:solidFill>
                <a:srgbClr val="99FFCC"/>
              </a:solidFill>
            </a:endParaRPr>
          </a:p>
          <a:p>
            <a:r>
              <a:rPr lang="en-US" sz="1400" i="1" dirty="0">
                <a:solidFill>
                  <a:srgbClr val="99FFCC"/>
                </a:solidFill>
              </a:rPr>
              <a:t>What is the HLA association for BD?</a:t>
            </a:r>
          </a:p>
          <a:p>
            <a:r>
              <a:rPr lang="en-US" sz="1400" dirty="0">
                <a:solidFill>
                  <a:srgbClr val="99FFCC"/>
                </a:solidFill>
              </a:rPr>
              <a:t>There are several; </a:t>
            </a:r>
            <a:r>
              <a:rPr lang="en-US" sz="1400" b="1" dirty="0">
                <a:solidFill>
                  <a:srgbClr val="99FFCC"/>
                </a:solidFill>
              </a:rPr>
              <a:t>HLA-B51</a:t>
            </a:r>
            <a:r>
              <a:rPr lang="en-US" sz="1400" dirty="0">
                <a:solidFill>
                  <a:srgbClr val="99FFCC"/>
                </a:solidFill>
              </a:rPr>
              <a:t> is associated with ocular BD</a:t>
            </a:r>
          </a:p>
        </p:txBody>
      </p:sp>
      <p:sp>
        <p:nvSpPr>
          <p:cNvPr id="40" name="Text Box 16">
            <a:extLst>
              <a:ext uri="{FF2B5EF4-FFF2-40B4-BE49-F238E27FC236}">
                <a16:creationId xmlns:a16="http://schemas.microsoft.com/office/drawing/2014/main" id="{E199F0CB-95B0-4C94-BB20-FC03054A776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F9D9634F-CB1A-425A-8CB0-E358A2B47C93}"/>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2" name="TextBox 41">
            <a:extLst>
              <a:ext uri="{FF2B5EF4-FFF2-40B4-BE49-F238E27FC236}">
                <a16:creationId xmlns:a16="http://schemas.microsoft.com/office/drawing/2014/main" id="{3885C99B-3E3E-4E5A-A538-029CBDD7CDA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7" name="Line 29">
            <a:extLst>
              <a:ext uri="{FF2B5EF4-FFF2-40B4-BE49-F238E27FC236}">
                <a16:creationId xmlns:a16="http://schemas.microsoft.com/office/drawing/2014/main" id="{45B63C0A-91F5-42FB-B719-D213545F16D1}"/>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0">
            <a:extLst>
              <a:ext uri="{FF2B5EF4-FFF2-40B4-BE49-F238E27FC236}">
                <a16:creationId xmlns:a16="http://schemas.microsoft.com/office/drawing/2014/main" id="{33D2DF6A-3F40-4964-85A7-E9222B0EC56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31">
            <a:extLst>
              <a:ext uri="{FF2B5EF4-FFF2-40B4-BE49-F238E27FC236}">
                <a16:creationId xmlns:a16="http://schemas.microsoft.com/office/drawing/2014/main" id="{A9204D2D-477D-4585-8176-67011A87B40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60" name="Text Box 23">
            <a:extLst>
              <a:ext uri="{FF2B5EF4-FFF2-40B4-BE49-F238E27FC236}">
                <a16:creationId xmlns:a16="http://schemas.microsoft.com/office/drawing/2014/main" id="{01978414-4F62-44B3-9734-B642EA390EA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1" name="Straight Connector 60">
            <a:extLst>
              <a:ext uri="{FF2B5EF4-FFF2-40B4-BE49-F238E27FC236}">
                <a16:creationId xmlns:a16="http://schemas.microsoft.com/office/drawing/2014/main" id="{FDBB62FB-11FA-445D-98D8-52E67DF493F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2" name="Text Box 23">
            <a:extLst>
              <a:ext uri="{FF2B5EF4-FFF2-40B4-BE49-F238E27FC236}">
                <a16:creationId xmlns:a16="http://schemas.microsoft.com/office/drawing/2014/main" id="{69D33381-AEBA-476E-BD5C-32E4E2B0C20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3" name="TextBox 62">
            <a:extLst>
              <a:ext uri="{FF2B5EF4-FFF2-40B4-BE49-F238E27FC236}">
                <a16:creationId xmlns:a16="http://schemas.microsoft.com/office/drawing/2014/main" id="{B1B52D33-27AB-4271-A4CA-E1276C3F612D}"/>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06506387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23">
            <a:extLst>
              <a:ext uri="{FF2B5EF4-FFF2-40B4-BE49-F238E27FC236}">
                <a16:creationId xmlns:a16="http://schemas.microsoft.com/office/drawing/2014/main" id="{73CBE465-76E6-439D-A3CE-1F211A384ACD}"/>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127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a:t>
            </a:r>
            <a:r>
              <a:rPr lang="en-US" sz="1400" b="1" u="sng" dirty="0">
                <a:solidFill>
                  <a:schemeClr val="bg1">
                    <a:lumMod val="50000"/>
                  </a:schemeClr>
                </a:solidFill>
              </a:rPr>
              <a:t>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lumMod val="65000"/>
                  </a:schemeClr>
                </a:solidFill>
              </a:rPr>
              <a:t>What is the most common form of ocular involvement? (It’s not retinal vasculitis.)</a:t>
            </a:r>
          </a:p>
          <a:p>
            <a:r>
              <a:rPr lang="en-US" sz="1400" dirty="0">
                <a:solidFill>
                  <a:schemeClr val="bg1">
                    <a:lumMod val="65000"/>
                  </a:schemeClr>
                </a:solidFill>
              </a:rPr>
              <a:t>Acute  </a:t>
            </a:r>
            <a:r>
              <a:rPr lang="en-US" sz="1400" dirty="0" err="1">
                <a:solidFill>
                  <a:schemeClr val="bg1">
                    <a:lumMod val="65000"/>
                  </a:schemeClr>
                </a:solidFill>
              </a:rPr>
              <a:t>nongranulomatous</a:t>
            </a:r>
            <a:r>
              <a:rPr lang="en-US" sz="1400" dirty="0">
                <a:solidFill>
                  <a:schemeClr val="bg1">
                    <a:lumMod val="65000"/>
                  </a:schemeClr>
                </a:solidFill>
              </a:rPr>
              <a:t>  anterior  uveitis , often with a  hypopyon</a:t>
            </a:r>
          </a:p>
        </p:txBody>
      </p:sp>
      <p:sp>
        <p:nvSpPr>
          <p:cNvPr id="39" name="Rectangle 38">
            <a:extLst>
              <a:ext uri="{FF2B5EF4-FFF2-40B4-BE49-F238E27FC236}">
                <a16:creationId xmlns:a16="http://schemas.microsoft.com/office/drawing/2014/main" id="{E1870FAB-9D22-4E6C-A756-A7E185F72CCC}"/>
              </a:ext>
            </a:extLst>
          </p:cNvPr>
          <p:cNvSpPr/>
          <p:nvPr/>
        </p:nvSpPr>
        <p:spPr>
          <a:xfrm>
            <a:off x="1154909" y="5900161"/>
            <a:ext cx="6922291" cy="738664"/>
          </a:xfrm>
          <a:prstGeom prst="rect">
            <a:avLst/>
          </a:prstGeom>
          <a:solidFill>
            <a:srgbClr val="002060"/>
          </a:solidFill>
        </p:spPr>
        <p:txBody>
          <a:bodyPr wrap="square">
            <a:spAutoFit/>
          </a:bodyPr>
          <a:lstStyle/>
          <a:p>
            <a:r>
              <a:rPr lang="en-US" sz="1400" i="1" dirty="0">
                <a:solidFill>
                  <a:schemeClr val="bg1">
                    <a:lumMod val="50000"/>
                  </a:schemeClr>
                </a:solidFill>
                <a:cs typeface="Arial" panose="020B0604020202020204" pitchFamily="34" charset="0"/>
              </a:rPr>
              <a:t>Can BD retinal vasculitis lead to retinal ischemia with subsequent neovascularization?</a:t>
            </a:r>
          </a:p>
          <a:p>
            <a:r>
              <a:rPr lang="en-US" sz="1400" dirty="0">
                <a:solidFill>
                  <a:schemeClr val="bg1">
                    <a:lumMod val="50000"/>
                  </a:schemeClr>
                </a:solidFill>
                <a:cs typeface="Arial" panose="020B0604020202020204" pitchFamily="34" charset="0"/>
              </a:rPr>
              <a:t>Yes—it is an occlusive vasculitis, so ischemia is a common occurrence, and is a significant cause of ocular morbidity and vision loss</a:t>
            </a:r>
          </a:p>
        </p:txBody>
      </p:sp>
      <p:sp>
        <p:nvSpPr>
          <p:cNvPr id="2" name="Oval 1">
            <a:extLst>
              <a:ext uri="{FF2B5EF4-FFF2-40B4-BE49-F238E27FC236}">
                <a16:creationId xmlns:a16="http://schemas.microsoft.com/office/drawing/2014/main" id="{BEB93C89-D22A-4601-B7C7-D4955CB87D2E}"/>
              </a:ext>
            </a:extLst>
          </p:cNvPr>
          <p:cNvSpPr/>
          <p:nvPr/>
        </p:nvSpPr>
        <p:spPr>
          <a:xfrm>
            <a:off x="1905000" y="5004981"/>
            <a:ext cx="5410200" cy="956339"/>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4B25D4F-8EF3-483B-A677-B5BC682CEDDF}"/>
              </a:ext>
            </a:extLst>
          </p:cNvPr>
          <p:cNvSpPr txBox="1"/>
          <p:nvPr/>
        </p:nvSpPr>
        <p:spPr>
          <a:xfrm>
            <a:off x="2192154" y="4765936"/>
            <a:ext cx="4703532" cy="1169551"/>
          </a:xfrm>
          <a:prstGeom prst="rect">
            <a:avLst/>
          </a:prstGeom>
          <a:solidFill>
            <a:srgbClr val="99FFCC"/>
          </a:solidFill>
        </p:spPr>
        <p:txBody>
          <a:bodyPr wrap="none" rtlCol="0">
            <a:spAutoFit/>
          </a:bodyPr>
          <a:lstStyle/>
          <a:p>
            <a:r>
              <a:rPr lang="en-US" sz="1400" i="1" dirty="0">
                <a:solidFill>
                  <a:srgbClr val="0000FF"/>
                </a:solidFill>
              </a:rPr>
              <a:t>How is the diagnosis of BD made?</a:t>
            </a:r>
          </a:p>
          <a:p>
            <a:r>
              <a:rPr lang="en-US" sz="1400" dirty="0">
                <a:solidFill>
                  <a:srgbClr val="0000FF"/>
                </a:solidFill>
              </a:rPr>
              <a:t>It is a clinical diagnosis--there are no specific tests for it </a:t>
            </a:r>
          </a:p>
          <a:p>
            <a:endParaRPr lang="en-US" sz="1400" dirty="0">
              <a:solidFill>
                <a:srgbClr val="99FFCC"/>
              </a:solidFill>
            </a:endParaRPr>
          </a:p>
          <a:p>
            <a:r>
              <a:rPr lang="en-US" sz="1400" i="1" dirty="0">
                <a:solidFill>
                  <a:srgbClr val="99FFCC"/>
                </a:solidFill>
              </a:rPr>
              <a:t>What is the HLA association for BD?</a:t>
            </a:r>
          </a:p>
          <a:p>
            <a:r>
              <a:rPr lang="en-US" sz="1400" dirty="0">
                <a:solidFill>
                  <a:srgbClr val="99FFCC"/>
                </a:solidFill>
              </a:rPr>
              <a:t>There are several; </a:t>
            </a:r>
            <a:r>
              <a:rPr lang="en-US" sz="1400" b="1" dirty="0">
                <a:solidFill>
                  <a:srgbClr val="99FFCC"/>
                </a:solidFill>
              </a:rPr>
              <a:t>HLA-B51</a:t>
            </a:r>
            <a:r>
              <a:rPr lang="en-US" sz="1400" dirty="0">
                <a:solidFill>
                  <a:srgbClr val="99FFCC"/>
                </a:solidFill>
              </a:rPr>
              <a:t> is associated with ocular BD</a:t>
            </a:r>
          </a:p>
        </p:txBody>
      </p:sp>
      <p:sp>
        <p:nvSpPr>
          <p:cNvPr id="40" name="Text Box 16">
            <a:extLst>
              <a:ext uri="{FF2B5EF4-FFF2-40B4-BE49-F238E27FC236}">
                <a16:creationId xmlns:a16="http://schemas.microsoft.com/office/drawing/2014/main" id="{77857207-7FF3-458A-B74E-3F23BA10990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16D0229E-B398-44F1-BCBD-26BFDDD1B584}"/>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2" name="TextBox 41">
            <a:extLst>
              <a:ext uri="{FF2B5EF4-FFF2-40B4-BE49-F238E27FC236}">
                <a16:creationId xmlns:a16="http://schemas.microsoft.com/office/drawing/2014/main" id="{818D1C07-F7D5-4953-8A82-DA9CEE9F3AB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7" name="Line 29">
            <a:extLst>
              <a:ext uri="{FF2B5EF4-FFF2-40B4-BE49-F238E27FC236}">
                <a16:creationId xmlns:a16="http://schemas.microsoft.com/office/drawing/2014/main" id="{A532AEDC-6FE0-4576-8DBC-4B4AEB4486B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0">
            <a:extLst>
              <a:ext uri="{FF2B5EF4-FFF2-40B4-BE49-F238E27FC236}">
                <a16:creationId xmlns:a16="http://schemas.microsoft.com/office/drawing/2014/main" id="{32FBF3A0-703F-4C14-AE03-A456119983A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31">
            <a:extLst>
              <a:ext uri="{FF2B5EF4-FFF2-40B4-BE49-F238E27FC236}">
                <a16:creationId xmlns:a16="http://schemas.microsoft.com/office/drawing/2014/main" id="{13B5EEE2-47F8-49E9-9915-E24ABA81188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60" name="Text Box 23">
            <a:extLst>
              <a:ext uri="{FF2B5EF4-FFF2-40B4-BE49-F238E27FC236}">
                <a16:creationId xmlns:a16="http://schemas.microsoft.com/office/drawing/2014/main" id="{3357716E-08F5-4186-8AE7-CD198398A17D}"/>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1" name="Straight Connector 60">
            <a:extLst>
              <a:ext uri="{FF2B5EF4-FFF2-40B4-BE49-F238E27FC236}">
                <a16:creationId xmlns:a16="http://schemas.microsoft.com/office/drawing/2014/main" id="{0D924312-93E9-4948-918F-CF4EFD6D8BF4}"/>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2" name="Text Box 23">
            <a:extLst>
              <a:ext uri="{FF2B5EF4-FFF2-40B4-BE49-F238E27FC236}">
                <a16:creationId xmlns:a16="http://schemas.microsoft.com/office/drawing/2014/main" id="{B298AA79-A21F-4443-9597-1D88BCE8467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3" name="TextBox 62">
            <a:extLst>
              <a:ext uri="{FF2B5EF4-FFF2-40B4-BE49-F238E27FC236}">
                <a16:creationId xmlns:a16="http://schemas.microsoft.com/office/drawing/2014/main" id="{5F00475B-2846-44B5-930C-42E27A5587F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67245119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23">
            <a:extLst>
              <a:ext uri="{FF2B5EF4-FFF2-40B4-BE49-F238E27FC236}">
                <a16:creationId xmlns:a16="http://schemas.microsoft.com/office/drawing/2014/main" id="{A237BB0F-9056-4B87-830F-15667A5A3552}"/>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128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a:t>
            </a:r>
            <a:r>
              <a:rPr lang="en-US" sz="1400" b="1" u="sng" dirty="0">
                <a:solidFill>
                  <a:schemeClr val="bg1">
                    <a:lumMod val="50000"/>
                  </a:schemeClr>
                </a:solidFill>
              </a:rPr>
              <a:t>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lumMod val="65000"/>
                  </a:schemeClr>
                </a:solidFill>
              </a:rPr>
              <a:t>What is the most common form of ocular involvement? (It’s not retinal vasculitis.)</a:t>
            </a:r>
          </a:p>
          <a:p>
            <a:r>
              <a:rPr lang="en-US" sz="1400" dirty="0">
                <a:solidFill>
                  <a:schemeClr val="bg1">
                    <a:lumMod val="65000"/>
                  </a:schemeClr>
                </a:solidFill>
              </a:rPr>
              <a:t>Acute  </a:t>
            </a:r>
            <a:r>
              <a:rPr lang="en-US" sz="1400" dirty="0" err="1">
                <a:solidFill>
                  <a:schemeClr val="bg1">
                    <a:lumMod val="65000"/>
                  </a:schemeClr>
                </a:solidFill>
              </a:rPr>
              <a:t>nongranulomatous</a:t>
            </a:r>
            <a:r>
              <a:rPr lang="en-US" sz="1400" dirty="0">
                <a:solidFill>
                  <a:schemeClr val="bg1">
                    <a:lumMod val="65000"/>
                  </a:schemeClr>
                </a:solidFill>
              </a:rPr>
              <a:t>  anterior  uveitis , often with a  hypopyon</a:t>
            </a:r>
          </a:p>
        </p:txBody>
      </p:sp>
      <p:sp>
        <p:nvSpPr>
          <p:cNvPr id="39" name="Rectangle 38">
            <a:extLst>
              <a:ext uri="{FF2B5EF4-FFF2-40B4-BE49-F238E27FC236}">
                <a16:creationId xmlns:a16="http://schemas.microsoft.com/office/drawing/2014/main" id="{E1870FAB-9D22-4E6C-A756-A7E185F72CCC}"/>
              </a:ext>
            </a:extLst>
          </p:cNvPr>
          <p:cNvSpPr/>
          <p:nvPr/>
        </p:nvSpPr>
        <p:spPr>
          <a:xfrm>
            <a:off x="1154909" y="5900161"/>
            <a:ext cx="6922291" cy="738664"/>
          </a:xfrm>
          <a:prstGeom prst="rect">
            <a:avLst/>
          </a:prstGeom>
          <a:solidFill>
            <a:srgbClr val="002060"/>
          </a:solidFill>
        </p:spPr>
        <p:txBody>
          <a:bodyPr wrap="square">
            <a:spAutoFit/>
          </a:bodyPr>
          <a:lstStyle/>
          <a:p>
            <a:r>
              <a:rPr lang="en-US" sz="1400" i="1" dirty="0">
                <a:solidFill>
                  <a:schemeClr val="bg1">
                    <a:lumMod val="50000"/>
                  </a:schemeClr>
                </a:solidFill>
                <a:cs typeface="Arial" panose="020B0604020202020204" pitchFamily="34" charset="0"/>
              </a:rPr>
              <a:t>Can BD retinal vasculitis lead to retinal ischemia with subsequent neovascularization?</a:t>
            </a:r>
          </a:p>
          <a:p>
            <a:r>
              <a:rPr lang="en-US" sz="1400" dirty="0">
                <a:solidFill>
                  <a:schemeClr val="bg1">
                    <a:lumMod val="50000"/>
                  </a:schemeClr>
                </a:solidFill>
                <a:cs typeface="Arial" panose="020B0604020202020204" pitchFamily="34" charset="0"/>
              </a:rPr>
              <a:t>Yes—it is an occlusive vasculitis, so ischemia is a common occurrence, and is a significant cause of ocular morbidity and vision loss</a:t>
            </a:r>
          </a:p>
        </p:txBody>
      </p:sp>
      <p:sp>
        <p:nvSpPr>
          <p:cNvPr id="2" name="Oval 1">
            <a:extLst>
              <a:ext uri="{FF2B5EF4-FFF2-40B4-BE49-F238E27FC236}">
                <a16:creationId xmlns:a16="http://schemas.microsoft.com/office/drawing/2014/main" id="{BEB93C89-D22A-4601-B7C7-D4955CB87D2E}"/>
              </a:ext>
            </a:extLst>
          </p:cNvPr>
          <p:cNvSpPr/>
          <p:nvPr/>
        </p:nvSpPr>
        <p:spPr>
          <a:xfrm>
            <a:off x="1905000" y="5004981"/>
            <a:ext cx="5410200" cy="956339"/>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4B25D4F-8EF3-483B-A677-B5BC682CEDDF}"/>
              </a:ext>
            </a:extLst>
          </p:cNvPr>
          <p:cNvSpPr txBox="1"/>
          <p:nvPr/>
        </p:nvSpPr>
        <p:spPr>
          <a:xfrm>
            <a:off x="2192154" y="4765936"/>
            <a:ext cx="4703532" cy="1169551"/>
          </a:xfrm>
          <a:prstGeom prst="rect">
            <a:avLst/>
          </a:prstGeom>
          <a:solidFill>
            <a:srgbClr val="99FFCC"/>
          </a:solidFill>
        </p:spPr>
        <p:txBody>
          <a:bodyPr wrap="none" rtlCol="0">
            <a:spAutoFit/>
          </a:bodyPr>
          <a:lstStyle/>
          <a:p>
            <a:r>
              <a:rPr lang="en-US" sz="1400" i="1" dirty="0">
                <a:solidFill>
                  <a:srgbClr val="0000FF"/>
                </a:solidFill>
              </a:rPr>
              <a:t>How is the diagnosis of BD made?</a:t>
            </a:r>
          </a:p>
          <a:p>
            <a:r>
              <a:rPr lang="en-US" sz="1400" dirty="0">
                <a:solidFill>
                  <a:srgbClr val="0000FF"/>
                </a:solidFill>
              </a:rPr>
              <a:t>It is a clinical diagnosis--there are no specific tests for it </a:t>
            </a:r>
          </a:p>
          <a:p>
            <a:endParaRPr lang="en-US" sz="1400" dirty="0">
              <a:solidFill>
                <a:srgbClr val="0000FF"/>
              </a:solidFill>
            </a:endParaRPr>
          </a:p>
          <a:p>
            <a:r>
              <a:rPr lang="en-US" sz="1400" i="1" dirty="0">
                <a:solidFill>
                  <a:srgbClr val="0000FF"/>
                </a:solidFill>
              </a:rPr>
              <a:t>What is the HLA association for BD?</a:t>
            </a:r>
            <a:endParaRPr lang="en-US" sz="1400" i="1" dirty="0">
              <a:solidFill>
                <a:srgbClr val="99FFCC"/>
              </a:solidFill>
            </a:endParaRPr>
          </a:p>
          <a:p>
            <a:r>
              <a:rPr lang="en-US" sz="1400" dirty="0">
                <a:solidFill>
                  <a:srgbClr val="99FFCC"/>
                </a:solidFill>
              </a:rPr>
              <a:t>There are several; </a:t>
            </a:r>
            <a:r>
              <a:rPr lang="en-US" sz="1400" b="1" dirty="0">
                <a:solidFill>
                  <a:srgbClr val="99FFCC"/>
                </a:solidFill>
              </a:rPr>
              <a:t>HLA-B51</a:t>
            </a:r>
            <a:r>
              <a:rPr lang="en-US" sz="1400" dirty="0">
                <a:solidFill>
                  <a:srgbClr val="99FFCC"/>
                </a:solidFill>
              </a:rPr>
              <a:t> is associated with ocular BD</a:t>
            </a:r>
          </a:p>
        </p:txBody>
      </p:sp>
      <p:sp>
        <p:nvSpPr>
          <p:cNvPr id="40" name="Text Box 16">
            <a:extLst>
              <a:ext uri="{FF2B5EF4-FFF2-40B4-BE49-F238E27FC236}">
                <a16:creationId xmlns:a16="http://schemas.microsoft.com/office/drawing/2014/main" id="{872EEE22-513B-419A-8540-9830D56E053F}"/>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AC205192-E77D-4FE4-9012-CC25914D062A}"/>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2" name="TextBox 41">
            <a:extLst>
              <a:ext uri="{FF2B5EF4-FFF2-40B4-BE49-F238E27FC236}">
                <a16:creationId xmlns:a16="http://schemas.microsoft.com/office/drawing/2014/main" id="{BB16B04E-08E9-41A2-97FB-CACAEAFF304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7" name="Line 29">
            <a:extLst>
              <a:ext uri="{FF2B5EF4-FFF2-40B4-BE49-F238E27FC236}">
                <a16:creationId xmlns:a16="http://schemas.microsoft.com/office/drawing/2014/main" id="{67CB820E-3E4A-4BCB-8C9E-E0535DD2759D}"/>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0">
            <a:extLst>
              <a:ext uri="{FF2B5EF4-FFF2-40B4-BE49-F238E27FC236}">
                <a16:creationId xmlns:a16="http://schemas.microsoft.com/office/drawing/2014/main" id="{55D86A2A-6829-46C4-B951-249E2160542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31">
            <a:extLst>
              <a:ext uri="{FF2B5EF4-FFF2-40B4-BE49-F238E27FC236}">
                <a16:creationId xmlns:a16="http://schemas.microsoft.com/office/drawing/2014/main" id="{6CC4DE49-578C-4028-BE2C-9C9D73759A77}"/>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60" name="Text Box 23">
            <a:extLst>
              <a:ext uri="{FF2B5EF4-FFF2-40B4-BE49-F238E27FC236}">
                <a16:creationId xmlns:a16="http://schemas.microsoft.com/office/drawing/2014/main" id="{C7BC6FCA-1E46-4E6B-AD3B-D00E141B914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1" name="Straight Connector 60">
            <a:extLst>
              <a:ext uri="{FF2B5EF4-FFF2-40B4-BE49-F238E27FC236}">
                <a16:creationId xmlns:a16="http://schemas.microsoft.com/office/drawing/2014/main" id="{E9E82A3A-E4FC-4091-848D-F6DA45F6854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2" name="Text Box 23">
            <a:extLst>
              <a:ext uri="{FF2B5EF4-FFF2-40B4-BE49-F238E27FC236}">
                <a16:creationId xmlns:a16="http://schemas.microsoft.com/office/drawing/2014/main" id="{DEDD0083-FC59-4E4F-8693-9E2B7E3E275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3" name="TextBox 62">
            <a:extLst>
              <a:ext uri="{FF2B5EF4-FFF2-40B4-BE49-F238E27FC236}">
                <a16:creationId xmlns:a16="http://schemas.microsoft.com/office/drawing/2014/main" id="{539A1726-54D6-4250-AD3C-326C499E918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185866762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23">
            <a:extLst>
              <a:ext uri="{FF2B5EF4-FFF2-40B4-BE49-F238E27FC236}">
                <a16:creationId xmlns:a16="http://schemas.microsoft.com/office/drawing/2014/main" id="{B40D1D0C-7CE9-4658-862B-8675BEC5AC7F}"/>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129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a:t>
            </a:r>
            <a:r>
              <a:rPr lang="en-US" sz="1400" b="1" u="sng" dirty="0">
                <a:solidFill>
                  <a:schemeClr val="bg1">
                    <a:lumMod val="50000"/>
                  </a:schemeClr>
                </a:solidFill>
              </a:rPr>
              <a:t>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lumMod val="65000"/>
                  </a:schemeClr>
                </a:solidFill>
              </a:rPr>
              <a:t>What is the most common form of ocular involvement? (It’s not retinal vasculitis.)</a:t>
            </a:r>
          </a:p>
          <a:p>
            <a:r>
              <a:rPr lang="en-US" sz="1400" dirty="0">
                <a:solidFill>
                  <a:schemeClr val="bg1">
                    <a:lumMod val="65000"/>
                  </a:schemeClr>
                </a:solidFill>
              </a:rPr>
              <a:t>Acute  </a:t>
            </a:r>
            <a:r>
              <a:rPr lang="en-US" sz="1400" dirty="0" err="1">
                <a:solidFill>
                  <a:schemeClr val="bg1">
                    <a:lumMod val="65000"/>
                  </a:schemeClr>
                </a:solidFill>
              </a:rPr>
              <a:t>nongranulomatous</a:t>
            </a:r>
            <a:r>
              <a:rPr lang="en-US" sz="1400" dirty="0">
                <a:solidFill>
                  <a:schemeClr val="bg1">
                    <a:lumMod val="65000"/>
                  </a:schemeClr>
                </a:solidFill>
              </a:rPr>
              <a:t>  anterior  uveitis , often with a  hypopyon</a:t>
            </a:r>
          </a:p>
        </p:txBody>
      </p:sp>
      <p:sp>
        <p:nvSpPr>
          <p:cNvPr id="39" name="Rectangle 38">
            <a:extLst>
              <a:ext uri="{FF2B5EF4-FFF2-40B4-BE49-F238E27FC236}">
                <a16:creationId xmlns:a16="http://schemas.microsoft.com/office/drawing/2014/main" id="{E1870FAB-9D22-4E6C-A756-A7E185F72CCC}"/>
              </a:ext>
            </a:extLst>
          </p:cNvPr>
          <p:cNvSpPr/>
          <p:nvPr/>
        </p:nvSpPr>
        <p:spPr>
          <a:xfrm>
            <a:off x="1154909" y="5900161"/>
            <a:ext cx="6922291" cy="738664"/>
          </a:xfrm>
          <a:prstGeom prst="rect">
            <a:avLst/>
          </a:prstGeom>
          <a:solidFill>
            <a:srgbClr val="002060"/>
          </a:solidFill>
        </p:spPr>
        <p:txBody>
          <a:bodyPr wrap="square">
            <a:spAutoFit/>
          </a:bodyPr>
          <a:lstStyle/>
          <a:p>
            <a:r>
              <a:rPr lang="en-US" sz="1400" i="1" dirty="0">
                <a:solidFill>
                  <a:schemeClr val="bg1">
                    <a:lumMod val="50000"/>
                  </a:schemeClr>
                </a:solidFill>
                <a:cs typeface="Arial" panose="020B0604020202020204" pitchFamily="34" charset="0"/>
              </a:rPr>
              <a:t>Can BD retinal vasculitis lead to retinal ischemia with subsequent neovascularization?</a:t>
            </a:r>
          </a:p>
          <a:p>
            <a:r>
              <a:rPr lang="en-US" sz="1400" dirty="0">
                <a:solidFill>
                  <a:schemeClr val="bg1">
                    <a:lumMod val="50000"/>
                  </a:schemeClr>
                </a:solidFill>
                <a:cs typeface="Arial" panose="020B0604020202020204" pitchFamily="34" charset="0"/>
              </a:rPr>
              <a:t>Yes—it is an occlusive vasculitis, so ischemia is a common occurrence, and is a significant cause of ocular morbidity and vision loss</a:t>
            </a:r>
          </a:p>
        </p:txBody>
      </p:sp>
      <p:sp>
        <p:nvSpPr>
          <p:cNvPr id="2" name="Oval 1">
            <a:extLst>
              <a:ext uri="{FF2B5EF4-FFF2-40B4-BE49-F238E27FC236}">
                <a16:creationId xmlns:a16="http://schemas.microsoft.com/office/drawing/2014/main" id="{BEB93C89-D22A-4601-B7C7-D4955CB87D2E}"/>
              </a:ext>
            </a:extLst>
          </p:cNvPr>
          <p:cNvSpPr/>
          <p:nvPr/>
        </p:nvSpPr>
        <p:spPr>
          <a:xfrm>
            <a:off x="1905000" y="5004981"/>
            <a:ext cx="5410200" cy="956339"/>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4B25D4F-8EF3-483B-A677-B5BC682CEDDF}"/>
              </a:ext>
            </a:extLst>
          </p:cNvPr>
          <p:cNvSpPr txBox="1"/>
          <p:nvPr/>
        </p:nvSpPr>
        <p:spPr>
          <a:xfrm>
            <a:off x="2192154" y="4765936"/>
            <a:ext cx="4703532" cy="1169551"/>
          </a:xfrm>
          <a:prstGeom prst="rect">
            <a:avLst/>
          </a:prstGeom>
          <a:solidFill>
            <a:srgbClr val="99FFCC"/>
          </a:solidFill>
        </p:spPr>
        <p:txBody>
          <a:bodyPr wrap="none" rtlCol="0">
            <a:spAutoFit/>
          </a:bodyPr>
          <a:lstStyle/>
          <a:p>
            <a:r>
              <a:rPr lang="en-US" sz="1400" i="1" dirty="0">
                <a:solidFill>
                  <a:srgbClr val="0000FF"/>
                </a:solidFill>
              </a:rPr>
              <a:t>How is the diagnosis of BD made?</a:t>
            </a:r>
          </a:p>
          <a:p>
            <a:r>
              <a:rPr lang="en-US" sz="1400" dirty="0">
                <a:solidFill>
                  <a:srgbClr val="0000FF"/>
                </a:solidFill>
              </a:rPr>
              <a:t>It is a clinical diagnosis--there are no specific tests for it </a:t>
            </a:r>
          </a:p>
          <a:p>
            <a:endParaRPr lang="en-US" sz="1400" dirty="0">
              <a:solidFill>
                <a:srgbClr val="0000FF"/>
              </a:solidFill>
            </a:endParaRPr>
          </a:p>
          <a:p>
            <a:r>
              <a:rPr lang="en-US" sz="1400" i="1" dirty="0">
                <a:solidFill>
                  <a:srgbClr val="0000FF"/>
                </a:solidFill>
              </a:rPr>
              <a:t>What is the HLA association for BD?</a:t>
            </a:r>
          </a:p>
          <a:p>
            <a:r>
              <a:rPr lang="en-US" sz="1400" dirty="0">
                <a:solidFill>
                  <a:srgbClr val="0000FF"/>
                </a:solidFill>
              </a:rPr>
              <a:t>There are several; </a:t>
            </a:r>
            <a:r>
              <a:rPr lang="en-US" sz="1400" b="1" dirty="0">
                <a:solidFill>
                  <a:srgbClr val="0000FF"/>
                </a:solidFill>
              </a:rPr>
              <a:t>HLA-B51</a:t>
            </a:r>
            <a:r>
              <a:rPr lang="en-US" sz="1400" dirty="0">
                <a:solidFill>
                  <a:srgbClr val="0000FF"/>
                </a:solidFill>
              </a:rPr>
              <a:t> is associated with ocular BD</a:t>
            </a: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2" name="TextBox 41">
            <a:extLst>
              <a:ext uri="{FF2B5EF4-FFF2-40B4-BE49-F238E27FC236}">
                <a16:creationId xmlns:a16="http://schemas.microsoft.com/office/drawing/2014/main" id="{2DECD4E8-DEE8-4B9A-9A4D-2317698FC66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7" name="Line 29">
            <a:extLst>
              <a:ext uri="{FF2B5EF4-FFF2-40B4-BE49-F238E27FC236}">
                <a16:creationId xmlns:a16="http://schemas.microsoft.com/office/drawing/2014/main" id="{111FBA22-070B-4F7A-85D0-E85A0DAF6D1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0">
            <a:extLst>
              <a:ext uri="{FF2B5EF4-FFF2-40B4-BE49-F238E27FC236}">
                <a16:creationId xmlns:a16="http://schemas.microsoft.com/office/drawing/2014/main" id="{171ABDDC-465D-415F-8704-9405CB90D0F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31">
            <a:extLst>
              <a:ext uri="{FF2B5EF4-FFF2-40B4-BE49-F238E27FC236}">
                <a16:creationId xmlns:a16="http://schemas.microsoft.com/office/drawing/2014/main" id="{69D2F260-FE2F-4D48-806B-CE256C62542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60" name="Text Box 23">
            <a:extLst>
              <a:ext uri="{FF2B5EF4-FFF2-40B4-BE49-F238E27FC236}">
                <a16:creationId xmlns:a16="http://schemas.microsoft.com/office/drawing/2014/main" id="{3695765D-71A2-4F2E-AFC3-1BF6A10F2F7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1" name="Straight Connector 60">
            <a:extLst>
              <a:ext uri="{FF2B5EF4-FFF2-40B4-BE49-F238E27FC236}">
                <a16:creationId xmlns:a16="http://schemas.microsoft.com/office/drawing/2014/main" id="{869F38C7-B49A-4035-9F83-7B15F6E3851D}"/>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2" name="Text Box 23">
            <a:extLst>
              <a:ext uri="{FF2B5EF4-FFF2-40B4-BE49-F238E27FC236}">
                <a16:creationId xmlns:a16="http://schemas.microsoft.com/office/drawing/2014/main" id="{4F7AF8D7-F19A-48D7-B189-C8652951225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3" name="TextBox 62">
            <a:extLst>
              <a:ext uri="{FF2B5EF4-FFF2-40B4-BE49-F238E27FC236}">
                <a16:creationId xmlns:a16="http://schemas.microsoft.com/office/drawing/2014/main" id="{3909E973-1135-44A7-9C55-5C7D7642028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46152570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16">
            <a:extLst>
              <a:ext uri="{FF2B5EF4-FFF2-40B4-BE49-F238E27FC236}">
                <a16:creationId xmlns:a16="http://schemas.microsoft.com/office/drawing/2014/main" id="{67DB90F0-A8BA-47A4-AE21-B91B99C23E44}"/>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8" name="TextBox 47">
            <a:extLst>
              <a:ext uri="{FF2B5EF4-FFF2-40B4-BE49-F238E27FC236}">
                <a16:creationId xmlns:a16="http://schemas.microsoft.com/office/drawing/2014/main" id="{F7497AD9-BAA3-47FE-9C53-3EF878F43803}"/>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1" name="TextBox 30">
            <a:extLst>
              <a:ext uri="{FF2B5EF4-FFF2-40B4-BE49-F238E27FC236}">
                <a16:creationId xmlns:a16="http://schemas.microsoft.com/office/drawing/2014/main" id="{4D6A26C1-EC5B-4BBF-9E7F-076DF3F77AEF}"/>
              </a:ext>
            </a:extLst>
          </p:cNvPr>
          <p:cNvSpPr txBox="1"/>
          <p:nvPr/>
        </p:nvSpPr>
        <p:spPr>
          <a:xfrm>
            <a:off x="2148477" y="4662488"/>
            <a:ext cx="5686174" cy="584775"/>
          </a:xfrm>
          <a:prstGeom prst="rect">
            <a:avLst/>
          </a:prstGeom>
          <a:noFill/>
        </p:spPr>
        <p:txBody>
          <a:bodyPr wrap="square" rtlCol="0">
            <a:spAutoFit/>
          </a:bodyPr>
          <a:lstStyle/>
          <a:p>
            <a:r>
              <a:rPr lang="en-US" sz="1600" i="1" dirty="0">
                <a:solidFill>
                  <a:srgbClr val="0000FF"/>
                </a:solidFill>
              </a:rPr>
              <a:t>The term ‘Wegener’s granulomatosis’ has fallen out of favor. What term is preferred in its place?</a:t>
            </a:r>
            <a:endParaRPr lang="en-US" sz="1600" dirty="0">
              <a:solidFill>
                <a:srgbClr val="0000FF"/>
              </a:solidFill>
            </a:endParaRPr>
          </a:p>
        </p:txBody>
      </p:sp>
      <p:sp>
        <p:nvSpPr>
          <p:cNvPr id="32" name="Line 19">
            <a:extLst>
              <a:ext uri="{FF2B5EF4-FFF2-40B4-BE49-F238E27FC236}">
                <a16:creationId xmlns:a16="http://schemas.microsoft.com/office/drawing/2014/main" id="{DD0AE377-7975-46BB-9B5D-72A28D6455F9}"/>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 name="Line 20">
            <a:extLst>
              <a:ext uri="{FF2B5EF4-FFF2-40B4-BE49-F238E27FC236}">
                <a16:creationId xmlns:a16="http://schemas.microsoft.com/office/drawing/2014/main" id="{A6D20352-41C1-4B21-BE72-16E5189483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 name="Text Box 21">
            <a:extLst>
              <a:ext uri="{FF2B5EF4-FFF2-40B4-BE49-F238E27FC236}">
                <a16:creationId xmlns:a16="http://schemas.microsoft.com/office/drawing/2014/main" id="{5CA44641-0284-4B78-8973-B779DEF616E8}"/>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3" name="Line 17">
            <a:extLst>
              <a:ext uri="{FF2B5EF4-FFF2-40B4-BE49-F238E27FC236}">
                <a16:creationId xmlns:a16="http://schemas.microsoft.com/office/drawing/2014/main" id="{424A005B-4B52-4E28-937E-A593DD692B08}"/>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 name="Text Box 23">
            <a:extLst>
              <a:ext uri="{FF2B5EF4-FFF2-40B4-BE49-F238E27FC236}">
                <a16:creationId xmlns:a16="http://schemas.microsoft.com/office/drawing/2014/main" id="{D1878CDA-F89A-4A25-BAD4-1AB30EB09D6E}"/>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quot;Not Allowed&quot; Symbol 1">
            <a:extLst>
              <a:ext uri="{FF2B5EF4-FFF2-40B4-BE49-F238E27FC236}">
                <a16:creationId xmlns:a16="http://schemas.microsoft.com/office/drawing/2014/main" id="{1398260D-D1FB-41D8-A6C6-8226EB8F6454}"/>
              </a:ext>
            </a:extLst>
          </p:cNvPr>
          <p:cNvSpPr/>
          <p:nvPr/>
        </p:nvSpPr>
        <p:spPr>
          <a:xfrm>
            <a:off x="4262706" y="3962400"/>
            <a:ext cx="289923" cy="304800"/>
          </a:xfrm>
          <a:prstGeom prst="noSmoking">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903CA8FF-8811-4733-A457-CD1BED7A178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0" name="Line 29">
            <a:extLst>
              <a:ext uri="{FF2B5EF4-FFF2-40B4-BE49-F238E27FC236}">
                <a16:creationId xmlns:a16="http://schemas.microsoft.com/office/drawing/2014/main" id="{8083F94A-0D5C-4AA6-ABE8-BB9CC1D2253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5" name="Line 30">
            <a:extLst>
              <a:ext uri="{FF2B5EF4-FFF2-40B4-BE49-F238E27FC236}">
                <a16:creationId xmlns:a16="http://schemas.microsoft.com/office/drawing/2014/main" id="{782F2036-5FE3-47ED-AC10-FAFE623B7B0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Text Box 31">
            <a:extLst>
              <a:ext uri="{FF2B5EF4-FFF2-40B4-BE49-F238E27FC236}">
                <a16:creationId xmlns:a16="http://schemas.microsoft.com/office/drawing/2014/main" id="{50CD643C-5D5A-4B9F-9BFC-0D6005A8C09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1" name="Text Box 23">
            <a:extLst>
              <a:ext uri="{FF2B5EF4-FFF2-40B4-BE49-F238E27FC236}">
                <a16:creationId xmlns:a16="http://schemas.microsoft.com/office/drawing/2014/main" id="{0BECA669-7573-41B0-94A9-71CCB4A1C4E4}"/>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3" name="Straight Connector 42">
            <a:extLst>
              <a:ext uri="{FF2B5EF4-FFF2-40B4-BE49-F238E27FC236}">
                <a16:creationId xmlns:a16="http://schemas.microsoft.com/office/drawing/2014/main" id="{D359501C-4C1B-4092-8ABE-89956F1F913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4" name="Text Box 23">
            <a:extLst>
              <a:ext uri="{FF2B5EF4-FFF2-40B4-BE49-F238E27FC236}">
                <a16:creationId xmlns:a16="http://schemas.microsoft.com/office/drawing/2014/main" id="{B9A959D4-E15E-4735-9B71-8479593D9555}"/>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5" name="TextBox 44">
            <a:extLst>
              <a:ext uri="{FF2B5EF4-FFF2-40B4-BE49-F238E27FC236}">
                <a16:creationId xmlns:a16="http://schemas.microsoft.com/office/drawing/2014/main" id="{B293F7D9-3613-47AA-AF75-B2F7DD6EEA7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31019188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23">
            <a:extLst>
              <a:ext uri="{FF2B5EF4-FFF2-40B4-BE49-F238E27FC236}">
                <a16:creationId xmlns:a16="http://schemas.microsoft.com/office/drawing/2014/main" id="{B40D1D0C-7CE9-4658-862B-8675BEC5AC7F}"/>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‘Silk Road’ descent age 25-35</a:t>
            </a:r>
          </a:p>
          <a:p>
            <a:endParaRPr lang="en-US" sz="1600" dirty="0">
              <a:solidFill>
                <a:schemeClr val="bg1">
                  <a:lumMod val="65000"/>
                </a:schemeClr>
              </a:solidFill>
            </a:endParaRPr>
          </a:p>
          <a:p>
            <a:r>
              <a:rPr lang="en-US" sz="1600" i="1" dirty="0">
                <a:solidFill>
                  <a:schemeClr val="bg1">
                    <a:lumMod val="65000"/>
                  </a:schemeClr>
                </a:solidFill>
              </a:rPr>
              <a:t>What the classic </a:t>
            </a:r>
            <a:r>
              <a:rPr lang="en-US" sz="1600" i="1" dirty="0" err="1">
                <a:solidFill>
                  <a:schemeClr val="bg1">
                    <a:lumMod val="65000"/>
                  </a:schemeClr>
                </a:solidFill>
              </a:rPr>
              <a:t>nonocular</a:t>
            </a:r>
            <a:r>
              <a:rPr lang="en-US" sz="1600" i="1" dirty="0">
                <a:solidFill>
                  <a:schemeClr val="bg1">
                    <a:lumMod val="65000"/>
                  </a:schemeClr>
                </a:solidFill>
              </a:rPr>
              <a:t> complaint in BD?</a:t>
            </a:r>
          </a:p>
          <a:p>
            <a:r>
              <a:rPr lang="en-US" sz="1600" dirty="0">
                <a:solidFill>
                  <a:schemeClr val="bg1">
                    <a:lumMod val="65000"/>
                  </a:schemeClr>
                </a:solidFill>
              </a:rPr>
              <a:t>Recurrent oral ulcers</a:t>
            </a:r>
          </a:p>
          <a:p>
            <a:endParaRPr lang="en-US" sz="1600" dirty="0">
              <a:solidFill>
                <a:schemeClr val="bg1">
                  <a:lumMod val="65000"/>
                </a:schemeClr>
              </a:solidFill>
            </a:endParaRPr>
          </a:p>
          <a:p>
            <a:r>
              <a:rPr lang="en-US" sz="1600" i="1" dirty="0">
                <a:solidFill>
                  <a:schemeClr val="bg1">
                    <a:lumMod val="65000"/>
                  </a:schemeClr>
                </a:solidFill>
              </a:rPr>
              <a:t>In addition to oral ulcers, what three other </a:t>
            </a:r>
            <a:r>
              <a:rPr lang="en-US" sz="1600" i="1" dirty="0" err="1">
                <a:solidFill>
                  <a:schemeClr val="bg1">
                    <a:lumMod val="65000"/>
                  </a:schemeClr>
                </a:solidFill>
              </a:rPr>
              <a:t>nonocular</a:t>
            </a:r>
            <a:r>
              <a:rPr lang="en-US" sz="1600" i="1" dirty="0">
                <a:solidFill>
                  <a:schemeClr val="bg1">
                    <a:lumMod val="65000"/>
                  </a:schemeClr>
                </a:solidFill>
              </a:rPr>
              <a:t> findings are common?</a:t>
            </a:r>
          </a:p>
          <a:p>
            <a:r>
              <a:rPr lang="en-US" sz="1600" dirty="0">
                <a:solidFill>
                  <a:schemeClr val="bg1">
                    <a:lumMod val="65000"/>
                  </a:schemeClr>
                </a:solidFill>
              </a:rPr>
              <a:t>--Skin rash</a:t>
            </a:r>
          </a:p>
          <a:p>
            <a:r>
              <a:rPr lang="en-US" sz="1600" dirty="0">
                <a:solidFill>
                  <a:schemeClr val="bg1">
                    <a:lumMod val="65000"/>
                  </a:schemeClr>
                </a:solidFill>
              </a:rPr>
              <a:t>--Genital ulcers</a:t>
            </a:r>
          </a:p>
          <a:p>
            <a:r>
              <a:rPr lang="en-US" sz="1600" dirty="0">
                <a:solidFill>
                  <a:schemeClr val="bg1">
                    <a:lumMod val="65000"/>
                  </a:schemeClr>
                </a:solidFill>
              </a:rPr>
              <a:t>--Arthralgias</a:t>
            </a:r>
          </a:p>
        </p:txBody>
      </p:sp>
      <p:sp>
        <p:nvSpPr>
          <p:cNvPr id="37" name="TextBox 36">
            <a:extLst>
              <a:ext uri="{FF2B5EF4-FFF2-40B4-BE49-F238E27FC236}">
                <a16:creationId xmlns:a16="http://schemas.microsoft.com/office/drawing/2014/main" id="{6B87AB2F-3A38-4A92-B9B4-FDE1959017CF}"/>
              </a:ext>
            </a:extLst>
          </p:cNvPr>
          <p:cNvSpPr txBox="1"/>
          <p:nvPr/>
        </p:nvSpPr>
        <p:spPr>
          <a:xfrm>
            <a:off x="2134630" y="4136618"/>
            <a:ext cx="492395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ocular involvement common in BD?</a:t>
            </a:r>
          </a:p>
          <a:p>
            <a:r>
              <a:rPr lang="en-US" sz="1400" dirty="0">
                <a:solidFill>
                  <a:schemeClr val="bg1">
                    <a:lumMod val="50000"/>
                  </a:schemeClr>
                </a:solidFill>
              </a:rPr>
              <a:t>Yes; estimates of ocular involvement run as high as 70%</a:t>
            </a:r>
          </a:p>
          <a:p>
            <a:endParaRPr lang="en-US" sz="1400" dirty="0">
              <a:solidFill>
                <a:schemeClr val="bg1">
                  <a:lumMod val="50000"/>
                </a:schemeClr>
              </a:solidFill>
            </a:endParaRPr>
          </a:p>
          <a:p>
            <a:r>
              <a:rPr lang="en-US" sz="1400" i="1" dirty="0">
                <a:solidFill>
                  <a:schemeClr val="bg1">
                    <a:lumMod val="50000"/>
                  </a:schemeClr>
                </a:solidFill>
              </a:rPr>
              <a:t>Does BD pose a significant threat to long-term ocular health, and/or vision?</a:t>
            </a:r>
          </a:p>
          <a:p>
            <a:r>
              <a:rPr lang="en-US" sz="1400" dirty="0" err="1">
                <a:solidFill>
                  <a:schemeClr val="bg1">
                    <a:lumMod val="50000"/>
                  </a:schemeClr>
                </a:solidFill>
              </a:rPr>
              <a:t>Mos</a:t>
            </a:r>
            <a:r>
              <a:rPr lang="en-US" sz="1400" dirty="0">
                <a:solidFill>
                  <a:schemeClr val="bg1">
                    <a:lumMod val="50000"/>
                  </a:schemeClr>
                </a:solidFill>
              </a:rPr>
              <a:t> def--</a:t>
            </a:r>
            <a:r>
              <a:rPr lang="en-US" sz="1400" b="1" u="sng" dirty="0">
                <a:solidFill>
                  <a:schemeClr val="bg1">
                    <a:lumMod val="50000"/>
                  </a:schemeClr>
                </a:solidFill>
              </a:rPr>
              <a:t>severe vision loss results in as many as 25% of ocular BD cases</a:t>
            </a:r>
          </a:p>
        </p:txBody>
      </p:sp>
      <p:sp>
        <p:nvSpPr>
          <p:cNvPr id="36" name="TextBox 35">
            <a:extLst>
              <a:ext uri="{FF2B5EF4-FFF2-40B4-BE49-F238E27FC236}">
                <a16:creationId xmlns:a16="http://schemas.microsoft.com/office/drawing/2014/main" id="{2501D90F-B231-490F-A0D4-D89B2E882A5A}"/>
              </a:ext>
            </a:extLst>
          </p:cNvPr>
          <p:cNvSpPr txBox="1"/>
          <p:nvPr/>
        </p:nvSpPr>
        <p:spPr>
          <a:xfrm>
            <a:off x="1032195" y="4324678"/>
            <a:ext cx="6558142" cy="523220"/>
          </a:xfrm>
          <a:prstGeom prst="rect">
            <a:avLst/>
          </a:prstGeom>
          <a:solidFill>
            <a:srgbClr val="0070C0"/>
          </a:solidFill>
        </p:spPr>
        <p:txBody>
          <a:bodyPr wrap="none" rtlCol="0">
            <a:spAutoFit/>
          </a:bodyPr>
          <a:lstStyle/>
          <a:p>
            <a:r>
              <a:rPr lang="en-US" sz="1400" i="1" dirty="0">
                <a:solidFill>
                  <a:schemeClr val="bg1">
                    <a:lumMod val="65000"/>
                  </a:schemeClr>
                </a:solidFill>
              </a:rPr>
              <a:t>What is the most common form of ocular involvement? (It’s not retinal vasculitis.)</a:t>
            </a:r>
          </a:p>
          <a:p>
            <a:r>
              <a:rPr lang="en-US" sz="1400" dirty="0">
                <a:solidFill>
                  <a:schemeClr val="bg1">
                    <a:lumMod val="65000"/>
                  </a:schemeClr>
                </a:solidFill>
              </a:rPr>
              <a:t>Acute  </a:t>
            </a:r>
            <a:r>
              <a:rPr lang="en-US" sz="1400" dirty="0" err="1">
                <a:solidFill>
                  <a:schemeClr val="bg1">
                    <a:lumMod val="65000"/>
                  </a:schemeClr>
                </a:solidFill>
              </a:rPr>
              <a:t>nongranulomatous</a:t>
            </a:r>
            <a:r>
              <a:rPr lang="en-US" sz="1400" dirty="0">
                <a:solidFill>
                  <a:schemeClr val="bg1">
                    <a:lumMod val="65000"/>
                  </a:schemeClr>
                </a:solidFill>
              </a:rPr>
              <a:t>  anterior  uveitis , often with a  hypopyon</a:t>
            </a:r>
          </a:p>
        </p:txBody>
      </p:sp>
      <p:sp>
        <p:nvSpPr>
          <p:cNvPr id="39" name="Rectangle 38">
            <a:extLst>
              <a:ext uri="{FF2B5EF4-FFF2-40B4-BE49-F238E27FC236}">
                <a16:creationId xmlns:a16="http://schemas.microsoft.com/office/drawing/2014/main" id="{E1870FAB-9D22-4E6C-A756-A7E185F72CCC}"/>
              </a:ext>
            </a:extLst>
          </p:cNvPr>
          <p:cNvSpPr/>
          <p:nvPr/>
        </p:nvSpPr>
        <p:spPr>
          <a:xfrm>
            <a:off x="1154909" y="5900161"/>
            <a:ext cx="6922291" cy="738664"/>
          </a:xfrm>
          <a:prstGeom prst="rect">
            <a:avLst/>
          </a:prstGeom>
          <a:solidFill>
            <a:srgbClr val="002060"/>
          </a:solidFill>
        </p:spPr>
        <p:txBody>
          <a:bodyPr wrap="square">
            <a:spAutoFit/>
          </a:bodyPr>
          <a:lstStyle/>
          <a:p>
            <a:r>
              <a:rPr lang="en-US" sz="1400" i="1" dirty="0">
                <a:solidFill>
                  <a:schemeClr val="bg1">
                    <a:lumMod val="50000"/>
                  </a:schemeClr>
                </a:solidFill>
                <a:cs typeface="Arial" panose="020B0604020202020204" pitchFamily="34" charset="0"/>
              </a:rPr>
              <a:t>Can BD retinal vasculitis lead to retinal ischemia with subsequent neovascularization?</a:t>
            </a:r>
          </a:p>
          <a:p>
            <a:r>
              <a:rPr lang="en-US" sz="1400" dirty="0">
                <a:solidFill>
                  <a:schemeClr val="bg1">
                    <a:lumMod val="50000"/>
                  </a:schemeClr>
                </a:solidFill>
                <a:cs typeface="Arial" panose="020B0604020202020204" pitchFamily="34" charset="0"/>
              </a:rPr>
              <a:t>Yes—it is an occlusive vasculitis, so ischemia is a common occurrence, and is a significant cause of ocular morbidity and vision loss</a:t>
            </a:r>
          </a:p>
        </p:txBody>
      </p:sp>
      <p:sp>
        <p:nvSpPr>
          <p:cNvPr id="2" name="Oval 1">
            <a:extLst>
              <a:ext uri="{FF2B5EF4-FFF2-40B4-BE49-F238E27FC236}">
                <a16:creationId xmlns:a16="http://schemas.microsoft.com/office/drawing/2014/main" id="{BEB93C89-D22A-4601-B7C7-D4955CB87D2E}"/>
              </a:ext>
            </a:extLst>
          </p:cNvPr>
          <p:cNvSpPr/>
          <p:nvPr/>
        </p:nvSpPr>
        <p:spPr>
          <a:xfrm>
            <a:off x="1905000" y="5004981"/>
            <a:ext cx="5410200" cy="956339"/>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4B25D4F-8EF3-483B-A677-B5BC682CEDDF}"/>
              </a:ext>
            </a:extLst>
          </p:cNvPr>
          <p:cNvSpPr txBox="1"/>
          <p:nvPr/>
        </p:nvSpPr>
        <p:spPr>
          <a:xfrm>
            <a:off x="2192154" y="4765936"/>
            <a:ext cx="4703532" cy="1169551"/>
          </a:xfrm>
          <a:prstGeom prst="rect">
            <a:avLst/>
          </a:prstGeom>
          <a:solidFill>
            <a:srgbClr val="99FFCC"/>
          </a:solidFill>
        </p:spPr>
        <p:txBody>
          <a:bodyPr wrap="none" rtlCol="0">
            <a:spAutoFit/>
          </a:bodyPr>
          <a:lstStyle/>
          <a:p>
            <a:r>
              <a:rPr lang="en-US" sz="1400" i="1" dirty="0">
                <a:solidFill>
                  <a:schemeClr val="bg1">
                    <a:lumMod val="65000"/>
                  </a:schemeClr>
                </a:solidFill>
              </a:rPr>
              <a:t>How is the diagnosis of BD made?</a:t>
            </a:r>
          </a:p>
          <a:p>
            <a:r>
              <a:rPr lang="en-US" sz="1400" dirty="0">
                <a:solidFill>
                  <a:schemeClr val="bg1">
                    <a:lumMod val="65000"/>
                  </a:schemeClr>
                </a:solidFill>
              </a:rPr>
              <a:t>It is a clinical diagnosis--there are no specific tests for it </a:t>
            </a:r>
          </a:p>
          <a:p>
            <a:endParaRPr lang="en-US" sz="1400" dirty="0">
              <a:solidFill>
                <a:schemeClr val="bg1">
                  <a:lumMod val="65000"/>
                </a:schemeClr>
              </a:solidFill>
            </a:endParaRPr>
          </a:p>
          <a:p>
            <a:r>
              <a:rPr lang="en-US" sz="1400" i="1" dirty="0">
                <a:solidFill>
                  <a:schemeClr val="bg1">
                    <a:lumMod val="65000"/>
                  </a:schemeClr>
                </a:solidFill>
              </a:rPr>
              <a:t>What is the HLA association for BD?</a:t>
            </a:r>
          </a:p>
          <a:p>
            <a:r>
              <a:rPr lang="en-US" sz="1400" dirty="0">
                <a:solidFill>
                  <a:schemeClr val="bg1">
                    <a:lumMod val="65000"/>
                  </a:schemeClr>
                </a:solidFill>
              </a:rPr>
              <a:t>There are several; </a:t>
            </a:r>
            <a:r>
              <a:rPr lang="en-US" sz="1400" b="1" dirty="0">
                <a:solidFill>
                  <a:schemeClr val="bg1">
                    <a:lumMod val="65000"/>
                  </a:schemeClr>
                </a:solidFill>
              </a:rPr>
              <a:t>HLA-B51</a:t>
            </a:r>
            <a:r>
              <a:rPr lang="en-US" sz="1400" dirty="0">
                <a:solidFill>
                  <a:schemeClr val="bg1">
                    <a:lumMod val="65000"/>
                  </a:schemeClr>
                </a:solidFill>
              </a:rPr>
              <a:t> is associated with ocular BD</a:t>
            </a: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2" name="TextBox 41">
            <a:extLst>
              <a:ext uri="{FF2B5EF4-FFF2-40B4-BE49-F238E27FC236}">
                <a16:creationId xmlns:a16="http://schemas.microsoft.com/office/drawing/2014/main" id="{2DECD4E8-DEE8-4B9A-9A4D-2317698FC66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7" name="Line 29">
            <a:extLst>
              <a:ext uri="{FF2B5EF4-FFF2-40B4-BE49-F238E27FC236}">
                <a16:creationId xmlns:a16="http://schemas.microsoft.com/office/drawing/2014/main" id="{111FBA22-070B-4F7A-85D0-E85A0DAF6D1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0">
            <a:extLst>
              <a:ext uri="{FF2B5EF4-FFF2-40B4-BE49-F238E27FC236}">
                <a16:creationId xmlns:a16="http://schemas.microsoft.com/office/drawing/2014/main" id="{171ABDDC-465D-415F-8704-9405CB90D0F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31">
            <a:extLst>
              <a:ext uri="{FF2B5EF4-FFF2-40B4-BE49-F238E27FC236}">
                <a16:creationId xmlns:a16="http://schemas.microsoft.com/office/drawing/2014/main" id="{69D2F260-FE2F-4D48-806B-CE256C62542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60" name="Text Box 23">
            <a:extLst>
              <a:ext uri="{FF2B5EF4-FFF2-40B4-BE49-F238E27FC236}">
                <a16:creationId xmlns:a16="http://schemas.microsoft.com/office/drawing/2014/main" id="{3695765D-71A2-4F2E-AFC3-1BF6A10F2F7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1" name="Straight Connector 60">
            <a:extLst>
              <a:ext uri="{FF2B5EF4-FFF2-40B4-BE49-F238E27FC236}">
                <a16:creationId xmlns:a16="http://schemas.microsoft.com/office/drawing/2014/main" id="{869F38C7-B49A-4035-9F83-7B15F6E3851D}"/>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2" name="Text Box 23">
            <a:extLst>
              <a:ext uri="{FF2B5EF4-FFF2-40B4-BE49-F238E27FC236}">
                <a16:creationId xmlns:a16="http://schemas.microsoft.com/office/drawing/2014/main" id="{4F7AF8D7-F19A-48D7-B189-C8652951225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3" name="TextBox 62">
            <a:extLst>
              <a:ext uri="{FF2B5EF4-FFF2-40B4-BE49-F238E27FC236}">
                <a16:creationId xmlns:a16="http://schemas.microsoft.com/office/drawing/2014/main" id="{3909E973-1135-44A7-9C55-5C7D7642028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43" name="TextBox 42">
            <a:extLst>
              <a:ext uri="{FF2B5EF4-FFF2-40B4-BE49-F238E27FC236}">
                <a16:creationId xmlns:a16="http://schemas.microsoft.com/office/drawing/2014/main" id="{0A541DB4-30AF-47AC-8B5B-C75B5B7E1D1F}"/>
              </a:ext>
            </a:extLst>
          </p:cNvPr>
          <p:cNvSpPr txBox="1"/>
          <p:nvPr/>
        </p:nvSpPr>
        <p:spPr>
          <a:xfrm>
            <a:off x="891736" y="4186535"/>
            <a:ext cx="7029905" cy="461665"/>
          </a:xfrm>
          <a:prstGeom prst="rect">
            <a:avLst/>
          </a:prstGeom>
          <a:solidFill>
            <a:schemeClr val="bg2">
              <a:lumMod val="60000"/>
              <a:lumOff val="40000"/>
            </a:schemeClr>
          </a:solidFill>
          <a:ln>
            <a:solidFill>
              <a:schemeClr val="tx1"/>
            </a:solidFill>
          </a:ln>
        </p:spPr>
        <p:txBody>
          <a:bodyPr wrap="square" rtlCol="0">
            <a:spAutoFit/>
          </a:bodyPr>
          <a:lstStyle/>
          <a:p>
            <a:pPr algn="ctr"/>
            <a:r>
              <a:rPr lang="en-US" sz="2400" i="1" dirty="0">
                <a:effectLst>
                  <a:outerShdw blurRad="38100" dist="38100" dir="2700000" algn="tl">
                    <a:srgbClr val="000000">
                      <a:alpha val="43137"/>
                    </a:srgbClr>
                  </a:outerShdw>
                </a:effectLst>
              </a:rPr>
              <a:t>For more on </a:t>
            </a:r>
            <a:r>
              <a:rPr lang="en-US" altLang="en-US" sz="2400" b="1" i="1" dirty="0" err="1">
                <a:solidFill>
                  <a:srgbClr val="FF0000"/>
                </a:solidFill>
              </a:rPr>
              <a:t>B</a:t>
            </a:r>
            <a:r>
              <a:rPr lang="en-US" altLang="en-US" sz="2400" b="1" i="1" dirty="0" err="1">
                <a:solidFill>
                  <a:srgbClr val="CC00CC"/>
                </a:solidFill>
              </a:rPr>
              <a:t>e</a:t>
            </a:r>
            <a:r>
              <a:rPr lang="en-US" altLang="en-US" sz="2400" b="1" i="1" dirty="0" err="1">
                <a:solidFill>
                  <a:srgbClr val="FF0000"/>
                </a:solidFill>
              </a:rPr>
              <a:t>h</a:t>
            </a:r>
            <a:r>
              <a:rPr lang="en-US" altLang="en-US" sz="2400" b="1" i="1" dirty="0" err="1">
                <a:solidFill>
                  <a:srgbClr val="CC00CC"/>
                </a:solidFill>
                <a:cs typeface="Arial" panose="020B0604020202020204" pitchFamily="34" charset="0"/>
              </a:rPr>
              <a:t>ç</a:t>
            </a:r>
            <a:r>
              <a:rPr lang="en-US" altLang="en-US" sz="2400" b="1" i="1" dirty="0" err="1">
                <a:solidFill>
                  <a:srgbClr val="FF0000"/>
                </a:solidFill>
              </a:rPr>
              <a:t>e</a:t>
            </a:r>
            <a:r>
              <a:rPr lang="en-US" altLang="en-US" sz="2400" b="1" i="1" dirty="0" err="1">
                <a:solidFill>
                  <a:srgbClr val="CC00CC"/>
                </a:solidFill>
              </a:rPr>
              <a:t>t</a:t>
            </a:r>
            <a:r>
              <a:rPr lang="en-US" altLang="en-US" sz="2400" b="1" i="1" dirty="0" err="1">
                <a:solidFill>
                  <a:srgbClr val="FF0000"/>
                </a:solidFill>
              </a:rPr>
              <a:t>’s</a:t>
            </a:r>
            <a:r>
              <a:rPr lang="en-US" sz="2400" i="1" dirty="0">
                <a:effectLst>
                  <a:outerShdw blurRad="38100" dist="38100" dir="2700000" algn="tl">
                    <a:srgbClr val="000000">
                      <a:alpha val="43137"/>
                    </a:srgbClr>
                  </a:outerShdw>
                </a:effectLst>
              </a:rPr>
              <a:t>, see the self-titled slide-set</a:t>
            </a:r>
          </a:p>
        </p:txBody>
      </p:sp>
    </p:spTree>
    <p:extLst>
      <p:ext uri="{BB962C8B-B14F-4D97-AF65-F5344CB8AC3E}">
        <p14:creationId xmlns:p14="http://schemas.microsoft.com/office/powerpoint/2010/main" val="31646694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CCFFCC"/>
                </a:solidFill>
              </a:rPr>
              <a:t>What is the classic triad of </a:t>
            </a:r>
            <a:r>
              <a:rPr lang="en-US" sz="1600" i="1" dirty="0">
                <a:solidFill>
                  <a:srgbClr val="0000FF"/>
                </a:solidFill>
              </a:rPr>
              <a:t>granulomatosis with polyangiitis (</a:t>
            </a:r>
            <a:r>
              <a:rPr lang="en-US" sz="1600" i="1" dirty="0" err="1">
                <a:solidFill>
                  <a:srgbClr val="0000FF"/>
                </a:solidFill>
              </a:rPr>
              <a:t>GwP</a:t>
            </a:r>
            <a:r>
              <a:rPr lang="en-US" sz="1600" i="1" dirty="0">
                <a:solidFill>
                  <a:srgbClr val="0000FF"/>
                </a:solidFill>
              </a:rPr>
              <a:t>)</a:t>
            </a:r>
            <a:r>
              <a:rPr lang="en-US" sz="1600" i="1" dirty="0">
                <a:solidFill>
                  <a:srgbClr val="CCFFCC"/>
                </a:solidFill>
              </a:rPr>
              <a:t>?</a:t>
            </a:r>
          </a:p>
          <a:p>
            <a:r>
              <a:rPr lang="en-US" sz="1600" dirty="0">
                <a:solidFill>
                  <a:srgbClr val="CCFFCC"/>
                </a:solidFill>
              </a:rPr>
              <a:t>Necrotizing vasculitis of:</a:t>
            </a:r>
          </a:p>
          <a:p>
            <a:r>
              <a:rPr lang="en-US" sz="1600" dirty="0">
                <a:solidFill>
                  <a:srgbClr val="CCFFCC"/>
                </a:solidFill>
              </a:rPr>
              <a:t>--the upper and lower respiratory tract</a:t>
            </a:r>
          </a:p>
          <a:p>
            <a:r>
              <a:rPr lang="en-US" sz="1600" dirty="0">
                <a:solidFill>
                  <a:srgbClr val="CCFFCC"/>
                </a:solidFill>
              </a:rPr>
              <a:t>--the kidneys</a:t>
            </a:r>
          </a:p>
          <a:p>
            <a:r>
              <a:rPr lang="en-US" sz="1600" dirty="0">
                <a:solidFill>
                  <a:srgbClr val="CCFFCC"/>
                </a:solidFill>
              </a:rPr>
              <a:t>--small and medium-sized arteries and veins</a:t>
            </a:r>
          </a:p>
        </p:txBody>
      </p:sp>
      <p:sp>
        <p:nvSpPr>
          <p:cNvPr id="29" name="TextBox 28">
            <a:extLst>
              <a:ext uri="{FF2B5EF4-FFF2-40B4-BE49-F238E27FC236}">
                <a16:creationId xmlns:a16="http://schemas.microsoft.com/office/drawing/2014/main" id="{88C253D2-73D2-40EE-B6C0-F05E75EE1BF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1" name="Line 29">
            <a:extLst>
              <a:ext uri="{FF2B5EF4-FFF2-40B4-BE49-F238E27FC236}">
                <a16:creationId xmlns:a16="http://schemas.microsoft.com/office/drawing/2014/main" id="{55F4FE99-2E65-4407-A57D-64317D05D13D}"/>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2" name="Line 30">
            <a:extLst>
              <a:ext uri="{FF2B5EF4-FFF2-40B4-BE49-F238E27FC236}">
                <a16:creationId xmlns:a16="http://schemas.microsoft.com/office/drawing/2014/main" id="{A1380F0D-88D4-47B5-8A4B-A87538D24E2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025472E4-61DA-4B82-815F-0A48B9D4B927}"/>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75C23537-D1F9-4603-ADED-93472D60FD0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35" name="Straight Connector 34">
            <a:extLst>
              <a:ext uri="{FF2B5EF4-FFF2-40B4-BE49-F238E27FC236}">
                <a16:creationId xmlns:a16="http://schemas.microsoft.com/office/drawing/2014/main" id="{6E28477B-FD8C-44D2-959A-E37801C6413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6" name="Text Box 23">
            <a:extLst>
              <a:ext uri="{FF2B5EF4-FFF2-40B4-BE49-F238E27FC236}">
                <a16:creationId xmlns:a16="http://schemas.microsoft.com/office/drawing/2014/main" id="{D0ABAEAE-9701-443B-A247-4E108E67F6E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37" name="TextBox 36">
            <a:extLst>
              <a:ext uri="{FF2B5EF4-FFF2-40B4-BE49-F238E27FC236}">
                <a16:creationId xmlns:a16="http://schemas.microsoft.com/office/drawing/2014/main" id="{720BA41A-D8E5-4B79-9B14-0ECB52A0AA5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3" name="TextBox 2">
            <a:extLst>
              <a:ext uri="{FF2B5EF4-FFF2-40B4-BE49-F238E27FC236}">
                <a16:creationId xmlns:a16="http://schemas.microsoft.com/office/drawing/2014/main" id="{5FF60FD7-9B62-42ED-AC77-A4FE6579C630}"/>
              </a:ext>
            </a:extLst>
          </p:cNvPr>
          <p:cNvSpPr txBox="1"/>
          <p:nvPr/>
        </p:nvSpPr>
        <p:spPr>
          <a:xfrm>
            <a:off x="3756261" y="5276824"/>
            <a:ext cx="5124904" cy="523220"/>
          </a:xfrm>
          <a:prstGeom prst="rect">
            <a:avLst/>
          </a:prstGeom>
          <a:noFill/>
        </p:spPr>
        <p:txBody>
          <a:bodyPr wrap="square" rtlCol="0">
            <a:spAutoFit/>
          </a:bodyPr>
          <a:lstStyle/>
          <a:p>
            <a:r>
              <a:rPr lang="en-US" sz="1400" i="1" dirty="0">
                <a:effectLst>
                  <a:outerShdw blurRad="38100" dist="38100" dir="2700000" algn="tl">
                    <a:srgbClr val="000000">
                      <a:alpha val="43137"/>
                    </a:srgbClr>
                  </a:outerShdw>
                </a:effectLst>
              </a:rPr>
              <a:t>If you’re having trouble remembering that granulomatosis with polyangiitis (</a:t>
            </a:r>
            <a:r>
              <a:rPr lang="en-US" sz="1400" i="1" dirty="0" err="1">
                <a:effectLst>
                  <a:outerShdw blurRad="38100" dist="38100" dir="2700000" algn="tl">
                    <a:srgbClr val="000000">
                      <a:alpha val="43137"/>
                    </a:srgbClr>
                  </a:outerShdw>
                </a:effectLst>
              </a:rPr>
              <a:t>GwP</a:t>
            </a:r>
            <a:r>
              <a:rPr lang="en-US" sz="1400" i="1" dirty="0">
                <a:effectLst>
                  <a:outerShdw blurRad="38100" dist="38100" dir="2700000" algn="tl">
                    <a:srgbClr val="000000">
                      <a:alpha val="43137"/>
                    </a:srgbClr>
                  </a:outerShdw>
                </a:effectLst>
              </a:rPr>
              <a:t>) is the entity formerly known as Wegener’s…</a:t>
            </a:r>
            <a:endParaRPr lang="en-US" sz="1400" b="1" i="1" dirty="0">
              <a:solidFill>
                <a:srgbClr val="0000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22373819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CCFFCC"/>
                </a:solidFill>
              </a:rPr>
              <a:t>What is the classic triad of </a:t>
            </a:r>
            <a:r>
              <a:rPr lang="en-US" sz="1600" i="1" dirty="0">
                <a:solidFill>
                  <a:srgbClr val="0000FF"/>
                </a:solidFill>
              </a:rPr>
              <a:t>granulomatosis with polyangiitis (</a:t>
            </a:r>
            <a:r>
              <a:rPr lang="en-US" sz="1600" i="1" dirty="0" err="1">
                <a:solidFill>
                  <a:srgbClr val="0000FF"/>
                </a:solidFill>
              </a:rPr>
              <a:t>G</a:t>
            </a:r>
            <a:r>
              <a:rPr lang="en-US" sz="1600" b="1" i="1" u="sng" dirty="0" err="1">
                <a:solidFill>
                  <a:srgbClr val="0000FF"/>
                </a:solidFill>
              </a:rPr>
              <a:t>w</a:t>
            </a:r>
            <a:r>
              <a:rPr lang="en-US" sz="1600" i="1" dirty="0" err="1">
                <a:solidFill>
                  <a:srgbClr val="0000FF"/>
                </a:solidFill>
              </a:rPr>
              <a:t>P</a:t>
            </a:r>
            <a:r>
              <a:rPr lang="en-US" sz="1600" i="1" dirty="0">
                <a:solidFill>
                  <a:srgbClr val="0000FF"/>
                </a:solidFill>
              </a:rPr>
              <a:t>)</a:t>
            </a:r>
            <a:r>
              <a:rPr lang="en-US" sz="1600" i="1" dirty="0">
                <a:solidFill>
                  <a:srgbClr val="CCFFCC"/>
                </a:solidFill>
              </a:rPr>
              <a:t>?</a:t>
            </a:r>
          </a:p>
          <a:p>
            <a:r>
              <a:rPr lang="en-US" sz="1600" dirty="0">
                <a:solidFill>
                  <a:srgbClr val="CCFFCC"/>
                </a:solidFill>
              </a:rPr>
              <a:t>Necrotizing vasculitis of:</a:t>
            </a:r>
          </a:p>
          <a:p>
            <a:r>
              <a:rPr lang="en-US" sz="1600" dirty="0">
                <a:solidFill>
                  <a:srgbClr val="CCFFCC"/>
                </a:solidFill>
              </a:rPr>
              <a:t>--the upper and lower respiratory tract</a:t>
            </a:r>
          </a:p>
          <a:p>
            <a:r>
              <a:rPr lang="en-US" sz="1600" dirty="0">
                <a:solidFill>
                  <a:srgbClr val="CCFFCC"/>
                </a:solidFill>
              </a:rPr>
              <a:t>--the kidneys</a:t>
            </a:r>
          </a:p>
          <a:p>
            <a:r>
              <a:rPr lang="en-US" sz="1600" dirty="0">
                <a:solidFill>
                  <a:srgbClr val="CCFFCC"/>
                </a:solidFill>
              </a:rPr>
              <a:t>--small and medium-sized arteries and veins</a:t>
            </a:r>
          </a:p>
        </p:txBody>
      </p:sp>
      <p:sp>
        <p:nvSpPr>
          <p:cNvPr id="29" name="TextBox 28">
            <a:extLst>
              <a:ext uri="{FF2B5EF4-FFF2-40B4-BE49-F238E27FC236}">
                <a16:creationId xmlns:a16="http://schemas.microsoft.com/office/drawing/2014/main" id="{88C253D2-73D2-40EE-B6C0-F05E75EE1BF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1" name="Line 29">
            <a:extLst>
              <a:ext uri="{FF2B5EF4-FFF2-40B4-BE49-F238E27FC236}">
                <a16:creationId xmlns:a16="http://schemas.microsoft.com/office/drawing/2014/main" id="{55F4FE99-2E65-4407-A57D-64317D05D13D}"/>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2" name="Line 30">
            <a:extLst>
              <a:ext uri="{FF2B5EF4-FFF2-40B4-BE49-F238E27FC236}">
                <a16:creationId xmlns:a16="http://schemas.microsoft.com/office/drawing/2014/main" id="{A1380F0D-88D4-47B5-8A4B-A87538D24E2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025472E4-61DA-4B82-815F-0A48B9D4B927}"/>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75C23537-D1F9-4603-ADED-93472D60FD0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35" name="Straight Connector 34">
            <a:extLst>
              <a:ext uri="{FF2B5EF4-FFF2-40B4-BE49-F238E27FC236}">
                <a16:creationId xmlns:a16="http://schemas.microsoft.com/office/drawing/2014/main" id="{6E28477B-FD8C-44D2-959A-E37801C6413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6" name="Text Box 23">
            <a:extLst>
              <a:ext uri="{FF2B5EF4-FFF2-40B4-BE49-F238E27FC236}">
                <a16:creationId xmlns:a16="http://schemas.microsoft.com/office/drawing/2014/main" id="{D0ABAEAE-9701-443B-A247-4E108E67F6E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37" name="TextBox 36">
            <a:extLst>
              <a:ext uri="{FF2B5EF4-FFF2-40B4-BE49-F238E27FC236}">
                <a16:creationId xmlns:a16="http://schemas.microsoft.com/office/drawing/2014/main" id="{720BA41A-D8E5-4B79-9B14-0ECB52A0AA5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3" name="TextBox 2">
            <a:extLst>
              <a:ext uri="{FF2B5EF4-FFF2-40B4-BE49-F238E27FC236}">
                <a16:creationId xmlns:a16="http://schemas.microsoft.com/office/drawing/2014/main" id="{5FF60FD7-9B62-42ED-AC77-A4FE6579C630}"/>
              </a:ext>
            </a:extLst>
          </p:cNvPr>
          <p:cNvSpPr txBox="1"/>
          <p:nvPr/>
        </p:nvSpPr>
        <p:spPr>
          <a:xfrm>
            <a:off x="3756261" y="5276824"/>
            <a:ext cx="5124904" cy="738664"/>
          </a:xfrm>
          <a:prstGeom prst="rect">
            <a:avLst/>
          </a:prstGeom>
          <a:noFill/>
        </p:spPr>
        <p:txBody>
          <a:bodyPr wrap="square" rtlCol="0">
            <a:spAutoFit/>
          </a:bodyPr>
          <a:lstStyle/>
          <a:p>
            <a:r>
              <a:rPr lang="en-US" sz="1400" i="1" dirty="0">
                <a:effectLst>
                  <a:outerShdw blurRad="38100" dist="38100" dir="2700000" algn="tl">
                    <a:srgbClr val="000000">
                      <a:alpha val="43137"/>
                    </a:srgbClr>
                  </a:outerShdw>
                </a:effectLst>
              </a:rPr>
              <a:t>If you’re having trouble remembering that granulomatosis with polyangiitis (</a:t>
            </a:r>
            <a:r>
              <a:rPr lang="en-US" sz="1400" i="1" dirty="0" err="1">
                <a:effectLst>
                  <a:outerShdw blurRad="38100" dist="38100" dir="2700000" algn="tl">
                    <a:srgbClr val="000000">
                      <a:alpha val="43137"/>
                    </a:srgbClr>
                  </a:outerShdw>
                </a:effectLst>
              </a:rPr>
              <a:t>GwP</a:t>
            </a:r>
            <a:r>
              <a:rPr lang="en-US" sz="1400" i="1" dirty="0">
                <a:effectLst>
                  <a:outerShdw blurRad="38100" dist="38100" dir="2700000" algn="tl">
                    <a:srgbClr val="000000">
                      <a:alpha val="43137"/>
                    </a:srgbClr>
                  </a:outerShdw>
                </a:effectLst>
              </a:rPr>
              <a:t>) is the entity formerly known as Wegener’s… </a:t>
            </a:r>
            <a:r>
              <a:rPr lang="en-US" sz="1400" b="1" i="1" dirty="0">
                <a:solidFill>
                  <a:srgbClr val="0000FF"/>
                </a:solidFill>
                <a:effectLst>
                  <a:outerShdw blurRad="38100" dist="38100" dir="2700000" algn="tl">
                    <a:srgbClr val="000000">
                      <a:alpha val="43137"/>
                    </a:srgbClr>
                  </a:outerShdw>
                </a:effectLst>
              </a:rPr>
              <a:t>think of the little ‘</a:t>
            </a:r>
            <a:r>
              <a:rPr lang="en-US" sz="1400" b="1" dirty="0">
                <a:solidFill>
                  <a:srgbClr val="0000FF"/>
                </a:solidFill>
                <a:effectLst>
                  <a:outerShdw blurRad="38100" dist="38100" dir="2700000" algn="tl">
                    <a:srgbClr val="000000">
                      <a:alpha val="43137"/>
                    </a:srgbClr>
                  </a:outerShdw>
                </a:effectLst>
              </a:rPr>
              <a:t>w</a:t>
            </a:r>
            <a:r>
              <a:rPr lang="en-US" sz="1400" b="1" i="1" dirty="0">
                <a:solidFill>
                  <a:srgbClr val="0000FF"/>
                </a:solidFill>
                <a:effectLst>
                  <a:outerShdw blurRad="38100" dist="38100" dir="2700000" algn="tl">
                    <a:srgbClr val="000000">
                      <a:alpha val="43137"/>
                    </a:srgbClr>
                  </a:outerShdw>
                </a:effectLst>
              </a:rPr>
              <a:t>’ as standing for ‘</a:t>
            </a:r>
            <a:r>
              <a:rPr lang="en-US" sz="1400" b="1" dirty="0">
                <a:solidFill>
                  <a:srgbClr val="0000FF"/>
                </a:solidFill>
                <a:effectLst>
                  <a:outerShdw blurRad="38100" dist="38100" dir="2700000" algn="tl">
                    <a:srgbClr val="000000">
                      <a:alpha val="43137"/>
                    </a:srgbClr>
                  </a:outerShdw>
                </a:effectLst>
              </a:rPr>
              <a:t>Wegener’s</a:t>
            </a:r>
            <a:r>
              <a:rPr lang="en-US" sz="1400" b="1" i="1" dirty="0">
                <a:solidFill>
                  <a:srgbClr val="0000FF"/>
                </a:solidFill>
                <a:effectLst>
                  <a:outerShdw blurRad="38100" dist="38100" dir="2700000" algn="tl">
                    <a:srgbClr val="000000">
                      <a:alpha val="43137"/>
                    </a:srgbClr>
                  </a:outerShdw>
                </a:effectLst>
              </a:rPr>
              <a:t>’</a:t>
            </a:r>
          </a:p>
        </p:txBody>
      </p:sp>
    </p:spTree>
    <p:extLst>
      <p:ext uri="{BB962C8B-B14F-4D97-AF65-F5344CB8AC3E}">
        <p14:creationId xmlns:p14="http://schemas.microsoft.com/office/powerpoint/2010/main" val="357892951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0000FF"/>
                </a:solidFill>
              </a:rPr>
              <a:t>What is the classic triad of granulomatosis with polyangiitis (</a:t>
            </a:r>
            <a:r>
              <a:rPr lang="en-US" sz="1600" i="1" dirty="0" err="1">
                <a:solidFill>
                  <a:srgbClr val="0000FF"/>
                </a:solidFill>
              </a:rPr>
              <a:t>GwP</a:t>
            </a:r>
            <a:r>
              <a:rPr lang="en-US" sz="1600" i="1" dirty="0">
                <a:solidFill>
                  <a:srgbClr val="0000FF"/>
                </a:solidFill>
              </a:rPr>
              <a:t>)?</a:t>
            </a:r>
          </a:p>
          <a:p>
            <a:r>
              <a:rPr lang="en-US" sz="1600" dirty="0">
                <a:solidFill>
                  <a:srgbClr val="CCFFCC"/>
                </a:solidFill>
              </a:rPr>
              <a:t>Necrotizing vasculitis of:</a:t>
            </a:r>
          </a:p>
          <a:p>
            <a:r>
              <a:rPr lang="en-US" sz="1600" dirty="0">
                <a:solidFill>
                  <a:srgbClr val="0000FF"/>
                </a:solidFill>
              </a:rPr>
              <a:t>--</a:t>
            </a:r>
            <a:r>
              <a:rPr lang="en-US" sz="1600" dirty="0">
                <a:solidFill>
                  <a:srgbClr val="CCFFCC"/>
                </a:solidFill>
              </a:rPr>
              <a:t>the upper and lower respiratory tract</a:t>
            </a:r>
          </a:p>
          <a:p>
            <a:r>
              <a:rPr lang="en-US" sz="1600" dirty="0">
                <a:solidFill>
                  <a:srgbClr val="0000FF"/>
                </a:solidFill>
              </a:rPr>
              <a:t>--</a:t>
            </a:r>
            <a:r>
              <a:rPr lang="en-US" sz="1600" dirty="0">
                <a:solidFill>
                  <a:srgbClr val="CCFFCC"/>
                </a:solidFill>
              </a:rPr>
              <a:t>the kidneys</a:t>
            </a:r>
          </a:p>
          <a:p>
            <a:r>
              <a:rPr lang="en-US" sz="1600" dirty="0">
                <a:solidFill>
                  <a:srgbClr val="0000FF"/>
                </a:solidFill>
              </a:rPr>
              <a:t>--</a:t>
            </a:r>
            <a:r>
              <a:rPr lang="en-US" sz="1600" dirty="0">
                <a:solidFill>
                  <a:srgbClr val="CCFFCC"/>
                </a:solidFill>
              </a:rPr>
              <a:t>small and medium-sized arteries and veins</a:t>
            </a:r>
          </a:p>
        </p:txBody>
      </p:sp>
      <p:sp>
        <p:nvSpPr>
          <p:cNvPr id="29" name="TextBox 28">
            <a:extLst>
              <a:ext uri="{FF2B5EF4-FFF2-40B4-BE49-F238E27FC236}">
                <a16:creationId xmlns:a16="http://schemas.microsoft.com/office/drawing/2014/main" id="{88C253D2-73D2-40EE-B6C0-F05E75EE1BF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1" name="Line 29">
            <a:extLst>
              <a:ext uri="{FF2B5EF4-FFF2-40B4-BE49-F238E27FC236}">
                <a16:creationId xmlns:a16="http://schemas.microsoft.com/office/drawing/2014/main" id="{55F4FE99-2E65-4407-A57D-64317D05D13D}"/>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2" name="Line 30">
            <a:extLst>
              <a:ext uri="{FF2B5EF4-FFF2-40B4-BE49-F238E27FC236}">
                <a16:creationId xmlns:a16="http://schemas.microsoft.com/office/drawing/2014/main" id="{A1380F0D-88D4-47B5-8A4B-A87538D24E2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025472E4-61DA-4B82-815F-0A48B9D4B927}"/>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75C23537-D1F9-4603-ADED-93472D60FD0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35" name="Straight Connector 34">
            <a:extLst>
              <a:ext uri="{FF2B5EF4-FFF2-40B4-BE49-F238E27FC236}">
                <a16:creationId xmlns:a16="http://schemas.microsoft.com/office/drawing/2014/main" id="{6E28477B-FD8C-44D2-959A-E37801C6413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6" name="Text Box 23">
            <a:extLst>
              <a:ext uri="{FF2B5EF4-FFF2-40B4-BE49-F238E27FC236}">
                <a16:creationId xmlns:a16="http://schemas.microsoft.com/office/drawing/2014/main" id="{D0ABAEAE-9701-443B-A247-4E108E67F6E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37" name="TextBox 36">
            <a:extLst>
              <a:ext uri="{FF2B5EF4-FFF2-40B4-BE49-F238E27FC236}">
                <a16:creationId xmlns:a16="http://schemas.microsoft.com/office/drawing/2014/main" id="{720BA41A-D8E5-4B79-9B14-0ECB52A0AA5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53319457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0000FF"/>
                </a:solidFill>
              </a:rPr>
              <a:t>What is the classic triad of granulomatosis with polyangiitis (</a:t>
            </a:r>
            <a:r>
              <a:rPr lang="en-US" sz="1600" i="1" dirty="0" err="1">
                <a:solidFill>
                  <a:srgbClr val="0000FF"/>
                </a:solidFill>
              </a:rPr>
              <a:t>GwP</a:t>
            </a:r>
            <a:r>
              <a:rPr lang="en-US" sz="1600" i="1" dirty="0">
                <a:solidFill>
                  <a:srgbClr val="0000FF"/>
                </a:solidFill>
              </a:rPr>
              <a:t>)?</a:t>
            </a:r>
          </a:p>
          <a:p>
            <a:r>
              <a:rPr lang="en-US" sz="1600" dirty="0">
                <a:solidFill>
                  <a:srgbClr val="0000FF"/>
                </a:solidFill>
              </a:rPr>
              <a:t>Necrotizing vasculitis of:</a:t>
            </a:r>
          </a:p>
          <a:p>
            <a:r>
              <a:rPr lang="en-US" sz="1600" dirty="0">
                <a:solidFill>
                  <a:srgbClr val="0000FF"/>
                </a:solidFill>
              </a:rPr>
              <a:t>--the upper and lower respiratory tract</a:t>
            </a:r>
          </a:p>
          <a:p>
            <a:r>
              <a:rPr lang="en-US" sz="1600" dirty="0">
                <a:solidFill>
                  <a:srgbClr val="0000FF"/>
                </a:solidFill>
              </a:rPr>
              <a:t>--the kidneys</a:t>
            </a:r>
          </a:p>
          <a:p>
            <a:r>
              <a:rPr lang="en-US" sz="1600" dirty="0">
                <a:solidFill>
                  <a:srgbClr val="0000FF"/>
                </a:solidFill>
              </a:rPr>
              <a:t>--small and medium-sized arteries and veins</a:t>
            </a:r>
          </a:p>
        </p:txBody>
      </p:sp>
      <p:sp>
        <p:nvSpPr>
          <p:cNvPr id="29" name="TextBox 28">
            <a:extLst>
              <a:ext uri="{FF2B5EF4-FFF2-40B4-BE49-F238E27FC236}">
                <a16:creationId xmlns:a16="http://schemas.microsoft.com/office/drawing/2014/main" id="{1286B0BD-2A23-449F-AD50-0C6A7B37C77E}"/>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1" name="Line 29">
            <a:extLst>
              <a:ext uri="{FF2B5EF4-FFF2-40B4-BE49-F238E27FC236}">
                <a16:creationId xmlns:a16="http://schemas.microsoft.com/office/drawing/2014/main" id="{975F66FE-E3B8-40B9-8516-5BD4B14820F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2" name="Line 30">
            <a:extLst>
              <a:ext uri="{FF2B5EF4-FFF2-40B4-BE49-F238E27FC236}">
                <a16:creationId xmlns:a16="http://schemas.microsoft.com/office/drawing/2014/main" id="{B3659E02-7BB8-45FB-B04F-8ED22469FFD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245FAAC8-28ED-40D9-A774-2DDE185D2FC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04960233-287B-4165-9036-F7981EDCEA34}"/>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35" name="Straight Connector 34">
            <a:extLst>
              <a:ext uri="{FF2B5EF4-FFF2-40B4-BE49-F238E27FC236}">
                <a16:creationId xmlns:a16="http://schemas.microsoft.com/office/drawing/2014/main" id="{3D264DA5-B3A1-4BFC-9906-C52ACDA3482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6" name="Text Box 23">
            <a:extLst>
              <a:ext uri="{FF2B5EF4-FFF2-40B4-BE49-F238E27FC236}">
                <a16:creationId xmlns:a16="http://schemas.microsoft.com/office/drawing/2014/main" id="{3202518E-D245-4430-B567-C9065518D87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37" name="TextBox 36">
            <a:extLst>
              <a:ext uri="{FF2B5EF4-FFF2-40B4-BE49-F238E27FC236}">
                <a16:creationId xmlns:a16="http://schemas.microsoft.com/office/drawing/2014/main" id="{23415BDE-78EB-452D-8A70-42DA59E6EE7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108240082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lower </a:t>
            </a:r>
            <a:r>
              <a:rPr lang="en-US" sz="1600" b="1" dirty="0">
                <a:solidFill>
                  <a:srgbClr val="0000FF"/>
                </a:solidFill>
              </a:rPr>
              <a:t>respiratory tract</a:t>
            </a:r>
          </a:p>
          <a:p>
            <a:r>
              <a:rPr lang="en-US" sz="1600" dirty="0">
                <a:solidFill>
                  <a:srgbClr val="999999"/>
                </a:solidFill>
              </a:rPr>
              <a:t>--the 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chemeClr val="accent1">
                    <a:lumMod val="40000"/>
                    <a:lumOff val="60000"/>
                  </a:schemeClr>
                </a:solidFill>
              </a:rPr>
              <a:t>Sinusitis with  bloody  discharge</a:t>
            </a:r>
          </a:p>
        </p:txBody>
      </p:sp>
      <p:cxnSp>
        <p:nvCxnSpPr>
          <p:cNvPr id="34" name="Straight Arrow Connector 33">
            <a:extLst>
              <a:ext uri="{FF2B5EF4-FFF2-40B4-BE49-F238E27FC236}">
                <a16:creationId xmlns:a16="http://schemas.microsoft.com/office/drawing/2014/main" id="{543BCD66-AEEF-4E59-995B-1657AF3F89DF}"/>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3AD94321-2A87-4F8B-8DD7-DBAEB829963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2" name="Line 29">
            <a:extLst>
              <a:ext uri="{FF2B5EF4-FFF2-40B4-BE49-F238E27FC236}">
                <a16:creationId xmlns:a16="http://schemas.microsoft.com/office/drawing/2014/main" id="{08F48E1F-3B27-4AF1-9010-D34B6F3B1FC1}"/>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070CCA5C-7D77-45FC-A16E-996F0B470CF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5" name="Text Box 31">
            <a:extLst>
              <a:ext uri="{FF2B5EF4-FFF2-40B4-BE49-F238E27FC236}">
                <a16:creationId xmlns:a16="http://schemas.microsoft.com/office/drawing/2014/main" id="{A37D189D-C707-447A-A449-84E58B8C088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6" name="Text Box 23">
            <a:extLst>
              <a:ext uri="{FF2B5EF4-FFF2-40B4-BE49-F238E27FC236}">
                <a16:creationId xmlns:a16="http://schemas.microsoft.com/office/drawing/2014/main" id="{B4858C4E-DF45-43C5-8B66-03F99EE0894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37" name="Straight Connector 36">
            <a:extLst>
              <a:ext uri="{FF2B5EF4-FFF2-40B4-BE49-F238E27FC236}">
                <a16:creationId xmlns:a16="http://schemas.microsoft.com/office/drawing/2014/main" id="{8F9F59BE-A86D-4E0D-BFF0-FDA3A6E18CD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8" name="Text Box 23">
            <a:extLst>
              <a:ext uri="{FF2B5EF4-FFF2-40B4-BE49-F238E27FC236}">
                <a16:creationId xmlns:a16="http://schemas.microsoft.com/office/drawing/2014/main" id="{09ACB516-60E4-4FED-A698-2B96F3F0154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39" name="TextBox 38">
            <a:extLst>
              <a:ext uri="{FF2B5EF4-FFF2-40B4-BE49-F238E27FC236}">
                <a16:creationId xmlns:a16="http://schemas.microsoft.com/office/drawing/2014/main" id="{674AFE7A-C56E-4E95-BBB3-68A8A2EB3599}"/>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53283031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lower </a:t>
            </a:r>
            <a:r>
              <a:rPr lang="en-US" sz="1600" b="1" dirty="0">
                <a:solidFill>
                  <a:srgbClr val="0000FF"/>
                </a:solidFill>
              </a:rPr>
              <a:t>respiratory tract</a:t>
            </a:r>
          </a:p>
          <a:p>
            <a:r>
              <a:rPr lang="en-US" sz="1600" dirty="0">
                <a:solidFill>
                  <a:srgbClr val="999999"/>
                </a:solidFill>
              </a:rPr>
              <a:t>--the 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sp>
        <p:nvSpPr>
          <p:cNvPr id="6" name="Rectangle 5">
            <a:extLst>
              <a:ext uri="{FF2B5EF4-FFF2-40B4-BE49-F238E27FC236}">
                <a16:creationId xmlns:a16="http://schemas.microsoft.com/office/drawing/2014/main" id="{4537AB94-C646-4501-A6E8-72E3AD204041}"/>
              </a:ext>
            </a:extLst>
          </p:cNvPr>
          <p:cNvSpPr/>
          <p:nvPr/>
        </p:nvSpPr>
        <p:spPr>
          <a:xfrm>
            <a:off x="1343505" y="4039968"/>
            <a:ext cx="577530" cy="27302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3" name="Straight Arrow Connector 32">
            <a:extLst>
              <a:ext uri="{FF2B5EF4-FFF2-40B4-BE49-F238E27FC236}">
                <a16:creationId xmlns:a16="http://schemas.microsoft.com/office/drawing/2014/main" id="{5E9B4D8D-AB0F-4CCA-AFC4-9632613C3A29}"/>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F13749F-D0D7-453D-98D9-8FBB78CA8FA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4" name="Line 29">
            <a:extLst>
              <a:ext uri="{FF2B5EF4-FFF2-40B4-BE49-F238E27FC236}">
                <a16:creationId xmlns:a16="http://schemas.microsoft.com/office/drawing/2014/main" id="{0142AE9F-AA1A-45B3-A158-6DDB67428C33}"/>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5" name="Line 30">
            <a:extLst>
              <a:ext uri="{FF2B5EF4-FFF2-40B4-BE49-F238E27FC236}">
                <a16:creationId xmlns:a16="http://schemas.microsoft.com/office/drawing/2014/main" id="{70D63F64-06DB-4660-ABB6-6A284340EB6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Text Box 31">
            <a:extLst>
              <a:ext uri="{FF2B5EF4-FFF2-40B4-BE49-F238E27FC236}">
                <a16:creationId xmlns:a16="http://schemas.microsoft.com/office/drawing/2014/main" id="{34668715-90B9-4852-9BE9-AA40B2608CE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7" name="Text Box 23">
            <a:extLst>
              <a:ext uri="{FF2B5EF4-FFF2-40B4-BE49-F238E27FC236}">
                <a16:creationId xmlns:a16="http://schemas.microsoft.com/office/drawing/2014/main" id="{F16DA1B4-0CE5-4405-B3D1-D6AFB9787D8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38" name="Straight Connector 37">
            <a:extLst>
              <a:ext uri="{FF2B5EF4-FFF2-40B4-BE49-F238E27FC236}">
                <a16:creationId xmlns:a16="http://schemas.microsoft.com/office/drawing/2014/main" id="{B40B851C-2693-4523-B710-3D019BCC02DE}"/>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9" name="Text Box 23">
            <a:extLst>
              <a:ext uri="{FF2B5EF4-FFF2-40B4-BE49-F238E27FC236}">
                <a16:creationId xmlns:a16="http://schemas.microsoft.com/office/drawing/2014/main" id="{D719BFDC-7AC2-44C0-B336-68C194FB702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2" name="TextBox 41">
            <a:extLst>
              <a:ext uri="{FF2B5EF4-FFF2-40B4-BE49-F238E27FC236}">
                <a16:creationId xmlns:a16="http://schemas.microsoft.com/office/drawing/2014/main" id="{593499AD-D4A3-45FC-AA1C-AD69F14786B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98561024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lower </a:t>
            </a:r>
            <a:r>
              <a:rPr lang="en-US" sz="1600" b="1" dirty="0">
                <a:solidFill>
                  <a:srgbClr val="0000FF"/>
                </a:solidFill>
              </a:rPr>
              <a:t>respiratory tract</a:t>
            </a:r>
          </a:p>
          <a:p>
            <a:r>
              <a:rPr lang="en-US" sz="1600" dirty="0">
                <a:solidFill>
                  <a:srgbClr val="999999"/>
                </a:solidFill>
              </a:rPr>
              <a:t>--the 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31BAD863-7BD0-4F94-8A92-29A688DC49B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2" name="Line 29">
            <a:extLst>
              <a:ext uri="{FF2B5EF4-FFF2-40B4-BE49-F238E27FC236}">
                <a16:creationId xmlns:a16="http://schemas.microsoft.com/office/drawing/2014/main" id="{3DFAA884-B4D5-46FD-8DBB-1F249730DD11}"/>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59D94F94-3761-4FAB-9B84-A9D80BEB14B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Text Box 31">
            <a:extLst>
              <a:ext uri="{FF2B5EF4-FFF2-40B4-BE49-F238E27FC236}">
                <a16:creationId xmlns:a16="http://schemas.microsoft.com/office/drawing/2014/main" id="{06A37110-1DB2-4EBB-AD3A-3278F902F86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5" name="Text Box 23">
            <a:extLst>
              <a:ext uri="{FF2B5EF4-FFF2-40B4-BE49-F238E27FC236}">
                <a16:creationId xmlns:a16="http://schemas.microsoft.com/office/drawing/2014/main" id="{4FD58152-7E68-4958-87B8-092DBF1ABDF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36" name="Straight Connector 35">
            <a:extLst>
              <a:ext uri="{FF2B5EF4-FFF2-40B4-BE49-F238E27FC236}">
                <a16:creationId xmlns:a16="http://schemas.microsoft.com/office/drawing/2014/main" id="{A3F17EC4-F106-47C6-96CD-A66FFFB1138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7" name="Text Box 23">
            <a:extLst>
              <a:ext uri="{FF2B5EF4-FFF2-40B4-BE49-F238E27FC236}">
                <a16:creationId xmlns:a16="http://schemas.microsoft.com/office/drawing/2014/main" id="{6BBD85A9-0C51-4EEB-813D-8078822D23C4}"/>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38" name="TextBox 37">
            <a:extLst>
              <a:ext uri="{FF2B5EF4-FFF2-40B4-BE49-F238E27FC236}">
                <a16:creationId xmlns:a16="http://schemas.microsoft.com/office/drawing/2014/main" id="{5C2E54F2-9A5E-4AA8-972C-0B8B32521DB8}"/>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175587460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Line 29">
            <a:extLst>
              <a:ext uri="{FF2B5EF4-FFF2-40B4-BE49-F238E27FC236}">
                <a16:creationId xmlns:a16="http://schemas.microsoft.com/office/drawing/2014/main" id="{CBF059B3-01F2-4460-AAD3-D9D7E766676D}"/>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5" name="Line 30">
            <a:extLst>
              <a:ext uri="{FF2B5EF4-FFF2-40B4-BE49-F238E27FC236}">
                <a16:creationId xmlns:a16="http://schemas.microsoft.com/office/drawing/2014/main" id="{5E5696C6-6DFC-49C7-A483-29D5902EE19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Text Box 31">
            <a:extLst>
              <a:ext uri="{FF2B5EF4-FFF2-40B4-BE49-F238E27FC236}">
                <a16:creationId xmlns:a16="http://schemas.microsoft.com/office/drawing/2014/main" id="{153E3C20-0545-44F3-BDEF-24FFC130B5AF}"/>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7" name="Text Box 23">
            <a:extLst>
              <a:ext uri="{FF2B5EF4-FFF2-40B4-BE49-F238E27FC236}">
                <a16:creationId xmlns:a16="http://schemas.microsoft.com/office/drawing/2014/main" id="{ABEFFEC5-3FF6-4342-9AAB-81EB719726D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38" name="Straight Connector 37">
            <a:extLst>
              <a:ext uri="{FF2B5EF4-FFF2-40B4-BE49-F238E27FC236}">
                <a16:creationId xmlns:a16="http://schemas.microsoft.com/office/drawing/2014/main" id="{CF931D7B-D4AE-4AC4-AA43-49093B7DC5CB}"/>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9" name="Text Box 23">
            <a:extLst>
              <a:ext uri="{FF2B5EF4-FFF2-40B4-BE49-F238E27FC236}">
                <a16:creationId xmlns:a16="http://schemas.microsoft.com/office/drawing/2014/main" id="{66CAFAA2-18B9-40D2-9586-4D085E1C3EC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2" name="TextBox 41">
            <a:extLst>
              <a:ext uri="{FF2B5EF4-FFF2-40B4-BE49-F238E27FC236}">
                <a16:creationId xmlns:a16="http://schemas.microsoft.com/office/drawing/2014/main" id="{79B29FDA-2BC2-4819-947F-F6C35410759E}"/>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rgbClr val="0070C0"/>
                </a:solidFill>
              </a:rPr>
              <a:t>A variety of pulmonary S/S: Cough (+/- hemoptysis), wheezing, </a:t>
            </a:r>
            <a:r>
              <a:rPr lang="en-US" sz="1400" dirty="0" err="1">
                <a:solidFill>
                  <a:srgbClr val="0070C0"/>
                </a:solidFill>
              </a:rPr>
              <a:t>etc</a:t>
            </a:r>
            <a:endParaRPr lang="en-US" sz="1400" dirty="0">
              <a:solidFill>
                <a:srgbClr val="0070C0"/>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3698019B-9DF2-4121-8273-34C72FF1D40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0387558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Line 29">
            <a:extLst>
              <a:ext uri="{FF2B5EF4-FFF2-40B4-BE49-F238E27FC236}">
                <a16:creationId xmlns:a16="http://schemas.microsoft.com/office/drawing/2014/main" id="{D0D7FC3B-5CD4-4ADE-B2EC-2ECCB69A4FA9}"/>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5" name="Line 30">
            <a:extLst>
              <a:ext uri="{FF2B5EF4-FFF2-40B4-BE49-F238E27FC236}">
                <a16:creationId xmlns:a16="http://schemas.microsoft.com/office/drawing/2014/main" id="{4878FE81-C7D9-472E-9035-10CF9B8B4B2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Text Box 31">
            <a:extLst>
              <a:ext uri="{FF2B5EF4-FFF2-40B4-BE49-F238E27FC236}">
                <a16:creationId xmlns:a16="http://schemas.microsoft.com/office/drawing/2014/main" id="{5C6F3B3D-5E25-427B-B27C-8CD6DF9387F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7" name="Text Box 23">
            <a:extLst>
              <a:ext uri="{FF2B5EF4-FFF2-40B4-BE49-F238E27FC236}">
                <a16:creationId xmlns:a16="http://schemas.microsoft.com/office/drawing/2014/main" id="{6737CCBF-C039-4727-82B4-B5E1B4A5BBD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38" name="Straight Connector 37">
            <a:extLst>
              <a:ext uri="{FF2B5EF4-FFF2-40B4-BE49-F238E27FC236}">
                <a16:creationId xmlns:a16="http://schemas.microsoft.com/office/drawing/2014/main" id="{3FD203F6-1C21-4167-97B6-9C85DC04F0B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9" name="Text Box 23">
            <a:extLst>
              <a:ext uri="{FF2B5EF4-FFF2-40B4-BE49-F238E27FC236}">
                <a16:creationId xmlns:a16="http://schemas.microsoft.com/office/drawing/2014/main" id="{78D1C788-AE28-4833-B567-1C05C7F40BC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2" name="TextBox 41">
            <a:extLst>
              <a:ext uri="{FF2B5EF4-FFF2-40B4-BE49-F238E27FC236}">
                <a16:creationId xmlns:a16="http://schemas.microsoft.com/office/drawing/2014/main" id="{91C1D5B9-B402-49A9-8E3D-234D994E3C9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139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chemeClr val="bg1"/>
                </a:solidFill>
              </a:rPr>
              <a:t>A variety of pulmonary S/S: Cough (+/- hemoptysis), wheezing, </a:t>
            </a:r>
            <a:r>
              <a:rPr lang="en-US" sz="1400" dirty="0" err="1">
                <a:solidFill>
                  <a:schemeClr val="bg1"/>
                </a:solidFill>
              </a:rPr>
              <a:t>etc</a:t>
            </a:r>
            <a:endParaRPr lang="en-US" sz="1400" dirty="0">
              <a:solidFill>
                <a:schemeClr val="bg1"/>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44C296D0-4DAF-41A1-8F9C-82B4F74ACE5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42524620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16">
            <a:extLst>
              <a:ext uri="{FF2B5EF4-FFF2-40B4-BE49-F238E27FC236}">
                <a16:creationId xmlns:a16="http://schemas.microsoft.com/office/drawing/2014/main" id="{67DB90F0-A8BA-47A4-AE21-B91B99C23E44}"/>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8" name="TextBox 47">
            <a:extLst>
              <a:ext uri="{FF2B5EF4-FFF2-40B4-BE49-F238E27FC236}">
                <a16:creationId xmlns:a16="http://schemas.microsoft.com/office/drawing/2014/main" id="{F7497AD9-BAA3-47FE-9C53-3EF878F43803}"/>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1" name="TextBox 30">
            <a:extLst>
              <a:ext uri="{FF2B5EF4-FFF2-40B4-BE49-F238E27FC236}">
                <a16:creationId xmlns:a16="http://schemas.microsoft.com/office/drawing/2014/main" id="{4D6A26C1-EC5B-4BBF-9E7F-076DF3F77AEF}"/>
              </a:ext>
            </a:extLst>
          </p:cNvPr>
          <p:cNvSpPr txBox="1"/>
          <p:nvPr/>
        </p:nvSpPr>
        <p:spPr>
          <a:xfrm>
            <a:off x="2148477" y="4662488"/>
            <a:ext cx="5686174" cy="830997"/>
          </a:xfrm>
          <a:prstGeom prst="rect">
            <a:avLst/>
          </a:prstGeom>
          <a:noFill/>
        </p:spPr>
        <p:txBody>
          <a:bodyPr wrap="square" rtlCol="0">
            <a:spAutoFit/>
          </a:bodyPr>
          <a:lstStyle/>
          <a:p>
            <a:r>
              <a:rPr lang="en-US" sz="1600" i="1" dirty="0">
                <a:solidFill>
                  <a:srgbClr val="0000FF"/>
                </a:solidFill>
              </a:rPr>
              <a:t>The term ‘Wegener’s granulomatosis’ has fallen out of favor. What term is preferred in its place?</a:t>
            </a:r>
          </a:p>
          <a:p>
            <a:r>
              <a:rPr lang="en-US" sz="1600" dirty="0">
                <a:solidFill>
                  <a:srgbClr val="0000FF"/>
                </a:solidFill>
              </a:rPr>
              <a:t>‘Granulomatosis with polyangiitis’</a:t>
            </a:r>
          </a:p>
        </p:txBody>
      </p:sp>
      <p:sp>
        <p:nvSpPr>
          <p:cNvPr id="32" name="Line 19">
            <a:extLst>
              <a:ext uri="{FF2B5EF4-FFF2-40B4-BE49-F238E27FC236}">
                <a16:creationId xmlns:a16="http://schemas.microsoft.com/office/drawing/2014/main" id="{DD0AE377-7975-46BB-9B5D-72A28D6455F9}"/>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 name="Line 20">
            <a:extLst>
              <a:ext uri="{FF2B5EF4-FFF2-40B4-BE49-F238E27FC236}">
                <a16:creationId xmlns:a16="http://schemas.microsoft.com/office/drawing/2014/main" id="{A6D20352-41C1-4B21-BE72-16E5189483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 name="Text Box 21">
            <a:extLst>
              <a:ext uri="{FF2B5EF4-FFF2-40B4-BE49-F238E27FC236}">
                <a16:creationId xmlns:a16="http://schemas.microsoft.com/office/drawing/2014/main" id="{5CA44641-0284-4B78-8973-B779DEF616E8}"/>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3" name="Line 17">
            <a:extLst>
              <a:ext uri="{FF2B5EF4-FFF2-40B4-BE49-F238E27FC236}">
                <a16:creationId xmlns:a16="http://schemas.microsoft.com/office/drawing/2014/main" id="{424A005B-4B52-4E28-937E-A593DD692B08}"/>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 name="Text Box 23">
            <a:extLst>
              <a:ext uri="{FF2B5EF4-FFF2-40B4-BE49-F238E27FC236}">
                <a16:creationId xmlns:a16="http://schemas.microsoft.com/office/drawing/2014/main" id="{E8A6D52E-0F5D-4822-916D-A2B84BD03926}"/>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8" name="TextBox 27">
            <a:extLst>
              <a:ext uri="{FF2B5EF4-FFF2-40B4-BE49-F238E27FC236}">
                <a16:creationId xmlns:a16="http://schemas.microsoft.com/office/drawing/2014/main" id="{C028B6DE-F53B-4BF2-AE0A-5494D27F030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9" name="Line 29">
            <a:extLst>
              <a:ext uri="{FF2B5EF4-FFF2-40B4-BE49-F238E27FC236}">
                <a16:creationId xmlns:a16="http://schemas.microsoft.com/office/drawing/2014/main" id="{AFC55DCD-CA01-4E9E-A283-010919A95B3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C5C9BAEC-5F12-48FA-A846-587EA42E099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5" name="Text Box 31">
            <a:extLst>
              <a:ext uri="{FF2B5EF4-FFF2-40B4-BE49-F238E27FC236}">
                <a16:creationId xmlns:a16="http://schemas.microsoft.com/office/drawing/2014/main" id="{E92F1C68-DDD0-4E9C-BB83-04B67797B5C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6" name="Text Box 23">
            <a:extLst>
              <a:ext uri="{FF2B5EF4-FFF2-40B4-BE49-F238E27FC236}">
                <a16:creationId xmlns:a16="http://schemas.microsoft.com/office/drawing/2014/main" id="{E7A90308-1C90-477A-A6D3-94C22036830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1" name="Straight Connector 40">
            <a:extLst>
              <a:ext uri="{FF2B5EF4-FFF2-40B4-BE49-F238E27FC236}">
                <a16:creationId xmlns:a16="http://schemas.microsoft.com/office/drawing/2014/main" id="{2ACCFA0E-4AD0-4C49-90ED-2D40E33D959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3" name="Text Box 23">
            <a:extLst>
              <a:ext uri="{FF2B5EF4-FFF2-40B4-BE49-F238E27FC236}">
                <a16:creationId xmlns:a16="http://schemas.microsoft.com/office/drawing/2014/main" id="{9F3F9EBE-2F46-40C8-BD21-EF9D8652717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4" name="TextBox 43">
            <a:extLst>
              <a:ext uri="{FF2B5EF4-FFF2-40B4-BE49-F238E27FC236}">
                <a16:creationId xmlns:a16="http://schemas.microsoft.com/office/drawing/2014/main" id="{2721FADB-B980-4194-83BA-00219C53B41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329933364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CF318140-6FA4-4250-AEB1-01714C1990F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30">
            <a:extLst>
              <a:ext uri="{FF2B5EF4-FFF2-40B4-BE49-F238E27FC236}">
                <a16:creationId xmlns:a16="http://schemas.microsoft.com/office/drawing/2014/main" id="{78428C38-2F10-47B1-9ADF-B4C561CAC34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31">
            <a:extLst>
              <a:ext uri="{FF2B5EF4-FFF2-40B4-BE49-F238E27FC236}">
                <a16:creationId xmlns:a16="http://schemas.microsoft.com/office/drawing/2014/main" id="{E134A3A3-2B9C-4D26-AA59-382CD76BDA3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9" name="Text Box 23">
            <a:extLst>
              <a:ext uri="{FF2B5EF4-FFF2-40B4-BE49-F238E27FC236}">
                <a16:creationId xmlns:a16="http://schemas.microsoft.com/office/drawing/2014/main" id="{C76AF507-FA73-4EE5-B00B-AA961A77214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2" name="Straight Connector 41">
            <a:extLst>
              <a:ext uri="{FF2B5EF4-FFF2-40B4-BE49-F238E27FC236}">
                <a16:creationId xmlns:a16="http://schemas.microsoft.com/office/drawing/2014/main" id="{5ACEEF59-AF72-4D84-9E06-5E973DE329FA}"/>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3A20D103-F057-4BAC-A225-FCEF0AC8997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617496C7-B4BD-4E23-B349-FDC37BC96FDD}"/>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140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0000FF"/>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chemeClr val="bg1"/>
                </a:solidFill>
              </a:rPr>
              <a:t>A variety of pulmonary S/S: Cough (+/- hemoptysis), wheezing, </a:t>
            </a:r>
            <a:r>
              <a:rPr lang="en-US" sz="1400" dirty="0" err="1">
                <a:solidFill>
                  <a:schemeClr val="bg1"/>
                </a:solidFill>
              </a:rPr>
              <a:t>etc</a:t>
            </a:r>
            <a:endParaRPr lang="en-US" sz="1400" dirty="0">
              <a:solidFill>
                <a:schemeClr val="bg1"/>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bg1"/>
                </a:solidFill>
              </a:rPr>
              <a:t>What specific pathologic renal condition is caused by </a:t>
            </a:r>
            <a:r>
              <a:rPr lang="en-US" sz="1400" i="1" dirty="0" err="1">
                <a:solidFill>
                  <a:schemeClr val="bg1"/>
                </a:solidFill>
              </a:rPr>
              <a:t>GwP</a:t>
            </a:r>
            <a:r>
              <a:rPr lang="en-US" sz="1400" i="1" dirty="0">
                <a:solidFill>
                  <a:schemeClr val="bg1"/>
                </a:solidFill>
              </a:rPr>
              <a:t>?</a:t>
            </a:r>
          </a:p>
          <a:p>
            <a:r>
              <a:rPr lang="en-US" sz="1400" dirty="0">
                <a:solidFill>
                  <a:srgbClr val="C00000"/>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3A97B21C-F5C2-499C-979D-04D6EB32424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61746367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EB65F7B5-8A50-4FDA-87AB-5F2D66AD4EF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30">
            <a:extLst>
              <a:ext uri="{FF2B5EF4-FFF2-40B4-BE49-F238E27FC236}">
                <a16:creationId xmlns:a16="http://schemas.microsoft.com/office/drawing/2014/main" id="{5188CF71-E512-4F68-BF61-33A776DC62B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31">
            <a:extLst>
              <a:ext uri="{FF2B5EF4-FFF2-40B4-BE49-F238E27FC236}">
                <a16:creationId xmlns:a16="http://schemas.microsoft.com/office/drawing/2014/main" id="{79418DEC-C111-40B2-848A-5812EDBF0BF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9" name="Text Box 23">
            <a:extLst>
              <a:ext uri="{FF2B5EF4-FFF2-40B4-BE49-F238E27FC236}">
                <a16:creationId xmlns:a16="http://schemas.microsoft.com/office/drawing/2014/main" id="{673B59E5-BF97-4B1A-9196-0E62C40928E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2" name="Straight Connector 41">
            <a:extLst>
              <a:ext uri="{FF2B5EF4-FFF2-40B4-BE49-F238E27FC236}">
                <a16:creationId xmlns:a16="http://schemas.microsoft.com/office/drawing/2014/main" id="{02117A54-F89F-4B76-9192-CDE7938AC73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15D72C94-D550-4490-BF93-FCCD2ED0B64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AB66E243-E46F-4AF9-997F-F03153F6B6A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141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0000FF"/>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chemeClr val="bg1"/>
                </a:solidFill>
              </a:rPr>
              <a:t>A variety of pulmonary S/S: Cough (+/- hemoptysis), wheezing, </a:t>
            </a:r>
            <a:r>
              <a:rPr lang="en-US" sz="1400" dirty="0" err="1">
                <a:solidFill>
                  <a:schemeClr val="bg1"/>
                </a:solidFill>
              </a:rPr>
              <a:t>etc</a:t>
            </a:r>
            <a:endParaRPr lang="en-US" sz="1400" dirty="0">
              <a:solidFill>
                <a:schemeClr val="bg1"/>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bg1"/>
                </a:solidFill>
              </a:rPr>
              <a:t>What specific pathologic renal condition is caused by </a:t>
            </a:r>
            <a:r>
              <a:rPr lang="en-US" sz="1400" i="1" dirty="0" err="1">
                <a:solidFill>
                  <a:schemeClr val="bg1"/>
                </a:solidFill>
              </a:rPr>
              <a:t>GwP</a:t>
            </a:r>
            <a:r>
              <a:rPr lang="en-US" sz="1400" i="1" dirty="0">
                <a:solidFill>
                  <a:schemeClr val="bg1"/>
                </a:solidFill>
              </a:rPr>
              <a:t>?</a:t>
            </a:r>
          </a:p>
          <a:p>
            <a:r>
              <a:rPr lang="en-US" sz="1400" dirty="0">
                <a:solidFill>
                  <a:schemeClr val="bg1"/>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979DB40C-0114-4CC2-AC76-84A78285E2B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88554866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dirty="0"/>
              <a:t>Retinal</a:t>
            </a:r>
          </a:p>
          <a:p>
            <a:pPr algn="ctr" eaLnBrk="1" hangingPunct="1">
              <a:lnSpc>
                <a:spcPct val="85000"/>
              </a:lnSpc>
              <a:spcBef>
                <a:spcPct val="0"/>
              </a:spcBef>
              <a:buClrTx/>
              <a:buSzTx/>
              <a:buFontTx/>
              <a:buNone/>
            </a:pPr>
            <a:r>
              <a:rPr lang="en-US" altLang="en-US" sz="2800" dirty="0"/>
              <a:t>Vasculitis</a:t>
            </a:r>
          </a:p>
        </p:txBody>
      </p:sp>
      <p:sp>
        <p:nvSpPr>
          <p:cNvPr id="6" name="TextBox 5">
            <a:extLst>
              <a:ext uri="{FF2B5EF4-FFF2-40B4-BE49-F238E27FC236}">
                <a16:creationId xmlns:a16="http://schemas.microsoft.com/office/drawing/2014/main" id="{66D0ADE0-EDFE-464C-8393-F2448B53FFEA}"/>
              </a:ext>
            </a:extLst>
          </p:cNvPr>
          <p:cNvSpPr txBox="1"/>
          <p:nvPr/>
        </p:nvSpPr>
        <p:spPr>
          <a:xfrm>
            <a:off x="3036404" y="976312"/>
            <a:ext cx="4809021" cy="1077218"/>
          </a:xfrm>
          <a:prstGeom prst="rect">
            <a:avLst/>
          </a:prstGeom>
          <a:solidFill>
            <a:srgbClr val="FFFF00"/>
          </a:solidFill>
        </p:spPr>
        <p:txBody>
          <a:bodyPr wrap="square" rtlCol="0">
            <a:spAutoFit/>
          </a:bodyPr>
          <a:lstStyle/>
          <a:p>
            <a:r>
              <a:rPr lang="en-US" sz="1600" i="1" dirty="0">
                <a:solidFill>
                  <a:srgbClr val="0000FF"/>
                </a:solidFill>
              </a:rPr>
              <a:t>Of the three, which does the </a:t>
            </a:r>
            <a:r>
              <a:rPr lang="en-US" sz="1600" dirty="0">
                <a:solidFill>
                  <a:srgbClr val="0000FF"/>
                </a:solidFill>
              </a:rPr>
              <a:t>Uveitis</a:t>
            </a:r>
            <a:r>
              <a:rPr lang="en-US" sz="1600" i="1" dirty="0">
                <a:solidFill>
                  <a:srgbClr val="0000FF"/>
                </a:solidFill>
              </a:rPr>
              <a:t> book describe as “the most characteristic clinical feature” of </a:t>
            </a:r>
            <a:r>
              <a:rPr lang="en-US" sz="1600" i="1" dirty="0" err="1">
                <a:solidFill>
                  <a:srgbClr val="0000FF"/>
                </a:solidFill>
              </a:rPr>
              <a:t>GwP</a:t>
            </a:r>
            <a:r>
              <a:rPr lang="en-US" sz="1600" i="1" dirty="0">
                <a:solidFill>
                  <a:srgbClr val="0000FF"/>
                </a:solidFill>
              </a:rPr>
              <a:t>?</a:t>
            </a:r>
          </a:p>
          <a:p>
            <a:r>
              <a:rPr lang="en-US" sz="1600" b="1" dirty="0">
                <a:solidFill>
                  <a:srgbClr val="FFFF00"/>
                </a:solidFill>
              </a:rPr>
              <a:t>Sinus </a:t>
            </a:r>
            <a:r>
              <a:rPr lang="en-US" sz="1600" b="1" dirty="0" err="1">
                <a:solidFill>
                  <a:srgbClr val="FFFF00"/>
                </a:solidFill>
              </a:rPr>
              <a:t>dz</a:t>
            </a:r>
            <a:endParaRPr lang="en-US" sz="1600" b="1" dirty="0">
              <a:solidFill>
                <a:srgbClr val="FFFF00"/>
              </a:solidFill>
            </a:endParaRPr>
          </a:p>
        </p:txBody>
      </p:sp>
      <p:sp>
        <p:nvSpPr>
          <p:cNvPr id="51" name="Line 29">
            <a:extLst>
              <a:ext uri="{FF2B5EF4-FFF2-40B4-BE49-F238E27FC236}">
                <a16:creationId xmlns:a16="http://schemas.microsoft.com/office/drawing/2014/main" id="{358D9E8B-75E6-40D7-BDA0-F894B97D985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0">
            <a:extLst>
              <a:ext uri="{FF2B5EF4-FFF2-40B4-BE49-F238E27FC236}">
                <a16:creationId xmlns:a16="http://schemas.microsoft.com/office/drawing/2014/main" id="{E5F073F1-9162-44A0-8EFC-653DD813DD9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1">
            <a:extLst>
              <a:ext uri="{FF2B5EF4-FFF2-40B4-BE49-F238E27FC236}">
                <a16:creationId xmlns:a16="http://schemas.microsoft.com/office/drawing/2014/main" id="{1C7B94D1-86E6-4329-A7A4-328996F28AF9}"/>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168E06C5-F1EC-4023-AD86-6DC8A6F4CF3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0" name="Straight Connector 59">
            <a:extLst>
              <a:ext uri="{FF2B5EF4-FFF2-40B4-BE49-F238E27FC236}">
                <a16:creationId xmlns:a16="http://schemas.microsoft.com/office/drawing/2014/main" id="{35387449-83EF-4FF6-8FD7-550CDB430AF6}"/>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1" name="Text Box 23">
            <a:extLst>
              <a:ext uri="{FF2B5EF4-FFF2-40B4-BE49-F238E27FC236}">
                <a16:creationId xmlns:a16="http://schemas.microsoft.com/office/drawing/2014/main" id="{F6903B81-D156-460C-B128-1C280CABD50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2" name="TextBox 61">
            <a:extLst>
              <a:ext uri="{FF2B5EF4-FFF2-40B4-BE49-F238E27FC236}">
                <a16:creationId xmlns:a16="http://schemas.microsoft.com/office/drawing/2014/main" id="{847DB3BF-126F-41AF-B5FB-1D1DEE02CF6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142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b="1" dirty="0">
                <a:solidFill>
                  <a:srgbClr val="0000FF"/>
                </a:solidFill>
              </a:rPr>
              <a:t>Sinusitis</a:t>
            </a:r>
            <a:r>
              <a:rPr lang="en-US" sz="1400" dirty="0">
                <a:solidFill>
                  <a:srgbClr val="0000FF"/>
                </a:solidFill>
              </a:rPr>
              <a:t> </a:t>
            </a:r>
            <a:r>
              <a:rPr lang="en-US" sz="1400" dirty="0">
                <a:solidFill>
                  <a:schemeClr val="bg1">
                    <a:lumMod val="65000"/>
                  </a:schemeClr>
                </a:solidFill>
              </a:rPr>
              <a:t>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a:t>
            </a:r>
            <a:r>
              <a:rPr lang="en-US" sz="1400" b="1" dirty="0">
                <a:solidFill>
                  <a:schemeClr val="bg1"/>
                </a:solidFill>
              </a:rPr>
              <a:t>pulmonary S/S</a:t>
            </a:r>
            <a:r>
              <a:rPr lang="en-US" sz="1400" dirty="0">
                <a:solidFill>
                  <a:schemeClr val="bg1">
                    <a:lumMod val="65000"/>
                  </a:schemeClr>
                </a:solidFill>
              </a:rPr>
              <a:t>: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b="1" dirty="0">
                <a:solidFill>
                  <a:schemeClr val="bg1"/>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30E12917-6735-4559-B55D-2C75BF2939A4}"/>
              </a:ext>
            </a:extLst>
          </p:cNvPr>
          <p:cNvSpPr/>
          <p:nvPr/>
        </p:nvSpPr>
        <p:spPr>
          <a:xfrm>
            <a:off x="173086" y="3941802"/>
            <a:ext cx="894181" cy="41048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C239968-4A1E-472A-A568-8ECCD97D27BA}"/>
              </a:ext>
            </a:extLst>
          </p:cNvPr>
          <p:cNvSpPr/>
          <p:nvPr/>
        </p:nvSpPr>
        <p:spPr>
          <a:xfrm>
            <a:off x="4135442" y="2981326"/>
            <a:ext cx="1683087" cy="34546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1F49EFB2-F579-4831-8B8F-C7BD1C1A6AC3}"/>
              </a:ext>
            </a:extLst>
          </p:cNvPr>
          <p:cNvSpPr/>
          <p:nvPr/>
        </p:nvSpPr>
        <p:spPr>
          <a:xfrm>
            <a:off x="5920659" y="5609315"/>
            <a:ext cx="2004141" cy="41048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Arrow Connector 9">
            <a:extLst>
              <a:ext uri="{FF2B5EF4-FFF2-40B4-BE49-F238E27FC236}">
                <a16:creationId xmlns:a16="http://schemas.microsoft.com/office/drawing/2014/main" id="{0E5994A5-9424-44C4-8005-5D4DF983CC19}"/>
              </a:ext>
            </a:extLst>
          </p:cNvPr>
          <p:cNvCxnSpPr/>
          <p:nvPr/>
        </p:nvCxnSpPr>
        <p:spPr>
          <a:xfrm>
            <a:off x="5649311" y="1552575"/>
            <a:ext cx="1056289" cy="405674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584717BF-CE7F-40EE-9D1E-5750EF900465}"/>
              </a:ext>
            </a:extLst>
          </p:cNvPr>
          <p:cNvCxnSpPr>
            <a:cxnSpLocks/>
          </p:cNvCxnSpPr>
          <p:nvPr/>
        </p:nvCxnSpPr>
        <p:spPr>
          <a:xfrm flipH="1">
            <a:off x="942453" y="1543892"/>
            <a:ext cx="4686877" cy="239517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id="{910A0EAB-43C1-4E70-B8CC-AEE4A05E166F}"/>
              </a:ext>
            </a:extLst>
          </p:cNvPr>
          <p:cNvCxnSpPr>
            <a:cxnSpLocks/>
          </p:cNvCxnSpPr>
          <p:nvPr/>
        </p:nvCxnSpPr>
        <p:spPr>
          <a:xfrm flipH="1">
            <a:off x="5120904" y="1572144"/>
            <a:ext cx="494662" cy="140918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5D718ECC-E11F-4B2E-90D9-364F013C53D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16877826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dirty="0"/>
              <a:t>Retinal</a:t>
            </a:r>
          </a:p>
          <a:p>
            <a:pPr algn="ctr" eaLnBrk="1" hangingPunct="1">
              <a:lnSpc>
                <a:spcPct val="85000"/>
              </a:lnSpc>
              <a:spcBef>
                <a:spcPct val="0"/>
              </a:spcBef>
              <a:buClrTx/>
              <a:buSzTx/>
              <a:buFontTx/>
              <a:buNone/>
            </a:pPr>
            <a:r>
              <a:rPr lang="en-US" altLang="en-US" sz="2800" dirty="0"/>
              <a:t>Vasculitis</a:t>
            </a:r>
          </a:p>
        </p:txBody>
      </p:sp>
      <p:sp>
        <p:nvSpPr>
          <p:cNvPr id="6" name="TextBox 5">
            <a:extLst>
              <a:ext uri="{FF2B5EF4-FFF2-40B4-BE49-F238E27FC236}">
                <a16:creationId xmlns:a16="http://schemas.microsoft.com/office/drawing/2014/main" id="{66D0ADE0-EDFE-464C-8393-F2448B53FFEA}"/>
              </a:ext>
            </a:extLst>
          </p:cNvPr>
          <p:cNvSpPr txBox="1"/>
          <p:nvPr/>
        </p:nvSpPr>
        <p:spPr>
          <a:xfrm>
            <a:off x="3036404" y="976312"/>
            <a:ext cx="4809021" cy="1077218"/>
          </a:xfrm>
          <a:prstGeom prst="rect">
            <a:avLst/>
          </a:prstGeom>
          <a:solidFill>
            <a:srgbClr val="FFFF00"/>
          </a:solidFill>
        </p:spPr>
        <p:txBody>
          <a:bodyPr wrap="square" rtlCol="0">
            <a:spAutoFit/>
          </a:bodyPr>
          <a:lstStyle/>
          <a:p>
            <a:r>
              <a:rPr lang="en-US" sz="1600" i="1" dirty="0">
                <a:solidFill>
                  <a:srgbClr val="0000FF"/>
                </a:solidFill>
              </a:rPr>
              <a:t>Of the three, which does the </a:t>
            </a:r>
            <a:r>
              <a:rPr lang="en-US" sz="1600" dirty="0">
                <a:solidFill>
                  <a:srgbClr val="0000FF"/>
                </a:solidFill>
              </a:rPr>
              <a:t>Uveitis</a:t>
            </a:r>
            <a:r>
              <a:rPr lang="en-US" sz="1600" i="1" dirty="0">
                <a:solidFill>
                  <a:srgbClr val="0000FF"/>
                </a:solidFill>
              </a:rPr>
              <a:t> book describe as “the most characteristic clinical feature” of </a:t>
            </a:r>
            <a:r>
              <a:rPr lang="en-US" sz="1600" i="1" dirty="0" err="1">
                <a:solidFill>
                  <a:srgbClr val="0000FF"/>
                </a:solidFill>
              </a:rPr>
              <a:t>GwP</a:t>
            </a:r>
            <a:r>
              <a:rPr lang="en-US" sz="1600" i="1" dirty="0">
                <a:solidFill>
                  <a:srgbClr val="0000FF"/>
                </a:solidFill>
              </a:rPr>
              <a:t>?</a:t>
            </a:r>
          </a:p>
          <a:p>
            <a:r>
              <a:rPr lang="en-US" sz="1600" b="1" dirty="0">
                <a:solidFill>
                  <a:srgbClr val="0000FF"/>
                </a:solidFill>
              </a:rPr>
              <a:t>Sinus </a:t>
            </a:r>
            <a:r>
              <a:rPr lang="en-US" sz="1600" b="1" dirty="0" err="1">
                <a:solidFill>
                  <a:srgbClr val="0000FF"/>
                </a:solidFill>
              </a:rPr>
              <a:t>dz</a:t>
            </a:r>
            <a:endParaRPr lang="en-US" sz="1600" b="1" dirty="0">
              <a:solidFill>
                <a:srgbClr val="0000FF"/>
              </a:solidFill>
            </a:endParaRPr>
          </a:p>
        </p:txBody>
      </p:sp>
      <p:sp>
        <p:nvSpPr>
          <p:cNvPr id="51" name="Line 29">
            <a:extLst>
              <a:ext uri="{FF2B5EF4-FFF2-40B4-BE49-F238E27FC236}">
                <a16:creationId xmlns:a16="http://schemas.microsoft.com/office/drawing/2014/main" id="{8EC79287-9B8B-4782-8321-3661A19CC16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0">
            <a:extLst>
              <a:ext uri="{FF2B5EF4-FFF2-40B4-BE49-F238E27FC236}">
                <a16:creationId xmlns:a16="http://schemas.microsoft.com/office/drawing/2014/main" id="{1656411C-1458-41A1-ACF4-C7B28797AC23}"/>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1">
            <a:extLst>
              <a:ext uri="{FF2B5EF4-FFF2-40B4-BE49-F238E27FC236}">
                <a16:creationId xmlns:a16="http://schemas.microsoft.com/office/drawing/2014/main" id="{3B9D5A22-FB8D-45BE-90A0-FFD36BA1C98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B3636367-B45D-4C6F-9C3E-E15604167B9E}"/>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60" name="Straight Connector 59">
            <a:extLst>
              <a:ext uri="{FF2B5EF4-FFF2-40B4-BE49-F238E27FC236}">
                <a16:creationId xmlns:a16="http://schemas.microsoft.com/office/drawing/2014/main" id="{74EB5578-75FF-4A8F-A5C8-2B8609A11201}"/>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1" name="Text Box 23">
            <a:extLst>
              <a:ext uri="{FF2B5EF4-FFF2-40B4-BE49-F238E27FC236}">
                <a16:creationId xmlns:a16="http://schemas.microsoft.com/office/drawing/2014/main" id="{8D995A8C-65F8-44A7-A670-D55162BCAC5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2" name="TextBox 61">
            <a:extLst>
              <a:ext uri="{FF2B5EF4-FFF2-40B4-BE49-F238E27FC236}">
                <a16:creationId xmlns:a16="http://schemas.microsoft.com/office/drawing/2014/main" id="{F2B01AD0-1817-4976-9FE5-B580FF9E542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143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b="1" dirty="0">
                <a:solidFill>
                  <a:srgbClr val="0000FF"/>
                </a:solidFill>
              </a:rPr>
              <a:t>Sinusitis</a:t>
            </a:r>
            <a:r>
              <a:rPr lang="en-US" sz="1400" dirty="0">
                <a:solidFill>
                  <a:srgbClr val="0000FF"/>
                </a:solidFill>
              </a:rPr>
              <a:t> </a:t>
            </a:r>
            <a:r>
              <a:rPr lang="en-US" sz="1400" dirty="0">
                <a:solidFill>
                  <a:schemeClr val="bg1">
                    <a:lumMod val="65000"/>
                  </a:schemeClr>
                </a:solidFill>
              </a:rPr>
              <a:t>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a:t>
            </a:r>
            <a:r>
              <a:rPr lang="en-US" sz="1400" b="1" dirty="0">
                <a:solidFill>
                  <a:schemeClr val="bg1">
                    <a:lumMod val="65000"/>
                  </a:schemeClr>
                </a:solidFill>
              </a:rPr>
              <a:t>pulmonary S/S</a:t>
            </a:r>
            <a:r>
              <a:rPr lang="en-US" sz="1400" dirty="0">
                <a:solidFill>
                  <a:schemeClr val="bg1">
                    <a:lumMod val="65000"/>
                  </a:schemeClr>
                </a:solidFill>
              </a:rPr>
              <a:t>: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b="1"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30E12917-6735-4559-B55D-2C75BF2939A4}"/>
              </a:ext>
            </a:extLst>
          </p:cNvPr>
          <p:cNvSpPr/>
          <p:nvPr/>
        </p:nvSpPr>
        <p:spPr>
          <a:xfrm>
            <a:off x="173086" y="3941802"/>
            <a:ext cx="894181" cy="41048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C239968-4A1E-472A-A568-8ECCD97D27BA}"/>
              </a:ext>
            </a:extLst>
          </p:cNvPr>
          <p:cNvSpPr/>
          <p:nvPr/>
        </p:nvSpPr>
        <p:spPr>
          <a:xfrm>
            <a:off x="4135442" y="2981326"/>
            <a:ext cx="1683087" cy="345464"/>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1F49EFB2-F579-4831-8B8F-C7BD1C1A6AC3}"/>
              </a:ext>
            </a:extLst>
          </p:cNvPr>
          <p:cNvSpPr/>
          <p:nvPr/>
        </p:nvSpPr>
        <p:spPr>
          <a:xfrm>
            <a:off x="5920659" y="5609315"/>
            <a:ext cx="2004141" cy="410485"/>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Arrow Connector 9">
            <a:extLst>
              <a:ext uri="{FF2B5EF4-FFF2-40B4-BE49-F238E27FC236}">
                <a16:creationId xmlns:a16="http://schemas.microsoft.com/office/drawing/2014/main" id="{0E5994A5-9424-44C4-8005-5D4DF983CC19}"/>
              </a:ext>
            </a:extLst>
          </p:cNvPr>
          <p:cNvCxnSpPr/>
          <p:nvPr/>
        </p:nvCxnSpPr>
        <p:spPr>
          <a:xfrm>
            <a:off x="5649311" y="1552575"/>
            <a:ext cx="1056289" cy="4056740"/>
          </a:xfrm>
          <a:prstGeom prst="straightConnector1">
            <a:avLst/>
          </a:prstGeom>
          <a:ln w="1905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584717BF-CE7F-40EE-9D1E-5750EF900465}"/>
              </a:ext>
            </a:extLst>
          </p:cNvPr>
          <p:cNvCxnSpPr>
            <a:cxnSpLocks/>
          </p:cNvCxnSpPr>
          <p:nvPr/>
        </p:nvCxnSpPr>
        <p:spPr>
          <a:xfrm flipH="1">
            <a:off x="942453" y="1543892"/>
            <a:ext cx="4686877" cy="239517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id="{910A0EAB-43C1-4E70-B8CC-AEE4A05E166F}"/>
              </a:ext>
            </a:extLst>
          </p:cNvPr>
          <p:cNvCxnSpPr>
            <a:cxnSpLocks/>
          </p:cNvCxnSpPr>
          <p:nvPr/>
        </p:nvCxnSpPr>
        <p:spPr>
          <a:xfrm flipH="1">
            <a:off x="5120904" y="1572144"/>
            <a:ext cx="494662" cy="1409182"/>
          </a:xfrm>
          <a:prstGeom prst="straightConnector1">
            <a:avLst/>
          </a:prstGeom>
          <a:ln w="1905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32D770CC-ED91-41A1-A6EE-646670F86B5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3403100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Line 29">
            <a:extLst>
              <a:ext uri="{FF2B5EF4-FFF2-40B4-BE49-F238E27FC236}">
                <a16:creationId xmlns:a16="http://schemas.microsoft.com/office/drawing/2014/main" id="{D595ABEB-7212-46FC-A500-0D8954EA68A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30">
            <a:extLst>
              <a:ext uri="{FF2B5EF4-FFF2-40B4-BE49-F238E27FC236}">
                <a16:creationId xmlns:a16="http://schemas.microsoft.com/office/drawing/2014/main" id="{7C39D141-06CF-49E9-90DE-ACAA881CC9E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31">
            <a:extLst>
              <a:ext uri="{FF2B5EF4-FFF2-40B4-BE49-F238E27FC236}">
                <a16:creationId xmlns:a16="http://schemas.microsoft.com/office/drawing/2014/main" id="{8E607DB6-B587-4B28-9DE7-D40A3A2CD4A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9" name="Text Box 23">
            <a:extLst>
              <a:ext uri="{FF2B5EF4-FFF2-40B4-BE49-F238E27FC236}">
                <a16:creationId xmlns:a16="http://schemas.microsoft.com/office/drawing/2014/main" id="{1CD6DDED-E8A0-4C27-B25A-E38051D73B9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0" name="Straight Connector 49">
            <a:extLst>
              <a:ext uri="{FF2B5EF4-FFF2-40B4-BE49-F238E27FC236}">
                <a16:creationId xmlns:a16="http://schemas.microsoft.com/office/drawing/2014/main" id="{3F6F196C-B59D-48ED-82CC-6A230D727503}"/>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1" name="Text Box 23">
            <a:extLst>
              <a:ext uri="{FF2B5EF4-FFF2-40B4-BE49-F238E27FC236}">
                <a16:creationId xmlns:a16="http://schemas.microsoft.com/office/drawing/2014/main" id="{6D2712BF-FC63-4D30-BE0B-AAB7C43A0F0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2" name="TextBox 51">
            <a:extLst>
              <a:ext uri="{FF2B5EF4-FFF2-40B4-BE49-F238E27FC236}">
                <a16:creationId xmlns:a16="http://schemas.microsoft.com/office/drawing/2014/main" id="{38EBD29B-31C9-4CC2-9BE6-9AA12001139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144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finding on CT?</a:t>
            </a:r>
          </a:p>
          <a:p>
            <a:r>
              <a:rPr lang="en-US" sz="1400" dirty="0">
                <a:solidFill>
                  <a:schemeClr val="accent1">
                    <a:lumMod val="40000"/>
                    <a:lumOff val="60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E0C2D399-30AC-4214-A850-6B56F86E302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6" name="Arrow: Left 5">
            <a:extLst>
              <a:ext uri="{FF2B5EF4-FFF2-40B4-BE49-F238E27FC236}">
                <a16:creationId xmlns:a16="http://schemas.microsoft.com/office/drawing/2014/main" id="{DC5D0D83-8390-4B64-83A9-1D36E5B9B74A}"/>
              </a:ext>
            </a:extLst>
          </p:cNvPr>
          <p:cNvSpPr/>
          <p:nvPr/>
        </p:nvSpPr>
        <p:spPr>
          <a:xfrm rot="16200000">
            <a:off x="826900" y="1234731"/>
            <a:ext cx="1687512" cy="502722"/>
          </a:xfrm>
          <a:prstGeom prst="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1600" b="1" dirty="0">
                <a:solidFill>
                  <a:schemeClr val="bg1"/>
                </a:solidFill>
              </a:rPr>
              <a:t>Next Q</a:t>
            </a:r>
          </a:p>
        </p:txBody>
      </p:sp>
    </p:spTree>
    <p:extLst>
      <p:ext uri="{BB962C8B-B14F-4D97-AF65-F5344CB8AC3E}">
        <p14:creationId xmlns:p14="http://schemas.microsoft.com/office/powerpoint/2010/main" val="338863670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Line 29">
            <a:extLst>
              <a:ext uri="{FF2B5EF4-FFF2-40B4-BE49-F238E27FC236}">
                <a16:creationId xmlns:a16="http://schemas.microsoft.com/office/drawing/2014/main" id="{D96CC3AB-16BB-4833-A29E-4DF1590F27AC}"/>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30">
            <a:extLst>
              <a:ext uri="{FF2B5EF4-FFF2-40B4-BE49-F238E27FC236}">
                <a16:creationId xmlns:a16="http://schemas.microsoft.com/office/drawing/2014/main" id="{C6E612B7-48EC-4B7C-A518-447C571A5CE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31">
            <a:extLst>
              <a:ext uri="{FF2B5EF4-FFF2-40B4-BE49-F238E27FC236}">
                <a16:creationId xmlns:a16="http://schemas.microsoft.com/office/drawing/2014/main" id="{A0CF042E-C291-48C4-BE2F-638BC5A409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9" name="Text Box 23">
            <a:extLst>
              <a:ext uri="{FF2B5EF4-FFF2-40B4-BE49-F238E27FC236}">
                <a16:creationId xmlns:a16="http://schemas.microsoft.com/office/drawing/2014/main" id="{472EF66C-EA21-4D40-AA93-30E2819D330E}"/>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0" name="Straight Connector 49">
            <a:extLst>
              <a:ext uri="{FF2B5EF4-FFF2-40B4-BE49-F238E27FC236}">
                <a16:creationId xmlns:a16="http://schemas.microsoft.com/office/drawing/2014/main" id="{EAFE733A-D96C-4E6C-B4C8-C1EBB52E9724}"/>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1" name="Text Box 23">
            <a:extLst>
              <a:ext uri="{FF2B5EF4-FFF2-40B4-BE49-F238E27FC236}">
                <a16:creationId xmlns:a16="http://schemas.microsoft.com/office/drawing/2014/main" id="{65123B98-086D-4A98-A630-FF7C5B3F0FF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2" name="TextBox 51">
            <a:extLst>
              <a:ext uri="{FF2B5EF4-FFF2-40B4-BE49-F238E27FC236}">
                <a16:creationId xmlns:a16="http://schemas.microsoft.com/office/drawing/2014/main" id="{22BB8987-778E-439A-842E-8CEEE546DD5B}"/>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145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finding on CT?</a:t>
            </a:r>
          </a:p>
          <a:p>
            <a:r>
              <a:rPr lang="en-US" sz="1400" dirty="0">
                <a:solidFill>
                  <a:srgbClr val="0000FF"/>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B3258C13-EEB4-40F6-9231-6C4ABFF66A5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3" name="Arrow: Left 42">
            <a:extLst>
              <a:ext uri="{FF2B5EF4-FFF2-40B4-BE49-F238E27FC236}">
                <a16:creationId xmlns:a16="http://schemas.microsoft.com/office/drawing/2014/main" id="{49BBEE9A-F5C0-4C78-BC08-745EE591DC9E}"/>
              </a:ext>
            </a:extLst>
          </p:cNvPr>
          <p:cNvSpPr/>
          <p:nvPr/>
        </p:nvSpPr>
        <p:spPr>
          <a:xfrm rot="16200000">
            <a:off x="826900" y="1234731"/>
            <a:ext cx="1687512" cy="502722"/>
          </a:xfrm>
          <a:prstGeom prst="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1600" b="1" dirty="0">
                <a:solidFill>
                  <a:schemeClr val="bg1"/>
                </a:solidFill>
              </a:rPr>
              <a:t>Next Q</a:t>
            </a:r>
          </a:p>
        </p:txBody>
      </p:sp>
    </p:spTree>
    <p:extLst>
      <p:ext uri="{BB962C8B-B14F-4D97-AF65-F5344CB8AC3E}">
        <p14:creationId xmlns:p14="http://schemas.microsoft.com/office/powerpoint/2010/main" val="30051746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48FF484-661A-44F1-B76F-443565287A8B}"/>
              </a:ext>
            </a:extLst>
          </p:cNvPr>
          <p:cNvSpPr>
            <a:spLocks noGrp="1"/>
          </p:cNvSpPr>
          <p:nvPr>
            <p:ph type="sldNum" sz="quarter" idx="12"/>
          </p:nvPr>
        </p:nvSpPr>
        <p:spPr/>
        <p:txBody>
          <a:bodyPr/>
          <a:lstStyle/>
          <a:p>
            <a:pPr>
              <a:defRPr/>
            </a:pPr>
            <a:fld id="{AA5D8EAE-EC14-452A-AF26-215B4AE31F01}" type="slidenum">
              <a:rPr lang="en-US" altLang="en-US" smtClean="0"/>
              <a:pPr>
                <a:defRPr/>
              </a:pPr>
              <a:t>146</a:t>
            </a:fld>
            <a:endParaRPr lang="en-US" altLang="en-US"/>
          </a:p>
        </p:txBody>
      </p:sp>
      <p:pic>
        <p:nvPicPr>
          <p:cNvPr id="6" name="Picture 5">
            <a:extLst>
              <a:ext uri="{FF2B5EF4-FFF2-40B4-BE49-F238E27FC236}">
                <a16:creationId xmlns:a16="http://schemas.microsoft.com/office/drawing/2014/main" id="{0A83CECA-CE87-4A72-BEB2-DD7A62093AF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57250" y="1359965"/>
            <a:ext cx="7429500" cy="3209925"/>
          </a:xfrm>
          <a:prstGeom prst="rect">
            <a:avLst/>
          </a:prstGeom>
        </p:spPr>
      </p:pic>
      <p:sp>
        <p:nvSpPr>
          <p:cNvPr id="7" name="TextBox 6">
            <a:extLst>
              <a:ext uri="{FF2B5EF4-FFF2-40B4-BE49-F238E27FC236}">
                <a16:creationId xmlns:a16="http://schemas.microsoft.com/office/drawing/2014/main" id="{BFBBCB8A-AF0E-49A6-BCC9-F063109DE89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8" name="TextBox 7">
            <a:extLst>
              <a:ext uri="{FF2B5EF4-FFF2-40B4-BE49-F238E27FC236}">
                <a16:creationId xmlns:a16="http://schemas.microsoft.com/office/drawing/2014/main" id="{8D4C406C-F775-42AE-952D-50FB69987804}"/>
              </a:ext>
            </a:extLst>
          </p:cNvPr>
          <p:cNvSpPr txBox="1"/>
          <p:nvPr/>
        </p:nvSpPr>
        <p:spPr>
          <a:xfrm>
            <a:off x="533400" y="4569890"/>
            <a:ext cx="8286750" cy="1169551"/>
          </a:xfrm>
          <a:prstGeom prst="rect">
            <a:avLst/>
          </a:prstGeom>
          <a:noFill/>
        </p:spPr>
        <p:txBody>
          <a:bodyPr wrap="square" rtlCol="0">
            <a:spAutoFit/>
          </a:bodyPr>
          <a:lstStyle/>
          <a:p>
            <a:r>
              <a:rPr lang="en-US" sz="1400" dirty="0"/>
              <a:t>A) CT scan of the sinus in a patient with </a:t>
            </a:r>
            <a:r>
              <a:rPr lang="en-US" sz="1400" dirty="0" err="1"/>
              <a:t>GwP</a:t>
            </a:r>
            <a:r>
              <a:rPr lang="en-US" sz="1400" dirty="0"/>
              <a:t>, showing nasal septum perforation (arrow) and maxillary sinusitis with some degree of maxillary sinusitis and atrophy, with osteosclerosis and bony thickening of the paranasal sinuses. B) CT scan of the sinus in a patient with </a:t>
            </a:r>
            <a:r>
              <a:rPr lang="en-US" sz="1400" dirty="0" err="1"/>
              <a:t>GwP</a:t>
            </a:r>
            <a:r>
              <a:rPr lang="en-US" sz="1400" dirty="0"/>
              <a:t> showing sinusitis and sinus wall erosion leading to the formation of a communication (fistula) between right maxillary sinus, nasal cavity and orbit (double-headed arrow)</a:t>
            </a:r>
          </a:p>
        </p:txBody>
      </p:sp>
      <p:sp>
        <p:nvSpPr>
          <p:cNvPr id="9" name="TextBox 8">
            <a:extLst>
              <a:ext uri="{FF2B5EF4-FFF2-40B4-BE49-F238E27FC236}">
                <a16:creationId xmlns:a16="http://schemas.microsoft.com/office/drawing/2014/main" id="{049476E1-9950-4454-80E7-D490817A50F5}"/>
              </a:ext>
            </a:extLst>
          </p:cNvPr>
          <p:cNvSpPr txBox="1"/>
          <p:nvPr/>
        </p:nvSpPr>
        <p:spPr>
          <a:xfrm>
            <a:off x="3735870" y="6036153"/>
            <a:ext cx="1672253" cy="369332"/>
          </a:xfrm>
          <a:prstGeom prst="rect">
            <a:avLst/>
          </a:prstGeom>
          <a:noFill/>
        </p:spPr>
        <p:txBody>
          <a:bodyPr wrap="none" rtlCol="0">
            <a:spAutoFit/>
          </a:bodyPr>
          <a:lstStyle/>
          <a:p>
            <a:pPr algn="ctr"/>
            <a:r>
              <a:rPr lang="en-US" dirty="0" err="1"/>
              <a:t>GwP</a:t>
            </a:r>
            <a:r>
              <a:rPr lang="en-US" dirty="0"/>
              <a:t>: Sinusitis</a:t>
            </a:r>
          </a:p>
        </p:txBody>
      </p:sp>
    </p:spTree>
    <p:extLst>
      <p:ext uri="{BB962C8B-B14F-4D97-AF65-F5344CB8AC3E}">
        <p14:creationId xmlns:p14="http://schemas.microsoft.com/office/powerpoint/2010/main" val="242097034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Line 29">
            <a:extLst>
              <a:ext uri="{FF2B5EF4-FFF2-40B4-BE49-F238E27FC236}">
                <a16:creationId xmlns:a16="http://schemas.microsoft.com/office/drawing/2014/main" id="{70FA840B-8686-4B63-A289-A80A4FB1A32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9" name="Line 30">
            <a:extLst>
              <a:ext uri="{FF2B5EF4-FFF2-40B4-BE49-F238E27FC236}">
                <a16:creationId xmlns:a16="http://schemas.microsoft.com/office/drawing/2014/main" id="{7B9CB042-F61F-487F-932D-0A4DDA167B8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Text Box 31">
            <a:extLst>
              <a:ext uri="{FF2B5EF4-FFF2-40B4-BE49-F238E27FC236}">
                <a16:creationId xmlns:a16="http://schemas.microsoft.com/office/drawing/2014/main" id="{49FA7BF3-587E-465D-BCA0-C2A2EE9C9E7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1" name="Text Box 23">
            <a:extLst>
              <a:ext uri="{FF2B5EF4-FFF2-40B4-BE49-F238E27FC236}">
                <a16:creationId xmlns:a16="http://schemas.microsoft.com/office/drawing/2014/main" id="{09343CCA-A631-416A-8660-1EFA7488958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2" name="Straight Connector 51">
            <a:extLst>
              <a:ext uri="{FF2B5EF4-FFF2-40B4-BE49-F238E27FC236}">
                <a16:creationId xmlns:a16="http://schemas.microsoft.com/office/drawing/2014/main" id="{AEE52E4C-F3D0-48D8-B696-7530D55DAE87}"/>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5" name="Text Box 23">
            <a:extLst>
              <a:ext uri="{FF2B5EF4-FFF2-40B4-BE49-F238E27FC236}">
                <a16:creationId xmlns:a16="http://schemas.microsoft.com/office/drawing/2014/main" id="{BF3B4D1B-91B3-4693-8FBD-7C2E1467BEF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6" name="TextBox 55">
            <a:extLst>
              <a:ext uri="{FF2B5EF4-FFF2-40B4-BE49-F238E27FC236}">
                <a16:creationId xmlns:a16="http://schemas.microsoft.com/office/drawing/2014/main" id="{655D597C-6699-4276-8FD5-596A3BBCA05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147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chemeClr val="bg1"/>
                </a:solidFill>
              </a:rPr>
              <a:t>A variety of pulmonary S/S: Cough (+/- hemoptysis), wheezing, </a:t>
            </a:r>
            <a:r>
              <a:rPr lang="en-US" sz="1400" dirty="0" err="1">
                <a:solidFill>
                  <a:schemeClr val="bg1"/>
                </a:solidFill>
              </a:rPr>
              <a:t>etc</a:t>
            </a:r>
            <a:endParaRPr lang="en-US" sz="1400" dirty="0">
              <a:solidFill>
                <a:schemeClr val="bg1"/>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finding on CT?</a:t>
            </a:r>
          </a:p>
          <a:p>
            <a:r>
              <a:rPr lang="en-US" sz="1400" dirty="0">
                <a:solidFill>
                  <a:srgbClr val="0000FF"/>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solidFill>
              </a:rPr>
              <a:t>What is the classic finding on CT?</a:t>
            </a:r>
          </a:p>
          <a:p>
            <a:r>
              <a:rPr lang="en-US" sz="1400" dirty="0">
                <a:solidFill>
                  <a:srgbClr val="0070C0"/>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478BB27C-7FF0-4A7B-9579-C155EA5F449E}"/>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3" name="Arrow: Left 42">
            <a:extLst>
              <a:ext uri="{FF2B5EF4-FFF2-40B4-BE49-F238E27FC236}">
                <a16:creationId xmlns:a16="http://schemas.microsoft.com/office/drawing/2014/main" id="{600DE636-907D-41A7-8F4A-64922ED85C5E}"/>
              </a:ext>
            </a:extLst>
          </p:cNvPr>
          <p:cNvSpPr/>
          <p:nvPr/>
        </p:nvSpPr>
        <p:spPr>
          <a:xfrm>
            <a:off x="6670675" y="1474885"/>
            <a:ext cx="1687512" cy="502722"/>
          </a:xfrm>
          <a:prstGeom prst="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1600" b="1" dirty="0">
                <a:solidFill>
                  <a:schemeClr val="bg1"/>
                </a:solidFill>
              </a:rPr>
              <a:t>Next Q</a:t>
            </a:r>
          </a:p>
        </p:txBody>
      </p:sp>
    </p:spTree>
    <p:extLst>
      <p:ext uri="{BB962C8B-B14F-4D97-AF65-F5344CB8AC3E}">
        <p14:creationId xmlns:p14="http://schemas.microsoft.com/office/powerpoint/2010/main" val="318675999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Line 29">
            <a:extLst>
              <a:ext uri="{FF2B5EF4-FFF2-40B4-BE49-F238E27FC236}">
                <a16:creationId xmlns:a16="http://schemas.microsoft.com/office/drawing/2014/main" id="{2EEDC099-9C8B-4174-AB21-03265CCAD01C}"/>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9" name="Line 30">
            <a:extLst>
              <a:ext uri="{FF2B5EF4-FFF2-40B4-BE49-F238E27FC236}">
                <a16:creationId xmlns:a16="http://schemas.microsoft.com/office/drawing/2014/main" id="{FD3197F5-9E51-4BA3-B241-B9C869F11B9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Text Box 31">
            <a:extLst>
              <a:ext uri="{FF2B5EF4-FFF2-40B4-BE49-F238E27FC236}">
                <a16:creationId xmlns:a16="http://schemas.microsoft.com/office/drawing/2014/main" id="{87087AFD-B39A-46CA-A694-0E4D37C0855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1" name="Text Box 23">
            <a:extLst>
              <a:ext uri="{FF2B5EF4-FFF2-40B4-BE49-F238E27FC236}">
                <a16:creationId xmlns:a16="http://schemas.microsoft.com/office/drawing/2014/main" id="{E9C04357-943E-49DB-ADAA-A344F4FCD20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2" name="Straight Connector 51">
            <a:extLst>
              <a:ext uri="{FF2B5EF4-FFF2-40B4-BE49-F238E27FC236}">
                <a16:creationId xmlns:a16="http://schemas.microsoft.com/office/drawing/2014/main" id="{D42B7F48-3B03-4616-8FA4-3B7FA35EC27A}"/>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5" name="Text Box 23">
            <a:extLst>
              <a:ext uri="{FF2B5EF4-FFF2-40B4-BE49-F238E27FC236}">
                <a16:creationId xmlns:a16="http://schemas.microsoft.com/office/drawing/2014/main" id="{0B805BE4-6F89-4357-9BF2-B4D5A3408D8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6" name="TextBox 55">
            <a:extLst>
              <a:ext uri="{FF2B5EF4-FFF2-40B4-BE49-F238E27FC236}">
                <a16:creationId xmlns:a16="http://schemas.microsoft.com/office/drawing/2014/main" id="{C4754F92-E83C-4401-B52B-88210F6AA999}"/>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148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chemeClr val="bg1"/>
                </a:solidFill>
              </a:rPr>
              <a:t>A variety of pulmonary S/S: Cough (+/- hemoptysis), wheezing, </a:t>
            </a:r>
            <a:r>
              <a:rPr lang="en-US" sz="1400" dirty="0" err="1">
                <a:solidFill>
                  <a:schemeClr val="bg1"/>
                </a:solidFill>
              </a:rPr>
              <a:t>etc</a:t>
            </a:r>
            <a:endParaRPr lang="en-US" sz="1400" dirty="0">
              <a:solidFill>
                <a:schemeClr val="bg1"/>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finding on CT?</a:t>
            </a:r>
          </a:p>
          <a:p>
            <a:r>
              <a:rPr lang="en-US" sz="1400" dirty="0">
                <a:solidFill>
                  <a:srgbClr val="0000FF"/>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solidFill>
              </a:rPr>
              <a:t>What is the classic finding on CT?</a:t>
            </a:r>
          </a:p>
          <a:p>
            <a:r>
              <a:rPr lang="en-US" sz="1400" dirty="0">
                <a:solidFill>
                  <a:schemeClr val="bg1"/>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1F654935-DF8A-4F82-ACE0-F2BBEE7DA44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3" name="Arrow: Left 42">
            <a:extLst>
              <a:ext uri="{FF2B5EF4-FFF2-40B4-BE49-F238E27FC236}">
                <a16:creationId xmlns:a16="http://schemas.microsoft.com/office/drawing/2014/main" id="{B8052A20-BA93-4E24-ACB9-F87F3F0AB7F4}"/>
              </a:ext>
            </a:extLst>
          </p:cNvPr>
          <p:cNvSpPr/>
          <p:nvPr/>
        </p:nvSpPr>
        <p:spPr>
          <a:xfrm>
            <a:off x="6670675" y="1474885"/>
            <a:ext cx="1687512" cy="502722"/>
          </a:xfrm>
          <a:prstGeom prst="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1600" b="1" dirty="0">
                <a:solidFill>
                  <a:schemeClr val="bg1"/>
                </a:solidFill>
              </a:rPr>
              <a:t>Next Q</a:t>
            </a:r>
          </a:p>
        </p:txBody>
      </p:sp>
    </p:spTree>
    <p:extLst>
      <p:ext uri="{BB962C8B-B14F-4D97-AF65-F5344CB8AC3E}">
        <p14:creationId xmlns:p14="http://schemas.microsoft.com/office/powerpoint/2010/main" val="180955875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48FF484-661A-44F1-B76F-443565287A8B}"/>
              </a:ext>
            </a:extLst>
          </p:cNvPr>
          <p:cNvSpPr>
            <a:spLocks noGrp="1"/>
          </p:cNvSpPr>
          <p:nvPr>
            <p:ph type="sldNum" sz="quarter" idx="12"/>
          </p:nvPr>
        </p:nvSpPr>
        <p:spPr/>
        <p:txBody>
          <a:bodyPr/>
          <a:lstStyle/>
          <a:p>
            <a:pPr>
              <a:defRPr/>
            </a:pPr>
            <a:fld id="{AA5D8EAE-EC14-452A-AF26-215B4AE31F01}" type="slidenum">
              <a:rPr lang="en-US" altLang="en-US" smtClean="0"/>
              <a:pPr>
                <a:defRPr/>
              </a:pPr>
              <a:t>149</a:t>
            </a:fld>
            <a:endParaRPr lang="en-US" altLang="en-US"/>
          </a:p>
        </p:txBody>
      </p:sp>
      <p:sp>
        <p:nvSpPr>
          <p:cNvPr id="7" name="TextBox 6">
            <a:extLst>
              <a:ext uri="{FF2B5EF4-FFF2-40B4-BE49-F238E27FC236}">
                <a16:creationId xmlns:a16="http://schemas.microsoft.com/office/drawing/2014/main" id="{BFBBCB8A-AF0E-49A6-BCC9-F063109DE89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9" name="TextBox 8">
            <a:extLst>
              <a:ext uri="{FF2B5EF4-FFF2-40B4-BE49-F238E27FC236}">
                <a16:creationId xmlns:a16="http://schemas.microsoft.com/office/drawing/2014/main" id="{049476E1-9950-4454-80E7-D490817A50F5}"/>
              </a:ext>
            </a:extLst>
          </p:cNvPr>
          <p:cNvSpPr txBox="1"/>
          <p:nvPr/>
        </p:nvSpPr>
        <p:spPr>
          <a:xfrm>
            <a:off x="3101083" y="6036153"/>
            <a:ext cx="2941831" cy="369332"/>
          </a:xfrm>
          <a:prstGeom prst="rect">
            <a:avLst/>
          </a:prstGeom>
          <a:noFill/>
        </p:spPr>
        <p:txBody>
          <a:bodyPr wrap="none" rtlCol="0">
            <a:spAutoFit/>
          </a:bodyPr>
          <a:lstStyle/>
          <a:p>
            <a:pPr algn="ctr"/>
            <a:r>
              <a:rPr lang="en-US" dirty="0" err="1"/>
              <a:t>GwP</a:t>
            </a:r>
            <a:r>
              <a:rPr lang="en-US" dirty="0"/>
              <a:t>: Cavitary lung lesions</a:t>
            </a:r>
          </a:p>
        </p:txBody>
      </p:sp>
      <p:pic>
        <p:nvPicPr>
          <p:cNvPr id="3" name="Picture 2">
            <a:extLst>
              <a:ext uri="{FF2B5EF4-FFF2-40B4-BE49-F238E27FC236}">
                <a16:creationId xmlns:a16="http://schemas.microsoft.com/office/drawing/2014/main" id="{0074ACF4-BF69-4D31-BCE0-0F9243BD967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77991" y="1671637"/>
            <a:ext cx="5588018" cy="3514725"/>
          </a:xfrm>
          <a:prstGeom prst="rect">
            <a:avLst/>
          </a:prstGeom>
        </p:spPr>
      </p:pic>
    </p:spTree>
    <p:extLst>
      <p:ext uri="{BB962C8B-B14F-4D97-AF65-F5344CB8AC3E}">
        <p14:creationId xmlns:p14="http://schemas.microsoft.com/office/powerpoint/2010/main" val="157118463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16">
            <a:extLst>
              <a:ext uri="{FF2B5EF4-FFF2-40B4-BE49-F238E27FC236}">
                <a16:creationId xmlns:a16="http://schemas.microsoft.com/office/drawing/2014/main" id="{67DB90F0-A8BA-47A4-AE21-B91B99C23E44}"/>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8" name="TextBox 47">
            <a:extLst>
              <a:ext uri="{FF2B5EF4-FFF2-40B4-BE49-F238E27FC236}">
                <a16:creationId xmlns:a16="http://schemas.microsoft.com/office/drawing/2014/main" id="{F7497AD9-BAA3-47FE-9C53-3EF878F43803}"/>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1" name="TextBox 30">
            <a:extLst>
              <a:ext uri="{FF2B5EF4-FFF2-40B4-BE49-F238E27FC236}">
                <a16:creationId xmlns:a16="http://schemas.microsoft.com/office/drawing/2014/main" id="{4D6A26C1-EC5B-4BBF-9E7F-076DF3F77AEF}"/>
              </a:ext>
            </a:extLst>
          </p:cNvPr>
          <p:cNvSpPr txBox="1"/>
          <p:nvPr/>
        </p:nvSpPr>
        <p:spPr>
          <a:xfrm>
            <a:off x="2148476" y="4662488"/>
            <a:ext cx="6004921" cy="830997"/>
          </a:xfrm>
          <a:prstGeom prst="rect">
            <a:avLst/>
          </a:prstGeom>
          <a:noFill/>
        </p:spPr>
        <p:txBody>
          <a:bodyPr wrap="square" rtlCol="0">
            <a:spAutoFit/>
          </a:bodyPr>
          <a:lstStyle/>
          <a:p>
            <a:r>
              <a:rPr lang="en-US" sz="1600" i="1" dirty="0">
                <a:solidFill>
                  <a:schemeClr val="bg1">
                    <a:lumMod val="75000"/>
                  </a:schemeClr>
                </a:solidFill>
              </a:rPr>
              <a:t>The term </a:t>
            </a:r>
            <a:r>
              <a:rPr lang="en-US" sz="1600" i="1" dirty="0">
                <a:solidFill>
                  <a:srgbClr val="0000FF"/>
                </a:solidFill>
              </a:rPr>
              <a:t>‘Wegener’s granulomatosis’ has</a:t>
            </a:r>
            <a:r>
              <a:rPr lang="en-US" sz="1600" b="1" i="1" dirty="0">
                <a:solidFill>
                  <a:srgbClr val="0000FF"/>
                </a:solidFill>
              </a:rPr>
              <a:t> fallen out of favor. </a:t>
            </a:r>
            <a:r>
              <a:rPr lang="en-US" sz="1600" i="1" dirty="0">
                <a:solidFill>
                  <a:schemeClr val="bg1">
                    <a:lumMod val="75000"/>
                  </a:schemeClr>
                </a:solidFill>
              </a:rPr>
              <a:t>What is the preferred name?</a:t>
            </a:r>
          </a:p>
          <a:p>
            <a:r>
              <a:rPr lang="en-US" sz="1600" dirty="0">
                <a:solidFill>
                  <a:schemeClr val="bg1">
                    <a:lumMod val="75000"/>
                  </a:schemeClr>
                </a:solidFill>
              </a:rPr>
              <a:t>‘Granulomatosis with polyangiitis’</a:t>
            </a:r>
          </a:p>
        </p:txBody>
      </p:sp>
      <p:sp>
        <p:nvSpPr>
          <p:cNvPr id="32" name="Line 19">
            <a:extLst>
              <a:ext uri="{FF2B5EF4-FFF2-40B4-BE49-F238E27FC236}">
                <a16:creationId xmlns:a16="http://schemas.microsoft.com/office/drawing/2014/main" id="{DD0AE377-7975-46BB-9B5D-72A28D6455F9}"/>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 name="Line 20">
            <a:extLst>
              <a:ext uri="{FF2B5EF4-FFF2-40B4-BE49-F238E27FC236}">
                <a16:creationId xmlns:a16="http://schemas.microsoft.com/office/drawing/2014/main" id="{A6D20352-41C1-4B21-BE72-16E5189483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 name="Text Box 21">
            <a:extLst>
              <a:ext uri="{FF2B5EF4-FFF2-40B4-BE49-F238E27FC236}">
                <a16:creationId xmlns:a16="http://schemas.microsoft.com/office/drawing/2014/main" id="{5CA44641-0284-4B78-8973-B779DEF616E8}"/>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3" name="Line 17">
            <a:extLst>
              <a:ext uri="{FF2B5EF4-FFF2-40B4-BE49-F238E27FC236}">
                <a16:creationId xmlns:a16="http://schemas.microsoft.com/office/drawing/2014/main" id="{424A005B-4B52-4E28-937E-A593DD692B08}"/>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 name="Text Box 23">
            <a:extLst>
              <a:ext uri="{FF2B5EF4-FFF2-40B4-BE49-F238E27FC236}">
                <a16:creationId xmlns:a16="http://schemas.microsoft.com/office/drawing/2014/main" id="{E8A6D52E-0F5D-4822-916D-A2B84BD03926}"/>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9" name="Rectangle 28">
            <a:extLst>
              <a:ext uri="{FF2B5EF4-FFF2-40B4-BE49-F238E27FC236}">
                <a16:creationId xmlns:a16="http://schemas.microsoft.com/office/drawing/2014/main" id="{5ABFD276-CE58-4B01-8DF9-D838BEEF5B3A}"/>
              </a:ext>
            </a:extLst>
          </p:cNvPr>
          <p:cNvSpPr/>
          <p:nvPr/>
        </p:nvSpPr>
        <p:spPr>
          <a:xfrm>
            <a:off x="2819400" y="4953000"/>
            <a:ext cx="5398557" cy="523220"/>
          </a:xfrm>
          <a:prstGeom prst="rect">
            <a:avLst/>
          </a:prstGeom>
          <a:solidFill>
            <a:schemeClr val="tx1"/>
          </a:solidFill>
        </p:spPr>
        <p:txBody>
          <a:bodyPr wrap="square">
            <a:spAutoFit/>
          </a:bodyPr>
          <a:lstStyle/>
          <a:p>
            <a:r>
              <a:rPr lang="en-US" sz="1400" i="1" dirty="0">
                <a:solidFill>
                  <a:schemeClr val="bg1"/>
                </a:solidFill>
              </a:rPr>
              <a:t>Why is the name ‘Wegener’s granulomatosis’ no longer preferred?</a:t>
            </a:r>
          </a:p>
          <a:p>
            <a:r>
              <a:rPr lang="en-US" sz="1400" dirty="0"/>
              <a:t>Because Dr. Wegener was a Nazi</a:t>
            </a:r>
          </a:p>
        </p:txBody>
      </p:sp>
      <p:sp>
        <p:nvSpPr>
          <p:cNvPr id="30" name="TextBox 29">
            <a:extLst>
              <a:ext uri="{FF2B5EF4-FFF2-40B4-BE49-F238E27FC236}">
                <a16:creationId xmlns:a16="http://schemas.microsoft.com/office/drawing/2014/main" id="{C30C91D1-0AEB-4380-8095-080B62D7659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5" name="Line 29">
            <a:extLst>
              <a:ext uri="{FF2B5EF4-FFF2-40B4-BE49-F238E27FC236}">
                <a16:creationId xmlns:a16="http://schemas.microsoft.com/office/drawing/2014/main" id="{1AC58FD3-A328-4EBC-86DD-E83E2DCEC49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30">
            <a:extLst>
              <a:ext uri="{FF2B5EF4-FFF2-40B4-BE49-F238E27FC236}">
                <a16:creationId xmlns:a16="http://schemas.microsoft.com/office/drawing/2014/main" id="{BA06D94C-6895-4B33-896D-D7227990160A}"/>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1" name="Text Box 31">
            <a:extLst>
              <a:ext uri="{FF2B5EF4-FFF2-40B4-BE49-F238E27FC236}">
                <a16:creationId xmlns:a16="http://schemas.microsoft.com/office/drawing/2014/main" id="{03C4AE5C-2C8C-48B7-B39E-F846B4CD410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3" name="Text Box 23">
            <a:extLst>
              <a:ext uri="{FF2B5EF4-FFF2-40B4-BE49-F238E27FC236}">
                <a16:creationId xmlns:a16="http://schemas.microsoft.com/office/drawing/2014/main" id="{1A3E5B53-AB12-4D1F-AA9E-D9BDEE245F12}"/>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4" name="Straight Connector 43">
            <a:extLst>
              <a:ext uri="{FF2B5EF4-FFF2-40B4-BE49-F238E27FC236}">
                <a16:creationId xmlns:a16="http://schemas.microsoft.com/office/drawing/2014/main" id="{C91C71C7-1C09-4732-A33D-BC0601CF2AF9}"/>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D91BA977-CE76-4823-ABEC-64809FD10B7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TextBox 45">
            <a:extLst>
              <a:ext uri="{FF2B5EF4-FFF2-40B4-BE49-F238E27FC236}">
                <a16:creationId xmlns:a16="http://schemas.microsoft.com/office/drawing/2014/main" id="{58609EDC-C352-441C-801E-551211A322D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44747803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D828799A-496D-4919-B63E-C7F9C5E830B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6E5F9B11-B7D5-456E-99DA-95520465491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F75CA829-97C2-4874-A5BC-3A21CEFEF64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DBE3E685-38DC-481F-BC9F-CFBAA2EF410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1E829967-30FB-4F41-8007-74EBE13F1D6A}"/>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10C3FE54-7397-4A19-A503-010F4EF1EC2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BA28891D-AB09-42AD-8C4F-FF0C0B7293B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0000FF"/>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chemeClr val="bg1"/>
                </a:solidFill>
              </a:rPr>
              <a:t>A variety of pulmonary S/S: Cough (+/- hemoptysis), wheezing, </a:t>
            </a:r>
            <a:r>
              <a:rPr lang="en-US" sz="1400" dirty="0" err="1">
                <a:solidFill>
                  <a:schemeClr val="bg1"/>
                </a:solidFill>
              </a:rPr>
              <a:t>etc</a:t>
            </a:r>
            <a:endParaRPr lang="en-US" sz="1400" dirty="0">
              <a:solidFill>
                <a:schemeClr val="bg1"/>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bg1"/>
                </a:solidFill>
              </a:rPr>
              <a:t>What specific pathologic renal condition is caused by </a:t>
            </a:r>
            <a:r>
              <a:rPr lang="en-US" sz="1400" i="1" dirty="0" err="1">
                <a:solidFill>
                  <a:schemeClr val="bg1"/>
                </a:solidFill>
              </a:rPr>
              <a:t>GwP</a:t>
            </a:r>
            <a:r>
              <a:rPr lang="en-US" sz="1400" i="1" dirty="0">
                <a:solidFill>
                  <a:schemeClr val="bg1"/>
                </a:solidFill>
              </a:rPr>
              <a:t>?</a:t>
            </a:r>
          </a:p>
          <a:p>
            <a:r>
              <a:rPr lang="en-US" sz="1400" dirty="0">
                <a:solidFill>
                  <a:schemeClr val="bg1"/>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finding on CT?</a:t>
            </a:r>
          </a:p>
          <a:p>
            <a:r>
              <a:rPr lang="en-US" sz="1400" dirty="0">
                <a:solidFill>
                  <a:srgbClr val="0000FF"/>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solidFill>
              </a:rPr>
              <a:t>What is the classic finding on CT?</a:t>
            </a:r>
          </a:p>
          <a:p>
            <a:r>
              <a:rPr lang="en-US" sz="1400" dirty="0">
                <a:solidFill>
                  <a:schemeClr val="bg1"/>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bg1"/>
                </a:solidFill>
              </a:rPr>
              <a:t>What lab findings result?</a:t>
            </a:r>
          </a:p>
          <a:p>
            <a:r>
              <a:rPr lang="en-US" sz="1400" dirty="0">
                <a:solidFill>
                  <a:srgbClr val="C00000"/>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E420B9C5-05A7-4922-A8C2-A61D58B222E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3" name="Arrow: Left 42">
            <a:extLst>
              <a:ext uri="{FF2B5EF4-FFF2-40B4-BE49-F238E27FC236}">
                <a16:creationId xmlns:a16="http://schemas.microsoft.com/office/drawing/2014/main" id="{BAE26B15-FFA8-4C0A-B655-4F207BE72A4B}"/>
              </a:ext>
            </a:extLst>
          </p:cNvPr>
          <p:cNvSpPr/>
          <p:nvPr/>
        </p:nvSpPr>
        <p:spPr>
          <a:xfrm rot="16200000">
            <a:off x="6605295" y="2840296"/>
            <a:ext cx="1687512" cy="502722"/>
          </a:xfrm>
          <a:prstGeom prst="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1600" b="1" dirty="0">
                <a:solidFill>
                  <a:schemeClr val="bg1"/>
                </a:solidFill>
              </a:rPr>
              <a:t>Next Q</a:t>
            </a:r>
          </a:p>
        </p:txBody>
      </p:sp>
    </p:spTree>
    <p:extLst>
      <p:ext uri="{BB962C8B-B14F-4D97-AF65-F5344CB8AC3E}">
        <p14:creationId xmlns:p14="http://schemas.microsoft.com/office/powerpoint/2010/main" val="420913851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7D5FF7E3-42E0-4769-80AB-7FD71B468FA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6F702CDC-7952-4863-BA97-A11889C02BC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FFE1DEE8-191A-4128-8494-A1390311EC7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A24F42E2-F163-4213-9ADF-4999599EA2D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820EF346-5963-4346-AC98-ACEDA9A7A404}"/>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D7D9C59F-68AF-4CEF-AE96-26D3E9AF8B0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56E593E0-68C2-4685-AECB-C47893415FEB}"/>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0000FF"/>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chemeClr val="bg1"/>
                </a:solidFill>
              </a:rPr>
              <a:t>A variety of pulmonary S/S: Cough (+/- hemoptysis), wheezing, </a:t>
            </a:r>
            <a:r>
              <a:rPr lang="en-US" sz="1400" dirty="0" err="1">
                <a:solidFill>
                  <a:schemeClr val="bg1"/>
                </a:solidFill>
              </a:rPr>
              <a:t>etc</a:t>
            </a:r>
            <a:endParaRPr lang="en-US" sz="1400" dirty="0">
              <a:solidFill>
                <a:schemeClr val="bg1"/>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bg1"/>
                </a:solidFill>
              </a:rPr>
              <a:t>What specific pathologic renal condition is caused by </a:t>
            </a:r>
            <a:r>
              <a:rPr lang="en-US" sz="1400" i="1" dirty="0" err="1">
                <a:solidFill>
                  <a:schemeClr val="bg1"/>
                </a:solidFill>
              </a:rPr>
              <a:t>GwP</a:t>
            </a:r>
            <a:r>
              <a:rPr lang="en-US" sz="1400" i="1" dirty="0">
                <a:solidFill>
                  <a:schemeClr val="bg1"/>
                </a:solidFill>
              </a:rPr>
              <a:t>?</a:t>
            </a:r>
          </a:p>
          <a:p>
            <a:r>
              <a:rPr lang="en-US" sz="1400" dirty="0">
                <a:solidFill>
                  <a:schemeClr val="bg1"/>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finding on CT?</a:t>
            </a:r>
          </a:p>
          <a:p>
            <a:r>
              <a:rPr lang="en-US" sz="1400" dirty="0">
                <a:solidFill>
                  <a:srgbClr val="0000FF"/>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solidFill>
              </a:rPr>
              <a:t>What is the classic finding on CT?</a:t>
            </a:r>
          </a:p>
          <a:p>
            <a:r>
              <a:rPr lang="en-US" sz="1400" dirty="0">
                <a:solidFill>
                  <a:schemeClr val="bg1"/>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bg1"/>
                </a:solidFill>
              </a:rPr>
              <a:t>What lab findings result?</a:t>
            </a:r>
          </a:p>
          <a:p>
            <a:r>
              <a:rPr lang="en-US" sz="1400" dirty="0">
                <a:solidFill>
                  <a:schemeClr val="bg1"/>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25996B89-3CEE-4704-A8C4-4F47FF8C829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3" name="Arrow: Left 42">
            <a:extLst>
              <a:ext uri="{FF2B5EF4-FFF2-40B4-BE49-F238E27FC236}">
                <a16:creationId xmlns:a16="http://schemas.microsoft.com/office/drawing/2014/main" id="{5D76B05F-F36C-45DB-B867-12A99F14D9D5}"/>
              </a:ext>
            </a:extLst>
          </p:cNvPr>
          <p:cNvSpPr/>
          <p:nvPr/>
        </p:nvSpPr>
        <p:spPr>
          <a:xfrm rot="16200000">
            <a:off x="6605295" y="2840296"/>
            <a:ext cx="1687512" cy="502722"/>
          </a:xfrm>
          <a:prstGeom prst="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1600" b="1" dirty="0">
                <a:solidFill>
                  <a:schemeClr val="bg1"/>
                </a:solidFill>
              </a:rPr>
              <a:t>Next Q</a:t>
            </a:r>
          </a:p>
        </p:txBody>
      </p:sp>
    </p:spTree>
    <p:extLst>
      <p:ext uri="{BB962C8B-B14F-4D97-AF65-F5344CB8AC3E}">
        <p14:creationId xmlns:p14="http://schemas.microsoft.com/office/powerpoint/2010/main" val="41054899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75BCDE9C-386D-4D98-AE8C-E1A85693090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61E7723C-1FF0-42DB-86AD-290FD92545D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423CA3E8-C488-49B3-AB31-E6899F19F90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10E046D0-F281-4E22-A2CF-5D493710D7F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3B803597-AC79-4ECB-8FFC-EE81A8E96F48}"/>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5DEF9DBA-D212-4E62-A033-490BC849A6A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10692310-827F-49D4-848C-EA8B7811A00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0000FF"/>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chemeClr val="bg1"/>
                </a:solidFill>
              </a:rPr>
              <a:t>A variety of pulmonary S/S: Cough (+/- hemoptysis), wheezing, </a:t>
            </a:r>
            <a:r>
              <a:rPr lang="en-US" sz="1400" dirty="0" err="1">
                <a:solidFill>
                  <a:schemeClr val="bg1"/>
                </a:solidFill>
              </a:rPr>
              <a:t>etc</a:t>
            </a:r>
            <a:endParaRPr lang="en-US" sz="1400" dirty="0">
              <a:solidFill>
                <a:schemeClr val="bg1"/>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bg1"/>
                </a:solidFill>
              </a:rPr>
              <a:t>What specific pathologic renal condition is caused by </a:t>
            </a:r>
            <a:r>
              <a:rPr lang="en-US" sz="1400" i="1" dirty="0" err="1">
                <a:solidFill>
                  <a:schemeClr val="bg1"/>
                </a:solidFill>
              </a:rPr>
              <a:t>GwP</a:t>
            </a:r>
            <a:r>
              <a:rPr lang="en-US" sz="1400" i="1" dirty="0">
                <a:solidFill>
                  <a:schemeClr val="bg1"/>
                </a:solidFill>
              </a:rPr>
              <a:t>?</a:t>
            </a:r>
          </a:p>
          <a:p>
            <a:r>
              <a:rPr lang="en-US" sz="1400" dirty="0">
                <a:solidFill>
                  <a:schemeClr val="bg1"/>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finding on CT?</a:t>
            </a:r>
          </a:p>
          <a:p>
            <a:r>
              <a:rPr lang="en-US" sz="1400" dirty="0">
                <a:solidFill>
                  <a:srgbClr val="0000FF"/>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solidFill>
              </a:rPr>
              <a:t>What is the classic finding on CT?</a:t>
            </a:r>
          </a:p>
          <a:p>
            <a:r>
              <a:rPr lang="en-US" sz="1400" dirty="0">
                <a:solidFill>
                  <a:schemeClr val="bg1"/>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bg1"/>
                </a:solidFill>
              </a:rPr>
              <a:t>What lab findings result?</a:t>
            </a:r>
          </a:p>
          <a:p>
            <a:r>
              <a:rPr lang="en-US" sz="1400" dirty="0">
                <a:solidFill>
                  <a:schemeClr val="bg1"/>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rgbClr val="0000FF"/>
                </a:solidFill>
              </a:rPr>
              <a:t>Two other manifestations are common as well—what are they?</a:t>
            </a:r>
          </a:p>
          <a:p>
            <a:r>
              <a:rPr lang="en-US" sz="1400" dirty="0">
                <a:solidFill>
                  <a:srgbClr val="0000FF"/>
                </a:solidFill>
              </a:rPr>
              <a:t>--</a:t>
            </a:r>
          </a:p>
          <a:p>
            <a:r>
              <a:rPr lang="en-US" sz="1400" dirty="0">
                <a:solidFill>
                  <a:srgbClr val="0000FF"/>
                </a:solidFill>
              </a:rPr>
              <a:t>--</a:t>
            </a:r>
          </a:p>
        </p:txBody>
      </p:sp>
      <p:sp>
        <p:nvSpPr>
          <p:cNvPr id="49" name="TextBox 48">
            <a:extLst>
              <a:ext uri="{FF2B5EF4-FFF2-40B4-BE49-F238E27FC236}">
                <a16:creationId xmlns:a16="http://schemas.microsoft.com/office/drawing/2014/main" id="{54C54254-8A72-4397-88D4-2A9D7C09244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4" name="Arrow: Left 43">
            <a:extLst>
              <a:ext uri="{FF2B5EF4-FFF2-40B4-BE49-F238E27FC236}">
                <a16:creationId xmlns:a16="http://schemas.microsoft.com/office/drawing/2014/main" id="{6B897012-AF4A-4470-A63D-246BE9E00799}"/>
              </a:ext>
            </a:extLst>
          </p:cNvPr>
          <p:cNvSpPr/>
          <p:nvPr/>
        </p:nvSpPr>
        <p:spPr>
          <a:xfrm>
            <a:off x="6177499" y="6088553"/>
            <a:ext cx="1687512" cy="502722"/>
          </a:xfrm>
          <a:prstGeom prst="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1600" b="1" dirty="0">
                <a:solidFill>
                  <a:schemeClr val="bg1"/>
                </a:solidFill>
              </a:rPr>
              <a:t>Next Q</a:t>
            </a:r>
          </a:p>
        </p:txBody>
      </p:sp>
    </p:spTree>
    <p:extLst>
      <p:ext uri="{BB962C8B-B14F-4D97-AF65-F5344CB8AC3E}">
        <p14:creationId xmlns:p14="http://schemas.microsoft.com/office/powerpoint/2010/main" val="366058496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C481DD3E-3B2A-42D0-A0E6-9A29510445D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A27E2BCF-D38B-4F50-B73F-FD5ECB3D5515}"/>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2A71055C-F110-41F6-A520-8C1F3895F90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D83BF9D8-C81B-4DF0-AF04-2A9A1E6B554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E9F425BE-F831-44CE-A7E6-6D57C37A0BED}"/>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E8B83471-DDC4-40B5-94B9-4399E5ADEE8B}"/>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4ECE6C6A-BCF1-4057-9478-948F255F427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0000FF"/>
                </a:solidFill>
              </a:rPr>
              <a:t>upper</a:t>
            </a:r>
            <a:r>
              <a:rPr lang="en-US" sz="1600" dirty="0">
                <a:solidFill>
                  <a:srgbClr val="999999"/>
                </a:solidFill>
              </a:rPr>
              <a:t> and </a:t>
            </a:r>
            <a:r>
              <a:rPr lang="en-US" sz="1600" b="1" dirty="0">
                <a:solidFill>
                  <a:srgbClr val="0000FF"/>
                </a:solidFill>
              </a:rPr>
              <a:t>lower</a:t>
            </a:r>
            <a:r>
              <a:rPr lang="en-US" sz="1600" dirty="0">
                <a:solidFill>
                  <a:srgbClr val="999999"/>
                </a:solidFill>
              </a:rPr>
              <a:t> </a:t>
            </a:r>
            <a:r>
              <a:rPr lang="en-US" sz="1600" b="1" dirty="0">
                <a:solidFill>
                  <a:srgbClr val="0000FF"/>
                </a:solidFill>
              </a:rPr>
              <a:t>respiratory tract</a:t>
            </a:r>
          </a:p>
          <a:p>
            <a:r>
              <a:rPr lang="en-US" sz="1600" dirty="0">
                <a:solidFill>
                  <a:srgbClr val="999999"/>
                </a:solidFill>
              </a:rPr>
              <a:t>--the </a:t>
            </a:r>
            <a:r>
              <a:rPr lang="en-US" sz="1600" b="1" dirty="0">
                <a:solidFill>
                  <a:srgbClr val="0000FF"/>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presentation of upper respiratory tract involvement?</a:t>
            </a:r>
          </a:p>
          <a:p>
            <a:r>
              <a:rPr lang="en-US" sz="1400" dirty="0">
                <a:solidFill>
                  <a:srgbClr val="0000FF"/>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solidFill>
              </a:rPr>
              <a:t>What is the classic presentation of </a:t>
            </a:r>
            <a:r>
              <a:rPr lang="en-US" sz="1400" b="1" dirty="0">
                <a:solidFill>
                  <a:schemeClr val="bg1"/>
                </a:solidFill>
              </a:rPr>
              <a:t>lower</a:t>
            </a:r>
            <a:r>
              <a:rPr lang="en-US" sz="1400" i="1" dirty="0">
                <a:solidFill>
                  <a:schemeClr val="bg1"/>
                </a:solidFill>
              </a:rPr>
              <a:t> respiratory tract involvement?</a:t>
            </a:r>
          </a:p>
          <a:p>
            <a:r>
              <a:rPr lang="en-US" sz="1400" dirty="0">
                <a:solidFill>
                  <a:schemeClr val="bg1"/>
                </a:solidFill>
              </a:rPr>
              <a:t>A variety of pulmonary S/S: Cough (+/- hemoptysis), wheezing, </a:t>
            </a:r>
            <a:r>
              <a:rPr lang="en-US" sz="1400" dirty="0" err="1">
                <a:solidFill>
                  <a:schemeClr val="bg1"/>
                </a:solidFill>
              </a:rPr>
              <a:t>etc</a:t>
            </a:r>
            <a:endParaRPr lang="en-US" sz="1400" dirty="0">
              <a:solidFill>
                <a:schemeClr val="bg1"/>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bg1"/>
                </a:solidFill>
              </a:rPr>
              <a:t>What specific pathologic renal condition is caused by </a:t>
            </a:r>
            <a:r>
              <a:rPr lang="en-US" sz="1400" i="1" dirty="0" err="1">
                <a:solidFill>
                  <a:schemeClr val="bg1"/>
                </a:solidFill>
              </a:rPr>
              <a:t>GwP</a:t>
            </a:r>
            <a:r>
              <a:rPr lang="en-US" sz="1400" i="1" dirty="0">
                <a:solidFill>
                  <a:schemeClr val="bg1"/>
                </a:solidFill>
              </a:rPr>
              <a:t>?</a:t>
            </a:r>
          </a:p>
          <a:p>
            <a:r>
              <a:rPr lang="en-US" sz="1400" dirty="0">
                <a:solidFill>
                  <a:schemeClr val="bg1"/>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is the classic finding on CT?</a:t>
            </a:r>
          </a:p>
          <a:p>
            <a:r>
              <a:rPr lang="en-US" sz="1400" dirty="0">
                <a:solidFill>
                  <a:srgbClr val="0000FF"/>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solidFill>
              </a:rPr>
              <a:t>What is the classic finding on CT?</a:t>
            </a:r>
          </a:p>
          <a:p>
            <a:r>
              <a:rPr lang="en-US" sz="1400" dirty="0">
                <a:solidFill>
                  <a:schemeClr val="bg1"/>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bg1"/>
                </a:solidFill>
              </a:rPr>
              <a:t>What lab findings result?</a:t>
            </a:r>
          </a:p>
          <a:p>
            <a:r>
              <a:rPr lang="en-US" sz="1400" dirty="0">
                <a:solidFill>
                  <a:schemeClr val="bg1"/>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rgbClr val="0000FF"/>
                </a:solidFill>
              </a:rPr>
              <a:t>Two other manifestations are common as well—what are they?</a:t>
            </a:r>
          </a:p>
          <a:p>
            <a:r>
              <a:rPr lang="en-US" sz="1400" dirty="0">
                <a:solidFill>
                  <a:srgbClr val="0000FF"/>
                </a:solidFill>
              </a:rPr>
              <a:t>--Rash </a:t>
            </a:r>
          </a:p>
          <a:p>
            <a:r>
              <a:rPr lang="en-US" sz="1400" dirty="0">
                <a:solidFill>
                  <a:srgbClr val="0000FF"/>
                </a:solidFill>
              </a:rPr>
              <a:t>--Arthralgias</a:t>
            </a:r>
          </a:p>
        </p:txBody>
      </p:sp>
      <p:sp>
        <p:nvSpPr>
          <p:cNvPr id="49" name="TextBox 48">
            <a:extLst>
              <a:ext uri="{FF2B5EF4-FFF2-40B4-BE49-F238E27FC236}">
                <a16:creationId xmlns:a16="http://schemas.microsoft.com/office/drawing/2014/main" id="{ECD52400-C466-48CF-93EE-2D3A77CEDE8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4" name="Arrow: Left 43">
            <a:extLst>
              <a:ext uri="{FF2B5EF4-FFF2-40B4-BE49-F238E27FC236}">
                <a16:creationId xmlns:a16="http://schemas.microsoft.com/office/drawing/2014/main" id="{AED38360-CB92-4680-9509-ADA28F5F8C65}"/>
              </a:ext>
            </a:extLst>
          </p:cNvPr>
          <p:cNvSpPr/>
          <p:nvPr/>
        </p:nvSpPr>
        <p:spPr>
          <a:xfrm>
            <a:off x="6177499" y="6088553"/>
            <a:ext cx="1687512" cy="502722"/>
          </a:xfrm>
          <a:prstGeom prst="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1600" b="1" dirty="0">
                <a:solidFill>
                  <a:schemeClr val="bg1"/>
                </a:solidFill>
              </a:rPr>
              <a:t>Next Q</a:t>
            </a:r>
          </a:p>
        </p:txBody>
      </p:sp>
    </p:spTree>
    <p:extLst>
      <p:ext uri="{BB962C8B-B14F-4D97-AF65-F5344CB8AC3E}">
        <p14:creationId xmlns:p14="http://schemas.microsoft.com/office/powerpoint/2010/main" val="145462117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0260111A-794E-43E9-A819-874BA770122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7FAF75DF-A929-459C-BFBA-0BDDEA5CB6E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CDAF3015-88D2-4458-B523-88EBE3F2E24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010F3E63-3079-4214-82E0-BF5DC8DF02B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9C61258E-16CA-4062-AD36-1477F1ADFDB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66B719C4-F5DF-478E-BDA7-D25F270717D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BBDD8FBF-144D-4699-A862-B9612C4D55C8}"/>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rgbClr val="0000FF"/>
                </a:solidFill>
              </a:rPr>
              <a:t>What proportion of </a:t>
            </a:r>
            <a:r>
              <a:rPr lang="en-US" sz="1600" i="1" dirty="0" err="1">
                <a:solidFill>
                  <a:srgbClr val="0000FF"/>
                </a:solidFill>
              </a:rPr>
              <a:t>GwP</a:t>
            </a:r>
            <a:r>
              <a:rPr lang="en-US" sz="1600" i="1" dirty="0">
                <a:solidFill>
                  <a:srgbClr val="0000FF"/>
                </a:solidFill>
              </a:rPr>
              <a:t> pts have ophthalmic involvement?</a:t>
            </a:r>
          </a:p>
          <a:p>
            <a:r>
              <a:rPr lang="en-US" sz="1600" dirty="0">
                <a:solidFill>
                  <a:srgbClr val="FBBB65"/>
                </a:solidFill>
              </a:rPr>
              <a:t>About half</a:t>
            </a:r>
          </a:p>
          <a:p>
            <a:endParaRPr lang="en-US" sz="1600" dirty="0">
              <a:solidFill>
                <a:srgbClr val="FBBB65"/>
              </a:solidFill>
            </a:endParaRPr>
          </a:p>
          <a:p>
            <a:r>
              <a:rPr lang="en-US" sz="1600" i="1" dirty="0">
                <a:solidFill>
                  <a:srgbClr val="FBBB65"/>
                </a:solidFill>
              </a:rPr>
              <a:t>What is the most common manifestation of that involvement? (It’s not retinal.)</a:t>
            </a:r>
          </a:p>
          <a:p>
            <a:r>
              <a:rPr lang="en-US" sz="1600" dirty="0">
                <a:solidFill>
                  <a:srgbClr val="FBBB65"/>
                </a:solidFill>
              </a:rPr>
              <a:t>Orbital inflammation</a:t>
            </a:r>
          </a:p>
          <a:p>
            <a:endParaRPr lang="en-US" sz="1600" i="1" dirty="0">
              <a:solidFill>
                <a:srgbClr val="FBBB65"/>
              </a:solidFill>
            </a:endParaRPr>
          </a:p>
          <a:p>
            <a:r>
              <a:rPr lang="en-US" sz="1600" i="1" dirty="0">
                <a:solidFill>
                  <a:srgbClr val="FBBB65"/>
                </a:solidFill>
              </a:rPr>
              <a:t>What is the next most common manifestation? (Still not retinal.)</a:t>
            </a:r>
          </a:p>
          <a:p>
            <a:r>
              <a:rPr lang="en-US" sz="1600" dirty="0">
                <a:solidFill>
                  <a:srgbClr val="FBBB65"/>
                </a:solidFill>
              </a:rPr>
              <a:t>Scleritis (including PUK)</a:t>
            </a:r>
          </a:p>
        </p:txBody>
      </p:sp>
      <p:sp>
        <p:nvSpPr>
          <p:cNvPr id="49" name="TextBox 48">
            <a:extLst>
              <a:ext uri="{FF2B5EF4-FFF2-40B4-BE49-F238E27FC236}">
                <a16:creationId xmlns:a16="http://schemas.microsoft.com/office/drawing/2014/main" id="{344EDBC6-B74A-4F99-A81E-5BECE0BEC75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89775689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EA48BF74-4B37-436E-B3D6-CD71B9DA94C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59BA79E6-6EA2-4CDD-82B2-4FAF07ADAE9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3D90B63A-01E0-4109-83B5-B8075CAA1EF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F59AE002-AF28-40BC-9FAD-EA504EEAA6A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5BD71B92-3FB8-401C-848B-FECDAA122037}"/>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F845C42B-83CA-4A67-8B1D-A769E40C5D6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CC5B14E5-B30A-4038-8E08-61AD2C0E5665}"/>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rgbClr val="0000FF"/>
                </a:solidFill>
              </a:rPr>
              <a:t>What proportion of </a:t>
            </a:r>
            <a:r>
              <a:rPr lang="en-US" sz="1600" i="1" dirty="0" err="1">
                <a:solidFill>
                  <a:srgbClr val="0000FF"/>
                </a:solidFill>
              </a:rPr>
              <a:t>GwP</a:t>
            </a:r>
            <a:r>
              <a:rPr lang="en-US" sz="1600" i="1" dirty="0">
                <a:solidFill>
                  <a:srgbClr val="0000FF"/>
                </a:solidFill>
              </a:rPr>
              <a:t> pts have ophthalmic involvement?</a:t>
            </a:r>
          </a:p>
          <a:p>
            <a:r>
              <a:rPr lang="en-US" sz="1600" dirty="0">
                <a:solidFill>
                  <a:srgbClr val="0000FF"/>
                </a:solidFill>
              </a:rPr>
              <a:t>About half</a:t>
            </a:r>
            <a:endParaRPr lang="en-US" sz="1600" dirty="0">
              <a:solidFill>
                <a:srgbClr val="FBBB65"/>
              </a:solidFill>
            </a:endParaRPr>
          </a:p>
          <a:p>
            <a:endParaRPr lang="en-US" sz="1600" dirty="0">
              <a:solidFill>
                <a:srgbClr val="FBBB65"/>
              </a:solidFill>
            </a:endParaRPr>
          </a:p>
          <a:p>
            <a:r>
              <a:rPr lang="en-US" sz="1600" i="1" dirty="0">
                <a:solidFill>
                  <a:srgbClr val="FBBB65"/>
                </a:solidFill>
              </a:rPr>
              <a:t>What is the most common manifestation of that involvement? (It’s not retinal.)</a:t>
            </a:r>
          </a:p>
          <a:p>
            <a:r>
              <a:rPr lang="en-US" sz="1600" dirty="0">
                <a:solidFill>
                  <a:srgbClr val="FBBB65"/>
                </a:solidFill>
              </a:rPr>
              <a:t>Orbital inflammation</a:t>
            </a:r>
          </a:p>
          <a:p>
            <a:endParaRPr lang="en-US" sz="1600" i="1" dirty="0">
              <a:solidFill>
                <a:srgbClr val="FBBB65"/>
              </a:solidFill>
            </a:endParaRPr>
          </a:p>
          <a:p>
            <a:r>
              <a:rPr lang="en-US" sz="1600" i="1" dirty="0">
                <a:solidFill>
                  <a:srgbClr val="FBBB65"/>
                </a:solidFill>
              </a:rPr>
              <a:t>What is the next most common manifestation? (Still not retinal.)</a:t>
            </a:r>
          </a:p>
          <a:p>
            <a:r>
              <a:rPr lang="en-US" sz="1600" dirty="0">
                <a:solidFill>
                  <a:srgbClr val="FBBB65"/>
                </a:solidFill>
              </a:rPr>
              <a:t>Scleritis (including PUK)</a:t>
            </a:r>
          </a:p>
        </p:txBody>
      </p:sp>
      <p:sp>
        <p:nvSpPr>
          <p:cNvPr id="49" name="TextBox 48">
            <a:extLst>
              <a:ext uri="{FF2B5EF4-FFF2-40B4-BE49-F238E27FC236}">
                <a16:creationId xmlns:a16="http://schemas.microsoft.com/office/drawing/2014/main" id="{3CC6F771-4A2C-44A4-99B9-DF398D6BDA0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11281300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DF9C2274-B9D0-40FC-A4A7-A61374D700B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1A9558CF-A68C-44B7-85B6-CED8B2E83E3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48E7CA7B-1CA3-4B58-9BC5-BE171EEB54D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48A95633-1913-4C04-9629-02AD94AF1A2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F3946264-9F79-4928-B928-3A23F9B215F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BFA49B4E-4FBB-4833-B30F-C798E4083785}"/>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A028D5A3-9611-418D-AE17-CADE36BAC4B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rgbClr val="0000FF"/>
                </a:solidFill>
              </a:rPr>
              <a:t>What proportion of </a:t>
            </a:r>
            <a:r>
              <a:rPr lang="en-US" sz="1600" i="1" dirty="0" err="1">
                <a:solidFill>
                  <a:srgbClr val="0000FF"/>
                </a:solidFill>
              </a:rPr>
              <a:t>GwP</a:t>
            </a:r>
            <a:r>
              <a:rPr lang="en-US" sz="1600" i="1" dirty="0">
                <a:solidFill>
                  <a:srgbClr val="0000FF"/>
                </a:solidFill>
              </a:rPr>
              <a:t> pts have ophthalmic involvement?</a:t>
            </a:r>
          </a:p>
          <a:p>
            <a:r>
              <a:rPr lang="en-US" sz="1600" dirty="0">
                <a:solidFill>
                  <a:srgbClr val="0000FF"/>
                </a:solidFill>
              </a:rPr>
              <a:t>About half</a:t>
            </a:r>
          </a:p>
          <a:p>
            <a:endParaRPr lang="en-US" sz="1600" dirty="0">
              <a:solidFill>
                <a:srgbClr val="0000FF"/>
              </a:solidFill>
            </a:endParaRPr>
          </a:p>
          <a:p>
            <a:r>
              <a:rPr lang="en-US" sz="1600" i="1" dirty="0">
                <a:solidFill>
                  <a:srgbClr val="0000FF"/>
                </a:solidFill>
              </a:rPr>
              <a:t>What is the most common manifestation of that involvement? (It’s not retinal.)</a:t>
            </a:r>
            <a:endParaRPr lang="en-US" sz="1600" i="1" dirty="0">
              <a:solidFill>
                <a:srgbClr val="FBBB65"/>
              </a:solidFill>
            </a:endParaRPr>
          </a:p>
          <a:p>
            <a:r>
              <a:rPr lang="en-US" sz="1600" dirty="0">
                <a:solidFill>
                  <a:srgbClr val="FBBB65"/>
                </a:solidFill>
              </a:rPr>
              <a:t>Orbital inflammation</a:t>
            </a:r>
          </a:p>
          <a:p>
            <a:endParaRPr lang="en-US" sz="1600" i="1" dirty="0">
              <a:solidFill>
                <a:srgbClr val="FBBB65"/>
              </a:solidFill>
            </a:endParaRPr>
          </a:p>
          <a:p>
            <a:r>
              <a:rPr lang="en-US" sz="1600" i="1" dirty="0">
                <a:solidFill>
                  <a:srgbClr val="FBBB65"/>
                </a:solidFill>
              </a:rPr>
              <a:t>What is the next most common manifestation? (Still not retinal.)</a:t>
            </a:r>
          </a:p>
          <a:p>
            <a:r>
              <a:rPr lang="en-US" sz="1600" dirty="0">
                <a:solidFill>
                  <a:srgbClr val="FBBB65"/>
                </a:solidFill>
              </a:rPr>
              <a:t>Scleritis (including PUK)</a:t>
            </a:r>
          </a:p>
        </p:txBody>
      </p:sp>
      <p:sp>
        <p:nvSpPr>
          <p:cNvPr id="49" name="TextBox 48">
            <a:extLst>
              <a:ext uri="{FF2B5EF4-FFF2-40B4-BE49-F238E27FC236}">
                <a16:creationId xmlns:a16="http://schemas.microsoft.com/office/drawing/2014/main" id="{6AA7BF83-66E0-4483-BA2F-0C097E25E99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54536559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D32D5E0E-6B04-4310-8429-B31BEA0C2763}"/>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0A6C615B-359E-461B-80E2-ACCB3FD4FED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8AA8DF67-7C6E-477E-A5E1-950188DC3DE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A8F936EF-2018-48FC-83CE-1904AA6991D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9040D8AA-2D21-4B37-8124-39A016A57154}"/>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8D810882-F9C6-4AAB-B367-81FAF7A34B3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39678951-597B-4E8C-83FB-2EE588093E70}"/>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rgbClr val="0000FF"/>
                </a:solidFill>
              </a:rPr>
              <a:t>What proportion of </a:t>
            </a:r>
            <a:r>
              <a:rPr lang="en-US" sz="1600" i="1" dirty="0" err="1">
                <a:solidFill>
                  <a:srgbClr val="0000FF"/>
                </a:solidFill>
              </a:rPr>
              <a:t>GwP</a:t>
            </a:r>
            <a:r>
              <a:rPr lang="en-US" sz="1600" i="1" dirty="0">
                <a:solidFill>
                  <a:srgbClr val="0000FF"/>
                </a:solidFill>
              </a:rPr>
              <a:t> pts have ophthalmic involvement?</a:t>
            </a:r>
          </a:p>
          <a:p>
            <a:r>
              <a:rPr lang="en-US" sz="1600" dirty="0">
                <a:solidFill>
                  <a:srgbClr val="0000FF"/>
                </a:solidFill>
              </a:rPr>
              <a:t>About half</a:t>
            </a:r>
          </a:p>
          <a:p>
            <a:endParaRPr lang="en-US" sz="1600" dirty="0">
              <a:solidFill>
                <a:srgbClr val="0000FF"/>
              </a:solidFill>
            </a:endParaRPr>
          </a:p>
          <a:p>
            <a:r>
              <a:rPr lang="en-US" sz="1600" i="1" dirty="0">
                <a:solidFill>
                  <a:srgbClr val="0000FF"/>
                </a:solidFill>
              </a:rPr>
              <a:t>What is the most common manifestation of that involvement? (It’s not retinal.)</a:t>
            </a:r>
          </a:p>
          <a:p>
            <a:r>
              <a:rPr lang="en-US" sz="1600" dirty="0">
                <a:solidFill>
                  <a:srgbClr val="0000FF"/>
                </a:solidFill>
              </a:rPr>
              <a:t>Orbital inflammation</a:t>
            </a:r>
            <a:endParaRPr lang="en-US" sz="1600" dirty="0">
              <a:solidFill>
                <a:srgbClr val="FBBB65"/>
              </a:solidFill>
            </a:endParaRPr>
          </a:p>
          <a:p>
            <a:endParaRPr lang="en-US" sz="1600" i="1" dirty="0">
              <a:solidFill>
                <a:srgbClr val="FBBB65"/>
              </a:solidFill>
            </a:endParaRPr>
          </a:p>
          <a:p>
            <a:r>
              <a:rPr lang="en-US" sz="1600" i="1" dirty="0">
                <a:solidFill>
                  <a:srgbClr val="FBBB65"/>
                </a:solidFill>
              </a:rPr>
              <a:t>What is the next most common manifestation? (Still not retinal.)</a:t>
            </a:r>
          </a:p>
          <a:p>
            <a:r>
              <a:rPr lang="en-US" sz="1600" dirty="0">
                <a:solidFill>
                  <a:srgbClr val="FBBB65"/>
                </a:solidFill>
              </a:rPr>
              <a:t>Scleritis (including PUK)</a:t>
            </a:r>
          </a:p>
        </p:txBody>
      </p:sp>
      <p:sp>
        <p:nvSpPr>
          <p:cNvPr id="49" name="TextBox 48">
            <a:extLst>
              <a:ext uri="{FF2B5EF4-FFF2-40B4-BE49-F238E27FC236}">
                <a16:creationId xmlns:a16="http://schemas.microsoft.com/office/drawing/2014/main" id="{14708EA0-4ADC-4B92-9060-E4E91F1FCFD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80680146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859F5F05-F6D8-4743-AFAB-8EA7CBD4CA7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FB920E4A-079C-4792-85D1-EF731802D7B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16809132-D2EB-45AB-9228-37018990CD4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79C47A21-51DE-43F4-9B4C-08E1BAD480A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79529F9F-DE2E-4C49-B45E-DA24836E5966}"/>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C957338D-546D-482F-AAD1-9ACCB570151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DFB78B5A-AE12-4CAA-B36C-DF0DBB299FD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rgbClr val="0000FF"/>
                </a:solidFill>
              </a:rPr>
              <a:t>What proportion of </a:t>
            </a:r>
            <a:r>
              <a:rPr lang="en-US" sz="1600" i="1" dirty="0" err="1">
                <a:solidFill>
                  <a:srgbClr val="0000FF"/>
                </a:solidFill>
              </a:rPr>
              <a:t>GwP</a:t>
            </a:r>
            <a:r>
              <a:rPr lang="en-US" sz="1600" i="1" dirty="0">
                <a:solidFill>
                  <a:srgbClr val="0000FF"/>
                </a:solidFill>
              </a:rPr>
              <a:t> pts have ophthalmic involvement?</a:t>
            </a:r>
          </a:p>
          <a:p>
            <a:r>
              <a:rPr lang="en-US" sz="1600" dirty="0">
                <a:solidFill>
                  <a:srgbClr val="0000FF"/>
                </a:solidFill>
              </a:rPr>
              <a:t>About half</a:t>
            </a:r>
          </a:p>
          <a:p>
            <a:endParaRPr lang="en-US" sz="1600" dirty="0">
              <a:solidFill>
                <a:srgbClr val="0000FF"/>
              </a:solidFill>
            </a:endParaRPr>
          </a:p>
          <a:p>
            <a:r>
              <a:rPr lang="en-US" sz="1600" i="1" dirty="0">
                <a:solidFill>
                  <a:srgbClr val="0000FF"/>
                </a:solidFill>
              </a:rPr>
              <a:t>What is the most common manifestation of that involvement? (It’s not retinal.)</a:t>
            </a:r>
          </a:p>
          <a:p>
            <a:r>
              <a:rPr lang="en-US" sz="1600" dirty="0">
                <a:solidFill>
                  <a:srgbClr val="0000FF"/>
                </a:solidFill>
              </a:rPr>
              <a:t>Orbital inflammation</a:t>
            </a:r>
          </a:p>
          <a:p>
            <a:endParaRPr lang="en-US" sz="1600" i="1" dirty="0">
              <a:solidFill>
                <a:srgbClr val="0000FF"/>
              </a:solidFill>
            </a:endParaRPr>
          </a:p>
          <a:p>
            <a:r>
              <a:rPr lang="en-US" sz="1600" i="1" dirty="0">
                <a:solidFill>
                  <a:srgbClr val="0000FF"/>
                </a:solidFill>
              </a:rPr>
              <a:t>What is the next most common manifestation? (Still not retinal.)</a:t>
            </a:r>
          </a:p>
          <a:p>
            <a:r>
              <a:rPr lang="en-US" sz="1600" dirty="0">
                <a:solidFill>
                  <a:srgbClr val="FBBB65"/>
                </a:solidFill>
              </a:rPr>
              <a:t>Scleritis (including PUK)</a:t>
            </a:r>
          </a:p>
        </p:txBody>
      </p:sp>
      <p:sp>
        <p:nvSpPr>
          <p:cNvPr id="49" name="TextBox 48">
            <a:extLst>
              <a:ext uri="{FF2B5EF4-FFF2-40B4-BE49-F238E27FC236}">
                <a16:creationId xmlns:a16="http://schemas.microsoft.com/office/drawing/2014/main" id="{51AB0E0A-7AE9-436D-A942-30406B7FF0BE}"/>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76374933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FD95E791-54C0-4A81-8F74-DC0C4702C7D4}"/>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FEFD3795-DDA0-429F-BA57-77F1C0D974E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AA9E7106-F1E0-4227-A110-BF4CF73E893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46299E24-C9F4-4CA5-BE55-901AC24AD33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03BD030B-9BE0-480A-847F-FC420367C0D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A200833F-3B24-40ED-A139-D2C71BD289A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E95063AF-BCA2-4500-8AA1-1F55EA524B8D}"/>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159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rgbClr val="0000FF"/>
                </a:solidFill>
              </a:rPr>
              <a:t>What proportion of </a:t>
            </a:r>
            <a:r>
              <a:rPr lang="en-US" sz="1600" i="1" dirty="0" err="1">
                <a:solidFill>
                  <a:srgbClr val="0000FF"/>
                </a:solidFill>
              </a:rPr>
              <a:t>GwP</a:t>
            </a:r>
            <a:r>
              <a:rPr lang="en-US" sz="1600" i="1" dirty="0">
                <a:solidFill>
                  <a:srgbClr val="0000FF"/>
                </a:solidFill>
              </a:rPr>
              <a:t> pts have ophthalmic involvement?</a:t>
            </a:r>
          </a:p>
          <a:p>
            <a:r>
              <a:rPr lang="en-US" sz="1600" dirty="0">
                <a:solidFill>
                  <a:srgbClr val="0000FF"/>
                </a:solidFill>
              </a:rPr>
              <a:t>About half</a:t>
            </a:r>
          </a:p>
          <a:p>
            <a:endParaRPr lang="en-US" sz="1600" dirty="0">
              <a:solidFill>
                <a:srgbClr val="0000FF"/>
              </a:solidFill>
            </a:endParaRPr>
          </a:p>
          <a:p>
            <a:r>
              <a:rPr lang="en-US" sz="1600" i="1" dirty="0">
                <a:solidFill>
                  <a:srgbClr val="0000FF"/>
                </a:solidFill>
              </a:rPr>
              <a:t>What is the most common manifestation of that involvement? (It’s not retinal.)</a:t>
            </a:r>
          </a:p>
          <a:p>
            <a:r>
              <a:rPr lang="en-US" sz="1600" dirty="0">
                <a:solidFill>
                  <a:srgbClr val="0000FF"/>
                </a:solidFill>
              </a:rPr>
              <a:t>Orbital inflammation</a:t>
            </a:r>
          </a:p>
          <a:p>
            <a:endParaRPr lang="en-US" sz="1600" i="1" dirty="0">
              <a:solidFill>
                <a:srgbClr val="0000FF"/>
              </a:solidFill>
            </a:endParaRPr>
          </a:p>
          <a:p>
            <a:r>
              <a:rPr lang="en-US" sz="1600" i="1" dirty="0">
                <a:solidFill>
                  <a:srgbClr val="0000FF"/>
                </a:solidFill>
              </a:rPr>
              <a:t>What is the next most common manifestation? (Still not retinal.)</a:t>
            </a:r>
          </a:p>
          <a:p>
            <a:r>
              <a:rPr lang="en-US" sz="1600" dirty="0">
                <a:solidFill>
                  <a:srgbClr val="0000FF"/>
                </a:solidFill>
              </a:rPr>
              <a:t>Scleritis (including PUK)</a:t>
            </a:r>
          </a:p>
        </p:txBody>
      </p:sp>
      <p:sp>
        <p:nvSpPr>
          <p:cNvPr id="49" name="TextBox 48">
            <a:extLst>
              <a:ext uri="{FF2B5EF4-FFF2-40B4-BE49-F238E27FC236}">
                <a16:creationId xmlns:a16="http://schemas.microsoft.com/office/drawing/2014/main" id="{BEDC9220-EF34-4B30-AC54-80E1638AABE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58642886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16">
            <a:extLst>
              <a:ext uri="{FF2B5EF4-FFF2-40B4-BE49-F238E27FC236}">
                <a16:creationId xmlns:a16="http://schemas.microsoft.com/office/drawing/2014/main" id="{67DB90F0-A8BA-47A4-AE21-B91B99C23E44}"/>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8" name="TextBox 47">
            <a:extLst>
              <a:ext uri="{FF2B5EF4-FFF2-40B4-BE49-F238E27FC236}">
                <a16:creationId xmlns:a16="http://schemas.microsoft.com/office/drawing/2014/main" id="{F7497AD9-BAA3-47FE-9C53-3EF878F43803}"/>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1" name="TextBox 30">
            <a:extLst>
              <a:ext uri="{FF2B5EF4-FFF2-40B4-BE49-F238E27FC236}">
                <a16:creationId xmlns:a16="http://schemas.microsoft.com/office/drawing/2014/main" id="{4D6A26C1-EC5B-4BBF-9E7F-076DF3F77AEF}"/>
              </a:ext>
            </a:extLst>
          </p:cNvPr>
          <p:cNvSpPr txBox="1"/>
          <p:nvPr/>
        </p:nvSpPr>
        <p:spPr>
          <a:xfrm>
            <a:off x="2148476" y="4662488"/>
            <a:ext cx="6004921" cy="830997"/>
          </a:xfrm>
          <a:prstGeom prst="rect">
            <a:avLst/>
          </a:prstGeom>
          <a:noFill/>
        </p:spPr>
        <p:txBody>
          <a:bodyPr wrap="square" rtlCol="0">
            <a:spAutoFit/>
          </a:bodyPr>
          <a:lstStyle/>
          <a:p>
            <a:r>
              <a:rPr lang="en-US" sz="1600" i="1" dirty="0">
                <a:solidFill>
                  <a:schemeClr val="bg1">
                    <a:lumMod val="75000"/>
                  </a:schemeClr>
                </a:solidFill>
              </a:rPr>
              <a:t>The term </a:t>
            </a:r>
            <a:r>
              <a:rPr lang="en-US" sz="1600" i="1" dirty="0">
                <a:solidFill>
                  <a:srgbClr val="0000FF"/>
                </a:solidFill>
              </a:rPr>
              <a:t>‘Wegener’s granulomatosis’ has</a:t>
            </a:r>
            <a:r>
              <a:rPr lang="en-US" sz="1600" b="1" i="1" dirty="0">
                <a:solidFill>
                  <a:srgbClr val="0000FF"/>
                </a:solidFill>
              </a:rPr>
              <a:t> fallen out of favor. </a:t>
            </a:r>
            <a:r>
              <a:rPr lang="en-US" sz="1600" i="1" dirty="0">
                <a:solidFill>
                  <a:schemeClr val="bg1">
                    <a:lumMod val="75000"/>
                  </a:schemeClr>
                </a:solidFill>
              </a:rPr>
              <a:t>What is the preferred name?</a:t>
            </a:r>
          </a:p>
          <a:p>
            <a:r>
              <a:rPr lang="en-US" sz="1600" dirty="0">
                <a:solidFill>
                  <a:schemeClr val="bg1">
                    <a:lumMod val="75000"/>
                  </a:schemeClr>
                </a:solidFill>
              </a:rPr>
              <a:t>‘Granulomatosis with polyangiitis’</a:t>
            </a:r>
          </a:p>
        </p:txBody>
      </p:sp>
      <p:sp>
        <p:nvSpPr>
          <p:cNvPr id="32" name="Line 19">
            <a:extLst>
              <a:ext uri="{FF2B5EF4-FFF2-40B4-BE49-F238E27FC236}">
                <a16:creationId xmlns:a16="http://schemas.microsoft.com/office/drawing/2014/main" id="{DD0AE377-7975-46BB-9B5D-72A28D6455F9}"/>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 name="Line 20">
            <a:extLst>
              <a:ext uri="{FF2B5EF4-FFF2-40B4-BE49-F238E27FC236}">
                <a16:creationId xmlns:a16="http://schemas.microsoft.com/office/drawing/2014/main" id="{A6D20352-41C1-4B21-BE72-16E5189483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 name="Text Box 21">
            <a:extLst>
              <a:ext uri="{FF2B5EF4-FFF2-40B4-BE49-F238E27FC236}">
                <a16:creationId xmlns:a16="http://schemas.microsoft.com/office/drawing/2014/main" id="{5CA44641-0284-4B78-8973-B779DEF616E8}"/>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3" name="Line 17">
            <a:extLst>
              <a:ext uri="{FF2B5EF4-FFF2-40B4-BE49-F238E27FC236}">
                <a16:creationId xmlns:a16="http://schemas.microsoft.com/office/drawing/2014/main" id="{424A005B-4B52-4E28-937E-A593DD692B08}"/>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 name="Text Box 23">
            <a:extLst>
              <a:ext uri="{FF2B5EF4-FFF2-40B4-BE49-F238E27FC236}">
                <a16:creationId xmlns:a16="http://schemas.microsoft.com/office/drawing/2014/main" id="{E8A6D52E-0F5D-4822-916D-A2B84BD03926}"/>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9" name="Rectangle 28">
            <a:extLst>
              <a:ext uri="{FF2B5EF4-FFF2-40B4-BE49-F238E27FC236}">
                <a16:creationId xmlns:a16="http://schemas.microsoft.com/office/drawing/2014/main" id="{5ABFD276-CE58-4B01-8DF9-D838BEEF5B3A}"/>
              </a:ext>
            </a:extLst>
          </p:cNvPr>
          <p:cNvSpPr/>
          <p:nvPr/>
        </p:nvSpPr>
        <p:spPr>
          <a:xfrm>
            <a:off x="2819400" y="4953000"/>
            <a:ext cx="5398557" cy="523220"/>
          </a:xfrm>
          <a:prstGeom prst="rect">
            <a:avLst/>
          </a:prstGeom>
          <a:solidFill>
            <a:schemeClr val="tx1"/>
          </a:solidFill>
        </p:spPr>
        <p:txBody>
          <a:bodyPr wrap="square">
            <a:spAutoFit/>
          </a:bodyPr>
          <a:lstStyle/>
          <a:p>
            <a:r>
              <a:rPr lang="en-US" sz="1400" i="1" dirty="0">
                <a:solidFill>
                  <a:schemeClr val="bg1"/>
                </a:solidFill>
              </a:rPr>
              <a:t>Why is the name ‘Wegener’s granulomatosis’ no longer preferred?</a:t>
            </a:r>
          </a:p>
          <a:p>
            <a:r>
              <a:rPr lang="en-US" sz="1400" dirty="0">
                <a:solidFill>
                  <a:schemeClr val="bg1"/>
                </a:solidFill>
              </a:rPr>
              <a:t>Because Dr. Wegener was a Nazi</a:t>
            </a:r>
          </a:p>
        </p:txBody>
      </p:sp>
      <p:sp>
        <p:nvSpPr>
          <p:cNvPr id="30" name="TextBox 29">
            <a:extLst>
              <a:ext uri="{FF2B5EF4-FFF2-40B4-BE49-F238E27FC236}">
                <a16:creationId xmlns:a16="http://schemas.microsoft.com/office/drawing/2014/main" id="{5C5C29F2-6EA1-41AF-9F0F-AD9D9BAC3CA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5" name="Line 29">
            <a:extLst>
              <a:ext uri="{FF2B5EF4-FFF2-40B4-BE49-F238E27FC236}">
                <a16:creationId xmlns:a16="http://schemas.microsoft.com/office/drawing/2014/main" id="{8D1E0B6E-C446-4942-8137-78B22848D0D7}"/>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30">
            <a:extLst>
              <a:ext uri="{FF2B5EF4-FFF2-40B4-BE49-F238E27FC236}">
                <a16:creationId xmlns:a16="http://schemas.microsoft.com/office/drawing/2014/main" id="{12E2708B-5AC3-4422-B4A3-56150DC036B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1" name="Text Box 31">
            <a:extLst>
              <a:ext uri="{FF2B5EF4-FFF2-40B4-BE49-F238E27FC236}">
                <a16:creationId xmlns:a16="http://schemas.microsoft.com/office/drawing/2014/main" id="{9CF3924F-C7B6-460A-B9BA-9AA1E88BF31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3" name="Text Box 23">
            <a:extLst>
              <a:ext uri="{FF2B5EF4-FFF2-40B4-BE49-F238E27FC236}">
                <a16:creationId xmlns:a16="http://schemas.microsoft.com/office/drawing/2014/main" id="{FA8904A9-F448-496D-9FB5-072F5006B26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4" name="Straight Connector 43">
            <a:extLst>
              <a:ext uri="{FF2B5EF4-FFF2-40B4-BE49-F238E27FC236}">
                <a16:creationId xmlns:a16="http://schemas.microsoft.com/office/drawing/2014/main" id="{C16A9646-9634-4E24-9778-BF59402D87A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F56FC996-C6C1-449E-9211-72AB223798F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TextBox 45">
            <a:extLst>
              <a:ext uri="{FF2B5EF4-FFF2-40B4-BE49-F238E27FC236}">
                <a16:creationId xmlns:a16="http://schemas.microsoft.com/office/drawing/2014/main" id="{A1300F05-2FF3-46E2-BF9C-8110A02F88B9}"/>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68285526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713DF93-1FB4-4085-AFB2-2A85DA6C10AB}"/>
              </a:ext>
            </a:extLst>
          </p:cNvPr>
          <p:cNvSpPr>
            <a:spLocks noGrp="1"/>
          </p:cNvSpPr>
          <p:nvPr>
            <p:ph type="sldNum" sz="quarter" idx="12"/>
          </p:nvPr>
        </p:nvSpPr>
        <p:spPr/>
        <p:txBody>
          <a:bodyPr/>
          <a:lstStyle/>
          <a:p>
            <a:pPr>
              <a:defRPr/>
            </a:pPr>
            <a:fld id="{AA5D8EAE-EC14-452A-AF26-215B4AE31F01}" type="slidenum">
              <a:rPr lang="en-US" altLang="en-US" smtClean="0"/>
              <a:pPr>
                <a:defRPr/>
              </a:pPr>
              <a:t>160</a:t>
            </a:fld>
            <a:endParaRPr lang="en-US" altLang="en-US"/>
          </a:p>
        </p:txBody>
      </p:sp>
      <p:sp>
        <p:nvSpPr>
          <p:cNvPr id="5" name="TextBox 4">
            <a:extLst>
              <a:ext uri="{FF2B5EF4-FFF2-40B4-BE49-F238E27FC236}">
                <a16:creationId xmlns:a16="http://schemas.microsoft.com/office/drawing/2014/main" id="{3E72196F-7F6B-430B-A99A-9C2DC03E73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0" name="TextBox 9">
            <a:extLst>
              <a:ext uri="{FF2B5EF4-FFF2-40B4-BE49-F238E27FC236}">
                <a16:creationId xmlns:a16="http://schemas.microsoft.com/office/drawing/2014/main" id="{A6B069AC-88AE-4E93-85DC-9C2DAC9EB78C}"/>
              </a:ext>
            </a:extLst>
          </p:cNvPr>
          <p:cNvSpPr txBox="1"/>
          <p:nvPr/>
        </p:nvSpPr>
        <p:spPr>
          <a:xfrm>
            <a:off x="3922681" y="6096000"/>
            <a:ext cx="1287532" cy="369332"/>
          </a:xfrm>
          <a:prstGeom prst="rect">
            <a:avLst/>
          </a:prstGeom>
          <a:noFill/>
        </p:spPr>
        <p:txBody>
          <a:bodyPr wrap="none" rtlCol="0">
            <a:spAutoFit/>
          </a:bodyPr>
          <a:lstStyle/>
          <a:p>
            <a:pPr algn="ctr"/>
            <a:r>
              <a:rPr lang="en-US" dirty="0" err="1"/>
              <a:t>GwP</a:t>
            </a:r>
            <a:r>
              <a:rPr lang="en-US" dirty="0"/>
              <a:t>: PUK</a:t>
            </a:r>
          </a:p>
        </p:txBody>
      </p:sp>
      <p:pic>
        <p:nvPicPr>
          <p:cNvPr id="6" name="Picture 5">
            <a:extLst>
              <a:ext uri="{FF2B5EF4-FFF2-40B4-BE49-F238E27FC236}">
                <a16:creationId xmlns:a16="http://schemas.microsoft.com/office/drawing/2014/main" id="{D525E60C-FCB2-41C3-BC43-0D5992F93BF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14500" y="1276350"/>
            <a:ext cx="5715000" cy="4305300"/>
          </a:xfrm>
          <a:prstGeom prst="rect">
            <a:avLst/>
          </a:prstGeom>
        </p:spPr>
      </p:pic>
    </p:spTree>
    <p:extLst>
      <p:ext uri="{BB962C8B-B14F-4D97-AF65-F5344CB8AC3E}">
        <p14:creationId xmlns:p14="http://schemas.microsoft.com/office/powerpoint/2010/main" val="19887422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B661CC87-D4C3-4518-9478-1C6976DA8B21}"/>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FC6BE5DA-AD1A-402B-B820-A9C333AE01D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373D6113-1437-48F0-98D1-7D58F287E5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F3D8C97C-F0D9-418E-9026-7F17F00312D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49406753-0F2C-40AB-8C70-486F5A1A04E6}"/>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D71BF356-5846-427F-B6BE-6BA9C7AFEA0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63903E34-31E4-45FC-B902-8136EDD61090}"/>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0000FF"/>
                </a:solidFill>
              </a:rPr>
              <a:t>OK then, what proportion of </a:t>
            </a:r>
            <a:r>
              <a:rPr lang="en-US" sz="1600" i="1" dirty="0" err="1">
                <a:solidFill>
                  <a:srgbClr val="0000FF"/>
                </a:solidFill>
              </a:rPr>
              <a:t>GwP</a:t>
            </a:r>
            <a:r>
              <a:rPr lang="en-US" sz="1600" i="1" dirty="0">
                <a:solidFill>
                  <a:srgbClr val="0000FF"/>
                </a:solidFill>
              </a:rPr>
              <a:t> pts manifest vasculitis?</a:t>
            </a:r>
          </a:p>
          <a:p>
            <a:r>
              <a:rPr lang="en-US" sz="1600" dirty="0">
                <a:solidFill>
                  <a:srgbClr val="FF99FF"/>
                </a:solidFill>
              </a:rPr>
              <a:t>About 10%</a:t>
            </a:r>
          </a:p>
          <a:p>
            <a:endParaRPr lang="en-US" sz="1600" i="1" dirty="0">
              <a:solidFill>
                <a:srgbClr val="FF99FF"/>
              </a:solidFill>
            </a:endParaRPr>
          </a:p>
          <a:p>
            <a:r>
              <a:rPr lang="en-US" sz="1600" i="1" dirty="0">
                <a:solidFill>
                  <a:srgbClr val="FF99FF"/>
                </a:solidFill>
              </a:rPr>
              <a:t>How does retinal vasculitis manifest?</a:t>
            </a:r>
          </a:p>
          <a:p>
            <a:r>
              <a:rPr lang="en-US" sz="1600" dirty="0">
                <a:solidFill>
                  <a:srgbClr val="FF99FF"/>
                </a:solidFill>
              </a:rPr>
              <a:t>As CWS, or arterial occlusions (branch or central)</a:t>
            </a:r>
          </a:p>
        </p:txBody>
      </p:sp>
      <p:sp>
        <p:nvSpPr>
          <p:cNvPr id="49" name="TextBox 48">
            <a:extLst>
              <a:ext uri="{FF2B5EF4-FFF2-40B4-BE49-F238E27FC236}">
                <a16:creationId xmlns:a16="http://schemas.microsoft.com/office/drawing/2014/main" id="{A773A2F3-E49D-451E-BECA-9CCF3E36953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79617799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CCE18C9E-FDAC-4EAC-93C8-2E4FD1637DB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AC5F406B-4A87-44DD-9898-99DB40C4184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E473D182-1914-4C00-A9B8-0391EEC2CF2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D39445BD-03BF-41FE-81C9-EA9B8F9957C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C41C72E0-764C-47FB-AA32-04E0180F093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48684B25-F1A7-4F33-9202-7F8F02B8FEE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4637EBE6-71BA-439F-8D33-6C7BDBEDAC30}"/>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0000FF"/>
                </a:solidFill>
              </a:rPr>
              <a:t>OK then, what proportion of </a:t>
            </a:r>
            <a:r>
              <a:rPr lang="en-US" sz="1600" i="1" dirty="0" err="1">
                <a:solidFill>
                  <a:srgbClr val="0000FF"/>
                </a:solidFill>
              </a:rPr>
              <a:t>GwP</a:t>
            </a:r>
            <a:r>
              <a:rPr lang="en-US" sz="1600" i="1" dirty="0">
                <a:solidFill>
                  <a:srgbClr val="0000FF"/>
                </a:solidFill>
              </a:rPr>
              <a:t> pts manifest vasculitis?</a:t>
            </a:r>
          </a:p>
          <a:p>
            <a:r>
              <a:rPr lang="en-US" sz="1600" dirty="0">
                <a:solidFill>
                  <a:srgbClr val="0000FF"/>
                </a:solidFill>
              </a:rPr>
              <a:t>About 10%</a:t>
            </a:r>
          </a:p>
          <a:p>
            <a:endParaRPr lang="en-US" sz="1600" i="1" dirty="0">
              <a:solidFill>
                <a:srgbClr val="FF99FF"/>
              </a:solidFill>
            </a:endParaRPr>
          </a:p>
          <a:p>
            <a:r>
              <a:rPr lang="en-US" sz="1600" i="1" dirty="0">
                <a:solidFill>
                  <a:srgbClr val="FF99FF"/>
                </a:solidFill>
              </a:rPr>
              <a:t>How does retinal vasculitis manifest?</a:t>
            </a:r>
          </a:p>
          <a:p>
            <a:r>
              <a:rPr lang="en-US" sz="1600" dirty="0">
                <a:solidFill>
                  <a:srgbClr val="FF99FF"/>
                </a:solidFill>
              </a:rPr>
              <a:t>As CWS, or arterial occlusions (branch or central)</a:t>
            </a:r>
          </a:p>
        </p:txBody>
      </p:sp>
      <p:sp>
        <p:nvSpPr>
          <p:cNvPr id="49" name="TextBox 48">
            <a:extLst>
              <a:ext uri="{FF2B5EF4-FFF2-40B4-BE49-F238E27FC236}">
                <a16:creationId xmlns:a16="http://schemas.microsoft.com/office/drawing/2014/main" id="{A38E2764-E18A-47F2-8615-C8641FF7B5F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76535956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520825ED-304C-405D-8371-333696FFAB2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970BA914-EB91-4B60-80EB-045C2BE50D7C}"/>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38CB2932-AEEB-40D0-AD34-FD9246386E0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4D60D928-940F-4062-A60A-A55C47DBDA4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AD8A5158-FACA-4551-857E-A5A1A5FBCD84}"/>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352CF4B2-8E36-4495-B191-9711C2E9ADC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EF6CD605-E9DC-4DEC-BB14-CF78B95CC305}"/>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0000FF"/>
                </a:solidFill>
              </a:rPr>
              <a:t>OK then, what proportion of </a:t>
            </a:r>
            <a:r>
              <a:rPr lang="en-US" sz="1600" i="1" dirty="0" err="1">
                <a:solidFill>
                  <a:srgbClr val="0000FF"/>
                </a:solidFill>
              </a:rPr>
              <a:t>GwP</a:t>
            </a:r>
            <a:r>
              <a:rPr lang="en-US" sz="1600" i="1" dirty="0">
                <a:solidFill>
                  <a:srgbClr val="0000FF"/>
                </a:solidFill>
              </a:rPr>
              <a:t> pts manifest vasculitis?</a:t>
            </a:r>
          </a:p>
          <a:p>
            <a:r>
              <a:rPr lang="en-US" sz="1600" dirty="0">
                <a:solidFill>
                  <a:srgbClr val="0000FF"/>
                </a:solidFill>
              </a:rPr>
              <a:t>About 10%</a:t>
            </a:r>
          </a:p>
          <a:p>
            <a:endParaRPr lang="en-US" sz="1600" i="1" dirty="0">
              <a:solidFill>
                <a:srgbClr val="0000FF"/>
              </a:solidFill>
            </a:endParaRPr>
          </a:p>
          <a:p>
            <a:r>
              <a:rPr lang="en-US" sz="1600" i="1" dirty="0">
                <a:solidFill>
                  <a:srgbClr val="0000FF"/>
                </a:solidFill>
              </a:rPr>
              <a:t>How does retinal vasculitis manifest?</a:t>
            </a:r>
            <a:endParaRPr lang="en-US" sz="1600" i="1" dirty="0">
              <a:solidFill>
                <a:srgbClr val="FF99FF"/>
              </a:solidFill>
            </a:endParaRPr>
          </a:p>
          <a:p>
            <a:r>
              <a:rPr lang="en-US" sz="1600" dirty="0">
                <a:solidFill>
                  <a:srgbClr val="FF99FF"/>
                </a:solidFill>
              </a:rPr>
              <a:t>As CWS, or arterial occlusions (branch or central)</a:t>
            </a:r>
          </a:p>
        </p:txBody>
      </p:sp>
      <p:sp>
        <p:nvSpPr>
          <p:cNvPr id="49" name="TextBox 48">
            <a:extLst>
              <a:ext uri="{FF2B5EF4-FFF2-40B4-BE49-F238E27FC236}">
                <a16:creationId xmlns:a16="http://schemas.microsoft.com/office/drawing/2014/main" id="{3D523DD5-7DA9-4E60-A600-0031C819C87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16049724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BF3B5610-E7D3-46F3-A49C-FE208EB611F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EEB31B4A-A0DF-4194-9DFD-711736F43DC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9A8FFDF0-CE5F-47F6-A550-85F037CA48DE}"/>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0CEC8386-D22A-4665-B92F-ED74F233C5F2}"/>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7415F331-3B2E-4443-8375-2F468664E148}"/>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05279CBE-D2D3-4FC9-B2F5-1AF6C569779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3C599A4C-4129-4133-BA5C-710C1AC0F5E1}"/>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0000FF"/>
                </a:solidFill>
              </a:rPr>
              <a:t>OK then, what proportion of </a:t>
            </a:r>
            <a:r>
              <a:rPr lang="en-US" sz="1600" i="1" dirty="0" err="1">
                <a:solidFill>
                  <a:srgbClr val="0000FF"/>
                </a:solidFill>
              </a:rPr>
              <a:t>GwP</a:t>
            </a:r>
            <a:r>
              <a:rPr lang="en-US" sz="1600" i="1" dirty="0">
                <a:solidFill>
                  <a:srgbClr val="0000FF"/>
                </a:solidFill>
              </a:rPr>
              <a:t> pts manifest vasculitis?</a:t>
            </a:r>
          </a:p>
          <a:p>
            <a:r>
              <a:rPr lang="en-US" sz="1600" dirty="0">
                <a:solidFill>
                  <a:srgbClr val="0000FF"/>
                </a:solidFill>
              </a:rPr>
              <a:t>About 10%</a:t>
            </a:r>
          </a:p>
          <a:p>
            <a:endParaRPr lang="en-US" sz="1600" i="1" dirty="0">
              <a:solidFill>
                <a:srgbClr val="0000FF"/>
              </a:solidFill>
            </a:endParaRPr>
          </a:p>
          <a:p>
            <a:r>
              <a:rPr lang="en-US" sz="1600" i="1" dirty="0">
                <a:solidFill>
                  <a:srgbClr val="0000FF"/>
                </a:solidFill>
              </a:rPr>
              <a:t>How does retinal vasculitis manifest?</a:t>
            </a:r>
          </a:p>
          <a:p>
            <a:r>
              <a:rPr lang="en-US" sz="1600" dirty="0">
                <a:solidFill>
                  <a:srgbClr val="0000FF"/>
                </a:solidFill>
              </a:rPr>
              <a:t>As CWS, or arterial occlusions (branch or central)</a:t>
            </a:r>
          </a:p>
        </p:txBody>
      </p:sp>
      <p:sp>
        <p:nvSpPr>
          <p:cNvPr id="49" name="TextBox 48">
            <a:extLst>
              <a:ext uri="{FF2B5EF4-FFF2-40B4-BE49-F238E27FC236}">
                <a16:creationId xmlns:a16="http://schemas.microsoft.com/office/drawing/2014/main" id="{27819C58-F817-48F9-A899-119ABC302CD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88335635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647E403A-F05E-416D-97D7-A7D5F8883FA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CD83D68B-2AF1-4C3C-BEB2-1124938BC20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593BE86B-E640-4A4B-97EF-BCBFD328B0C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A48F7823-77F1-4525-B3A6-98875621BC1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CE16E50C-6EE1-42BB-96A2-95214E86859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B1589E53-8135-4475-8A58-BA9F8C5515B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559E6678-5F50-4B33-A117-42D9F00BA848}"/>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9B9B9B"/>
                </a:solidFill>
              </a:rPr>
              <a:t>OK then, what proportion of </a:t>
            </a:r>
            <a:r>
              <a:rPr lang="en-US" sz="1600" i="1" dirty="0" err="1">
                <a:solidFill>
                  <a:srgbClr val="9B9B9B"/>
                </a:solidFill>
              </a:rPr>
              <a:t>GwP</a:t>
            </a:r>
            <a:r>
              <a:rPr lang="en-US" sz="1600" i="1" dirty="0">
                <a:solidFill>
                  <a:srgbClr val="9B9B9B"/>
                </a:solidFill>
              </a:rPr>
              <a:t> pts manifest vasculitis?</a:t>
            </a:r>
          </a:p>
          <a:p>
            <a:r>
              <a:rPr lang="en-US" sz="1600" dirty="0">
                <a:solidFill>
                  <a:srgbClr val="9B9B9B"/>
                </a:solidFill>
              </a:rPr>
              <a:t>About 10%</a:t>
            </a:r>
          </a:p>
          <a:p>
            <a:endParaRPr lang="en-US" sz="1600" i="1" dirty="0">
              <a:solidFill>
                <a:srgbClr val="9B9B9B"/>
              </a:solidFill>
            </a:endParaRPr>
          </a:p>
          <a:p>
            <a:r>
              <a:rPr lang="en-US" sz="1600" i="1" dirty="0">
                <a:solidFill>
                  <a:srgbClr val="9B9B9B"/>
                </a:solidFill>
              </a:rPr>
              <a:t>How does retinal vasculitis manifest?</a:t>
            </a:r>
          </a:p>
          <a:p>
            <a:r>
              <a:rPr lang="en-US" sz="1600" dirty="0">
                <a:solidFill>
                  <a:srgbClr val="9B9B9B"/>
                </a:solidFill>
              </a:rPr>
              <a:t>As CWS, or arterial occlusions (branch or central)</a:t>
            </a:r>
          </a:p>
        </p:txBody>
      </p:sp>
      <p:sp>
        <p:nvSpPr>
          <p:cNvPr id="10" name="TextBox 9">
            <a:extLst>
              <a:ext uri="{FF2B5EF4-FFF2-40B4-BE49-F238E27FC236}">
                <a16:creationId xmlns:a16="http://schemas.microsoft.com/office/drawing/2014/main" id="{3B2E9538-04A9-426A-8BB1-714549999C50}"/>
              </a:ext>
            </a:extLst>
          </p:cNvPr>
          <p:cNvSpPr txBox="1"/>
          <p:nvPr/>
        </p:nvSpPr>
        <p:spPr>
          <a:xfrm>
            <a:off x="4488810" y="2360853"/>
            <a:ext cx="3970126" cy="1323439"/>
          </a:xfrm>
          <a:prstGeom prst="rect">
            <a:avLst/>
          </a:prstGeom>
          <a:solidFill>
            <a:schemeClr val="accent6">
              <a:lumMod val="50000"/>
            </a:schemeClr>
          </a:solidFill>
        </p:spPr>
        <p:txBody>
          <a:bodyPr wrap="none" rtlCol="0">
            <a:spAutoFit/>
          </a:bodyPr>
          <a:lstStyle/>
          <a:p>
            <a:r>
              <a:rPr lang="en-US" sz="1600" i="1" dirty="0">
                <a:solidFill>
                  <a:schemeClr val="bg1"/>
                </a:solidFill>
              </a:rPr>
              <a:t>What is the prognosis for untreated </a:t>
            </a:r>
            <a:r>
              <a:rPr lang="en-US" sz="1600" i="1" dirty="0" err="1">
                <a:solidFill>
                  <a:schemeClr val="bg1"/>
                </a:solidFill>
              </a:rPr>
              <a:t>GwP</a:t>
            </a:r>
            <a:r>
              <a:rPr lang="en-US" sz="1600" i="1" dirty="0">
                <a:solidFill>
                  <a:schemeClr val="bg1"/>
                </a:solidFill>
              </a:rPr>
              <a:t>?</a:t>
            </a:r>
          </a:p>
          <a:p>
            <a:r>
              <a:rPr lang="en-US" sz="1600" dirty="0">
                <a:solidFill>
                  <a:schemeClr val="accent6">
                    <a:lumMod val="50000"/>
                  </a:schemeClr>
                </a:solidFill>
              </a:rPr>
              <a:t>Dismal—the 1-yr mortality rate is 80%</a:t>
            </a:r>
          </a:p>
          <a:p>
            <a:endParaRPr lang="en-US" sz="1600" dirty="0">
              <a:solidFill>
                <a:schemeClr val="accent6">
                  <a:lumMod val="50000"/>
                </a:schemeClr>
              </a:solidFill>
            </a:endParaRPr>
          </a:p>
          <a:p>
            <a:r>
              <a:rPr lang="en-US" sz="1600" i="1" dirty="0">
                <a:solidFill>
                  <a:schemeClr val="accent6">
                    <a:lumMod val="50000"/>
                  </a:schemeClr>
                </a:solidFill>
              </a:rPr>
              <a:t>What is the treatment of choice?</a:t>
            </a:r>
          </a:p>
          <a:p>
            <a:r>
              <a:rPr lang="en-US" sz="1600" dirty="0">
                <a:solidFill>
                  <a:schemeClr val="accent6">
                    <a:lumMod val="50000"/>
                  </a:schemeClr>
                </a:solidFill>
              </a:rPr>
              <a:t>Steroids + cyclophosphamide</a:t>
            </a:r>
          </a:p>
        </p:txBody>
      </p:sp>
      <p:sp>
        <p:nvSpPr>
          <p:cNvPr id="49" name="TextBox 48">
            <a:extLst>
              <a:ext uri="{FF2B5EF4-FFF2-40B4-BE49-F238E27FC236}">
                <a16:creationId xmlns:a16="http://schemas.microsoft.com/office/drawing/2014/main" id="{1DBD6606-8FDC-4B2F-A4D7-4DDC2120FC2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44208089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27F944EC-BF30-44B5-B98E-BF4857C1CF1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43031075-2B5D-48E2-81AF-AED6970CC943}"/>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F48B1383-0338-47F0-84F7-610F6BC07B79}"/>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94D4A81B-3CFB-466B-8C54-C28C00A1ED3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A3730C2E-5078-4F7A-9734-6B727B2F1D7D}"/>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3649328F-BF6A-4DEC-9AEA-3B7E9807FC8B}"/>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B34DC193-A931-4519-B5F1-608C84928CA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9B9B9B"/>
                </a:solidFill>
              </a:rPr>
              <a:t>OK then, what proportion of </a:t>
            </a:r>
            <a:r>
              <a:rPr lang="en-US" sz="1600" i="1" dirty="0" err="1">
                <a:solidFill>
                  <a:srgbClr val="9B9B9B"/>
                </a:solidFill>
              </a:rPr>
              <a:t>GwP</a:t>
            </a:r>
            <a:r>
              <a:rPr lang="en-US" sz="1600" i="1" dirty="0">
                <a:solidFill>
                  <a:srgbClr val="9B9B9B"/>
                </a:solidFill>
              </a:rPr>
              <a:t> pts manifest vasculitis?</a:t>
            </a:r>
          </a:p>
          <a:p>
            <a:r>
              <a:rPr lang="en-US" sz="1600" dirty="0">
                <a:solidFill>
                  <a:srgbClr val="9B9B9B"/>
                </a:solidFill>
              </a:rPr>
              <a:t>About 10%</a:t>
            </a:r>
          </a:p>
          <a:p>
            <a:endParaRPr lang="en-US" sz="1600" i="1" dirty="0">
              <a:solidFill>
                <a:srgbClr val="9B9B9B"/>
              </a:solidFill>
            </a:endParaRPr>
          </a:p>
          <a:p>
            <a:r>
              <a:rPr lang="en-US" sz="1600" i="1" dirty="0">
                <a:solidFill>
                  <a:srgbClr val="9B9B9B"/>
                </a:solidFill>
              </a:rPr>
              <a:t>How does retinal vasculitis manifest?</a:t>
            </a:r>
          </a:p>
          <a:p>
            <a:r>
              <a:rPr lang="en-US" sz="1600" dirty="0">
                <a:solidFill>
                  <a:srgbClr val="9B9B9B"/>
                </a:solidFill>
              </a:rPr>
              <a:t>As CWS, or arterial occlusions (branch or central)</a:t>
            </a:r>
          </a:p>
        </p:txBody>
      </p:sp>
      <p:sp>
        <p:nvSpPr>
          <p:cNvPr id="10" name="TextBox 9">
            <a:extLst>
              <a:ext uri="{FF2B5EF4-FFF2-40B4-BE49-F238E27FC236}">
                <a16:creationId xmlns:a16="http://schemas.microsoft.com/office/drawing/2014/main" id="{3B2E9538-04A9-426A-8BB1-714549999C50}"/>
              </a:ext>
            </a:extLst>
          </p:cNvPr>
          <p:cNvSpPr txBox="1"/>
          <p:nvPr/>
        </p:nvSpPr>
        <p:spPr>
          <a:xfrm>
            <a:off x="4488810" y="2360853"/>
            <a:ext cx="3970126" cy="1323439"/>
          </a:xfrm>
          <a:prstGeom prst="rect">
            <a:avLst/>
          </a:prstGeom>
          <a:solidFill>
            <a:schemeClr val="accent6">
              <a:lumMod val="50000"/>
            </a:schemeClr>
          </a:solidFill>
        </p:spPr>
        <p:txBody>
          <a:bodyPr wrap="none" rtlCol="0">
            <a:spAutoFit/>
          </a:bodyPr>
          <a:lstStyle/>
          <a:p>
            <a:r>
              <a:rPr lang="en-US" sz="1600" i="1" dirty="0">
                <a:solidFill>
                  <a:schemeClr val="bg1"/>
                </a:solidFill>
              </a:rPr>
              <a:t>What is the prognosis for untreated </a:t>
            </a:r>
            <a:r>
              <a:rPr lang="en-US" sz="1600" i="1" dirty="0" err="1">
                <a:solidFill>
                  <a:schemeClr val="bg1"/>
                </a:solidFill>
              </a:rPr>
              <a:t>GwP</a:t>
            </a:r>
            <a:r>
              <a:rPr lang="en-US" sz="1600" i="1" dirty="0">
                <a:solidFill>
                  <a:schemeClr val="bg1"/>
                </a:solidFill>
              </a:rPr>
              <a:t>?</a:t>
            </a:r>
          </a:p>
          <a:p>
            <a:r>
              <a:rPr lang="en-US" sz="1600" dirty="0">
                <a:solidFill>
                  <a:schemeClr val="bg1"/>
                </a:solidFill>
              </a:rPr>
              <a:t>Dismal—the 1-yr mortality rate is 80%</a:t>
            </a:r>
          </a:p>
          <a:p>
            <a:endParaRPr lang="en-US" sz="1600" dirty="0">
              <a:solidFill>
                <a:schemeClr val="accent6">
                  <a:lumMod val="50000"/>
                </a:schemeClr>
              </a:solidFill>
            </a:endParaRPr>
          </a:p>
          <a:p>
            <a:r>
              <a:rPr lang="en-US" sz="1600" i="1" dirty="0">
                <a:solidFill>
                  <a:schemeClr val="accent6">
                    <a:lumMod val="50000"/>
                  </a:schemeClr>
                </a:solidFill>
              </a:rPr>
              <a:t>What is the treatment of choice?</a:t>
            </a:r>
          </a:p>
          <a:p>
            <a:r>
              <a:rPr lang="en-US" sz="1600" dirty="0">
                <a:solidFill>
                  <a:schemeClr val="accent6">
                    <a:lumMod val="50000"/>
                  </a:schemeClr>
                </a:solidFill>
              </a:rPr>
              <a:t>Steroids + cyclophosphamide</a:t>
            </a:r>
          </a:p>
        </p:txBody>
      </p:sp>
      <p:sp>
        <p:nvSpPr>
          <p:cNvPr id="49" name="TextBox 48">
            <a:extLst>
              <a:ext uri="{FF2B5EF4-FFF2-40B4-BE49-F238E27FC236}">
                <a16:creationId xmlns:a16="http://schemas.microsoft.com/office/drawing/2014/main" id="{0B5A4CF6-6706-40F8-AD8D-D647C7BA18C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14424405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870BA775-2EE5-4718-B0FA-B36D7D929C08}"/>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A746600B-80EC-44ED-8E0C-71A90105015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6E78FAA7-423C-4C77-90E8-27328824613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1428433A-79A6-4F26-BA9A-2DBB43B0BE4E}"/>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03F166CB-CF56-4785-ABE1-B14E6ED29FE1}"/>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1C61E6C2-E815-4AE5-8A34-EA3734D190A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37BAAB83-3CE2-4E68-BABF-92CB54E533BE}"/>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9B9B9B"/>
                </a:solidFill>
              </a:rPr>
              <a:t>OK then, what proportion of </a:t>
            </a:r>
            <a:r>
              <a:rPr lang="en-US" sz="1600" i="1" dirty="0" err="1">
                <a:solidFill>
                  <a:srgbClr val="9B9B9B"/>
                </a:solidFill>
              </a:rPr>
              <a:t>GwP</a:t>
            </a:r>
            <a:r>
              <a:rPr lang="en-US" sz="1600" i="1" dirty="0">
                <a:solidFill>
                  <a:srgbClr val="9B9B9B"/>
                </a:solidFill>
              </a:rPr>
              <a:t> pts manifest vasculitis?</a:t>
            </a:r>
          </a:p>
          <a:p>
            <a:r>
              <a:rPr lang="en-US" sz="1600" dirty="0">
                <a:solidFill>
                  <a:srgbClr val="9B9B9B"/>
                </a:solidFill>
              </a:rPr>
              <a:t>About 10%</a:t>
            </a:r>
          </a:p>
          <a:p>
            <a:endParaRPr lang="en-US" sz="1600" i="1" dirty="0">
              <a:solidFill>
                <a:srgbClr val="9B9B9B"/>
              </a:solidFill>
            </a:endParaRPr>
          </a:p>
          <a:p>
            <a:r>
              <a:rPr lang="en-US" sz="1600" i="1" dirty="0">
                <a:solidFill>
                  <a:srgbClr val="9B9B9B"/>
                </a:solidFill>
              </a:rPr>
              <a:t>How does retinal vasculitis manifest?</a:t>
            </a:r>
          </a:p>
          <a:p>
            <a:r>
              <a:rPr lang="en-US" sz="1600" dirty="0">
                <a:solidFill>
                  <a:srgbClr val="9B9B9B"/>
                </a:solidFill>
              </a:rPr>
              <a:t>As CWS, or arterial occlusions (branch or central)</a:t>
            </a:r>
          </a:p>
        </p:txBody>
      </p:sp>
      <p:sp>
        <p:nvSpPr>
          <p:cNvPr id="10" name="TextBox 9">
            <a:extLst>
              <a:ext uri="{FF2B5EF4-FFF2-40B4-BE49-F238E27FC236}">
                <a16:creationId xmlns:a16="http://schemas.microsoft.com/office/drawing/2014/main" id="{3B2E9538-04A9-426A-8BB1-714549999C50}"/>
              </a:ext>
            </a:extLst>
          </p:cNvPr>
          <p:cNvSpPr txBox="1"/>
          <p:nvPr/>
        </p:nvSpPr>
        <p:spPr>
          <a:xfrm>
            <a:off x="4488810" y="2360853"/>
            <a:ext cx="3970126" cy="1323439"/>
          </a:xfrm>
          <a:prstGeom prst="rect">
            <a:avLst/>
          </a:prstGeom>
          <a:solidFill>
            <a:schemeClr val="accent6">
              <a:lumMod val="50000"/>
            </a:schemeClr>
          </a:solidFill>
        </p:spPr>
        <p:txBody>
          <a:bodyPr wrap="none" rtlCol="0">
            <a:spAutoFit/>
          </a:bodyPr>
          <a:lstStyle/>
          <a:p>
            <a:r>
              <a:rPr lang="en-US" sz="1600" i="1" dirty="0">
                <a:solidFill>
                  <a:schemeClr val="bg1"/>
                </a:solidFill>
              </a:rPr>
              <a:t>What is the prognosis for untreated </a:t>
            </a:r>
            <a:r>
              <a:rPr lang="en-US" sz="1600" i="1" dirty="0" err="1">
                <a:solidFill>
                  <a:schemeClr val="bg1"/>
                </a:solidFill>
              </a:rPr>
              <a:t>GwP</a:t>
            </a:r>
            <a:r>
              <a:rPr lang="en-US" sz="1600" i="1" dirty="0">
                <a:solidFill>
                  <a:schemeClr val="bg1"/>
                </a:solidFill>
              </a:rPr>
              <a:t>?</a:t>
            </a:r>
          </a:p>
          <a:p>
            <a:r>
              <a:rPr lang="en-US" sz="1600" dirty="0">
                <a:solidFill>
                  <a:schemeClr val="bg1"/>
                </a:solidFill>
              </a:rPr>
              <a:t>Dismal—the 1-yr mortality rate is 80%</a:t>
            </a:r>
          </a:p>
          <a:p>
            <a:endParaRPr lang="en-US" sz="1600" dirty="0">
              <a:solidFill>
                <a:schemeClr val="bg1"/>
              </a:solidFill>
            </a:endParaRPr>
          </a:p>
          <a:p>
            <a:r>
              <a:rPr lang="en-US" sz="1600" i="1" dirty="0">
                <a:solidFill>
                  <a:schemeClr val="bg1"/>
                </a:solidFill>
              </a:rPr>
              <a:t>What is the treatment of choice?</a:t>
            </a:r>
            <a:endParaRPr lang="en-US" sz="1600" i="1" dirty="0">
              <a:solidFill>
                <a:schemeClr val="accent6">
                  <a:lumMod val="50000"/>
                </a:schemeClr>
              </a:solidFill>
            </a:endParaRPr>
          </a:p>
          <a:p>
            <a:r>
              <a:rPr lang="en-US" sz="1600" dirty="0">
                <a:solidFill>
                  <a:schemeClr val="accent6">
                    <a:lumMod val="50000"/>
                  </a:schemeClr>
                </a:solidFill>
              </a:rPr>
              <a:t>Steroids + cyclophosphamide</a:t>
            </a:r>
          </a:p>
        </p:txBody>
      </p:sp>
      <p:sp>
        <p:nvSpPr>
          <p:cNvPr id="49" name="TextBox 48">
            <a:extLst>
              <a:ext uri="{FF2B5EF4-FFF2-40B4-BE49-F238E27FC236}">
                <a16:creationId xmlns:a16="http://schemas.microsoft.com/office/drawing/2014/main" id="{3B9C3759-DF42-4881-9F7C-F02ACEF94A7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0087147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5450440D-173E-469C-93BE-C996D3AC45CB}"/>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CE1524D9-4136-41AB-9883-5EDD0FA5F8E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9CDD5E17-B085-4CB5-B8EC-6962A8BDDE1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05CA0AFD-677A-4314-84B7-4A62ED3F7BD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71E293C1-3334-4216-BB22-92081A6C3931}"/>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A2AFDCC4-A0CA-4807-9F5B-46B0EC7FC154}"/>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E7D8F27E-0BB9-4C47-B4D9-B4919106201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9B9B9B"/>
                </a:solidFill>
              </a:rPr>
              <a:t>OK then, what proportion of </a:t>
            </a:r>
            <a:r>
              <a:rPr lang="en-US" sz="1600" i="1" dirty="0" err="1">
                <a:solidFill>
                  <a:srgbClr val="9B9B9B"/>
                </a:solidFill>
              </a:rPr>
              <a:t>GwP</a:t>
            </a:r>
            <a:r>
              <a:rPr lang="en-US" sz="1600" i="1" dirty="0">
                <a:solidFill>
                  <a:srgbClr val="9B9B9B"/>
                </a:solidFill>
              </a:rPr>
              <a:t> pts manifest vasculitis?</a:t>
            </a:r>
          </a:p>
          <a:p>
            <a:r>
              <a:rPr lang="en-US" sz="1600" dirty="0">
                <a:solidFill>
                  <a:srgbClr val="9B9B9B"/>
                </a:solidFill>
              </a:rPr>
              <a:t>About 10%</a:t>
            </a:r>
          </a:p>
          <a:p>
            <a:endParaRPr lang="en-US" sz="1600" i="1" dirty="0">
              <a:solidFill>
                <a:srgbClr val="9B9B9B"/>
              </a:solidFill>
            </a:endParaRPr>
          </a:p>
          <a:p>
            <a:r>
              <a:rPr lang="en-US" sz="1600" i="1" dirty="0">
                <a:solidFill>
                  <a:srgbClr val="9B9B9B"/>
                </a:solidFill>
              </a:rPr>
              <a:t>How does retinal vasculitis manifest?</a:t>
            </a:r>
          </a:p>
          <a:p>
            <a:r>
              <a:rPr lang="en-US" sz="1600" dirty="0">
                <a:solidFill>
                  <a:srgbClr val="9B9B9B"/>
                </a:solidFill>
              </a:rPr>
              <a:t>As CWS, or arterial occlusions (branch or central)</a:t>
            </a:r>
          </a:p>
        </p:txBody>
      </p:sp>
      <p:sp>
        <p:nvSpPr>
          <p:cNvPr id="10" name="TextBox 9">
            <a:extLst>
              <a:ext uri="{FF2B5EF4-FFF2-40B4-BE49-F238E27FC236}">
                <a16:creationId xmlns:a16="http://schemas.microsoft.com/office/drawing/2014/main" id="{3B2E9538-04A9-426A-8BB1-714549999C50}"/>
              </a:ext>
            </a:extLst>
          </p:cNvPr>
          <p:cNvSpPr txBox="1"/>
          <p:nvPr/>
        </p:nvSpPr>
        <p:spPr>
          <a:xfrm>
            <a:off x="4488810" y="2360853"/>
            <a:ext cx="3970126" cy="1323439"/>
          </a:xfrm>
          <a:prstGeom prst="rect">
            <a:avLst/>
          </a:prstGeom>
          <a:solidFill>
            <a:schemeClr val="accent6">
              <a:lumMod val="50000"/>
            </a:schemeClr>
          </a:solidFill>
        </p:spPr>
        <p:txBody>
          <a:bodyPr wrap="none" rtlCol="0">
            <a:spAutoFit/>
          </a:bodyPr>
          <a:lstStyle/>
          <a:p>
            <a:r>
              <a:rPr lang="en-US" sz="1600" i="1" dirty="0">
                <a:solidFill>
                  <a:schemeClr val="bg1"/>
                </a:solidFill>
              </a:rPr>
              <a:t>What is the prognosis for untreated </a:t>
            </a:r>
            <a:r>
              <a:rPr lang="en-US" sz="1600" i="1" dirty="0" err="1">
                <a:solidFill>
                  <a:schemeClr val="bg1"/>
                </a:solidFill>
              </a:rPr>
              <a:t>GwP</a:t>
            </a:r>
            <a:r>
              <a:rPr lang="en-US" sz="1600" i="1" dirty="0">
                <a:solidFill>
                  <a:schemeClr val="bg1"/>
                </a:solidFill>
              </a:rPr>
              <a:t>?</a:t>
            </a:r>
          </a:p>
          <a:p>
            <a:r>
              <a:rPr lang="en-US" sz="1600" dirty="0">
                <a:solidFill>
                  <a:schemeClr val="bg1"/>
                </a:solidFill>
              </a:rPr>
              <a:t>Dismal—the 1-yr mortality rate is 80%</a:t>
            </a:r>
          </a:p>
          <a:p>
            <a:endParaRPr lang="en-US" sz="1600" dirty="0">
              <a:solidFill>
                <a:schemeClr val="bg1"/>
              </a:solidFill>
            </a:endParaRPr>
          </a:p>
          <a:p>
            <a:r>
              <a:rPr lang="en-US" sz="1600" i="1" dirty="0">
                <a:solidFill>
                  <a:schemeClr val="bg1"/>
                </a:solidFill>
              </a:rPr>
              <a:t>What is the treatment of choice?</a:t>
            </a:r>
          </a:p>
          <a:p>
            <a:r>
              <a:rPr lang="en-US" sz="1600" dirty="0">
                <a:solidFill>
                  <a:schemeClr val="bg1"/>
                </a:solidFill>
              </a:rPr>
              <a:t>Steroids + cyclophosphamide</a:t>
            </a:r>
          </a:p>
        </p:txBody>
      </p:sp>
      <p:sp>
        <p:nvSpPr>
          <p:cNvPr id="49" name="TextBox 48">
            <a:extLst>
              <a:ext uri="{FF2B5EF4-FFF2-40B4-BE49-F238E27FC236}">
                <a16:creationId xmlns:a16="http://schemas.microsoft.com/office/drawing/2014/main" id="{01D4E957-FCE0-4767-9605-726992763FD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26475793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A3BEFC54-81FB-4080-98EC-3DD5DB266B6C}"/>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61A70A16-CA88-4F62-BDC9-104B14E368A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E289ED66-1372-40AC-A460-3F72327EDB4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41E86607-7219-4F15-813A-A265B385F0D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B02A311F-C691-4B47-BD04-3D3357F4795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74C5C65A-2352-476E-B2FD-1F65E7607C6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943DC66D-766B-45F7-9290-39552532194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169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9B9B9B"/>
                </a:solidFill>
              </a:rPr>
              <a:t>OK then, what proportion of </a:t>
            </a:r>
            <a:r>
              <a:rPr lang="en-US" sz="1600" i="1" dirty="0" err="1">
                <a:solidFill>
                  <a:srgbClr val="9B9B9B"/>
                </a:solidFill>
              </a:rPr>
              <a:t>GwP</a:t>
            </a:r>
            <a:r>
              <a:rPr lang="en-US" sz="1600" i="1" dirty="0">
                <a:solidFill>
                  <a:srgbClr val="9B9B9B"/>
                </a:solidFill>
              </a:rPr>
              <a:t> pts manifest vasculitis?</a:t>
            </a:r>
          </a:p>
          <a:p>
            <a:r>
              <a:rPr lang="en-US" sz="1600" dirty="0">
                <a:solidFill>
                  <a:srgbClr val="9B9B9B"/>
                </a:solidFill>
              </a:rPr>
              <a:t>About 10%</a:t>
            </a:r>
          </a:p>
          <a:p>
            <a:endParaRPr lang="en-US" sz="1600" i="1" dirty="0">
              <a:solidFill>
                <a:srgbClr val="9B9B9B"/>
              </a:solidFill>
            </a:endParaRPr>
          </a:p>
          <a:p>
            <a:r>
              <a:rPr lang="en-US" sz="1600" i="1" dirty="0">
                <a:solidFill>
                  <a:srgbClr val="9B9B9B"/>
                </a:solidFill>
              </a:rPr>
              <a:t>How does retinal vasculitis manifest?</a:t>
            </a:r>
          </a:p>
          <a:p>
            <a:r>
              <a:rPr lang="en-US" sz="1600" dirty="0">
                <a:solidFill>
                  <a:srgbClr val="9B9B9B"/>
                </a:solidFill>
              </a:rPr>
              <a:t>As CWS, or arterial occlusions (branch or central)</a:t>
            </a:r>
          </a:p>
        </p:txBody>
      </p:sp>
      <p:sp>
        <p:nvSpPr>
          <p:cNvPr id="10" name="TextBox 9">
            <a:extLst>
              <a:ext uri="{FF2B5EF4-FFF2-40B4-BE49-F238E27FC236}">
                <a16:creationId xmlns:a16="http://schemas.microsoft.com/office/drawing/2014/main" id="{3B2E9538-04A9-426A-8BB1-714549999C50}"/>
              </a:ext>
            </a:extLst>
          </p:cNvPr>
          <p:cNvSpPr txBox="1"/>
          <p:nvPr/>
        </p:nvSpPr>
        <p:spPr>
          <a:xfrm>
            <a:off x="4488810" y="2360853"/>
            <a:ext cx="3970126" cy="1323439"/>
          </a:xfrm>
          <a:prstGeom prst="rect">
            <a:avLst/>
          </a:prstGeom>
          <a:solidFill>
            <a:schemeClr val="accent6">
              <a:lumMod val="50000"/>
            </a:schemeClr>
          </a:solidFill>
        </p:spPr>
        <p:txBody>
          <a:bodyPr wrap="none" rtlCol="0">
            <a:spAutoFit/>
          </a:bodyPr>
          <a:lstStyle/>
          <a:p>
            <a:r>
              <a:rPr lang="en-US" sz="1600" i="1" dirty="0">
                <a:solidFill>
                  <a:srgbClr val="666666"/>
                </a:solidFill>
              </a:rPr>
              <a:t>What is the prognosis for untreated </a:t>
            </a:r>
            <a:r>
              <a:rPr lang="en-US" sz="1600" i="1" dirty="0" err="1">
                <a:solidFill>
                  <a:srgbClr val="666666"/>
                </a:solidFill>
              </a:rPr>
              <a:t>GwP</a:t>
            </a:r>
            <a:r>
              <a:rPr lang="en-US" sz="1600" i="1" dirty="0">
                <a:solidFill>
                  <a:srgbClr val="666666"/>
                </a:solidFill>
              </a:rPr>
              <a:t>?</a:t>
            </a:r>
          </a:p>
          <a:p>
            <a:r>
              <a:rPr lang="en-US" sz="1600" dirty="0">
                <a:solidFill>
                  <a:srgbClr val="666666"/>
                </a:solidFill>
              </a:rPr>
              <a:t>Dismal—the 1-yr mortality rate is 80%</a:t>
            </a:r>
          </a:p>
          <a:p>
            <a:endParaRPr lang="en-US" sz="1600" dirty="0">
              <a:solidFill>
                <a:srgbClr val="666666"/>
              </a:solidFill>
            </a:endParaRPr>
          </a:p>
          <a:p>
            <a:r>
              <a:rPr lang="en-US" sz="1600" i="1" dirty="0">
                <a:solidFill>
                  <a:srgbClr val="666666"/>
                </a:solidFill>
              </a:rPr>
              <a:t>What is the treatment of choice?</a:t>
            </a:r>
          </a:p>
          <a:p>
            <a:r>
              <a:rPr lang="en-US" sz="1600" b="1" dirty="0">
                <a:solidFill>
                  <a:schemeClr val="bg1"/>
                </a:solidFill>
              </a:rPr>
              <a:t>Steroid</a:t>
            </a:r>
            <a:r>
              <a:rPr lang="en-US" sz="1600" b="1" dirty="0">
                <a:solidFill>
                  <a:schemeClr val="tx1">
                    <a:lumMod val="65000"/>
                    <a:lumOff val="35000"/>
                  </a:schemeClr>
                </a:solidFill>
              </a:rPr>
              <a:t>s</a:t>
            </a:r>
            <a:r>
              <a:rPr lang="en-US" sz="1600" dirty="0">
                <a:solidFill>
                  <a:schemeClr val="bg1"/>
                </a:solidFill>
              </a:rPr>
              <a:t> </a:t>
            </a:r>
            <a:r>
              <a:rPr lang="en-US" sz="1600" dirty="0">
                <a:solidFill>
                  <a:schemeClr val="tx1">
                    <a:lumMod val="65000"/>
                    <a:lumOff val="35000"/>
                  </a:schemeClr>
                </a:solidFill>
              </a:rPr>
              <a:t>+ cyclophosphamide</a:t>
            </a:r>
          </a:p>
        </p:txBody>
      </p:sp>
      <p:sp>
        <p:nvSpPr>
          <p:cNvPr id="11" name="TextBox 10">
            <a:extLst>
              <a:ext uri="{FF2B5EF4-FFF2-40B4-BE49-F238E27FC236}">
                <a16:creationId xmlns:a16="http://schemas.microsoft.com/office/drawing/2014/main" id="{247C95DB-4B9C-406F-A074-B6BCD415804F}"/>
              </a:ext>
            </a:extLst>
          </p:cNvPr>
          <p:cNvSpPr txBox="1"/>
          <p:nvPr/>
        </p:nvSpPr>
        <p:spPr>
          <a:xfrm>
            <a:off x="5257800" y="3359563"/>
            <a:ext cx="1829347" cy="338554"/>
          </a:xfrm>
          <a:prstGeom prst="rect">
            <a:avLst/>
          </a:prstGeom>
          <a:noFill/>
        </p:spPr>
        <p:txBody>
          <a:bodyPr wrap="none" rtlCol="0">
            <a:spAutoFit/>
          </a:bodyPr>
          <a:lstStyle/>
          <a:p>
            <a:r>
              <a:rPr lang="en-US" sz="1600" dirty="0">
                <a:solidFill>
                  <a:schemeClr val="bg1"/>
                </a:solidFill>
                <a:latin typeface="Segoe Script" panose="030B0504020000000003" pitchFamily="66" charset="0"/>
              </a:rPr>
              <a:t>monotherapy? </a:t>
            </a:r>
          </a:p>
        </p:txBody>
      </p:sp>
      <p:sp>
        <p:nvSpPr>
          <p:cNvPr id="12" name="TextBox 11">
            <a:extLst>
              <a:ext uri="{FF2B5EF4-FFF2-40B4-BE49-F238E27FC236}">
                <a16:creationId xmlns:a16="http://schemas.microsoft.com/office/drawing/2014/main" id="{1C12DCA8-B6B0-4A60-B397-08AF13B937E2}"/>
              </a:ext>
            </a:extLst>
          </p:cNvPr>
          <p:cNvSpPr txBox="1"/>
          <p:nvPr/>
        </p:nvSpPr>
        <p:spPr>
          <a:xfrm>
            <a:off x="4112609" y="2398693"/>
            <a:ext cx="4018559" cy="954107"/>
          </a:xfrm>
          <a:prstGeom prst="rect">
            <a:avLst/>
          </a:prstGeom>
          <a:solidFill>
            <a:schemeClr val="bg1">
              <a:lumMod val="95000"/>
            </a:schemeClr>
          </a:solidFill>
        </p:spPr>
        <p:txBody>
          <a:bodyPr wrap="square" rtlCol="0">
            <a:spAutoFit/>
          </a:bodyPr>
          <a:lstStyle/>
          <a:p>
            <a:r>
              <a:rPr lang="en-US" sz="1400" i="1" dirty="0">
                <a:solidFill>
                  <a:srgbClr val="0000FF"/>
                </a:solidFill>
              </a:rPr>
              <a:t>Cyclophosphamide is an extremely harsh drug—why not </a:t>
            </a:r>
            <a:r>
              <a:rPr lang="en-US" sz="1400" i="1" dirty="0" err="1">
                <a:solidFill>
                  <a:srgbClr val="0000FF"/>
                </a:solidFill>
              </a:rPr>
              <a:t>tx</a:t>
            </a:r>
            <a:r>
              <a:rPr lang="en-US" sz="1400" i="1" dirty="0">
                <a:solidFill>
                  <a:srgbClr val="0000FF"/>
                </a:solidFill>
              </a:rPr>
              <a:t> with steroids alone?</a:t>
            </a:r>
            <a:endParaRPr lang="en-US" sz="1400" i="1" dirty="0">
              <a:solidFill>
                <a:schemeClr val="bg1">
                  <a:lumMod val="95000"/>
                </a:schemeClr>
              </a:solidFill>
            </a:endParaRPr>
          </a:p>
          <a:p>
            <a:r>
              <a:rPr lang="en-US" sz="1400" dirty="0">
                <a:solidFill>
                  <a:schemeClr val="bg1">
                    <a:lumMod val="95000"/>
                  </a:schemeClr>
                </a:solidFill>
              </a:rPr>
              <a:t>Because steroid monotherapy for </a:t>
            </a:r>
            <a:r>
              <a:rPr lang="en-US" sz="1400" dirty="0" err="1">
                <a:solidFill>
                  <a:schemeClr val="bg1">
                    <a:lumMod val="95000"/>
                  </a:schemeClr>
                </a:solidFill>
              </a:rPr>
              <a:t>GwP</a:t>
            </a:r>
            <a:r>
              <a:rPr lang="en-US" sz="1400" dirty="0">
                <a:solidFill>
                  <a:schemeClr val="bg1">
                    <a:lumMod val="95000"/>
                  </a:schemeClr>
                </a:solidFill>
              </a:rPr>
              <a:t> is associated with an </a:t>
            </a:r>
            <a:r>
              <a:rPr lang="en-US" sz="1400" b="1" dirty="0">
                <a:solidFill>
                  <a:schemeClr val="bg1">
                    <a:lumMod val="95000"/>
                  </a:schemeClr>
                </a:solidFill>
              </a:rPr>
              <a:t>increased</a:t>
            </a:r>
            <a:r>
              <a:rPr lang="en-US" sz="1400" dirty="0">
                <a:solidFill>
                  <a:schemeClr val="bg1">
                    <a:lumMod val="95000"/>
                  </a:schemeClr>
                </a:solidFill>
              </a:rPr>
              <a:t> risk of mortality</a:t>
            </a:r>
          </a:p>
        </p:txBody>
      </p:sp>
      <p:sp>
        <p:nvSpPr>
          <p:cNvPr id="49" name="TextBox 48">
            <a:extLst>
              <a:ext uri="{FF2B5EF4-FFF2-40B4-BE49-F238E27FC236}">
                <a16:creationId xmlns:a16="http://schemas.microsoft.com/office/drawing/2014/main" id="{B87FF275-936B-4210-83DC-9D710F6909F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78868836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Line 29">
            <a:extLst>
              <a:ext uri="{FF2B5EF4-FFF2-40B4-BE49-F238E27FC236}">
                <a16:creationId xmlns:a16="http://schemas.microsoft.com/office/drawing/2014/main" id="{72808EAC-72CE-428B-8B1F-CBF85419FE67}"/>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2" name="Line 30">
            <a:extLst>
              <a:ext uri="{FF2B5EF4-FFF2-40B4-BE49-F238E27FC236}">
                <a16:creationId xmlns:a16="http://schemas.microsoft.com/office/drawing/2014/main" id="{89F5CFC1-543B-475E-8C64-4F6350342EB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D2BA3CA3-42EC-4A96-A959-921DBFAAB73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7A1EC0B9-8CFA-4541-9A2F-BAB44755C11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9" name="Straight Connector 48">
            <a:extLst>
              <a:ext uri="{FF2B5EF4-FFF2-40B4-BE49-F238E27FC236}">
                <a16:creationId xmlns:a16="http://schemas.microsoft.com/office/drawing/2014/main" id="{BB941F84-901E-4358-B2B6-EEA01B203984}"/>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0" name="Text Box 23">
            <a:extLst>
              <a:ext uri="{FF2B5EF4-FFF2-40B4-BE49-F238E27FC236}">
                <a16:creationId xmlns:a16="http://schemas.microsoft.com/office/drawing/2014/main" id="{6EE730A7-FF0D-4B1C-ADE9-14B522BCCCF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1" name="TextBox 50">
            <a:extLst>
              <a:ext uri="{FF2B5EF4-FFF2-40B4-BE49-F238E27FC236}">
                <a16:creationId xmlns:a16="http://schemas.microsoft.com/office/drawing/2014/main" id="{0C11B10F-06F3-4FDE-B314-F304F5F4DBC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endParaRPr lang="en-US" sz="1600" i="1" dirty="0">
              <a:solidFill>
                <a:schemeClr val="accent1">
                  <a:lumMod val="60000"/>
                  <a:lumOff val="40000"/>
                </a:schemeClr>
              </a:solidFill>
            </a:endParaRPr>
          </a:p>
          <a:p>
            <a:r>
              <a:rPr lang="en-US" sz="1600" dirty="0">
                <a:solidFill>
                  <a:schemeClr val="accent1">
                    <a:lumMod val="60000"/>
                    <a:lumOff val="40000"/>
                  </a:schemeClr>
                </a:solidFill>
              </a:rPr>
              <a:t>A woman of childbearing age</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Is there a racial predilection?</a:t>
            </a:r>
          </a:p>
          <a:p>
            <a:r>
              <a:rPr lang="en-US" sz="1600" dirty="0">
                <a:solidFill>
                  <a:schemeClr val="accent1">
                    <a:lumMod val="60000"/>
                    <a:lumOff val="40000"/>
                  </a:schemeClr>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0" name="TextBox 29">
            <a:extLst>
              <a:ext uri="{FF2B5EF4-FFF2-40B4-BE49-F238E27FC236}">
                <a16:creationId xmlns:a16="http://schemas.microsoft.com/office/drawing/2014/main" id="{9248845D-7E43-4EFD-97FC-A1F5A8D13D1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98606483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9">
            <a:extLst>
              <a:ext uri="{FF2B5EF4-FFF2-40B4-BE49-F238E27FC236}">
                <a16:creationId xmlns:a16="http://schemas.microsoft.com/office/drawing/2014/main" id="{B0C6CD30-090F-4C7B-B306-1E8D835DD66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0">
            <a:extLst>
              <a:ext uri="{FF2B5EF4-FFF2-40B4-BE49-F238E27FC236}">
                <a16:creationId xmlns:a16="http://schemas.microsoft.com/office/drawing/2014/main" id="{6C6462CF-EA43-48CA-948D-FF1D705D711C}"/>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1">
            <a:extLst>
              <a:ext uri="{FF2B5EF4-FFF2-40B4-BE49-F238E27FC236}">
                <a16:creationId xmlns:a16="http://schemas.microsoft.com/office/drawing/2014/main" id="{148D91F6-6C0C-4DE6-AC4B-BADE837B4A97}"/>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5" name="Text Box 23">
            <a:extLst>
              <a:ext uri="{FF2B5EF4-FFF2-40B4-BE49-F238E27FC236}">
                <a16:creationId xmlns:a16="http://schemas.microsoft.com/office/drawing/2014/main" id="{6871EF04-D33B-4E10-9580-DA46EF47089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6" name="Straight Connector 55">
            <a:extLst>
              <a:ext uri="{FF2B5EF4-FFF2-40B4-BE49-F238E27FC236}">
                <a16:creationId xmlns:a16="http://schemas.microsoft.com/office/drawing/2014/main" id="{641200B9-1841-4013-B462-A53A12B9E8E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C682DE29-55D0-470C-AE40-D18E367A2E9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4537CBB0-40B5-482A-AEB7-14782863BFC0}"/>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Text Box 23">
            <a:extLst>
              <a:ext uri="{FF2B5EF4-FFF2-40B4-BE49-F238E27FC236}">
                <a16:creationId xmlns:a16="http://schemas.microsoft.com/office/drawing/2014/main" id="{B7ACF2A9-7750-4131-8587-96E7C4EA853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G</a:t>
            </a:r>
            <a:r>
              <a:rPr lang="en-US" altLang="en-US" sz="1500" b="1" dirty="0">
                <a:solidFill>
                  <a:srgbClr val="CC00CC"/>
                </a:solidFill>
              </a:rPr>
              <a:t>r</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u</a:t>
            </a:r>
            <a:r>
              <a:rPr lang="en-US" altLang="en-US" sz="1500" b="1" dirty="0">
                <a:solidFill>
                  <a:srgbClr val="CC00CC"/>
                </a:solidFill>
              </a:rPr>
              <a:t>l</a:t>
            </a:r>
            <a:r>
              <a:rPr lang="en-US" altLang="en-US" sz="1500" b="1" dirty="0">
                <a:solidFill>
                  <a:srgbClr val="FF0000"/>
                </a:solidFill>
              </a:rPr>
              <a:t>o</a:t>
            </a:r>
            <a:r>
              <a:rPr lang="en-US" altLang="en-US" sz="1500" b="1" dirty="0">
                <a:solidFill>
                  <a:srgbClr val="CC00CC"/>
                </a:solidFill>
              </a:rPr>
              <a:t>m</a:t>
            </a:r>
            <a:r>
              <a:rPr lang="en-US" altLang="en-US" sz="1500" b="1" dirty="0">
                <a:solidFill>
                  <a:srgbClr val="FF0000"/>
                </a:solidFill>
              </a:rPr>
              <a:t>a</a:t>
            </a:r>
            <a:r>
              <a:rPr lang="en-US" altLang="en-US" sz="1500" b="1" dirty="0">
                <a:solidFill>
                  <a:srgbClr val="CC00CC"/>
                </a:solidFill>
              </a:rPr>
              <a:t>t</a:t>
            </a:r>
            <a:r>
              <a:rPr lang="en-US" altLang="en-US" sz="1500" b="1" dirty="0">
                <a:solidFill>
                  <a:srgbClr val="FF0000"/>
                </a:solidFill>
              </a:rPr>
              <a:t>o</a:t>
            </a:r>
            <a:r>
              <a:rPr lang="en-US" altLang="en-US" sz="1500" b="1" dirty="0">
                <a:solidFill>
                  <a:srgbClr val="CC00CC"/>
                </a:solidFill>
              </a:rPr>
              <a:t>s</a:t>
            </a:r>
            <a:r>
              <a:rPr lang="en-US" altLang="en-US" sz="1500" b="1" dirty="0">
                <a:solidFill>
                  <a:srgbClr val="FF0000"/>
                </a:solidFill>
              </a:rPr>
              <a:t>i</a:t>
            </a:r>
            <a:r>
              <a:rPr lang="en-US" altLang="en-US" sz="1500" b="1" dirty="0">
                <a:solidFill>
                  <a:srgbClr val="CC00CC"/>
                </a:solidFill>
              </a:rPr>
              <a:t>s</a:t>
            </a:r>
          </a:p>
          <a:p>
            <a:pPr eaLnBrk="1" hangingPunct="1">
              <a:spcBef>
                <a:spcPct val="0"/>
              </a:spcBef>
              <a:buClrTx/>
              <a:buSzTx/>
              <a:buFontTx/>
              <a:buNone/>
            </a:pPr>
            <a:r>
              <a:rPr lang="en-US" altLang="en-US" sz="1500" b="1" dirty="0">
                <a:solidFill>
                  <a:srgbClr val="FF0000"/>
                </a:solidFill>
              </a:rPr>
              <a:t>w</a:t>
            </a:r>
            <a:r>
              <a:rPr lang="en-US" altLang="en-US" sz="1500" b="1" dirty="0">
                <a:solidFill>
                  <a:srgbClr val="CC00CC"/>
                </a:solidFill>
              </a:rPr>
              <a:t>i</a:t>
            </a:r>
            <a:r>
              <a:rPr lang="en-US" altLang="en-US" sz="1500" b="1" dirty="0">
                <a:solidFill>
                  <a:srgbClr val="FF0000"/>
                </a:solidFill>
              </a:rPr>
              <a:t>t</a:t>
            </a:r>
            <a:r>
              <a:rPr lang="en-US" altLang="en-US" sz="1500" b="1" dirty="0">
                <a:solidFill>
                  <a:srgbClr val="CC00CC"/>
                </a:solidFill>
              </a:rPr>
              <a:t>h</a:t>
            </a:r>
            <a:r>
              <a:rPr lang="en-US" altLang="en-US" sz="1500" b="1" dirty="0">
                <a:solidFill>
                  <a:srgbClr val="FF0000"/>
                </a:solidFill>
              </a:rPr>
              <a:t> p</a:t>
            </a:r>
            <a:r>
              <a:rPr lang="en-US" altLang="en-US" sz="1500" b="1" dirty="0">
                <a:solidFill>
                  <a:srgbClr val="CC00CC"/>
                </a:solidFill>
              </a:rPr>
              <a:t>o</a:t>
            </a:r>
            <a:r>
              <a:rPr lang="en-US" altLang="en-US" sz="1500" b="1" dirty="0">
                <a:solidFill>
                  <a:srgbClr val="FF0000"/>
                </a:solidFill>
              </a:rPr>
              <a:t>l</a:t>
            </a:r>
            <a:r>
              <a:rPr lang="en-US" altLang="en-US" sz="1500" b="1" dirty="0">
                <a:solidFill>
                  <a:srgbClr val="CC00CC"/>
                </a:solidFill>
              </a:rPr>
              <a:t>y</a:t>
            </a:r>
            <a:r>
              <a:rPr lang="en-US" altLang="en-US" sz="1500" b="1" dirty="0">
                <a:solidFill>
                  <a:srgbClr val="FF0000"/>
                </a:solidFill>
              </a:rPr>
              <a:t>a</a:t>
            </a:r>
            <a:r>
              <a:rPr lang="en-US" altLang="en-US" sz="1500" b="1" dirty="0">
                <a:solidFill>
                  <a:srgbClr val="CC00CC"/>
                </a:solidFill>
              </a:rPr>
              <a:t>n</a:t>
            </a:r>
            <a:r>
              <a:rPr lang="en-US" altLang="en-US" sz="1500" b="1" dirty="0">
                <a:solidFill>
                  <a:srgbClr val="FF0000"/>
                </a:solidFill>
              </a:rPr>
              <a:t>g</a:t>
            </a:r>
            <a:r>
              <a:rPr lang="en-US" altLang="en-US" sz="1500" b="1" dirty="0">
                <a:solidFill>
                  <a:srgbClr val="CC00CC"/>
                </a:solidFill>
              </a:rPr>
              <a:t>i</a:t>
            </a:r>
            <a:r>
              <a:rPr lang="en-US" altLang="en-US" sz="1500" b="1" dirty="0">
                <a:solidFill>
                  <a:srgbClr val="FF0000"/>
                </a:solidFill>
              </a:rPr>
              <a:t>i</a:t>
            </a:r>
            <a:r>
              <a:rPr lang="en-US" altLang="en-US" sz="1500" b="1" dirty="0">
                <a:solidFill>
                  <a:srgbClr val="CC00CC"/>
                </a:solidFill>
              </a:rPr>
              <a:t>t</a:t>
            </a:r>
            <a:r>
              <a:rPr lang="en-US" altLang="en-US" sz="1500" b="1" dirty="0">
                <a:solidFill>
                  <a:srgbClr val="FF0000"/>
                </a:solidFill>
              </a:rPr>
              <a:t>i</a:t>
            </a:r>
            <a:r>
              <a:rPr lang="en-US" altLang="en-US" sz="1500" b="1" dirty="0">
                <a:solidFill>
                  <a:srgbClr val="CC00CC"/>
                </a:solidFill>
              </a:rPr>
              <a:t>s</a:t>
            </a:r>
          </a:p>
        </p:txBody>
      </p:sp>
      <p:sp>
        <p:nvSpPr>
          <p:cNvPr id="2" name="Oval 1">
            <a:extLst>
              <a:ext uri="{FF2B5EF4-FFF2-40B4-BE49-F238E27FC236}">
                <a16:creationId xmlns:a16="http://schemas.microsoft.com/office/drawing/2014/main" id="{4EAB22C8-45E1-4AE7-B828-A47F61C9675C}"/>
              </a:ext>
            </a:extLst>
          </p:cNvPr>
          <p:cNvSpPr/>
          <p:nvPr/>
        </p:nvSpPr>
        <p:spPr>
          <a:xfrm>
            <a:off x="3810000" y="3808413"/>
            <a:ext cx="1855182" cy="8746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616D6A5-C6FC-4E39-B8D6-27601A78C05D}"/>
              </a:ext>
            </a:extLst>
          </p:cNvPr>
          <p:cNvSpPr txBox="1"/>
          <p:nvPr/>
        </p:nvSpPr>
        <p:spPr>
          <a:xfrm>
            <a:off x="1785401" y="4849787"/>
            <a:ext cx="6235168" cy="1323439"/>
          </a:xfrm>
          <a:prstGeom prst="rect">
            <a:avLst/>
          </a:prstGeom>
          <a:solidFill>
            <a:srgbClr val="CCFFCC"/>
          </a:solidFill>
        </p:spPr>
        <p:txBody>
          <a:bodyPr wrap="none" rtlCol="0">
            <a:spAutoFit/>
          </a:bodyPr>
          <a:lstStyle/>
          <a:p>
            <a:r>
              <a:rPr lang="en-US" sz="1600" i="1" dirty="0">
                <a:solidFill>
                  <a:srgbClr val="999999"/>
                </a:solidFill>
              </a:rPr>
              <a:t>What is the classic triad of granulomatosis with polyangiitis (</a:t>
            </a:r>
            <a:r>
              <a:rPr lang="en-US" sz="1600" i="1" dirty="0" err="1">
                <a:solidFill>
                  <a:srgbClr val="999999"/>
                </a:solidFill>
              </a:rPr>
              <a:t>GwP</a:t>
            </a:r>
            <a:r>
              <a:rPr lang="en-US" sz="1600" i="1" dirty="0">
                <a:solidFill>
                  <a:srgbClr val="999999"/>
                </a:solidFill>
              </a:rPr>
              <a:t>)?</a:t>
            </a:r>
          </a:p>
          <a:p>
            <a:r>
              <a:rPr lang="en-US" sz="1600" dirty="0">
                <a:solidFill>
                  <a:srgbClr val="999999"/>
                </a:solidFill>
              </a:rPr>
              <a:t>Necrotizing vasculitis of:</a:t>
            </a:r>
          </a:p>
          <a:p>
            <a:r>
              <a:rPr lang="en-US" sz="1600" dirty="0">
                <a:solidFill>
                  <a:srgbClr val="999999"/>
                </a:solidFill>
              </a:rPr>
              <a:t>--the </a:t>
            </a:r>
            <a:r>
              <a:rPr lang="en-US" sz="1600" b="1" dirty="0">
                <a:solidFill>
                  <a:srgbClr val="999999"/>
                </a:solidFill>
              </a:rPr>
              <a:t>upper</a:t>
            </a:r>
            <a:r>
              <a:rPr lang="en-US" sz="1600" dirty="0">
                <a:solidFill>
                  <a:srgbClr val="999999"/>
                </a:solidFill>
              </a:rPr>
              <a:t> and </a:t>
            </a:r>
            <a:r>
              <a:rPr lang="en-US" sz="1600" b="1" dirty="0">
                <a:solidFill>
                  <a:srgbClr val="999999"/>
                </a:solidFill>
              </a:rPr>
              <a:t>lower</a:t>
            </a:r>
            <a:r>
              <a:rPr lang="en-US" sz="1600" dirty="0">
                <a:solidFill>
                  <a:srgbClr val="999999"/>
                </a:solidFill>
              </a:rPr>
              <a:t> </a:t>
            </a:r>
            <a:r>
              <a:rPr lang="en-US" sz="1600" b="1" dirty="0">
                <a:solidFill>
                  <a:srgbClr val="999999"/>
                </a:solidFill>
              </a:rPr>
              <a:t>respiratory tract</a:t>
            </a:r>
          </a:p>
          <a:p>
            <a:r>
              <a:rPr lang="en-US" sz="1600" dirty="0">
                <a:solidFill>
                  <a:srgbClr val="999999"/>
                </a:solidFill>
              </a:rPr>
              <a:t>--the </a:t>
            </a:r>
            <a:r>
              <a:rPr lang="en-US" sz="1600" b="1" dirty="0">
                <a:solidFill>
                  <a:srgbClr val="999999"/>
                </a:solidFill>
              </a:rPr>
              <a:t>kidneys</a:t>
            </a:r>
          </a:p>
          <a:p>
            <a:r>
              <a:rPr lang="en-US" sz="1600" dirty="0">
                <a:solidFill>
                  <a:srgbClr val="999999"/>
                </a:solidFill>
              </a:rPr>
              <a:t>--small and medium-sized arteries and veins</a:t>
            </a:r>
          </a:p>
        </p:txBody>
      </p:sp>
      <p:sp>
        <p:nvSpPr>
          <p:cNvPr id="3" name="TextBox 2">
            <a:extLst>
              <a:ext uri="{FF2B5EF4-FFF2-40B4-BE49-F238E27FC236}">
                <a16:creationId xmlns:a16="http://schemas.microsoft.com/office/drawing/2014/main" id="{BD57EF85-AC88-4393-AE45-B1EE36911079}"/>
              </a:ext>
            </a:extLst>
          </p:cNvPr>
          <p:cNvSpPr txBox="1"/>
          <p:nvPr/>
        </p:nvSpPr>
        <p:spPr>
          <a:xfrm>
            <a:off x="145259" y="3569732"/>
            <a:ext cx="308133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presentation of upper respiratory tract involvement?</a:t>
            </a:r>
          </a:p>
          <a:p>
            <a:r>
              <a:rPr lang="en-US" sz="1400" dirty="0">
                <a:solidFill>
                  <a:schemeClr val="bg1">
                    <a:lumMod val="65000"/>
                  </a:schemeClr>
                </a:solidFill>
              </a:rPr>
              <a:t>Sinusitis with  bloody  discharge</a:t>
            </a:r>
          </a:p>
        </p:txBody>
      </p:sp>
      <p:cxnSp>
        <p:nvCxnSpPr>
          <p:cNvPr id="7" name="Straight Arrow Connector 6">
            <a:extLst>
              <a:ext uri="{FF2B5EF4-FFF2-40B4-BE49-F238E27FC236}">
                <a16:creationId xmlns:a16="http://schemas.microsoft.com/office/drawing/2014/main" id="{648E4847-E467-4248-8A54-B7B202ABEB95}"/>
              </a:ext>
            </a:extLst>
          </p:cNvPr>
          <p:cNvCxnSpPr>
            <a:cxnSpLocks/>
          </p:cNvCxnSpPr>
          <p:nvPr/>
        </p:nvCxnSpPr>
        <p:spPr>
          <a:xfrm flipH="1" flipV="1">
            <a:off x="2134071" y="4352291"/>
            <a:ext cx="380529" cy="1057909"/>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F2DF8ED-0268-416E-9CBF-044175C53F9F}"/>
              </a:ext>
            </a:extLst>
          </p:cNvPr>
          <p:cNvSpPr txBox="1"/>
          <p:nvPr/>
        </p:nvSpPr>
        <p:spPr>
          <a:xfrm>
            <a:off x="3307833" y="2571460"/>
            <a:ext cx="3081336" cy="954107"/>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presentation of </a:t>
            </a:r>
            <a:r>
              <a:rPr lang="en-US" sz="1400" b="1" dirty="0">
                <a:solidFill>
                  <a:schemeClr val="bg1">
                    <a:lumMod val="65000"/>
                  </a:schemeClr>
                </a:solidFill>
              </a:rPr>
              <a:t>lower</a:t>
            </a:r>
            <a:r>
              <a:rPr lang="en-US" sz="1400" i="1" dirty="0">
                <a:solidFill>
                  <a:schemeClr val="bg1">
                    <a:lumMod val="65000"/>
                  </a:schemeClr>
                </a:solidFill>
              </a:rPr>
              <a:t> respiratory tract involvement?</a:t>
            </a:r>
          </a:p>
          <a:p>
            <a:r>
              <a:rPr lang="en-US" sz="1400" dirty="0">
                <a:solidFill>
                  <a:schemeClr val="bg1">
                    <a:lumMod val="65000"/>
                  </a:schemeClr>
                </a:solidFill>
              </a:rPr>
              <a:t>A variety of pulmonary S/S: Cough (+/- hemoptysis), wheezing, </a:t>
            </a:r>
            <a:r>
              <a:rPr lang="en-US" sz="1400" dirty="0" err="1">
                <a:solidFill>
                  <a:schemeClr val="bg1">
                    <a:lumMod val="65000"/>
                  </a:schemeClr>
                </a:solidFill>
              </a:rPr>
              <a:t>etc</a:t>
            </a:r>
            <a:endParaRPr lang="en-US" sz="1400" dirty="0">
              <a:solidFill>
                <a:schemeClr val="bg1">
                  <a:lumMod val="65000"/>
                </a:schemeClr>
              </a:solidFill>
            </a:endParaRPr>
          </a:p>
        </p:txBody>
      </p:sp>
      <p:cxnSp>
        <p:nvCxnSpPr>
          <p:cNvPr id="32" name="Straight Arrow Connector 31">
            <a:extLst>
              <a:ext uri="{FF2B5EF4-FFF2-40B4-BE49-F238E27FC236}">
                <a16:creationId xmlns:a16="http://schemas.microsoft.com/office/drawing/2014/main" id="{29A1554A-DB0A-4D2C-99B0-06C18F58BACE}"/>
              </a:ext>
            </a:extLst>
          </p:cNvPr>
          <p:cNvCxnSpPr/>
          <p:nvPr/>
        </p:nvCxnSpPr>
        <p:spPr>
          <a:xfrm flipV="1">
            <a:off x="3581400" y="3516313"/>
            <a:ext cx="0" cy="1893887"/>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ACADA1A-8BBF-42C9-874D-640842581255}"/>
              </a:ext>
            </a:extLst>
          </p:cNvPr>
          <p:cNvSpPr txBox="1"/>
          <p:nvPr/>
        </p:nvSpPr>
        <p:spPr>
          <a:xfrm>
            <a:off x="6029411" y="5231300"/>
            <a:ext cx="2590893" cy="738664"/>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specific pathologic renal condition is caused by </a:t>
            </a:r>
            <a:r>
              <a:rPr lang="en-US" sz="1400" i="1" dirty="0" err="1">
                <a:solidFill>
                  <a:schemeClr val="tx1">
                    <a:lumMod val="50000"/>
                    <a:lumOff val="50000"/>
                  </a:schemeClr>
                </a:solidFill>
              </a:rPr>
              <a:t>GwP</a:t>
            </a:r>
            <a:r>
              <a:rPr lang="en-US" sz="1400" i="1" dirty="0">
                <a:solidFill>
                  <a:schemeClr val="tx1">
                    <a:lumMod val="50000"/>
                    <a:lumOff val="50000"/>
                  </a:schemeClr>
                </a:solidFill>
              </a:rPr>
              <a:t>?</a:t>
            </a:r>
          </a:p>
          <a:p>
            <a:r>
              <a:rPr lang="en-US" sz="1400" dirty="0">
                <a:solidFill>
                  <a:schemeClr val="tx1">
                    <a:lumMod val="50000"/>
                    <a:lumOff val="50000"/>
                  </a:schemeClr>
                </a:solidFill>
              </a:rPr>
              <a:t>Glomerulonephritis</a:t>
            </a:r>
          </a:p>
        </p:txBody>
      </p:sp>
      <p:cxnSp>
        <p:nvCxnSpPr>
          <p:cNvPr id="34" name="Straight Arrow Connector 33">
            <a:extLst>
              <a:ext uri="{FF2B5EF4-FFF2-40B4-BE49-F238E27FC236}">
                <a16:creationId xmlns:a16="http://schemas.microsoft.com/office/drawing/2014/main" id="{111662D4-7EA2-471E-B124-4C3080AD526D}"/>
              </a:ext>
            </a:extLst>
          </p:cNvPr>
          <p:cNvCxnSpPr>
            <a:cxnSpLocks/>
          </p:cNvCxnSpPr>
          <p:nvPr/>
        </p:nvCxnSpPr>
        <p:spPr>
          <a:xfrm flipV="1">
            <a:off x="3124200" y="5600632"/>
            <a:ext cx="2905211" cy="190568"/>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E53BC8-09D7-4D78-967C-6CC5C167FA9E}"/>
              </a:ext>
            </a:extLst>
          </p:cNvPr>
          <p:cNvSpPr txBox="1"/>
          <p:nvPr/>
        </p:nvSpPr>
        <p:spPr>
          <a:xfrm>
            <a:off x="145259" y="2438540"/>
            <a:ext cx="2971799" cy="52322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Bony destruction of the sinuses</a:t>
            </a:r>
          </a:p>
        </p:txBody>
      </p:sp>
      <p:cxnSp>
        <p:nvCxnSpPr>
          <p:cNvPr id="36" name="Straight Arrow Connector 35">
            <a:extLst>
              <a:ext uri="{FF2B5EF4-FFF2-40B4-BE49-F238E27FC236}">
                <a16:creationId xmlns:a16="http://schemas.microsoft.com/office/drawing/2014/main" id="{01616145-04D2-4AF7-B2B1-E0A84CE952BF}"/>
              </a:ext>
            </a:extLst>
          </p:cNvPr>
          <p:cNvCxnSpPr>
            <a:cxnSpLocks/>
          </p:cNvCxnSpPr>
          <p:nvPr/>
        </p:nvCxnSpPr>
        <p:spPr>
          <a:xfrm flipV="1">
            <a:off x="1597337" y="2971736"/>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F81A7B3-2783-466B-BFA4-CB875117D733}"/>
              </a:ext>
            </a:extLst>
          </p:cNvPr>
          <p:cNvSpPr txBox="1"/>
          <p:nvPr/>
        </p:nvSpPr>
        <p:spPr>
          <a:xfrm>
            <a:off x="3276601" y="1457980"/>
            <a:ext cx="2971799" cy="523220"/>
          </a:xfrm>
          <a:prstGeom prst="rect">
            <a:avLst/>
          </a:prstGeom>
          <a:solidFill>
            <a:srgbClr val="0070C0"/>
          </a:solidFill>
        </p:spPr>
        <p:txBody>
          <a:bodyPr wrap="square" rtlCol="0">
            <a:spAutoFit/>
          </a:bodyPr>
          <a:lstStyle/>
          <a:p>
            <a:r>
              <a:rPr lang="en-US" sz="1400" i="1" dirty="0">
                <a:solidFill>
                  <a:schemeClr val="bg1">
                    <a:lumMod val="65000"/>
                  </a:schemeClr>
                </a:solidFill>
              </a:rPr>
              <a:t>What is the classic finding on CT?</a:t>
            </a:r>
          </a:p>
          <a:p>
            <a:r>
              <a:rPr lang="en-US" sz="1400" dirty="0">
                <a:solidFill>
                  <a:schemeClr val="bg1">
                    <a:lumMod val="65000"/>
                  </a:schemeClr>
                </a:solidFill>
              </a:rPr>
              <a:t>Cavitary lung lesions</a:t>
            </a:r>
          </a:p>
        </p:txBody>
      </p:sp>
      <p:cxnSp>
        <p:nvCxnSpPr>
          <p:cNvPr id="38" name="Straight Arrow Connector 37">
            <a:extLst>
              <a:ext uri="{FF2B5EF4-FFF2-40B4-BE49-F238E27FC236}">
                <a16:creationId xmlns:a16="http://schemas.microsoft.com/office/drawing/2014/main" id="{47EFE0B3-8F65-429B-B6F5-3BBA99159AE5}"/>
              </a:ext>
            </a:extLst>
          </p:cNvPr>
          <p:cNvCxnSpPr>
            <a:cxnSpLocks/>
          </p:cNvCxnSpPr>
          <p:nvPr/>
        </p:nvCxnSpPr>
        <p:spPr>
          <a:xfrm flipV="1">
            <a:off x="3578537" y="196215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FD73F-1F55-40B8-BD7A-69BF2A5DBB01}"/>
              </a:ext>
            </a:extLst>
          </p:cNvPr>
          <p:cNvSpPr txBox="1"/>
          <p:nvPr/>
        </p:nvSpPr>
        <p:spPr>
          <a:xfrm>
            <a:off x="6332852" y="4117820"/>
            <a:ext cx="2277748" cy="523220"/>
          </a:xfrm>
          <a:prstGeom prst="rect">
            <a:avLst/>
          </a:prstGeom>
          <a:solidFill>
            <a:srgbClr val="C00000"/>
          </a:solidFill>
        </p:spPr>
        <p:txBody>
          <a:bodyPr wrap="square" rtlCol="0">
            <a:spAutoFit/>
          </a:bodyPr>
          <a:lstStyle/>
          <a:p>
            <a:r>
              <a:rPr lang="en-US" sz="1400" i="1" dirty="0">
                <a:solidFill>
                  <a:schemeClr val="tx1">
                    <a:lumMod val="50000"/>
                    <a:lumOff val="50000"/>
                  </a:schemeClr>
                </a:solidFill>
              </a:rPr>
              <a:t>What lab findings result?</a:t>
            </a:r>
          </a:p>
          <a:p>
            <a:r>
              <a:rPr lang="en-US" sz="1400" dirty="0">
                <a:solidFill>
                  <a:schemeClr val="tx1">
                    <a:lumMod val="50000"/>
                    <a:lumOff val="50000"/>
                  </a:schemeClr>
                </a:solidFill>
              </a:rPr>
              <a:t>Hematuria and proteinuria</a:t>
            </a:r>
          </a:p>
        </p:txBody>
      </p:sp>
      <p:cxnSp>
        <p:nvCxnSpPr>
          <p:cNvPr id="42" name="Straight Arrow Connector 41">
            <a:extLst>
              <a:ext uri="{FF2B5EF4-FFF2-40B4-BE49-F238E27FC236}">
                <a16:creationId xmlns:a16="http://schemas.microsoft.com/office/drawing/2014/main" id="{1CFC9F69-0E28-4BD5-A4E3-0556A99F0579}"/>
              </a:ext>
            </a:extLst>
          </p:cNvPr>
          <p:cNvCxnSpPr>
            <a:cxnSpLocks/>
          </p:cNvCxnSpPr>
          <p:nvPr/>
        </p:nvCxnSpPr>
        <p:spPr>
          <a:xfrm flipV="1">
            <a:off x="8229600" y="4621990"/>
            <a:ext cx="2863" cy="591351"/>
          </a:xfrm>
          <a:prstGeom prst="straightConnector1">
            <a:avLst/>
          </a:prstGeom>
          <a:ln w="222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CEC14EED-6B40-408B-AD57-4B393F5009F2}"/>
              </a:ext>
            </a:extLst>
          </p:cNvPr>
          <p:cNvSpPr txBox="1"/>
          <p:nvPr/>
        </p:nvSpPr>
        <p:spPr>
          <a:xfrm>
            <a:off x="644253" y="5943600"/>
            <a:ext cx="5164684" cy="738664"/>
          </a:xfrm>
          <a:prstGeom prst="rect">
            <a:avLst/>
          </a:prstGeom>
          <a:solidFill>
            <a:srgbClr val="66CCFF"/>
          </a:solidFill>
        </p:spPr>
        <p:txBody>
          <a:bodyPr wrap="none" rtlCol="0">
            <a:spAutoFit/>
          </a:bodyPr>
          <a:lstStyle/>
          <a:p>
            <a:r>
              <a:rPr lang="en-US" sz="1400" i="1" dirty="0">
                <a:solidFill>
                  <a:schemeClr val="bg1">
                    <a:lumMod val="50000"/>
                  </a:schemeClr>
                </a:solidFill>
              </a:rPr>
              <a:t>Two other manifestations are common as well—what are they?</a:t>
            </a:r>
          </a:p>
          <a:p>
            <a:r>
              <a:rPr lang="en-US" sz="1400" dirty="0">
                <a:solidFill>
                  <a:schemeClr val="bg1">
                    <a:lumMod val="50000"/>
                  </a:schemeClr>
                </a:solidFill>
              </a:rPr>
              <a:t>--Rash </a:t>
            </a:r>
          </a:p>
          <a:p>
            <a:r>
              <a:rPr lang="en-US" sz="1400" dirty="0">
                <a:solidFill>
                  <a:schemeClr val="bg1">
                    <a:lumMod val="50000"/>
                  </a:schemeClr>
                </a:solidFill>
              </a:rPr>
              <a:t>--Arthralgias</a:t>
            </a:r>
          </a:p>
        </p:txBody>
      </p:sp>
      <p:sp>
        <p:nvSpPr>
          <p:cNvPr id="6" name="TextBox 5">
            <a:extLst>
              <a:ext uri="{FF2B5EF4-FFF2-40B4-BE49-F238E27FC236}">
                <a16:creationId xmlns:a16="http://schemas.microsoft.com/office/drawing/2014/main" id="{3CC47A88-CE80-4221-BB4A-C328A25836D6}"/>
              </a:ext>
            </a:extLst>
          </p:cNvPr>
          <p:cNvSpPr txBox="1"/>
          <p:nvPr/>
        </p:nvSpPr>
        <p:spPr>
          <a:xfrm>
            <a:off x="1752608" y="1316598"/>
            <a:ext cx="5898568" cy="2308324"/>
          </a:xfrm>
          <a:prstGeom prst="rect">
            <a:avLst/>
          </a:prstGeom>
          <a:solidFill>
            <a:srgbClr val="FBBB65"/>
          </a:solidFill>
        </p:spPr>
        <p:txBody>
          <a:bodyPr wrap="square" rtlCol="0">
            <a:spAutoFit/>
          </a:bodyPr>
          <a:lstStyle/>
          <a:p>
            <a:r>
              <a:rPr lang="en-US" sz="1600" i="1" dirty="0">
                <a:solidFill>
                  <a:schemeClr val="bg1">
                    <a:lumMod val="65000"/>
                  </a:schemeClr>
                </a:solidFill>
              </a:rPr>
              <a:t>What proportion of </a:t>
            </a:r>
            <a:r>
              <a:rPr lang="en-US" sz="1600" i="1" dirty="0" err="1">
                <a:solidFill>
                  <a:schemeClr val="bg1">
                    <a:lumMod val="65000"/>
                  </a:schemeClr>
                </a:solidFill>
              </a:rPr>
              <a:t>GwP</a:t>
            </a:r>
            <a:r>
              <a:rPr lang="en-US" sz="1600" i="1" dirty="0">
                <a:solidFill>
                  <a:schemeClr val="bg1">
                    <a:lumMod val="65000"/>
                  </a:schemeClr>
                </a:solidFill>
              </a:rPr>
              <a:t> pts have ophthalmic involvement?</a:t>
            </a:r>
          </a:p>
          <a:p>
            <a:r>
              <a:rPr lang="en-US" sz="1600" dirty="0">
                <a:solidFill>
                  <a:schemeClr val="bg1">
                    <a:lumMod val="65000"/>
                  </a:schemeClr>
                </a:solidFill>
              </a:rPr>
              <a:t>About half</a:t>
            </a:r>
          </a:p>
          <a:p>
            <a:endParaRPr lang="en-US" sz="1600" dirty="0">
              <a:solidFill>
                <a:schemeClr val="bg1">
                  <a:lumMod val="65000"/>
                </a:schemeClr>
              </a:solidFill>
            </a:endParaRPr>
          </a:p>
          <a:p>
            <a:r>
              <a:rPr lang="en-US" sz="1600" i="1" dirty="0">
                <a:solidFill>
                  <a:schemeClr val="bg1">
                    <a:lumMod val="65000"/>
                  </a:schemeClr>
                </a:solidFill>
              </a:rPr>
              <a:t>What is the most common manifestation of that involvement? (It’s not retinal.)</a:t>
            </a:r>
          </a:p>
          <a:p>
            <a:r>
              <a:rPr lang="en-US" sz="1600" dirty="0">
                <a:solidFill>
                  <a:schemeClr val="bg1">
                    <a:lumMod val="65000"/>
                  </a:schemeClr>
                </a:solidFill>
              </a:rPr>
              <a:t>Orbital inflammation</a:t>
            </a:r>
          </a:p>
          <a:p>
            <a:endParaRPr lang="en-US" sz="1600" i="1" dirty="0">
              <a:solidFill>
                <a:schemeClr val="bg1">
                  <a:lumMod val="65000"/>
                </a:schemeClr>
              </a:solidFill>
            </a:endParaRPr>
          </a:p>
          <a:p>
            <a:r>
              <a:rPr lang="en-US" sz="1600" i="1" dirty="0">
                <a:solidFill>
                  <a:schemeClr val="bg1">
                    <a:lumMod val="65000"/>
                  </a:schemeClr>
                </a:solidFill>
              </a:rPr>
              <a:t>What is the next most common manifestation? (Still not retinal.)</a:t>
            </a:r>
          </a:p>
          <a:p>
            <a:r>
              <a:rPr lang="en-US" sz="1600" dirty="0">
                <a:solidFill>
                  <a:schemeClr val="bg1">
                    <a:lumMod val="65000"/>
                  </a:schemeClr>
                </a:solidFill>
              </a:rPr>
              <a:t>Scleritis (including PUK)</a:t>
            </a:r>
          </a:p>
        </p:txBody>
      </p:sp>
      <p:sp>
        <p:nvSpPr>
          <p:cNvPr id="8" name="TextBox 7">
            <a:extLst>
              <a:ext uri="{FF2B5EF4-FFF2-40B4-BE49-F238E27FC236}">
                <a16:creationId xmlns:a16="http://schemas.microsoft.com/office/drawing/2014/main" id="{FCAC7927-AAD6-402B-B7D3-94E1F643C87B}"/>
              </a:ext>
            </a:extLst>
          </p:cNvPr>
          <p:cNvSpPr txBox="1"/>
          <p:nvPr/>
        </p:nvSpPr>
        <p:spPr>
          <a:xfrm>
            <a:off x="2059940" y="1042081"/>
            <a:ext cx="5331460" cy="1323439"/>
          </a:xfrm>
          <a:prstGeom prst="rect">
            <a:avLst/>
          </a:prstGeom>
          <a:solidFill>
            <a:srgbClr val="FF99FF"/>
          </a:solidFill>
        </p:spPr>
        <p:txBody>
          <a:bodyPr wrap="none" rtlCol="0">
            <a:spAutoFit/>
          </a:bodyPr>
          <a:lstStyle/>
          <a:p>
            <a:r>
              <a:rPr lang="en-US" sz="1600" i="1" dirty="0">
                <a:solidFill>
                  <a:srgbClr val="9B9B9B"/>
                </a:solidFill>
              </a:rPr>
              <a:t>OK then, what proportion of </a:t>
            </a:r>
            <a:r>
              <a:rPr lang="en-US" sz="1600" i="1" dirty="0" err="1">
                <a:solidFill>
                  <a:srgbClr val="9B9B9B"/>
                </a:solidFill>
              </a:rPr>
              <a:t>GwP</a:t>
            </a:r>
            <a:r>
              <a:rPr lang="en-US" sz="1600" i="1" dirty="0">
                <a:solidFill>
                  <a:srgbClr val="9B9B9B"/>
                </a:solidFill>
              </a:rPr>
              <a:t> pts manifest vasculitis?</a:t>
            </a:r>
          </a:p>
          <a:p>
            <a:r>
              <a:rPr lang="en-US" sz="1600" dirty="0">
                <a:solidFill>
                  <a:srgbClr val="9B9B9B"/>
                </a:solidFill>
              </a:rPr>
              <a:t>About 10%</a:t>
            </a:r>
          </a:p>
          <a:p>
            <a:endParaRPr lang="en-US" sz="1600" i="1" dirty="0">
              <a:solidFill>
                <a:srgbClr val="9B9B9B"/>
              </a:solidFill>
            </a:endParaRPr>
          </a:p>
          <a:p>
            <a:r>
              <a:rPr lang="en-US" sz="1600" i="1" dirty="0">
                <a:solidFill>
                  <a:srgbClr val="9B9B9B"/>
                </a:solidFill>
              </a:rPr>
              <a:t>How does retinal vasculitis manifest?</a:t>
            </a:r>
          </a:p>
          <a:p>
            <a:r>
              <a:rPr lang="en-US" sz="1600" dirty="0">
                <a:solidFill>
                  <a:srgbClr val="9B9B9B"/>
                </a:solidFill>
              </a:rPr>
              <a:t>As CWS, or arterial occlusions (branch or central)</a:t>
            </a:r>
          </a:p>
        </p:txBody>
      </p:sp>
      <p:sp>
        <p:nvSpPr>
          <p:cNvPr id="10" name="TextBox 9">
            <a:extLst>
              <a:ext uri="{FF2B5EF4-FFF2-40B4-BE49-F238E27FC236}">
                <a16:creationId xmlns:a16="http://schemas.microsoft.com/office/drawing/2014/main" id="{3B2E9538-04A9-426A-8BB1-714549999C50}"/>
              </a:ext>
            </a:extLst>
          </p:cNvPr>
          <p:cNvSpPr txBox="1"/>
          <p:nvPr/>
        </p:nvSpPr>
        <p:spPr>
          <a:xfrm>
            <a:off x="4488810" y="2360853"/>
            <a:ext cx="3970126" cy="1323439"/>
          </a:xfrm>
          <a:prstGeom prst="rect">
            <a:avLst/>
          </a:prstGeom>
          <a:solidFill>
            <a:schemeClr val="accent6">
              <a:lumMod val="50000"/>
            </a:schemeClr>
          </a:solidFill>
        </p:spPr>
        <p:txBody>
          <a:bodyPr wrap="none" rtlCol="0">
            <a:spAutoFit/>
          </a:bodyPr>
          <a:lstStyle/>
          <a:p>
            <a:r>
              <a:rPr lang="en-US" sz="1600" i="1" dirty="0">
                <a:solidFill>
                  <a:srgbClr val="666666"/>
                </a:solidFill>
              </a:rPr>
              <a:t>What is the prognosis for untreated </a:t>
            </a:r>
            <a:r>
              <a:rPr lang="en-US" sz="1600" i="1" dirty="0" err="1">
                <a:solidFill>
                  <a:srgbClr val="666666"/>
                </a:solidFill>
              </a:rPr>
              <a:t>GwP</a:t>
            </a:r>
            <a:r>
              <a:rPr lang="en-US" sz="1600" i="1" dirty="0">
                <a:solidFill>
                  <a:srgbClr val="666666"/>
                </a:solidFill>
              </a:rPr>
              <a:t>?</a:t>
            </a:r>
          </a:p>
          <a:p>
            <a:r>
              <a:rPr lang="en-US" sz="1600" dirty="0">
                <a:solidFill>
                  <a:srgbClr val="666666"/>
                </a:solidFill>
              </a:rPr>
              <a:t>Dismal—the 1-yr mortality rate is 80%</a:t>
            </a:r>
          </a:p>
          <a:p>
            <a:endParaRPr lang="en-US" sz="1600" dirty="0">
              <a:solidFill>
                <a:srgbClr val="666666"/>
              </a:solidFill>
            </a:endParaRPr>
          </a:p>
          <a:p>
            <a:r>
              <a:rPr lang="en-US" sz="1600" i="1" dirty="0">
                <a:solidFill>
                  <a:srgbClr val="666666"/>
                </a:solidFill>
              </a:rPr>
              <a:t>What is the treatment of choice?</a:t>
            </a:r>
          </a:p>
          <a:p>
            <a:r>
              <a:rPr lang="en-US" sz="1600" b="1" dirty="0">
                <a:solidFill>
                  <a:schemeClr val="bg1"/>
                </a:solidFill>
              </a:rPr>
              <a:t>Steroid</a:t>
            </a:r>
            <a:r>
              <a:rPr lang="en-US" sz="1600" b="1" dirty="0">
                <a:solidFill>
                  <a:schemeClr val="tx1">
                    <a:lumMod val="65000"/>
                    <a:lumOff val="35000"/>
                  </a:schemeClr>
                </a:solidFill>
              </a:rPr>
              <a:t>s</a:t>
            </a:r>
            <a:r>
              <a:rPr lang="en-US" sz="1600" dirty="0">
                <a:solidFill>
                  <a:schemeClr val="bg1"/>
                </a:solidFill>
              </a:rPr>
              <a:t> </a:t>
            </a:r>
            <a:r>
              <a:rPr lang="en-US" sz="1600" dirty="0">
                <a:solidFill>
                  <a:schemeClr val="tx1">
                    <a:lumMod val="65000"/>
                    <a:lumOff val="35000"/>
                  </a:schemeClr>
                </a:solidFill>
              </a:rPr>
              <a:t>+ cyclophosphamide</a:t>
            </a:r>
          </a:p>
        </p:txBody>
      </p:sp>
      <p:sp>
        <p:nvSpPr>
          <p:cNvPr id="11" name="TextBox 10">
            <a:extLst>
              <a:ext uri="{FF2B5EF4-FFF2-40B4-BE49-F238E27FC236}">
                <a16:creationId xmlns:a16="http://schemas.microsoft.com/office/drawing/2014/main" id="{247C95DB-4B9C-406F-A074-B6BCD415804F}"/>
              </a:ext>
            </a:extLst>
          </p:cNvPr>
          <p:cNvSpPr txBox="1"/>
          <p:nvPr/>
        </p:nvSpPr>
        <p:spPr>
          <a:xfrm>
            <a:off x="5257800" y="3359563"/>
            <a:ext cx="2185214" cy="338554"/>
          </a:xfrm>
          <a:prstGeom prst="rect">
            <a:avLst/>
          </a:prstGeom>
          <a:noFill/>
        </p:spPr>
        <p:txBody>
          <a:bodyPr wrap="none" rtlCol="0">
            <a:spAutoFit/>
          </a:bodyPr>
          <a:lstStyle/>
          <a:p>
            <a:r>
              <a:rPr lang="en-US" sz="1600" dirty="0">
                <a:solidFill>
                  <a:schemeClr val="bg1"/>
                </a:solidFill>
                <a:latin typeface="Segoe Script" panose="030B0504020000000003" pitchFamily="66" charset="0"/>
              </a:rPr>
              <a:t>monotherapy? No!</a:t>
            </a:r>
          </a:p>
        </p:txBody>
      </p:sp>
      <p:sp>
        <p:nvSpPr>
          <p:cNvPr id="12" name="TextBox 11">
            <a:extLst>
              <a:ext uri="{FF2B5EF4-FFF2-40B4-BE49-F238E27FC236}">
                <a16:creationId xmlns:a16="http://schemas.microsoft.com/office/drawing/2014/main" id="{1C12DCA8-B6B0-4A60-B397-08AF13B937E2}"/>
              </a:ext>
            </a:extLst>
          </p:cNvPr>
          <p:cNvSpPr txBox="1"/>
          <p:nvPr/>
        </p:nvSpPr>
        <p:spPr>
          <a:xfrm>
            <a:off x="4112609" y="2398693"/>
            <a:ext cx="4018559" cy="954107"/>
          </a:xfrm>
          <a:prstGeom prst="rect">
            <a:avLst/>
          </a:prstGeom>
          <a:solidFill>
            <a:schemeClr val="bg1">
              <a:lumMod val="95000"/>
            </a:schemeClr>
          </a:solidFill>
        </p:spPr>
        <p:txBody>
          <a:bodyPr wrap="square" rtlCol="0">
            <a:spAutoFit/>
          </a:bodyPr>
          <a:lstStyle/>
          <a:p>
            <a:r>
              <a:rPr lang="en-US" sz="1400" i="1" dirty="0">
                <a:solidFill>
                  <a:srgbClr val="0000FF"/>
                </a:solidFill>
              </a:rPr>
              <a:t>Cyclophosphamide is an extremely harsh drug—why not </a:t>
            </a:r>
            <a:r>
              <a:rPr lang="en-US" sz="1400" i="1" dirty="0" err="1">
                <a:solidFill>
                  <a:srgbClr val="0000FF"/>
                </a:solidFill>
              </a:rPr>
              <a:t>tx</a:t>
            </a:r>
            <a:r>
              <a:rPr lang="en-US" sz="1400" i="1" dirty="0">
                <a:solidFill>
                  <a:srgbClr val="0000FF"/>
                </a:solidFill>
              </a:rPr>
              <a:t> with steroids alone?</a:t>
            </a:r>
          </a:p>
          <a:p>
            <a:r>
              <a:rPr lang="en-US" sz="1400" dirty="0">
                <a:solidFill>
                  <a:srgbClr val="0000FF"/>
                </a:solidFill>
              </a:rPr>
              <a:t>Because steroid monotherapy for </a:t>
            </a:r>
            <a:r>
              <a:rPr lang="en-US" sz="1400" dirty="0" err="1">
                <a:solidFill>
                  <a:srgbClr val="0000FF"/>
                </a:solidFill>
              </a:rPr>
              <a:t>GwP</a:t>
            </a:r>
            <a:r>
              <a:rPr lang="en-US" sz="1400" dirty="0">
                <a:solidFill>
                  <a:srgbClr val="0000FF"/>
                </a:solidFill>
              </a:rPr>
              <a:t> is associated with an </a:t>
            </a:r>
            <a:r>
              <a:rPr lang="en-US" sz="1400" b="1" dirty="0">
                <a:solidFill>
                  <a:srgbClr val="0000FF"/>
                </a:solidFill>
              </a:rPr>
              <a:t>increased</a:t>
            </a:r>
            <a:r>
              <a:rPr lang="en-US" sz="1400" dirty="0">
                <a:solidFill>
                  <a:srgbClr val="0000FF"/>
                </a:solidFill>
              </a:rPr>
              <a:t> risk of mortality</a:t>
            </a:r>
          </a:p>
        </p:txBody>
      </p:sp>
      <p:sp>
        <p:nvSpPr>
          <p:cNvPr id="49" name="TextBox 48">
            <a:extLst>
              <a:ext uri="{FF2B5EF4-FFF2-40B4-BE49-F238E27FC236}">
                <a16:creationId xmlns:a16="http://schemas.microsoft.com/office/drawing/2014/main" id="{F305F2DD-FF90-449F-A0EE-B8FC5187B03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74355388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endParaRPr lang="en-US" sz="1400" i="1" dirty="0">
              <a:solidFill>
                <a:schemeClr val="accent5">
                  <a:lumMod val="75000"/>
                </a:schemeClr>
              </a:solidFill>
              <a:latin typeface="Arial" panose="020B0604020202020204" pitchFamily="34" charset="0"/>
            </a:endParaRPr>
          </a:p>
          <a:p>
            <a:r>
              <a:rPr lang="en-US" sz="1400" dirty="0">
                <a:solidFill>
                  <a:schemeClr val="accent5">
                    <a:lumMod val="75000"/>
                  </a:schemeClr>
                </a:solidFill>
                <a:latin typeface="Arial" panose="020B0604020202020204" pitchFamily="34" charset="0"/>
              </a:rPr>
              <a:t>It is a multi-organ disease characterized by the presence of  noncaseating granulomas</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is the cause?</a:t>
            </a:r>
          </a:p>
          <a:p>
            <a:r>
              <a:rPr lang="en-US" sz="1400" dirty="0">
                <a:solidFill>
                  <a:schemeClr val="accent5">
                    <a:lumMod val="75000"/>
                  </a:schemeClr>
                </a:solidFill>
                <a:latin typeface="Arial" panose="020B0604020202020204" pitchFamily="34" charset="0"/>
              </a:rPr>
              <a:t>As of this writing, it is unknown</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organ/system is most commonly involved in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a:t>
            </a:r>
          </a:p>
          <a:p>
            <a:r>
              <a:rPr lang="en-US" sz="1400" dirty="0">
                <a:solidFill>
                  <a:schemeClr val="accent5">
                    <a:lumMod val="75000"/>
                  </a:schemeClr>
                </a:solidFill>
                <a:latin typeface="Arial" panose="020B0604020202020204" pitchFamily="34" charset="0"/>
              </a:rPr>
              <a:t>The lungs</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Which other organ systems can be involved?</a:t>
            </a:r>
          </a:p>
          <a:p>
            <a:r>
              <a:rPr lang="en-US" sz="1400" dirty="0">
                <a:solidFill>
                  <a:schemeClr val="accent5">
                    <a:lumMod val="75000"/>
                  </a:schemeClr>
                </a:solidFill>
                <a:latin typeface="Arial" panose="020B0604020202020204" pitchFamily="34" charset="0"/>
              </a:rPr>
              <a:t>Pretty much all of them</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percentage of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 pts have ocular involvement?</a:t>
            </a: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6427618D-0B50-4D63-B488-567E6F72D34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6" name="Line 29">
            <a:extLst>
              <a:ext uri="{FF2B5EF4-FFF2-40B4-BE49-F238E27FC236}">
                <a16:creationId xmlns:a16="http://schemas.microsoft.com/office/drawing/2014/main" id="{96221E0C-6690-4F6F-A6FD-ED4E0EE078C2}"/>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 name="Line 30">
            <a:extLst>
              <a:ext uri="{FF2B5EF4-FFF2-40B4-BE49-F238E27FC236}">
                <a16:creationId xmlns:a16="http://schemas.microsoft.com/office/drawing/2014/main" id="{BC43A9D4-25EE-4B0E-9A86-08A2EDFCCC4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Text Box 31">
            <a:extLst>
              <a:ext uri="{FF2B5EF4-FFF2-40B4-BE49-F238E27FC236}">
                <a16:creationId xmlns:a16="http://schemas.microsoft.com/office/drawing/2014/main" id="{D7AEFBCE-3523-44EC-89CE-00760206714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50" name="Text Box 23">
            <a:extLst>
              <a:ext uri="{FF2B5EF4-FFF2-40B4-BE49-F238E27FC236}">
                <a16:creationId xmlns:a16="http://schemas.microsoft.com/office/drawing/2014/main" id="{A8118021-076D-4539-928F-D64D0587D97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51" name="TextBox 50">
            <a:extLst>
              <a:ext uri="{FF2B5EF4-FFF2-40B4-BE49-F238E27FC236}">
                <a16:creationId xmlns:a16="http://schemas.microsoft.com/office/drawing/2014/main" id="{29C10A9A-ACE5-4954-A4BF-A56FE5BA2A05}"/>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52" name="Straight Connector 51">
            <a:extLst>
              <a:ext uri="{FF2B5EF4-FFF2-40B4-BE49-F238E27FC236}">
                <a16:creationId xmlns:a16="http://schemas.microsoft.com/office/drawing/2014/main" id="{B407AAEC-1594-4A1C-BC7F-A0D8371A8ACA}"/>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54" name="Text Box 23">
            <a:extLst>
              <a:ext uri="{FF2B5EF4-FFF2-40B4-BE49-F238E27FC236}">
                <a16:creationId xmlns:a16="http://schemas.microsoft.com/office/drawing/2014/main" id="{CEEF315E-C781-4AAD-9BF8-CA3B8C2CC41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5" name="Oval 54">
            <a:extLst>
              <a:ext uri="{FF2B5EF4-FFF2-40B4-BE49-F238E27FC236}">
                <a16:creationId xmlns:a16="http://schemas.microsoft.com/office/drawing/2014/main" id="{37080786-037F-4E06-B33F-52BCEBE4D735}"/>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2640762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endParaRPr lang="en-US" sz="1400" dirty="0">
              <a:solidFill>
                <a:schemeClr val="accent5">
                  <a:lumMod val="75000"/>
                </a:schemeClr>
              </a:solidFill>
              <a:latin typeface="Arial" panose="020B0604020202020204" pitchFamily="34" charset="0"/>
            </a:endParaRP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is the cause?</a:t>
            </a:r>
          </a:p>
          <a:p>
            <a:r>
              <a:rPr lang="en-US" sz="1400" dirty="0">
                <a:solidFill>
                  <a:schemeClr val="accent5">
                    <a:lumMod val="75000"/>
                  </a:schemeClr>
                </a:solidFill>
                <a:latin typeface="Arial" panose="020B0604020202020204" pitchFamily="34" charset="0"/>
              </a:rPr>
              <a:t>As of this writing, it is unknown</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organ/system is most commonly involved in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a:t>
            </a:r>
          </a:p>
          <a:p>
            <a:r>
              <a:rPr lang="en-US" sz="1400" dirty="0">
                <a:solidFill>
                  <a:schemeClr val="accent5">
                    <a:lumMod val="75000"/>
                  </a:schemeClr>
                </a:solidFill>
                <a:latin typeface="Arial" panose="020B0604020202020204" pitchFamily="34" charset="0"/>
              </a:rPr>
              <a:t>The lungs</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Which other organ systems can be involved?</a:t>
            </a:r>
          </a:p>
          <a:p>
            <a:r>
              <a:rPr lang="en-US" sz="1400" dirty="0">
                <a:solidFill>
                  <a:schemeClr val="accent5">
                    <a:lumMod val="75000"/>
                  </a:schemeClr>
                </a:solidFill>
                <a:latin typeface="Arial" panose="020B0604020202020204" pitchFamily="34" charset="0"/>
              </a:rPr>
              <a:t>Pretty much all of them</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percentage of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 pts have ocular involvement?</a:t>
            </a: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Rectangle 35">
            <a:extLst>
              <a:ext uri="{FF2B5EF4-FFF2-40B4-BE49-F238E27FC236}">
                <a16:creationId xmlns:a16="http://schemas.microsoft.com/office/drawing/2014/main" id="{6DB21E5E-1075-4F0A-912D-103970A71BA0}"/>
              </a:ext>
            </a:extLst>
          </p:cNvPr>
          <p:cNvSpPr/>
          <p:nvPr/>
        </p:nvSpPr>
        <p:spPr>
          <a:xfrm>
            <a:off x="1238763" y="2571384"/>
            <a:ext cx="2060619" cy="279157"/>
          </a:xfrm>
          <a:prstGeom prst="rect">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histology (two words)</a:t>
            </a:r>
          </a:p>
        </p:txBody>
      </p:sp>
      <p:sp>
        <p:nvSpPr>
          <p:cNvPr id="37" name="TextBox 36">
            <a:extLst>
              <a:ext uri="{FF2B5EF4-FFF2-40B4-BE49-F238E27FC236}">
                <a16:creationId xmlns:a16="http://schemas.microsoft.com/office/drawing/2014/main" id="{0B4B8997-158E-49AB-970E-7791A519F82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8" name="Line 29">
            <a:extLst>
              <a:ext uri="{FF2B5EF4-FFF2-40B4-BE49-F238E27FC236}">
                <a16:creationId xmlns:a16="http://schemas.microsoft.com/office/drawing/2014/main" id="{73C62739-5D51-4FF8-BE70-290678164262}"/>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Line 30">
            <a:extLst>
              <a:ext uri="{FF2B5EF4-FFF2-40B4-BE49-F238E27FC236}">
                <a16:creationId xmlns:a16="http://schemas.microsoft.com/office/drawing/2014/main" id="{88A1D1CE-2C9C-46E1-A399-41BEE4AC776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31">
            <a:extLst>
              <a:ext uri="{FF2B5EF4-FFF2-40B4-BE49-F238E27FC236}">
                <a16:creationId xmlns:a16="http://schemas.microsoft.com/office/drawing/2014/main" id="{32C6501C-D1A3-41B5-965D-954C320BE09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3" name="Text Box 23">
            <a:extLst>
              <a:ext uri="{FF2B5EF4-FFF2-40B4-BE49-F238E27FC236}">
                <a16:creationId xmlns:a16="http://schemas.microsoft.com/office/drawing/2014/main" id="{A3045F06-68A2-4B0A-9DEB-67762A9140F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4" name="TextBox 43">
            <a:extLst>
              <a:ext uri="{FF2B5EF4-FFF2-40B4-BE49-F238E27FC236}">
                <a16:creationId xmlns:a16="http://schemas.microsoft.com/office/drawing/2014/main" id="{BF0363B5-660D-4443-A5B1-FB4835433148}"/>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5" name="Straight Connector 44">
            <a:extLst>
              <a:ext uri="{FF2B5EF4-FFF2-40B4-BE49-F238E27FC236}">
                <a16:creationId xmlns:a16="http://schemas.microsoft.com/office/drawing/2014/main" id="{0311C1DD-322C-4BF0-9CA0-420C01DEBE59}"/>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6" name="Text Box 23">
            <a:extLst>
              <a:ext uri="{FF2B5EF4-FFF2-40B4-BE49-F238E27FC236}">
                <a16:creationId xmlns:a16="http://schemas.microsoft.com/office/drawing/2014/main" id="{95373765-4531-46C1-BA7F-94625965A9A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Oval 47">
            <a:extLst>
              <a:ext uri="{FF2B5EF4-FFF2-40B4-BE49-F238E27FC236}">
                <a16:creationId xmlns:a16="http://schemas.microsoft.com/office/drawing/2014/main" id="{82FB4382-3ADD-4202-9880-85E0CC9A8B60}"/>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5655261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endParaRPr lang="en-US" sz="1400" dirty="0">
              <a:solidFill>
                <a:schemeClr val="accent5">
                  <a:lumMod val="75000"/>
                </a:schemeClr>
              </a:solidFill>
              <a:latin typeface="Arial" panose="020B0604020202020204" pitchFamily="34" charset="0"/>
            </a:endParaRP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is the cause?</a:t>
            </a:r>
          </a:p>
          <a:p>
            <a:r>
              <a:rPr lang="en-US" sz="1400" dirty="0">
                <a:solidFill>
                  <a:schemeClr val="accent5">
                    <a:lumMod val="75000"/>
                  </a:schemeClr>
                </a:solidFill>
                <a:latin typeface="Arial" panose="020B0604020202020204" pitchFamily="34" charset="0"/>
              </a:rPr>
              <a:t>As of this writing, it is unknown</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organ/system is most commonly involved in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a:t>
            </a:r>
          </a:p>
          <a:p>
            <a:r>
              <a:rPr lang="en-US" sz="1400" dirty="0">
                <a:solidFill>
                  <a:schemeClr val="accent5">
                    <a:lumMod val="75000"/>
                  </a:schemeClr>
                </a:solidFill>
                <a:latin typeface="Arial" panose="020B0604020202020204" pitchFamily="34" charset="0"/>
              </a:rPr>
              <a:t>The lungs</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Which other organ systems can be involved?</a:t>
            </a:r>
          </a:p>
          <a:p>
            <a:r>
              <a:rPr lang="en-US" sz="1400" dirty="0">
                <a:solidFill>
                  <a:schemeClr val="accent5">
                    <a:lumMod val="75000"/>
                  </a:schemeClr>
                </a:solidFill>
                <a:latin typeface="Arial" panose="020B0604020202020204" pitchFamily="34" charset="0"/>
              </a:rPr>
              <a:t>Pretty much all of them</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percentage of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 pts have ocular involvement?</a:t>
            </a: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60941726-4EBB-4A78-BA00-EFE3086D11E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BB6CC9B5-108D-4933-B212-910916E14D40}"/>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F03BC5CF-57D8-461E-94BD-B19DA7A8F82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FA9A0186-7874-4E13-8E60-384D4775982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238094B3-8264-489B-B5AF-211EC4BC7E3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03DCA094-F54F-408F-B3EE-96CC9D4054AB}"/>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08F30C48-2EDD-4FF5-95DE-B06B989B1C79}"/>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F697FD7A-25D8-4EF1-ADB1-32C716312BC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F4DA91A8-548F-40F4-B04B-A14970CB0157}"/>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7464939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endParaRPr lang="en-US" sz="1400" i="1" dirty="0">
              <a:solidFill>
                <a:schemeClr val="accent5">
                  <a:lumMod val="75000"/>
                </a:schemeClr>
              </a:solidFill>
              <a:latin typeface="Arial" panose="020B0604020202020204" pitchFamily="34" charset="0"/>
            </a:endParaRPr>
          </a:p>
          <a:p>
            <a:r>
              <a:rPr lang="en-US" sz="1400" dirty="0">
                <a:solidFill>
                  <a:schemeClr val="accent5">
                    <a:lumMod val="75000"/>
                  </a:schemeClr>
                </a:solidFill>
                <a:latin typeface="Arial" panose="020B0604020202020204" pitchFamily="34" charset="0"/>
              </a:rPr>
              <a:t>As of this writing, it is unknown</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organ/system is most commonly involved in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a:t>
            </a:r>
          </a:p>
          <a:p>
            <a:r>
              <a:rPr lang="en-US" sz="1400" dirty="0">
                <a:solidFill>
                  <a:schemeClr val="accent5">
                    <a:lumMod val="75000"/>
                  </a:schemeClr>
                </a:solidFill>
                <a:latin typeface="Arial" panose="020B0604020202020204" pitchFamily="34" charset="0"/>
              </a:rPr>
              <a:t>The lungs</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Which other organ systems can be involved?</a:t>
            </a:r>
          </a:p>
          <a:p>
            <a:r>
              <a:rPr lang="en-US" sz="1400" dirty="0">
                <a:solidFill>
                  <a:schemeClr val="accent5">
                    <a:lumMod val="75000"/>
                  </a:schemeClr>
                </a:solidFill>
                <a:latin typeface="Arial" panose="020B0604020202020204" pitchFamily="34" charset="0"/>
              </a:rPr>
              <a:t>Pretty much all of them</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percentage of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 pts have ocular involvement?</a:t>
            </a: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1538468C-8C1E-4043-9DAF-356CDB51489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E067C0A1-FDAC-4F6A-A307-74AFACE0201A}"/>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A0A97CDB-6DFD-4568-9C1D-AC9AC98C59BC}"/>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A10FF642-8188-457A-8F1A-751DCD48B1EE}"/>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EACCD846-9CFB-4F72-BF26-323F8E316D0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7A93EA32-CDC8-4636-8D9D-1F6BF066024C}"/>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1D9946FB-F86F-4E57-810B-E7C18A74EAFB}"/>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148D1031-6239-450D-B927-5375EB59CC6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DA073E59-83A5-43B2-8134-BE2550AC42C2}"/>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4305359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organ/system is most commonly involved in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a:t>
            </a:r>
          </a:p>
          <a:p>
            <a:r>
              <a:rPr lang="en-US" sz="1400" dirty="0">
                <a:solidFill>
                  <a:schemeClr val="accent5">
                    <a:lumMod val="75000"/>
                  </a:schemeClr>
                </a:solidFill>
                <a:latin typeface="Arial" panose="020B0604020202020204" pitchFamily="34" charset="0"/>
              </a:rPr>
              <a:t>The lungs</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Which other organ systems can be involved?</a:t>
            </a:r>
          </a:p>
          <a:p>
            <a:r>
              <a:rPr lang="en-US" sz="1400" dirty="0">
                <a:solidFill>
                  <a:schemeClr val="accent5">
                    <a:lumMod val="75000"/>
                  </a:schemeClr>
                </a:solidFill>
                <a:latin typeface="Arial" panose="020B0604020202020204" pitchFamily="34" charset="0"/>
              </a:rPr>
              <a:t>Pretty much all of them</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percentage of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 pts have ocular involvement?</a:t>
            </a: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C0D64DD7-51B0-4B4E-AE0F-F972B455627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3877AF59-5EF8-4053-AD34-D2D0858D3FDC}"/>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B28D79-D951-4C09-B8C3-1A72EDF62E9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643D4069-0CD0-41A4-A78A-FE9B9CC8629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61170C53-091B-4D55-A56D-8BE92F10FCC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A88F302B-90CF-40AE-8C99-7DCCA2A155E1}"/>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50AB55AD-98A3-42A6-85B2-C4F79B232612}"/>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2D297106-4D4B-4DE5-B17D-0FE47FC7701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C1AACD56-C11D-4A2A-8A55-91DEEDC2829C}"/>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79279007"/>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chemeClr val="accent5">
                    <a:lumMod val="75000"/>
                  </a:schemeClr>
                </a:solidFill>
                <a:latin typeface="Arial" panose="020B0604020202020204" pitchFamily="34" charset="0"/>
              </a:rPr>
              <a:t>The lungs</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Which other organ systems can be involved?</a:t>
            </a:r>
          </a:p>
          <a:p>
            <a:r>
              <a:rPr lang="en-US" sz="1400" dirty="0">
                <a:solidFill>
                  <a:schemeClr val="accent5">
                    <a:lumMod val="75000"/>
                  </a:schemeClr>
                </a:solidFill>
                <a:latin typeface="Arial" panose="020B0604020202020204" pitchFamily="34" charset="0"/>
              </a:rPr>
              <a:t>Pretty much all of them</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percentage of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 pts have ocular involvement?</a:t>
            </a: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A8BA43D4-C944-48EB-B439-26D7B61FC99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91B3C9E1-4220-462D-B386-03534DD0C79A}"/>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D23A53B7-43FD-4E93-B255-4837F6E485A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BF19D606-63F5-4AC6-B186-B7B4172B789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82BCBE8E-2C8C-405A-A364-AA404951398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95873836-B720-4D88-B2C5-5EAD1C0B3CDD}"/>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4AC26CFD-9CEF-4806-973D-AB2CA201FC95}"/>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D25A65D5-C706-4CAF-9882-E35F4AF9494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F03FA2D5-EC46-4BA6-9C35-50F3FDABC8AC}"/>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9160562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The lungs</a:t>
            </a:r>
            <a:endParaRPr lang="en-US" sz="1400" dirty="0">
              <a:solidFill>
                <a:schemeClr val="accent5">
                  <a:lumMod val="75000"/>
                </a:schemeClr>
              </a:solidFill>
              <a:latin typeface="Arial" panose="020B0604020202020204" pitchFamily="34" charset="0"/>
            </a:endParaRP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Which other organ systems can be involved?</a:t>
            </a:r>
          </a:p>
          <a:p>
            <a:r>
              <a:rPr lang="en-US" sz="1400" dirty="0">
                <a:solidFill>
                  <a:schemeClr val="accent5">
                    <a:lumMod val="75000"/>
                  </a:schemeClr>
                </a:solidFill>
                <a:latin typeface="Arial" panose="020B0604020202020204" pitchFamily="34" charset="0"/>
              </a:rPr>
              <a:t>Pretty much all of them</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percentage of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 pts have ocular involvement?</a:t>
            </a: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47720ADC-771C-4988-81DF-625ECDDE881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378719BA-AEA3-4AE8-B5DB-177173E6D1E4}"/>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F74055D0-C3F4-4944-A5D2-837060AB146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CB44717E-555C-4FCA-8E63-9190A4CE500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10738F6E-D025-40BC-98A7-FE5AB2A1AFF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F663BEFE-80AD-4CD5-8451-A18DF68B6F3B}"/>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D19DBC40-FF7B-454F-A91F-E040DCE4B2AC}"/>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C20B4A0D-7CAE-459E-BFD1-601F17539DB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917B4473-88E3-4207-A3D2-7E711582D1F4}"/>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5316575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The lungs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Which other organ systems can be involved?</a:t>
            </a:r>
            <a:endParaRPr lang="en-US" sz="1400" i="1" dirty="0">
              <a:solidFill>
                <a:schemeClr val="accent5">
                  <a:lumMod val="75000"/>
                </a:schemeClr>
              </a:solidFill>
              <a:latin typeface="Arial" panose="020B0604020202020204" pitchFamily="34" charset="0"/>
            </a:endParaRPr>
          </a:p>
          <a:p>
            <a:r>
              <a:rPr lang="en-US" sz="1400" dirty="0">
                <a:solidFill>
                  <a:schemeClr val="accent5">
                    <a:lumMod val="75000"/>
                  </a:schemeClr>
                </a:solidFill>
                <a:latin typeface="Arial" panose="020B0604020202020204" pitchFamily="34" charset="0"/>
              </a:rPr>
              <a:t>Pretty much all of them</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percentage of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 pts have ocular involvement?</a:t>
            </a: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B27E4865-B472-4436-97E0-1192018ECFD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AE20E55C-C6AE-431A-A010-7FA488B9D385}"/>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38B34CC7-CB71-42B3-B3A9-409D1D906E73}"/>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BD147483-00A1-4063-8C1C-8416F56FB7B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5C427FAD-55C3-448D-BE17-D69ACEE9FB4D}"/>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DDE61F85-B155-497E-A933-97FD74F9F42D}"/>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9AA8D539-030C-4125-99E5-A46DDD7A41E9}"/>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06408FA-1015-480B-A864-B0C7E4FE466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E1AFF8E5-BE57-4A41-99B3-B68DD12949EF}"/>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9942917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179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The lungs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Which other organ systems can be involved?</a:t>
            </a:r>
          </a:p>
          <a:p>
            <a:r>
              <a:rPr lang="en-US" sz="1400" dirty="0">
                <a:solidFill>
                  <a:srgbClr val="0000FF"/>
                </a:solidFill>
                <a:latin typeface="Arial" panose="020B0604020202020204" pitchFamily="34" charset="0"/>
              </a:rPr>
              <a:t>Pretty much all of them</a:t>
            </a:r>
            <a:endParaRPr lang="en-US" sz="1400" dirty="0">
              <a:solidFill>
                <a:schemeClr val="accent5">
                  <a:lumMod val="75000"/>
                </a:schemeClr>
              </a:solidFill>
              <a:latin typeface="Arial" panose="020B0604020202020204" pitchFamily="34" charset="0"/>
            </a:endParaRP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What percentage of </a:t>
            </a:r>
            <a:r>
              <a:rPr lang="en-US" sz="1400" i="1" dirty="0" err="1">
                <a:solidFill>
                  <a:schemeClr val="accent5">
                    <a:lumMod val="75000"/>
                  </a:schemeClr>
                </a:solidFill>
                <a:latin typeface="Arial" panose="020B0604020202020204" pitchFamily="34" charset="0"/>
              </a:rPr>
              <a:t>sarcoid</a:t>
            </a:r>
            <a:r>
              <a:rPr lang="en-US" sz="1400" i="1" dirty="0">
                <a:solidFill>
                  <a:schemeClr val="accent5">
                    <a:lumMod val="75000"/>
                  </a:schemeClr>
                </a:solidFill>
                <a:latin typeface="Arial" panose="020B0604020202020204" pitchFamily="34" charset="0"/>
              </a:rPr>
              <a:t> pts have ocular involvement?</a:t>
            </a: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0D3EE6EE-AC60-4F4E-BCA3-036F7B885AA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46D71C2D-E46E-4A4B-9D68-033FB66D2AEF}"/>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1606B7EE-7919-428D-A965-885D3CEBE9E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A40577A1-FFF3-4594-8AD5-CF76FAAEA785}"/>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1A4F0F26-6293-495E-8422-52296FE87F1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7A367A55-5B9C-43A1-A60B-C7E25D7A77D5}"/>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B521835-1221-4553-9DAE-2102AD2A3D40}"/>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7F18DC56-5923-42B9-BD5F-AEE8C145BA3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19F2B3BC-A905-4013-8B2C-6C468D72F646}"/>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425578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188865A3-B142-4068-B453-327CA01A6E1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682C45BB-2A51-4AC7-B3A5-21A64C39ED1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431659EA-3FC8-46AE-AF70-076B9E9C239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0A439E6E-DBF0-4748-BC0C-5D88AA180AD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967C46CE-59C5-4A61-A8C7-DE16EFBA310D}"/>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3A5503ED-EBEA-44FC-8C41-AC57B0C6F4D9}"/>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7B6B8F4F-DFDE-4245-B5F4-EC79A16FBEB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Is there a racial predilection?</a:t>
            </a:r>
          </a:p>
          <a:p>
            <a:r>
              <a:rPr lang="en-US" sz="1600" dirty="0">
                <a:solidFill>
                  <a:schemeClr val="accent1">
                    <a:lumMod val="60000"/>
                    <a:lumOff val="40000"/>
                  </a:schemeClr>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3" name="TextBox 32">
            <a:extLst>
              <a:ext uri="{FF2B5EF4-FFF2-40B4-BE49-F238E27FC236}">
                <a16:creationId xmlns:a16="http://schemas.microsoft.com/office/drawing/2014/main" id="{0DCF27EA-0AD6-43E6-B5EB-27DD432136F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44355527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The lungs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Which other organ systems can be involved?</a:t>
            </a:r>
          </a:p>
          <a:p>
            <a:r>
              <a:rPr lang="en-US" sz="1400" dirty="0">
                <a:solidFill>
                  <a:srgbClr val="0000FF"/>
                </a:solidFill>
                <a:latin typeface="Arial" panose="020B0604020202020204" pitchFamily="34" charset="0"/>
              </a:rPr>
              <a:t>Pretty much all of them</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percentage of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 pts have ocular involvement?</a:t>
            </a:r>
            <a:endParaRPr lang="en-US" sz="1400" i="1" dirty="0">
              <a:solidFill>
                <a:schemeClr val="accent5">
                  <a:lumMod val="75000"/>
                </a:schemeClr>
              </a:solidFill>
              <a:latin typeface="Arial" panose="020B0604020202020204" pitchFamily="34" charset="0"/>
            </a:endParaRPr>
          </a:p>
          <a:p>
            <a:r>
              <a:rPr lang="en-US" sz="1400" dirty="0">
                <a:solidFill>
                  <a:schemeClr val="accent5">
                    <a:lumMod val="75000"/>
                  </a:schemeClr>
                </a:solidFill>
                <a:latin typeface="Arial" panose="020B0604020202020204" pitchFamily="34" charset="0"/>
              </a:rPr>
              <a:t>About 50</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FB819570-0421-46D7-BE86-6EBE5FBA200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23DCE6A9-301E-4559-BE94-7C020D6AF50F}"/>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610A130A-5836-4CAA-87D8-1211F19633C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2190AB6C-E8BC-4E1C-8098-EE38A8A045E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3C6FBECA-3369-4EA5-9B5A-33745C90C4A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6846998B-9AEA-4F7B-98FF-81DB6020A0AE}"/>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A4EFF855-5515-44FC-BF87-FEFAF2A80DF2}"/>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327B1D28-DFDA-4FE0-9465-FBBD4E985DE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92C8AD83-D74A-491D-83C6-492EFF1D3F89}"/>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529495"/>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The lungs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Which other organ systems can be involved?</a:t>
            </a:r>
          </a:p>
          <a:p>
            <a:r>
              <a:rPr lang="en-US" sz="1400" dirty="0">
                <a:solidFill>
                  <a:srgbClr val="0000FF"/>
                </a:solidFill>
                <a:latin typeface="Arial" panose="020B0604020202020204" pitchFamily="34" charset="0"/>
              </a:rPr>
              <a:t>Pretty much all of them</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percentage of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 pts have ocular involvement?</a:t>
            </a:r>
          </a:p>
          <a:p>
            <a:r>
              <a:rPr lang="en-US" sz="1400" dirty="0">
                <a:solidFill>
                  <a:srgbClr val="0000FF"/>
                </a:solidFill>
                <a:latin typeface="Arial" panose="020B0604020202020204" pitchFamily="34" charset="0"/>
              </a:rPr>
              <a:t>About 50</a:t>
            </a:r>
            <a:endParaRPr lang="en-US" sz="1400" dirty="0">
              <a:solidFill>
                <a:schemeClr val="accent5">
                  <a:lumMod val="75000"/>
                </a:schemeClr>
              </a:solidFill>
              <a:latin typeface="Arial" panose="020B0604020202020204" pitchFamily="34" charset="0"/>
            </a:endParaRP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Who is the typical sarcoid </a:t>
            </a:r>
            <a:r>
              <a:rPr lang="en-US" sz="1400" i="1" dirty="0" err="1">
                <a:solidFill>
                  <a:schemeClr val="accent5">
                    <a:lumMod val="75000"/>
                  </a:schemeClr>
                </a:solidFill>
                <a:latin typeface="Arial" panose="020B0604020202020204" pitchFamily="34" charset="0"/>
              </a:rPr>
              <a:t>pt</a:t>
            </a:r>
            <a:r>
              <a:rPr lang="en-US" sz="1400" i="1" dirty="0">
                <a:solidFill>
                  <a:schemeClr val="accent5">
                    <a:lumMod val="75000"/>
                  </a:schemeClr>
                </a:solidFill>
                <a:latin typeface="Arial" panose="020B0604020202020204" pitchFamily="34" charset="0"/>
              </a:rPr>
              <a:t> in the US?</a:t>
            </a: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3FED1B8-C3F0-4922-88CD-390CF13176B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ABF74E9D-3688-4177-A5AE-67CA2E5B272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78D16D88-AF93-4DC1-A2E6-DB53458C988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74BA347D-9231-4CEF-81BE-3BDDBD74FE4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DCEE9F29-4771-4778-B505-C23578991A6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A4F5CB86-6B6E-406B-B418-673A8DBFC0A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B64141E5-0AC3-40DD-BC80-63F4FF68A7C4}"/>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87775D8A-E0FF-4164-AE05-8DDC0B7CFB8B}"/>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CADDD4F5-5656-40F6-907C-E5BF8B1F5BEC}"/>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1542801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The lungs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Which other organ systems can be involved?</a:t>
            </a:r>
          </a:p>
          <a:p>
            <a:r>
              <a:rPr lang="en-US" sz="1400" dirty="0">
                <a:solidFill>
                  <a:srgbClr val="0000FF"/>
                </a:solidFill>
                <a:latin typeface="Arial" panose="020B0604020202020204" pitchFamily="34" charset="0"/>
              </a:rPr>
              <a:t>Pretty much all of them</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percentage of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 pts have ocular involvement?</a:t>
            </a:r>
          </a:p>
          <a:p>
            <a:r>
              <a:rPr lang="en-US" sz="1400" dirty="0">
                <a:solidFill>
                  <a:srgbClr val="0000FF"/>
                </a:solidFill>
                <a:latin typeface="Arial" panose="020B0604020202020204" pitchFamily="34" charset="0"/>
              </a:rPr>
              <a:t>About 50</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Who is the typical sarcoid </a:t>
            </a:r>
            <a:r>
              <a:rPr lang="en-US" sz="1400" i="1" dirty="0" err="1">
                <a:solidFill>
                  <a:srgbClr val="0000FF"/>
                </a:solidFill>
                <a:latin typeface="Arial" panose="020B0604020202020204" pitchFamily="34" charset="0"/>
              </a:rPr>
              <a:t>pt</a:t>
            </a:r>
            <a:r>
              <a:rPr lang="en-US" sz="1400" i="1" dirty="0">
                <a:solidFill>
                  <a:srgbClr val="0000FF"/>
                </a:solidFill>
                <a:latin typeface="Arial" panose="020B0604020202020204" pitchFamily="34" charset="0"/>
              </a:rPr>
              <a:t> in the US?</a:t>
            </a:r>
            <a:endParaRPr lang="en-US" sz="1400" i="1" dirty="0">
              <a:solidFill>
                <a:schemeClr val="accent5">
                  <a:lumMod val="75000"/>
                </a:schemeClr>
              </a:solidFill>
              <a:latin typeface="Arial" panose="020B0604020202020204" pitchFamily="34" charset="0"/>
            </a:endParaRPr>
          </a:p>
          <a:p>
            <a:r>
              <a:rPr lang="en-US" sz="1400" dirty="0">
                <a:solidFill>
                  <a:schemeClr val="accent5">
                    <a:lumMod val="75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E08102A5-E179-4575-9BA8-3E53E80566D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4CD5532E-2771-4C6E-9DBC-823A2239C568}"/>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95140717-A544-4D9F-A0DA-FCB0915E614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08DDFEFC-0829-48D0-9372-AA2B3BB12E0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3B68B5E9-BB72-48D0-830F-2DED8A4FB9B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0EB8E65C-9313-4E82-A724-52AF5C2EF9C1}"/>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5DAA17B4-DA92-4A9E-8E3E-8529F8F57A97}"/>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0C1F3DC5-B3A2-40CC-98B4-289A8F21FA5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6F9962B4-8FDC-4C33-B853-980DA6E5AE00}"/>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541380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The lungs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Which other organ systems can be involved?</a:t>
            </a:r>
          </a:p>
          <a:p>
            <a:r>
              <a:rPr lang="en-US" sz="1400" dirty="0">
                <a:solidFill>
                  <a:srgbClr val="0000FF"/>
                </a:solidFill>
                <a:latin typeface="Arial" panose="020B0604020202020204" pitchFamily="34" charset="0"/>
              </a:rPr>
              <a:t>Pretty much all of them</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percentage of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 pts have ocular involvement?</a:t>
            </a:r>
          </a:p>
          <a:p>
            <a:r>
              <a:rPr lang="en-US" sz="1400" dirty="0">
                <a:solidFill>
                  <a:srgbClr val="0000FF"/>
                </a:solidFill>
                <a:latin typeface="Arial" panose="020B0604020202020204" pitchFamily="34" charset="0"/>
              </a:rPr>
              <a:t>About 50</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Who is the typical sarcoid </a:t>
            </a:r>
            <a:r>
              <a:rPr lang="en-US" sz="1400" i="1" dirty="0" err="1">
                <a:solidFill>
                  <a:srgbClr val="0000FF"/>
                </a:solidFill>
                <a:latin typeface="Arial" panose="020B0604020202020204" pitchFamily="34" charset="0"/>
              </a:rPr>
              <a:t>pt</a:t>
            </a:r>
            <a:r>
              <a:rPr lang="en-US" sz="1400" i="1" dirty="0">
                <a:solidFill>
                  <a:srgbClr val="0000FF"/>
                </a:solidFill>
                <a:latin typeface="Arial" panose="020B0604020202020204" pitchFamily="34" charset="0"/>
              </a:rPr>
              <a:t> in the US?</a:t>
            </a:r>
          </a:p>
          <a:p>
            <a:r>
              <a:rPr lang="en-US" sz="1400" dirty="0">
                <a:solidFill>
                  <a:srgbClr val="0000FF"/>
                </a:solidFill>
                <a:latin typeface="Arial" panose="020B0604020202020204" pitchFamily="34" charset="0"/>
              </a:rPr>
              <a:t>An African-American </a:t>
            </a:r>
            <a:endParaRPr lang="en-US" sz="1400" dirty="0">
              <a:solidFill>
                <a:schemeClr val="accent5">
                  <a:lumMod val="75000"/>
                </a:schemeClr>
              </a:solidFill>
              <a:latin typeface="Arial" panose="020B0604020202020204" pitchFamily="34" charset="0"/>
            </a:endParaRP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97B1960-FCC1-41A5-96B5-6D8718ECF8F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6A676408-6AC0-4D3E-9947-558EFCA24114}"/>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A555DD24-67A1-4D87-B25F-D81987917C2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500ED86B-D750-4632-9A34-E528CD929F07}"/>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C1479583-CAC6-4292-A865-6C4657A181D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CAF33C12-8332-4B14-A211-D6DFCBFBE604}"/>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23D3960B-2523-497A-89E3-920528E86D6B}"/>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26DD9037-5052-44C0-8DB5-4E9ABE053DC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1C5F1460-B0C0-4CAC-8F71-156D3A1FB2F7}"/>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546060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Who is the typical sarcoid </a:t>
            </a:r>
            <a:r>
              <a:rPr lang="en-US" sz="1400" i="1" dirty="0" err="1">
                <a:solidFill>
                  <a:srgbClr val="0000FF"/>
                </a:solidFill>
                <a:latin typeface="Arial" panose="020B0604020202020204" pitchFamily="34" charset="0"/>
              </a:rPr>
              <a:t>pt</a:t>
            </a:r>
            <a:r>
              <a:rPr lang="en-US" sz="1400" i="1" dirty="0">
                <a:solidFill>
                  <a:srgbClr val="0000FF"/>
                </a:solidFill>
                <a:latin typeface="Arial" panose="020B0604020202020204" pitchFamily="34" charset="0"/>
              </a:rPr>
              <a:t> </a:t>
            </a:r>
            <a:r>
              <a:rPr lang="en-US" sz="1400" i="1" dirty="0">
                <a:solidFill>
                  <a:schemeClr val="bg1">
                    <a:lumMod val="50000"/>
                  </a:schemeClr>
                </a:solidFill>
                <a:latin typeface="Arial" panose="020B0604020202020204" pitchFamily="34" charset="0"/>
              </a:rPr>
              <a:t>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D016BC50-2D74-4215-B94F-23FBDF20D3DC}"/>
              </a:ext>
            </a:extLst>
          </p:cNvPr>
          <p:cNvSpPr txBox="1"/>
          <p:nvPr/>
        </p:nvSpPr>
        <p:spPr>
          <a:xfrm>
            <a:off x="2779060" y="5472317"/>
            <a:ext cx="1420581" cy="471283"/>
          </a:xfrm>
          <a:prstGeom prst="rect">
            <a:avLst/>
          </a:prstGeom>
          <a:noFill/>
        </p:spPr>
        <p:txBody>
          <a:bodyPr wrap="none" rtlCol="0">
            <a:spAutoFit/>
          </a:bodyPr>
          <a:lstStyle/>
          <a:p>
            <a:pPr algn="ctr">
              <a:lnSpc>
                <a:spcPts val="900"/>
              </a:lnSpc>
            </a:pPr>
            <a:r>
              <a:rPr lang="en-US" sz="1400" dirty="0">
                <a:latin typeface="Segoe Script" panose="020B0504020000000003" pitchFamily="34" charset="0"/>
              </a:rPr>
              <a:t>world-wide?</a:t>
            </a:r>
          </a:p>
          <a:p>
            <a:pPr algn="ctr">
              <a:lnSpc>
                <a:spcPts val="900"/>
              </a:lnSpc>
            </a:pPr>
            <a:endParaRPr lang="en-US" sz="1600" dirty="0">
              <a:latin typeface="Segoe Script" panose="020B0504020000000003" pitchFamily="34" charset="0"/>
            </a:endParaRPr>
          </a:p>
          <a:p>
            <a:pPr algn="ctr">
              <a:lnSpc>
                <a:spcPts val="900"/>
              </a:lnSpc>
            </a:pPr>
            <a:r>
              <a:rPr lang="en-US" sz="1600" dirty="0">
                <a:latin typeface="Segoe Script" panose="020B0504020000000003" pitchFamily="34" charset="0"/>
              </a:rPr>
              <a:t>^</a:t>
            </a:r>
          </a:p>
        </p:txBody>
      </p:sp>
      <p:sp>
        <p:nvSpPr>
          <p:cNvPr id="37" name="TextBox 36">
            <a:extLst>
              <a:ext uri="{FF2B5EF4-FFF2-40B4-BE49-F238E27FC236}">
                <a16:creationId xmlns:a16="http://schemas.microsoft.com/office/drawing/2014/main" id="{37AEB319-CA48-41D7-A0A3-5F39493A7E64}"/>
              </a:ext>
            </a:extLst>
          </p:cNvPr>
          <p:cNvSpPr txBox="1"/>
          <p:nvPr/>
        </p:nvSpPr>
        <p:spPr>
          <a:xfrm>
            <a:off x="4445546" y="5171875"/>
            <a:ext cx="4540061" cy="523220"/>
          </a:xfrm>
          <a:prstGeom prst="rect">
            <a:avLst/>
          </a:prstGeom>
          <a:noFill/>
        </p:spPr>
        <p:txBody>
          <a:bodyPr wrap="square" rtlCol="0">
            <a:spAutoFit/>
          </a:bodyPr>
          <a:lstStyle/>
          <a:p>
            <a:r>
              <a:rPr lang="en-US" sz="1400" i="1" dirty="0">
                <a:latin typeface="Arial" panose="020B0604020202020204" pitchFamily="34" charset="0"/>
              </a:rPr>
              <a:t>How about world-wide? Which ethnic group has the highest prevalence of sarcoid?</a:t>
            </a:r>
            <a:endParaRPr lang="en-US" sz="1400" dirty="0">
              <a:latin typeface="Arial" panose="020B0604020202020204" pitchFamily="34" charset="0"/>
            </a:endParaRPr>
          </a:p>
        </p:txBody>
      </p:sp>
      <p:cxnSp>
        <p:nvCxnSpPr>
          <p:cNvPr id="39" name="Straight Arrow Connector 38">
            <a:extLst>
              <a:ext uri="{FF2B5EF4-FFF2-40B4-BE49-F238E27FC236}">
                <a16:creationId xmlns:a16="http://schemas.microsoft.com/office/drawing/2014/main" id="{533606D1-FE43-4308-BE03-FF8071C8D071}"/>
              </a:ext>
            </a:extLst>
          </p:cNvPr>
          <p:cNvCxnSpPr>
            <a:cxnSpLocks/>
          </p:cNvCxnSpPr>
          <p:nvPr/>
        </p:nvCxnSpPr>
        <p:spPr>
          <a:xfrm>
            <a:off x="3523493" y="5642087"/>
            <a:ext cx="819907" cy="0"/>
          </a:xfrm>
          <a:prstGeom prst="straightConnector1">
            <a:avLst/>
          </a:prstGeom>
          <a:ln w="22225">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96DA74B2-D784-4C6B-BE41-C4CAA858963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2" name="Line 29">
            <a:extLst>
              <a:ext uri="{FF2B5EF4-FFF2-40B4-BE49-F238E27FC236}">
                <a16:creationId xmlns:a16="http://schemas.microsoft.com/office/drawing/2014/main" id="{14495372-8A56-49DD-9782-918DDDA4F345}"/>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Line 30">
            <a:extLst>
              <a:ext uri="{FF2B5EF4-FFF2-40B4-BE49-F238E27FC236}">
                <a16:creationId xmlns:a16="http://schemas.microsoft.com/office/drawing/2014/main" id="{C07CE3C6-00DC-4A8B-B76D-1D113943405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 name="Text Box 31">
            <a:extLst>
              <a:ext uri="{FF2B5EF4-FFF2-40B4-BE49-F238E27FC236}">
                <a16:creationId xmlns:a16="http://schemas.microsoft.com/office/drawing/2014/main" id="{F5B71719-DDCC-4B75-9F46-B23AB1C1AFE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5" name="Text Box 23">
            <a:extLst>
              <a:ext uri="{FF2B5EF4-FFF2-40B4-BE49-F238E27FC236}">
                <a16:creationId xmlns:a16="http://schemas.microsoft.com/office/drawing/2014/main" id="{3F809991-0CE5-44D7-8843-117D725D7EC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6" name="TextBox 45">
            <a:extLst>
              <a:ext uri="{FF2B5EF4-FFF2-40B4-BE49-F238E27FC236}">
                <a16:creationId xmlns:a16="http://schemas.microsoft.com/office/drawing/2014/main" id="{4FF03E1A-6B3E-477A-876C-9C8D0F598575}"/>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8" name="Straight Connector 47">
            <a:extLst>
              <a:ext uri="{FF2B5EF4-FFF2-40B4-BE49-F238E27FC236}">
                <a16:creationId xmlns:a16="http://schemas.microsoft.com/office/drawing/2014/main" id="{ACC34497-E551-4A0F-AE9A-2D55F836FA42}"/>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DD402653-E3E8-4A2E-B7B9-E066931EEB55}"/>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Oval 49">
            <a:extLst>
              <a:ext uri="{FF2B5EF4-FFF2-40B4-BE49-F238E27FC236}">
                <a16:creationId xmlns:a16="http://schemas.microsoft.com/office/drawing/2014/main" id="{9A0C8D0B-6A8B-4F0C-9CB3-9037F9A3C5E1}"/>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2258814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Who is the typical sarcoid </a:t>
            </a:r>
            <a:r>
              <a:rPr lang="en-US" sz="1400" i="1" dirty="0" err="1">
                <a:solidFill>
                  <a:srgbClr val="0000FF"/>
                </a:solidFill>
                <a:latin typeface="Arial" panose="020B0604020202020204" pitchFamily="34" charset="0"/>
              </a:rPr>
              <a:t>pt</a:t>
            </a:r>
            <a:r>
              <a:rPr lang="en-US" sz="1400" i="1" dirty="0">
                <a:solidFill>
                  <a:srgbClr val="0000FF"/>
                </a:solidFill>
                <a:latin typeface="Arial" panose="020B0604020202020204" pitchFamily="34" charset="0"/>
              </a:rPr>
              <a:t> </a:t>
            </a:r>
            <a:r>
              <a:rPr lang="en-US" sz="1400" i="1" dirty="0">
                <a:solidFill>
                  <a:schemeClr val="bg1">
                    <a:lumMod val="50000"/>
                  </a:schemeClr>
                </a:solidFill>
                <a:latin typeface="Arial" panose="020B0604020202020204" pitchFamily="34" charset="0"/>
              </a:rPr>
              <a:t>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D016BC50-2D74-4215-B94F-23FBDF20D3DC}"/>
              </a:ext>
            </a:extLst>
          </p:cNvPr>
          <p:cNvSpPr txBox="1"/>
          <p:nvPr/>
        </p:nvSpPr>
        <p:spPr>
          <a:xfrm>
            <a:off x="2779060" y="5472317"/>
            <a:ext cx="1420581" cy="471283"/>
          </a:xfrm>
          <a:prstGeom prst="rect">
            <a:avLst/>
          </a:prstGeom>
          <a:noFill/>
        </p:spPr>
        <p:txBody>
          <a:bodyPr wrap="none" rtlCol="0">
            <a:spAutoFit/>
          </a:bodyPr>
          <a:lstStyle/>
          <a:p>
            <a:pPr algn="ctr">
              <a:lnSpc>
                <a:spcPts val="900"/>
              </a:lnSpc>
            </a:pPr>
            <a:r>
              <a:rPr lang="en-US" sz="1400" dirty="0">
                <a:latin typeface="Segoe Script" panose="020B0504020000000003" pitchFamily="34" charset="0"/>
              </a:rPr>
              <a:t>world-wide?</a:t>
            </a:r>
          </a:p>
          <a:p>
            <a:pPr algn="ctr">
              <a:lnSpc>
                <a:spcPts val="900"/>
              </a:lnSpc>
            </a:pPr>
            <a:endParaRPr lang="en-US" sz="1600" dirty="0">
              <a:latin typeface="Segoe Script" panose="020B0504020000000003" pitchFamily="34" charset="0"/>
            </a:endParaRPr>
          </a:p>
          <a:p>
            <a:pPr algn="ctr">
              <a:lnSpc>
                <a:spcPts val="900"/>
              </a:lnSpc>
            </a:pPr>
            <a:r>
              <a:rPr lang="en-US" sz="1600" dirty="0">
                <a:latin typeface="Segoe Script" panose="020B0504020000000003" pitchFamily="34" charset="0"/>
              </a:rPr>
              <a:t>^</a:t>
            </a:r>
          </a:p>
        </p:txBody>
      </p:sp>
      <p:sp>
        <p:nvSpPr>
          <p:cNvPr id="37" name="TextBox 36">
            <a:extLst>
              <a:ext uri="{FF2B5EF4-FFF2-40B4-BE49-F238E27FC236}">
                <a16:creationId xmlns:a16="http://schemas.microsoft.com/office/drawing/2014/main" id="{37AEB319-CA48-41D7-A0A3-5F39493A7E64}"/>
              </a:ext>
            </a:extLst>
          </p:cNvPr>
          <p:cNvSpPr txBox="1"/>
          <p:nvPr/>
        </p:nvSpPr>
        <p:spPr>
          <a:xfrm>
            <a:off x="4445546" y="5171875"/>
            <a:ext cx="4540061" cy="738664"/>
          </a:xfrm>
          <a:prstGeom prst="rect">
            <a:avLst/>
          </a:prstGeom>
          <a:noFill/>
        </p:spPr>
        <p:txBody>
          <a:bodyPr wrap="square" rtlCol="0">
            <a:spAutoFit/>
          </a:bodyPr>
          <a:lstStyle/>
          <a:p>
            <a:r>
              <a:rPr lang="en-US" sz="1400" i="1" dirty="0">
                <a:latin typeface="Arial" panose="020B0604020202020204" pitchFamily="34" charset="0"/>
              </a:rPr>
              <a:t>How about world-wide? Which ethnic group has the highest prevalence of </a:t>
            </a:r>
            <a:r>
              <a:rPr lang="en-US" sz="1400" i="1" dirty="0" err="1">
                <a:latin typeface="Arial" panose="020B0604020202020204" pitchFamily="34" charset="0"/>
              </a:rPr>
              <a:t>sarcoid</a:t>
            </a:r>
            <a:r>
              <a:rPr lang="en-US" sz="1400" i="1" dirty="0">
                <a:latin typeface="Arial" panose="020B0604020202020204" pitchFamily="34" charset="0"/>
              </a:rPr>
              <a:t>?</a:t>
            </a:r>
          </a:p>
          <a:p>
            <a:r>
              <a:rPr lang="en-US" sz="1400" dirty="0">
                <a:latin typeface="Arial" panose="020B0604020202020204" pitchFamily="34" charset="0"/>
              </a:rPr>
              <a:t>Whites residing in  Northern Europe</a:t>
            </a:r>
          </a:p>
        </p:txBody>
      </p:sp>
      <p:sp>
        <p:nvSpPr>
          <p:cNvPr id="38" name="Rectangle 37">
            <a:extLst>
              <a:ext uri="{FF2B5EF4-FFF2-40B4-BE49-F238E27FC236}">
                <a16:creationId xmlns:a16="http://schemas.microsoft.com/office/drawing/2014/main" id="{ACE76E47-C833-48F6-A59C-92AD282164C6}"/>
              </a:ext>
            </a:extLst>
          </p:cNvPr>
          <p:cNvSpPr/>
          <p:nvPr/>
        </p:nvSpPr>
        <p:spPr>
          <a:xfrm>
            <a:off x="5972492" y="5629463"/>
            <a:ext cx="1396517" cy="281076"/>
          </a:xfrm>
          <a:prstGeom prst="rect">
            <a:avLst/>
          </a:prstGeom>
          <a:solidFill>
            <a:schemeClr val="accent4">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direction + continent</a:t>
            </a:r>
          </a:p>
        </p:txBody>
      </p:sp>
      <p:cxnSp>
        <p:nvCxnSpPr>
          <p:cNvPr id="39" name="Straight Arrow Connector 38">
            <a:extLst>
              <a:ext uri="{FF2B5EF4-FFF2-40B4-BE49-F238E27FC236}">
                <a16:creationId xmlns:a16="http://schemas.microsoft.com/office/drawing/2014/main" id="{533606D1-FE43-4308-BE03-FF8071C8D071}"/>
              </a:ext>
            </a:extLst>
          </p:cNvPr>
          <p:cNvCxnSpPr>
            <a:cxnSpLocks/>
          </p:cNvCxnSpPr>
          <p:nvPr/>
        </p:nvCxnSpPr>
        <p:spPr>
          <a:xfrm>
            <a:off x="3523493" y="5642087"/>
            <a:ext cx="819907" cy="0"/>
          </a:xfrm>
          <a:prstGeom prst="straightConnector1">
            <a:avLst/>
          </a:prstGeom>
          <a:ln w="22225">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4AB46C5-61EB-4418-B299-BBF9156FA75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3" name="Line 29">
            <a:extLst>
              <a:ext uri="{FF2B5EF4-FFF2-40B4-BE49-F238E27FC236}">
                <a16:creationId xmlns:a16="http://schemas.microsoft.com/office/drawing/2014/main" id="{A4BEC265-1EB3-471F-B935-06A81743128A}"/>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 name="Line 30">
            <a:extLst>
              <a:ext uri="{FF2B5EF4-FFF2-40B4-BE49-F238E27FC236}">
                <a16:creationId xmlns:a16="http://schemas.microsoft.com/office/drawing/2014/main" id="{A1B6AFBA-869E-4A09-82A5-8E3E309848F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 name="Text Box 31">
            <a:extLst>
              <a:ext uri="{FF2B5EF4-FFF2-40B4-BE49-F238E27FC236}">
                <a16:creationId xmlns:a16="http://schemas.microsoft.com/office/drawing/2014/main" id="{71B3C572-D97E-4CE6-A184-9C450F96DAE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6" name="Text Box 23">
            <a:extLst>
              <a:ext uri="{FF2B5EF4-FFF2-40B4-BE49-F238E27FC236}">
                <a16:creationId xmlns:a16="http://schemas.microsoft.com/office/drawing/2014/main" id="{B5BDD20E-81C7-4959-8D9D-4E0D44F7458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8" name="TextBox 47">
            <a:extLst>
              <a:ext uri="{FF2B5EF4-FFF2-40B4-BE49-F238E27FC236}">
                <a16:creationId xmlns:a16="http://schemas.microsoft.com/office/drawing/2014/main" id="{69A95972-9962-4EB2-9BFA-19CB08910591}"/>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9" name="Straight Connector 48">
            <a:extLst>
              <a:ext uri="{FF2B5EF4-FFF2-40B4-BE49-F238E27FC236}">
                <a16:creationId xmlns:a16="http://schemas.microsoft.com/office/drawing/2014/main" id="{7447FA31-95B0-480C-84E8-9552CD05AFFB}"/>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50" name="Text Box 23">
            <a:extLst>
              <a:ext uri="{FF2B5EF4-FFF2-40B4-BE49-F238E27FC236}">
                <a16:creationId xmlns:a16="http://schemas.microsoft.com/office/drawing/2014/main" id="{28891F4B-9F82-4B76-A46A-9AAFB3A61B0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1" name="Oval 50">
            <a:extLst>
              <a:ext uri="{FF2B5EF4-FFF2-40B4-BE49-F238E27FC236}">
                <a16:creationId xmlns:a16="http://schemas.microsoft.com/office/drawing/2014/main" id="{64CE5542-291B-4F1C-B2C5-9125E6BFF61F}"/>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419230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Who is the typical sarcoid </a:t>
            </a:r>
            <a:r>
              <a:rPr lang="en-US" sz="1400" i="1" dirty="0" err="1">
                <a:solidFill>
                  <a:srgbClr val="0000FF"/>
                </a:solidFill>
                <a:latin typeface="Arial" panose="020B0604020202020204" pitchFamily="34" charset="0"/>
              </a:rPr>
              <a:t>pt</a:t>
            </a:r>
            <a:r>
              <a:rPr lang="en-US" sz="1400" i="1" dirty="0">
                <a:solidFill>
                  <a:srgbClr val="0000FF"/>
                </a:solidFill>
                <a:latin typeface="Arial" panose="020B0604020202020204" pitchFamily="34" charset="0"/>
              </a:rPr>
              <a:t> </a:t>
            </a:r>
            <a:r>
              <a:rPr lang="en-US" sz="1400" i="1" dirty="0">
                <a:solidFill>
                  <a:schemeClr val="bg1">
                    <a:lumMod val="50000"/>
                  </a:schemeClr>
                </a:solidFill>
                <a:latin typeface="Arial" panose="020B0604020202020204" pitchFamily="34" charset="0"/>
              </a:rPr>
              <a:t>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accent5">
                  <a:lumMod val="75000"/>
                </a:schemeClr>
              </a:solidFill>
              <a:latin typeface="Arial" panose="020B0604020202020204" pitchFamily="34" charset="0"/>
            </a:endParaRPr>
          </a:p>
          <a:p>
            <a:r>
              <a:rPr lang="en-US" sz="1400" i="1" dirty="0">
                <a:solidFill>
                  <a:schemeClr val="accent5">
                    <a:lumMod val="75000"/>
                  </a:schemeClr>
                </a:solidFill>
                <a:latin typeface="Arial" panose="020B0604020202020204" pitchFamily="34" charset="0"/>
              </a:rPr>
              <a:t>During what age-range does </a:t>
            </a:r>
            <a:r>
              <a:rPr lang="en-US" sz="1400" i="1" dirty="0" err="1">
                <a:solidFill>
                  <a:schemeClr val="accent5">
                    <a:lumMod val="75000"/>
                  </a:schemeClr>
                </a:solidFill>
                <a:latin typeface="Arial" panose="020B0604020202020204" pitchFamily="34" charset="0"/>
              </a:rPr>
              <a:t>dz</a:t>
            </a:r>
            <a:r>
              <a:rPr lang="en-US" sz="1400" i="1" dirty="0">
                <a:solidFill>
                  <a:schemeClr val="accent5">
                    <a:lumMod val="75000"/>
                  </a:schemeClr>
                </a:solidFill>
                <a:latin typeface="Arial" panose="020B0604020202020204" pitchFamily="34" charset="0"/>
              </a:rPr>
              <a:t> onset typically occur?</a:t>
            </a: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D016BC50-2D74-4215-B94F-23FBDF20D3DC}"/>
              </a:ext>
            </a:extLst>
          </p:cNvPr>
          <p:cNvSpPr txBox="1"/>
          <p:nvPr/>
        </p:nvSpPr>
        <p:spPr>
          <a:xfrm>
            <a:off x="2779060" y="5472317"/>
            <a:ext cx="1420581" cy="471283"/>
          </a:xfrm>
          <a:prstGeom prst="rect">
            <a:avLst/>
          </a:prstGeom>
          <a:noFill/>
        </p:spPr>
        <p:txBody>
          <a:bodyPr wrap="none" rtlCol="0">
            <a:spAutoFit/>
          </a:bodyPr>
          <a:lstStyle/>
          <a:p>
            <a:pPr algn="ctr">
              <a:lnSpc>
                <a:spcPts val="900"/>
              </a:lnSpc>
            </a:pPr>
            <a:r>
              <a:rPr lang="en-US" sz="1400" dirty="0">
                <a:latin typeface="Segoe Script" panose="020B0504020000000003" pitchFamily="34" charset="0"/>
              </a:rPr>
              <a:t>world-wide?</a:t>
            </a:r>
          </a:p>
          <a:p>
            <a:pPr algn="ctr">
              <a:lnSpc>
                <a:spcPts val="900"/>
              </a:lnSpc>
            </a:pPr>
            <a:endParaRPr lang="en-US" sz="1600" dirty="0">
              <a:latin typeface="Segoe Script" panose="020B0504020000000003" pitchFamily="34" charset="0"/>
            </a:endParaRPr>
          </a:p>
          <a:p>
            <a:pPr algn="ctr">
              <a:lnSpc>
                <a:spcPts val="900"/>
              </a:lnSpc>
            </a:pPr>
            <a:r>
              <a:rPr lang="en-US" sz="1600" dirty="0">
                <a:latin typeface="Segoe Script" panose="020B0504020000000003" pitchFamily="34" charset="0"/>
              </a:rPr>
              <a:t>^</a:t>
            </a:r>
          </a:p>
        </p:txBody>
      </p:sp>
      <p:sp>
        <p:nvSpPr>
          <p:cNvPr id="37" name="TextBox 36">
            <a:extLst>
              <a:ext uri="{FF2B5EF4-FFF2-40B4-BE49-F238E27FC236}">
                <a16:creationId xmlns:a16="http://schemas.microsoft.com/office/drawing/2014/main" id="{37AEB319-CA48-41D7-A0A3-5F39493A7E64}"/>
              </a:ext>
            </a:extLst>
          </p:cNvPr>
          <p:cNvSpPr txBox="1"/>
          <p:nvPr/>
        </p:nvSpPr>
        <p:spPr>
          <a:xfrm>
            <a:off x="4445546" y="5171875"/>
            <a:ext cx="4540061" cy="738664"/>
          </a:xfrm>
          <a:prstGeom prst="rect">
            <a:avLst/>
          </a:prstGeom>
          <a:noFill/>
        </p:spPr>
        <p:txBody>
          <a:bodyPr wrap="square" rtlCol="0">
            <a:spAutoFit/>
          </a:bodyPr>
          <a:lstStyle/>
          <a:p>
            <a:r>
              <a:rPr lang="en-US" sz="1400" i="1" dirty="0">
                <a:latin typeface="Arial" panose="020B0604020202020204" pitchFamily="34" charset="0"/>
              </a:rPr>
              <a:t>How about world-wide? Which ethnic group has the highest prevalence of </a:t>
            </a:r>
            <a:r>
              <a:rPr lang="en-US" sz="1400" i="1" dirty="0" err="1">
                <a:latin typeface="Arial" panose="020B0604020202020204" pitchFamily="34" charset="0"/>
              </a:rPr>
              <a:t>sarcoid</a:t>
            </a:r>
            <a:r>
              <a:rPr lang="en-US" sz="1400" i="1" dirty="0">
                <a:latin typeface="Arial" panose="020B0604020202020204" pitchFamily="34" charset="0"/>
              </a:rPr>
              <a:t>?</a:t>
            </a:r>
          </a:p>
          <a:p>
            <a:r>
              <a:rPr lang="en-US" sz="1400" dirty="0">
                <a:latin typeface="Arial" panose="020B0604020202020204" pitchFamily="34" charset="0"/>
              </a:rPr>
              <a:t>Whites residing in  Northern Europe</a:t>
            </a:r>
          </a:p>
        </p:txBody>
      </p:sp>
      <p:cxnSp>
        <p:nvCxnSpPr>
          <p:cNvPr id="39" name="Straight Arrow Connector 38">
            <a:extLst>
              <a:ext uri="{FF2B5EF4-FFF2-40B4-BE49-F238E27FC236}">
                <a16:creationId xmlns:a16="http://schemas.microsoft.com/office/drawing/2014/main" id="{533606D1-FE43-4308-BE03-FF8071C8D071}"/>
              </a:ext>
            </a:extLst>
          </p:cNvPr>
          <p:cNvCxnSpPr>
            <a:cxnSpLocks/>
          </p:cNvCxnSpPr>
          <p:nvPr/>
        </p:nvCxnSpPr>
        <p:spPr>
          <a:xfrm>
            <a:off x="3523493" y="5642087"/>
            <a:ext cx="819907" cy="0"/>
          </a:xfrm>
          <a:prstGeom prst="straightConnector1">
            <a:avLst/>
          </a:prstGeom>
          <a:ln w="22225">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E5B9051-14C8-4B34-9184-C1FE95E5E91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2" name="Line 29">
            <a:extLst>
              <a:ext uri="{FF2B5EF4-FFF2-40B4-BE49-F238E27FC236}">
                <a16:creationId xmlns:a16="http://schemas.microsoft.com/office/drawing/2014/main" id="{E26458C9-F78A-4B3D-8FB9-872A8A7B9042}"/>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Line 30">
            <a:extLst>
              <a:ext uri="{FF2B5EF4-FFF2-40B4-BE49-F238E27FC236}">
                <a16:creationId xmlns:a16="http://schemas.microsoft.com/office/drawing/2014/main" id="{20355E0B-7353-4DCB-B0E5-9CF39A8ABC1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 name="Text Box 31">
            <a:extLst>
              <a:ext uri="{FF2B5EF4-FFF2-40B4-BE49-F238E27FC236}">
                <a16:creationId xmlns:a16="http://schemas.microsoft.com/office/drawing/2014/main" id="{2D7F78BA-BF38-4525-9641-02A5161921B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5" name="Text Box 23">
            <a:extLst>
              <a:ext uri="{FF2B5EF4-FFF2-40B4-BE49-F238E27FC236}">
                <a16:creationId xmlns:a16="http://schemas.microsoft.com/office/drawing/2014/main" id="{308896BA-CE2C-4A2C-B6FD-B210597FA55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6" name="TextBox 45">
            <a:extLst>
              <a:ext uri="{FF2B5EF4-FFF2-40B4-BE49-F238E27FC236}">
                <a16:creationId xmlns:a16="http://schemas.microsoft.com/office/drawing/2014/main" id="{3A0FE0CC-B5AC-4603-BA3C-3947B8264A4B}"/>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8" name="Straight Connector 47">
            <a:extLst>
              <a:ext uri="{FF2B5EF4-FFF2-40B4-BE49-F238E27FC236}">
                <a16:creationId xmlns:a16="http://schemas.microsoft.com/office/drawing/2014/main" id="{E294FC0F-21D1-4543-9996-676BBDD15A08}"/>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DFE819E7-B889-4FBB-B204-9969566242D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Oval 49">
            <a:extLst>
              <a:ext uri="{FF2B5EF4-FFF2-40B4-BE49-F238E27FC236}">
                <a16:creationId xmlns:a16="http://schemas.microsoft.com/office/drawing/2014/main" id="{FCA26C34-611C-4085-A54E-2C452816BB05}"/>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5787437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The lungs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Which other organ systems can be involved?</a:t>
            </a:r>
          </a:p>
          <a:p>
            <a:r>
              <a:rPr lang="en-US" sz="1400" dirty="0">
                <a:solidFill>
                  <a:srgbClr val="0000FF"/>
                </a:solidFill>
                <a:latin typeface="Arial" panose="020B0604020202020204" pitchFamily="34" charset="0"/>
              </a:rPr>
              <a:t>Pretty much all of them</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percentage of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 pts have ocular involvement?</a:t>
            </a:r>
          </a:p>
          <a:p>
            <a:r>
              <a:rPr lang="en-US" sz="1400" dirty="0">
                <a:solidFill>
                  <a:srgbClr val="0000FF"/>
                </a:solidFill>
                <a:latin typeface="Arial" panose="020B0604020202020204" pitchFamily="34" charset="0"/>
              </a:rPr>
              <a:t>About 50</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Who is the typical sarcoid </a:t>
            </a:r>
            <a:r>
              <a:rPr lang="en-US" sz="1400" i="1" dirty="0" err="1">
                <a:solidFill>
                  <a:srgbClr val="0000FF"/>
                </a:solidFill>
                <a:latin typeface="Arial" panose="020B0604020202020204" pitchFamily="34" charset="0"/>
              </a:rPr>
              <a:t>pt</a:t>
            </a:r>
            <a:r>
              <a:rPr lang="en-US" sz="1400" i="1" dirty="0">
                <a:solidFill>
                  <a:srgbClr val="0000FF"/>
                </a:solidFill>
                <a:latin typeface="Arial" panose="020B0604020202020204" pitchFamily="34" charset="0"/>
              </a:rPr>
              <a:t> in the US?</a:t>
            </a:r>
          </a:p>
          <a:p>
            <a:r>
              <a:rPr lang="en-US" sz="1400" dirty="0">
                <a:solidFill>
                  <a:srgbClr val="0000FF"/>
                </a:solidFill>
                <a:latin typeface="Arial" panose="020B0604020202020204" pitchFamily="34" charset="0"/>
              </a:rPr>
              <a:t>An African-American </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During what age-range does </a:t>
            </a:r>
            <a:r>
              <a:rPr lang="en-US" sz="1400" i="1" dirty="0" err="1">
                <a:solidFill>
                  <a:srgbClr val="0000FF"/>
                </a:solidFill>
                <a:latin typeface="Arial" panose="020B0604020202020204" pitchFamily="34" charset="0"/>
              </a:rPr>
              <a:t>dz</a:t>
            </a:r>
            <a:r>
              <a:rPr lang="en-US" sz="1400" i="1" dirty="0">
                <a:solidFill>
                  <a:srgbClr val="0000FF"/>
                </a:solidFill>
                <a:latin typeface="Arial" panose="020B0604020202020204" pitchFamily="34" charset="0"/>
              </a:rPr>
              <a:t> onset typically occur?</a:t>
            </a:r>
            <a:endParaRPr lang="en-US" sz="1400" i="1" dirty="0">
              <a:solidFill>
                <a:schemeClr val="accent5">
                  <a:lumMod val="75000"/>
                </a:schemeClr>
              </a:solidFill>
              <a:latin typeface="Arial" panose="020B0604020202020204" pitchFamily="34" charset="0"/>
            </a:endParaRPr>
          </a:p>
          <a:p>
            <a:r>
              <a:rPr lang="en-US" sz="1400" dirty="0">
                <a:solidFill>
                  <a:schemeClr val="accent5">
                    <a:lumMod val="75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B3B25B87-255F-4499-AC75-EAD722DDC4D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07B4A5A3-C01A-40D4-865C-2A90818472E1}"/>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038870A9-7C1C-4D42-BD36-AA197E1C3B33}"/>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75D881C0-D2EE-4C6B-9AFA-F43E6E99F62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B9872130-4BF1-4715-9D4F-083F6A47559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69268B51-717A-44BF-9FF4-3EDC4D96F0F2}"/>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66793198-342C-4AC2-8DBE-D68C8EC620B7}"/>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83570A64-454B-4DB8-8342-9590484247E4}"/>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6B6CEEBC-DF63-49B4-9423-087EBFB4A3B5}"/>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1061047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rgbClr val="0000FF"/>
                </a:solidFill>
                <a:latin typeface="Arial" panose="020B0604020202020204" pitchFamily="34" charset="0"/>
              </a:rPr>
              <a:t>In broadest terms, how would you describe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It is a multi-organ disease characterized by the presence of  noncaseating granulomas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is the cause?</a:t>
            </a:r>
          </a:p>
          <a:p>
            <a:r>
              <a:rPr lang="en-US" sz="1400" dirty="0">
                <a:solidFill>
                  <a:srgbClr val="0000FF"/>
                </a:solidFill>
                <a:latin typeface="Arial" panose="020B0604020202020204" pitchFamily="34" charset="0"/>
              </a:rPr>
              <a:t>As of this writing, it is unknown</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organ/system is most commonly involved in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a:t>
            </a:r>
          </a:p>
          <a:p>
            <a:r>
              <a:rPr lang="en-US" sz="1400" dirty="0">
                <a:solidFill>
                  <a:srgbClr val="0000FF"/>
                </a:solidFill>
                <a:latin typeface="Arial" panose="020B0604020202020204" pitchFamily="34" charset="0"/>
              </a:rPr>
              <a:t>The lungs</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Which other organ systems can be involved?</a:t>
            </a:r>
          </a:p>
          <a:p>
            <a:r>
              <a:rPr lang="en-US" sz="1400" dirty="0">
                <a:solidFill>
                  <a:srgbClr val="0000FF"/>
                </a:solidFill>
                <a:latin typeface="Arial" panose="020B0604020202020204" pitchFamily="34" charset="0"/>
              </a:rPr>
              <a:t>Pretty much all of them</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What percentage of </a:t>
            </a:r>
            <a:r>
              <a:rPr lang="en-US" sz="1400" i="1" dirty="0" err="1">
                <a:solidFill>
                  <a:srgbClr val="0000FF"/>
                </a:solidFill>
                <a:latin typeface="Arial" panose="020B0604020202020204" pitchFamily="34" charset="0"/>
              </a:rPr>
              <a:t>sarcoid</a:t>
            </a:r>
            <a:r>
              <a:rPr lang="en-US" sz="1400" i="1" dirty="0">
                <a:solidFill>
                  <a:srgbClr val="0000FF"/>
                </a:solidFill>
                <a:latin typeface="Arial" panose="020B0604020202020204" pitchFamily="34" charset="0"/>
              </a:rPr>
              <a:t> pts have ocular involvement?</a:t>
            </a:r>
          </a:p>
          <a:p>
            <a:r>
              <a:rPr lang="en-US" sz="1400" dirty="0">
                <a:solidFill>
                  <a:srgbClr val="0000FF"/>
                </a:solidFill>
                <a:latin typeface="Arial" panose="020B0604020202020204" pitchFamily="34" charset="0"/>
              </a:rPr>
              <a:t>About 50</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Who is the typical sarcoid </a:t>
            </a:r>
            <a:r>
              <a:rPr lang="en-US" sz="1400" i="1" dirty="0" err="1">
                <a:solidFill>
                  <a:srgbClr val="0000FF"/>
                </a:solidFill>
                <a:latin typeface="Arial" panose="020B0604020202020204" pitchFamily="34" charset="0"/>
              </a:rPr>
              <a:t>pt</a:t>
            </a:r>
            <a:r>
              <a:rPr lang="en-US" sz="1400" i="1" dirty="0">
                <a:solidFill>
                  <a:srgbClr val="0000FF"/>
                </a:solidFill>
                <a:latin typeface="Arial" panose="020B0604020202020204" pitchFamily="34" charset="0"/>
              </a:rPr>
              <a:t> in the US?</a:t>
            </a:r>
          </a:p>
          <a:p>
            <a:r>
              <a:rPr lang="en-US" sz="1400" dirty="0">
                <a:solidFill>
                  <a:srgbClr val="0000FF"/>
                </a:solidFill>
                <a:latin typeface="Arial" panose="020B0604020202020204" pitchFamily="34" charset="0"/>
              </a:rPr>
              <a:t>An African-American </a:t>
            </a:r>
          </a:p>
          <a:p>
            <a:endParaRPr lang="en-US" sz="1400" dirty="0">
              <a:solidFill>
                <a:srgbClr val="0000FF"/>
              </a:solidFill>
              <a:latin typeface="Arial" panose="020B0604020202020204" pitchFamily="34" charset="0"/>
            </a:endParaRPr>
          </a:p>
          <a:p>
            <a:r>
              <a:rPr lang="en-US" sz="1400" i="1" dirty="0">
                <a:solidFill>
                  <a:srgbClr val="0000FF"/>
                </a:solidFill>
                <a:latin typeface="Arial" panose="020B0604020202020204" pitchFamily="34" charset="0"/>
              </a:rPr>
              <a:t>During what age-range does </a:t>
            </a:r>
            <a:r>
              <a:rPr lang="en-US" sz="1400" i="1" dirty="0" err="1">
                <a:solidFill>
                  <a:srgbClr val="0000FF"/>
                </a:solidFill>
                <a:latin typeface="Arial" panose="020B0604020202020204" pitchFamily="34" charset="0"/>
              </a:rPr>
              <a:t>dz</a:t>
            </a:r>
            <a:r>
              <a:rPr lang="en-US" sz="1400" i="1" dirty="0">
                <a:solidFill>
                  <a:srgbClr val="0000FF"/>
                </a:solidFill>
                <a:latin typeface="Arial" panose="020B0604020202020204" pitchFamily="34" charset="0"/>
              </a:rPr>
              <a:t> onset typically occur?</a:t>
            </a:r>
          </a:p>
          <a:p>
            <a:r>
              <a:rPr lang="en-US" sz="1400" dirty="0">
                <a:solidFill>
                  <a:srgbClr val="0000FF"/>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C692B855-BAF2-42DB-8C0A-A237E767193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6D381F55-789B-461F-837E-6A7360B02CE1}"/>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135BAA5A-23D6-44A0-AB33-0CFCA7F553F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7DDBAB91-D4B6-4EBB-BB7C-19D84DAF010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04583681-047D-42BB-9040-91BC5EDAA96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DB91A6E9-63B4-4431-9114-65462E43660E}"/>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321F45E3-0B43-4D5F-B437-D5A070CDA185}"/>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EC0DC9D-EC09-4D6F-B93C-5DCCEFB36C6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ED19AE7E-2E2A-4BE4-85EA-8EC314C5470C}"/>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4693092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Line 29">
            <a:extLst>
              <a:ext uri="{FF2B5EF4-FFF2-40B4-BE49-F238E27FC236}">
                <a16:creationId xmlns:a16="http://schemas.microsoft.com/office/drawing/2014/main" id="{A7960BC3-23AE-4C06-BCFA-E536078E847A}"/>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Line 30">
            <a:extLst>
              <a:ext uri="{FF2B5EF4-FFF2-40B4-BE49-F238E27FC236}">
                <a16:creationId xmlns:a16="http://schemas.microsoft.com/office/drawing/2014/main" id="{746C6857-DE6A-4178-B980-CE788B9F1A3A}"/>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31">
            <a:extLst>
              <a:ext uri="{FF2B5EF4-FFF2-40B4-BE49-F238E27FC236}">
                <a16:creationId xmlns:a16="http://schemas.microsoft.com/office/drawing/2014/main" id="{14BA6E2B-2A07-4AA3-9667-280F69530F2E}"/>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3" name="Text Box 23">
            <a:extLst>
              <a:ext uri="{FF2B5EF4-FFF2-40B4-BE49-F238E27FC236}">
                <a16:creationId xmlns:a16="http://schemas.microsoft.com/office/drawing/2014/main" id="{FBEA2F0D-183A-4C08-BAF1-F4B9D6E2422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4" name="TextBox 43">
            <a:extLst>
              <a:ext uri="{FF2B5EF4-FFF2-40B4-BE49-F238E27FC236}">
                <a16:creationId xmlns:a16="http://schemas.microsoft.com/office/drawing/2014/main" id="{6BB6990F-1B9E-498B-AB30-9445EA29BEC6}"/>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5" name="Straight Connector 44">
            <a:extLst>
              <a:ext uri="{FF2B5EF4-FFF2-40B4-BE49-F238E27FC236}">
                <a16:creationId xmlns:a16="http://schemas.microsoft.com/office/drawing/2014/main" id="{B915BFE8-281A-4146-8F62-D2ACBF41933B}"/>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6" name="Text Box 23">
            <a:extLst>
              <a:ext uri="{FF2B5EF4-FFF2-40B4-BE49-F238E27FC236}">
                <a16:creationId xmlns:a16="http://schemas.microsoft.com/office/drawing/2014/main" id="{39F4AD9E-63B5-46E0-882C-87746F82603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Oval 47">
            <a:extLst>
              <a:ext uri="{FF2B5EF4-FFF2-40B4-BE49-F238E27FC236}">
                <a16:creationId xmlns:a16="http://schemas.microsoft.com/office/drawing/2014/main" id="{CBAE9D86-A185-49C2-9A00-A41D9B8C6FF0}"/>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189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Who is the typical sarcoid </a:t>
            </a:r>
            <a:r>
              <a:rPr lang="en-US" sz="1400" i="1" dirty="0" err="1">
                <a:solidFill>
                  <a:schemeClr val="bg1">
                    <a:lumMod val="50000"/>
                  </a:schemeClr>
                </a:solidFill>
                <a:latin typeface="Arial" panose="020B0604020202020204" pitchFamily="34" charset="0"/>
              </a:rPr>
              <a:t>pt</a:t>
            </a:r>
            <a:r>
              <a:rPr lang="en-US" sz="1400" i="1" dirty="0">
                <a:solidFill>
                  <a:schemeClr val="bg1">
                    <a:lumMod val="50000"/>
                  </a:schemeClr>
                </a:solidFill>
                <a:latin typeface="Arial" panose="020B0604020202020204" pitchFamily="34" charset="0"/>
              </a:rPr>
              <a:t> 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During what age-range does </a:t>
            </a:r>
            <a:r>
              <a:rPr lang="en-US" sz="1400" i="1" dirty="0" err="1">
                <a:solidFill>
                  <a:schemeClr val="bg1">
                    <a:lumMod val="50000"/>
                  </a:schemeClr>
                </a:solidFill>
                <a:latin typeface="Arial" panose="020B0604020202020204" pitchFamily="34" charset="0"/>
              </a:rPr>
              <a:t>dz</a:t>
            </a:r>
            <a:r>
              <a:rPr lang="en-US" sz="1400" i="1" dirty="0">
                <a:solidFill>
                  <a:schemeClr val="bg1">
                    <a:lumMod val="50000"/>
                  </a:schemeClr>
                </a:solidFill>
                <a:latin typeface="Arial" panose="020B0604020202020204" pitchFamily="34" charset="0"/>
              </a:rPr>
              <a:t> onset typically occur?</a:t>
            </a:r>
          </a:p>
          <a:p>
            <a:r>
              <a:rPr lang="en-US" sz="1400" dirty="0">
                <a:solidFill>
                  <a:schemeClr val="bg1">
                    <a:lumMod val="50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E230495-22A7-4B4B-9B4A-6CC6D0ABD64C}"/>
              </a:ext>
            </a:extLst>
          </p:cNvPr>
          <p:cNvSpPr txBox="1"/>
          <p:nvPr/>
        </p:nvSpPr>
        <p:spPr>
          <a:xfrm>
            <a:off x="2366886" y="3951744"/>
            <a:ext cx="5618857" cy="2677656"/>
          </a:xfrm>
          <a:prstGeom prst="rect">
            <a:avLst/>
          </a:prstGeom>
          <a:solidFill>
            <a:schemeClr val="accent2">
              <a:lumMod val="60000"/>
              <a:lumOff val="40000"/>
            </a:schemeClr>
          </a:solidFill>
        </p:spPr>
        <p:txBody>
          <a:bodyPr wrap="square" rtlCol="0">
            <a:spAutoFit/>
          </a:bodyPr>
          <a:lstStyle/>
          <a:p>
            <a:r>
              <a:rPr lang="en-US" sz="1400" i="1" dirty="0">
                <a:latin typeface="Arial" panose="020B0604020202020204" pitchFamily="34" charset="0"/>
              </a:rPr>
              <a:t>What is the single-best screening test for </a:t>
            </a:r>
            <a:r>
              <a:rPr lang="en-US" sz="1400" i="1" dirty="0" err="1">
                <a:latin typeface="Arial" panose="020B0604020202020204" pitchFamily="34" charset="0"/>
              </a:rPr>
              <a:t>sarcoid</a:t>
            </a:r>
            <a:r>
              <a:rPr lang="en-US" sz="1400" i="1" dirty="0">
                <a:latin typeface="Arial" panose="020B0604020202020204" pitchFamily="34" charset="0"/>
              </a:rPr>
              <a:t>?</a:t>
            </a:r>
            <a:endParaRPr lang="en-US" sz="1400" i="1" dirty="0">
              <a:solidFill>
                <a:schemeClr val="accent2">
                  <a:lumMod val="60000"/>
                  <a:lumOff val="40000"/>
                </a:schemeClr>
              </a:solidFill>
              <a:latin typeface="Arial" panose="020B0604020202020204" pitchFamily="34" charset="0"/>
            </a:endParaRPr>
          </a:p>
          <a:p>
            <a:r>
              <a:rPr lang="en-US" sz="1400" dirty="0">
                <a:solidFill>
                  <a:schemeClr val="accent2">
                    <a:lumMod val="60000"/>
                    <a:lumOff val="40000"/>
                  </a:schemeClr>
                </a:solidFill>
                <a:latin typeface="Arial" panose="020B0604020202020204" pitchFamily="34" charset="0"/>
              </a:rPr>
              <a:t>Chest X-ray</a:t>
            </a:r>
          </a:p>
          <a:p>
            <a:endParaRPr lang="en-US" sz="1400" b="1" dirty="0">
              <a:solidFill>
                <a:schemeClr val="accent2">
                  <a:lumMod val="60000"/>
                  <a:lumOff val="40000"/>
                </a:schemeClr>
              </a:solidFill>
              <a:latin typeface="Arial" panose="020B0604020202020204" pitchFamily="34" charset="0"/>
            </a:endParaRPr>
          </a:p>
          <a:p>
            <a:r>
              <a:rPr lang="en-US" sz="1400" i="1" dirty="0">
                <a:solidFill>
                  <a:schemeClr val="accent2">
                    <a:lumMod val="60000"/>
                    <a:lumOff val="40000"/>
                  </a:schemeClr>
                </a:solidFill>
                <a:latin typeface="Arial" panose="020B0604020202020204" pitchFamily="34" charset="0"/>
              </a:rPr>
              <a:t>What is the classic CXR finding?</a:t>
            </a:r>
          </a:p>
          <a:p>
            <a:r>
              <a:rPr lang="en-US" sz="1400" dirty="0">
                <a:solidFill>
                  <a:schemeClr val="accent2">
                    <a:lumMod val="60000"/>
                    <a:lumOff val="40000"/>
                  </a:schemeClr>
                </a:solidFill>
                <a:latin typeface="Arial" panose="020B0604020202020204" pitchFamily="34" charset="0"/>
              </a:rPr>
              <a:t>Bilateral hilar adenopathy</a:t>
            </a:r>
          </a:p>
          <a:p>
            <a:endParaRPr lang="en-US" sz="1400" b="1" dirty="0">
              <a:solidFill>
                <a:schemeClr val="accent2">
                  <a:lumMod val="60000"/>
                  <a:lumOff val="40000"/>
                </a:schemeClr>
              </a:solidFill>
              <a:latin typeface="Arial" panose="020B0604020202020204" pitchFamily="34" charset="0"/>
            </a:endParaRPr>
          </a:p>
          <a:p>
            <a:r>
              <a:rPr lang="en-US" sz="1400" i="1" dirty="0">
                <a:solidFill>
                  <a:schemeClr val="accent2">
                    <a:lumMod val="60000"/>
                    <a:lumOff val="40000"/>
                  </a:schemeClr>
                </a:solidFill>
                <a:latin typeface="Arial" panose="020B0604020202020204" pitchFamily="34" charset="0"/>
                <a:cs typeface="Arial" panose="020B0604020202020204" pitchFamily="34" charset="0"/>
              </a:rPr>
              <a:t>If CXR is read as normal, but clinical suspicion for sarcoidosis remains high, what other imaging modality should be considered?</a:t>
            </a:r>
          </a:p>
          <a:p>
            <a:r>
              <a:rPr lang="en-US" sz="1400" dirty="0">
                <a:solidFill>
                  <a:schemeClr val="accent2">
                    <a:lumMod val="60000"/>
                    <a:lumOff val="40000"/>
                  </a:schemeClr>
                </a:solidFill>
                <a:latin typeface="Arial" panose="020B0604020202020204" pitchFamily="34" charset="0"/>
                <a:cs typeface="Arial" panose="020B0604020202020204" pitchFamily="34" charset="0"/>
              </a:rPr>
              <a:t>Thin cut CT of the chest</a:t>
            </a:r>
          </a:p>
          <a:p>
            <a:endParaRPr lang="en-US" sz="1400" dirty="0">
              <a:solidFill>
                <a:schemeClr val="accent2">
                  <a:lumMod val="60000"/>
                  <a:lumOff val="40000"/>
                </a:schemeClr>
              </a:solidFill>
              <a:cs typeface="Arial" panose="020B0604020202020204" pitchFamily="34" charset="0"/>
            </a:endParaRPr>
          </a:p>
          <a:p>
            <a:r>
              <a:rPr lang="en-US" sz="1400" i="1" dirty="0">
                <a:solidFill>
                  <a:schemeClr val="accent2">
                    <a:lumMod val="60000"/>
                    <a:lumOff val="40000"/>
                  </a:schemeClr>
                </a:solidFill>
                <a:cs typeface="Arial" panose="020B0604020202020204" pitchFamily="34" charset="0"/>
              </a:rPr>
              <a:t>What is the only way to </a:t>
            </a:r>
            <a:r>
              <a:rPr lang="en-US" sz="1400" dirty="0">
                <a:solidFill>
                  <a:schemeClr val="accent2">
                    <a:lumMod val="60000"/>
                    <a:lumOff val="40000"/>
                  </a:schemeClr>
                </a:solidFill>
                <a:cs typeface="Arial" panose="020B0604020202020204" pitchFamily="34" charset="0"/>
              </a:rPr>
              <a:t>definitively</a:t>
            </a:r>
            <a:r>
              <a:rPr lang="en-US" sz="1400" i="1" dirty="0">
                <a:solidFill>
                  <a:schemeClr val="accent2">
                    <a:lumMod val="60000"/>
                    <a:lumOff val="40000"/>
                  </a:schemeClr>
                </a:solidFill>
                <a:cs typeface="Arial" panose="020B0604020202020204" pitchFamily="34" charset="0"/>
              </a:rPr>
              <a:t> diagnose sarcoidosis?</a:t>
            </a:r>
          </a:p>
          <a:p>
            <a:r>
              <a:rPr lang="en-US" sz="1400" dirty="0">
                <a:solidFill>
                  <a:schemeClr val="accent2">
                    <a:lumMod val="60000"/>
                    <a:lumOff val="40000"/>
                  </a:schemeClr>
                </a:solidFill>
                <a:cs typeface="Arial" panose="020B0604020202020204" pitchFamily="34" charset="0"/>
              </a:rPr>
              <a:t>Via biopsy demonstrating the presence of noncaseating granulomas</a:t>
            </a:r>
          </a:p>
        </p:txBody>
      </p:sp>
      <p:sp>
        <p:nvSpPr>
          <p:cNvPr id="37" name="TextBox 36">
            <a:extLst>
              <a:ext uri="{FF2B5EF4-FFF2-40B4-BE49-F238E27FC236}">
                <a16:creationId xmlns:a16="http://schemas.microsoft.com/office/drawing/2014/main" id="{DC16A5CE-B61B-4495-9623-ED58DB1C9C8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98242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4A6B7181-D3B7-4B31-B98D-B846D98AA704}"/>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B5469AA6-C984-4E62-80C5-78F3C873253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83BA08F2-10B1-4074-A21B-9823AAD6F8B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FC36ABD9-20AB-44EC-9A28-34B9EDB074AE}"/>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87624C10-B51B-4614-A2E2-FD2E5B61CFEB}"/>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B4D0CD8A-32C6-4E89-8C63-24FF59196DB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7F63BCC0-548C-4469-AA7A-F2CD9F00695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rgbClr val="FF0000"/>
              </a:solidFill>
            </a:endParaRPr>
          </a:p>
          <a:p>
            <a:r>
              <a:rPr lang="en-US" sz="1600" i="1" dirty="0">
                <a:solidFill>
                  <a:srgbClr val="FF0000"/>
                </a:solidFill>
              </a:rPr>
              <a:t>Is there a racial predilection?</a:t>
            </a:r>
            <a:endParaRPr lang="en-US" sz="1600" i="1" dirty="0">
              <a:solidFill>
                <a:schemeClr val="accent1">
                  <a:lumMod val="60000"/>
                  <a:lumOff val="40000"/>
                </a:schemeClr>
              </a:solidFill>
            </a:endParaRPr>
          </a:p>
          <a:p>
            <a:r>
              <a:rPr lang="en-US" sz="1600" dirty="0">
                <a:solidFill>
                  <a:schemeClr val="accent1">
                    <a:lumMod val="60000"/>
                    <a:lumOff val="40000"/>
                  </a:schemeClr>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3" name="TextBox 32">
            <a:extLst>
              <a:ext uri="{FF2B5EF4-FFF2-40B4-BE49-F238E27FC236}">
                <a16:creationId xmlns:a16="http://schemas.microsoft.com/office/drawing/2014/main" id="{8F78D2B5-FBDE-4992-8CD1-0DC90C54F31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042715820"/>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Line 29">
            <a:extLst>
              <a:ext uri="{FF2B5EF4-FFF2-40B4-BE49-F238E27FC236}">
                <a16:creationId xmlns:a16="http://schemas.microsoft.com/office/drawing/2014/main" id="{C8E82100-03D1-49ED-A475-C1CA2978E2BE}"/>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3038C009-153D-44F9-904F-ECBCC8DE586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35FE97F2-F069-4E34-9E65-263426B64B6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897CD561-C6E2-47E6-90A0-BE8DF3FC8F1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D76EAD0A-A918-47B7-A822-BE4FFAFC9639}"/>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20D4A368-E7A8-4C72-BA3D-69419688272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AB6E0CA9-A2E5-4515-BE2F-A3693A6DFED5}"/>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1DBB2A60-4545-4CF0-874A-8301E68D68C1}"/>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b="1" dirty="0">
                <a:solidFill>
                  <a:srgbClr val="0000FF"/>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Who is the typical sarcoid </a:t>
            </a:r>
            <a:r>
              <a:rPr lang="en-US" sz="1400" i="1" dirty="0" err="1">
                <a:solidFill>
                  <a:schemeClr val="bg1">
                    <a:lumMod val="50000"/>
                  </a:schemeClr>
                </a:solidFill>
                <a:latin typeface="Arial" panose="020B0604020202020204" pitchFamily="34" charset="0"/>
              </a:rPr>
              <a:t>pt</a:t>
            </a:r>
            <a:r>
              <a:rPr lang="en-US" sz="1400" i="1" dirty="0">
                <a:solidFill>
                  <a:schemeClr val="bg1">
                    <a:lumMod val="50000"/>
                  </a:schemeClr>
                </a:solidFill>
                <a:latin typeface="Arial" panose="020B0604020202020204" pitchFamily="34" charset="0"/>
              </a:rPr>
              <a:t> 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During what age-range does </a:t>
            </a:r>
            <a:r>
              <a:rPr lang="en-US" sz="1400" i="1" dirty="0" err="1">
                <a:solidFill>
                  <a:schemeClr val="bg1">
                    <a:lumMod val="50000"/>
                  </a:schemeClr>
                </a:solidFill>
                <a:latin typeface="Arial" panose="020B0604020202020204" pitchFamily="34" charset="0"/>
              </a:rPr>
              <a:t>dz</a:t>
            </a:r>
            <a:r>
              <a:rPr lang="en-US" sz="1400" i="1" dirty="0">
                <a:solidFill>
                  <a:schemeClr val="bg1">
                    <a:lumMod val="50000"/>
                  </a:schemeClr>
                </a:solidFill>
                <a:latin typeface="Arial" panose="020B0604020202020204" pitchFamily="34" charset="0"/>
              </a:rPr>
              <a:t> onset typically occur?</a:t>
            </a:r>
          </a:p>
          <a:p>
            <a:r>
              <a:rPr lang="en-US" sz="1400" dirty="0">
                <a:solidFill>
                  <a:schemeClr val="bg1">
                    <a:lumMod val="50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E230495-22A7-4B4B-9B4A-6CC6D0ABD64C}"/>
              </a:ext>
            </a:extLst>
          </p:cNvPr>
          <p:cNvSpPr txBox="1"/>
          <p:nvPr/>
        </p:nvSpPr>
        <p:spPr>
          <a:xfrm>
            <a:off x="2366886" y="3951744"/>
            <a:ext cx="5618857" cy="2677656"/>
          </a:xfrm>
          <a:prstGeom prst="rect">
            <a:avLst/>
          </a:prstGeom>
          <a:solidFill>
            <a:schemeClr val="accent2">
              <a:lumMod val="60000"/>
              <a:lumOff val="40000"/>
            </a:schemeClr>
          </a:solidFill>
        </p:spPr>
        <p:txBody>
          <a:bodyPr wrap="square" rtlCol="0">
            <a:spAutoFit/>
          </a:bodyPr>
          <a:lstStyle/>
          <a:p>
            <a:r>
              <a:rPr lang="en-US" sz="1400" i="1" dirty="0">
                <a:latin typeface="Arial" panose="020B0604020202020204" pitchFamily="34" charset="0"/>
              </a:rPr>
              <a:t>What is the single-best screening test for </a:t>
            </a:r>
            <a:r>
              <a:rPr lang="en-US" sz="1400" i="1" dirty="0" err="1">
                <a:latin typeface="Arial" panose="020B0604020202020204" pitchFamily="34" charset="0"/>
              </a:rPr>
              <a:t>sarcoid</a:t>
            </a:r>
            <a:r>
              <a:rPr lang="en-US" sz="1400" i="1" dirty="0">
                <a:latin typeface="Arial" panose="020B0604020202020204" pitchFamily="34" charset="0"/>
              </a:rPr>
              <a:t>?</a:t>
            </a:r>
          </a:p>
          <a:p>
            <a:r>
              <a:rPr lang="en-US" sz="1400" dirty="0">
                <a:latin typeface="Arial" panose="020B0604020202020204" pitchFamily="34" charset="0"/>
              </a:rPr>
              <a:t>Chest X-ray</a:t>
            </a:r>
            <a:endParaRPr lang="en-US" sz="1400" dirty="0">
              <a:solidFill>
                <a:schemeClr val="accent2">
                  <a:lumMod val="60000"/>
                  <a:lumOff val="40000"/>
                </a:schemeClr>
              </a:solidFill>
              <a:latin typeface="Arial" panose="020B0604020202020204" pitchFamily="34" charset="0"/>
            </a:endParaRPr>
          </a:p>
          <a:p>
            <a:endParaRPr lang="en-US" sz="1400" b="1" dirty="0">
              <a:solidFill>
                <a:schemeClr val="accent2">
                  <a:lumMod val="60000"/>
                  <a:lumOff val="40000"/>
                </a:schemeClr>
              </a:solidFill>
              <a:latin typeface="Arial" panose="020B0604020202020204" pitchFamily="34" charset="0"/>
            </a:endParaRPr>
          </a:p>
          <a:p>
            <a:r>
              <a:rPr lang="en-US" sz="1400" i="1" dirty="0">
                <a:solidFill>
                  <a:schemeClr val="accent2">
                    <a:lumMod val="60000"/>
                    <a:lumOff val="40000"/>
                  </a:schemeClr>
                </a:solidFill>
                <a:latin typeface="Arial" panose="020B0604020202020204" pitchFamily="34" charset="0"/>
              </a:rPr>
              <a:t>What is the classic CXR finding?</a:t>
            </a:r>
          </a:p>
          <a:p>
            <a:r>
              <a:rPr lang="en-US" sz="1400" dirty="0">
                <a:solidFill>
                  <a:schemeClr val="accent2">
                    <a:lumMod val="60000"/>
                    <a:lumOff val="40000"/>
                  </a:schemeClr>
                </a:solidFill>
                <a:latin typeface="Arial" panose="020B0604020202020204" pitchFamily="34" charset="0"/>
              </a:rPr>
              <a:t>Bilateral hilar adenopathy</a:t>
            </a:r>
          </a:p>
          <a:p>
            <a:endParaRPr lang="en-US" sz="1400" b="1" dirty="0">
              <a:solidFill>
                <a:schemeClr val="accent2">
                  <a:lumMod val="60000"/>
                  <a:lumOff val="40000"/>
                </a:schemeClr>
              </a:solidFill>
              <a:latin typeface="Arial" panose="020B0604020202020204" pitchFamily="34" charset="0"/>
            </a:endParaRPr>
          </a:p>
          <a:p>
            <a:r>
              <a:rPr lang="en-US" sz="1400" i="1" dirty="0">
                <a:solidFill>
                  <a:schemeClr val="accent2">
                    <a:lumMod val="60000"/>
                    <a:lumOff val="40000"/>
                  </a:schemeClr>
                </a:solidFill>
                <a:latin typeface="Arial" panose="020B0604020202020204" pitchFamily="34" charset="0"/>
                <a:cs typeface="Arial" panose="020B0604020202020204" pitchFamily="34" charset="0"/>
              </a:rPr>
              <a:t>If CXR is read as normal, but clinical suspicion for sarcoidosis remains high, what other imaging modality should be considered?</a:t>
            </a:r>
          </a:p>
          <a:p>
            <a:r>
              <a:rPr lang="en-US" sz="1400" dirty="0">
                <a:solidFill>
                  <a:schemeClr val="accent2">
                    <a:lumMod val="60000"/>
                    <a:lumOff val="40000"/>
                  </a:schemeClr>
                </a:solidFill>
                <a:latin typeface="Arial" panose="020B0604020202020204" pitchFamily="34" charset="0"/>
                <a:cs typeface="Arial" panose="020B0604020202020204" pitchFamily="34" charset="0"/>
              </a:rPr>
              <a:t>Thin cut CT of the chest</a:t>
            </a:r>
          </a:p>
          <a:p>
            <a:endParaRPr lang="en-US" sz="1400" dirty="0">
              <a:solidFill>
                <a:schemeClr val="accent2">
                  <a:lumMod val="60000"/>
                  <a:lumOff val="40000"/>
                </a:schemeClr>
              </a:solidFill>
              <a:cs typeface="Arial" panose="020B0604020202020204" pitchFamily="34" charset="0"/>
            </a:endParaRPr>
          </a:p>
          <a:p>
            <a:r>
              <a:rPr lang="en-US" sz="1400" i="1" dirty="0">
                <a:solidFill>
                  <a:schemeClr val="accent2">
                    <a:lumMod val="60000"/>
                    <a:lumOff val="40000"/>
                  </a:schemeClr>
                </a:solidFill>
                <a:cs typeface="Arial" panose="020B0604020202020204" pitchFamily="34" charset="0"/>
              </a:rPr>
              <a:t>What is the only way to </a:t>
            </a:r>
            <a:r>
              <a:rPr lang="en-US" sz="1400" dirty="0">
                <a:solidFill>
                  <a:schemeClr val="accent2">
                    <a:lumMod val="60000"/>
                    <a:lumOff val="40000"/>
                  </a:schemeClr>
                </a:solidFill>
                <a:cs typeface="Arial" panose="020B0604020202020204" pitchFamily="34" charset="0"/>
              </a:rPr>
              <a:t>definitively</a:t>
            </a:r>
            <a:r>
              <a:rPr lang="en-US" sz="1400" i="1" dirty="0">
                <a:solidFill>
                  <a:schemeClr val="accent2">
                    <a:lumMod val="60000"/>
                    <a:lumOff val="40000"/>
                  </a:schemeClr>
                </a:solidFill>
                <a:cs typeface="Arial" panose="020B0604020202020204" pitchFamily="34" charset="0"/>
              </a:rPr>
              <a:t> diagnose sarcoidosis?</a:t>
            </a:r>
          </a:p>
          <a:p>
            <a:r>
              <a:rPr lang="en-US" sz="1400" dirty="0">
                <a:solidFill>
                  <a:schemeClr val="accent2">
                    <a:lumMod val="60000"/>
                    <a:lumOff val="40000"/>
                  </a:schemeClr>
                </a:solidFill>
                <a:cs typeface="Arial" panose="020B0604020202020204" pitchFamily="34" charset="0"/>
              </a:rPr>
              <a:t>Via biopsy demonstrating the presence of noncaseating granulomas</a:t>
            </a:r>
          </a:p>
        </p:txBody>
      </p:sp>
      <p:sp>
        <p:nvSpPr>
          <p:cNvPr id="37" name="Oval 36">
            <a:extLst>
              <a:ext uri="{FF2B5EF4-FFF2-40B4-BE49-F238E27FC236}">
                <a16:creationId xmlns:a16="http://schemas.microsoft.com/office/drawing/2014/main" id="{B31C7832-200B-45A5-9E0B-7D72D2BFA484}"/>
              </a:ext>
            </a:extLst>
          </p:cNvPr>
          <p:cNvSpPr/>
          <p:nvPr/>
        </p:nvSpPr>
        <p:spPr>
          <a:xfrm>
            <a:off x="1143000" y="3710610"/>
            <a:ext cx="1034437" cy="4820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B97D2A63-ACEF-43BE-9E4C-37E282322BB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30177149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Line 29">
            <a:extLst>
              <a:ext uri="{FF2B5EF4-FFF2-40B4-BE49-F238E27FC236}">
                <a16:creationId xmlns:a16="http://schemas.microsoft.com/office/drawing/2014/main" id="{05477E7D-0335-4B22-B398-B94A0E663DFB}"/>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C60F0D0B-C955-4FDB-B1BF-4A153D7FA84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04FEB11D-8C04-4822-966C-F29D6DEE805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26F0ADE4-141B-49EF-8821-73A99156917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886FECFB-5019-41DA-A56F-09EBA0A867C7}"/>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ECDEECB6-E847-4B05-BA49-C69ACEDD7357}"/>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6D032DD9-A212-4649-9C29-EC82565D0B4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876C94E1-7F95-420F-B879-41271D53AE92}"/>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b="1" dirty="0">
                <a:solidFill>
                  <a:srgbClr val="0000FF"/>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Who is the typical sarcoid </a:t>
            </a:r>
            <a:r>
              <a:rPr lang="en-US" sz="1400" i="1" dirty="0" err="1">
                <a:solidFill>
                  <a:schemeClr val="bg1">
                    <a:lumMod val="50000"/>
                  </a:schemeClr>
                </a:solidFill>
                <a:latin typeface="Arial" panose="020B0604020202020204" pitchFamily="34" charset="0"/>
              </a:rPr>
              <a:t>pt</a:t>
            </a:r>
            <a:r>
              <a:rPr lang="en-US" sz="1400" i="1" dirty="0">
                <a:solidFill>
                  <a:schemeClr val="bg1">
                    <a:lumMod val="50000"/>
                  </a:schemeClr>
                </a:solidFill>
                <a:latin typeface="Arial" panose="020B0604020202020204" pitchFamily="34" charset="0"/>
              </a:rPr>
              <a:t> 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During what age-range does </a:t>
            </a:r>
            <a:r>
              <a:rPr lang="en-US" sz="1400" i="1" dirty="0" err="1">
                <a:solidFill>
                  <a:schemeClr val="bg1">
                    <a:lumMod val="50000"/>
                  </a:schemeClr>
                </a:solidFill>
                <a:latin typeface="Arial" panose="020B0604020202020204" pitchFamily="34" charset="0"/>
              </a:rPr>
              <a:t>dz</a:t>
            </a:r>
            <a:r>
              <a:rPr lang="en-US" sz="1400" i="1" dirty="0">
                <a:solidFill>
                  <a:schemeClr val="bg1">
                    <a:lumMod val="50000"/>
                  </a:schemeClr>
                </a:solidFill>
                <a:latin typeface="Arial" panose="020B0604020202020204" pitchFamily="34" charset="0"/>
              </a:rPr>
              <a:t> onset typically occur?</a:t>
            </a:r>
          </a:p>
          <a:p>
            <a:r>
              <a:rPr lang="en-US" sz="1400" dirty="0">
                <a:solidFill>
                  <a:schemeClr val="bg1">
                    <a:lumMod val="50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E230495-22A7-4B4B-9B4A-6CC6D0ABD64C}"/>
              </a:ext>
            </a:extLst>
          </p:cNvPr>
          <p:cNvSpPr txBox="1"/>
          <p:nvPr/>
        </p:nvSpPr>
        <p:spPr>
          <a:xfrm>
            <a:off x="2366886" y="3951744"/>
            <a:ext cx="5618857" cy="2677656"/>
          </a:xfrm>
          <a:prstGeom prst="rect">
            <a:avLst/>
          </a:prstGeom>
          <a:solidFill>
            <a:schemeClr val="accent2">
              <a:lumMod val="60000"/>
              <a:lumOff val="40000"/>
            </a:schemeClr>
          </a:solidFill>
        </p:spPr>
        <p:txBody>
          <a:bodyPr wrap="square" rtlCol="0">
            <a:spAutoFit/>
          </a:bodyPr>
          <a:lstStyle/>
          <a:p>
            <a:r>
              <a:rPr lang="en-US" sz="1400" i="1" dirty="0">
                <a:latin typeface="Arial" panose="020B0604020202020204" pitchFamily="34" charset="0"/>
              </a:rPr>
              <a:t>What is the single-best screening test for </a:t>
            </a:r>
            <a:r>
              <a:rPr lang="en-US" sz="1400" i="1" dirty="0" err="1">
                <a:latin typeface="Arial" panose="020B0604020202020204" pitchFamily="34" charset="0"/>
              </a:rPr>
              <a:t>sarcoid</a:t>
            </a:r>
            <a:r>
              <a:rPr lang="en-US" sz="1400" i="1" dirty="0">
                <a:latin typeface="Arial" panose="020B0604020202020204" pitchFamily="34" charset="0"/>
              </a:rPr>
              <a:t>?</a:t>
            </a:r>
          </a:p>
          <a:p>
            <a:r>
              <a:rPr lang="en-US" sz="1400" dirty="0">
                <a:latin typeface="Arial" panose="020B0604020202020204" pitchFamily="34" charset="0"/>
              </a:rPr>
              <a:t>Chest X-ray</a:t>
            </a:r>
          </a:p>
          <a:p>
            <a:endParaRPr lang="en-US" sz="1400" b="1" dirty="0">
              <a:latin typeface="Arial" panose="020B0604020202020204" pitchFamily="34" charset="0"/>
            </a:endParaRPr>
          </a:p>
          <a:p>
            <a:r>
              <a:rPr lang="en-US" sz="1400" i="1" dirty="0">
                <a:latin typeface="Arial" panose="020B0604020202020204" pitchFamily="34" charset="0"/>
              </a:rPr>
              <a:t>What is the classic CXR finding?</a:t>
            </a:r>
            <a:endParaRPr lang="en-US" sz="1400" i="1" dirty="0">
              <a:solidFill>
                <a:schemeClr val="accent2">
                  <a:lumMod val="60000"/>
                  <a:lumOff val="40000"/>
                </a:schemeClr>
              </a:solidFill>
              <a:latin typeface="Arial" panose="020B0604020202020204" pitchFamily="34" charset="0"/>
            </a:endParaRPr>
          </a:p>
          <a:p>
            <a:r>
              <a:rPr lang="en-US" sz="1400" dirty="0">
                <a:solidFill>
                  <a:schemeClr val="accent2">
                    <a:lumMod val="60000"/>
                    <a:lumOff val="40000"/>
                  </a:schemeClr>
                </a:solidFill>
                <a:latin typeface="Arial" panose="020B0604020202020204" pitchFamily="34" charset="0"/>
              </a:rPr>
              <a:t>Bilateral hilar adenopathy</a:t>
            </a:r>
          </a:p>
          <a:p>
            <a:endParaRPr lang="en-US" sz="1400" b="1" dirty="0">
              <a:solidFill>
                <a:schemeClr val="accent2">
                  <a:lumMod val="60000"/>
                  <a:lumOff val="40000"/>
                </a:schemeClr>
              </a:solidFill>
              <a:latin typeface="Arial" panose="020B0604020202020204" pitchFamily="34" charset="0"/>
            </a:endParaRPr>
          </a:p>
          <a:p>
            <a:r>
              <a:rPr lang="en-US" sz="1400" i="1" dirty="0">
                <a:solidFill>
                  <a:schemeClr val="accent2">
                    <a:lumMod val="60000"/>
                    <a:lumOff val="40000"/>
                  </a:schemeClr>
                </a:solidFill>
                <a:latin typeface="Arial" panose="020B0604020202020204" pitchFamily="34" charset="0"/>
                <a:cs typeface="Arial" panose="020B0604020202020204" pitchFamily="34" charset="0"/>
              </a:rPr>
              <a:t>If CXR is read as normal, but clinical suspicion for sarcoidosis remains high, what other imaging modality should be considered?</a:t>
            </a:r>
          </a:p>
          <a:p>
            <a:r>
              <a:rPr lang="en-US" sz="1400" dirty="0">
                <a:solidFill>
                  <a:schemeClr val="accent2">
                    <a:lumMod val="60000"/>
                    <a:lumOff val="40000"/>
                  </a:schemeClr>
                </a:solidFill>
                <a:latin typeface="Arial" panose="020B0604020202020204" pitchFamily="34" charset="0"/>
                <a:cs typeface="Arial" panose="020B0604020202020204" pitchFamily="34" charset="0"/>
              </a:rPr>
              <a:t>Thin cut CT of the chest</a:t>
            </a:r>
          </a:p>
          <a:p>
            <a:endParaRPr lang="en-US" sz="1400" dirty="0">
              <a:solidFill>
                <a:schemeClr val="accent2">
                  <a:lumMod val="60000"/>
                  <a:lumOff val="40000"/>
                </a:schemeClr>
              </a:solidFill>
              <a:cs typeface="Arial" panose="020B0604020202020204" pitchFamily="34" charset="0"/>
            </a:endParaRPr>
          </a:p>
          <a:p>
            <a:r>
              <a:rPr lang="en-US" sz="1400" i="1" dirty="0">
                <a:solidFill>
                  <a:schemeClr val="accent2">
                    <a:lumMod val="60000"/>
                    <a:lumOff val="40000"/>
                  </a:schemeClr>
                </a:solidFill>
                <a:cs typeface="Arial" panose="020B0604020202020204" pitchFamily="34" charset="0"/>
              </a:rPr>
              <a:t>What is the only way to </a:t>
            </a:r>
            <a:r>
              <a:rPr lang="en-US" sz="1400" dirty="0">
                <a:solidFill>
                  <a:schemeClr val="accent2">
                    <a:lumMod val="60000"/>
                    <a:lumOff val="40000"/>
                  </a:schemeClr>
                </a:solidFill>
                <a:cs typeface="Arial" panose="020B0604020202020204" pitchFamily="34" charset="0"/>
              </a:rPr>
              <a:t>definitively</a:t>
            </a:r>
            <a:r>
              <a:rPr lang="en-US" sz="1400" i="1" dirty="0">
                <a:solidFill>
                  <a:schemeClr val="accent2">
                    <a:lumMod val="60000"/>
                    <a:lumOff val="40000"/>
                  </a:schemeClr>
                </a:solidFill>
                <a:cs typeface="Arial" panose="020B0604020202020204" pitchFamily="34" charset="0"/>
              </a:rPr>
              <a:t> diagnose sarcoidosis?</a:t>
            </a:r>
          </a:p>
          <a:p>
            <a:r>
              <a:rPr lang="en-US" sz="1400" dirty="0">
                <a:solidFill>
                  <a:schemeClr val="accent2">
                    <a:lumMod val="60000"/>
                    <a:lumOff val="40000"/>
                  </a:schemeClr>
                </a:solidFill>
                <a:cs typeface="Arial" panose="020B0604020202020204" pitchFamily="34" charset="0"/>
              </a:rPr>
              <a:t>Via biopsy demonstrating the presence of noncaseating granulomas</a:t>
            </a:r>
          </a:p>
        </p:txBody>
      </p:sp>
      <p:sp>
        <p:nvSpPr>
          <p:cNvPr id="37" name="Oval 36">
            <a:extLst>
              <a:ext uri="{FF2B5EF4-FFF2-40B4-BE49-F238E27FC236}">
                <a16:creationId xmlns:a16="http://schemas.microsoft.com/office/drawing/2014/main" id="{B31C7832-200B-45A5-9E0B-7D72D2BFA484}"/>
              </a:ext>
            </a:extLst>
          </p:cNvPr>
          <p:cNvSpPr/>
          <p:nvPr/>
        </p:nvSpPr>
        <p:spPr>
          <a:xfrm>
            <a:off x="1143000" y="3710610"/>
            <a:ext cx="1034437" cy="4820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71986E15-698B-449B-8878-146EFCA8EBF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371318519"/>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Line 29">
            <a:extLst>
              <a:ext uri="{FF2B5EF4-FFF2-40B4-BE49-F238E27FC236}">
                <a16:creationId xmlns:a16="http://schemas.microsoft.com/office/drawing/2014/main" id="{C57C386A-E998-49EF-B868-4BEA6E85251C}"/>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B531DBB5-C661-4E4B-9E27-972D3F14E76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0D9FEDA7-8BCE-4313-9E12-624445199B2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8806C471-9E6F-4F02-8FCE-B805BB0B3D6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CA93A6B9-BB66-472D-8A1D-F641B89E805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E5648484-993D-4231-9D1D-8F1A3B0D8C33}"/>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8C464F0E-6521-4F5D-90D0-9643D699AD0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1B3F682C-C390-41CF-ACAE-99BDEED29565}"/>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b="1" dirty="0">
                <a:solidFill>
                  <a:srgbClr val="0000FF"/>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Who is the typical sarcoid </a:t>
            </a:r>
            <a:r>
              <a:rPr lang="en-US" sz="1400" i="1" dirty="0" err="1">
                <a:solidFill>
                  <a:schemeClr val="bg1">
                    <a:lumMod val="50000"/>
                  </a:schemeClr>
                </a:solidFill>
                <a:latin typeface="Arial" panose="020B0604020202020204" pitchFamily="34" charset="0"/>
              </a:rPr>
              <a:t>pt</a:t>
            </a:r>
            <a:r>
              <a:rPr lang="en-US" sz="1400" i="1" dirty="0">
                <a:solidFill>
                  <a:schemeClr val="bg1">
                    <a:lumMod val="50000"/>
                  </a:schemeClr>
                </a:solidFill>
                <a:latin typeface="Arial" panose="020B0604020202020204" pitchFamily="34" charset="0"/>
              </a:rPr>
              <a:t> 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During what age-range does </a:t>
            </a:r>
            <a:r>
              <a:rPr lang="en-US" sz="1400" i="1" dirty="0" err="1">
                <a:solidFill>
                  <a:schemeClr val="bg1">
                    <a:lumMod val="50000"/>
                  </a:schemeClr>
                </a:solidFill>
                <a:latin typeface="Arial" panose="020B0604020202020204" pitchFamily="34" charset="0"/>
              </a:rPr>
              <a:t>dz</a:t>
            </a:r>
            <a:r>
              <a:rPr lang="en-US" sz="1400" i="1" dirty="0">
                <a:solidFill>
                  <a:schemeClr val="bg1">
                    <a:lumMod val="50000"/>
                  </a:schemeClr>
                </a:solidFill>
                <a:latin typeface="Arial" panose="020B0604020202020204" pitchFamily="34" charset="0"/>
              </a:rPr>
              <a:t> onset typically occur?</a:t>
            </a:r>
          </a:p>
          <a:p>
            <a:r>
              <a:rPr lang="en-US" sz="1400" dirty="0">
                <a:solidFill>
                  <a:schemeClr val="bg1">
                    <a:lumMod val="50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E230495-22A7-4B4B-9B4A-6CC6D0ABD64C}"/>
              </a:ext>
            </a:extLst>
          </p:cNvPr>
          <p:cNvSpPr txBox="1"/>
          <p:nvPr/>
        </p:nvSpPr>
        <p:spPr>
          <a:xfrm>
            <a:off x="2366886" y="3951744"/>
            <a:ext cx="5618857" cy="2677656"/>
          </a:xfrm>
          <a:prstGeom prst="rect">
            <a:avLst/>
          </a:prstGeom>
          <a:solidFill>
            <a:schemeClr val="accent2">
              <a:lumMod val="60000"/>
              <a:lumOff val="40000"/>
            </a:schemeClr>
          </a:solidFill>
        </p:spPr>
        <p:txBody>
          <a:bodyPr wrap="square" rtlCol="0">
            <a:spAutoFit/>
          </a:bodyPr>
          <a:lstStyle/>
          <a:p>
            <a:r>
              <a:rPr lang="en-US" sz="1400" i="1" dirty="0">
                <a:latin typeface="Arial" panose="020B0604020202020204" pitchFamily="34" charset="0"/>
              </a:rPr>
              <a:t>What is the single-best screening test for </a:t>
            </a:r>
            <a:r>
              <a:rPr lang="en-US" sz="1400" i="1" dirty="0" err="1">
                <a:latin typeface="Arial" panose="020B0604020202020204" pitchFamily="34" charset="0"/>
              </a:rPr>
              <a:t>sarcoid</a:t>
            </a:r>
            <a:r>
              <a:rPr lang="en-US" sz="1400" i="1" dirty="0">
                <a:latin typeface="Arial" panose="020B0604020202020204" pitchFamily="34" charset="0"/>
              </a:rPr>
              <a:t>?</a:t>
            </a:r>
          </a:p>
          <a:p>
            <a:r>
              <a:rPr lang="en-US" sz="1400" dirty="0">
                <a:latin typeface="Arial" panose="020B0604020202020204" pitchFamily="34" charset="0"/>
              </a:rPr>
              <a:t>Chest X-ray</a:t>
            </a:r>
          </a:p>
          <a:p>
            <a:endParaRPr lang="en-US" sz="1400" b="1" dirty="0">
              <a:latin typeface="Arial" panose="020B0604020202020204" pitchFamily="34" charset="0"/>
            </a:endParaRPr>
          </a:p>
          <a:p>
            <a:r>
              <a:rPr lang="en-US" sz="1400" i="1" dirty="0">
                <a:latin typeface="Arial" panose="020B0604020202020204" pitchFamily="34" charset="0"/>
              </a:rPr>
              <a:t>What is the classic CXR finding?</a:t>
            </a:r>
          </a:p>
          <a:p>
            <a:r>
              <a:rPr lang="en-US" sz="1400" dirty="0">
                <a:latin typeface="Arial" panose="020B0604020202020204" pitchFamily="34" charset="0"/>
              </a:rPr>
              <a:t>Bilateral hilar adenopathy</a:t>
            </a:r>
            <a:endParaRPr lang="en-US" sz="1400" dirty="0">
              <a:solidFill>
                <a:schemeClr val="accent2">
                  <a:lumMod val="60000"/>
                  <a:lumOff val="40000"/>
                </a:schemeClr>
              </a:solidFill>
              <a:latin typeface="Arial" panose="020B0604020202020204" pitchFamily="34" charset="0"/>
            </a:endParaRPr>
          </a:p>
          <a:p>
            <a:endParaRPr lang="en-US" sz="1400" b="1" dirty="0">
              <a:solidFill>
                <a:schemeClr val="accent2">
                  <a:lumMod val="60000"/>
                  <a:lumOff val="40000"/>
                </a:schemeClr>
              </a:solidFill>
              <a:latin typeface="Arial" panose="020B0604020202020204" pitchFamily="34" charset="0"/>
            </a:endParaRPr>
          </a:p>
          <a:p>
            <a:r>
              <a:rPr lang="en-US" sz="1400" i="1" dirty="0">
                <a:solidFill>
                  <a:schemeClr val="accent2">
                    <a:lumMod val="60000"/>
                    <a:lumOff val="40000"/>
                  </a:schemeClr>
                </a:solidFill>
                <a:latin typeface="Arial" panose="020B0604020202020204" pitchFamily="34" charset="0"/>
                <a:cs typeface="Arial" panose="020B0604020202020204" pitchFamily="34" charset="0"/>
              </a:rPr>
              <a:t>If CXR is read as normal, but clinical suspicion for sarcoidosis remains high, what other imaging modality should be considered?</a:t>
            </a:r>
          </a:p>
          <a:p>
            <a:r>
              <a:rPr lang="en-US" sz="1400" dirty="0">
                <a:solidFill>
                  <a:schemeClr val="accent2">
                    <a:lumMod val="60000"/>
                    <a:lumOff val="40000"/>
                  </a:schemeClr>
                </a:solidFill>
                <a:latin typeface="Arial" panose="020B0604020202020204" pitchFamily="34" charset="0"/>
                <a:cs typeface="Arial" panose="020B0604020202020204" pitchFamily="34" charset="0"/>
              </a:rPr>
              <a:t>Thin cut CT of the chest</a:t>
            </a:r>
          </a:p>
          <a:p>
            <a:endParaRPr lang="en-US" sz="1400" dirty="0">
              <a:solidFill>
                <a:schemeClr val="accent2">
                  <a:lumMod val="60000"/>
                  <a:lumOff val="40000"/>
                </a:schemeClr>
              </a:solidFill>
              <a:cs typeface="Arial" panose="020B0604020202020204" pitchFamily="34" charset="0"/>
            </a:endParaRPr>
          </a:p>
          <a:p>
            <a:r>
              <a:rPr lang="en-US" sz="1400" i="1" dirty="0">
                <a:solidFill>
                  <a:schemeClr val="accent2">
                    <a:lumMod val="60000"/>
                    <a:lumOff val="40000"/>
                  </a:schemeClr>
                </a:solidFill>
                <a:cs typeface="Arial" panose="020B0604020202020204" pitchFamily="34" charset="0"/>
              </a:rPr>
              <a:t>What is the only way to </a:t>
            </a:r>
            <a:r>
              <a:rPr lang="en-US" sz="1400" dirty="0">
                <a:solidFill>
                  <a:schemeClr val="accent2">
                    <a:lumMod val="60000"/>
                    <a:lumOff val="40000"/>
                  </a:schemeClr>
                </a:solidFill>
                <a:cs typeface="Arial" panose="020B0604020202020204" pitchFamily="34" charset="0"/>
              </a:rPr>
              <a:t>definitively</a:t>
            </a:r>
            <a:r>
              <a:rPr lang="en-US" sz="1400" i="1" dirty="0">
                <a:solidFill>
                  <a:schemeClr val="accent2">
                    <a:lumMod val="60000"/>
                    <a:lumOff val="40000"/>
                  </a:schemeClr>
                </a:solidFill>
                <a:cs typeface="Arial" panose="020B0604020202020204" pitchFamily="34" charset="0"/>
              </a:rPr>
              <a:t> diagnose sarcoidosis?</a:t>
            </a:r>
          </a:p>
          <a:p>
            <a:r>
              <a:rPr lang="en-US" sz="1400" dirty="0">
                <a:solidFill>
                  <a:schemeClr val="accent2">
                    <a:lumMod val="60000"/>
                    <a:lumOff val="40000"/>
                  </a:schemeClr>
                </a:solidFill>
                <a:cs typeface="Arial" panose="020B0604020202020204" pitchFamily="34" charset="0"/>
              </a:rPr>
              <a:t>Via biopsy demonstrating the presence of noncaseating granulomas</a:t>
            </a:r>
          </a:p>
        </p:txBody>
      </p:sp>
      <p:sp>
        <p:nvSpPr>
          <p:cNvPr id="37" name="Oval 36">
            <a:extLst>
              <a:ext uri="{FF2B5EF4-FFF2-40B4-BE49-F238E27FC236}">
                <a16:creationId xmlns:a16="http://schemas.microsoft.com/office/drawing/2014/main" id="{B31C7832-200B-45A5-9E0B-7D72D2BFA484}"/>
              </a:ext>
            </a:extLst>
          </p:cNvPr>
          <p:cNvSpPr/>
          <p:nvPr/>
        </p:nvSpPr>
        <p:spPr>
          <a:xfrm>
            <a:off x="1143000" y="3710610"/>
            <a:ext cx="1034437" cy="4820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50F8A1D7-8B95-4062-9E73-EF5B868997E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03688914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52381" y="1044187"/>
            <a:ext cx="4839237" cy="4742897"/>
          </a:xfrm>
          <a:prstGeom prst="rect">
            <a:avLst/>
          </a:prstGeom>
        </p:spPr>
      </p:pic>
      <p:sp>
        <p:nvSpPr>
          <p:cNvPr id="3" name="TextBox 2"/>
          <p:cNvSpPr txBox="1"/>
          <p:nvPr/>
        </p:nvSpPr>
        <p:spPr>
          <a:xfrm>
            <a:off x="3083180" y="6272012"/>
            <a:ext cx="3305713" cy="338554"/>
          </a:xfrm>
          <a:prstGeom prst="rect">
            <a:avLst/>
          </a:prstGeom>
          <a:noFill/>
        </p:spPr>
        <p:txBody>
          <a:bodyPr wrap="none" rtlCol="0">
            <a:spAutoFit/>
          </a:bodyPr>
          <a:lstStyle/>
          <a:p>
            <a:r>
              <a:rPr lang="en-US" sz="1600" dirty="0">
                <a:latin typeface="Arial" panose="020B0604020202020204" pitchFamily="34" charset="0"/>
              </a:rPr>
              <a:t>Sarcoid: Bilateral hilar adenopathy</a:t>
            </a:r>
          </a:p>
        </p:txBody>
      </p:sp>
      <p:sp>
        <p:nvSpPr>
          <p:cNvPr id="4" name="TextBox 3">
            <a:extLst>
              <a:ext uri="{FF2B5EF4-FFF2-40B4-BE49-F238E27FC236}">
                <a16:creationId xmlns:a16="http://schemas.microsoft.com/office/drawing/2014/main" id="{45537187-A144-486A-A695-F888A07F05E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5306226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Line 29">
            <a:extLst>
              <a:ext uri="{FF2B5EF4-FFF2-40B4-BE49-F238E27FC236}">
                <a16:creationId xmlns:a16="http://schemas.microsoft.com/office/drawing/2014/main" id="{D0ECC895-5C41-4DBC-8F14-CABF307462E2}"/>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C9D4ED4D-41B5-41BF-875E-26E2BC80F1B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8F17145B-928C-4283-BAEF-0CCB8175391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96B4BB4D-3E8B-4B2C-B099-C7BD5ADA13A9}"/>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8385AD00-A662-40ED-A06D-65EF695F2C98}"/>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F4475574-BAE7-40EB-999D-FCE8A2EF04D4}"/>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C7298A46-3550-4597-8ECB-5FC5E66340D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740AC95F-E133-4371-805B-3AE01D9C495F}"/>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b="1" dirty="0">
                <a:solidFill>
                  <a:srgbClr val="0000FF"/>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Who is the typical sarcoid </a:t>
            </a:r>
            <a:r>
              <a:rPr lang="en-US" sz="1400" i="1" dirty="0" err="1">
                <a:solidFill>
                  <a:schemeClr val="bg1">
                    <a:lumMod val="50000"/>
                  </a:schemeClr>
                </a:solidFill>
                <a:latin typeface="Arial" panose="020B0604020202020204" pitchFamily="34" charset="0"/>
              </a:rPr>
              <a:t>pt</a:t>
            </a:r>
            <a:r>
              <a:rPr lang="en-US" sz="1400" i="1" dirty="0">
                <a:solidFill>
                  <a:schemeClr val="bg1">
                    <a:lumMod val="50000"/>
                  </a:schemeClr>
                </a:solidFill>
                <a:latin typeface="Arial" panose="020B0604020202020204" pitchFamily="34" charset="0"/>
              </a:rPr>
              <a:t> 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During what age-range does </a:t>
            </a:r>
            <a:r>
              <a:rPr lang="en-US" sz="1400" i="1" dirty="0" err="1">
                <a:solidFill>
                  <a:schemeClr val="bg1">
                    <a:lumMod val="50000"/>
                  </a:schemeClr>
                </a:solidFill>
                <a:latin typeface="Arial" panose="020B0604020202020204" pitchFamily="34" charset="0"/>
              </a:rPr>
              <a:t>dz</a:t>
            </a:r>
            <a:r>
              <a:rPr lang="en-US" sz="1400" i="1" dirty="0">
                <a:solidFill>
                  <a:schemeClr val="bg1">
                    <a:lumMod val="50000"/>
                  </a:schemeClr>
                </a:solidFill>
                <a:latin typeface="Arial" panose="020B0604020202020204" pitchFamily="34" charset="0"/>
              </a:rPr>
              <a:t> onset typically occur?</a:t>
            </a:r>
          </a:p>
          <a:p>
            <a:r>
              <a:rPr lang="en-US" sz="1400" dirty="0">
                <a:solidFill>
                  <a:schemeClr val="bg1">
                    <a:lumMod val="50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E230495-22A7-4B4B-9B4A-6CC6D0ABD64C}"/>
              </a:ext>
            </a:extLst>
          </p:cNvPr>
          <p:cNvSpPr txBox="1"/>
          <p:nvPr/>
        </p:nvSpPr>
        <p:spPr>
          <a:xfrm>
            <a:off x="2366886" y="3951744"/>
            <a:ext cx="5618857" cy="2677656"/>
          </a:xfrm>
          <a:prstGeom prst="rect">
            <a:avLst/>
          </a:prstGeom>
          <a:solidFill>
            <a:schemeClr val="accent2">
              <a:lumMod val="60000"/>
              <a:lumOff val="40000"/>
            </a:schemeClr>
          </a:solidFill>
        </p:spPr>
        <p:txBody>
          <a:bodyPr wrap="square" rtlCol="0">
            <a:spAutoFit/>
          </a:bodyPr>
          <a:lstStyle/>
          <a:p>
            <a:r>
              <a:rPr lang="en-US" sz="1400" i="1" dirty="0">
                <a:latin typeface="Arial" panose="020B0604020202020204" pitchFamily="34" charset="0"/>
              </a:rPr>
              <a:t>What is the single-best screening test for </a:t>
            </a:r>
            <a:r>
              <a:rPr lang="en-US" sz="1400" i="1" dirty="0" err="1">
                <a:latin typeface="Arial" panose="020B0604020202020204" pitchFamily="34" charset="0"/>
              </a:rPr>
              <a:t>sarcoid</a:t>
            </a:r>
            <a:r>
              <a:rPr lang="en-US" sz="1400" i="1" dirty="0">
                <a:latin typeface="Arial" panose="020B0604020202020204" pitchFamily="34" charset="0"/>
              </a:rPr>
              <a:t>?</a:t>
            </a:r>
          </a:p>
          <a:p>
            <a:r>
              <a:rPr lang="en-US" sz="1400" dirty="0">
                <a:latin typeface="Arial" panose="020B0604020202020204" pitchFamily="34" charset="0"/>
              </a:rPr>
              <a:t>Chest X-ray</a:t>
            </a:r>
          </a:p>
          <a:p>
            <a:endParaRPr lang="en-US" sz="1400" b="1" dirty="0">
              <a:latin typeface="Arial" panose="020B0604020202020204" pitchFamily="34" charset="0"/>
            </a:endParaRPr>
          </a:p>
          <a:p>
            <a:r>
              <a:rPr lang="en-US" sz="1400" i="1" dirty="0">
                <a:latin typeface="Arial" panose="020B0604020202020204" pitchFamily="34" charset="0"/>
              </a:rPr>
              <a:t>What is the classic CXR finding?</a:t>
            </a:r>
          </a:p>
          <a:p>
            <a:r>
              <a:rPr lang="en-US" sz="1400" dirty="0">
                <a:latin typeface="Arial" panose="020B0604020202020204" pitchFamily="34" charset="0"/>
              </a:rPr>
              <a:t>Bilateral hilar adenopathy</a:t>
            </a:r>
          </a:p>
          <a:p>
            <a:endParaRPr lang="en-US" sz="1400" b="1" dirty="0">
              <a:latin typeface="Arial" panose="020B0604020202020204" pitchFamily="34" charset="0"/>
            </a:endParaRPr>
          </a:p>
          <a:p>
            <a:r>
              <a:rPr lang="en-US" sz="1400" i="1" dirty="0">
                <a:latin typeface="Arial" panose="020B0604020202020204" pitchFamily="34" charset="0"/>
                <a:cs typeface="Arial" panose="020B0604020202020204" pitchFamily="34" charset="0"/>
              </a:rPr>
              <a:t>If CXR is read as normal, but clinical suspicion for sarcoidosis remains high, what other imaging modality should be considered?</a:t>
            </a:r>
            <a:endParaRPr lang="en-US" sz="1400" i="1" dirty="0">
              <a:solidFill>
                <a:schemeClr val="accent2">
                  <a:lumMod val="60000"/>
                  <a:lumOff val="40000"/>
                </a:schemeClr>
              </a:solidFill>
              <a:latin typeface="Arial" panose="020B0604020202020204" pitchFamily="34" charset="0"/>
              <a:cs typeface="Arial" panose="020B0604020202020204" pitchFamily="34" charset="0"/>
            </a:endParaRPr>
          </a:p>
          <a:p>
            <a:r>
              <a:rPr lang="en-US" sz="1400" dirty="0">
                <a:solidFill>
                  <a:schemeClr val="accent2">
                    <a:lumMod val="60000"/>
                    <a:lumOff val="40000"/>
                  </a:schemeClr>
                </a:solidFill>
                <a:latin typeface="Arial" panose="020B0604020202020204" pitchFamily="34" charset="0"/>
                <a:cs typeface="Arial" panose="020B0604020202020204" pitchFamily="34" charset="0"/>
              </a:rPr>
              <a:t>Thin cut CT of the chest</a:t>
            </a:r>
          </a:p>
          <a:p>
            <a:endParaRPr lang="en-US" sz="1400" dirty="0">
              <a:solidFill>
                <a:schemeClr val="accent2">
                  <a:lumMod val="60000"/>
                  <a:lumOff val="40000"/>
                </a:schemeClr>
              </a:solidFill>
              <a:cs typeface="Arial" panose="020B0604020202020204" pitchFamily="34" charset="0"/>
            </a:endParaRPr>
          </a:p>
          <a:p>
            <a:r>
              <a:rPr lang="en-US" sz="1400" i="1" dirty="0">
                <a:solidFill>
                  <a:schemeClr val="accent2">
                    <a:lumMod val="60000"/>
                    <a:lumOff val="40000"/>
                  </a:schemeClr>
                </a:solidFill>
                <a:cs typeface="Arial" panose="020B0604020202020204" pitchFamily="34" charset="0"/>
              </a:rPr>
              <a:t>What is the only way to </a:t>
            </a:r>
            <a:r>
              <a:rPr lang="en-US" sz="1400" dirty="0">
                <a:solidFill>
                  <a:schemeClr val="accent2">
                    <a:lumMod val="60000"/>
                    <a:lumOff val="40000"/>
                  </a:schemeClr>
                </a:solidFill>
                <a:cs typeface="Arial" panose="020B0604020202020204" pitchFamily="34" charset="0"/>
              </a:rPr>
              <a:t>definitively</a:t>
            </a:r>
            <a:r>
              <a:rPr lang="en-US" sz="1400" i="1" dirty="0">
                <a:solidFill>
                  <a:schemeClr val="accent2">
                    <a:lumMod val="60000"/>
                    <a:lumOff val="40000"/>
                  </a:schemeClr>
                </a:solidFill>
                <a:cs typeface="Arial" panose="020B0604020202020204" pitchFamily="34" charset="0"/>
              </a:rPr>
              <a:t> diagnose sarcoidosis?</a:t>
            </a:r>
          </a:p>
          <a:p>
            <a:r>
              <a:rPr lang="en-US" sz="1400" dirty="0">
                <a:solidFill>
                  <a:schemeClr val="accent2">
                    <a:lumMod val="60000"/>
                    <a:lumOff val="40000"/>
                  </a:schemeClr>
                </a:solidFill>
                <a:cs typeface="Arial" panose="020B0604020202020204" pitchFamily="34" charset="0"/>
              </a:rPr>
              <a:t>Via biopsy demonstrating the presence of noncaseating granulomas</a:t>
            </a:r>
          </a:p>
        </p:txBody>
      </p:sp>
      <p:sp>
        <p:nvSpPr>
          <p:cNvPr id="37" name="Oval 36">
            <a:extLst>
              <a:ext uri="{FF2B5EF4-FFF2-40B4-BE49-F238E27FC236}">
                <a16:creationId xmlns:a16="http://schemas.microsoft.com/office/drawing/2014/main" id="{B31C7832-200B-45A5-9E0B-7D72D2BFA484}"/>
              </a:ext>
            </a:extLst>
          </p:cNvPr>
          <p:cNvSpPr/>
          <p:nvPr/>
        </p:nvSpPr>
        <p:spPr>
          <a:xfrm>
            <a:off x="1143000" y="3710610"/>
            <a:ext cx="1034437" cy="4820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70F68D31-CF85-4243-8498-4F92369F60B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92414009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Line 29">
            <a:extLst>
              <a:ext uri="{FF2B5EF4-FFF2-40B4-BE49-F238E27FC236}">
                <a16:creationId xmlns:a16="http://schemas.microsoft.com/office/drawing/2014/main" id="{BE41280C-38A6-49FE-BF8C-AB5AC20AB006}"/>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A8437670-C268-44A8-88B0-700D2636C08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BC5D261C-9324-4CBA-8E7D-76873141BCF9}"/>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27D186AB-4AC5-46DF-82FA-2717BCA3D76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8CCDD2D5-7E97-495C-BF00-B2329E8D94DD}"/>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4FF20992-765A-4848-B3A1-F6148BE5D6CE}"/>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10009915-7121-480C-BA6E-6585C30CF3C9}"/>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C72B0B77-2310-4D9D-B9C4-A732541EFD13}"/>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b="1" dirty="0">
                <a:solidFill>
                  <a:srgbClr val="0000FF"/>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Who is the typical sarcoid </a:t>
            </a:r>
            <a:r>
              <a:rPr lang="en-US" sz="1400" i="1" dirty="0" err="1">
                <a:solidFill>
                  <a:schemeClr val="bg1">
                    <a:lumMod val="50000"/>
                  </a:schemeClr>
                </a:solidFill>
                <a:latin typeface="Arial" panose="020B0604020202020204" pitchFamily="34" charset="0"/>
              </a:rPr>
              <a:t>pt</a:t>
            </a:r>
            <a:r>
              <a:rPr lang="en-US" sz="1400" i="1" dirty="0">
                <a:solidFill>
                  <a:schemeClr val="bg1">
                    <a:lumMod val="50000"/>
                  </a:schemeClr>
                </a:solidFill>
                <a:latin typeface="Arial" panose="020B0604020202020204" pitchFamily="34" charset="0"/>
              </a:rPr>
              <a:t> 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During what age-range does </a:t>
            </a:r>
            <a:r>
              <a:rPr lang="en-US" sz="1400" i="1" dirty="0" err="1">
                <a:solidFill>
                  <a:schemeClr val="bg1">
                    <a:lumMod val="50000"/>
                  </a:schemeClr>
                </a:solidFill>
                <a:latin typeface="Arial" panose="020B0604020202020204" pitchFamily="34" charset="0"/>
              </a:rPr>
              <a:t>dz</a:t>
            </a:r>
            <a:r>
              <a:rPr lang="en-US" sz="1400" i="1" dirty="0">
                <a:solidFill>
                  <a:schemeClr val="bg1">
                    <a:lumMod val="50000"/>
                  </a:schemeClr>
                </a:solidFill>
                <a:latin typeface="Arial" panose="020B0604020202020204" pitchFamily="34" charset="0"/>
              </a:rPr>
              <a:t> onset typically occur?</a:t>
            </a:r>
          </a:p>
          <a:p>
            <a:r>
              <a:rPr lang="en-US" sz="1400" dirty="0">
                <a:solidFill>
                  <a:schemeClr val="bg1">
                    <a:lumMod val="50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E230495-22A7-4B4B-9B4A-6CC6D0ABD64C}"/>
              </a:ext>
            </a:extLst>
          </p:cNvPr>
          <p:cNvSpPr txBox="1"/>
          <p:nvPr/>
        </p:nvSpPr>
        <p:spPr>
          <a:xfrm>
            <a:off x="2366886" y="3951744"/>
            <a:ext cx="5618857" cy="2677656"/>
          </a:xfrm>
          <a:prstGeom prst="rect">
            <a:avLst/>
          </a:prstGeom>
          <a:solidFill>
            <a:schemeClr val="accent2">
              <a:lumMod val="60000"/>
              <a:lumOff val="40000"/>
            </a:schemeClr>
          </a:solidFill>
        </p:spPr>
        <p:txBody>
          <a:bodyPr wrap="square" rtlCol="0">
            <a:spAutoFit/>
          </a:bodyPr>
          <a:lstStyle/>
          <a:p>
            <a:r>
              <a:rPr lang="en-US" sz="1400" i="1" dirty="0">
                <a:latin typeface="Arial" panose="020B0604020202020204" pitchFamily="34" charset="0"/>
              </a:rPr>
              <a:t>What is the single-best screening test for </a:t>
            </a:r>
            <a:r>
              <a:rPr lang="en-US" sz="1400" i="1" dirty="0" err="1">
                <a:latin typeface="Arial" panose="020B0604020202020204" pitchFamily="34" charset="0"/>
              </a:rPr>
              <a:t>sarcoid</a:t>
            </a:r>
            <a:r>
              <a:rPr lang="en-US" sz="1400" i="1" dirty="0">
                <a:latin typeface="Arial" panose="020B0604020202020204" pitchFamily="34" charset="0"/>
              </a:rPr>
              <a:t>?</a:t>
            </a:r>
          </a:p>
          <a:p>
            <a:r>
              <a:rPr lang="en-US" sz="1400" dirty="0">
                <a:latin typeface="Arial" panose="020B0604020202020204" pitchFamily="34" charset="0"/>
              </a:rPr>
              <a:t>Chest X-ray</a:t>
            </a:r>
          </a:p>
          <a:p>
            <a:endParaRPr lang="en-US" sz="1400" b="1" dirty="0">
              <a:latin typeface="Arial" panose="020B0604020202020204" pitchFamily="34" charset="0"/>
            </a:endParaRPr>
          </a:p>
          <a:p>
            <a:r>
              <a:rPr lang="en-US" sz="1400" i="1" dirty="0">
                <a:latin typeface="Arial" panose="020B0604020202020204" pitchFamily="34" charset="0"/>
              </a:rPr>
              <a:t>What is the classic CXR finding?</a:t>
            </a:r>
          </a:p>
          <a:p>
            <a:r>
              <a:rPr lang="en-US" sz="1400" dirty="0">
                <a:latin typeface="Arial" panose="020B0604020202020204" pitchFamily="34" charset="0"/>
              </a:rPr>
              <a:t>Bilateral hilar adenopathy</a:t>
            </a:r>
          </a:p>
          <a:p>
            <a:endParaRPr lang="en-US" sz="1400" b="1" dirty="0">
              <a:latin typeface="Arial" panose="020B0604020202020204" pitchFamily="34" charset="0"/>
            </a:endParaRPr>
          </a:p>
          <a:p>
            <a:r>
              <a:rPr lang="en-US" sz="1400" i="1" dirty="0">
                <a:latin typeface="Arial" panose="020B0604020202020204" pitchFamily="34" charset="0"/>
                <a:cs typeface="Arial" panose="020B0604020202020204" pitchFamily="34" charset="0"/>
              </a:rPr>
              <a:t>If CXR is read as normal, but clinical suspicion for sarcoidosis remains high, what other imaging modality should be considered?</a:t>
            </a:r>
          </a:p>
          <a:p>
            <a:r>
              <a:rPr lang="en-US" sz="1400" dirty="0">
                <a:latin typeface="Arial" panose="020B0604020202020204" pitchFamily="34" charset="0"/>
                <a:cs typeface="Arial" panose="020B0604020202020204" pitchFamily="34" charset="0"/>
              </a:rPr>
              <a:t>Thin cut CT of the chest</a:t>
            </a:r>
          </a:p>
          <a:p>
            <a:endParaRPr lang="en-US" sz="1400" dirty="0">
              <a:solidFill>
                <a:schemeClr val="accent2">
                  <a:lumMod val="60000"/>
                  <a:lumOff val="40000"/>
                </a:schemeClr>
              </a:solidFill>
              <a:cs typeface="Arial" panose="020B0604020202020204" pitchFamily="34" charset="0"/>
            </a:endParaRPr>
          </a:p>
          <a:p>
            <a:r>
              <a:rPr lang="en-US" sz="1400" i="1" dirty="0">
                <a:solidFill>
                  <a:schemeClr val="accent2">
                    <a:lumMod val="60000"/>
                    <a:lumOff val="40000"/>
                  </a:schemeClr>
                </a:solidFill>
                <a:cs typeface="Arial" panose="020B0604020202020204" pitchFamily="34" charset="0"/>
              </a:rPr>
              <a:t>What is the only way to </a:t>
            </a:r>
            <a:r>
              <a:rPr lang="en-US" sz="1400" dirty="0">
                <a:solidFill>
                  <a:schemeClr val="accent2">
                    <a:lumMod val="60000"/>
                    <a:lumOff val="40000"/>
                  </a:schemeClr>
                </a:solidFill>
                <a:cs typeface="Arial" panose="020B0604020202020204" pitchFamily="34" charset="0"/>
              </a:rPr>
              <a:t>definitively</a:t>
            </a:r>
            <a:r>
              <a:rPr lang="en-US" sz="1400" i="1" dirty="0">
                <a:solidFill>
                  <a:schemeClr val="accent2">
                    <a:lumMod val="60000"/>
                    <a:lumOff val="40000"/>
                  </a:schemeClr>
                </a:solidFill>
                <a:cs typeface="Arial" panose="020B0604020202020204" pitchFamily="34" charset="0"/>
              </a:rPr>
              <a:t> diagnose sarcoidosis?</a:t>
            </a:r>
          </a:p>
          <a:p>
            <a:r>
              <a:rPr lang="en-US" sz="1400" dirty="0">
                <a:solidFill>
                  <a:schemeClr val="accent2">
                    <a:lumMod val="60000"/>
                    <a:lumOff val="40000"/>
                  </a:schemeClr>
                </a:solidFill>
                <a:cs typeface="Arial" panose="020B0604020202020204" pitchFamily="34" charset="0"/>
              </a:rPr>
              <a:t>Via biopsy demonstrating the presence of noncaseating granulomas</a:t>
            </a:r>
          </a:p>
        </p:txBody>
      </p:sp>
      <p:sp>
        <p:nvSpPr>
          <p:cNvPr id="37" name="Oval 36">
            <a:extLst>
              <a:ext uri="{FF2B5EF4-FFF2-40B4-BE49-F238E27FC236}">
                <a16:creationId xmlns:a16="http://schemas.microsoft.com/office/drawing/2014/main" id="{B31C7832-200B-45A5-9E0B-7D72D2BFA484}"/>
              </a:ext>
            </a:extLst>
          </p:cNvPr>
          <p:cNvSpPr/>
          <p:nvPr/>
        </p:nvSpPr>
        <p:spPr>
          <a:xfrm>
            <a:off x="1143000" y="3710610"/>
            <a:ext cx="1034437" cy="4820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8ABB5D19-FCAF-403D-AC55-796D6B6573C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90646553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Line 29">
            <a:extLst>
              <a:ext uri="{FF2B5EF4-FFF2-40B4-BE49-F238E27FC236}">
                <a16:creationId xmlns:a16="http://schemas.microsoft.com/office/drawing/2014/main" id="{07466042-FE7B-484C-B1E0-BABF7F3AB17E}"/>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4999F49B-5ABE-46F9-8A1F-F4F65B9DE00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E33DD833-9FE8-4582-8C60-721835D88BA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11D8534A-0E3B-4FD9-8B77-F5B295D81DE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FB468806-3392-47CA-BFE5-00B6398E4135}"/>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899DA08F-B162-4AF8-89BF-3416448254B8}"/>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3911694B-6F07-428A-8214-A6599C1155A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D267832D-773F-44C5-8072-11540AF56D34}"/>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b="1" dirty="0">
                <a:solidFill>
                  <a:srgbClr val="0000FF"/>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Who is the typical sarcoid </a:t>
            </a:r>
            <a:r>
              <a:rPr lang="en-US" sz="1400" i="1" dirty="0" err="1">
                <a:solidFill>
                  <a:schemeClr val="bg1">
                    <a:lumMod val="50000"/>
                  </a:schemeClr>
                </a:solidFill>
                <a:latin typeface="Arial" panose="020B0604020202020204" pitchFamily="34" charset="0"/>
              </a:rPr>
              <a:t>pt</a:t>
            </a:r>
            <a:r>
              <a:rPr lang="en-US" sz="1400" i="1" dirty="0">
                <a:solidFill>
                  <a:schemeClr val="bg1">
                    <a:lumMod val="50000"/>
                  </a:schemeClr>
                </a:solidFill>
                <a:latin typeface="Arial" panose="020B0604020202020204" pitchFamily="34" charset="0"/>
              </a:rPr>
              <a:t> 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During what age-range does </a:t>
            </a:r>
            <a:r>
              <a:rPr lang="en-US" sz="1400" i="1" dirty="0" err="1">
                <a:solidFill>
                  <a:schemeClr val="bg1">
                    <a:lumMod val="50000"/>
                  </a:schemeClr>
                </a:solidFill>
                <a:latin typeface="Arial" panose="020B0604020202020204" pitchFamily="34" charset="0"/>
              </a:rPr>
              <a:t>dz</a:t>
            </a:r>
            <a:r>
              <a:rPr lang="en-US" sz="1400" i="1" dirty="0">
                <a:solidFill>
                  <a:schemeClr val="bg1">
                    <a:lumMod val="50000"/>
                  </a:schemeClr>
                </a:solidFill>
                <a:latin typeface="Arial" panose="020B0604020202020204" pitchFamily="34" charset="0"/>
              </a:rPr>
              <a:t> onset typically occur?</a:t>
            </a:r>
          </a:p>
          <a:p>
            <a:r>
              <a:rPr lang="en-US" sz="1400" dirty="0">
                <a:solidFill>
                  <a:schemeClr val="bg1">
                    <a:lumMod val="50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E230495-22A7-4B4B-9B4A-6CC6D0ABD64C}"/>
              </a:ext>
            </a:extLst>
          </p:cNvPr>
          <p:cNvSpPr txBox="1"/>
          <p:nvPr/>
        </p:nvSpPr>
        <p:spPr>
          <a:xfrm>
            <a:off x="2366886" y="3951744"/>
            <a:ext cx="5618857" cy="2677656"/>
          </a:xfrm>
          <a:prstGeom prst="rect">
            <a:avLst/>
          </a:prstGeom>
          <a:solidFill>
            <a:schemeClr val="accent2">
              <a:lumMod val="60000"/>
              <a:lumOff val="40000"/>
            </a:schemeClr>
          </a:solidFill>
        </p:spPr>
        <p:txBody>
          <a:bodyPr wrap="square" rtlCol="0">
            <a:spAutoFit/>
          </a:bodyPr>
          <a:lstStyle/>
          <a:p>
            <a:r>
              <a:rPr lang="en-US" sz="1400" i="1" dirty="0">
                <a:latin typeface="Arial" panose="020B0604020202020204" pitchFamily="34" charset="0"/>
              </a:rPr>
              <a:t>What is the single-best screening test for </a:t>
            </a:r>
            <a:r>
              <a:rPr lang="en-US" sz="1400" i="1" dirty="0" err="1">
                <a:latin typeface="Arial" panose="020B0604020202020204" pitchFamily="34" charset="0"/>
              </a:rPr>
              <a:t>sarcoid</a:t>
            </a:r>
            <a:r>
              <a:rPr lang="en-US" sz="1400" i="1" dirty="0">
                <a:latin typeface="Arial" panose="020B0604020202020204" pitchFamily="34" charset="0"/>
              </a:rPr>
              <a:t>?</a:t>
            </a:r>
          </a:p>
          <a:p>
            <a:r>
              <a:rPr lang="en-US" sz="1400" dirty="0">
                <a:latin typeface="Arial" panose="020B0604020202020204" pitchFamily="34" charset="0"/>
              </a:rPr>
              <a:t>Chest X-ray</a:t>
            </a:r>
          </a:p>
          <a:p>
            <a:endParaRPr lang="en-US" sz="1400" b="1" dirty="0">
              <a:latin typeface="Arial" panose="020B0604020202020204" pitchFamily="34" charset="0"/>
            </a:endParaRPr>
          </a:p>
          <a:p>
            <a:r>
              <a:rPr lang="en-US" sz="1400" i="1" dirty="0">
                <a:latin typeface="Arial" panose="020B0604020202020204" pitchFamily="34" charset="0"/>
              </a:rPr>
              <a:t>What is the classic CXR finding?</a:t>
            </a:r>
          </a:p>
          <a:p>
            <a:r>
              <a:rPr lang="en-US" sz="1400" dirty="0">
                <a:latin typeface="Arial" panose="020B0604020202020204" pitchFamily="34" charset="0"/>
              </a:rPr>
              <a:t>Bilateral hilar adenopathy</a:t>
            </a:r>
          </a:p>
          <a:p>
            <a:endParaRPr lang="en-US" sz="1400" b="1" dirty="0">
              <a:latin typeface="Arial" panose="020B0604020202020204" pitchFamily="34" charset="0"/>
            </a:endParaRPr>
          </a:p>
          <a:p>
            <a:r>
              <a:rPr lang="en-US" sz="1400" i="1" dirty="0">
                <a:latin typeface="Arial" panose="020B0604020202020204" pitchFamily="34" charset="0"/>
                <a:cs typeface="Arial" panose="020B0604020202020204" pitchFamily="34" charset="0"/>
              </a:rPr>
              <a:t>If CXR is read as normal, but clinical suspicion for sarcoidosis remains high, what other imaging modality should be considered?</a:t>
            </a:r>
          </a:p>
          <a:p>
            <a:r>
              <a:rPr lang="en-US" sz="1400" dirty="0">
                <a:latin typeface="Arial" panose="020B0604020202020204" pitchFamily="34" charset="0"/>
                <a:cs typeface="Arial" panose="020B0604020202020204" pitchFamily="34" charset="0"/>
              </a:rPr>
              <a:t>Thin cut CT of the chest</a:t>
            </a:r>
          </a:p>
          <a:p>
            <a:endParaRPr lang="en-US" sz="1400" dirty="0">
              <a:cs typeface="Arial" panose="020B0604020202020204" pitchFamily="34" charset="0"/>
            </a:endParaRPr>
          </a:p>
          <a:p>
            <a:r>
              <a:rPr lang="en-US" sz="1400" i="1" dirty="0">
                <a:cs typeface="Arial" panose="020B0604020202020204" pitchFamily="34" charset="0"/>
              </a:rPr>
              <a:t>What is the only way to </a:t>
            </a:r>
            <a:r>
              <a:rPr lang="en-US" sz="1400" dirty="0">
                <a:cs typeface="Arial" panose="020B0604020202020204" pitchFamily="34" charset="0"/>
              </a:rPr>
              <a:t>definitively</a:t>
            </a:r>
            <a:r>
              <a:rPr lang="en-US" sz="1400" i="1" dirty="0">
                <a:cs typeface="Arial" panose="020B0604020202020204" pitchFamily="34" charset="0"/>
              </a:rPr>
              <a:t> diagnose sarcoidosis?</a:t>
            </a:r>
            <a:endParaRPr lang="en-US" sz="1400" i="1" dirty="0">
              <a:solidFill>
                <a:schemeClr val="accent2">
                  <a:lumMod val="60000"/>
                  <a:lumOff val="40000"/>
                </a:schemeClr>
              </a:solidFill>
              <a:cs typeface="Arial" panose="020B0604020202020204" pitchFamily="34" charset="0"/>
            </a:endParaRPr>
          </a:p>
          <a:p>
            <a:r>
              <a:rPr lang="en-US" sz="1400" dirty="0">
                <a:solidFill>
                  <a:schemeClr val="accent2">
                    <a:lumMod val="60000"/>
                    <a:lumOff val="40000"/>
                  </a:schemeClr>
                </a:solidFill>
                <a:cs typeface="Arial" panose="020B0604020202020204" pitchFamily="34" charset="0"/>
              </a:rPr>
              <a:t>Via biopsy demonstrating the presence of noncaseating granulomas</a:t>
            </a:r>
          </a:p>
        </p:txBody>
      </p:sp>
      <p:sp>
        <p:nvSpPr>
          <p:cNvPr id="37" name="Oval 36">
            <a:extLst>
              <a:ext uri="{FF2B5EF4-FFF2-40B4-BE49-F238E27FC236}">
                <a16:creationId xmlns:a16="http://schemas.microsoft.com/office/drawing/2014/main" id="{B31C7832-200B-45A5-9E0B-7D72D2BFA484}"/>
              </a:ext>
            </a:extLst>
          </p:cNvPr>
          <p:cNvSpPr/>
          <p:nvPr/>
        </p:nvSpPr>
        <p:spPr>
          <a:xfrm>
            <a:off x="1143000" y="3710610"/>
            <a:ext cx="1034437" cy="4820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899574D1-9BBB-452B-8683-E7379E7857A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3143989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Line 29">
            <a:extLst>
              <a:ext uri="{FF2B5EF4-FFF2-40B4-BE49-F238E27FC236}">
                <a16:creationId xmlns:a16="http://schemas.microsoft.com/office/drawing/2014/main" id="{5D0BEF92-9303-4376-ACAC-C8F3384DB361}"/>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Line 30">
            <a:extLst>
              <a:ext uri="{FF2B5EF4-FFF2-40B4-BE49-F238E27FC236}">
                <a16:creationId xmlns:a16="http://schemas.microsoft.com/office/drawing/2014/main" id="{9C51E295-C9AF-4A3F-B6B1-A06E61E008E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 name="Text Box 31">
            <a:extLst>
              <a:ext uri="{FF2B5EF4-FFF2-40B4-BE49-F238E27FC236}">
                <a16:creationId xmlns:a16="http://schemas.microsoft.com/office/drawing/2014/main" id="{F4F70C1B-EF8B-496F-B898-895C16AD9FB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5" name="Text Box 23">
            <a:extLst>
              <a:ext uri="{FF2B5EF4-FFF2-40B4-BE49-F238E27FC236}">
                <a16:creationId xmlns:a16="http://schemas.microsoft.com/office/drawing/2014/main" id="{9EDB75CA-05EA-403A-A205-9394A0A9DBF4}"/>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6" name="TextBox 45">
            <a:extLst>
              <a:ext uri="{FF2B5EF4-FFF2-40B4-BE49-F238E27FC236}">
                <a16:creationId xmlns:a16="http://schemas.microsoft.com/office/drawing/2014/main" id="{C50600BA-211D-44FF-975C-FDD7FF819D65}"/>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8" name="Straight Connector 47">
            <a:extLst>
              <a:ext uri="{FF2B5EF4-FFF2-40B4-BE49-F238E27FC236}">
                <a16:creationId xmlns:a16="http://schemas.microsoft.com/office/drawing/2014/main" id="{6DBA7802-71C7-478E-ABFD-EE8A40257AD9}"/>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2F4844D2-04E3-4BD2-B90B-F5CB91101F25}"/>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Oval 49">
            <a:extLst>
              <a:ext uri="{FF2B5EF4-FFF2-40B4-BE49-F238E27FC236}">
                <a16:creationId xmlns:a16="http://schemas.microsoft.com/office/drawing/2014/main" id="{A4D6C091-82E0-4B16-BBBB-02821534FE02}"/>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 name="TextBox 34">
            <a:extLst>
              <a:ext uri="{FF2B5EF4-FFF2-40B4-BE49-F238E27FC236}">
                <a16:creationId xmlns:a16="http://schemas.microsoft.com/office/drawing/2014/main" id="{57946C3A-8E0B-4273-9680-90CBC1E6130A}"/>
              </a:ext>
            </a:extLst>
          </p:cNvPr>
          <p:cNvSpPr txBox="1"/>
          <p:nvPr/>
        </p:nvSpPr>
        <p:spPr>
          <a:xfrm>
            <a:off x="1161570" y="2080591"/>
            <a:ext cx="5033412" cy="461664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latin typeface="Arial" panose="020B0604020202020204" pitchFamily="34" charset="0"/>
              </a:rPr>
              <a:t>In broadest terms, how would you describe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dirty="0">
                <a:solidFill>
                  <a:schemeClr val="bg1">
                    <a:lumMod val="50000"/>
                  </a:schemeClr>
                </a:solidFill>
                <a:latin typeface="Arial" panose="020B0604020202020204" pitchFamily="34" charset="0"/>
              </a:rPr>
              <a:t>It is a multi-organ disease characterized by the presence of  </a:t>
            </a:r>
            <a:r>
              <a:rPr lang="en-US" sz="1400" b="1" dirty="0">
                <a:solidFill>
                  <a:srgbClr val="0000FF"/>
                </a:solidFill>
                <a:latin typeface="Arial" panose="020B0604020202020204" pitchFamily="34" charset="0"/>
              </a:rPr>
              <a:t>noncaseating granulomas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is the cause?</a:t>
            </a:r>
          </a:p>
          <a:p>
            <a:r>
              <a:rPr lang="en-US" sz="1400" dirty="0">
                <a:solidFill>
                  <a:schemeClr val="bg1">
                    <a:lumMod val="50000"/>
                  </a:schemeClr>
                </a:solidFill>
                <a:latin typeface="Arial" panose="020B0604020202020204" pitchFamily="34" charset="0"/>
              </a:rPr>
              <a:t>As of this writing, it is unknown</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organ/system is most commonly involved in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a:t>
            </a:r>
          </a:p>
          <a:p>
            <a:r>
              <a:rPr lang="en-US" sz="1400" b="1" dirty="0">
                <a:solidFill>
                  <a:srgbClr val="0000FF"/>
                </a:solidFill>
                <a:latin typeface="Arial" panose="020B0604020202020204" pitchFamily="34" charset="0"/>
              </a:rPr>
              <a:t>The lungs</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Which other organ systems can be involved?</a:t>
            </a:r>
          </a:p>
          <a:p>
            <a:r>
              <a:rPr lang="en-US" sz="1400" dirty="0">
                <a:solidFill>
                  <a:schemeClr val="bg1">
                    <a:lumMod val="50000"/>
                  </a:schemeClr>
                </a:solidFill>
                <a:latin typeface="Arial" panose="020B0604020202020204" pitchFamily="34" charset="0"/>
              </a:rPr>
              <a:t>Pretty much all of them</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What percentage of </a:t>
            </a:r>
            <a:r>
              <a:rPr lang="en-US" sz="1400" i="1" dirty="0" err="1">
                <a:solidFill>
                  <a:schemeClr val="bg1">
                    <a:lumMod val="50000"/>
                  </a:schemeClr>
                </a:solidFill>
                <a:latin typeface="Arial" panose="020B0604020202020204" pitchFamily="34" charset="0"/>
              </a:rPr>
              <a:t>sarcoid</a:t>
            </a:r>
            <a:r>
              <a:rPr lang="en-US" sz="1400" i="1" dirty="0">
                <a:solidFill>
                  <a:schemeClr val="bg1">
                    <a:lumMod val="50000"/>
                  </a:schemeClr>
                </a:solidFill>
                <a:latin typeface="Arial" panose="020B0604020202020204" pitchFamily="34" charset="0"/>
              </a:rPr>
              <a:t> pts have ocular involvement?</a:t>
            </a:r>
          </a:p>
          <a:p>
            <a:r>
              <a:rPr lang="en-US" sz="1400" dirty="0">
                <a:solidFill>
                  <a:schemeClr val="bg1">
                    <a:lumMod val="50000"/>
                  </a:schemeClr>
                </a:solidFill>
                <a:latin typeface="Arial" panose="020B0604020202020204" pitchFamily="34" charset="0"/>
              </a:rPr>
              <a:t>About 50</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Who is the typical sarcoid </a:t>
            </a:r>
            <a:r>
              <a:rPr lang="en-US" sz="1400" i="1" dirty="0" err="1">
                <a:solidFill>
                  <a:schemeClr val="bg1">
                    <a:lumMod val="50000"/>
                  </a:schemeClr>
                </a:solidFill>
                <a:latin typeface="Arial" panose="020B0604020202020204" pitchFamily="34" charset="0"/>
              </a:rPr>
              <a:t>pt</a:t>
            </a:r>
            <a:r>
              <a:rPr lang="en-US" sz="1400" i="1" dirty="0">
                <a:solidFill>
                  <a:schemeClr val="bg1">
                    <a:lumMod val="50000"/>
                  </a:schemeClr>
                </a:solidFill>
                <a:latin typeface="Arial" panose="020B0604020202020204" pitchFamily="34" charset="0"/>
              </a:rPr>
              <a:t> in the US?</a:t>
            </a:r>
          </a:p>
          <a:p>
            <a:r>
              <a:rPr lang="en-US" sz="1400" dirty="0">
                <a:solidFill>
                  <a:schemeClr val="bg1">
                    <a:lumMod val="50000"/>
                  </a:schemeClr>
                </a:solidFill>
                <a:latin typeface="Arial" panose="020B0604020202020204" pitchFamily="34" charset="0"/>
              </a:rPr>
              <a:t>An African-American </a:t>
            </a:r>
          </a:p>
          <a:p>
            <a:endParaRPr lang="en-US" sz="1400" dirty="0">
              <a:solidFill>
                <a:schemeClr val="bg1">
                  <a:lumMod val="50000"/>
                </a:schemeClr>
              </a:solidFill>
              <a:latin typeface="Arial" panose="020B0604020202020204" pitchFamily="34" charset="0"/>
            </a:endParaRPr>
          </a:p>
          <a:p>
            <a:r>
              <a:rPr lang="en-US" sz="1400" i="1" dirty="0">
                <a:solidFill>
                  <a:schemeClr val="bg1">
                    <a:lumMod val="50000"/>
                  </a:schemeClr>
                </a:solidFill>
                <a:latin typeface="Arial" panose="020B0604020202020204" pitchFamily="34" charset="0"/>
              </a:rPr>
              <a:t>During what age-range does </a:t>
            </a:r>
            <a:r>
              <a:rPr lang="en-US" sz="1400" i="1" dirty="0" err="1">
                <a:solidFill>
                  <a:schemeClr val="bg1">
                    <a:lumMod val="50000"/>
                  </a:schemeClr>
                </a:solidFill>
                <a:latin typeface="Arial" panose="020B0604020202020204" pitchFamily="34" charset="0"/>
              </a:rPr>
              <a:t>dz</a:t>
            </a:r>
            <a:r>
              <a:rPr lang="en-US" sz="1400" i="1" dirty="0">
                <a:solidFill>
                  <a:schemeClr val="bg1">
                    <a:lumMod val="50000"/>
                  </a:schemeClr>
                </a:solidFill>
                <a:latin typeface="Arial" panose="020B0604020202020204" pitchFamily="34" charset="0"/>
              </a:rPr>
              <a:t> onset typically occur?</a:t>
            </a:r>
          </a:p>
          <a:p>
            <a:r>
              <a:rPr lang="en-US" sz="1400" dirty="0">
                <a:solidFill>
                  <a:schemeClr val="bg1">
                    <a:lumMod val="50000"/>
                  </a:schemeClr>
                </a:solidFill>
                <a:latin typeface="Arial" panose="020B0604020202020204" pitchFamily="34" charset="0"/>
              </a:rPr>
              <a:t>Usually 20 to 50</a:t>
            </a:r>
          </a:p>
        </p:txBody>
      </p:sp>
      <p:sp>
        <p:nvSpPr>
          <p:cNvPr id="36" name="TextBox 35">
            <a:extLst>
              <a:ext uri="{FF2B5EF4-FFF2-40B4-BE49-F238E27FC236}">
                <a16:creationId xmlns:a16="http://schemas.microsoft.com/office/drawing/2014/main" id="{3E230495-22A7-4B4B-9B4A-6CC6D0ABD64C}"/>
              </a:ext>
            </a:extLst>
          </p:cNvPr>
          <p:cNvSpPr txBox="1"/>
          <p:nvPr/>
        </p:nvSpPr>
        <p:spPr>
          <a:xfrm>
            <a:off x="2366886" y="3951744"/>
            <a:ext cx="5618857" cy="2677656"/>
          </a:xfrm>
          <a:prstGeom prst="rect">
            <a:avLst/>
          </a:prstGeom>
          <a:solidFill>
            <a:schemeClr val="accent2">
              <a:lumMod val="60000"/>
              <a:lumOff val="40000"/>
            </a:schemeClr>
          </a:solidFill>
        </p:spPr>
        <p:txBody>
          <a:bodyPr wrap="square" rtlCol="0">
            <a:spAutoFit/>
          </a:bodyPr>
          <a:lstStyle/>
          <a:p>
            <a:r>
              <a:rPr lang="en-US" sz="1400" i="1" dirty="0">
                <a:latin typeface="Arial" panose="020B0604020202020204" pitchFamily="34" charset="0"/>
              </a:rPr>
              <a:t>What is the single-best screening test for </a:t>
            </a:r>
            <a:r>
              <a:rPr lang="en-US" sz="1400" i="1" dirty="0" err="1">
                <a:latin typeface="Arial" panose="020B0604020202020204" pitchFamily="34" charset="0"/>
              </a:rPr>
              <a:t>sarcoid</a:t>
            </a:r>
            <a:r>
              <a:rPr lang="en-US" sz="1400" i="1" dirty="0">
                <a:latin typeface="Arial" panose="020B0604020202020204" pitchFamily="34" charset="0"/>
              </a:rPr>
              <a:t>?</a:t>
            </a:r>
          </a:p>
          <a:p>
            <a:r>
              <a:rPr lang="en-US" sz="1400" dirty="0">
                <a:latin typeface="Arial" panose="020B0604020202020204" pitchFamily="34" charset="0"/>
              </a:rPr>
              <a:t>Chest X-ray</a:t>
            </a:r>
          </a:p>
          <a:p>
            <a:endParaRPr lang="en-US" sz="1400" b="1" dirty="0">
              <a:latin typeface="Arial" panose="020B0604020202020204" pitchFamily="34" charset="0"/>
            </a:endParaRPr>
          </a:p>
          <a:p>
            <a:r>
              <a:rPr lang="en-US" sz="1400" i="1" dirty="0">
                <a:latin typeface="Arial" panose="020B0604020202020204" pitchFamily="34" charset="0"/>
              </a:rPr>
              <a:t>What is the classic CXR finding?</a:t>
            </a:r>
          </a:p>
          <a:p>
            <a:r>
              <a:rPr lang="en-US" sz="1400" dirty="0">
                <a:latin typeface="Arial" panose="020B0604020202020204" pitchFamily="34" charset="0"/>
              </a:rPr>
              <a:t>Bilateral hilar adenopathy</a:t>
            </a:r>
          </a:p>
          <a:p>
            <a:endParaRPr lang="en-US" sz="1400" b="1" dirty="0">
              <a:latin typeface="Arial" panose="020B0604020202020204" pitchFamily="34" charset="0"/>
            </a:endParaRPr>
          </a:p>
          <a:p>
            <a:r>
              <a:rPr lang="en-US" sz="1400" i="1" dirty="0">
                <a:latin typeface="Arial" panose="020B0604020202020204" pitchFamily="34" charset="0"/>
                <a:cs typeface="Arial" panose="020B0604020202020204" pitchFamily="34" charset="0"/>
              </a:rPr>
              <a:t>If CXR is read as normal, but clinical suspicion for sarcoidosis remains high, what other imaging modality should be considered?</a:t>
            </a:r>
          </a:p>
          <a:p>
            <a:r>
              <a:rPr lang="en-US" sz="1400" dirty="0">
                <a:latin typeface="Arial" panose="020B0604020202020204" pitchFamily="34" charset="0"/>
                <a:cs typeface="Arial" panose="020B0604020202020204" pitchFamily="34" charset="0"/>
              </a:rPr>
              <a:t>Thin cut CT of the chest</a:t>
            </a:r>
          </a:p>
          <a:p>
            <a:endParaRPr lang="en-US" sz="1400" dirty="0">
              <a:cs typeface="Arial" panose="020B0604020202020204" pitchFamily="34" charset="0"/>
            </a:endParaRPr>
          </a:p>
          <a:p>
            <a:r>
              <a:rPr lang="en-US" sz="1400" i="1" dirty="0">
                <a:cs typeface="Arial" panose="020B0604020202020204" pitchFamily="34" charset="0"/>
              </a:rPr>
              <a:t>What is the only way to </a:t>
            </a:r>
            <a:r>
              <a:rPr lang="en-US" sz="1400" dirty="0">
                <a:cs typeface="Arial" panose="020B0604020202020204" pitchFamily="34" charset="0"/>
              </a:rPr>
              <a:t>definitively</a:t>
            </a:r>
            <a:r>
              <a:rPr lang="en-US" sz="1400" i="1" dirty="0">
                <a:cs typeface="Arial" panose="020B0604020202020204" pitchFamily="34" charset="0"/>
              </a:rPr>
              <a:t> diagnose sarcoidosis?</a:t>
            </a:r>
          </a:p>
          <a:p>
            <a:r>
              <a:rPr lang="en-US" sz="1400" dirty="0">
                <a:cs typeface="Arial" panose="020B0604020202020204" pitchFamily="34" charset="0"/>
              </a:rPr>
              <a:t>Via biopsy demonstrating the presence of noncaseating granulomas</a:t>
            </a:r>
          </a:p>
        </p:txBody>
      </p:sp>
      <p:sp>
        <p:nvSpPr>
          <p:cNvPr id="37" name="Oval 36">
            <a:extLst>
              <a:ext uri="{FF2B5EF4-FFF2-40B4-BE49-F238E27FC236}">
                <a16:creationId xmlns:a16="http://schemas.microsoft.com/office/drawing/2014/main" id="{B31C7832-200B-45A5-9E0B-7D72D2BFA484}"/>
              </a:ext>
            </a:extLst>
          </p:cNvPr>
          <p:cNvSpPr/>
          <p:nvPr/>
        </p:nvSpPr>
        <p:spPr>
          <a:xfrm>
            <a:off x="1143000" y="3710610"/>
            <a:ext cx="1034437" cy="4820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8F40BA0-16CC-4420-85E3-71E19C2E25A9}"/>
              </a:ext>
            </a:extLst>
          </p:cNvPr>
          <p:cNvSpPr/>
          <p:nvPr/>
        </p:nvSpPr>
        <p:spPr>
          <a:xfrm>
            <a:off x="1073697" y="2419627"/>
            <a:ext cx="2530483" cy="4820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5706C291-3948-4F08-B903-E55EEA19FEC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374782622"/>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0000FF"/>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chemeClr val="accent1">
                    <a:lumMod val="40000"/>
                    <a:lumOff val="60000"/>
                  </a:schemeClr>
                </a:solidFill>
                <a:latin typeface="Arial" panose="020B0604020202020204" pitchFamily="34" charset="0"/>
                <a:cs typeface="Arial" panose="020B0604020202020204" pitchFamily="34" charset="0"/>
              </a:rPr>
              <a:t>About 20</a:t>
            </a:r>
          </a:p>
          <a:p>
            <a:endParaRPr lang="en-US" sz="1400" dirty="0">
              <a:solidFill>
                <a:schemeClr val="accent1">
                  <a:lumMod val="40000"/>
                  <a:lumOff val="60000"/>
                </a:schemeClr>
              </a:solidFill>
              <a:latin typeface="Arial" panose="020B0604020202020204" pitchFamily="34" charset="0"/>
              <a:cs typeface="Arial" panose="020B0604020202020204" pitchFamily="34" charset="0"/>
            </a:endParaRPr>
          </a:p>
          <a:p>
            <a:r>
              <a:rPr lang="en-US" sz="1400" i="1" dirty="0">
                <a:solidFill>
                  <a:schemeClr val="accent1">
                    <a:lumMod val="40000"/>
                    <a:lumOff val="60000"/>
                  </a:schemeClr>
                </a:solidFill>
                <a:latin typeface="Arial" panose="020B0604020202020204" pitchFamily="34" charset="0"/>
                <a:cs typeface="Arial" panose="020B0604020202020204" pitchFamily="34" charset="0"/>
              </a:rPr>
              <a:t>What are the two most common posterior manifestations? </a:t>
            </a:r>
          </a:p>
          <a:p>
            <a:r>
              <a:rPr lang="en-US" sz="1400" dirty="0">
                <a:solidFill>
                  <a:schemeClr val="accent1">
                    <a:lumMod val="40000"/>
                    <a:lumOff val="60000"/>
                  </a:schemeClr>
                </a:solidFill>
                <a:latin typeface="Arial" panose="020B0604020202020204" pitchFamily="34" charset="0"/>
                <a:cs typeface="Arial" panose="020B0604020202020204" pitchFamily="34" charset="0"/>
              </a:rPr>
              <a:t>--Granulomas of the  choroid , retina  and/or  optic nerve</a:t>
            </a:r>
          </a:p>
          <a:p>
            <a:r>
              <a:rPr lang="en-US" sz="1400" dirty="0">
                <a:solidFill>
                  <a:schemeClr val="accent1">
                    <a:lumMod val="40000"/>
                    <a:lumOff val="60000"/>
                  </a:schemeClr>
                </a:solidFill>
                <a:latin typeface="Arial" panose="020B0604020202020204" pitchFamily="34" charset="0"/>
                <a:cs typeface="Arial" panose="020B0604020202020204" pitchFamily="34" charset="0"/>
              </a:rPr>
              <a:t>--Retinal  vasculitis</a:t>
            </a:r>
          </a:p>
        </p:txBody>
      </p:sp>
      <p:sp>
        <p:nvSpPr>
          <p:cNvPr id="35" name="Text Box 23">
            <a:extLst>
              <a:ext uri="{FF2B5EF4-FFF2-40B4-BE49-F238E27FC236}">
                <a16:creationId xmlns:a16="http://schemas.microsoft.com/office/drawing/2014/main" id="{33494309-EB77-461C-8A28-DD46EA2BDB32}"/>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6" name="TextBox 35">
            <a:extLst>
              <a:ext uri="{FF2B5EF4-FFF2-40B4-BE49-F238E27FC236}">
                <a16:creationId xmlns:a16="http://schemas.microsoft.com/office/drawing/2014/main" id="{F9282146-4546-464B-981B-BC4F8FD0289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91ECC9CF-8F62-4454-AD99-30A797974C18}"/>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645F575E-CED9-4DB6-B78B-BB747FA7A32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31">
            <a:extLst>
              <a:ext uri="{FF2B5EF4-FFF2-40B4-BE49-F238E27FC236}">
                <a16:creationId xmlns:a16="http://schemas.microsoft.com/office/drawing/2014/main" id="{1F63C0BA-CB05-4D92-AECE-C03903D2538F}"/>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3" name="Text Box 23">
            <a:extLst>
              <a:ext uri="{FF2B5EF4-FFF2-40B4-BE49-F238E27FC236}">
                <a16:creationId xmlns:a16="http://schemas.microsoft.com/office/drawing/2014/main" id="{50E12662-2966-4C47-ADAC-CFD1ED3CC8F9}"/>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4" name="TextBox 43">
            <a:extLst>
              <a:ext uri="{FF2B5EF4-FFF2-40B4-BE49-F238E27FC236}">
                <a16:creationId xmlns:a16="http://schemas.microsoft.com/office/drawing/2014/main" id="{3BEDEE4F-9D83-466D-BE82-49ACC19979A8}"/>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5" name="Straight Connector 44">
            <a:extLst>
              <a:ext uri="{FF2B5EF4-FFF2-40B4-BE49-F238E27FC236}">
                <a16:creationId xmlns:a16="http://schemas.microsoft.com/office/drawing/2014/main" id="{E75349B2-7DCC-41E9-A7D7-CB6420D48B65}"/>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6" name="Text Box 23">
            <a:extLst>
              <a:ext uri="{FF2B5EF4-FFF2-40B4-BE49-F238E27FC236}">
                <a16:creationId xmlns:a16="http://schemas.microsoft.com/office/drawing/2014/main" id="{4F215811-D23D-4F4E-9CCA-A372F5BC39E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Oval 47">
            <a:extLst>
              <a:ext uri="{FF2B5EF4-FFF2-40B4-BE49-F238E27FC236}">
                <a16:creationId xmlns:a16="http://schemas.microsoft.com/office/drawing/2014/main" id="{F68EF3BA-5909-4359-AD19-5B6F7185AFC7}"/>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5746230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199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0000FF"/>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0000FF"/>
                </a:solidFill>
                <a:latin typeface="Arial" panose="020B0604020202020204" pitchFamily="34" charset="0"/>
                <a:cs typeface="Arial" panose="020B0604020202020204" pitchFamily="34" charset="0"/>
              </a:rPr>
              <a:t>About 20</a:t>
            </a:r>
            <a:endParaRPr lang="en-US" sz="1400" dirty="0">
              <a:solidFill>
                <a:schemeClr val="accent1">
                  <a:lumMod val="40000"/>
                  <a:lumOff val="60000"/>
                </a:schemeClr>
              </a:solidFill>
              <a:latin typeface="Arial" panose="020B0604020202020204" pitchFamily="34" charset="0"/>
              <a:cs typeface="Arial" panose="020B0604020202020204" pitchFamily="34" charset="0"/>
            </a:endParaRPr>
          </a:p>
          <a:p>
            <a:endParaRPr lang="en-US" sz="1400" dirty="0">
              <a:solidFill>
                <a:schemeClr val="accent1">
                  <a:lumMod val="40000"/>
                  <a:lumOff val="60000"/>
                </a:schemeClr>
              </a:solidFill>
              <a:latin typeface="Arial" panose="020B0604020202020204" pitchFamily="34" charset="0"/>
              <a:cs typeface="Arial" panose="020B0604020202020204" pitchFamily="34" charset="0"/>
            </a:endParaRPr>
          </a:p>
          <a:p>
            <a:r>
              <a:rPr lang="en-US" sz="1400" i="1" dirty="0">
                <a:solidFill>
                  <a:schemeClr val="accent1">
                    <a:lumMod val="40000"/>
                    <a:lumOff val="60000"/>
                  </a:schemeClr>
                </a:solidFill>
                <a:latin typeface="Arial" panose="020B0604020202020204" pitchFamily="34" charset="0"/>
                <a:cs typeface="Arial" panose="020B0604020202020204" pitchFamily="34" charset="0"/>
              </a:rPr>
              <a:t>What are the two most common posterior manifestations? </a:t>
            </a:r>
          </a:p>
          <a:p>
            <a:r>
              <a:rPr lang="en-US" sz="1400" dirty="0">
                <a:solidFill>
                  <a:schemeClr val="accent1">
                    <a:lumMod val="40000"/>
                    <a:lumOff val="60000"/>
                  </a:schemeClr>
                </a:solidFill>
                <a:latin typeface="Arial" panose="020B0604020202020204" pitchFamily="34" charset="0"/>
                <a:cs typeface="Arial" panose="020B0604020202020204" pitchFamily="34" charset="0"/>
              </a:rPr>
              <a:t>--Granulomas of the  choroid , retina  and/or  optic nerve</a:t>
            </a:r>
          </a:p>
          <a:p>
            <a:r>
              <a:rPr lang="en-US" sz="1400" dirty="0">
                <a:solidFill>
                  <a:schemeClr val="accent1">
                    <a:lumMod val="40000"/>
                    <a:lumOff val="60000"/>
                  </a:schemeClr>
                </a:solidFill>
                <a:latin typeface="Arial" panose="020B0604020202020204" pitchFamily="34" charset="0"/>
                <a:cs typeface="Arial" panose="020B0604020202020204" pitchFamily="34" charset="0"/>
              </a:rPr>
              <a:t>--Retinal  vasculitis</a:t>
            </a:r>
          </a:p>
        </p:txBody>
      </p:sp>
      <p:sp>
        <p:nvSpPr>
          <p:cNvPr id="35" name="Text Box 23">
            <a:extLst>
              <a:ext uri="{FF2B5EF4-FFF2-40B4-BE49-F238E27FC236}">
                <a16:creationId xmlns:a16="http://schemas.microsoft.com/office/drawing/2014/main" id="{B9EADB9E-EBD3-45B4-880A-8B1EDC579E2A}"/>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6" name="TextBox 35">
            <a:extLst>
              <a:ext uri="{FF2B5EF4-FFF2-40B4-BE49-F238E27FC236}">
                <a16:creationId xmlns:a16="http://schemas.microsoft.com/office/drawing/2014/main" id="{B93E3629-E2B2-402F-BBCD-053BC853EA7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D82CA2F1-CA16-47F1-B2A1-5974F7266032}"/>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8446A007-6A6E-4758-81A2-99B24830ED7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31">
            <a:extLst>
              <a:ext uri="{FF2B5EF4-FFF2-40B4-BE49-F238E27FC236}">
                <a16:creationId xmlns:a16="http://schemas.microsoft.com/office/drawing/2014/main" id="{78464AEF-C676-4271-99A9-E80E81BC2A3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3" name="Text Box 23">
            <a:extLst>
              <a:ext uri="{FF2B5EF4-FFF2-40B4-BE49-F238E27FC236}">
                <a16:creationId xmlns:a16="http://schemas.microsoft.com/office/drawing/2014/main" id="{95397058-83BE-4256-B9DD-B8EE7F14B69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4" name="TextBox 43">
            <a:extLst>
              <a:ext uri="{FF2B5EF4-FFF2-40B4-BE49-F238E27FC236}">
                <a16:creationId xmlns:a16="http://schemas.microsoft.com/office/drawing/2014/main" id="{E027730A-5C39-45B2-957C-44EF7E7A92BD}"/>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5" name="Straight Connector 44">
            <a:extLst>
              <a:ext uri="{FF2B5EF4-FFF2-40B4-BE49-F238E27FC236}">
                <a16:creationId xmlns:a16="http://schemas.microsoft.com/office/drawing/2014/main" id="{68DB6D1E-6F48-42E1-BF79-2B222E8A5E42}"/>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6" name="Text Box 23">
            <a:extLst>
              <a:ext uri="{FF2B5EF4-FFF2-40B4-BE49-F238E27FC236}">
                <a16:creationId xmlns:a16="http://schemas.microsoft.com/office/drawing/2014/main" id="{CB6D6CA0-3504-4097-B719-B3DEE1E97A8B}"/>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Oval 47">
            <a:extLst>
              <a:ext uri="{FF2B5EF4-FFF2-40B4-BE49-F238E27FC236}">
                <a16:creationId xmlns:a16="http://schemas.microsoft.com/office/drawing/2014/main" id="{4B698F4A-E0C4-4CAC-9D72-EBC3456C883B}"/>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8907022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ext Box 3">
            <a:extLst>
              <a:ext uri="{FF2B5EF4-FFF2-40B4-BE49-F238E27FC236}">
                <a16:creationId xmlns:a16="http://schemas.microsoft.com/office/drawing/2014/main" id="{A5D3B0AF-B17D-4DBF-A1E8-BB5BB99E15DE}"/>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5124" name="Text Box 4">
            <a:extLst>
              <a:ext uri="{FF2B5EF4-FFF2-40B4-BE49-F238E27FC236}">
                <a16:creationId xmlns:a16="http://schemas.microsoft.com/office/drawing/2014/main" id="{3D9D2F73-67C1-4D67-BF49-658E453ACE29}"/>
              </a:ext>
            </a:extLst>
          </p:cNvPr>
          <p:cNvSpPr txBox="1">
            <a:spLocks noChangeArrowheads="1"/>
          </p:cNvSpPr>
          <p:nvPr/>
        </p:nvSpPr>
        <p:spPr bwMode="auto">
          <a:xfrm>
            <a:off x="3805238" y="2641600"/>
            <a:ext cx="15811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endParaRPr lang="en-US" altLang="en-US" sz="1700" dirty="0">
              <a:solidFill>
                <a:srgbClr val="D60093"/>
              </a:solidFill>
            </a:endParaRPr>
          </a:p>
        </p:txBody>
      </p:sp>
      <p:sp>
        <p:nvSpPr>
          <p:cNvPr id="5125" name="Line 9">
            <a:extLst>
              <a:ext uri="{FF2B5EF4-FFF2-40B4-BE49-F238E27FC236}">
                <a16:creationId xmlns:a16="http://schemas.microsoft.com/office/drawing/2014/main" id="{596C278E-59A1-4AE1-B888-BFD05FC82D5C}"/>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6" name="Line 10">
            <a:extLst>
              <a:ext uri="{FF2B5EF4-FFF2-40B4-BE49-F238E27FC236}">
                <a16:creationId xmlns:a16="http://schemas.microsoft.com/office/drawing/2014/main" id="{3FA4A703-FC4C-4706-8617-DDF1CA76E2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7" name="Line 11">
            <a:extLst>
              <a:ext uri="{FF2B5EF4-FFF2-40B4-BE49-F238E27FC236}">
                <a16:creationId xmlns:a16="http://schemas.microsoft.com/office/drawing/2014/main" id="{9045166B-30B5-4270-B2CB-359FF4EBD171}"/>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8" name="Text Box 20">
            <a:extLst>
              <a:ext uri="{FF2B5EF4-FFF2-40B4-BE49-F238E27FC236}">
                <a16:creationId xmlns:a16="http://schemas.microsoft.com/office/drawing/2014/main" id="{B3179213-6717-48A4-BA22-48F592DC9999}"/>
              </a:ext>
            </a:extLst>
          </p:cNvPr>
          <p:cNvSpPr txBox="1">
            <a:spLocks noChangeArrowheads="1"/>
          </p:cNvSpPr>
          <p:nvPr/>
        </p:nvSpPr>
        <p:spPr bwMode="auto">
          <a:xfrm>
            <a:off x="1033463" y="2651125"/>
            <a:ext cx="11731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t>Primarily</a:t>
            </a:r>
          </a:p>
          <a:p>
            <a:pPr algn="ctr" eaLnBrk="1" hangingPunct="1">
              <a:lnSpc>
                <a:spcPct val="90000"/>
              </a:lnSpc>
              <a:spcBef>
                <a:spcPct val="0"/>
              </a:spcBef>
              <a:buClrTx/>
              <a:buSzTx/>
              <a:buFontTx/>
              <a:buNone/>
            </a:pPr>
            <a:r>
              <a:rPr lang="en-US" altLang="en-US" sz="2000" i="1">
                <a:solidFill>
                  <a:srgbClr val="FF0000"/>
                </a:solidFill>
              </a:rPr>
              <a:t>Arterial</a:t>
            </a:r>
            <a:endParaRPr lang="en-US" altLang="en-US" sz="1700"/>
          </a:p>
        </p:txBody>
      </p:sp>
      <p:sp>
        <p:nvSpPr>
          <p:cNvPr id="5129" name="Text Box 21">
            <a:extLst>
              <a:ext uri="{FF2B5EF4-FFF2-40B4-BE49-F238E27FC236}">
                <a16:creationId xmlns:a16="http://schemas.microsoft.com/office/drawing/2014/main" id="{3B1B63DF-E8E2-41EC-841C-D63628A94E4B}"/>
              </a:ext>
            </a:extLst>
          </p:cNvPr>
          <p:cNvSpPr txBox="1">
            <a:spLocks noChangeArrowheads="1"/>
          </p:cNvSpPr>
          <p:nvPr/>
        </p:nvSpPr>
        <p:spPr bwMode="auto">
          <a:xfrm>
            <a:off x="6927850" y="2660650"/>
            <a:ext cx="117316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endParaRPr lang="en-US" altLang="en-US" sz="1700" dirty="0">
              <a:solidFill>
                <a:srgbClr val="D60093"/>
              </a:solidFill>
            </a:endParaRPr>
          </a:p>
        </p:txBody>
      </p:sp>
      <p:sp>
        <p:nvSpPr>
          <p:cNvPr id="5130" name="Text Box 22">
            <a:extLst>
              <a:ext uri="{FF2B5EF4-FFF2-40B4-BE49-F238E27FC236}">
                <a16:creationId xmlns:a16="http://schemas.microsoft.com/office/drawing/2014/main" id="{209D00E0-C9E1-4ED5-A2F5-0C8DEFA6F65C}"/>
              </a:ext>
            </a:extLst>
          </p:cNvPr>
          <p:cNvSpPr txBox="1">
            <a:spLocks noChangeArrowheads="1"/>
          </p:cNvSpPr>
          <p:nvPr/>
        </p:nvSpPr>
        <p:spPr bwMode="auto">
          <a:xfrm>
            <a:off x="1484313" y="4800600"/>
            <a:ext cx="6196012" cy="542925"/>
          </a:xfrm>
          <a:prstGeom prst="rect">
            <a:avLst/>
          </a:prstGeom>
          <a:solidFill>
            <a:srgbClr val="FFCC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1600" i="1"/>
              <a:t>Per Stephen Foster MD: When confronted with a retinal vasculitis,</a:t>
            </a:r>
          </a:p>
          <a:p>
            <a:pPr algn="ctr" eaLnBrk="1" hangingPunct="1">
              <a:lnSpc>
                <a:spcPct val="90000"/>
              </a:lnSpc>
              <a:spcBef>
                <a:spcPct val="0"/>
              </a:spcBef>
              <a:buClrTx/>
              <a:buSzTx/>
              <a:buFontTx/>
              <a:buNone/>
            </a:pPr>
            <a:r>
              <a:rPr lang="en-US" altLang="en-US" sz="1600" i="1"/>
              <a:t>the first step is to determine to which of these categories it belongs</a:t>
            </a:r>
          </a:p>
        </p:txBody>
      </p:sp>
      <p:sp>
        <p:nvSpPr>
          <p:cNvPr id="5131" name="Line 23">
            <a:extLst>
              <a:ext uri="{FF2B5EF4-FFF2-40B4-BE49-F238E27FC236}">
                <a16:creationId xmlns:a16="http://schemas.microsoft.com/office/drawing/2014/main" id="{4F2A7FE5-6A2B-456A-ADB6-BA58D37D648D}"/>
              </a:ext>
            </a:extLst>
          </p:cNvPr>
          <p:cNvSpPr>
            <a:spLocks noChangeShapeType="1"/>
          </p:cNvSpPr>
          <p:nvPr/>
        </p:nvSpPr>
        <p:spPr bwMode="auto">
          <a:xfrm flipV="1">
            <a:off x="4572000" y="3505200"/>
            <a:ext cx="0" cy="1219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2" name="Line 24">
            <a:extLst>
              <a:ext uri="{FF2B5EF4-FFF2-40B4-BE49-F238E27FC236}">
                <a16:creationId xmlns:a16="http://schemas.microsoft.com/office/drawing/2014/main" id="{E5709E7C-0B20-4F25-9649-7DF01703BB24}"/>
              </a:ext>
            </a:extLst>
          </p:cNvPr>
          <p:cNvSpPr>
            <a:spLocks noChangeShapeType="1"/>
          </p:cNvSpPr>
          <p:nvPr/>
        </p:nvSpPr>
        <p:spPr bwMode="auto">
          <a:xfrm flipV="1">
            <a:off x="4572000" y="3505200"/>
            <a:ext cx="2971800" cy="1219200"/>
          </a:xfrm>
          <a:prstGeom prst="line">
            <a:avLst/>
          </a:prstGeom>
          <a:noFill/>
          <a:ln w="9525">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3" name="Line 25">
            <a:extLst>
              <a:ext uri="{FF2B5EF4-FFF2-40B4-BE49-F238E27FC236}">
                <a16:creationId xmlns:a16="http://schemas.microsoft.com/office/drawing/2014/main" id="{B9762114-8B43-4AD8-8D06-4E075B92BB85}"/>
              </a:ext>
            </a:extLst>
          </p:cNvPr>
          <p:cNvSpPr>
            <a:spLocks noChangeShapeType="1"/>
          </p:cNvSpPr>
          <p:nvPr/>
        </p:nvSpPr>
        <p:spPr bwMode="auto">
          <a:xfrm flipH="1" flipV="1">
            <a:off x="1600200" y="3505200"/>
            <a:ext cx="2971800" cy="1219200"/>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Slide Number Placeholder 1">
            <a:extLst>
              <a:ext uri="{FF2B5EF4-FFF2-40B4-BE49-F238E27FC236}">
                <a16:creationId xmlns:a16="http://schemas.microsoft.com/office/drawing/2014/main" id="{5DC273BD-99C5-4727-A0D8-B1AA96A6DAD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81EBBE5-4C73-4F81-A6EA-45B3C20160B9}" type="slidenum">
              <a:rPr lang="en-US" altLang="en-US" sz="1000" smtClean="0"/>
              <a:pPr>
                <a:spcBef>
                  <a:spcPct val="0"/>
                </a:spcBef>
                <a:buClrTx/>
                <a:buSzTx/>
                <a:buFontTx/>
                <a:buNone/>
              </a:pPr>
              <a:t>2</a:t>
            </a:fld>
            <a:endParaRPr lang="en-US" altLang="en-US" sz="1000"/>
          </a:p>
        </p:txBody>
      </p:sp>
      <p:sp>
        <p:nvSpPr>
          <p:cNvPr id="15" name="TextBox 14">
            <a:extLst>
              <a:ext uri="{FF2B5EF4-FFF2-40B4-BE49-F238E27FC236}">
                <a16:creationId xmlns:a16="http://schemas.microsoft.com/office/drawing/2014/main" id="{35773BCD-BA8B-4BFC-964F-6C2D4F9AB20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Line 29">
            <a:extLst>
              <a:ext uri="{FF2B5EF4-FFF2-40B4-BE49-F238E27FC236}">
                <a16:creationId xmlns:a16="http://schemas.microsoft.com/office/drawing/2014/main" id="{397E963D-0D2A-43A1-AF8E-D0BF45B844E5}"/>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45C109B2-966C-430C-98F1-CAD5D9E5924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9" name="Text Box 31">
            <a:extLst>
              <a:ext uri="{FF2B5EF4-FFF2-40B4-BE49-F238E27FC236}">
                <a16:creationId xmlns:a16="http://schemas.microsoft.com/office/drawing/2014/main" id="{1E2C39E6-2CED-44B4-BDD2-17B079701A0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0" name="Text Box 23">
            <a:extLst>
              <a:ext uri="{FF2B5EF4-FFF2-40B4-BE49-F238E27FC236}">
                <a16:creationId xmlns:a16="http://schemas.microsoft.com/office/drawing/2014/main" id="{3F057274-4327-4C5D-AB63-996DC16F58F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1" name="Straight Connector 50">
            <a:extLst>
              <a:ext uri="{FF2B5EF4-FFF2-40B4-BE49-F238E27FC236}">
                <a16:creationId xmlns:a16="http://schemas.microsoft.com/office/drawing/2014/main" id="{CB776ABA-F270-4B75-AFB7-29C4357E7938}"/>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2" name="Text Box 23">
            <a:extLst>
              <a:ext uri="{FF2B5EF4-FFF2-40B4-BE49-F238E27FC236}">
                <a16:creationId xmlns:a16="http://schemas.microsoft.com/office/drawing/2014/main" id="{7F0CBF52-BB33-4575-A12F-98158E041ED9}"/>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3" name="TextBox 52">
            <a:extLst>
              <a:ext uri="{FF2B5EF4-FFF2-40B4-BE49-F238E27FC236}">
                <a16:creationId xmlns:a16="http://schemas.microsoft.com/office/drawing/2014/main" id="{49853596-6841-4B7B-B0FF-F6E1D40F5165}"/>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rgbClr val="FF0000"/>
              </a:solidFill>
            </a:endParaRPr>
          </a:p>
          <a:p>
            <a:r>
              <a:rPr lang="en-US" sz="1600" i="1" dirty="0">
                <a:solidFill>
                  <a:srgbClr val="FF0000"/>
                </a:solidFill>
              </a:rPr>
              <a:t>Is there a racial predilection?</a:t>
            </a:r>
          </a:p>
          <a:p>
            <a:r>
              <a:rPr lang="en-US" sz="1600" dirty="0">
                <a:solidFill>
                  <a:srgbClr val="FF0000"/>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43" name="Rectangle 42">
            <a:extLst>
              <a:ext uri="{FF2B5EF4-FFF2-40B4-BE49-F238E27FC236}">
                <a16:creationId xmlns:a16="http://schemas.microsoft.com/office/drawing/2014/main" id="{504E1CCE-2BC9-4A2D-A019-A104A37751B0}"/>
              </a:ext>
            </a:extLst>
          </p:cNvPr>
          <p:cNvSpPr/>
          <p:nvPr/>
        </p:nvSpPr>
        <p:spPr>
          <a:xfrm>
            <a:off x="2170621" y="3338512"/>
            <a:ext cx="617537"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010728CE-A68D-486D-8C65-2AC6CE2A5817}"/>
              </a:ext>
            </a:extLst>
          </p:cNvPr>
          <p:cNvSpPr/>
          <p:nvPr/>
        </p:nvSpPr>
        <p:spPr>
          <a:xfrm>
            <a:off x="3222237" y="3332955"/>
            <a:ext cx="915985" cy="2420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DFA7E578-E7D0-4445-960C-950C273F6113}"/>
              </a:ext>
            </a:extLst>
          </p:cNvPr>
          <p:cNvSpPr/>
          <p:nvPr/>
        </p:nvSpPr>
        <p:spPr>
          <a:xfrm>
            <a:off x="1663588" y="3569495"/>
            <a:ext cx="617537"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B56F552F-9EAE-4C79-B470-AFE30AFB819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29832559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200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0000FF"/>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0000FF"/>
                </a:solidFill>
                <a:latin typeface="Arial" panose="020B0604020202020204" pitchFamily="34" charset="0"/>
                <a:cs typeface="Arial" panose="020B0604020202020204" pitchFamily="34" charset="0"/>
              </a:rPr>
              <a:t>About 20</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are the two most common posterior manifestations? </a:t>
            </a:r>
          </a:p>
          <a:p>
            <a:r>
              <a:rPr lang="en-US" sz="1400" dirty="0">
                <a:solidFill>
                  <a:srgbClr val="0000FF"/>
                </a:solidFill>
                <a:latin typeface="Arial" panose="020B0604020202020204" pitchFamily="34" charset="0"/>
                <a:cs typeface="Arial" panose="020B0604020202020204" pitchFamily="34" charset="0"/>
              </a:rPr>
              <a:t>--</a:t>
            </a:r>
          </a:p>
          <a:p>
            <a:r>
              <a:rPr lang="en-US" sz="1400" dirty="0">
                <a:solidFill>
                  <a:srgbClr val="0000FF"/>
                </a:solidFill>
                <a:latin typeface="Arial" panose="020B0604020202020204" pitchFamily="34" charset="0"/>
                <a:cs typeface="Arial" panose="020B0604020202020204" pitchFamily="34" charset="0"/>
              </a:rPr>
              <a:t>--</a:t>
            </a:r>
          </a:p>
        </p:txBody>
      </p:sp>
      <p:sp>
        <p:nvSpPr>
          <p:cNvPr id="35" name="Text Box 23">
            <a:extLst>
              <a:ext uri="{FF2B5EF4-FFF2-40B4-BE49-F238E27FC236}">
                <a16:creationId xmlns:a16="http://schemas.microsoft.com/office/drawing/2014/main" id="{C6647487-2630-44D5-96B7-CD2B56BDE5CD}"/>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6" name="TextBox 35">
            <a:extLst>
              <a:ext uri="{FF2B5EF4-FFF2-40B4-BE49-F238E27FC236}">
                <a16:creationId xmlns:a16="http://schemas.microsoft.com/office/drawing/2014/main" id="{8DB50491-9F21-4061-9AE4-B9B594E104C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4AF3BB1A-1B1A-448A-A186-BB91E0D9E629}"/>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0EFE7F0F-D3A9-4622-8541-EB201C082C23}"/>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31">
            <a:extLst>
              <a:ext uri="{FF2B5EF4-FFF2-40B4-BE49-F238E27FC236}">
                <a16:creationId xmlns:a16="http://schemas.microsoft.com/office/drawing/2014/main" id="{5FF8C200-EAF2-45B2-95C3-11254480204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3" name="Text Box 23">
            <a:extLst>
              <a:ext uri="{FF2B5EF4-FFF2-40B4-BE49-F238E27FC236}">
                <a16:creationId xmlns:a16="http://schemas.microsoft.com/office/drawing/2014/main" id="{CB099894-38B8-42B3-9CEA-FBF150255C5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4" name="TextBox 43">
            <a:extLst>
              <a:ext uri="{FF2B5EF4-FFF2-40B4-BE49-F238E27FC236}">
                <a16:creationId xmlns:a16="http://schemas.microsoft.com/office/drawing/2014/main" id="{85124BFD-D038-4B23-9E5F-CB0196F4963B}"/>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5" name="Straight Connector 44">
            <a:extLst>
              <a:ext uri="{FF2B5EF4-FFF2-40B4-BE49-F238E27FC236}">
                <a16:creationId xmlns:a16="http://schemas.microsoft.com/office/drawing/2014/main" id="{B8FC7E51-6689-4C01-90A0-B37CDACA8408}"/>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6" name="Text Box 23">
            <a:extLst>
              <a:ext uri="{FF2B5EF4-FFF2-40B4-BE49-F238E27FC236}">
                <a16:creationId xmlns:a16="http://schemas.microsoft.com/office/drawing/2014/main" id="{5EF5A991-C2EA-4471-8EBB-8BEE42D3E06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Oval 47">
            <a:extLst>
              <a:ext uri="{FF2B5EF4-FFF2-40B4-BE49-F238E27FC236}">
                <a16:creationId xmlns:a16="http://schemas.microsoft.com/office/drawing/2014/main" id="{983DA191-5599-4909-A744-CF9692E50A5D}"/>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487782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201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0000FF"/>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0000FF"/>
                </a:solidFill>
                <a:latin typeface="Arial" panose="020B0604020202020204" pitchFamily="34" charset="0"/>
                <a:cs typeface="Arial" panose="020B0604020202020204" pitchFamily="34" charset="0"/>
              </a:rPr>
              <a:t>About 20</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are the two most common posterior manifestations? </a:t>
            </a:r>
          </a:p>
          <a:p>
            <a:r>
              <a:rPr lang="en-US" sz="1400" dirty="0">
                <a:solidFill>
                  <a:srgbClr val="0000FF"/>
                </a:solidFill>
                <a:latin typeface="Arial" panose="020B0604020202020204" pitchFamily="34" charset="0"/>
                <a:cs typeface="Arial" panose="020B0604020202020204" pitchFamily="34" charset="0"/>
              </a:rPr>
              <a:t>--Granulomas of the  choroid , retina  and/or  optic nerve</a:t>
            </a:r>
          </a:p>
          <a:p>
            <a:r>
              <a:rPr lang="en-US" sz="1400" dirty="0">
                <a:solidFill>
                  <a:srgbClr val="0000FF"/>
                </a:solidFill>
                <a:latin typeface="Arial" panose="020B0604020202020204" pitchFamily="34" charset="0"/>
                <a:cs typeface="Arial" panose="020B0604020202020204" pitchFamily="34" charset="0"/>
              </a:rPr>
              <a:t>--Retinal  vasculitis</a:t>
            </a:r>
          </a:p>
        </p:txBody>
      </p:sp>
      <p:sp>
        <p:nvSpPr>
          <p:cNvPr id="42" name="Rectangle 41">
            <a:extLst>
              <a:ext uri="{FF2B5EF4-FFF2-40B4-BE49-F238E27FC236}">
                <a16:creationId xmlns:a16="http://schemas.microsoft.com/office/drawing/2014/main" id="{646BB918-6314-4549-B326-E50809A91910}"/>
              </a:ext>
            </a:extLst>
          </p:cNvPr>
          <p:cNvSpPr/>
          <p:nvPr/>
        </p:nvSpPr>
        <p:spPr>
          <a:xfrm>
            <a:off x="4813439" y="5306557"/>
            <a:ext cx="665140" cy="20606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4DC4758E-DB70-46A3-B7C2-C597CD4FEEB4}"/>
              </a:ext>
            </a:extLst>
          </p:cNvPr>
          <p:cNvSpPr/>
          <p:nvPr/>
        </p:nvSpPr>
        <p:spPr>
          <a:xfrm>
            <a:off x="6711044" y="5306557"/>
            <a:ext cx="985156" cy="20606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6EF3178-6F6C-4434-BE92-99548679B0CA}"/>
              </a:ext>
            </a:extLst>
          </p:cNvPr>
          <p:cNvSpPr/>
          <p:nvPr/>
        </p:nvSpPr>
        <p:spPr>
          <a:xfrm>
            <a:off x="5588451" y="5306557"/>
            <a:ext cx="469677" cy="20606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DC6455EE-2C21-4860-81F7-30EDA6CE1164}"/>
              </a:ext>
            </a:extLst>
          </p:cNvPr>
          <p:cNvSpPr/>
          <p:nvPr/>
        </p:nvSpPr>
        <p:spPr>
          <a:xfrm>
            <a:off x="3884016" y="5497594"/>
            <a:ext cx="806672" cy="2210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23">
            <a:extLst>
              <a:ext uri="{FF2B5EF4-FFF2-40B4-BE49-F238E27FC236}">
                <a16:creationId xmlns:a16="http://schemas.microsoft.com/office/drawing/2014/main" id="{BC14627E-C339-49DF-9A1B-F9186AA6B81D}"/>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6" name="TextBox 35">
            <a:extLst>
              <a:ext uri="{FF2B5EF4-FFF2-40B4-BE49-F238E27FC236}">
                <a16:creationId xmlns:a16="http://schemas.microsoft.com/office/drawing/2014/main" id="{ADB94023-77FA-424B-8DF1-A99BD3E17A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D8D7B441-8867-4B16-86B0-7FB4C76EA188}"/>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7E801104-6DF7-456B-AC9C-8283F2AF85B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 name="Text Box 31">
            <a:extLst>
              <a:ext uri="{FF2B5EF4-FFF2-40B4-BE49-F238E27FC236}">
                <a16:creationId xmlns:a16="http://schemas.microsoft.com/office/drawing/2014/main" id="{A66F4603-FA66-4B2A-BAA2-61680D94B077}"/>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8" name="Text Box 23">
            <a:extLst>
              <a:ext uri="{FF2B5EF4-FFF2-40B4-BE49-F238E27FC236}">
                <a16:creationId xmlns:a16="http://schemas.microsoft.com/office/drawing/2014/main" id="{2DE336B6-ED67-4271-9F53-DB98A45AFD8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9" name="TextBox 48">
            <a:extLst>
              <a:ext uri="{FF2B5EF4-FFF2-40B4-BE49-F238E27FC236}">
                <a16:creationId xmlns:a16="http://schemas.microsoft.com/office/drawing/2014/main" id="{61D34831-AD8C-4636-8CEB-6022645491C3}"/>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50" name="Straight Connector 49">
            <a:extLst>
              <a:ext uri="{FF2B5EF4-FFF2-40B4-BE49-F238E27FC236}">
                <a16:creationId xmlns:a16="http://schemas.microsoft.com/office/drawing/2014/main" id="{CEBEF3D4-1FE8-4DE9-B986-B874B86477A0}"/>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51" name="Text Box 23">
            <a:extLst>
              <a:ext uri="{FF2B5EF4-FFF2-40B4-BE49-F238E27FC236}">
                <a16:creationId xmlns:a16="http://schemas.microsoft.com/office/drawing/2014/main" id="{95A046B6-5849-4BD6-85DA-802F08DDD9E4}"/>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2" name="Oval 51">
            <a:extLst>
              <a:ext uri="{FF2B5EF4-FFF2-40B4-BE49-F238E27FC236}">
                <a16:creationId xmlns:a16="http://schemas.microsoft.com/office/drawing/2014/main" id="{64137741-3D37-4065-840E-EC71D5E24607}"/>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1944929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202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0000FF"/>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0000FF"/>
                </a:solidFill>
                <a:latin typeface="Arial" panose="020B0604020202020204" pitchFamily="34" charset="0"/>
                <a:cs typeface="Arial" panose="020B0604020202020204" pitchFamily="34" charset="0"/>
              </a:rPr>
              <a:t>About 20</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are the two most common posterior manifestations? </a:t>
            </a:r>
          </a:p>
          <a:p>
            <a:r>
              <a:rPr lang="en-US" sz="1400" dirty="0">
                <a:solidFill>
                  <a:srgbClr val="0000FF"/>
                </a:solidFill>
                <a:latin typeface="Arial" panose="020B0604020202020204" pitchFamily="34" charset="0"/>
                <a:cs typeface="Arial" panose="020B0604020202020204" pitchFamily="34" charset="0"/>
              </a:rPr>
              <a:t>--Granulomas of the  choroid , retina  and/or  optic nerve</a:t>
            </a:r>
          </a:p>
          <a:p>
            <a:r>
              <a:rPr lang="en-US" sz="1400" dirty="0">
                <a:solidFill>
                  <a:srgbClr val="0000FF"/>
                </a:solidFill>
                <a:latin typeface="Arial" panose="020B0604020202020204" pitchFamily="34" charset="0"/>
                <a:cs typeface="Arial" panose="020B0604020202020204" pitchFamily="34" charset="0"/>
              </a:rPr>
              <a:t>--Retinal  vasculitis</a:t>
            </a:r>
          </a:p>
        </p:txBody>
      </p:sp>
      <p:sp>
        <p:nvSpPr>
          <p:cNvPr id="35" name="Text Box 23">
            <a:extLst>
              <a:ext uri="{FF2B5EF4-FFF2-40B4-BE49-F238E27FC236}">
                <a16:creationId xmlns:a16="http://schemas.microsoft.com/office/drawing/2014/main" id="{4AAB8C74-7C34-4819-B594-3842B7D03033}"/>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6" name="TextBox 35">
            <a:extLst>
              <a:ext uri="{FF2B5EF4-FFF2-40B4-BE49-F238E27FC236}">
                <a16:creationId xmlns:a16="http://schemas.microsoft.com/office/drawing/2014/main" id="{AB76F21D-969D-4E84-B55A-AE56251DCCE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Line 29">
            <a:extLst>
              <a:ext uri="{FF2B5EF4-FFF2-40B4-BE49-F238E27FC236}">
                <a16:creationId xmlns:a16="http://schemas.microsoft.com/office/drawing/2014/main" id="{0AB245F5-230F-4B84-B743-F1B25DE8313A}"/>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2545640-92A3-44CD-916B-850568DC2B3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31">
            <a:extLst>
              <a:ext uri="{FF2B5EF4-FFF2-40B4-BE49-F238E27FC236}">
                <a16:creationId xmlns:a16="http://schemas.microsoft.com/office/drawing/2014/main" id="{D7E29CBB-55FC-4194-AC79-CF9AC9BF7FF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3" name="Text Box 23">
            <a:extLst>
              <a:ext uri="{FF2B5EF4-FFF2-40B4-BE49-F238E27FC236}">
                <a16:creationId xmlns:a16="http://schemas.microsoft.com/office/drawing/2014/main" id="{2B23A049-3243-44A0-8DC1-E35226B2552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4" name="TextBox 43">
            <a:extLst>
              <a:ext uri="{FF2B5EF4-FFF2-40B4-BE49-F238E27FC236}">
                <a16:creationId xmlns:a16="http://schemas.microsoft.com/office/drawing/2014/main" id="{C63956B7-6683-4179-BC7D-473B53067E15}"/>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5" name="Straight Connector 44">
            <a:extLst>
              <a:ext uri="{FF2B5EF4-FFF2-40B4-BE49-F238E27FC236}">
                <a16:creationId xmlns:a16="http://schemas.microsoft.com/office/drawing/2014/main" id="{901992CF-2B17-4287-86BB-1570C9392AF1}"/>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6" name="Text Box 23">
            <a:extLst>
              <a:ext uri="{FF2B5EF4-FFF2-40B4-BE49-F238E27FC236}">
                <a16:creationId xmlns:a16="http://schemas.microsoft.com/office/drawing/2014/main" id="{3A8A82AB-8548-40DD-8AD6-8E4B11817AD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Oval 47">
            <a:extLst>
              <a:ext uri="{FF2B5EF4-FFF2-40B4-BE49-F238E27FC236}">
                <a16:creationId xmlns:a16="http://schemas.microsoft.com/office/drawing/2014/main" id="{38154D52-87FD-4563-8AEE-78E0B2014C22}"/>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4114581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799614" y="6172200"/>
            <a:ext cx="3493264"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Choroidal granulomas in sarcoid</a:t>
            </a:r>
          </a:p>
        </p:txBody>
      </p:sp>
      <p:pic>
        <p:nvPicPr>
          <p:cNvPr id="5" name="Picture 4">
            <a:extLst>
              <a:ext uri="{FF2B5EF4-FFF2-40B4-BE49-F238E27FC236}">
                <a16:creationId xmlns:a16="http://schemas.microsoft.com/office/drawing/2014/main" id="{396E9D65-6E3A-4439-83F2-23FF1FF558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60628" y="986183"/>
            <a:ext cx="5622743" cy="4885634"/>
          </a:xfrm>
          <a:prstGeom prst="rect">
            <a:avLst/>
          </a:prstGeom>
        </p:spPr>
      </p:pic>
      <p:sp>
        <p:nvSpPr>
          <p:cNvPr id="6" name="TextBox 5">
            <a:extLst>
              <a:ext uri="{FF2B5EF4-FFF2-40B4-BE49-F238E27FC236}">
                <a16:creationId xmlns:a16="http://schemas.microsoft.com/office/drawing/2014/main" id="{D7CF8D74-ED1F-4C7E-B8C8-B2CBA1D79FB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945434606"/>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944434" y="6172200"/>
            <a:ext cx="7203639"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Choroidal granulomas in sarcoid. Note the ‘punched out’ appearance</a:t>
            </a:r>
          </a:p>
        </p:txBody>
      </p:sp>
      <p:pic>
        <p:nvPicPr>
          <p:cNvPr id="5" name="Picture 4">
            <a:extLst>
              <a:ext uri="{FF2B5EF4-FFF2-40B4-BE49-F238E27FC236}">
                <a16:creationId xmlns:a16="http://schemas.microsoft.com/office/drawing/2014/main" id="{EDD1868C-5426-436D-B4E5-EA4B6202D7F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95202" y="1103166"/>
            <a:ext cx="5553595" cy="4651668"/>
          </a:xfrm>
          <a:prstGeom prst="rect">
            <a:avLst/>
          </a:prstGeom>
        </p:spPr>
      </p:pic>
      <p:sp>
        <p:nvSpPr>
          <p:cNvPr id="6" name="TextBox 5">
            <a:extLst>
              <a:ext uri="{FF2B5EF4-FFF2-40B4-BE49-F238E27FC236}">
                <a16:creationId xmlns:a16="http://schemas.microsoft.com/office/drawing/2014/main" id="{65DB3885-89E5-4CD9-AE9A-37B4118CFF4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21358156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094566" y="6172200"/>
            <a:ext cx="2903360"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ONH granuloma in sarcoid</a:t>
            </a:r>
          </a:p>
        </p:txBody>
      </p:sp>
      <p:pic>
        <p:nvPicPr>
          <p:cNvPr id="5" name="Picture 4">
            <a:extLst>
              <a:ext uri="{FF2B5EF4-FFF2-40B4-BE49-F238E27FC236}">
                <a16:creationId xmlns:a16="http://schemas.microsoft.com/office/drawing/2014/main" id="{31A9A1D8-5FA9-43B9-8D50-A714DD6448A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36367" y="1125702"/>
            <a:ext cx="4471266" cy="4606595"/>
          </a:xfrm>
          <a:prstGeom prst="rect">
            <a:avLst/>
          </a:prstGeom>
        </p:spPr>
      </p:pic>
      <p:sp>
        <p:nvSpPr>
          <p:cNvPr id="6" name="TextBox 5">
            <a:extLst>
              <a:ext uri="{FF2B5EF4-FFF2-40B4-BE49-F238E27FC236}">
                <a16:creationId xmlns:a16="http://schemas.microsoft.com/office/drawing/2014/main" id="{901B0930-CC1E-46AC-B5CD-1B0B1B1E8CC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589236213"/>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690618" y="6172200"/>
            <a:ext cx="3711272"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ONH granuloma with </a:t>
            </a:r>
            <a:r>
              <a:rPr lang="en-US" dirty="0" err="1">
                <a:latin typeface="Arial" panose="020B0604020202020204" pitchFamily="34" charset="0"/>
                <a:cs typeface="Arial" panose="020B0604020202020204" pitchFamily="34" charset="0"/>
              </a:rPr>
              <a:t>neuroretinitis</a:t>
            </a:r>
            <a:endParaRPr lang="en-US"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6DD70A38-AA55-4CFC-AF05-52F190CE365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79023" y="1285200"/>
            <a:ext cx="5185954" cy="4287600"/>
          </a:xfrm>
          <a:prstGeom prst="rect">
            <a:avLst/>
          </a:prstGeom>
        </p:spPr>
      </p:pic>
      <p:sp>
        <p:nvSpPr>
          <p:cNvPr id="6" name="TextBox 5">
            <a:extLst>
              <a:ext uri="{FF2B5EF4-FFF2-40B4-BE49-F238E27FC236}">
                <a16:creationId xmlns:a16="http://schemas.microsoft.com/office/drawing/2014/main" id="{53809507-F921-4149-843E-FF0B9100A88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95790714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Line 29">
            <a:extLst>
              <a:ext uri="{FF2B5EF4-FFF2-40B4-BE49-F238E27FC236}">
                <a16:creationId xmlns:a16="http://schemas.microsoft.com/office/drawing/2014/main" id="{1609C14C-4442-4A3C-A7CB-D1D073F15303}"/>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4DD2001F-380D-49D0-8EF6-79FF9738CC2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0F0C43E6-4EC1-4CDC-AB29-0C205686CAEF}"/>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AB24FE90-3C47-45D0-AACD-FE8F2F51FFB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3B6721DC-AC7C-4EC3-AEC4-4E8BDAD97AF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9D99801A-42C7-4B47-9EFE-7E47F2DD67F4}"/>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DC121682-AAAD-4E2E-B3B7-44353C05C56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5554BE91-E824-49DD-B315-4310127308D3}"/>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207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B2B2B2"/>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B2B2B2"/>
                </a:solidFill>
                <a:latin typeface="Arial" panose="020B0604020202020204" pitchFamily="34" charset="0"/>
                <a:cs typeface="Arial" panose="020B0604020202020204" pitchFamily="34" charset="0"/>
              </a:rPr>
              <a:t>About 20</a:t>
            </a:r>
          </a:p>
          <a:p>
            <a:endParaRPr lang="en-US" sz="1400" dirty="0">
              <a:solidFill>
                <a:srgbClr val="B2B2B2"/>
              </a:solidFill>
              <a:latin typeface="Arial" panose="020B0604020202020204" pitchFamily="34" charset="0"/>
              <a:cs typeface="Arial" panose="020B0604020202020204" pitchFamily="34" charset="0"/>
            </a:endParaRPr>
          </a:p>
          <a:p>
            <a:r>
              <a:rPr lang="en-US" sz="1400" i="1" dirty="0">
                <a:solidFill>
                  <a:srgbClr val="B2B2B2"/>
                </a:solidFill>
                <a:latin typeface="Arial" panose="020B0604020202020204" pitchFamily="34" charset="0"/>
                <a:cs typeface="Arial" panose="020B0604020202020204" pitchFamily="34" charset="0"/>
              </a:rPr>
              <a:t>What are the two most common posterior manifestations? </a:t>
            </a:r>
          </a:p>
          <a:p>
            <a:r>
              <a:rPr lang="en-US" sz="1400" dirty="0">
                <a:solidFill>
                  <a:srgbClr val="B2B2B2"/>
                </a:solidFill>
                <a:latin typeface="Arial" panose="020B0604020202020204" pitchFamily="34" charset="0"/>
                <a:cs typeface="Arial" panose="020B0604020202020204" pitchFamily="34" charset="0"/>
              </a:rPr>
              <a:t>--Granulomas of the  choroid , retina  and/or  optic nerve</a:t>
            </a:r>
          </a:p>
          <a:p>
            <a:r>
              <a:rPr lang="en-US" sz="1400" dirty="0">
                <a:solidFill>
                  <a:srgbClr val="B2B2B2"/>
                </a:solidFill>
                <a:latin typeface="Arial" panose="020B0604020202020204" pitchFamily="34" charset="0"/>
                <a:cs typeface="Arial" panose="020B0604020202020204" pitchFamily="34" charset="0"/>
              </a:rPr>
              <a:t>--</a:t>
            </a:r>
            <a:r>
              <a:rPr lang="en-US" sz="1400" b="1" dirty="0">
                <a:solidFill>
                  <a:srgbClr val="0000FF"/>
                </a:solidFill>
                <a:latin typeface="Arial" panose="020B0604020202020204" pitchFamily="34" charset="0"/>
                <a:cs typeface="Arial" panose="020B0604020202020204" pitchFamily="34" charset="0"/>
              </a:rPr>
              <a:t>Retinal  vasculitis</a:t>
            </a:r>
          </a:p>
        </p:txBody>
      </p:sp>
      <p:sp>
        <p:nvSpPr>
          <p:cNvPr id="35" name="Oval 34">
            <a:extLst>
              <a:ext uri="{FF2B5EF4-FFF2-40B4-BE49-F238E27FC236}">
                <a16:creationId xmlns:a16="http://schemas.microsoft.com/office/drawing/2014/main" id="{9EDDEE16-D2C9-477C-9839-0349AC56F074}"/>
              </a:ext>
            </a:extLst>
          </p:cNvPr>
          <p:cNvSpPr/>
          <p:nvPr/>
        </p:nvSpPr>
        <p:spPr>
          <a:xfrm>
            <a:off x="3160470" y="5396609"/>
            <a:ext cx="1736546"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C7ABA4F0-003F-4024-889E-8B4AAC003C53}"/>
              </a:ext>
            </a:extLst>
          </p:cNvPr>
          <p:cNvSpPr txBox="1"/>
          <p:nvPr/>
        </p:nvSpPr>
        <p:spPr>
          <a:xfrm>
            <a:off x="813485" y="2903126"/>
            <a:ext cx="5705408" cy="2246769"/>
          </a:xfrm>
          <a:prstGeom prst="rect">
            <a:avLst/>
          </a:prstGeom>
          <a:solidFill>
            <a:srgbClr val="FF99FF"/>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Is the vasculitis primarily an arteritis, a phlebitis, or both?</a:t>
            </a:r>
            <a:endParaRPr lang="en-US" sz="1400" i="1" dirty="0">
              <a:solidFill>
                <a:srgbClr val="FF99FF"/>
              </a:solidFill>
              <a:latin typeface="Arial" panose="020B0604020202020204" pitchFamily="34" charset="0"/>
              <a:cs typeface="Arial" panose="020B0604020202020204" pitchFamily="34" charset="0"/>
            </a:endParaRPr>
          </a:p>
          <a:p>
            <a:r>
              <a:rPr lang="en-US" sz="1400" dirty="0">
                <a:solidFill>
                  <a:srgbClr val="FF99FF"/>
                </a:solidFill>
                <a:latin typeface="Arial" panose="020B0604020202020204" pitchFamily="34" charset="0"/>
                <a:cs typeface="Arial" panose="020B0604020202020204" pitchFamily="34" charset="0"/>
              </a:rPr>
              <a:t>Sarcoid tends to cause a phlebitis (more specifically, a  </a:t>
            </a:r>
            <a:r>
              <a:rPr lang="en-US" sz="1400" b="1" dirty="0" err="1">
                <a:solidFill>
                  <a:srgbClr val="FF99FF"/>
                </a:solidFill>
                <a:latin typeface="Arial" panose="020B0604020202020204" pitchFamily="34" charset="0"/>
                <a:cs typeface="Arial" panose="020B0604020202020204" pitchFamily="34" charset="0"/>
              </a:rPr>
              <a:t>periphlebitis</a:t>
            </a:r>
            <a:r>
              <a:rPr lang="en-US" sz="1400" b="1" dirty="0">
                <a:solidFill>
                  <a:srgbClr val="FF99FF"/>
                </a:solidFill>
                <a:latin typeface="Arial" panose="020B0604020202020204" pitchFamily="34" charset="0"/>
                <a:cs typeface="Arial" panose="020B0604020202020204" pitchFamily="34" charset="0"/>
              </a:rPr>
              <a:t> </a:t>
            </a:r>
            <a:r>
              <a:rPr lang="en-US" sz="1400" dirty="0">
                <a:solidFill>
                  <a:srgbClr val="FF99FF"/>
                </a:solidFill>
                <a:latin typeface="Arial" panose="020B0604020202020204" pitchFamily="34" charset="0"/>
                <a:cs typeface="Arial" panose="020B0604020202020204" pitchFamily="34" charset="0"/>
              </a:rPr>
              <a:t>)</a:t>
            </a:r>
          </a:p>
          <a:p>
            <a:endParaRPr lang="en-US" sz="1400" dirty="0">
              <a:solidFill>
                <a:srgbClr val="FF99FF"/>
              </a:solidFill>
              <a:latin typeface="Arial" panose="020B0604020202020204" pitchFamily="34" charset="0"/>
              <a:cs typeface="Arial" panose="020B0604020202020204" pitchFamily="34" charset="0"/>
            </a:endParaRPr>
          </a:p>
          <a:p>
            <a:r>
              <a:rPr lang="en-US" sz="1400" i="1" dirty="0">
                <a:solidFill>
                  <a:srgbClr val="FF99FF"/>
                </a:solidFill>
                <a:latin typeface="Arial" panose="020B0604020202020204" pitchFamily="34" charset="0"/>
                <a:cs typeface="Arial" panose="020B0604020202020204" pitchFamily="34" charset="0"/>
              </a:rPr>
              <a:t>What is the classic appearance of sarcoid </a:t>
            </a:r>
            <a:r>
              <a:rPr lang="en-US" sz="1400" i="1" dirty="0" err="1">
                <a:solidFill>
                  <a:srgbClr val="FF99FF"/>
                </a:solidFill>
                <a:latin typeface="Arial" panose="020B0604020202020204" pitchFamily="34" charset="0"/>
                <a:cs typeface="Arial" panose="020B0604020202020204" pitchFamily="34" charset="0"/>
              </a:rPr>
              <a:t>periphlebitis</a:t>
            </a:r>
            <a:r>
              <a:rPr lang="en-US" sz="1400" i="1" dirty="0">
                <a:solidFill>
                  <a:srgbClr val="FF99FF"/>
                </a:solidFill>
                <a:latin typeface="Arial" panose="020B0604020202020204" pitchFamily="34" charset="0"/>
                <a:cs typeface="Arial" panose="020B0604020202020204" pitchFamily="34" charset="0"/>
              </a:rPr>
              <a:t>?</a:t>
            </a:r>
          </a:p>
          <a:p>
            <a:r>
              <a:rPr lang="en-US" sz="1400" dirty="0">
                <a:solidFill>
                  <a:srgbClr val="FF99FF"/>
                </a:solidFill>
                <a:latin typeface="Arial" panose="020B0604020202020204" pitchFamily="34" charset="0"/>
                <a:cs typeface="Arial" panose="020B0604020202020204" pitchFamily="34" charset="0"/>
              </a:rPr>
              <a:t>Small yellowish-white nodular granulomas accumulate along venules in a pattern referred to as  </a:t>
            </a:r>
            <a:r>
              <a:rPr lang="en-US" sz="1400" b="1" dirty="0">
                <a:solidFill>
                  <a:srgbClr val="FF99FF"/>
                </a:solidFill>
                <a:latin typeface="Arial" panose="020B0604020202020204" pitchFamily="34" charset="0"/>
                <a:cs typeface="Arial" panose="020B0604020202020204" pitchFamily="34" charset="0"/>
              </a:rPr>
              <a:t>candle-wax drippings</a:t>
            </a:r>
          </a:p>
          <a:p>
            <a:endParaRPr lang="en-US" sz="1400" dirty="0">
              <a:solidFill>
                <a:srgbClr val="FF99FF"/>
              </a:solidFill>
              <a:latin typeface="Arial" panose="020B0604020202020204" pitchFamily="34" charset="0"/>
              <a:cs typeface="Arial" panose="020B0604020202020204" pitchFamily="34" charset="0"/>
            </a:endParaRPr>
          </a:p>
          <a:p>
            <a:r>
              <a:rPr lang="en-US" sz="1400" i="1" dirty="0">
                <a:solidFill>
                  <a:srgbClr val="FF99FF"/>
                </a:solidFill>
                <a:latin typeface="Arial" panose="020B0604020202020204" pitchFamily="34" charset="0"/>
                <a:cs typeface="Arial" panose="020B0604020202020204" pitchFamily="34" charset="0"/>
              </a:rPr>
              <a:t>What French term for candle-wax drippings is encountered frequently in the ophthalmic literature?</a:t>
            </a:r>
          </a:p>
          <a:p>
            <a:r>
              <a:rPr lang="en-US" sz="1400" b="1" dirty="0">
                <a:solidFill>
                  <a:srgbClr val="FF99FF"/>
                </a:solidFill>
                <a:latin typeface="Arial" panose="020B0604020202020204" pitchFamily="34" charset="0"/>
                <a:cs typeface="Arial" panose="020B0604020202020204" pitchFamily="34" charset="0"/>
              </a:rPr>
              <a:t>Taches de </a:t>
            </a:r>
            <a:r>
              <a:rPr lang="en-US" sz="1400" b="1" dirty="0" err="1">
                <a:solidFill>
                  <a:srgbClr val="FF99FF"/>
                </a:solidFill>
                <a:latin typeface="Arial" panose="020B0604020202020204" pitchFamily="34" charset="0"/>
                <a:cs typeface="Arial" panose="020B0604020202020204" pitchFamily="34" charset="0"/>
              </a:rPr>
              <a:t>bougie</a:t>
            </a:r>
            <a:endParaRPr lang="en-US" sz="1400" b="1" dirty="0">
              <a:solidFill>
                <a:srgbClr val="FF99FF"/>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968F5D45-2D26-4932-AF22-4BD6662B652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79252288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Line 29">
            <a:extLst>
              <a:ext uri="{FF2B5EF4-FFF2-40B4-BE49-F238E27FC236}">
                <a16:creationId xmlns:a16="http://schemas.microsoft.com/office/drawing/2014/main" id="{632B4EC3-8C5D-4D07-8483-63F5529A339C}"/>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Line 30">
            <a:extLst>
              <a:ext uri="{FF2B5EF4-FFF2-40B4-BE49-F238E27FC236}">
                <a16:creationId xmlns:a16="http://schemas.microsoft.com/office/drawing/2014/main" id="{8B3B9E3D-7D26-4022-B043-42AAEFF1E6B3}"/>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 name="Text Box 31">
            <a:extLst>
              <a:ext uri="{FF2B5EF4-FFF2-40B4-BE49-F238E27FC236}">
                <a16:creationId xmlns:a16="http://schemas.microsoft.com/office/drawing/2014/main" id="{13A7F08D-3A05-4C61-9F86-26D710D09F5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5" name="Text Box 23">
            <a:extLst>
              <a:ext uri="{FF2B5EF4-FFF2-40B4-BE49-F238E27FC236}">
                <a16:creationId xmlns:a16="http://schemas.microsoft.com/office/drawing/2014/main" id="{D74CDCD1-4864-4941-BAC8-5E87C28917A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6" name="TextBox 45">
            <a:extLst>
              <a:ext uri="{FF2B5EF4-FFF2-40B4-BE49-F238E27FC236}">
                <a16:creationId xmlns:a16="http://schemas.microsoft.com/office/drawing/2014/main" id="{7BEA2D9D-C9DD-472E-A939-DAAE7406D4E5}"/>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8" name="Straight Connector 47">
            <a:extLst>
              <a:ext uri="{FF2B5EF4-FFF2-40B4-BE49-F238E27FC236}">
                <a16:creationId xmlns:a16="http://schemas.microsoft.com/office/drawing/2014/main" id="{2BAF8ABF-8FFE-422C-8A42-1223D1EFCC53}"/>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07F88939-4A56-449E-8B27-A691A0A60F3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Oval 49">
            <a:extLst>
              <a:ext uri="{FF2B5EF4-FFF2-40B4-BE49-F238E27FC236}">
                <a16:creationId xmlns:a16="http://schemas.microsoft.com/office/drawing/2014/main" id="{AE9EF48D-09F2-4585-8E7F-C078AA2C4278}"/>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208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B2B2B2"/>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B2B2B2"/>
                </a:solidFill>
                <a:latin typeface="Arial" panose="020B0604020202020204" pitchFamily="34" charset="0"/>
                <a:cs typeface="Arial" panose="020B0604020202020204" pitchFamily="34" charset="0"/>
              </a:rPr>
              <a:t>About 20</a:t>
            </a:r>
          </a:p>
          <a:p>
            <a:endParaRPr lang="en-US" sz="1400" dirty="0">
              <a:solidFill>
                <a:srgbClr val="B2B2B2"/>
              </a:solidFill>
              <a:latin typeface="Arial" panose="020B0604020202020204" pitchFamily="34" charset="0"/>
              <a:cs typeface="Arial" panose="020B0604020202020204" pitchFamily="34" charset="0"/>
            </a:endParaRPr>
          </a:p>
          <a:p>
            <a:r>
              <a:rPr lang="en-US" sz="1400" i="1" dirty="0">
                <a:solidFill>
                  <a:srgbClr val="B2B2B2"/>
                </a:solidFill>
                <a:latin typeface="Arial" panose="020B0604020202020204" pitchFamily="34" charset="0"/>
                <a:cs typeface="Arial" panose="020B0604020202020204" pitchFamily="34" charset="0"/>
              </a:rPr>
              <a:t>What are the two most common posterior manifestations? </a:t>
            </a:r>
          </a:p>
          <a:p>
            <a:r>
              <a:rPr lang="en-US" sz="1400" dirty="0">
                <a:solidFill>
                  <a:srgbClr val="B2B2B2"/>
                </a:solidFill>
                <a:latin typeface="Arial" panose="020B0604020202020204" pitchFamily="34" charset="0"/>
                <a:cs typeface="Arial" panose="020B0604020202020204" pitchFamily="34" charset="0"/>
              </a:rPr>
              <a:t>--Granulomas of the  choroid , retina  and/or  optic nerve</a:t>
            </a:r>
          </a:p>
          <a:p>
            <a:r>
              <a:rPr lang="en-US" sz="1400" dirty="0">
                <a:solidFill>
                  <a:srgbClr val="B2B2B2"/>
                </a:solidFill>
                <a:latin typeface="Arial" panose="020B0604020202020204" pitchFamily="34" charset="0"/>
                <a:cs typeface="Arial" panose="020B0604020202020204" pitchFamily="34" charset="0"/>
              </a:rPr>
              <a:t>--</a:t>
            </a:r>
            <a:r>
              <a:rPr lang="en-US" sz="1400" b="1" dirty="0">
                <a:solidFill>
                  <a:srgbClr val="0000FF"/>
                </a:solidFill>
                <a:latin typeface="Arial" panose="020B0604020202020204" pitchFamily="34" charset="0"/>
                <a:cs typeface="Arial" panose="020B0604020202020204" pitchFamily="34" charset="0"/>
              </a:rPr>
              <a:t>Retinal  vasculitis</a:t>
            </a:r>
          </a:p>
        </p:txBody>
      </p:sp>
      <p:sp>
        <p:nvSpPr>
          <p:cNvPr id="35" name="Oval 34">
            <a:extLst>
              <a:ext uri="{FF2B5EF4-FFF2-40B4-BE49-F238E27FC236}">
                <a16:creationId xmlns:a16="http://schemas.microsoft.com/office/drawing/2014/main" id="{9EDDEE16-D2C9-477C-9839-0349AC56F074}"/>
              </a:ext>
            </a:extLst>
          </p:cNvPr>
          <p:cNvSpPr/>
          <p:nvPr/>
        </p:nvSpPr>
        <p:spPr>
          <a:xfrm>
            <a:off x="3160470" y="5396609"/>
            <a:ext cx="1736546"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C7ABA4F0-003F-4024-889E-8B4AAC003C53}"/>
              </a:ext>
            </a:extLst>
          </p:cNvPr>
          <p:cNvSpPr txBox="1"/>
          <p:nvPr/>
        </p:nvSpPr>
        <p:spPr>
          <a:xfrm>
            <a:off x="813485" y="2903126"/>
            <a:ext cx="5705408" cy="2246769"/>
          </a:xfrm>
          <a:prstGeom prst="rect">
            <a:avLst/>
          </a:prstGeom>
          <a:solidFill>
            <a:srgbClr val="FF99FF"/>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Is the vasculitis primarily an arteritis, a phlebitis, or both?</a:t>
            </a:r>
          </a:p>
          <a:p>
            <a:r>
              <a:rPr lang="en-US" sz="1400" dirty="0">
                <a:solidFill>
                  <a:srgbClr val="0000FF"/>
                </a:solidFill>
                <a:latin typeface="Arial" panose="020B0604020202020204" pitchFamily="34" charset="0"/>
                <a:cs typeface="Arial" panose="020B0604020202020204" pitchFamily="34" charset="0"/>
              </a:rPr>
              <a:t>Sarcoid tends to cause a phlebitis (more specifically, a  </a:t>
            </a:r>
            <a:r>
              <a:rPr lang="en-US" sz="1400" b="1" dirty="0" err="1">
                <a:solidFill>
                  <a:srgbClr val="0000FF"/>
                </a:solidFill>
                <a:latin typeface="Arial" panose="020B0604020202020204" pitchFamily="34" charset="0"/>
                <a:cs typeface="Arial" panose="020B0604020202020204" pitchFamily="34" charset="0"/>
              </a:rPr>
              <a:t>periphlebitis</a:t>
            </a:r>
            <a:r>
              <a:rPr lang="en-US" sz="1400" b="1" dirty="0">
                <a:solidFill>
                  <a:srgbClr val="0000FF"/>
                </a:solidFill>
                <a:latin typeface="Arial" panose="020B0604020202020204" pitchFamily="34" charset="0"/>
                <a:cs typeface="Arial" panose="020B0604020202020204" pitchFamily="34" charset="0"/>
              </a:rPr>
              <a:t> </a:t>
            </a:r>
            <a:r>
              <a:rPr lang="en-US" sz="1400" dirty="0">
                <a:solidFill>
                  <a:srgbClr val="0000FF"/>
                </a:solidFill>
                <a:latin typeface="Arial" panose="020B0604020202020204" pitchFamily="34" charset="0"/>
                <a:cs typeface="Arial" panose="020B0604020202020204" pitchFamily="34" charset="0"/>
              </a:rPr>
              <a:t>)</a:t>
            </a:r>
          </a:p>
          <a:p>
            <a:endParaRPr lang="en-US" sz="1400" dirty="0">
              <a:solidFill>
                <a:srgbClr val="FF99FF"/>
              </a:solidFill>
              <a:latin typeface="Arial" panose="020B0604020202020204" pitchFamily="34" charset="0"/>
              <a:cs typeface="Arial" panose="020B0604020202020204" pitchFamily="34" charset="0"/>
            </a:endParaRPr>
          </a:p>
          <a:p>
            <a:r>
              <a:rPr lang="en-US" sz="1400" i="1" dirty="0">
                <a:solidFill>
                  <a:srgbClr val="FF99FF"/>
                </a:solidFill>
                <a:latin typeface="Arial" panose="020B0604020202020204" pitchFamily="34" charset="0"/>
                <a:cs typeface="Arial" panose="020B0604020202020204" pitchFamily="34" charset="0"/>
              </a:rPr>
              <a:t>What is the classic appearance of sarcoid </a:t>
            </a:r>
            <a:r>
              <a:rPr lang="en-US" sz="1400" i="1" dirty="0" err="1">
                <a:solidFill>
                  <a:srgbClr val="FF99FF"/>
                </a:solidFill>
                <a:latin typeface="Arial" panose="020B0604020202020204" pitchFamily="34" charset="0"/>
                <a:cs typeface="Arial" panose="020B0604020202020204" pitchFamily="34" charset="0"/>
              </a:rPr>
              <a:t>periphlebitis</a:t>
            </a:r>
            <a:r>
              <a:rPr lang="en-US" sz="1400" i="1" dirty="0">
                <a:solidFill>
                  <a:srgbClr val="FF99FF"/>
                </a:solidFill>
                <a:latin typeface="Arial" panose="020B0604020202020204" pitchFamily="34" charset="0"/>
                <a:cs typeface="Arial" panose="020B0604020202020204" pitchFamily="34" charset="0"/>
              </a:rPr>
              <a:t>?</a:t>
            </a:r>
          </a:p>
          <a:p>
            <a:r>
              <a:rPr lang="en-US" sz="1400" dirty="0">
                <a:solidFill>
                  <a:srgbClr val="FF99FF"/>
                </a:solidFill>
                <a:latin typeface="Arial" panose="020B0604020202020204" pitchFamily="34" charset="0"/>
                <a:cs typeface="Arial" panose="020B0604020202020204" pitchFamily="34" charset="0"/>
              </a:rPr>
              <a:t>Small yellowish-white nodular granulomas accumulate along venules in a pattern referred to as  </a:t>
            </a:r>
            <a:r>
              <a:rPr lang="en-US" sz="1400" b="1" dirty="0">
                <a:solidFill>
                  <a:srgbClr val="FF99FF"/>
                </a:solidFill>
                <a:latin typeface="Arial" panose="020B0604020202020204" pitchFamily="34" charset="0"/>
                <a:cs typeface="Arial" panose="020B0604020202020204" pitchFamily="34" charset="0"/>
              </a:rPr>
              <a:t>candle-wax drippings</a:t>
            </a:r>
          </a:p>
          <a:p>
            <a:endParaRPr lang="en-US" sz="1400" dirty="0">
              <a:solidFill>
                <a:srgbClr val="FF99FF"/>
              </a:solidFill>
              <a:latin typeface="Arial" panose="020B0604020202020204" pitchFamily="34" charset="0"/>
              <a:cs typeface="Arial" panose="020B0604020202020204" pitchFamily="34" charset="0"/>
            </a:endParaRPr>
          </a:p>
          <a:p>
            <a:r>
              <a:rPr lang="en-US" sz="1400" i="1" dirty="0">
                <a:solidFill>
                  <a:srgbClr val="FF99FF"/>
                </a:solidFill>
                <a:latin typeface="Arial" panose="020B0604020202020204" pitchFamily="34" charset="0"/>
                <a:cs typeface="Arial" panose="020B0604020202020204" pitchFamily="34" charset="0"/>
              </a:rPr>
              <a:t>What French term for candle-wax drippings is encountered frequently in the ophthalmic literature?</a:t>
            </a:r>
          </a:p>
          <a:p>
            <a:r>
              <a:rPr lang="en-US" sz="1400" b="1" dirty="0">
                <a:solidFill>
                  <a:srgbClr val="FF99FF"/>
                </a:solidFill>
                <a:latin typeface="Arial" panose="020B0604020202020204" pitchFamily="34" charset="0"/>
                <a:cs typeface="Arial" panose="020B0604020202020204" pitchFamily="34" charset="0"/>
              </a:rPr>
              <a:t>Taches de </a:t>
            </a:r>
            <a:r>
              <a:rPr lang="en-US" sz="1400" b="1" dirty="0" err="1">
                <a:solidFill>
                  <a:srgbClr val="FF99FF"/>
                </a:solidFill>
                <a:latin typeface="Arial" panose="020B0604020202020204" pitchFamily="34" charset="0"/>
                <a:cs typeface="Arial" panose="020B0604020202020204" pitchFamily="34" charset="0"/>
              </a:rPr>
              <a:t>bougie</a:t>
            </a:r>
            <a:endParaRPr lang="en-US" sz="1400" b="1" dirty="0">
              <a:solidFill>
                <a:srgbClr val="FF99FF"/>
              </a:solidFill>
              <a:latin typeface="Arial" panose="020B06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FDE846CB-34C8-44B4-8EB4-5C0273E00573}"/>
              </a:ext>
            </a:extLst>
          </p:cNvPr>
          <p:cNvSpPr/>
          <p:nvPr/>
        </p:nvSpPr>
        <p:spPr>
          <a:xfrm>
            <a:off x="5222004" y="3157896"/>
            <a:ext cx="1073426" cy="2142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6708C97D-CE52-490A-A5BA-50B02B90C1B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100657534"/>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Line 29">
            <a:extLst>
              <a:ext uri="{FF2B5EF4-FFF2-40B4-BE49-F238E27FC236}">
                <a16:creationId xmlns:a16="http://schemas.microsoft.com/office/drawing/2014/main" id="{E6112A92-DB05-4BE6-A067-F70072319284}"/>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81307D80-A414-45FE-8FC4-1DCF77D4FCD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05BF6BD6-1DDE-425A-B797-54435C619D7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1389EF48-448F-42BD-9BF8-BBF56C180D9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42601755-4764-4A98-852C-2E6E7ECA7B77}"/>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DE786D00-9C4B-4F9F-B38B-989F23D940DC}"/>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0109FF7F-5CD5-4A25-9065-BF9878D4AFC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BCB144D7-CA31-4796-A007-9C1AF641DC86}"/>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209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B2B2B2"/>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B2B2B2"/>
                </a:solidFill>
                <a:latin typeface="Arial" panose="020B0604020202020204" pitchFamily="34" charset="0"/>
                <a:cs typeface="Arial" panose="020B0604020202020204" pitchFamily="34" charset="0"/>
              </a:rPr>
              <a:t>About 20</a:t>
            </a:r>
          </a:p>
          <a:p>
            <a:endParaRPr lang="en-US" sz="1400" dirty="0">
              <a:solidFill>
                <a:srgbClr val="B2B2B2"/>
              </a:solidFill>
              <a:latin typeface="Arial" panose="020B0604020202020204" pitchFamily="34" charset="0"/>
              <a:cs typeface="Arial" panose="020B0604020202020204" pitchFamily="34" charset="0"/>
            </a:endParaRPr>
          </a:p>
          <a:p>
            <a:r>
              <a:rPr lang="en-US" sz="1400" i="1" dirty="0">
                <a:solidFill>
                  <a:srgbClr val="B2B2B2"/>
                </a:solidFill>
                <a:latin typeface="Arial" panose="020B0604020202020204" pitchFamily="34" charset="0"/>
                <a:cs typeface="Arial" panose="020B0604020202020204" pitchFamily="34" charset="0"/>
              </a:rPr>
              <a:t>What are the two most common posterior manifestations? </a:t>
            </a:r>
          </a:p>
          <a:p>
            <a:r>
              <a:rPr lang="en-US" sz="1400" dirty="0">
                <a:solidFill>
                  <a:srgbClr val="B2B2B2"/>
                </a:solidFill>
                <a:latin typeface="Arial" panose="020B0604020202020204" pitchFamily="34" charset="0"/>
                <a:cs typeface="Arial" panose="020B0604020202020204" pitchFamily="34" charset="0"/>
              </a:rPr>
              <a:t>--Granulomas of the  choroid , retina  and/or  optic nerve</a:t>
            </a:r>
          </a:p>
          <a:p>
            <a:r>
              <a:rPr lang="en-US" sz="1400" dirty="0">
                <a:solidFill>
                  <a:srgbClr val="B2B2B2"/>
                </a:solidFill>
                <a:latin typeface="Arial" panose="020B0604020202020204" pitchFamily="34" charset="0"/>
                <a:cs typeface="Arial" panose="020B0604020202020204" pitchFamily="34" charset="0"/>
              </a:rPr>
              <a:t>--</a:t>
            </a:r>
            <a:r>
              <a:rPr lang="en-US" sz="1400" b="1" dirty="0">
                <a:solidFill>
                  <a:srgbClr val="0000FF"/>
                </a:solidFill>
                <a:latin typeface="Arial" panose="020B0604020202020204" pitchFamily="34" charset="0"/>
                <a:cs typeface="Arial" panose="020B0604020202020204" pitchFamily="34" charset="0"/>
              </a:rPr>
              <a:t>Retinal  vasculitis</a:t>
            </a:r>
          </a:p>
        </p:txBody>
      </p:sp>
      <p:sp>
        <p:nvSpPr>
          <p:cNvPr id="35" name="Oval 34">
            <a:extLst>
              <a:ext uri="{FF2B5EF4-FFF2-40B4-BE49-F238E27FC236}">
                <a16:creationId xmlns:a16="http://schemas.microsoft.com/office/drawing/2014/main" id="{9EDDEE16-D2C9-477C-9839-0349AC56F074}"/>
              </a:ext>
            </a:extLst>
          </p:cNvPr>
          <p:cNvSpPr/>
          <p:nvPr/>
        </p:nvSpPr>
        <p:spPr>
          <a:xfrm>
            <a:off x="3160470" y="5396609"/>
            <a:ext cx="1736546"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C7ABA4F0-003F-4024-889E-8B4AAC003C53}"/>
              </a:ext>
            </a:extLst>
          </p:cNvPr>
          <p:cNvSpPr txBox="1"/>
          <p:nvPr/>
        </p:nvSpPr>
        <p:spPr>
          <a:xfrm>
            <a:off x="813485" y="2903126"/>
            <a:ext cx="5705408" cy="2246769"/>
          </a:xfrm>
          <a:prstGeom prst="rect">
            <a:avLst/>
          </a:prstGeom>
          <a:solidFill>
            <a:srgbClr val="FF99FF"/>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Is the vasculitis primarily an arteritis, a phlebitis, or both?</a:t>
            </a:r>
          </a:p>
          <a:p>
            <a:r>
              <a:rPr lang="en-US" sz="1400" dirty="0">
                <a:solidFill>
                  <a:srgbClr val="0000FF"/>
                </a:solidFill>
                <a:latin typeface="Arial" panose="020B0604020202020204" pitchFamily="34" charset="0"/>
                <a:cs typeface="Arial" panose="020B0604020202020204" pitchFamily="34" charset="0"/>
              </a:rPr>
              <a:t>Sarcoid tends to cause a phlebitis (more specifically, a  </a:t>
            </a:r>
            <a:r>
              <a:rPr lang="en-US" sz="1400" b="1" dirty="0" err="1">
                <a:solidFill>
                  <a:srgbClr val="0000FF"/>
                </a:solidFill>
                <a:latin typeface="Arial" panose="020B0604020202020204" pitchFamily="34" charset="0"/>
                <a:cs typeface="Arial" panose="020B0604020202020204" pitchFamily="34" charset="0"/>
              </a:rPr>
              <a:t>periphlebitis</a:t>
            </a:r>
            <a:r>
              <a:rPr lang="en-US" sz="1400" b="1" dirty="0">
                <a:solidFill>
                  <a:srgbClr val="0000FF"/>
                </a:solidFill>
                <a:latin typeface="Arial" panose="020B0604020202020204" pitchFamily="34" charset="0"/>
                <a:cs typeface="Arial" panose="020B0604020202020204" pitchFamily="34" charset="0"/>
              </a:rPr>
              <a:t> </a:t>
            </a:r>
            <a:r>
              <a:rPr lang="en-US" sz="1400" dirty="0">
                <a:solidFill>
                  <a:srgbClr val="0000FF"/>
                </a:solidFill>
                <a:latin typeface="Arial" panose="020B0604020202020204" pitchFamily="34" charset="0"/>
                <a:cs typeface="Arial" panose="020B0604020202020204" pitchFamily="34" charset="0"/>
              </a:rPr>
              <a:t>)</a:t>
            </a:r>
          </a:p>
          <a:p>
            <a:endParaRPr lang="en-US" sz="1400" dirty="0">
              <a:solidFill>
                <a:srgbClr val="FF99FF"/>
              </a:solidFill>
              <a:latin typeface="Arial" panose="020B0604020202020204" pitchFamily="34" charset="0"/>
              <a:cs typeface="Arial" panose="020B0604020202020204" pitchFamily="34" charset="0"/>
            </a:endParaRPr>
          </a:p>
          <a:p>
            <a:r>
              <a:rPr lang="en-US" sz="1400" i="1" dirty="0">
                <a:solidFill>
                  <a:srgbClr val="FF99FF"/>
                </a:solidFill>
                <a:latin typeface="Arial" panose="020B0604020202020204" pitchFamily="34" charset="0"/>
                <a:cs typeface="Arial" panose="020B0604020202020204" pitchFamily="34" charset="0"/>
              </a:rPr>
              <a:t>What is the classic appearance of sarcoid </a:t>
            </a:r>
            <a:r>
              <a:rPr lang="en-US" sz="1400" i="1" dirty="0" err="1">
                <a:solidFill>
                  <a:srgbClr val="FF99FF"/>
                </a:solidFill>
                <a:latin typeface="Arial" panose="020B0604020202020204" pitchFamily="34" charset="0"/>
                <a:cs typeface="Arial" panose="020B0604020202020204" pitchFamily="34" charset="0"/>
              </a:rPr>
              <a:t>periphlebitis</a:t>
            </a:r>
            <a:r>
              <a:rPr lang="en-US" sz="1400" i="1" dirty="0">
                <a:solidFill>
                  <a:srgbClr val="FF99FF"/>
                </a:solidFill>
                <a:latin typeface="Arial" panose="020B0604020202020204" pitchFamily="34" charset="0"/>
                <a:cs typeface="Arial" panose="020B0604020202020204" pitchFamily="34" charset="0"/>
              </a:rPr>
              <a:t>?</a:t>
            </a:r>
          </a:p>
          <a:p>
            <a:r>
              <a:rPr lang="en-US" sz="1400" dirty="0">
                <a:solidFill>
                  <a:srgbClr val="FF99FF"/>
                </a:solidFill>
                <a:latin typeface="Arial" panose="020B0604020202020204" pitchFamily="34" charset="0"/>
                <a:cs typeface="Arial" panose="020B0604020202020204" pitchFamily="34" charset="0"/>
              </a:rPr>
              <a:t>Small yellowish-white nodular granulomas accumulate along venules in a pattern referred to as  </a:t>
            </a:r>
            <a:r>
              <a:rPr lang="en-US" sz="1400" b="1" dirty="0">
                <a:solidFill>
                  <a:srgbClr val="FF99FF"/>
                </a:solidFill>
                <a:latin typeface="Arial" panose="020B0604020202020204" pitchFamily="34" charset="0"/>
                <a:cs typeface="Arial" panose="020B0604020202020204" pitchFamily="34" charset="0"/>
              </a:rPr>
              <a:t>candle-wax drippings</a:t>
            </a:r>
          </a:p>
          <a:p>
            <a:endParaRPr lang="en-US" sz="1400" dirty="0">
              <a:solidFill>
                <a:srgbClr val="FF99FF"/>
              </a:solidFill>
              <a:latin typeface="Arial" panose="020B0604020202020204" pitchFamily="34" charset="0"/>
              <a:cs typeface="Arial" panose="020B0604020202020204" pitchFamily="34" charset="0"/>
            </a:endParaRPr>
          </a:p>
          <a:p>
            <a:r>
              <a:rPr lang="en-US" sz="1400" i="1" dirty="0">
                <a:solidFill>
                  <a:srgbClr val="FF99FF"/>
                </a:solidFill>
                <a:latin typeface="Arial" panose="020B0604020202020204" pitchFamily="34" charset="0"/>
                <a:cs typeface="Arial" panose="020B0604020202020204" pitchFamily="34" charset="0"/>
              </a:rPr>
              <a:t>What French term for candle-wax drippings is encountered frequently in the ophthalmic literature?</a:t>
            </a:r>
          </a:p>
          <a:p>
            <a:r>
              <a:rPr lang="en-US" sz="1400" b="1" dirty="0">
                <a:solidFill>
                  <a:srgbClr val="FF99FF"/>
                </a:solidFill>
                <a:latin typeface="Arial" panose="020B0604020202020204" pitchFamily="34" charset="0"/>
                <a:cs typeface="Arial" panose="020B0604020202020204" pitchFamily="34" charset="0"/>
              </a:rPr>
              <a:t>Taches de </a:t>
            </a:r>
            <a:r>
              <a:rPr lang="en-US" sz="1400" b="1" dirty="0" err="1">
                <a:solidFill>
                  <a:srgbClr val="FF99FF"/>
                </a:solidFill>
                <a:latin typeface="Arial" panose="020B0604020202020204" pitchFamily="34" charset="0"/>
                <a:cs typeface="Arial" panose="020B0604020202020204" pitchFamily="34" charset="0"/>
              </a:rPr>
              <a:t>bougie</a:t>
            </a:r>
            <a:endParaRPr lang="en-US" sz="1400" b="1" dirty="0">
              <a:solidFill>
                <a:srgbClr val="FF99FF"/>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A9B2D92C-05B4-438B-BFA5-CA4A37F1433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87987544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A1C77643-1280-4B03-A5F0-6598DFA86279}"/>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542482F0-4473-446F-8A0D-539ED59709C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A5E8E0F8-B043-4008-8095-41E57C46CDD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23D49A24-B2DE-47AD-A41E-EC94E7DCC04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252ED7B9-09EE-40A8-9BDE-4B722B123F5D}"/>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1468DAF2-EC45-4649-80BB-ABDFE351BBB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231CB406-40C9-4414-9219-45739AC15ADE}"/>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rgbClr val="FF0000"/>
              </a:solidFill>
            </a:endParaRPr>
          </a:p>
          <a:p>
            <a:r>
              <a:rPr lang="en-US" sz="1600" i="1" dirty="0">
                <a:solidFill>
                  <a:srgbClr val="FF0000"/>
                </a:solidFill>
              </a:rPr>
              <a:t>Is there a racial predilection?</a:t>
            </a:r>
          </a:p>
          <a:p>
            <a:r>
              <a:rPr lang="en-US" sz="1600" dirty="0">
                <a:solidFill>
                  <a:srgbClr val="FF0000"/>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3" name="TextBox 32">
            <a:extLst>
              <a:ext uri="{FF2B5EF4-FFF2-40B4-BE49-F238E27FC236}">
                <a16:creationId xmlns:a16="http://schemas.microsoft.com/office/drawing/2014/main" id="{F130584F-120C-4350-A957-A27544E383E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2865113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Line 29">
            <a:extLst>
              <a:ext uri="{FF2B5EF4-FFF2-40B4-BE49-F238E27FC236}">
                <a16:creationId xmlns:a16="http://schemas.microsoft.com/office/drawing/2014/main" id="{C6E1D3CC-54F4-42B2-92E5-1E47911940F2}"/>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1EA0A154-31C1-4D33-B92D-0188CDB9C0A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D3E04C8D-745B-42D1-BB8E-F7E8C1153E4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B17245FE-BA49-4AF2-ADF5-303657037F9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79663AD4-5E0D-46F8-885E-18A432CA498B}"/>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47EE80C2-73FE-45A6-B6F7-37BE28CBB2B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5BFD2E44-7B58-4DB6-A2BC-FD78669522E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A3260A42-0FB1-44E7-9382-695253327A5D}"/>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B2B2B2"/>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B2B2B2"/>
                </a:solidFill>
                <a:latin typeface="Arial" panose="020B0604020202020204" pitchFamily="34" charset="0"/>
                <a:cs typeface="Arial" panose="020B0604020202020204" pitchFamily="34" charset="0"/>
              </a:rPr>
              <a:t>About 20</a:t>
            </a:r>
          </a:p>
          <a:p>
            <a:endParaRPr lang="en-US" sz="1400" dirty="0">
              <a:solidFill>
                <a:srgbClr val="B2B2B2"/>
              </a:solidFill>
              <a:latin typeface="Arial" panose="020B0604020202020204" pitchFamily="34" charset="0"/>
              <a:cs typeface="Arial" panose="020B0604020202020204" pitchFamily="34" charset="0"/>
            </a:endParaRPr>
          </a:p>
          <a:p>
            <a:r>
              <a:rPr lang="en-US" sz="1400" i="1" dirty="0">
                <a:solidFill>
                  <a:srgbClr val="B2B2B2"/>
                </a:solidFill>
                <a:latin typeface="Arial" panose="020B0604020202020204" pitchFamily="34" charset="0"/>
                <a:cs typeface="Arial" panose="020B0604020202020204" pitchFamily="34" charset="0"/>
              </a:rPr>
              <a:t>What are the two most common posterior manifestations? </a:t>
            </a:r>
          </a:p>
          <a:p>
            <a:r>
              <a:rPr lang="en-US" sz="1400" dirty="0">
                <a:solidFill>
                  <a:srgbClr val="B2B2B2"/>
                </a:solidFill>
                <a:latin typeface="Arial" panose="020B0604020202020204" pitchFamily="34" charset="0"/>
                <a:cs typeface="Arial" panose="020B0604020202020204" pitchFamily="34" charset="0"/>
              </a:rPr>
              <a:t>--Granulomas of the  choroid , retina  and/or  optic nerve</a:t>
            </a:r>
          </a:p>
          <a:p>
            <a:r>
              <a:rPr lang="en-US" sz="1400" dirty="0">
                <a:solidFill>
                  <a:srgbClr val="B2B2B2"/>
                </a:solidFill>
                <a:latin typeface="Arial" panose="020B0604020202020204" pitchFamily="34" charset="0"/>
                <a:cs typeface="Arial" panose="020B0604020202020204" pitchFamily="34" charset="0"/>
              </a:rPr>
              <a:t>--</a:t>
            </a:r>
            <a:r>
              <a:rPr lang="en-US" sz="1400" b="1" dirty="0">
                <a:solidFill>
                  <a:srgbClr val="0000FF"/>
                </a:solidFill>
                <a:latin typeface="Arial" panose="020B0604020202020204" pitchFamily="34" charset="0"/>
                <a:cs typeface="Arial" panose="020B0604020202020204" pitchFamily="34" charset="0"/>
              </a:rPr>
              <a:t>Retinal  vasculitis</a:t>
            </a:r>
          </a:p>
        </p:txBody>
      </p:sp>
      <p:sp>
        <p:nvSpPr>
          <p:cNvPr id="35" name="Oval 34">
            <a:extLst>
              <a:ext uri="{FF2B5EF4-FFF2-40B4-BE49-F238E27FC236}">
                <a16:creationId xmlns:a16="http://schemas.microsoft.com/office/drawing/2014/main" id="{9EDDEE16-D2C9-477C-9839-0349AC56F074}"/>
              </a:ext>
            </a:extLst>
          </p:cNvPr>
          <p:cNvSpPr/>
          <p:nvPr/>
        </p:nvSpPr>
        <p:spPr>
          <a:xfrm>
            <a:off x="3160470" y="5396609"/>
            <a:ext cx="1736546"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C7ABA4F0-003F-4024-889E-8B4AAC003C53}"/>
              </a:ext>
            </a:extLst>
          </p:cNvPr>
          <p:cNvSpPr txBox="1"/>
          <p:nvPr/>
        </p:nvSpPr>
        <p:spPr>
          <a:xfrm>
            <a:off x="813485" y="2903126"/>
            <a:ext cx="5705408" cy="2246769"/>
          </a:xfrm>
          <a:prstGeom prst="rect">
            <a:avLst/>
          </a:prstGeom>
          <a:solidFill>
            <a:srgbClr val="FF99FF"/>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Is the vasculitis primarily an arteritis, a phlebitis, or both?</a:t>
            </a:r>
          </a:p>
          <a:p>
            <a:r>
              <a:rPr lang="en-US" sz="1400" dirty="0">
                <a:solidFill>
                  <a:srgbClr val="0000FF"/>
                </a:solidFill>
                <a:latin typeface="Arial" panose="020B0604020202020204" pitchFamily="34" charset="0"/>
                <a:cs typeface="Arial" panose="020B0604020202020204" pitchFamily="34" charset="0"/>
              </a:rPr>
              <a:t>Sarcoid tends to cause a phlebitis (more specifically, a  </a:t>
            </a:r>
            <a:r>
              <a:rPr lang="en-US" sz="1400" b="1" dirty="0" err="1">
                <a:solidFill>
                  <a:srgbClr val="0000FF"/>
                </a:solidFill>
                <a:latin typeface="Arial" panose="020B0604020202020204" pitchFamily="34" charset="0"/>
                <a:cs typeface="Arial" panose="020B0604020202020204" pitchFamily="34" charset="0"/>
              </a:rPr>
              <a:t>periphlebitis</a:t>
            </a:r>
            <a:r>
              <a:rPr lang="en-US" sz="1400" b="1" dirty="0">
                <a:solidFill>
                  <a:srgbClr val="0000FF"/>
                </a:solidFill>
                <a:latin typeface="Arial" panose="020B0604020202020204" pitchFamily="34" charset="0"/>
                <a:cs typeface="Arial" panose="020B0604020202020204" pitchFamily="34" charset="0"/>
              </a:rPr>
              <a:t> </a:t>
            </a:r>
            <a:r>
              <a:rPr lang="en-US" sz="1400" dirty="0">
                <a:solidFill>
                  <a:srgbClr val="0000FF"/>
                </a:solidFill>
                <a:latin typeface="Arial" panose="020B0604020202020204" pitchFamily="34" charset="0"/>
                <a:cs typeface="Arial" panose="020B0604020202020204" pitchFamily="34" charset="0"/>
              </a:rPr>
              <a:t>)</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is the classic appearance of sarcoid </a:t>
            </a:r>
            <a:r>
              <a:rPr lang="en-US" sz="1400" i="1" dirty="0" err="1">
                <a:solidFill>
                  <a:srgbClr val="0000FF"/>
                </a:solidFill>
                <a:latin typeface="Arial" panose="020B0604020202020204" pitchFamily="34" charset="0"/>
                <a:cs typeface="Arial" panose="020B0604020202020204" pitchFamily="34" charset="0"/>
              </a:rPr>
              <a:t>periphlebitis</a:t>
            </a:r>
            <a:r>
              <a:rPr lang="en-US" sz="1400" i="1" dirty="0">
                <a:solidFill>
                  <a:srgbClr val="0000FF"/>
                </a:solidFill>
                <a:latin typeface="Arial" panose="020B0604020202020204" pitchFamily="34" charset="0"/>
                <a:cs typeface="Arial" panose="020B0604020202020204" pitchFamily="34" charset="0"/>
              </a:rPr>
              <a:t>?</a:t>
            </a:r>
            <a:endParaRPr lang="en-US" sz="1400" i="1" dirty="0">
              <a:solidFill>
                <a:srgbClr val="FF99FF"/>
              </a:solidFill>
              <a:latin typeface="Arial" panose="020B0604020202020204" pitchFamily="34" charset="0"/>
              <a:cs typeface="Arial" panose="020B0604020202020204" pitchFamily="34" charset="0"/>
            </a:endParaRPr>
          </a:p>
          <a:p>
            <a:r>
              <a:rPr lang="en-US" sz="1400" dirty="0">
                <a:solidFill>
                  <a:srgbClr val="FF99FF"/>
                </a:solidFill>
                <a:latin typeface="Arial" panose="020B0604020202020204" pitchFamily="34" charset="0"/>
                <a:cs typeface="Arial" panose="020B0604020202020204" pitchFamily="34" charset="0"/>
              </a:rPr>
              <a:t>Small yellowish-white nodular granulomas accumulate along venules in a pattern referred to as  </a:t>
            </a:r>
            <a:r>
              <a:rPr lang="en-US" sz="1400" b="1" dirty="0">
                <a:solidFill>
                  <a:srgbClr val="FF99FF"/>
                </a:solidFill>
                <a:latin typeface="Arial" panose="020B0604020202020204" pitchFamily="34" charset="0"/>
                <a:cs typeface="Arial" panose="020B0604020202020204" pitchFamily="34" charset="0"/>
              </a:rPr>
              <a:t>candle-wax drippings</a:t>
            </a:r>
          </a:p>
          <a:p>
            <a:endParaRPr lang="en-US" sz="1400" dirty="0">
              <a:solidFill>
                <a:srgbClr val="FF99FF"/>
              </a:solidFill>
              <a:latin typeface="Arial" panose="020B0604020202020204" pitchFamily="34" charset="0"/>
              <a:cs typeface="Arial" panose="020B0604020202020204" pitchFamily="34" charset="0"/>
            </a:endParaRPr>
          </a:p>
          <a:p>
            <a:r>
              <a:rPr lang="en-US" sz="1400" i="1" dirty="0">
                <a:solidFill>
                  <a:srgbClr val="FF99FF"/>
                </a:solidFill>
                <a:latin typeface="Arial" panose="020B0604020202020204" pitchFamily="34" charset="0"/>
                <a:cs typeface="Arial" panose="020B0604020202020204" pitchFamily="34" charset="0"/>
              </a:rPr>
              <a:t>What French term for candle-wax drippings is encountered frequently in the ophthalmic literature?</a:t>
            </a:r>
          </a:p>
          <a:p>
            <a:r>
              <a:rPr lang="en-US" sz="1400" b="1" dirty="0">
                <a:solidFill>
                  <a:srgbClr val="FF99FF"/>
                </a:solidFill>
                <a:latin typeface="Arial" panose="020B0604020202020204" pitchFamily="34" charset="0"/>
                <a:cs typeface="Arial" panose="020B0604020202020204" pitchFamily="34" charset="0"/>
              </a:rPr>
              <a:t>Taches de </a:t>
            </a:r>
            <a:r>
              <a:rPr lang="en-US" sz="1400" b="1" dirty="0" err="1">
                <a:solidFill>
                  <a:srgbClr val="FF99FF"/>
                </a:solidFill>
                <a:latin typeface="Arial" panose="020B0604020202020204" pitchFamily="34" charset="0"/>
                <a:cs typeface="Arial" panose="020B0604020202020204" pitchFamily="34" charset="0"/>
              </a:rPr>
              <a:t>bougie</a:t>
            </a:r>
            <a:endParaRPr lang="en-US" sz="1400" b="1" dirty="0">
              <a:solidFill>
                <a:srgbClr val="FF99FF"/>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2FB6DC0F-5424-4F9C-B127-C8E4CE03D23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07917530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Line 29">
            <a:extLst>
              <a:ext uri="{FF2B5EF4-FFF2-40B4-BE49-F238E27FC236}">
                <a16:creationId xmlns:a16="http://schemas.microsoft.com/office/drawing/2014/main" id="{D0CB6E41-FDD9-4F13-9CB0-C74F13118FA6}"/>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Line 30">
            <a:extLst>
              <a:ext uri="{FF2B5EF4-FFF2-40B4-BE49-F238E27FC236}">
                <a16:creationId xmlns:a16="http://schemas.microsoft.com/office/drawing/2014/main" id="{F2FCAA19-58BA-486C-8ADB-0CD5637A4425}"/>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 name="Text Box 31">
            <a:extLst>
              <a:ext uri="{FF2B5EF4-FFF2-40B4-BE49-F238E27FC236}">
                <a16:creationId xmlns:a16="http://schemas.microsoft.com/office/drawing/2014/main" id="{895DD268-0DD6-4F58-9AB9-5F6833B461D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5" name="Text Box 23">
            <a:extLst>
              <a:ext uri="{FF2B5EF4-FFF2-40B4-BE49-F238E27FC236}">
                <a16:creationId xmlns:a16="http://schemas.microsoft.com/office/drawing/2014/main" id="{FCA95E0D-F2DB-4DD1-878D-8C294B334D9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6" name="TextBox 45">
            <a:extLst>
              <a:ext uri="{FF2B5EF4-FFF2-40B4-BE49-F238E27FC236}">
                <a16:creationId xmlns:a16="http://schemas.microsoft.com/office/drawing/2014/main" id="{BECD3FB0-0DD6-4758-9C25-6B4262BDBD49}"/>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8" name="Straight Connector 47">
            <a:extLst>
              <a:ext uri="{FF2B5EF4-FFF2-40B4-BE49-F238E27FC236}">
                <a16:creationId xmlns:a16="http://schemas.microsoft.com/office/drawing/2014/main" id="{E3D4F33B-0289-4754-B9BA-47701583CE8F}"/>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9CFE5DDE-54C3-4B94-BC56-1836AC348A0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Oval 49">
            <a:extLst>
              <a:ext uri="{FF2B5EF4-FFF2-40B4-BE49-F238E27FC236}">
                <a16:creationId xmlns:a16="http://schemas.microsoft.com/office/drawing/2014/main" id="{E2AF6773-DFD2-4A02-93D8-EC1C8D1F8547}"/>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B2B2B2"/>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B2B2B2"/>
                </a:solidFill>
                <a:latin typeface="Arial" panose="020B0604020202020204" pitchFamily="34" charset="0"/>
                <a:cs typeface="Arial" panose="020B0604020202020204" pitchFamily="34" charset="0"/>
              </a:rPr>
              <a:t>About 20</a:t>
            </a:r>
          </a:p>
          <a:p>
            <a:endParaRPr lang="en-US" sz="1400" dirty="0">
              <a:solidFill>
                <a:srgbClr val="B2B2B2"/>
              </a:solidFill>
              <a:latin typeface="Arial" panose="020B0604020202020204" pitchFamily="34" charset="0"/>
              <a:cs typeface="Arial" panose="020B0604020202020204" pitchFamily="34" charset="0"/>
            </a:endParaRPr>
          </a:p>
          <a:p>
            <a:r>
              <a:rPr lang="en-US" sz="1400" i="1" dirty="0">
                <a:solidFill>
                  <a:srgbClr val="B2B2B2"/>
                </a:solidFill>
                <a:latin typeface="Arial" panose="020B0604020202020204" pitchFamily="34" charset="0"/>
                <a:cs typeface="Arial" panose="020B0604020202020204" pitchFamily="34" charset="0"/>
              </a:rPr>
              <a:t>What are the two most common posterior manifestations? </a:t>
            </a:r>
          </a:p>
          <a:p>
            <a:r>
              <a:rPr lang="en-US" sz="1400" dirty="0">
                <a:solidFill>
                  <a:srgbClr val="B2B2B2"/>
                </a:solidFill>
                <a:latin typeface="Arial" panose="020B0604020202020204" pitchFamily="34" charset="0"/>
                <a:cs typeface="Arial" panose="020B0604020202020204" pitchFamily="34" charset="0"/>
              </a:rPr>
              <a:t>--Granulomas of the  choroid , retina  and/or  optic nerve</a:t>
            </a:r>
          </a:p>
          <a:p>
            <a:r>
              <a:rPr lang="en-US" sz="1400" dirty="0">
                <a:solidFill>
                  <a:srgbClr val="B2B2B2"/>
                </a:solidFill>
                <a:latin typeface="Arial" panose="020B0604020202020204" pitchFamily="34" charset="0"/>
                <a:cs typeface="Arial" panose="020B0604020202020204" pitchFamily="34" charset="0"/>
              </a:rPr>
              <a:t>--</a:t>
            </a:r>
            <a:r>
              <a:rPr lang="en-US" sz="1400" b="1" dirty="0">
                <a:solidFill>
                  <a:srgbClr val="0000FF"/>
                </a:solidFill>
                <a:latin typeface="Arial" panose="020B0604020202020204" pitchFamily="34" charset="0"/>
                <a:cs typeface="Arial" panose="020B0604020202020204" pitchFamily="34" charset="0"/>
              </a:rPr>
              <a:t>Retinal  vasculitis</a:t>
            </a:r>
          </a:p>
        </p:txBody>
      </p:sp>
      <p:sp>
        <p:nvSpPr>
          <p:cNvPr id="35" name="Oval 34">
            <a:extLst>
              <a:ext uri="{FF2B5EF4-FFF2-40B4-BE49-F238E27FC236}">
                <a16:creationId xmlns:a16="http://schemas.microsoft.com/office/drawing/2014/main" id="{9EDDEE16-D2C9-477C-9839-0349AC56F074}"/>
              </a:ext>
            </a:extLst>
          </p:cNvPr>
          <p:cNvSpPr/>
          <p:nvPr/>
        </p:nvSpPr>
        <p:spPr>
          <a:xfrm>
            <a:off x="3160470" y="5396609"/>
            <a:ext cx="1736546"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C7ABA4F0-003F-4024-889E-8B4AAC003C53}"/>
              </a:ext>
            </a:extLst>
          </p:cNvPr>
          <p:cNvSpPr txBox="1"/>
          <p:nvPr/>
        </p:nvSpPr>
        <p:spPr>
          <a:xfrm>
            <a:off x="813485" y="2903126"/>
            <a:ext cx="5705408" cy="2246769"/>
          </a:xfrm>
          <a:prstGeom prst="rect">
            <a:avLst/>
          </a:prstGeom>
          <a:solidFill>
            <a:srgbClr val="FF99FF"/>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Is the vasculitis primarily an arteritis, a phlebitis, or both?</a:t>
            </a:r>
          </a:p>
          <a:p>
            <a:r>
              <a:rPr lang="en-US" sz="1400" dirty="0">
                <a:solidFill>
                  <a:srgbClr val="0000FF"/>
                </a:solidFill>
                <a:latin typeface="Arial" panose="020B0604020202020204" pitchFamily="34" charset="0"/>
                <a:cs typeface="Arial" panose="020B0604020202020204" pitchFamily="34" charset="0"/>
              </a:rPr>
              <a:t>Sarcoid tends to cause a phlebitis (more specifically, a  </a:t>
            </a:r>
            <a:r>
              <a:rPr lang="en-US" sz="1400" b="1" dirty="0" err="1">
                <a:solidFill>
                  <a:srgbClr val="0000FF"/>
                </a:solidFill>
                <a:latin typeface="Arial" panose="020B0604020202020204" pitchFamily="34" charset="0"/>
                <a:cs typeface="Arial" panose="020B0604020202020204" pitchFamily="34" charset="0"/>
              </a:rPr>
              <a:t>periphlebitis</a:t>
            </a:r>
            <a:r>
              <a:rPr lang="en-US" sz="1400" b="1" dirty="0">
                <a:solidFill>
                  <a:srgbClr val="0000FF"/>
                </a:solidFill>
                <a:latin typeface="Arial" panose="020B0604020202020204" pitchFamily="34" charset="0"/>
                <a:cs typeface="Arial" panose="020B0604020202020204" pitchFamily="34" charset="0"/>
              </a:rPr>
              <a:t> </a:t>
            </a:r>
            <a:r>
              <a:rPr lang="en-US" sz="1400" dirty="0">
                <a:solidFill>
                  <a:srgbClr val="0000FF"/>
                </a:solidFill>
                <a:latin typeface="Arial" panose="020B0604020202020204" pitchFamily="34" charset="0"/>
                <a:cs typeface="Arial" panose="020B0604020202020204" pitchFamily="34" charset="0"/>
              </a:rPr>
              <a:t>)</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is the classic appearance of sarcoid </a:t>
            </a:r>
            <a:r>
              <a:rPr lang="en-US" sz="1400" i="1" dirty="0" err="1">
                <a:solidFill>
                  <a:srgbClr val="0000FF"/>
                </a:solidFill>
                <a:latin typeface="Arial" panose="020B0604020202020204" pitchFamily="34" charset="0"/>
                <a:cs typeface="Arial" panose="020B0604020202020204" pitchFamily="34" charset="0"/>
              </a:rPr>
              <a:t>periphlebitis</a:t>
            </a:r>
            <a:r>
              <a:rPr lang="en-US" sz="1400" i="1" dirty="0">
                <a:solidFill>
                  <a:srgbClr val="0000FF"/>
                </a:solidFill>
                <a:latin typeface="Arial" panose="020B0604020202020204" pitchFamily="34" charset="0"/>
                <a:cs typeface="Arial" panose="020B0604020202020204" pitchFamily="34" charset="0"/>
              </a:rPr>
              <a:t>?</a:t>
            </a:r>
          </a:p>
          <a:p>
            <a:r>
              <a:rPr lang="en-US" sz="1400" dirty="0">
                <a:solidFill>
                  <a:srgbClr val="0000FF"/>
                </a:solidFill>
                <a:latin typeface="Arial" panose="020B0604020202020204" pitchFamily="34" charset="0"/>
                <a:cs typeface="Arial" panose="020B0604020202020204" pitchFamily="34" charset="0"/>
              </a:rPr>
              <a:t>Small yellowish-white nodular granulomas accumulate along venules in a pattern referred to as  </a:t>
            </a:r>
            <a:r>
              <a:rPr lang="en-US" sz="1400" b="1" dirty="0">
                <a:solidFill>
                  <a:srgbClr val="0000FF"/>
                </a:solidFill>
                <a:latin typeface="Arial" panose="020B0604020202020204" pitchFamily="34" charset="0"/>
                <a:cs typeface="Arial" panose="020B0604020202020204" pitchFamily="34" charset="0"/>
              </a:rPr>
              <a:t>candle-wax drippings</a:t>
            </a:r>
            <a:endParaRPr lang="en-US" sz="1400" b="1" dirty="0">
              <a:solidFill>
                <a:srgbClr val="FF99FF"/>
              </a:solidFill>
              <a:latin typeface="Arial" panose="020B0604020202020204" pitchFamily="34" charset="0"/>
              <a:cs typeface="Arial" panose="020B0604020202020204" pitchFamily="34" charset="0"/>
            </a:endParaRPr>
          </a:p>
          <a:p>
            <a:endParaRPr lang="en-US" sz="1400" dirty="0">
              <a:solidFill>
                <a:srgbClr val="FF99FF"/>
              </a:solidFill>
              <a:latin typeface="Arial" panose="020B0604020202020204" pitchFamily="34" charset="0"/>
              <a:cs typeface="Arial" panose="020B0604020202020204" pitchFamily="34" charset="0"/>
            </a:endParaRPr>
          </a:p>
          <a:p>
            <a:r>
              <a:rPr lang="en-US" sz="1400" i="1" dirty="0">
                <a:solidFill>
                  <a:srgbClr val="FF99FF"/>
                </a:solidFill>
                <a:latin typeface="Arial" panose="020B0604020202020204" pitchFamily="34" charset="0"/>
                <a:cs typeface="Arial" panose="020B0604020202020204" pitchFamily="34" charset="0"/>
              </a:rPr>
              <a:t>What French term for candle-wax drippings is encountered frequently in the ophthalmic literature?</a:t>
            </a:r>
          </a:p>
          <a:p>
            <a:r>
              <a:rPr lang="en-US" sz="1400" b="1" dirty="0">
                <a:solidFill>
                  <a:srgbClr val="FF99FF"/>
                </a:solidFill>
                <a:latin typeface="Arial" panose="020B0604020202020204" pitchFamily="34" charset="0"/>
                <a:cs typeface="Arial" panose="020B0604020202020204" pitchFamily="34" charset="0"/>
              </a:rPr>
              <a:t>Taches de </a:t>
            </a:r>
            <a:r>
              <a:rPr lang="en-US" sz="1400" b="1" dirty="0" err="1">
                <a:solidFill>
                  <a:srgbClr val="FF99FF"/>
                </a:solidFill>
                <a:latin typeface="Arial" panose="020B0604020202020204" pitchFamily="34" charset="0"/>
                <a:cs typeface="Arial" panose="020B0604020202020204" pitchFamily="34" charset="0"/>
              </a:rPr>
              <a:t>bougie</a:t>
            </a:r>
            <a:endParaRPr lang="en-US" sz="1400" b="1" dirty="0">
              <a:solidFill>
                <a:srgbClr val="FF99FF"/>
              </a:solidFill>
              <a:latin typeface="Arial" panose="020B0604020202020204" pitchFamily="34" charset="0"/>
              <a:cs typeface="Arial" panose="020B0604020202020204" pitchFamily="34" charset="0"/>
            </a:endParaRPr>
          </a:p>
        </p:txBody>
      </p:sp>
      <p:sp>
        <p:nvSpPr>
          <p:cNvPr id="37" name="Rectangle 36">
            <a:extLst>
              <a:ext uri="{FF2B5EF4-FFF2-40B4-BE49-F238E27FC236}">
                <a16:creationId xmlns:a16="http://schemas.microsoft.com/office/drawing/2014/main" id="{2757758A-522F-4016-8CC1-EE6ABDB558D1}"/>
              </a:ext>
            </a:extLst>
          </p:cNvPr>
          <p:cNvSpPr/>
          <p:nvPr/>
        </p:nvSpPr>
        <p:spPr>
          <a:xfrm>
            <a:off x="2982387" y="4026510"/>
            <a:ext cx="1812812" cy="22866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words</a:t>
            </a:r>
          </a:p>
        </p:txBody>
      </p:sp>
      <p:sp>
        <p:nvSpPr>
          <p:cNvPr id="38" name="TextBox 37">
            <a:extLst>
              <a:ext uri="{FF2B5EF4-FFF2-40B4-BE49-F238E27FC236}">
                <a16:creationId xmlns:a16="http://schemas.microsoft.com/office/drawing/2014/main" id="{E2C5F399-CF46-4D67-9E21-74A3F997791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61558035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Line 29">
            <a:extLst>
              <a:ext uri="{FF2B5EF4-FFF2-40B4-BE49-F238E27FC236}">
                <a16:creationId xmlns:a16="http://schemas.microsoft.com/office/drawing/2014/main" id="{04C53E6A-0B70-462D-928D-861C73522252}"/>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F6CE349A-A904-46CF-8266-C990166E57C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33364589-9C3C-4A68-91AC-08C64FCD1BB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6C6E3976-ABBC-4EC6-81CE-F64956E0088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CD5B2C46-D262-4F5D-ACB7-75A81C36D382}"/>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29495C74-493C-431A-9EAB-6C4B50A7E0B4}"/>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4989381F-B216-4652-A624-2846037D6AA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1A730574-C0E6-4E94-8719-1EE07D3E213E}"/>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B2B2B2"/>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B2B2B2"/>
                </a:solidFill>
                <a:latin typeface="Arial" panose="020B0604020202020204" pitchFamily="34" charset="0"/>
                <a:cs typeface="Arial" panose="020B0604020202020204" pitchFamily="34" charset="0"/>
              </a:rPr>
              <a:t>About 20</a:t>
            </a:r>
          </a:p>
          <a:p>
            <a:endParaRPr lang="en-US" sz="1400" dirty="0">
              <a:solidFill>
                <a:srgbClr val="B2B2B2"/>
              </a:solidFill>
              <a:latin typeface="Arial" panose="020B0604020202020204" pitchFamily="34" charset="0"/>
              <a:cs typeface="Arial" panose="020B0604020202020204" pitchFamily="34" charset="0"/>
            </a:endParaRPr>
          </a:p>
          <a:p>
            <a:r>
              <a:rPr lang="en-US" sz="1400" i="1" dirty="0">
                <a:solidFill>
                  <a:srgbClr val="B2B2B2"/>
                </a:solidFill>
                <a:latin typeface="Arial" panose="020B0604020202020204" pitchFamily="34" charset="0"/>
                <a:cs typeface="Arial" panose="020B0604020202020204" pitchFamily="34" charset="0"/>
              </a:rPr>
              <a:t>What are the two most common posterior manifestations? </a:t>
            </a:r>
          </a:p>
          <a:p>
            <a:r>
              <a:rPr lang="en-US" sz="1400" dirty="0">
                <a:solidFill>
                  <a:srgbClr val="B2B2B2"/>
                </a:solidFill>
                <a:latin typeface="Arial" panose="020B0604020202020204" pitchFamily="34" charset="0"/>
                <a:cs typeface="Arial" panose="020B0604020202020204" pitchFamily="34" charset="0"/>
              </a:rPr>
              <a:t>--Granulomas of the  choroid , retina  and/or  optic nerve</a:t>
            </a:r>
          </a:p>
          <a:p>
            <a:r>
              <a:rPr lang="en-US" sz="1400" dirty="0">
                <a:solidFill>
                  <a:srgbClr val="B2B2B2"/>
                </a:solidFill>
                <a:latin typeface="Arial" panose="020B0604020202020204" pitchFamily="34" charset="0"/>
                <a:cs typeface="Arial" panose="020B0604020202020204" pitchFamily="34" charset="0"/>
              </a:rPr>
              <a:t>--</a:t>
            </a:r>
            <a:r>
              <a:rPr lang="en-US" sz="1400" b="1" dirty="0">
                <a:solidFill>
                  <a:srgbClr val="0000FF"/>
                </a:solidFill>
                <a:latin typeface="Arial" panose="020B0604020202020204" pitchFamily="34" charset="0"/>
                <a:cs typeface="Arial" panose="020B0604020202020204" pitchFamily="34" charset="0"/>
              </a:rPr>
              <a:t>Retinal  vasculitis</a:t>
            </a:r>
          </a:p>
        </p:txBody>
      </p:sp>
      <p:sp>
        <p:nvSpPr>
          <p:cNvPr id="35" name="Oval 34">
            <a:extLst>
              <a:ext uri="{FF2B5EF4-FFF2-40B4-BE49-F238E27FC236}">
                <a16:creationId xmlns:a16="http://schemas.microsoft.com/office/drawing/2014/main" id="{9EDDEE16-D2C9-477C-9839-0349AC56F074}"/>
              </a:ext>
            </a:extLst>
          </p:cNvPr>
          <p:cNvSpPr/>
          <p:nvPr/>
        </p:nvSpPr>
        <p:spPr>
          <a:xfrm>
            <a:off x="3160470" y="5396609"/>
            <a:ext cx="1736546"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C7ABA4F0-003F-4024-889E-8B4AAC003C53}"/>
              </a:ext>
            </a:extLst>
          </p:cNvPr>
          <p:cNvSpPr txBox="1"/>
          <p:nvPr/>
        </p:nvSpPr>
        <p:spPr>
          <a:xfrm>
            <a:off x="813485" y="2903126"/>
            <a:ext cx="5705408" cy="2246769"/>
          </a:xfrm>
          <a:prstGeom prst="rect">
            <a:avLst/>
          </a:prstGeom>
          <a:solidFill>
            <a:srgbClr val="FF99FF"/>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Is the vasculitis primarily an arteritis, a phlebitis, or both?</a:t>
            </a:r>
          </a:p>
          <a:p>
            <a:r>
              <a:rPr lang="en-US" sz="1400" dirty="0">
                <a:solidFill>
                  <a:srgbClr val="0000FF"/>
                </a:solidFill>
                <a:latin typeface="Arial" panose="020B0604020202020204" pitchFamily="34" charset="0"/>
                <a:cs typeface="Arial" panose="020B0604020202020204" pitchFamily="34" charset="0"/>
              </a:rPr>
              <a:t>Sarcoid tends to cause a phlebitis (more specifically, a  </a:t>
            </a:r>
            <a:r>
              <a:rPr lang="en-US" sz="1400" b="1" dirty="0" err="1">
                <a:solidFill>
                  <a:srgbClr val="0000FF"/>
                </a:solidFill>
                <a:latin typeface="Arial" panose="020B0604020202020204" pitchFamily="34" charset="0"/>
                <a:cs typeface="Arial" panose="020B0604020202020204" pitchFamily="34" charset="0"/>
              </a:rPr>
              <a:t>periphlebitis</a:t>
            </a:r>
            <a:r>
              <a:rPr lang="en-US" sz="1400" b="1" dirty="0">
                <a:solidFill>
                  <a:srgbClr val="0000FF"/>
                </a:solidFill>
                <a:latin typeface="Arial" panose="020B0604020202020204" pitchFamily="34" charset="0"/>
                <a:cs typeface="Arial" panose="020B0604020202020204" pitchFamily="34" charset="0"/>
              </a:rPr>
              <a:t> </a:t>
            </a:r>
            <a:r>
              <a:rPr lang="en-US" sz="1400" dirty="0">
                <a:solidFill>
                  <a:srgbClr val="0000FF"/>
                </a:solidFill>
                <a:latin typeface="Arial" panose="020B0604020202020204" pitchFamily="34" charset="0"/>
                <a:cs typeface="Arial" panose="020B0604020202020204" pitchFamily="34" charset="0"/>
              </a:rPr>
              <a:t>)</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is the classic appearance of sarcoid </a:t>
            </a:r>
            <a:r>
              <a:rPr lang="en-US" sz="1400" i="1" dirty="0" err="1">
                <a:solidFill>
                  <a:srgbClr val="0000FF"/>
                </a:solidFill>
                <a:latin typeface="Arial" panose="020B0604020202020204" pitchFamily="34" charset="0"/>
                <a:cs typeface="Arial" panose="020B0604020202020204" pitchFamily="34" charset="0"/>
              </a:rPr>
              <a:t>periphlebitis</a:t>
            </a:r>
            <a:r>
              <a:rPr lang="en-US" sz="1400" i="1" dirty="0">
                <a:solidFill>
                  <a:srgbClr val="0000FF"/>
                </a:solidFill>
                <a:latin typeface="Arial" panose="020B0604020202020204" pitchFamily="34" charset="0"/>
                <a:cs typeface="Arial" panose="020B0604020202020204" pitchFamily="34" charset="0"/>
              </a:rPr>
              <a:t>?</a:t>
            </a:r>
          </a:p>
          <a:p>
            <a:r>
              <a:rPr lang="en-US" sz="1400" dirty="0">
                <a:solidFill>
                  <a:srgbClr val="0000FF"/>
                </a:solidFill>
                <a:latin typeface="Arial" panose="020B0604020202020204" pitchFamily="34" charset="0"/>
                <a:cs typeface="Arial" panose="020B0604020202020204" pitchFamily="34" charset="0"/>
              </a:rPr>
              <a:t>Small yellowish-white nodular granulomas accumulate along venules in a pattern referred to as  </a:t>
            </a:r>
            <a:r>
              <a:rPr lang="en-US" sz="1400" b="1" dirty="0">
                <a:solidFill>
                  <a:srgbClr val="0000FF"/>
                </a:solidFill>
                <a:latin typeface="Arial" panose="020B0604020202020204" pitchFamily="34" charset="0"/>
                <a:cs typeface="Arial" panose="020B0604020202020204" pitchFamily="34" charset="0"/>
              </a:rPr>
              <a:t>candle-wax drippings</a:t>
            </a:r>
            <a:endParaRPr lang="en-US" sz="1400" b="1" dirty="0">
              <a:solidFill>
                <a:srgbClr val="FF99FF"/>
              </a:solidFill>
              <a:latin typeface="Arial" panose="020B0604020202020204" pitchFamily="34" charset="0"/>
              <a:cs typeface="Arial" panose="020B0604020202020204" pitchFamily="34" charset="0"/>
            </a:endParaRPr>
          </a:p>
          <a:p>
            <a:endParaRPr lang="en-US" sz="1400" dirty="0">
              <a:solidFill>
                <a:srgbClr val="FF99FF"/>
              </a:solidFill>
              <a:latin typeface="Arial" panose="020B0604020202020204" pitchFamily="34" charset="0"/>
              <a:cs typeface="Arial" panose="020B0604020202020204" pitchFamily="34" charset="0"/>
            </a:endParaRPr>
          </a:p>
          <a:p>
            <a:r>
              <a:rPr lang="en-US" sz="1400" i="1" dirty="0">
                <a:solidFill>
                  <a:srgbClr val="FF99FF"/>
                </a:solidFill>
                <a:latin typeface="Arial" panose="020B0604020202020204" pitchFamily="34" charset="0"/>
                <a:cs typeface="Arial" panose="020B0604020202020204" pitchFamily="34" charset="0"/>
              </a:rPr>
              <a:t>What French term for candle-wax drippings is encountered frequently in the ophthalmic literature?</a:t>
            </a:r>
          </a:p>
          <a:p>
            <a:r>
              <a:rPr lang="en-US" sz="1400" b="1" dirty="0">
                <a:solidFill>
                  <a:srgbClr val="FF99FF"/>
                </a:solidFill>
                <a:latin typeface="Arial" panose="020B0604020202020204" pitchFamily="34" charset="0"/>
                <a:cs typeface="Arial" panose="020B0604020202020204" pitchFamily="34" charset="0"/>
              </a:rPr>
              <a:t>Taches de </a:t>
            </a:r>
            <a:r>
              <a:rPr lang="en-US" sz="1400" b="1" dirty="0" err="1">
                <a:solidFill>
                  <a:srgbClr val="FF99FF"/>
                </a:solidFill>
                <a:latin typeface="Arial" panose="020B0604020202020204" pitchFamily="34" charset="0"/>
                <a:cs typeface="Arial" panose="020B0604020202020204" pitchFamily="34" charset="0"/>
              </a:rPr>
              <a:t>bougie</a:t>
            </a:r>
            <a:endParaRPr lang="en-US" sz="1400" b="1" dirty="0">
              <a:solidFill>
                <a:srgbClr val="FF99FF"/>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A5D452D3-C3F9-423A-994D-7D0700ED740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516319047"/>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2220537" y="623746"/>
            <a:ext cx="4702925" cy="5610507"/>
          </a:xfrm>
          <a:prstGeom prst="rect">
            <a:avLst/>
          </a:prstGeom>
        </p:spPr>
      </p:pic>
      <p:sp>
        <p:nvSpPr>
          <p:cNvPr id="3" name="TextBox 2"/>
          <p:cNvSpPr txBox="1"/>
          <p:nvPr/>
        </p:nvSpPr>
        <p:spPr>
          <a:xfrm>
            <a:off x="2216141" y="6172200"/>
            <a:ext cx="4660250"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Sarcoid </a:t>
            </a:r>
            <a:r>
              <a:rPr lang="en-US" dirty="0" err="1">
                <a:latin typeface="Arial" panose="020B0604020202020204" pitchFamily="34" charset="0"/>
                <a:cs typeface="Arial" panose="020B0604020202020204" pitchFamily="34" charset="0"/>
              </a:rPr>
              <a:t>periphlebitis</a:t>
            </a:r>
            <a:r>
              <a:rPr lang="en-US" dirty="0">
                <a:latin typeface="Arial" panose="020B0604020202020204" pitchFamily="34" charset="0"/>
                <a:cs typeface="Arial" panose="020B0604020202020204" pitchFamily="34" charset="0"/>
              </a:rPr>
              <a:t>: ‘candle-wax drippings’</a:t>
            </a:r>
          </a:p>
        </p:txBody>
      </p:sp>
      <p:sp>
        <p:nvSpPr>
          <p:cNvPr id="4" name="TextBox 3">
            <a:extLst>
              <a:ext uri="{FF2B5EF4-FFF2-40B4-BE49-F238E27FC236}">
                <a16:creationId xmlns:a16="http://schemas.microsoft.com/office/drawing/2014/main" id="{197AC0E4-44C4-47A0-8A12-F27AFBC1C6F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36563568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Line 29">
            <a:extLst>
              <a:ext uri="{FF2B5EF4-FFF2-40B4-BE49-F238E27FC236}">
                <a16:creationId xmlns:a16="http://schemas.microsoft.com/office/drawing/2014/main" id="{3DB8D512-6555-408D-97B3-0C6835D5E28C}"/>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BED2D218-CE30-4CA7-B028-4CC065C7040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470FD943-2105-4C45-B119-E9A8E13E7B8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A0F24881-01FF-4A4C-A023-3A996836AF6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12EFAA23-0310-421A-B4C6-8748D1A84042}"/>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B1FB3969-EC49-4E0F-8745-1A594FAC5AE7}"/>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EC28A545-96E5-4340-BA16-0DC6CFB54F4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92998278-39DA-42D9-BB89-1E5A0ED6EF8C}"/>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B2B2B2"/>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B2B2B2"/>
                </a:solidFill>
                <a:latin typeface="Arial" panose="020B0604020202020204" pitchFamily="34" charset="0"/>
                <a:cs typeface="Arial" panose="020B0604020202020204" pitchFamily="34" charset="0"/>
              </a:rPr>
              <a:t>About 20</a:t>
            </a:r>
          </a:p>
          <a:p>
            <a:endParaRPr lang="en-US" sz="1400" dirty="0">
              <a:solidFill>
                <a:srgbClr val="B2B2B2"/>
              </a:solidFill>
              <a:latin typeface="Arial" panose="020B0604020202020204" pitchFamily="34" charset="0"/>
              <a:cs typeface="Arial" panose="020B0604020202020204" pitchFamily="34" charset="0"/>
            </a:endParaRPr>
          </a:p>
          <a:p>
            <a:r>
              <a:rPr lang="en-US" sz="1400" i="1" dirty="0">
                <a:solidFill>
                  <a:srgbClr val="B2B2B2"/>
                </a:solidFill>
                <a:latin typeface="Arial" panose="020B0604020202020204" pitchFamily="34" charset="0"/>
                <a:cs typeface="Arial" panose="020B0604020202020204" pitchFamily="34" charset="0"/>
              </a:rPr>
              <a:t>What are the two most common posterior manifestations? </a:t>
            </a:r>
          </a:p>
          <a:p>
            <a:r>
              <a:rPr lang="en-US" sz="1400" dirty="0">
                <a:solidFill>
                  <a:srgbClr val="B2B2B2"/>
                </a:solidFill>
                <a:latin typeface="Arial" panose="020B0604020202020204" pitchFamily="34" charset="0"/>
                <a:cs typeface="Arial" panose="020B0604020202020204" pitchFamily="34" charset="0"/>
              </a:rPr>
              <a:t>--Granulomas of the  choroid , retina  and/or  optic nerve</a:t>
            </a:r>
          </a:p>
          <a:p>
            <a:r>
              <a:rPr lang="en-US" sz="1400" dirty="0">
                <a:solidFill>
                  <a:srgbClr val="B2B2B2"/>
                </a:solidFill>
                <a:latin typeface="Arial" panose="020B0604020202020204" pitchFamily="34" charset="0"/>
                <a:cs typeface="Arial" panose="020B0604020202020204" pitchFamily="34" charset="0"/>
              </a:rPr>
              <a:t>--</a:t>
            </a:r>
            <a:r>
              <a:rPr lang="en-US" sz="1400" b="1" dirty="0">
                <a:solidFill>
                  <a:srgbClr val="0000FF"/>
                </a:solidFill>
                <a:latin typeface="Arial" panose="020B0604020202020204" pitchFamily="34" charset="0"/>
                <a:cs typeface="Arial" panose="020B0604020202020204" pitchFamily="34" charset="0"/>
              </a:rPr>
              <a:t>Retinal  vasculitis</a:t>
            </a:r>
          </a:p>
        </p:txBody>
      </p:sp>
      <p:sp>
        <p:nvSpPr>
          <p:cNvPr id="35" name="Oval 34">
            <a:extLst>
              <a:ext uri="{FF2B5EF4-FFF2-40B4-BE49-F238E27FC236}">
                <a16:creationId xmlns:a16="http://schemas.microsoft.com/office/drawing/2014/main" id="{9EDDEE16-D2C9-477C-9839-0349AC56F074}"/>
              </a:ext>
            </a:extLst>
          </p:cNvPr>
          <p:cNvSpPr/>
          <p:nvPr/>
        </p:nvSpPr>
        <p:spPr>
          <a:xfrm>
            <a:off x="3160470" y="5396609"/>
            <a:ext cx="1736546"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C7ABA4F0-003F-4024-889E-8B4AAC003C53}"/>
              </a:ext>
            </a:extLst>
          </p:cNvPr>
          <p:cNvSpPr txBox="1"/>
          <p:nvPr/>
        </p:nvSpPr>
        <p:spPr>
          <a:xfrm>
            <a:off x="813485" y="2903126"/>
            <a:ext cx="5705408" cy="2246769"/>
          </a:xfrm>
          <a:prstGeom prst="rect">
            <a:avLst/>
          </a:prstGeom>
          <a:solidFill>
            <a:srgbClr val="FF99FF"/>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Is the vasculitis primarily an arteritis, a phlebitis, or both?</a:t>
            </a:r>
          </a:p>
          <a:p>
            <a:r>
              <a:rPr lang="en-US" sz="1400" dirty="0">
                <a:solidFill>
                  <a:srgbClr val="0000FF"/>
                </a:solidFill>
                <a:latin typeface="Arial" panose="020B0604020202020204" pitchFamily="34" charset="0"/>
                <a:cs typeface="Arial" panose="020B0604020202020204" pitchFamily="34" charset="0"/>
              </a:rPr>
              <a:t>Sarcoid tends to cause a phlebitis (more specifically, a  </a:t>
            </a:r>
            <a:r>
              <a:rPr lang="en-US" sz="1400" b="1" dirty="0" err="1">
                <a:solidFill>
                  <a:srgbClr val="0000FF"/>
                </a:solidFill>
                <a:latin typeface="Arial" panose="020B0604020202020204" pitchFamily="34" charset="0"/>
                <a:cs typeface="Arial" panose="020B0604020202020204" pitchFamily="34" charset="0"/>
              </a:rPr>
              <a:t>periphlebitis</a:t>
            </a:r>
            <a:r>
              <a:rPr lang="en-US" sz="1400" b="1" dirty="0">
                <a:solidFill>
                  <a:srgbClr val="0000FF"/>
                </a:solidFill>
                <a:latin typeface="Arial" panose="020B0604020202020204" pitchFamily="34" charset="0"/>
                <a:cs typeface="Arial" panose="020B0604020202020204" pitchFamily="34" charset="0"/>
              </a:rPr>
              <a:t> </a:t>
            </a:r>
            <a:r>
              <a:rPr lang="en-US" sz="1400" dirty="0">
                <a:solidFill>
                  <a:srgbClr val="0000FF"/>
                </a:solidFill>
                <a:latin typeface="Arial" panose="020B0604020202020204" pitchFamily="34" charset="0"/>
                <a:cs typeface="Arial" panose="020B0604020202020204" pitchFamily="34" charset="0"/>
              </a:rPr>
              <a:t>)</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is the classic appearance of sarcoid </a:t>
            </a:r>
            <a:r>
              <a:rPr lang="en-US" sz="1400" i="1" dirty="0" err="1">
                <a:solidFill>
                  <a:srgbClr val="0000FF"/>
                </a:solidFill>
                <a:latin typeface="Arial" panose="020B0604020202020204" pitchFamily="34" charset="0"/>
                <a:cs typeface="Arial" panose="020B0604020202020204" pitchFamily="34" charset="0"/>
              </a:rPr>
              <a:t>periphlebitis</a:t>
            </a:r>
            <a:r>
              <a:rPr lang="en-US" sz="1400" i="1" dirty="0">
                <a:solidFill>
                  <a:srgbClr val="0000FF"/>
                </a:solidFill>
                <a:latin typeface="Arial" panose="020B0604020202020204" pitchFamily="34" charset="0"/>
                <a:cs typeface="Arial" panose="020B0604020202020204" pitchFamily="34" charset="0"/>
              </a:rPr>
              <a:t>?</a:t>
            </a:r>
          </a:p>
          <a:p>
            <a:r>
              <a:rPr lang="en-US" sz="1400" dirty="0">
                <a:solidFill>
                  <a:srgbClr val="0000FF"/>
                </a:solidFill>
                <a:latin typeface="Arial" panose="020B0604020202020204" pitchFamily="34" charset="0"/>
                <a:cs typeface="Arial" panose="020B0604020202020204" pitchFamily="34" charset="0"/>
              </a:rPr>
              <a:t>Small yellowish-white nodular granulomas accumulate along venules in a pattern referred to as  </a:t>
            </a:r>
            <a:r>
              <a:rPr lang="en-US" sz="1400" b="1" dirty="0">
                <a:solidFill>
                  <a:srgbClr val="0000FF"/>
                </a:solidFill>
                <a:latin typeface="Arial" panose="020B0604020202020204" pitchFamily="34" charset="0"/>
                <a:cs typeface="Arial" panose="020B0604020202020204" pitchFamily="34" charset="0"/>
              </a:rPr>
              <a:t>candle-wax drippings</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bougie term (it’s French) for candle-wax drippings is encountered frequently in the ophthalmic literature?</a:t>
            </a:r>
            <a:endParaRPr lang="en-US" sz="1400" i="1" dirty="0">
              <a:solidFill>
                <a:srgbClr val="FF99FF"/>
              </a:solidFill>
              <a:latin typeface="Arial" panose="020B0604020202020204" pitchFamily="34" charset="0"/>
              <a:cs typeface="Arial" panose="020B0604020202020204" pitchFamily="34" charset="0"/>
            </a:endParaRPr>
          </a:p>
          <a:p>
            <a:r>
              <a:rPr lang="en-US" sz="1400" b="1" dirty="0">
                <a:solidFill>
                  <a:srgbClr val="FF99FF"/>
                </a:solidFill>
                <a:latin typeface="Arial" panose="020B0604020202020204" pitchFamily="34" charset="0"/>
                <a:cs typeface="Arial" panose="020B0604020202020204" pitchFamily="34" charset="0"/>
              </a:rPr>
              <a:t>Taches de </a:t>
            </a:r>
            <a:r>
              <a:rPr lang="en-US" sz="1400" b="1" dirty="0" err="1">
                <a:solidFill>
                  <a:srgbClr val="FF99FF"/>
                </a:solidFill>
                <a:latin typeface="Arial" panose="020B0604020202020204" pitchFamily="34" charset="0"/>
                <a:cs typeface="Arial" panose="020B0604020202020204" pitchFamily="34" charset="0"/>
              </a:rPr>
              <a:t>bougie</a:t>
            </a:r>
            <a:endParaRPr lang="en-US" sz="1400" b="1" dirty="0">
              <a:solidFill>
                <a:srgbClr val="FF99FF"/>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F5D02D37-ECB9-4C2E-B811-12324D83D74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66110970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Line 29">
            <a:extLst>
              <a:ext uri="{FF2B5EF4-FFF2-40B4-BE49-F238E27FC236}">
                <a16:creationId xmlns:a16="http://schemas.microsoft.com/office/drawing/2014/main" id="{579EC64F-F629-4ED0-80A9-B3E0DF4C7DBB}"/>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0">
            <a:extLst>
              <a:ext uri="{FF2B5EF4-FFF2-40B4-BE49-F238E27FC236}">
                <a16:creationId xmlns:a16="http://schemas.microsoft.com/office/drawing/2014/main" id="{C22B6E8E-8A48-4DB7-8E4F-F74C2B15E07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Text Box 31">
            <a:extLst>
              <a:ext uri="{FF2B5EF4-FFF2-40B4-BE49-F238E27FC236}">
                <a16:creationId xmlns:a16="http://schemas.microsoft.com/office/drawing/2014/main" id="{A9A15A6F-FEC5-4014-A6F0-D99EDB645969}"/>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4" name="Text Box 23">
            <a:extLst>
              <a:ext uri="{FF2B5EF4-FFF2-40B4-BE49-F238E27FC236}">
                <a16:creationId xmlns:a16="http://schemas.microsoft.com/office/drawing/2014/main" id="{22238E88-181A-4694-8304-B7DE50ACBEFD}"/>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5" name="TextBox 44">
            <a:extLst>
              <a:ext uri="{FF2B5EF4-FFF2-40B4-BE49-F238E27FC236}">
                <a16:creationId xmlns:a16="http://schemas.microsoft.com/office/drawing/2014/main" id="{CEFDB4B3-EEC2-4755-8B2F-E925E6CF0A9F}"/>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6" name="Straight Connector 45">
            <a:extLst>
              <a:ext uri="{FF2B5EF4-FFF2-40B4-BE49-F238E27FC236}">
                <a16:creationId xmlns:a16="http://schemas.microsoft.com/office/drawing/2014/main" id="{3CB22158-B6DC-4529-B8DD-B8A2F187D8EC}"/>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C7F167C1-146D-4794-88FE-38ACCA88CAA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Oval 48">
            <a:extLst>
              <a:ext uri="{FF2B5EF4-FFF2-40B4-BE49-F238E27FC236}">
                <a16:creationId xmlns:a16="http://schemas.microsoft.com/office/drawing/2014/main" id="{0135BBB8-20E9-4E93-9093-14A40D1F09F3}"/>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Box 38">
            <a:extLst>
              <a:ext uri="{FF2B5EF4-FFF2-40B4-BE49-F238E27FC236}">
                <a16:creationId xmlns:a16="http://schemas.microsoft.com/office/drawing/2014/main" id="{3B763B80-54FB-4897-AC2B-1374AA9CE0AC}"/>
              </a:ext>
            </a:extLst>
          </p:cNvPr>
          <p:cNvSpPr txBox="1"/>
          <p:nvPr/>
        </p:nvSpPr>
        <p:spPr>
          <a:xfrm>
            <a:off x="3094071" y="4395032"/>
            <a:ext cx="5705408" cy="1384995"/>
          </a:xfrm>
          <a:prstGeom prst="rect">
            <a:avLst/>
          </a:prstGeom>
          <a:solidFill>
            <a:schemeClr val="accent1">
              <a:lumMod val="40000"/>
              <a:lumOff val="60000"/>
            </a:schemeClr>
          </a:solidFill>
        </p:spPr>
        <p:txBody>
          <a:bodyPr wrap="none" rtlCol="0">
            <a:spAutoFit/>
          </a:bodyPr>
          <a:lstStyle/>
          <a:p>
            <a:r>
              <a:rPr lang="en-US" sz="1400" i="1" dirty="0">
                <a:solidFill>
                  <a:srgbClr val="B2B2B2"/>
                </a:solidFill>
                <a:latin typeface="Arial" panose="020B0604020202020204" pitchFamily="34" charset="0"/>
                <a:cs typeface="Arial" panose="020B0604020202020204" pitchFamily="34" charset="0"/>
              </a:rPr>
              <a:t>What percentage of sarcoid uveitis pts have posterior manifestations?</a:t>
            </a:r>
          </a:p>
          <a:p>
            <a:r>
              <a:rPr lang="en-US" sz="1400" dirty="0">
                <a:solidFill>
                  <a:srgbClr val="B2B2B2"/>
                </a:solidFill>
                <a:latin typeface="Arial" panose="020B0604020202020204" pitchFamily="34" charset="0"/>
                <a:cs typeface="Arial" panose="020B0604020202020204" pitchFamily="34" charset="0"/>
              </a:rPr>
              <a:t>About 20</a:t>
            </a:r>
          </a:p>
          <a:p>
            <a:endParaRPr lang="en-US" sz="1400" dirty="0">
              <a:solidFill>
                <a:srgbClr val="B2B2B2"/>
              </a:solidFill>
              <a:latin typeface="Arial" panose="020B0604020202020204" pitchFamily="34" charset="0"/>
              <a:cs typeface="Arial" panose="020B0604020202020204" pitchFamily="34" charset="0"/>
            </a:endParaRPr>
          </a:p>
          <a:p>
            <a:r>
              <a:rPr lang="en-US" sz="1400" i="1" dirty="0">
                <a:solidFill>
                  <a:srgbClr val="B2B2B2"/>
                </a:solidFill>
                <a:latin typeface="Arial" panose="020B0604020202020204" pitchFamily="34" charset="0"/>
                <a:cs typeface="Arial" panose="020B0604020202020204" pitchFamily="34" charset="0"/>
              </a:rPr>
              <a:t>What are the two most common posterior manifestations? </a:t>
            </a:r>
          </a:p>
          <a:p>
            <a:r>
              <a:rPr lang="en-US" sz="1400" dirty="0">
                <a:solidFill>
                  <a:srgbClr val="B2B2B2"/>
                </a:solidFill>
                <a:latin typeface="Arial" panose="020B0604020202020204" pitchFamily="34" charset="0"/>
                <a:cs typeface="Arial" panose="020B0604020202020204" pitchFamily="34" charset="0"/>
              </a:rPr>
              <a:t>--Granulomas of the  choroid , retina  and/or  optic nerve</a:t>
            </a:r>
          </a:p>
          <a:p>
            <a:r>
              <a:rPr lang="en-US" sz="1400" dirty="0">
                <a:solidFill>
                  <a:srgbClr val="B2B2B2"/>
                </a:solidFill>
                <a:latin typeface="Arial" panose="020B0604020202020204" pitchFamily="34" charset="0"/>
                <a:cs typeface="Arial" panose="020B0604020202020204" pitchFamily="34" charset="0"/>
              </a:rPr>
              <a:t>--</a:t>
            </a:r>
            <a:r>
              <a:rPr lang="en-US" sz="1400" b="1" dirty="0">
                <a:solidFill>
                  <a:srgbClr val="0000FF"/>
                </a:solidFill>
                <a:latin typeface="Arial" panose="020B0604020202020204" pitchFamily="34" charset="0"/>
                <a:cs typeface="Arial" panose="020B0604020202020204" pitchFamily="34" charset="0"/>
              </a:rPr>
              <a:t>Retinal  vasculitis</a:t>
            </a:r>
          </a:p>
        </p:txBody>
      </p:sp>
      <p:sp>
        <p:nvSpPr>
          <p:cNvPr id="35" name="Oval 34">
            <a:extLst>
              <a:ext uri="{FF2B5EF4-FFF2-40B4-BE49-F238E27FC236}">
                <a16:creationId xmlns:a16="http://schemas.microsoft.com/office/drawing/2014/main" id="{9EDDEE16-D2C9-477C-9839-0349AC56F074}"/>
              </a:ext>
            </a:extLst>
          </p:cNvPr>
          <p:cNvSpPr/>
          <p:nvPr/>
        </p:nvSpPr>
        <p:spPr>
          <a:xfrm>
            <a:off x="3160470" y="5396609"/>
            <a:ext cx="1736546"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C7ABA4F0-003F-4024-889E-8B4AAC003C53}"/>
              </a:ext>
            </a:extLst>
          </p:cNvPr>
          <p:cNvSpPr txBox="1"/>
          <p:nvPr/>
        </p:nvSpPr>
        <p:spPr>
          <a:xfrm>
            <a:off x="813485" y="2903126"/>
            <a:ext cx="5705408" cy="2246769"/>
          </a:xfrm>
          <a:prstGeom prst="rect">
            <a:avLst/>
          </a:prstGeom>
          <a:solidFill>
            <a:srgbClr val="FF99FF"/>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Is the vasculitis primarily an arteritis, a phlebitis, or both?</a:t>
            </a:r>
          </a:p>
          <a:p>
            <a:r>
              <a:rPr lang="en-US" sz="1400" dirty="0">
                <a:solidFill>
                  <a:srgbClr val="0000FF"/>
                </a:solidFill>
                <a:latin typeface="Arial" panose="020B0604020202020204" pitchFamily="34" charset="0"/>
                <a:cs typeface="Arial" panose="020B0604020202020204" pitchFamily="34" charset="0"/>
              </a:rPr>
              <a:t>Sarcoid tends to cause a phlebitis (more specifically, a  </a:t>
            </a:r>
            <a:r>
              <a:rPr lang="en-US" sz="1400" b="1" dirty="0" err="1">
                <a:solidFill>
                  <a:srgbClr val="0000FF"/>
                </a:solidFill>
                <a:latin typeface="Arial" panose="020B0604020202020204" pitchFamily="34" charset="0"/>
                <a:cs typeface="Arial" panose="020B0604020202020204" pitchFamily="34" charset="0"/>
              </a:rPr>
              <a:t>periphlebitis</a:t>
            </a:r>
            <a:r>
              <a:rPr lang="en-US" sz="1400" b="1" dirty="0">
                <a:solidFill>
                  <a:srgbClr val="0000FF"/>
                </a:solidFill>
                <a:latin typeface="Arial" panose="020B0604020202020204" pitchFamily="34" charset="0"/>
                <a:cs typeface="Arial" panose="020B0604020202020204" pitchFamily="34" charset="0"/>
              </a:rPr>
              <a:t> </a:t>
            </a:r>
            <a:r>
              <a:rPr lang="en-US" sz="1400" dirty="0">
                <a:solidFill>
                  <a:srgbClr val="0000FF"/>
                </a:solidFill>
                <a:latin typeface="Arial" panose="020B0604020202020204" pitchFamily="34" charset="0"/>
                <a:cs typeface="Arial" panose="020B0604020202020204" pitchFamily="34" charset="0"/>
              </a:rPr>
              <a:t>)</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is the classic appearance of sarcoid </a:t>
            </a:r>
            <a:r>
              <a:rPr lang="en-US" sz="1400" i="1" dirty="0" err="1">
                <a:solidFill>
                  <a:srgbClr val="0000FF"/>
                </a:solidFill>
                <a:latin typeface="Arial" panose="020B0604020202020204" pitchFamily="34" charset="0"/>
                <a:cs typeface="Arial" panose="020B0604020202020204" pitchFamily="34" charset="0"/>
              </a:rPr>
              <a:t>periphlebitis</a:t>
            </a:r>
            <a:r>
              <a:rPr lang="en-US" sz="1400" i="1" dirty="0">
                <a:solidFill>
                  <a:srgbClr val="0000FF"/>
                </a:solidFill>
                <a:latin typeface="Arial" panose="020B0604020202020204" pitchFamily="34" charset="0"/>
                <a:cs typeface="Arial" panose="020B0604020202020204" pitchFamily="34" charset="0"/>
              </a:rPr>
              <a:t>?</a:t>
            </a:r>
          </a:p>
          <a:p>
            <a:r>
              <a:rPr lang="en-US" sz="1400" dirty="0">
                <a:solidFill>
                  <a:srgbClr val="0000FF"/>
                </a:solidFill>
                <a:latin typeface="Arial" panose="020B0604020202020204" pitchFamily="34" charset="0"/>
                <a:cs typeface="Arial" panose="020B0604020202020204" pitchFamily="34" charset="0"/>
              </a:rPr>
              <a:t>Small yellowish-white nodular granulomas accumulate along venules in a pattern referred to as  </a:t>
            </a:r>
            <a:r>
              <a:rPr lang="en-US" sz="1400" b="1" dirty="0">
                <a:solidFill>
                  <a:srgbClr val="0000FF"/>
                </a:solidFill>
                <a:latin typeface="Arial" panose="020B0604020202020204" pitchFamily="34" charset="0"/>
                <a:cs typeface="Arial" panose="020B0604020202020204" pitchFamily="34" charset="0"/>
              </a:rPr>
              <a:t>candle-wax drippings</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cs typeface="Arial" panose="020B0604020202020204" pitchFamily="34" charset="0"/>
              </a:rPr>
              <a:t>What bougie term (it’s French) for candle-wax drippings is encountered frequently in the ophthalmic literature?</a:t>
            </a:r>
            <a:endParaRPr lang="en-US" sz="1400" i="1" dirty="0">
              <a:solidFill>
                <a:srgbClr val="0000FF"/>
              </a:solidFill>
              <a:latin typeface="Arial" panose="020B0604020202020204" pitchFamily="34" charset="0"/>
              <a:cs typeface="Arial" panose="020B0604020202020204" pitchFamily="34" charset="0"/>
            </a:endParaRPr>
          </a:p>
          <a:p>
            <a:r>
              <a:rPr lang="en-US" sz="1400" b="1" dirty="0">
                <a:solidFill>
                  <a:srgbClr val="0000FF"/>
                </a:solidFill>
                <a:latin typeface="Arial" panose="020B0604020202020204" pitchFamily="34" charset="0"/>
                <a:cs typeface="Arial" panose="020B0604020202020204" pitchFamily="34" charset="0"/>
              </a:rPr>
              <a:t>Taches de </a:t>
            </a:r>
            <a:r>
              <a:rPr lang="en-US" sz="1400" b="1" dirty="0" err="1">
                <a:solidFill>
                  <a:srgbClr val="0000FF"/>
                </a:solidFill>
                <a:latin typeface="Arial" panose="020B0604020202020204" pitchFamily="34" charset="0"/>
                <a:cs typeface="Arial" panose="020B0604020202020204" pitchFamily="34" charset="0"/>
              </a:rPr>
              <a:t>bougie</a:t>
            </a:r>
            <a:endParaRPr lang="en-US" sz="1400" b="1" dirty="0">
              <a:solidFill>
                <a:srgbClr val="0000FF"/>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BB64DDA2-7F8E-498A-B44F-BCE6F9731D3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22840811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5B5CC990-E35F-49CC-AC21-AA2644BBF707}"/>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2F4E4F95-83C1-4D8D-AF4D-401D9778C4B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69B5BDB1-429D-4291-9F47-B5B03DFA367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9B39EB37-BA6A-47A2-AA32-B6268959E07D}"/>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BB41A263-21A0-4B89-9C95-FBED43CC98AD}"/>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11A7533C-68E9-4239-846E-06BC76590672}"/>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60238122-171F-4C41-AA2D-064CB9CF49B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67B12412-24F8-4D9E-99F1-0691674F945B}"/>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216</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endParaRPr lang="en-US" sz="1400" i="1" dirty="0">
              <a:solidFill>
                <a:srgbClr val="CCFFCC"/>
              </a:solidFill>
              <a:latin typeface="Arial" panose="020B0604020202020204" pitchFamily="34" charset="0"/>
              <a:cs typeface="Arial" panose="020B0604020202020204" pitchFamily="34" charset="0"/>
            </a:endParaRPr>
          </a:p>
          <a:p>
            <a:r>
              <a:rPr lang="en-US" sz="1400" dirty="0">
                <a:solidFill>
                  <a:srgbClr val="CCFFCC"/>
                </a:solidFill>
                <a:latin typeface="Arial" panose="020B0604020202020204" pitchFamily="34" charset="0"/>
                <a:cs typeface="Arial" panose="020B0604020202020204" pitchFamily="34" charset="0"/>
              </a:rPr>
              <a:t>Steroids</a:t>
            </a:r>
          </a:p>
          <a:p>
            <a:endParaRPr lang="en-US" sz="1400" i="1"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Topical, periocular or systemic?</a:t>
            </a:r>
          </a:p>
          <a:p>
            <a:r>
              <a:rPr lang="en-US" sz="1400" dirty="0">
                <a:solidFill>
                  <a:srgbClr val="CCFFCC"/>
                </a:solidFill>
                <a:latin typeface="Arial" panose="020B0604020202020204" pitchFamily="34" charset="0"/>
                <a:cs typeface="Arial" panose="020B0604020202020204" pitchFamily="34" charset="0"/>
              </a:rPr>
              <a:t>Yes</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other treatment is important to include, and why?</a:t>
            </a:r>
          </a:p>
          <a:p>
            <a:r>
              <a:rPr lang="en-US" sz="1400" dirty="0" err="1">
                <a:solidFill>
                  <a:srgbClr val="CCFFCC"/>
                </a:solidFill>
                <a:latin typeface="Arial" panose="020B0604020202020204" pitchFamily="34" charset="0"/>
                <a:cs typeface="Arial" panose="020B0604020202020204" pitchFamily="34" charset="0"/>
              </a:rPr>
              <a:t>Cycloplegia</a:t>
            </a:r>
            <a:r>
              <a:rPr lang="en-US" sz="1400" dirty="0">
                <a:solidFill>
                  <a:srgbClr val="CCFFCC"/>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CCFFCC"/>
                </a:solidFill>
                <a:latin typeface="Arial" panose="020B0604020202020204" pitchFamily="34" charset="0"/>
                <a:cs typeface="Arial" panose="020B0604020202020204" pitchFamily="34" charset="0"/>
              </a:rPr>
              <a:t>synechiae</a:t>
            </a:r>
            <a:endParaRPr lang="en-US" sz="1400" dirty="0">
              <a:solidFill>
                <a:srgbClr val="CCFFCC"/>
              </a:solidFill>
              <a:latin typeface="Arial" panose="020B0604020202020204" pitchFamily="34" charset="0"/>
              <a:cs typeface="Arial" panose="020B0604020202020204" pitchFamily="34" charset="0"/>
            </a:endParaRP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CCFFCC"/>
                </a:solidFill>
                <a:latin typeface="Arial" panose="020B0604020202020204" pitchFamily="34" charset="0"/>
                <a:cs typeface="Arial" panose="020B0604020202020204" pitchFamily="34" charset="0"/>
              </a:rPr>
              <a:t>Immunomodulatory</a:t>
            </a:r>
            <a:r>
              <a:rPr lang="en-US" sz="1400" dirty="0">
                <a:solidFill>
                  <a:srgbClr val="CCFFCC"/>
                </a:solidFill>
                <a:latin typeface="Arial" panose="020B0604020202020204" pitchFamily="34" charset="0"/>
                <a:cs typeface="Arial" panose="020B0604020202020204" pitchFamily="34" charset="0"/>
              </a:rPr>
              <a:t> therapy (</a:t>
            </a:r>
            <a:r>
              <a:rPr lang="en-US" sz="1400" dirty="0" err="1">
                <a:solidFill>
                  <a:srgbClr val="CCFFCC"/>
                </a:solidFill>
                <a:latin typeface="Arial" panose="020B0604020202020204" pitchFamily="34" charset="0"/>
                <a:cs typeface="Arial" panose="020B0604020202020204" pitchFamily="34" charset="0"/>
              </a:rPr>
              <a:t>eg</a:t>
            </a:r>
            <a:r>
              <a:rPr lang="en-US" sz="1400" dirty="0">
                <a:solidFill>
                  <a:srgbClr val="CCFFCC"/>
                </a:solidFill>
                <a:latin typeface="Arial" panose="020B0604020202020204" pitchFamily="34" charset="0"/>
                <a:cs typeface="Arial" panose="020B0604020202020204" pitchFamily="34" charset="0"/>
              </a:rPr>
              <a:t>, methotrexate, azathioprine or cyclosporine)</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rgbClr val="CCFFCC"/>
                </a:solidFill>
                <a:latin typeface="Arial" panose="020B0604020202020204" pitchFamily="34" charset="0"/>
                <a:cs typeface="Arial" panose="020B0604020202020204" pitchFamily="34" charset="0"/>
              </a:rPr>
              <a:t>Yes, specifically with infliximab (</a:t>
            </a:r>
            <a:r>
              <a:rPr lang="en-US" sz="1400" dirty="0" err="1">
                <a:solidFill>
                  <a:srgbClr val="CCFFCC"/>
                </a:solidFill>
                <a:latin typeface="Arial" panose="020B0604020202020204" pitchFamily="34" charset="0"/>
                <a:cs typeface="Arial" panose="020B0604020202020204" pitchFamily="34" charset="0"/>
              </a:rPr>
              <a:t>Remicade</a:t>
            </a:r>
            <a:r>
              <a:rPr lang="en-US" sz="1400" dirty="0">
                <a:solidFill>
                  <a:srgbClr val="CCFFCC"/>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6570BAB0-985C-4791-9D72-168033227BB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5899940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1ED8688-95B8-46B5-AB1A-635FE2F0004F}"/>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789D0B6E-8771-4D44-928B-B2D932E32C0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EFB1A2F0-8144-4E10-A409-EF028CD75BD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8CCE9F2A-CBC0-44CD-9B3D-C007319B3CF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99EB5F31-3064-4609-AEF1-B755F7FBDE40}"/>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0679B929-DC8F-4D23-A482-9D1A434C0F7B}"/>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EA9D5C85-AC93-411A-9190-346B2E7F955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BB0D43E5-BC73-4EBF-B718-791BEEDC96F1}"/>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217</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p>
          <a:p>
            <a:r>
              <a:rPr lang="en-US" sz="1400" dirty="0">
                <a:solidFill>
                  <a:srgbClr val="0000FF"/>
                </a:solidFill>
                <a:latin typeface="Arial" panose="020B0604020202020204" pitchFamily="34" charset="0"/>
                <a:cs typeface="Arial" panose="020B0604020202020204" pitchFamily="34" charset="0"/>
              </a:rPr>
              <a:t>Steroids</a:t>
            </a:r>
          </a:p>
          <a:p>
            <a:endParaRPr lang="en-US" sz="1400" i="1"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Topical, periocular or systemic?</a:t>
            </a:r>
          </a:p>
          <a:p>
            <a:r>
              <a:rPr lang="en-US" sz="1400" dirty="0">
                <a:solidFill>
                  <a:srgbClr val="CCFFCC"/>
                </a:solidFill>
                <a:latin typeface="Arial" panose="020B0604020202020204" pitchFamily="34" charset="0"/>
                <a:cs typeface="Arial" panose="020B0604020202020204" pitchFamily="34" charset="0"/>
              </a:rPr>
              <a:t>Yes</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other treatment is important to include, and why?</a:t>
            </a:r>
          </a:p>
          <a:p>
            <a:r>
              <a:rPr lang="en-US" sz="1400" dirty="0" err="1">
                <a:solidFill>
                  <a:srgbClr val="CCFFCC"/>
                </a:solidFill>
                <a:latin typeface="Arial" panose="020B0604020202020204" pitchFamily="34" charset="0"/>
                <a:cs typeface="Arial" panose="020B0604020202020204" pitchFamily="34" charset="0"/>
              </a:rPr>
              <a:t>Cycloplegia</a:t>
            </a:r>
            <a:r>
              <a:rPr lang="en-US" sz="1400" dirty="0">
                <a:solidFill>
                  <a:srgbClr val="CCFFCC"/>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CCFFCC"/>
                </a:solidFill>
                <a:latin typeface="Arial" panose="020B0604020202020204" pitchFamily="34" charset="0"/>
                <a:cs typeface="Arial" panose="020B0604020202020204" pitchFamily="34" charset="0"/>
              </a:rPr>
              <a:t>synechiae</a:t>
            </a:r>
            <a:endParaRPr lang="en-US" sz="1400" dirty="0">
              <a:solidFill>
                <a:srgbClr val="CCFFCC"/>
              </a:solidFill>
              <a:latin typeface="Arial" panose="020B0604020202020204" pitchFamily="34" charset="0"/>
              <a:cs typeface="Arial" panose="020B0604020202020204" pitchFamily="34" charset="0"/>
            </a:endParaRP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CCFFCC"/>
                </a:solidFill>
                <a:latin typeface="Arial" panose="020B0604020202020204" pitchFamily="34" charset="0"/>
                <a:cs typeface="Arial" panose="020B0604020202020204" pitchFamily="34" charset="0"/>
              </a:rPr>
              <a:t>Immunomodulatory</a:t>
            </a:r>
            <a:r>
              <a:rPr lang="en-US" sz="1400" dirty="0">
                <a:solidFill>
                  <a:srgbClr val="CCFFCC"/>
                </a:solidFill>
                <a:latin typeface="Arial" panose="020B0604020202020204" pitchFamily="34" charset="0"/>
                <a:cs typeface="Arial" panose="020B0604020202020204" pitchFamily="34" charset="0"/>
              </a:rPr>
              <a:t> therapy (</a:t>
            </a:r>
            <a:r>
              <a:rPr lang="en-US" sz="1400" dirty="0" err="1">
                <a:solidFill>
                  <a:srgbClr val="CCFFCC"/>
                </a:solidFill>
                <a:latin typeface="Arial" panose="020B0604020202020204" pitchFamily="34" charset="0"/>
                <a:cs typeface="Arial" panose="020B0604020202020204" pitchFamily="34" charset="0"/>
              </a:rPr>
              <a:t>eg</a:t>
            </a:r>
            <a:r>
              <a:rPr lang="en-US" sz="1400" dirty="0">
                <a:solidFill>
                  <a:srgbClr val="CCFFCC"/>
                </a:solidFill>
                <a:latin typeface="Arial" panose="020B0604020202020204" pitchFamily="34" charset="0"/>
                <a:cs typeface="Arial" panose="020B0604020202020204" pitchFamily="34" charset="0"/>
              </a:rPr>
              <a:t>, methotrexate, azathioprine or cyclosporine)</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rgbClr val="CCFFCC"/>
                </a:solidFill>
                <a:latin typeface="Arial" panose="020B0604020202020204" pitchFamily="34" charset="0"/>
                <a:cs typeface="Arial" panose="020B0604020202020204" pitchFamily="34" charset="0"/>
              </a:rPr>
              <a:t>Yes, specifically with infliximab (</a:t>
            </a:r>
            <a:r>
              <a:rPr lang="en-US" sz="1400" dirty="0" err="1">
                <a:solidFill>
                  <a:srgbClr val="CCFFCC"/>
                </a:solidFill>
                <a:latin typeface="Arial" panose="020B0604020202020204" pitchFamily="34" charset="0"/>
                <a:cs typeface="Arial" panose="020B0604020202020204" pitchFamily="34" charset="0"/>
              </a:rPr>
              <a:t>Remicade</a:t>
            </a:r>
            <a:r>
              <a:rPr lang="en-US" sz="1400" dirty="0">
                <a:solidFill>
                  <a:srgbClr val="CCFFCC"/>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7F7F856A-B8FA-4BA5-89E8-A33189064F3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31178939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3E7110-79A8-4030-8099-186867E75BEF}"/>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9759B52E-EC49-4803-A6BB-429E61FDF7E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CAEB9A3E-2085-4027-927C-E5BA06C0256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279AB035-7285-4632-A76D-10477CCABFB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11286817-94F8-4402-9FA9-947AF9C15177}"/>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E1EA8F78-727D-479A-AEEB-F8DBB3EBB915}"/>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5964503E-BD3F-4C52-AD5C-3CD39B5E4CC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648CE98F-CEA9-41F0-9334-F4A8B906F632}"/>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218</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p>
          <a:p>
            <a:r>
              <a:rPr lang="en-US" sz="1400" dirty="0">
                <a:solidFill>
                  <a:srgbClr val="0000FF"/>
                </a:solidFill>
                <a:latin typeface="Arial" panose="020B0604020202020204" pitchFamily="34" charset="0"/>
                <a:cs typeface="Arial" panose="020B0604020202020204" pitchFamily="34" charset="0"/>
              </a:rPr>
              <a:t>Steroids</a:t>
            </a:r>
          </a:p>
          <a:p>
            <a:endParaRPr lang="en-US" sz="1400" i="1"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Topical, periocular or systemic?</a:t>
            </a:r>
            <a:endParaRPr lang="en-US" sz="1400" i="1" dirty="0">
              <a:solidFill>
                <a:srgbClr val="CCFFCC"/>
              </a:solidFill>
              <a:latin typeface="Arial" panose="020B0604020202020204" pitchFamily="34" charset="0"/>
              <a:cs typeface="Arial" panose="020B0604020202020204" pitchFamily="34" charset="0"/>
            </a:endParaRPr>
          </a:p>
          <a:p>
            <a:r>
              <a:rPr lang="en-US" sz="1400" dirty="0">
                <a:solidFill>
                  <a:srgbClr val="CCFFCC"/>
                </a:solidFill>
                <a:latin typeface="Arial" panose="020B0604020202020204" pitchFamily="34" charset="0"/>
                <a:cs typeface="Arial" panose="020B0604020202020204" pitchFamily="34" charset="0"/>
              </a:rPr>
              <a:t>Yes</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other treatment is important to include, and why?</a:t>
            </a:r>
          </a:p>
          <a:p>
            <a:r>
              <a:rPr lang="en-US" sz="1400" dirty="0" err="1">
                <a:solidFill>
                  <a:srgbClr val="CCFFCC"/>
                </a:solidFill>
                <a:latin typeface="Arial" panose="020B0604020202020204" pitchFamily="34" charset="0"/>
                <a:cs typeface="Arial" panose="020B0604020202020204" pitchFamily="34" charset="0"/>
              </a:rPr>
              <a:t>Cycloplegia</a:t>
            </a:r>
            <a:r>
              <a:rPr lang="en-US" sz="1400" dirty="0">
                <a:solidFill>
                  <a:srgbClr val="CCFFCC"/>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CCFFCC"/>
                </a:solidFill>
                <a:latin typeface="Arial" panose="020B0604020202020204" pitchFamily="34" charset="0"/>
                <a:cs typeface="Arial" panose="020B0604020202020204" pitchFamily="34" charset="0"/>
              </a:rPr>
              <a:t>synechiae</a:t>
            </a:r>
            <a:endParaRPr lang="en-US" sz="1400" dirty="0">
              <a:solidFill>
                <a:srgbClr val="CCFFCC"/>
              </a:solidFill>
              <a:latin typeface="Arial" panose="020B0604020202020204" pitchFamily="34" charset="0"/>
              <a:cs typeface="Arial" panose="020B0604020202020204" pitchFamily="34" charset="0"/>
            </a:endParaRP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CCFFCC"/>
                </a:solidFill>
                <a:latin typeface="Arial" panose="020B0604020202020204" pitchFamily="34" charset="0"/>
                <a:cs typeface="Arial" panose="020B0604020202020204" pitchFamily="34" charset="0"/>
              </a:rPr>
              <a:t>Immunomodulatory</a:t>
            </a:r>
            <a:r>
              <a:rPr lang="en-US" sz="1400" dirty="0">
                <a:solidFill>
                  <a:srgbClr val="CCFFCC"/>
                </a:solidFill>
                <a:latin typeface="Arial" panose="020B0604020202020204" pitchFamily="34" charset="0"/>
                <a:cs typeface="Arial" panose="020B0604020202020204" pitchFamily="34" charset="0"/>
              </a:rPr>
              <a:t> therapy (</a:t>
            </a:r>
            <a:r>
              <a:rPr lang="en-US" sz="1400" dirty="0" err="1">
                <a:solidFill>
                  <a:srgbClr val="CCFFCC"/>
                </a:solidFill>
                <a:latin typeface="Arial" panose="020B0604020202020204" pitchFamily="34" charset="0"/>
                <a:cs typeface="Arial" panose="020B0604020202020204" pitchFamily="34" charset="0"/>
              </a:rPr>
              <a:t>eg</a:t>
            </a:r>
            <a:r>
              <a:rPr lang="en-US" sz="1400" dirty="0">
                <a:solidFill>
                  <a:srgbClr val="CCFFCC"/>
                </a:solidFill>
                <a:latin typeface="Arial" panose="020B0604020202020204" pitchFamily="34" charset="0"/>
                <a:cs typeface="Arial" panose="020B0604020202020204" pitchFamily="34" charset="0"/>
              </a:rPr>
              <a:t>, methotrexate, azathioprine or cyclosporine)</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rgbClr val="CCFFCC"/>
                </a:solidFill>
                <a:latin typeface="Arial" panose="020B0604020202020204" pitchFamily="34" charset="0"/>
                <a:cs typeface="Arial" panose="020B0604020202020204" pitchFamily="34" charset="0"/>
              </a:rPr>
              <a:t>Yes, specifically with infliximab (</a:t>
            </a:r>
            <a:r>
              <a:rPr lang="en-US" sz="1400" dirty="0" err="1">
                <a:solidFill>
                  <a:srgbClr val="CCFFCC"/>
                </a:solidFill>
                <a:latin typeface="Arial" panose="020B0604020202020204" pitchFamily="34" charset="0"/>
                <a:cs typeface="Arial" panose="020B0604020202020204" pitchFamily="34" charset="0"/>
              </a:rPr>
              <a:t>Remicade</a:t>
            </a:r>
            <a:r>
              <a:rPr lang="en-US" sz="1400" dirty="0">
                <a:solidFill>
                  <a:srgbClr val="CCFFCC"/>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E26B50E1-0025-4300-B7C2-208C98FBCA8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81156752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D3D2B788-322D-45D3-B293-03B6FC7A61F2}"/>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4FA9A1EB-F673-45A0-9FBE-9D309F72D7D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ECEFCCD0-F096-488D-A2ED-DD6FAFBCAD5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19216A38-7800-4EA8-9BB2-36268441FD1E}"/>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4005722F-6EFE-4FD2-8798-C9D054EED2D0}"/>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8B06FB3-DAA0-45A2-99C0-01EB23524BC0}"/>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6588CD08-DCAA-4453-A413-F66FEAC606F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ED08343C-506C-47DA-97FB-91F5D6C7C635}"/>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219</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p>
          <a:p>
            <a:r>
              <a:rPr lang="en-US" sz="1400" dirty="0">
                <a:solidFill>
                  <a:srgbClr val="0000FF"/>
                </a:solidFill>
                <a:latin typeface="Arial" panose="020B0604020202020204" pitchFamily="34" charset="0"/>
                <a:cs typeface="Arial" panose="020B0604020202020204" pitchFamily="34" charset="0"/>
              </a:rPr>
              <a:t>Steroids</a:t>
            </a:r>
          </a:p>
          <a:p>
            <a:endParaRPr lang="en-US" sz="1400" i="1"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Topical, periocular or systemic?</a:t>
            </a:r>
          </a:p>
          <a:p>
            <a:r>
              <a:rPr lang="en-US" sz="1400" dirty="0">
                <a:solidFill>
                  <a:srgbClr val="0000FF"/>
                </a:solidFill>
                <a:cs typeface="Arial" panose="020B0604020202020204" pitchFamily="34" charset="0"/>
              </a:rPr>
              <a:t>All three can be considered</a:t>
            </a:r>
            <a:endParaRPr lang="en-US" sz="1400" dirty="0">
              <a:solidFill>
                <a:srgbClr val="CCFFCC"/>
              </a:solidFill>
              <a:latin typeface="Arial" panose="020B0604020202020204" pitchFamily="34" charset="0"/>
              <a:cs typeface="Arial" panose="020B0604020202020204" pitchFamily="34" charset="0"/>
            </a:endParaRP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other treatment is important to include, and why?</a:t>
            </a:r>
          </a:p>
          <a:p>
            <a:r>
              <a:rPr lang="en-US" sz="1400" dirty="0" err="1">
                <a:solidFill>
                  <a:srgbClr val="CCFFCC"/>
                </a:solidFill>
                <a:latin typeface="Arial" panose="020B0604020202020204" pitchFamily="34" charset="0"/>
                <a:cs typeface="Arial" panose="020B0604020202020204" pitchFamily="34" charset="0"/>
              </a:rPr>
              <a:t>Cycloplegia</a:t>
            </a:r>
            <a:r>
              <a:rPr lang="en-US" sz="1400" dirty="0">
                <a:solidFill>
                  <a:srgbClr val="CCFFCC"/>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CCFFCC"/>
                </a:solidFill>
                <a:latin typeface="Arial" panose="020B0604020202020204" pitchFamily="34" charset="0"/>
                <a:cs typeface="Arial" panose="020B0604020202020204" pitchFamily="34" charset="0"/>
              </a:rPr>
              <a:t>synechiae</a:t>
            </a:r>
            <a:endParaRPr lang="en-US" sz="1400" dirty="0">
              <a:solidFill>
                <a:srgbClr val="CCFFCC"/>
              </a:solidFill>
              <a:latin typeface="Arial" panose="020B0604020202020204" pitchFamily="34" charset="0"/>
              <a:cs typeface="Arial" panose="020B0604020202020204" pitchFamily="34" charset="0"/>
            </a:endParaRP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CCFFCC"/>
                </a:solidFill>
                <a:latin typeface="Arial" panose="020B0604020202020204" pitchFamily="34" charset="0"/>
                <a:cs typeface="Arial" panose="020B0604020202020204" pitchFamily="34" charset="0"/>
              </a:rPr>
              <a:t>Immunomodulatory</a:t>
            </a:r>
            <a:r>
              <a:rPr lang="en-US" sz="1400" dirty="0">
                <a:solidFill>
                  <a:srgbClr val="CCFFCC"/>
                </a:solidFill>
                <a:latin typeface="Arial" panose="020B0604020202020204" pitchFamily="34" charset="0"/>
                <a:cs typeface="Arial" panose="020B0604020202020204" pitchFamily="34" charset="0"/>
              </a:rPr>
              <a:t> therapy (</a:t>
            </a:r>
            <a:r>
              <a:rPr lang="en-US" sz="1400" dirty="0" err="1">
                <a:solidFill>
                  <a:srgbClr val="CCFFCC"/>
                </a:solidFill>
                <a:latin typeface="Arial" panose="020B0604020202020204" pitchFamily="34" charset="0"/>
                <a:cs typeface="Arial" panose="020B0604020202020204" pitchFamily="34" charset="0"/>
              </a:rPr>
              <a:t>eg</a:t>
            </a:r>
            <a:r>
              <a:rPr lang="en-US" sz="1400" dirty="0">
                <a:solidFill>
                  <a:srgbClr val="CCFFCC"/>
                </a:solidFill>
                <a:latin typeface="Arial" panose="020B0604020202020204" pitchFamily="34" charset="0"/>
                <a:cs typeface="Arial" panose="020B0604020202020204" pitchFamily="34" charset="0"/>
              </a:rPr>
              <a:t>, methotrexate, azathioprine or cyclosporine)</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rgbClr val="CCFFCC"/>
                </a:solidFill>
                <a:latin typeface="Arial" panose="020B0604020202020204" pitchFamily="34" charset="0"/>
                <a:cs typeface="Arial" panose="020B0604020202020204" pitchFamily="34" charset="0"/>
              </a:rPr>
              <a:t>Yes, specifically with infliximab (</a:t>
            </a:r>
            <a:r>
              <a:rPr lang="en-US" sz="1400" dirty="0" err="1">
                <a:solidFill>
                  <a:srgbClr val="CCFFCC"/>
                </a:solidFill>
                <a:latin typeface="Arial" panose="020B0604020202020204" pitchFamily="34" charset="0"/>
                <a:cs typeface="Arial" panose="020B0604020202020204" pitchFamily="34" charset="0"/>
              </a:rPr>
              <a:t>Remicade</a:t>
            </a:r>
            <a:r>
              <a:rPr lang="en-US" sz="1400" dirty="0">
                <a:solidFill>
                  <a:srgbClr val="CCFFCC"/>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93380180-895F-43C4-9D49-D7601CA6BE4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6798870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5050DC14-F86B-4D23-AE24-4CC0AC759427}"/>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8DB533DC-4AA1-4647-A4C3-6A8AB88CA42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F6E98159-F71F-4E73-BFB5-D03B3903D28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3EA51101-BEAF-4748-88DB-090E68726D7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89841965-971B-423D-8903-C47DEC65A6E6}"/>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D6797692-5603-414A-AEDB-895E97E70BA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C3AF503D-756B-459D-8DE4-A05443611DD9}"/>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TextBox 2">
            <a:extLst>
              <a:ext uri="{FF2B5EF4-FFF2-40B4-BE49-F238E27FC236}">
                <a16:creationId xmlns:a16="http://schemas.microsoft.com/office/drawing/2014/main" id="{3E8FFE31-084F-4715-9297-EB8A568991D0}"/>
              </a:ext>
            </a:extLst>
          </p:cNvPr>
          <p:cNvSpPr txBox="1"/>
          <p:nvPr/>
        </p:nvSpPr>
        <p:spPr>
          <a:xfrm>
            <a:off x="1517015" y="3100145"/>
            <a:ext cx="6860383" cy="2462213"/>
          </a:xfrm>
          <a:prstGeom prst="rect">
            <a:avLst/>
          </a:prstGeom>
          <a:solidFill>
            <a:srgbClr val="FFCCFF"/>
          </a:solidFill>
        </p:spPr>
        <p:txBody>
          <a:bodyPr wrap="square" rtlCol="0">
            <a:spAutoFit/>
          </a:bodyPr>
          <a:lstStyle/>
          <a:p>
            <a:r>
              <a:rPr lang="en-US" sz="1400" i="1" dirty="0">
                <a:solidFill>
                  <a:srgbClr val="0000FF"/>
                </a:solidFill>
              </a:rPr>
              <a:t>Lupus is a multisystem </a:t>
            </a:r>
            <a:r>
              <a:rPr lang="en-US" sz="1400" i="1" dirty="0" err="1">
                <a:solidFill>
                  <a:srgbClr val="0000FF"/>
                </a:solidFill>
              </a:rPr>
              <a:t>dz</a:t>
            </a:r>
            <a:r>
              <a:rPr lang="en-US" sz="1400" i="1" dirty="0">
                <a:solidFill>
                  <a:srgbClr val="0000FF"/>
                </a:solidFill>
              </a:rPr>
              <a:t> with protean manifestations. Which two are most common, found in up to 80% of pts?</a:t>
            </a:r>
          </a:p>
          <a:p>
            <a:r>
              <a:rPr lang="en-US" sz="1400" dirty="0">
                <a:solidFill>
                  <a:srgbClr val="0000FF"/>
                </a:solidFill>
              </a:rPr>
              <a:t>--</a:t>
            </a:r>
          </a:p>
          <a:p>
            <a:r>
              <a:rPr lang="en-US" sz="1400" dirty="0">
                <a:solidFill>
                  <a:srgbClr val="0000FF"/>
                </a:solidFill>
              </a:rPr>
              <a:t>--</a:t>
            </a:r>
            <a:r>
              <a:rPr lang="en-US" sz="1400" dirty="0">
                <a:solidFill>
                  <a:srgbClr val="FFCCFF"/>
                </a:solidFill>
              </a:rPr>
              <a:t>Arthralgias</a:t>
            </a:r>
          </a:p>
          <a:p>
            <a:endParaRPr lang="en-US" sz="1400" i="1" dirty="0">
              <a:solidFill>
                <a:srgbClr val="FFCCFF"/>
              </a:solidFill>
            </a:endParaRPr>
          </a:p>
          <a:p>
            <a:r>
              <a:rPr lang="en-US" sz="1400" i="1" dirty="0">
                <a:solidFill>
                  <a:srgbClr val="FFCCFF"/>
                </a:solidFill>
              </a:rPr>
              <a:t>What proportion of pts will manifest ophthalmic findings?</a:t>
            </a:r>
          </a:p>
          <a:p>
            <a:r>
              <a:rPr lang="en-US" sz="1400" dirty="0">
                <a:solidFill>
                  <a:srgbClr val="FFCCFF"/>
                </a:solidFill>
              </a:rPr>
              <a:t>About half</a:t>
            </a:r>
          </a:p>
          <a:p>
            <a:endParaRPr lang="en-US" sz="1400" i="1" dirty="0">
              <a:solidFill>
                <a:srgbClr val="FFCCFF"/>
              </a:solidFill>
            </a:endParaRPr>
          </a:p>
          <a:p>
            <a:r>
              <a:rPr lang="en-US" sz="1400" i="1" dirty="0">
                <a:solidFill>
                  <a:srgbClr val="FFCCFF"/>
                </a:solidFill>
              </a:rPr>
              <a:t>Lupus’ ophthalmic manifestations are protean. Which two are most common?</a:t>
            </a:r>
          </a:p>
          <a:p>
            <a:r>
              <a:rPr lang="en-US" sz="1400" dirty="0">
                <a:solidFill>
                  <a:srgbClr val="FFCCFF"/>
                </a:solidFill>
              </a:rPr>
              <a:t>--Lid-skin involvement in a rash</a:t>
            </a:r>
          </a:p>
          <a:p>
            <a:r>
              <a:rPr lang="en-US" sz="1400" dirty="0">
                <a:solidFill>
                  <a:srgbClr val="FFCCFF"/>
                </a:solidFill>
              </a:rPr>
              <a:t>--</a:t>
            </a:r>
            <a:r>
              <a:rPr lang="en-US" sz="1400" dirty="0" err="1">
                <a:solidFill>
                  <a:srgbClr val="FFCCFF"/>
                </a:solidFill>
              </a:rPr>
              <a:t>Sjögren</a:t>
            </a:r>
            <a:r>
              <a:rPr lang="en-US" sz="1400" dirty="0">
                <a:solidFill>
                  <a:srgbClr val="FFCCFF"/>
                </a:solidFill>
              </a:rPr>
              <a:t> syndrome</a:t>
            </a:r>
          </a:p>
        </p:txBody>
      </p:sp>
      <p:sp>
        <p:nvSpPr>
          <p:cNvPr id="43" name="TextBox 42">
            <a:extLst>
              <a:ext uri="{FF2B5EF4-FFF2-40B4-BE49-F238E27FC236}">
                <a16:creationId xmlns:a16="http://schemas.microsoft.com/office/drawing/2014/main" id="{D41E3224-7196-4FE5-BDF9-3871EBE2068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37854505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E16FAD4-F74A-4F45-95CC-FFC01E3811E4}"/>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0F09CF9C-301E-407C-B42C-3E4B57B4061C}"/>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0237DEE3-3E4D-40FA-8FC8-54C32121A21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F52B1B09-322B-4A87-A2C7-2BB93A93599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68F94046-9A2C-4DA7-8E39-5617FAB6DFB8}"/>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64D01EE1-3DC5-4219-8731-A09B4832A6F2}"/>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4FB5DB91-020F-4C17-9C63-D188940223F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81C76ABD-0871-495E-92B9-2876A00AD5A1}"/>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220</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p>
          <a:p>
            <a:r>
              <a:rPr lang="en-US" sz="1400" dirty="0">
                <a:solidFill>
                  <a:srgbClr val="0000FF"/>
                </a:solidFill>
                <a:latin typeface="Arial" panose="020B0604020202020204" pitchFamily="34" charset="0"/>
                <a:cs typeface="Arial" panose="020B0604020202020204" pitchFamily="34" charset="0"/>
              </a:rPr>
              <a:t>Steroids</a:t>
            </a:r>
          </a:p>
          <a:p>
            <a:endParaRPr lang="en-US" sz="1400" i="1"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Topical, periocular or systemic?</a:t>
            </a:r>
          </a:p>
          <a:p>
            <a:r>
              <a:rPr lang="en-US" sz="1400" dirty="0">
                <a:solidFill>
                  <a:srgbClr val="0000FF"/>
                </a:solidFill>
                <a:cs typeface="Arial" panose="020B0604020202020204" pitchFamily="34" charset="0"/>
              </a:rPr>
              <a:t>All three can be considered</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other treatment is important to include, and why?</a:t>
            </a:r>
            <a:endParaRPr lang="en-US" sz="1400" i="1" dirty="0">
              <a:solidFill>
                <a:srgbClr val="CCFFCC"/>
              </a:solidFill>
              <a:latin typeface="Arial" panose="020B0604020202020204" pitchFamily="34" charset="0"/>
              <a:cs typeface="Arial" panose="020B0604020202020204" pitchFamily="34" charset="0"/>
            </a:endParaRPr>
          </a:p>
          <a:p>
            <a:r>
              <a:rPr lang="en-US" sz="1400" dirty="0" err="1">
                <a:solidFill>
                  <a:srgbClr val="CCFFCC"/>
                </a:solidFill>
                <a:latin typeface="Arial" panose="020B0604020202020204" pitchFamily="34" charset="0"/>
                <a:cs typeface="Arial" panose="020B0604020202020204" pitchFamily="34" charset="0"/>
              </a:rPr>
              <a:t>Cycloplegia</a:t>
            </a:r>
            <a:r>
              <a:rPr lang="en-US" sz="1400" dirty="0">
                <a:solidFill>
                  <a:srgbClr val="CCFFCC"/>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CCFFCC"/>
                </a:solidFill>
                <a:latin typeface="Arial" panose="020B0604020202020204" pitchFamily="34" charset="0"/>
                <a:cs typeface="Arial" panose="020B0604020202020204" pitchFamily="34" charset="0"/>
              </a:rPr>
              <a:t>synechiae</a:t>
            </a:r>
            <a:endParaRPr lang="en-US" sz="1400" dirty="0">
              <a:solidFill>
                <a:srgbClr val="CCFFCC"/>
              </a:solidFill>
              <a:latin typeface="Arial" panose="020B0604020202020204" pitchFamily="34" charset="0"/>
              <a:cs typeface="Arial" panose="020B0604020202020204" pitchFamily="34" charset="0"/>
            </a:endParaRP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CCFFCC"/>
                </a:solidFill>
                <a:latin typeface="Arial" panose="020B0604020202020204" pitchFamily="34" charset="0"/>
                <a:cs typeface="Arial" panose="020B0604020202020204" pitchFamily="34" charset="0"/>
              </a:rPr>
              <a:t>Immunomodulatory</a:t>
            </a:r>
            <a:r>
              <a:rPr lang="en-US" sz="1400" dirty="0">
                <a:solidFill>
                  <a:srgbClr val="CCFFCC"/>
                </a:solidFill>
                <a:latin typeface="Arial" panose="020B0604020202020204" pitchFamily="34" charset="0"/>
                <a:cs typeface="Arial" panose="020B0604020202020204" pitchFamily="34" charset="0"/>
              </a:rPr>
              <a:t> therapy (</a:t>
            </a:r>
            <a:r>
              <a:rPr lang="en-US" sz="1400" dirty="0" err="1">
                <a:solidFill>
                  <a:srgbClr val="CCFFCC"/>
                </a:solidFill>
                <a:latin typeface="Arial" panose="020B0604020202020204" pitchFamily="34" charset="0"/>
                <a:cs typeface="Arial" panose="020B0604020202020204" pitchFamily="34" charset="0"/>
              </a:rPr>
              <a:t>eg</a:t>
            </a:r>
            <a:r>
              <a:rPr lang="en-US" sz="1400" dirty="0">
                <a:solidFill>
                  <a:srgbClr val="CCFFCC"/>
                </a:solidFill>
                <a:latin typeface="Arial" panose="020B0604020202020204" pitchFamily="34" charset="0"/>
                <a:cs typeface="Arial" panose="020B0604020202020204" pitchFamily="34" charset="0"/>
              </a:rPr>
              <a:t>, methotrexate, azathioprine or cyclosporine)</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rgbClr val="CCFFCC"/>
                </a:solidFill>
                <a:latin typeface="Arial" panose="020B0604020202020204" pitchFamily="34" charset="0"/>
                <a:cs typeface="Arial" panose="020B0604020202020204" pitchFamily="34" charset="0"/>
              </a:rPr>
              <a:t>Yes, specifically with infliximab (</a:t>
            </a:r>
            <a:r>
              <a:rPr lang="en-US" sz="1400" dirty="0" err="1">
                <a:solidFill>
                  <a:srgbClr val="CCFFCC"/>
                </a:solidFill>
                <a:latin typeface="Arial" panose="020B0604020202020204" pitchFamily="34" charset="0"/>
                <a:cs typeface="Arial" panose="020B0604020202020204" pitchFamily="34" charset="0"/>
              </a:rPr>
              <a:t>Remicade</a:t>
            </a:r>
            <a:r>
              <a:rPr lang="en-US" sz="1400" dirty="0">
                <a:solidFill>
                  <a:srgbClr val="CCFFCC"/>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EB833AD2-0C8D-4F08-A9B0-2E73F942E17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5237900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168B2967-A7A4-4C8D-91B1-4FDDA7BBFAC7}"/>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6D3BDDB8-60E2-4440-9EA9-A9D0AC042955}"/>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E8E0AFE3-4FB4-44DD-B3A6-24AD6BB0401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674E3C95-0BC8-4218-B55D-0FF3EAA36B9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68E5A9B7-5625-416A-85B7-87A1FDD64D49}"/>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AB26F39D-7071-4AFC-B504-550322A027F8}"/>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F85D9897-DE06-4F07-9606-55C774117BE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9EABFC5C-55E0-4397-BE51-D5D43CD9C2F4}"/>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221</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p>
          <a:p>
            <a:r>
              <a:rPr lang="en-US" sz="1400" dirty="0">
                <a:solidFill>
                  <a:srgbClr val="0000FF"/>
                </a:solidFill>
                <a:latin typeface="Arial" panose="020B0604020202020204" pitchFamily="34" charset="0"/>
                <a:cs typeface="Arial" panose="020B0604020202020204" pitchFamily="34" charset="0"/>
              </a:rPr>
              <a:t>Steroids</a:t>
            </a:r>
          </a:p>
          <a:p>
            <a:endParaRPr lang="en-US" sz="1400" i="1"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Topical, periocular or systemic?</a:t>
            </a:r>
          </a:p>
          <a:p>
            <a:r>
              <a:rPr lang="en-US" sz="1400" dirty="0">
                <a:solidFill>
                  <a:srgbClr val="0000FF"/>
                </a:solidFill>
                <a:cs typeface="Arial" panose="020B0604020202020204" pitchFamily="34" charset="0"/>
              </a:rPr>
              <a:t>All three can be considered</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other treatment is important to include, and why?</a:t>
            </a:r>
          </a:p>
          <a:p>
            <a:r>
              <a:rPr lang="en-US" sz="1400" dirty="0" err="1">
                <a:solidFill>
                  <a:srgbClr val="0000FF"/>
                </a:solidFill>
                <a:latin typeface="Arial" panose="020B0604020202020204" pitchFamily="34" charset="0"/>
                <a:cs typeface="Arial" panose="020B0604020202020204" pitchFamily="34" charset="0"/>
              </a:rPr>
              <a:t>Cycloplegia</a:t>
            </a:r>
            <a:r>
              <a:rPr lang="en-US" sz="1400" dirty="0">
                <a:solidFill>
                  <a:srgbClr val="0000FF"/>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0000FF"/>
                </a:solidFill>
                <a:latin typeface="Arial" panose="020B0604020202020204" pitchFamily="34" charset="0"/>
                <a:cs typeface="Arial" panose="020B0604020202020204" pitchFamily="34" charset="0"/>
              </a:rPr>
              <a:t>synechiae</a:t>
            </a:r>
            <a:endParaRPr lang="en-US" sz="1400" dirty="0">
              <a:solidFill>
                <a:srgbClr val="CCFFCC"/>
              </a:solidFill>
              <a:latin typeface="Arial" panose="020B0604020202020204" pitchFamily="34" charset="0"/>
              <a:cs typeface="Arial" panose="020B0604020202020204" pitchFamily="34" charset="0"/>
            </a:endParaRP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CCFFCC"/>
                </a:solidFill>
                <a:latin typeface="Arial" panose="020B0604020202020204" pitchFamily="34" charset="0"/>
                <a:cs typeface="Arial" panose="020B0604020202020204" pitchFamily="34" charset="0"/>
              </a:rPr>
              <a:t>Immunomodulatory</a:t>
            </a:r>
            <a:r>
              <a:rPr lang="en-US" sz="1400" dirty="0">
                <a:solidFill>
                  <a:srgbClr val="CCFFCC"/>
                </a:solidFill>
                <a:latin typeface="Arial" panose="020B0604020202020204" pitchFamily="34" charset="0"/>
                <a:cs typeface="Arial" panose="020B0604020202020204" pitchFamily="34" charset="0"/>
              </a:rPr>
              <a:t> therapy (</a:t>
            </a:r>
            <a:r>
              <a:rPr lang="en-US" sz="1400" dirty="0" err="1">
                <a:solidFill>
                  <a:srgbClr val="CCFFCC"/>
                </a:solidFill>
                <a:latin typeface="Arial" panose="020B0604020202020204" pitchFamily="34" charset="0"/>
                <a:cs typeface="Arial" panose="020B0604020202020204" pitchFamily="34" charset="0"/>
              </a:rPr>
              <a:t>eg</a:t>
            </a:r>
            <a:r>
              <a:rPr lang="en-US" sz="1400" dirty="0">
                <a:solidFill>
                  <a:srgbClr val="CCFFCC"/>
                </a:solidFill>
                <a:latin typeface="Arial" panose="020B0604020202020204" pitchFamily="34" charset="0"/>
                <a:cs typeface="Arial" panose="020B0604020202020204" pitchFamily="34" charset="0"/>
              </a:rPr>
              <a:t>, methotrexate, azathioprine or cyclosporine)</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rgbClr val="CCFFCC"/>
                </a:solidFill>
                <a:latin typeface="Arial" panose="020B0604020202020204" pitchFamily="34" charset="0"/>
                <a:cs typeface="Arial" panose="020B0604020202020204" pitchFamily="34" charset="0"/>
              </a:rPr>
              <a:t>Yes, specifically with infliximab (</a:t>
            </a:r>
            <a:r>
              <a:rPr lang="en-US" sz="1400" dirty="0" err="1">
                <a:solidFill>
                  <a:srgbClr val="CCFFCC"/>
                </a:solidFill>
                <a:latin typeface="Arial" panose="020B0604020202020204" pitchFamily="34" charset="0"/>
                <a:cs typeface="Arial" panose="020B0604020202020204" pitchFamily="34" charset="0"/>
              </a:rPr>
              <a:t>Remicade</a:t>
            </a:r>
            <a:r>
              <a:rPr lang="en-US" sz="1400" dirty="0">
                <a:solidFill>
                  <a:srgbClr val="CCFFCC"/>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4DEB8C0B-04D0-4775-A6EA-0AF85BE3D96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51053287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5C0FEE8E-5403-4720-913F-F4926B1F0383}"/>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81AE6F4-DE4C-4BD1-9F62-C70F972DB66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89551D28-CE58-45C0-B622-EF38CD36F66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2D24D69B-28DC-43BA-9C5C-3D6B868F7CBD}"/>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719BA395-29A1-4DAA-AC35-EB17609474E4}"/>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3CAC12CA-1F5C-4924-95CF-91A4566BF07E}"/>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766E1A77-A189-4546-998F-E3DF4937D11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3C5027E9-2A1E-49D6-A664-A140179747C9}"/>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222</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p>
          <a:p>
            <a:r>
              <a:rPr lang="en-US" sz="1400" dirty="0">
                <a:solidFill>
                  <a:srgbClr val="0000FF"/>
                </a:solidFill>
                <a:latin typeface="Arial" panose="020B0604020202020204" pitchFamily="34" charset="0"/>
                <a:cs typeface="Arial" panose="020B0604020202020204" pitchFamily="34" charset="0"/>
              </a:rPr>
              <a:t>Steroids</a:t>
            </a:r>
          </a:p>
          <a:p>
            <a:endParaRPr lang="en-US" sz="1400" i="1"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Topical, periocular or systemic?</a:t>
            </a:r>
          </a:p>
          <a:p>
            <a:r>
              <a:rPr lang="en-US" sz="1400" dirty="0">
                <a:solidFill>
                  <a:srgbClr val="0000FF"/>
                </a:solidFill>
                <a:cs typeface="Arial" panose="020B0604020202020204" pitchFamily="34" charset="0"/>
              </a:rPr>
              <a:t>All three can be considered</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other treatment is important to include, and why?</a:t>
            </a:r>
          </a:p>
          <a:p>
            <a:r>
              <a:rPr lang="en-US" sz="1400" dirty="0" err="1">
                <a:solidFill>
                  <a:srgbClr val="0000FF"/>
                </a:solidFill>
                <a:latin typeface="Arial" panose="020B0604020202020204" pitchFamily="34" charset="0"/>
                <a:cs typeface="Arial" panose="020B0604020202020204" pitchFamily="34" charset="0"/>
              </a:rPr>
              <a:t>Cycloplegia</a:t>
            </a:r>
            <a:r>
              <a:rPr lang="en-US" sz="1400" dirty="0">
                <a:solidFill>
                  <a:srgbClr val="0000FF"/>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0000FF"/>
                </a:solidFill>
                <a:latin typeface="Arial" panose="020B0604020202020204" pitchFamily="34" charset="0"/>
                <a:cs typeface="Arial" panose="020B0604020202020204" pitchFamily="34" charset="0"/>
              </a:rPr>
              <a:t>synechiae</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CCFFCC"/>
                </a:solidFill>
                <a:latin typeface="Arial" panose="020B0604020202020204" pitchFamily="34" charset="0"/>
                <a:cs typeface="Arial" panose="020B0604020202020204" pitchFamily="34" charset="0"/>
              </a:rPr>
              <a:t>Immunomodulatory</a:t>
            </a:r>
            <a:r>
              <a:rPr lang="en-US" sz="1400" dirty="0">
                <a:solidFill>
                  <a:srgbClr val="CCFFCC"/>
                </a:solidFill>
                <a:latin typeface="Arial" panose="020B0604020202020204" pitchFamily="34" charset="0"/>
                <a:cs typeface="Arial" panose="020B0604020202020204" pitchFamily="34" charset="0"/>
              </a:rPr>
              <a:t> therapy (</a:t>
            </a:r>
            <a:r>
              <a:rPr lang="en-US" sz="1400" dirty="0" err="1">
                <a:solidFill>
                  <a:srgbClr val="CCFFCC"/>
                </a:solidFill>
                <a:latin typeface="Arial" panose="020B0604020202020204" pitchFamily="34" charset="0"/>
                <a:cs typeface="Arial" panose="020B0604020202020204" pitchFamily="34" charset="0"/>
              </a:rPr>
              <a:t>eg</a:t>
            </a:r>
            <a:r>
              <a:rPr lang="en-US" sz="1400" dirty="0">
                <a:solidFill>
                  <a:srgbClr val="CCFFCC"/>
                </a:solidFill>
                <a:latin typeface="Arial" panose="020B0604020202020204" pitchFamily="34" charset="0"/>
                <a:cs typeface="Arial" panose="020B0604020202020204" pitchFamily="34" charset="0"/>
              </a:rPr>
              <a:t>, methotrexate, azathioprine or cyclosporine)</a:t>
            </a: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rgbClr val="CCFFCC"/>
                </a:solidFill>
                <a:latin typeface="Arial" panose="020B0604020202020204" pitchFamily="34" charset="0"/>
                <a:cs typeface="Arial" panose="020B0604020202020204" pitchFamily="34" charset="0"/>
              </a:rPr>
              <a:t>Yes, specifically with infliximab (</a:t>
            </a:r>
            <a:r>
              <a:rPr lang="en-US" sz="1400" dirty="0" err="1">
                <a:solidFill>
                  <a:srgbClr val="CCFFCC"/>
                </a:solidFill>
                <a:latin typeface="Arial" panose="020B0604020202020204" pitchFamily="34" charset="0"/>
                <a:cs typeface="Arial" panose="020B0604020202020204" pitchFamily="34" charset="0"/>
              </a:rPr>
              <a:t>Remicade</a:t>
            </a:r>
            <a:r>
              <a:rPr lang="en-US" sz="1400" dirty="0">
                <a:solidFill>
                  <a:srgbClr val="CCFFCC"/>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D1DD1EA0-4FEF-451A-81D8-35F995AC3B3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34693292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0C75C1E3-A4B7-453D-AB2C-DA0B7B657E7A}"/>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0D32B090-9655-4859-BAA1-3A4CB6EB2A1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A9E3FC76-CFA3-410C-BDD9-2DC52ED6EC3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105970F4-5B33-46B4-9782-1A5CBF8262B9}"/>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7782BEC9-E7CB-422E-88B3-DFE9DC2E6B71}"/>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DB100F18-A41A-4772-ABAA-C10B8B428DFA}"/>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E419C586-709D-4BA8-A198-563F9829258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1E6E1446-D45C-4023-8836-43A0B9B678F9}"/>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223</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p>
          <a:p>
            <a:r>
              <a:rPr lang="en-US" sz="1400" dirty="0">
                <a:solidFill>
                  <a:srgbClr val="0000FF"/>
                </a:solidFill>
                <a:latin typeface="Arial" panose="020B0604020202020204" pitchFamily="34" charset="0"/>
                <a:cs typeface="Arial" panose="020B0604020202020204" pitchFamily="34" charset="0"/>
              </a:rPr>
              <a:t>Steroids</a:t>
            </a:r>
          </a:p>
          <a:p>
            <a:endParaRPr lang="en-US" sz="1400" i="1"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Topical, periocular or systemic?</a:t>
            </a:r>
          </a:p>
          <a:p>
            <a:r>
              <a:rPr lang="en-US" sz="1400" dirty="0">
                <a:solidFill>
                  <a:srgbClr val="0000FF"/>
                </a:solidFill>
                <a:cs typeface="Arial" panose="020B0604020202020204" pitchFamily="34" charset="0"/>
              </a:rPr>
              <a:t>All three can be considered</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other treatment is important to include, and why?</a:t>
            </a:r>
          </a:p>
          <a:p>
            <a:r>
              <a:rPr lang="en-US" sz="1400" dirty="0" err="1">
                <a:solidFill>
                  <a:srgbClr val="0000FF"/>
                </a:solidFill>
                <a:latin typeface="Arial" panose="020B0604020202020204" pitchFamily="34" charset="0"/>
                <a:cs typeface="Arial" panose="020B0604020202020204" pitchFamily="34" charset="0"/>
              </a:rPr>
              <a:t>Cycloplegia</a:t>
            </a:r>
            <a:r>
              <a:rPr lang="en-US" sz="1400" dirty="0">
                <a:solidFill>
                  <a:srgbClr val="0000FF"/>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0000FF"/>
                </a:solidFill>
                <a:latin typeface="Arial" panose="020B0604020202020204" pitchFamily="34" charset="0"/>
                <a:cs typeface="Arial" panose="020B0604020202020204" pitchFamily="34" charset="0"/>
              </a:rPr>
              <a:t>synechiae</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0000FF"/>
                </a:solidFill>
                <a:latin typeface="Arial" panose="020B0604020202020204" pitchFamily="34" charset="0"/>
                <a:cs typeface="Arial" panose="020B0604020202020204" pitchFamily="34" charset="0"/>
              </a:rPr>
              <a:t>Immunomodulatory</a:t>
            </a:r>
            <a:r>
              <a:rPr lang="en-US" sz="1400" dirty="0">
                <a:solidFill>
                  <a:srgbClr val="0000FF"/>
                </a:solidFill>
                <a:latin typeface="Arial" panose="020B0604020202020204" pitchFamily="34" charset="0"/>
                <a:cs typeface="Arial" panose="020B0604020202020204" pitchFamily="34" charset="0"/>
              </a:rPr>
              <a:t> therapy (</a:t>
            </a:r>
            <a:r>
              <a:rPr lang="en-US" sz="1400" dirty="0" err="1">
                <a:solidFill>
                  <a:srgbClr val="0000FF"/>
                </a:solidFill>
                <a:latin typeface="Arial" panose="020B0604020202020204" pitchFamily="34" charset="0"/>
                <a:cs typeface="Arial" panose="020B0604020202020204" pitchFamily="34" charset="0"/>
              </a:rPr>
              <a:t>eg</a:t>
            </a:r>
            <a:r>
              <a:rPr lang="en-US" sz="1400" dirty="0">
                <a:solidFill>
                  <a:srgbClr val="0000FF"/>
                </a:solidFill>
                <a:latin typeface="Arial" panose="020B0604020202020204" pitchFamily="34" charset="0"/>
                <a:cs typeface="Arial" panose="020B0604020202020204" pitchFamily="34" charset="0"/>
              </a:rPr>
              <a:t>, methotrexate, azathioprine or cyclosporine)</a:t>
            </a:r>
            <a:endParaRPr lang="en-US" sz="1400" dirty="0">
              <a:solidFill>
                <a:srgbClr val="CCFFCC"/>
              </a:solidFill>
              <a:latin typeface="Arial" panose="020B0604020202020204" pitchFamily="34" charset="0"/>
              <a:cs typeface="Arial" panose="020B0604020202020204" pitchFamily="34" charset="0"/>
            </a:endParaRPr>
          </a:p>
          <a:p>
            <a:endParaRPr lang="en-US" sz="1400" dirty="0">
              <a:solidFill>
                <a:srgbClr val="CCFFCC"/>
              </a:solidFill>
              <a:latin typeface="Arial" panose="020B0604020202020204" pitchFamily="34" charset="0"/>
              <a:cs typeface="Arial" panose="020B0604020202020204" pitchFamily="34" charset="0"/>
            </a:endParaRPr>
          </a:p>
          <a:p>
            <a:r>
              <a:rPr lang="en-US" sz="1400" i="1" dirty="0">
                <a:solidFill>
                  <a:srgbClr val="CCFFCC"/>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rgbClr val="CCFFCC"/>
                </a:solidFill>
                <a:latin typeface="Arial" panose="020B0604020202020204" pitchFamily="34" charset="0"/>
                <a:cs typeface="Arial" panose="020B0604020202020204" pitchFamily="34" charset="0"/>
              </a:rPr>
              <a:t>Yes, specifically with infliximab (</a:t>
            </a:r>
            <a:r>
              <a:rPr lang="en-US" sz="1400" dirty="0" err="1">
                <a:solidFill>
                  <a:srgbClr val="CCFFCC"/>
                </a:solidFill>
                <a:latin typeface="Arial" panose="020B0604020202020204" pitchFamily="34" charset="0"/>
                <a:cs typeface="Arial" panose="020B0604020202020204" pitchFamily="34" charset="0"/>
              </a:rPr>
              <a:t>Remicade</a:t>
            </a:r>
            <a:r>
              <a:rPr lang="en-US" sz="1400" dirty="0">
                <a:solidFill>
                  <a:srgbClr val="CCFFCC"/>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C9EC8AA3-4AA0-42DF-A301-E98993B4F8E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40399126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D329F7B5-8BC7-4AD7-BCF5-33651A9FAED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7AF8909A-557B-43EC-B812-1AD2773D2E6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5AD4B6C5-7D93-4053-9580-2555865AB77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59318F0A-B7E3-4533-A7FA-A51989CFF142}"/>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B83BA989-6E08-4E30-8359-79FD6BD43E68}"/>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CF6DE40C-C825-4B7B-977F-9E139D2D9670}"/>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2ACD24EF-81A1-41DD-9623-2E1E8D395B4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CB3FB8AB-EF57-4970-999E-12D39F6F8338}"/>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224</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p>
          <a:p>
            <a:r>
              <a:rPr lang="en-US" sz="1400" dirty="0">
                <a:solidFill>
                  <a:srgbClr val="0000FF"/>
                </a:solidFill>
                <a:latin typeface="Arial" panose="020B0604020202020204" pitchFamily="34" charset="0"/>
                <a:cs typeface="Arial" panose="020B0604020202020204" pitchFamily="34" charset="0"/>
              </a:rPr>
              <a:t>Steroids</a:t>
            </a:r>
          </a:p>
          <a:p>
            <a:endParaRPr lang="en-US" sz="1400" i="1"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Topical, periocular or systemic?</a:t>
            </a:r>
          </a:p>
          <a:p>
            <a:r>
              <a:rPr lang="en-US" sz="1400" dirty="0">
                <a:solidFill>
                  <a:srgbClr val="0000FF"/>
                </a:solidFill>
                <a:cs typeface="Arial" panose="020B0604020202020204" pitchFamily="34" charset="0"/>
              </a:rPr>
              <a:t>All three can be considered</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other treatment is important to include, and why?</a:t>
            </a:r>
          </a:p>
          <a:p>
            <a:r>
              <a:rPr lang="en-US" sz="1400" dirty="0" err="1">
                <a:solidFill>
                  <a:srgbClr val="0000FF"/>
                </a:solidFill>
                <a:latin typeface="Arial" panose="020B0604020202020204" pitchFamily="34" charset="0"/>
                <a:cs typeface="Arial" panose="020B0604020202020204" pitchFamily="34" charset="0"/>
              </a:rPr>
              <a:t>Cycloplegia</a:t>
            </a:r>
            <a:r>
              <a:rPr lang="en-US" sz="1400" dirty="0">
                <a:solidFill>
                  <a:srgbClr val="0000FF"/>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0000FF"/>
                </a:solidFill>
                <a:latin typeface="Arial" panose="020B0604020202020204" pitchFamily="34" charset="0"/>
                <a:cs typeface="Arial" panose="020B0604020202020204" pitchFamily="34" charset="0"/>
              </a:rPr>
              <a:t>synechiae</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0000FF"/>
                </a:solidFill>
                <a:latin typeface="Arial" panose="020B0604020202020204" pitchFamily="34" charset="0"/>
                <a:cs typeface="Arial" panose="020B0604020202020204" pitchFamily="34" charset="0"/>
              </a:rPr>
              <a:t>Immunomodulatory</a:t>
            </a:r>
            <a:r>
              <a:rPr lang="en-US" sz="1400" dirty="0">
                <a:solidFill>
                  <a:srgbClr val="0000FF"/>
                </a:solidFill>
                <a:latin typeface="Arial" panose="020B0604020202020204" pitchFamily="34" charset="0"/>
                <a:cs typeface="Arial" panose="020B0604020202020204" pitchFamily="34" charset="0"/>
              </a:rPr>
              <a:t> therapy (</a:t>
            </a:r>
            <a:r>
              <a:rPr lang="en-US" sz="1400" dirty="0" err="1">
                <a:solidFill>
                  <a:srgbClr val="0000FF"/>
                </a:solidFill>
                <a:latin typeface="Arial" panose="020B0604020202020204" pitchFamily="34" charset="0"/>
                <a:cs typeface="Arial" panose="020B0604020202020204" pitchFamily="34" charset="0"/>
              </a:rPr>
              <a:t>eg</a:t>
            </a:r>
            <a:r>
              <a:rPr lang="en-US" sz="1400" dirty="0">
                <a:solidFill>
                  <a:srgbClr val="0000FF"/>
                </a:solidFill>
                <a:latin typeface="Arial" panose="020B0604020202020204" pitchFamily="34" charset="0"/>
                <a:cs typeface="Arial" panose="020B0604020202020204" pitchFamily="34" charset="0"/>
              </a:rPr>
              <a:t>, methotrexate, azathioprine or cyclosporine)</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about biologics--are they useful in controlling sarcoid uveitis?</a:t>
            </a:r>
            <a:endParaRPr lang="en-US" sz="1400" i="1" dirty="0">
              <a:solidFill>
                <a:srgbClr val="CCFFCC"/>
              </a:solidFill>
              <a:latin typeface="Arial" panose="020B0604020202020204" pitchFamily="34" charset="0"/>
              <a:cs typeface="Arial" panose="020B0604020202020204" pitchFamily="34" charset="0"/>
            </a:endParaRPr>
          </a:p>
          <a:p>
            <a:r>
              <a:rPr lang="en-US" sz="1400" dirty="0">
                <a:solidFill>
                  <a:srgbClr val="CCFFCC"/>
                </a:solidFill>
                <a:latin typeface="Arial" panose="020B0604020202020204" pitchFamily="34" charset="0"/>
                <a:cs typeface="Arial" panose="020B0604020202020204" pitchFamily="34" charset="0"/>
              </a:rPr>
              <a:t>Yes, specifically with infliximab (</a:t>
            </a:r>
            <a:r>
              <a:rPr lang="en-US" sz="1400" dirty="0" err="1">
                <a:solidFill>
                  <a:srgbClr val="CCFFCC"/>
                </a:solidFill>
                <a:latin typeface="Arial" panose="020B0604020202020204" pitchFamily="34" charset="0"/>
                <a:cs typeface="Arial" panose="020B0604020202020204" pitchFamily="34" charset="0"/>
              </a:rPr>
              <a:t>Remicade</a:t>
            </a:r>
            <a:r>
              <a:rPr lang="en-US" sz="1400" dirty="0">
                <a:solidFill>
                  <a:srgbClr val="CCFFCC"/>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17F6566B-7090-4E1C-9F38-B43F0F3B622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97048132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225</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rgbClr val="0000FF"/>
                </a:solidFill>
                <a:latin typeface="Arial" panose="020B0604020202020204" pitchFamily="34" charset="0"/>
                <a:cs typeface="Arial" panose="020B0604020202020204" pitchFamily="34" charset="0"/>
              </a:rPr>
              <a:t>What is the first-line med for sarcoid uveitis?</a:t>
            </a:r>
          </a:p>
          <a:p>
            <a:r>
              <a:rPr lang="en-US" sz="1400" dirty="0">
                <a:solidFill>
                  <a:srgbClr val="0000FF"/>
                </a:solidFill>
                <a:latin typeface="Arial" panose="020B0604020202020204" pitchFamily="34" charset="0"/>
                <a:cs typeface="Arial" panose="020B0604020202020204" pitchFamily="34" charset="0"/>
              </a:rPr>
              <a:t>Steroids</a:t>
            </a:r>
          </a:p>
          <a:p>
            <a:endParaRPr lang="en-US" sz="1400" i="1"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Topical, periocular or systemic?</a:t>
            </a:r>
          </a:p>
          <a:p>
            <a:r>
              <a:rPr lang="en-US" sz="1400" dirty="0">
                <a:solidFill>
                  <a:srgbClr val="0000FF"/>
                </a:solidFill>
                <a:cs typeface="Arial" panose="020B0604020202020204" pitchFamily="34" charset="0"/>
              </a:rPr>
              <a:t>All three can be considered</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other treatment is important to include, and why?</a:t>
            </a:r>
          </a:p>
          <a:p>
            <a:r>
              <a:rPr lang="en-US" sz="1400" dirty="0" err="1">
                <a:solidFill>
                  <a:srgbClr val="0000FF"/>
                </a:solidFill>
                <a:latin typeface="Arial" panose="020B0604020202020204" pitchFamily="34" charset="0"/>
                <a:cs typeface="Arial" panose="020B0604020202020204" pitchFamily="34" charset="0"/>
              </a:rPr>
              <a:t>Cycloplegia</a:t>
            </a:r>
            <a:r>
              <a:rPr lang="en-US" sz="1400" dirty="0">
                <a:solidFill>
                  <a:srgbClr val="0000FF"/>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rgbClr val="0000FF"/>
                </a:solidFill>
                <a:latin typeface="Arial" panose="020B0604020202020204" pitchFamily="34" charset="0"/>
                <a:cs typeface="Arial" panose="020B0604020202020204" pitchFamily="34" charset="0"/>
              </a:rPr>
              <a:t>synechiae</a:t>
            </a:r>
            <a:endParaRPr lang="en-US" sz="1400" dirty="0">
              <a:solidFill>
                <a:srgbClr val="0000FF"/>
              </a:solidFill>
              <a:latin typeface="Arial" panose="020B0604020202020204" pitchFamily="34" charset="0"/>
              <a:cs typeface="Arial" panose="020B0604020202020204" pitchFamily="34" charset="0"/>
            </a:endParaRP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rgbClr val="0000FF"/>
                </a:solidFill>
                <a:latin typeface="Arial" panose="020B0604020202020204" pitchFamily="34" charset="0"/>
                <a:cs typeface="Arial" panose="020B0604020202020204" pitchFamily="34" charset="0"/>
              </a:rPr>
              <a:t>Immunomodulatory</a:t>
            </a:r>
            <a:r>
              <a:rPr lang="en-US" sz="1400" dirty="0">
                <a:solidFill>
                  <a:srgbClr val="0000FF"/>
                </a:solidFill>
                <a:latin typeface="Arial" panose="020B0604020202020204" pitchFamily="34" charset="0"/>
                <a:cs typeface="Arial" panose="020B0604020202020204" pitchFamily="34" charset="0"/>
              </a:rPr>
              <a:t> therapy (</a:t>
            </a:r>
            <a:r>
              <a:rPr lang="en-US" sz="1400" dirty="0" err="1">
                <a:solidFill>
                  <a:srgbClr val="0000FF"/>
                </a:solidFill>
                <a:latin typeface="Arial" panose="020B0604020202020204" pitchFamily="34" charset="0"/>
                <a:cs typeface="Arial" panose="020B0604020202020204" pitchFamily="34" charset="0"/>
              </a:rPr>
              <a:t>eg</a:t>
            </a:r>
            <a:r>
              <a:rPr lang="en-US" sz="1400" dirty="0">
                <a:solidFill>
                  <a:srgbClr val="0000FF"/>
                </a:solidFill>
                <a:latin typeface="Arial" panose="020B0604020202020204" pitchFamily="34" charset="0"/>
                <a:cs typeface="Arial" panose="020B0604020202020204" pitchFamily="34" charset="0"/>
              </a:rPr>
              <a:t>, methotrexate, azathioprine or cyclosporine)</a:t>
            </a:r>
          </a:p>
          <a:p>
            <a:endParaRPr lang="en-US" sz="1400" dirty="0">
              <a:solidFill>
                <a:srgbClr val="0000FF"/>
              </a:solidFill>
              <a:latin typeface="Arial" panose="020B0604020202020204" pitchFamily="34" charset="0"/>
              <a:cs typeface="Arial" panose="020B0604020202020204" pitchFamily="34" charset="0"/>
            </a:endParaRPr>
          </a:p>
          <a:p>
            <a:r>
              <a:rPr lang="en-US" sz="1400" i="1" dirty="0">
                <a:solidFill>
                  <a:srgbClr val="0000FF"/>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rgbClr val="0000FF"/>
                </a:solidFill>
                <a:latin typeface="Arial" panose="020B0604020202020204" pitchFamily="34" charset="0"/>
                <a:cs typeface="Arial" panose="020B0604020202020204" pitchFamily="34" charset="0"/>
              </a:rPr>
              <a:t>Yes, specifically with infliximab (</a:t>
            </a:r>
            <a:r>
              <a:rPr lang="en-US" sz="1400" dirty="0" err="1">
                <a:solidFill>
                  <a:srgbClr val="0000FF"/>
                </a:solidFill>
                <a:latin typeface="Arial" panose="020B0604020202020204" pitchFamily="34" charset="0"/>
                <a:cs typeface="Arial" panose="020B0604020202020204" pitchFamily="34" charset="0"/>
              </a:rPr>
              <a:t>Remicade</a:t>
            </a:r>
            <a:r>
              <a:rPr lang="en-US" sz="1400" dirty="0">
                <a:solidFill>
                  <a:srgbClr val="0000FF"/>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15796948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589071"/>
            <a:ext cx="98065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226</a:t>
            </a:fld>
            <a:endParaRPr lang="en-US" altLang="en-US" sz="1000"/>
          </a:p>
        </p:txBody>
      </p:sp>
      <p:sp>
        <p:nvSpPr>
          <p:cNvPr id="37" name="TextBox 36">
            <a:extLst>
              <a:ext uri="{FF2B5EF4-FFF2-40B4-BE49-F238E27FC236}">
                <a16:creationId xmlns:a16="http://schemas.microsoft.com/office/drawing/2014/main" id="{4FA3FB20-B806-48DD-8B34-DFC9B1257E88}"/>
              </a:ext>
            </a:extLst>
          </p:cNvPr>
          <p:cNvSpPr txBox="1"/>
          <p:nvPr/>
        </p:nvSpPr>
        <p:spPr>
          <a:xfrm>
            <a:off x="933106" y="2641600"/>
            <a:ext cx="5671268" cy="3539430"/>
          </a:xfrm>
          <a:prstGeom prst="rect">
            <a:avLst/>
          </a:prstGeom>
          <a:solidFill>
            <a:srgbClr val="CCFFCC"/>
          </a:solidFill>
        </p:spPr>
        <p:txBody>
          <a:bodyPr wrap="square" rtlCol="0">
            <a:spAutoFit/>
          </a:bodyPr>
          <a:lstStyle/>
          <a:p>
            <a:r>
              <a:rPr lang="en-US" sz="1400" i="1" dirty="0">
                <a:solidFill>
                  <a:schemeClr val="bg1">
                    <a:lumMod val="75000"/>
                  </a:schemeClr>
                </a:solidFill>
                <a:latin typeface="Arial" panose="020B0604020202020204" pitchFamily="34" charset="0"/>
                <a:cs typeface="Arial" panose="020B0604020202020204" pitchFamily="34" charset="0"/>
              </a:rPr>
              <a:t>What is the first-line med for sarcoid uveitis?</a:t>
            </a:r>
          </a:p>
          <a:p>
            <a:r>
              <a:rPr lang="en-US" sz="1400" dirty="0">
                <a:solidFill>
                  <a:schemeClr val="bg1">
                    <a:lumMod val="75000"/>
                  </a:schemeClr>
                </a:solidFill>
                <a:latin typeface="Arial" panose="020B0604020202020204" pitchFamily="34" charset="0"/>
                <a:cs typeface="Arial" panose="020B0604020202020204" pitchFamily="34" charset="0"/>
              </a:rPr>
              <a:t>Steroids</a:t>
            </a:r>
          </a:p>
          <a:p>
            <a:endParaRPr lang="en-US" sz="1400" i="1" dirty="0">
              <a:solidFill>
                <a:schemeClr val="bg1">
                  <a:lumMod val="75000"/>
                </a:schemeClr>
              </a:solidFill>
              <a:latin typeface="Arial" panose="020B0604020202020204" pitchFamily="34" charset="0"/>
              <a:cs typeface="Arial" panose="020B0604020202020204" pitchFamily="34" charset="0"/>
            </a:endParaRPr>
          </a:p>
          <a:p>
            <a:r>
              <a:rPr lang="en-US" sz="1400" i="1" dirty="0">
                <a:solidFill>
                  <a:schemeClr val="bg1">
                    <a:lumMod val="75000"/>
                  </a:schemeClr>
                </a:solidFill>
                <a:latin typeface="Arial" panose="020B0604020202020204" pitchFamily="34" charset="0"/>
                <a:cs typeface="Arial" panose="020B0604020202020204" pitchFamily="34" charset="0"/>
              </a:rPr>
              <a:t>Topical, periocular or systemic?</a:t>
            </a:r>
          </a:p>
          <a:p>
            <a:r>
              <a:rPr lang="en-US" sz="1400" dirty="0">
                <a:solidFill>
                  <a:schemeClr val="bg1">
                    <a:lumMod val="75000"/>
                  </a:schemeClr>
                </a:solidFill>
                <a:cs typeface="Arial" panose="020B0604020202020204" pitchFamily="34" charset="0"/>
              </a:rPr>
              <a:t>All three can be considered</a:t>
            </a:r>
          </a:p>
          <a:p>
            <a:endParaRPr lang="en-US" sz="1400" dirty="0">
              <a:solidFill>
                <a:schemeClr val="bg1">
                  <a:lumMod val="75000"/>
                </a:schemeClr>
              </a:solidFill>
              <a:latin typeface="Arial" panose="020B0604020202020204" pitchFamily="34" charset="0"/>
              <a:cs typeface="Arial" panose="020B0604020202020204" pitchFamily="34" charset="0"/>
            </a:endParaRPr>
          </a:p>
          <a:p>
            <a:r>
              <a:rPr lang="en-US" sz="1400" i="1" dirty="0">
                <a:solidFill>
                  <a:schemeClr val="bg1">
                    <a:lumMod val="75000"/>
                  </a:schemeClr>
                </a:solidFill>
                <a:latin typeface="Arial" panose="020B0604020202020204" pitchFamily="34" charset="0"/>
                <a:cs typeface="Arial" panose="020B0604020202020204" pitchFamily="34" charset="0"/>
              </a:rPr>
              <a:t>What other treatment is important to include, and why?</a:t>
            </a:r>
          </a:p>
          <a:p>
            <a:r>
              <a:rPr lang="en-US" sz="1400" dirty="0" err="1">
                <a:solidFill>
                  <a:schemeClr val="bg1">
                    <a:lumMod val="75000"/>
                  </a:schemeClr>
                </a:solidFill>
                <a:latin typeface="Arial" panose="020B0604020202020204" pitchFamily="34" charset="0"/>
                <a:cs typeface="Arial" panose="020B0604020202020204" pitchFamily="34" charset="0"/>
              </a:rPr>
              <a:t>Cycloplegia</a:t>
            </a:r>
            <a:r>
              <a:rPr lang="en-US" sz="1400" dirty="0">
                <a:solidFill>
                  <a:schemeClr val="bg1">
                    <a:lumMod val="75000"/>
                  </a:schemeClr>
                </a:solidFill>
                <a:latin typeface="Arial" panose="020B0604020202020204" pitchFamily="34" charset="0"/>
                <a:cs typeface="Arial" panose="020B0604020202020204" pitchFamily="34" charset="0"/>
              </a:rPr>
              <a:t> (if there is a significant anterior component), both for comfort and to prevent </a:t>
            </a:r>
            <a:r>
              <a:rPr lang="en-US" sz="1400" dirty="0" err="1">
                <a:solidFill>
                  <a:schemeClr val="bg1">
                    <a:lumMod val="75000"/>
                  </a:schemeClr>
                </a:solidFill>
                <a:latin typeface="Arial" panose="020B0604020202020204" pitchFamily="34" charset="0"/>
                <a:cs typeface="Arial" panose="020B0604020202020204" pitchFamily="34" charset="0"/>
              </a:rPr>
              <a:t>synechiae</a:t>
            </a:r>
            <a:endParaRPr lang="en-US" sz="1400" dirty="0">
              <a:solidFill>
                <a:schemeClr val="bg1">
                  <a:lumMod val="75000"/>
                </a:schemeClr>
              </a:solidFill>
              <a:latin typeface="Arial" panose="020B0604020202020204" pitchFamily="34" charset="0"/>
              <a:cs typeface="Arial" panose="020B0604020202020204" pitchFamily="34" charset="0"/>
            </a:endParaRPr>
          </a:p>
          <a:p>
            <a:endParaRPr lang="en-US" sz="1400" dirty="0">
              <a:solidFill>
                <a:schemeClr val="bg1">
                  <a:lumMod val="75000"/>
                </a:schemeClr>
              </a:solidFill>
              <a:latin typeface="Arial" panose="020B0604020202020204" pitchFamily="34" charset="0"/>
              <a:cs typeface="Arial" panose="020B0604020202020204" pitchFamily="34" charset="0"/>
            </a:endParaRPr>
          </a:p>
          <a:p>
            <a:r>
              <a:rPr lang="en-US" sz="1400" i="1" dirty="0">
                <a:solidFill>
                  <a:schemeClr val="bg1">
                    <a:lumMod val="75000"/>
                  </a:schemeClr>
                </a:solidFill>
                <a:latin typeface="Arial" panose="020B0604020202020204" pitchFamily="34" charset="0"/>
                <a:cs typeface="Arial" panose="020B0604020202020204" pitchFamily="34" charset="0"/>
              </a:rPr>
              <a:t>If steroid therapy fails to yield adequate control, what is the next step?</a:t>
            </a:r>
          </a:p>
          <a:p>
            <a:r>
              <a:rPr lang="en-US" sz="1400" dirty="0" err="1">
                <a:solidFill>
                  <a:schemeClr val="bg1">
                    <a:lumMod val="75000"/>
                  </a:schemeClr>
                </a:solidFill>
                <a:latin typeface="Arial" panose="020B0604020202020204" pitchFamily="34" charset="0"/>
                <a:cs typeface="Arial" panose="020B0604020202020204" pitchFamily="34" charset="0"/>
              </a:rPr>
              <a:t>Immunomodulatory</a:t>
            </a:r>
            <a:r>
              <a:rPr lang="en-US" sz="1400" dirty="0">
                <a:solidFill>
                  <a:schemeClr val="bg1">
                    <a:lumMod val="75000"/>
                  </a:schemeClr>
                </a:solidFill>
                <a:latin typeface="Arial" panose="020B0604020202020204" pitchFamily="34" charset="0"/>
                <a:cs typeface="Arial" panose="020B0604020202020204" pitchFamily="34" charset="0"/>
              </a:rPr>
              <a:t> therapy (</a:t>
            </a:r>
            <a:r>
              <a:rPr lang="en-US" sz="1400" dirty="0" err="1">
                <a:solidFill>
                  <a:schemeClr val="bg1">
                    <a:lumMod val="75000"/>
                  </a:schemeClr>
                </a:solidFill>
                <a:latin typeface="Arial" panose="020B0604020202020204" pitchFamily="34" charset="0"/>
                <a:cs typeface="Arial" panose="020B0604020202020204" pitchFamily="34" charset="0"/>
              </a:rPr>
              <a:t>eg</a:t>
            </a:r>
            <a:r>
              <a:rPr lang="en-US" sz="1400" dirty="0">
                <a:solidFill>
                  <a:schemeClr val="bg1">
                    <a:lumMod val="75000"/>
                  </a:schemeClr>
                </a:solidFill>
                <a:latin typeface="Arial" panose="020B0604020202020204" pitchFamily="34" charset="0"/>
                <a:cs typeface="Arial" panose="020B0604020202020204" pitchFamily="34" charset="0"/>
              </a:rPr>
              <a:t>, methotrexate, azathioprine or cyclosporine)</a:t>
            </a:r>
          </a:p>
          <a:p>
            <a:endParaRPr lang="en-US" sz="1400" dirty="0">
              <a:solidFill>
                <a:schemeClr val="bg1">
                  <a:lumMod val="75000"/>
                </a:schemeClr>
              </a:solidFill>
              <a:latin typeface="Arial" panose="020B0604020202020204" pitchFamily="34" charset="0"/>
              <a:cs typeface="Arial" panose="020B0604020202020204" pitchFamily="34" charset="0"/>
            </a:endParaRPr>
          </a:p>
          <a:p>
            <a:r>
              <a:rPr lang="en-US" sz="1400" i="1" dirty="0">
                <a:solidFill>
                  <a:schemeClr val="bg1">
                    <a:lumMod val="75000"/>
                  </a:schemeClr>
                </a:solidFill>
                <a:latin typeface="Arial" panose="020B0604020202020204" pitchFamily="34" charset="0"/>
                <a:cs typeface="Arial" panose="020B0604020202020204" pitchFamily="34" charset="0"/>
              </a:rPr>
              <a:t>What about biologics--are they useful in controlling sarcoid uveitis?</a:t>
            </a:r>
          </a:p>
          <a:p>
            <a:r>
              <a:rPr lang="en-US" sz="1400" dirty="0">
                <a:solidFill>
                  <a:schemeClr val="bg1">
                    <a:lumMod val="75000"/>
                  </a:schemeClr>
                </a:solidFill>
                <a:latin typeface="Arial" panose="020B0604020202020204" pitchFamily="34" charset="0"/>
                <a:cs typeface="Arial" panose="020B0604020202020204" pitchFamily="34" charset="0"/>
              </a:rPr>
              <a:t>Yes, specifically with infliximab (</a:t>
            </a:r>
            <a:r>
              <a:rPr lang="en-US" sz="1400" dirty="0" err="1">
                <a:solidFill>
                  <a:schemeClr val="bg1">
                    <a:lumMod val="75000"/>
                  </a:schemeClr>
                </a:solidFill>
                <a:latin typeface="Arial" panose="020B0604020202020204" pitchFamily="34" charset="0"/>
                <a:cs typeface="Arial" panose="020B0604020202020204" pitchFamily="34" charset="0"/>
              </a:rPr>
              <a:t>Remicade</a:t>
            </a:r>
            <a:r>
              <a:rPr lang="en-US" sz="1400" dirty="0">
                <a:solidFill>
                  <a:schemeClr val="bg1">
                    <a:lumMod val="75000"/>
                  </a:schemeClr>
                </a:solidFill>
                <a:latin typeface="Arial" panose="020B0604020202020204" pitchFamily="34" charset="0"/>
                <a:cs typeface="Arial" panose="020B0604020202020204" pitchFamily="34" charset="0"/>
              </a:rPr>
              <a:t>)</a:t>
            </a:r>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1" name="TextBox 30">
            <a:extLst>
              <a:ext uri="{FF2B5EF4-FFF2-40B4-BE49-F238E27FC236}">
                <a16:creationId xmlns:a16="http://schemas.microsoft.com/office/drawing/2014/main" id="{31E264BC-9CE1-4CDE-BFDA-3B5FBDD0AA2B}"/>
              </a:ext>
            </a:extLst>
          </p:cNvPr>
          <p:cNvSpPr txBox="1"/>
          <p:nvPr/>
        </p:nvSpPr>
        <p:spPr>
          <a:xfrm>
            <a:off x="1698282" y="4344064"/>
            <a:ext cx="6759918" cy="461665"/>
          </a:xfrm>
          <a:prstGeom prst="rect">
            <a:avLst/>
          </a:prstGeom>
          <a:solidFill>
            <a:schemeClr val="accent5">
              <a:lumMod val="75000"/>
            </a:schemeClr>
          </a:solidFill>
          <a:ln>
            <a:solidFill>
              <a:schemeClr val="tx1"/>
            </a:solidFill>
          </a:ln>
        </p:spPr>
        <p:txBody>
          <a:bodyPr wrap="square" rtlCol="0">
            <a:spAutoFit/>
          </a:bodyPr>
          <a:lstStyle/>
          <a:p>
            <a:pPr algn="ctr"/>
            <a:r>
              <a:rPr lang="en-US" sz="2400" i="1" dirty="0">
                <a:effectLst>
                  <a:outerShdw blurRad="38100" dist="38100" dir="2700000" algn="tl">
                    <a:srgbClr val="000000">
                      <a:alpha val="43137"/>
                    </a:srgbClr>
                  </a:outerShdw>
                </a:effectLst>
              </a:rPr>
              <a:t>For more on </a:t>
            </a:r>
            <a:r>
              <a:rPr lang="en-US" altLang="en-US" sz="2400" b="1" i="1" dirty="0">
                <a:solidFill>
                  <a:srgbClr val="D60093"/>
                </a:solidFill>
              </a:rPr>
              <a:t>Sarcoid</a:t>
            </a:r>
            <a:r>
              <a:rPr lang="en-US" sz="2400" i="1" dirty="0">
                <a:effectLst>
                  <a:outerShdw blurRad="38100" dist="38100" dir="2700000" algn="tl">
                    <a:srgbClr val="000000">
                      <a:alpha val="43137"/>
                    </a:srgbClr>
                  </a:outerShdw>
                </a:effectLst>
              </a:rPr>
              <a:t>, see its self-titled slide-set</a:t>
            </a:r>
          </a:p>
        </p:txBody>
      </p:sp>
    </p:spTree>
    <p:extLst>
      <p:ext uri="{BB962C8B-B14F-4D97-AF65-F5344CB8AC3E}">
        <p14:creationId xmlns:p14="http://schemas.microsoft.com/office/powerpoint/2010/main" val="203709862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227</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endParaRPr lang="en-US" sz="1600" i="1" dirty="0">
              <a:solidFill>
                <a:schemeClr val="accent1">
                  <a:lumMod val="40000"/>
                  <a:lumOff val="60000"/>
                </a:schemeClr>
              </a:solidFill>
            </a:endParaRPr>
          </a:p>
          <a:p>
            <a:r>
              <a:rPr lang="en-US" sz="1600" dirty="0">
                <a:solidFill>
                  <a:schemeClr val="accent1">
                    <a:lumMod val="40000"/>
                    <a:lumOff val="60000"/>
                  </a:schemeClr>
                </a:solidFill>
              </a:rPr>
              <a:t>A young to middle-age white female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Is there a geographic association?</a:t>
            </a:r>
          </a:p>
          <a:p>
            <a:r>
              <a:rPr lang="en-US" sz="1600" dirty="0">
                <a:solidFill>
                  <a:schemeClr val="accent1">
                    <a:lumMod val="40000"/>
                    <a:lumOff val="60000"/>
                  </a:schemeClr>
                </a:solidFill>
              </a:rPr>
              <a:t>Yes, it is more common among individuals who live relatively  far from  the equator</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cause?</a:t>
            </a:r>
          </a:p>
          <a:p>
            <a:r>
              <a:rPr lang="en-US" sz="1600" dirty="0">
                <a:solidFill>
                  <a:schemeClr val="accent1">
                    <a:lumMod val="40000"/>
                    <a:lumOff val="60000"/>
                  </a:schemeClr>
                </a:solidFill>
              </a:rPr>
              <a:t>It is unknown at this time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Is there a genetic component?</a:t>
            </a:r>
          </a:p>
          <a:p>
            <a:r>
              <a:rPr lang="en-US" sz="1600" dirty="0">
                <a:solidFill>
                  <a:schemeClr val="accent1">
                    <a:lumMod val="40000"/>
                    <a:lumOff val="60000"/>
                  </a:schemeClr>
                </a:solidFill>
              </a:rPr>
              <a:t>Yes, but it is complex and multifactorial. Further, environmental factors </a:t>
            </a:r>
            <a:r>
              <a:rPr lang="en-US" sz="1600" dirty="0" err="1">
                <a:solidFill>
                  <a:schemeClr val="accent1">
                    <a:lumMod val="40000"/>
                    <a:lumOff val="60000"/>
                  </a:schemeClr>
                </a:solidFill>
              </a:rPr>
              <a:t>mos</a:t>
            </a:r>
            <a:r>
              <a:rPr lang="en-US" sz="1600" dirty="0">
                <a:solidFill>
                  <a:schemeClr val="accent1">
                    <a:lumMod val="40000"/>
                    <a:lumOff val="60000"/>
                  </a:schemeClr>
                </a:solidFill>
              </a:rPr>
              <a:t> def play a role as well.</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In a nutshell, what pathologic process is the culprit in MS?</a:t>
            </a: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2419627624"/>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228</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Is there a geographic association?</a:t>
            </a:r>
          </a:p>
          <a:p>
            <a:r>
              <a:rPr lang="en-US" sz="1600" dirty="0">
                <a:solidFill>
                  <a:schemeClr val="accent1">
                    <a:lumMod val="40000"/>
                    <a:lumOff val="60000"/>
                  </a:schemeClr>
                </a:solidFill>
              </a:rPr>
              <a:t>Yes, it is more common among individuals who live relatively  far from  the equator</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cause?</a:t>
            </a:r>
          </a:p>
          <a:p>
            <a:r>
              <a:rPr lang="en-US" sz="1600" dirty="0">
                <a:solidFill>
                  <a:schemeClr val="accent1">
                    <a:lumMod val="40000"/>
                    <a:lumOff val="60000"/>
                  </a:schemeClr>
                </a:solidFill>
              </a:rPr>
              <a:t>It is unknown at this time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Is there a genetic component?</a:t>
            </a:r>
          </a:p>
          <a:p>
            <a:r>
              <a:rPr lang="en-US" sz="1600" dirty="0">
                <a:solidFill>
                  <a:schemeClr val="accent1">
                    <a:lumMod val="40000"/>
                    <a:lumOff val="60000"/>
                  </a:schemeClr>
                </a:solidFill>
              </a:rPr>
              <a:t>Yes, but it is complex and multifactorial. Further, environmental factors </a:t>
            </a:r>
            <a:r>
              <a:rPr lang="en-US" sz="1600" dirty="0" err="1">
                <a:solidFill>
                  <a:schemeClr val="accent1">
                    <a:lumMod val="40000"/>
                    <a:lumOff val="60000"/>
                  </a:schemeClr>
                </a:solidFill>
              </a:rPr>
              <a:t>mos</a:t>
            </a:r>
            <a:r>
              <a:rPr lang="en-US" sz="1600" dirty="0">
                <a:solidFill>
                  <a:schemeClr val="accent1">
                    <a:lumMod val="40000"/>
                    <a:lumOff val="60000"/>
                  </a:schemeClr>
                </a:solidFill>
              </a:rPr>
              <a:t> def play a role as well.</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In a nutshell, what pathologic process is the culprit in MS?</a:t>
            </a: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F1968847-0047-4102-8631-7558B74FD303}"/>
              </a:ext>
            </a:extLst>
          </p:cNvPr>
          <p:cNvSpPr txBox="1"/>
          <p:nvPr/>
        </p:nvSpPr>
        <p:spPr>
          <a:xfrm>
            <a:off x="4009506" y="1176756"/>
            <a:ext cx="2154757" cy="830997"/>
          </a:xfrm>
          <a:prstGeom prst="rect">
            <a:avLst/>
          </a:prstGeom>
          <a:noFill/>
        </p:spPr>
        <p:txBody>
          <a:bodyPr wrap="none" rtlCol="0">
            <a:spAutoFit/>
          </a:bodyPr>
          <a:lstStyle/>
          <a:p>
            <a:r>
              <a:rPr lang="en-US" sz="1200" dirty="0"/>
              <a:t>Specific age range per:</a:t>
            </a:r>
          </a:p>
          <a:p>
            <a:r>
              <a:rPr lang="en-US" sz="1200" dirty="0"/>
              <a:t>--the </a:t>
            </a:r>
            <a:r>
              <a:rPr lang="en-US" sz="1200" i="1" dirty="0"/>
              <a:t>Uveitis</a:t>
            </a:r>
            <a:r>
              <a:rPr lang="en-US" sz="1200" dirty="0"/>
              <a:t> book: 20-50</a:t>
            </a:r>
          </a:p>
          <a:p>
            <a:r>
              <a:rPr lang="en-US" sz="1200" dirty="0"/>
              <a:t>--the </a:t>
            </a:r>
            <a:r>
              <a:rPr lang="en-US" sz="1200" i="1" dirty="0"/>
              <a:t>Neuro-</a:t>
            </a:r>
            <a:r>
              <a:rPr lang="en-US" sz="1200" i="1" dirty="0" err="1"/>
              <a:t>Oph</a:t>
            </a:r>
            <a:r>
              <a:rPr lang="en-US" sz="1200" dirty="0"/>
              <a:t> book: 25-40</a:t>
            </a:r>
          </a:p>
          <a:p>
            <a:r>
              <a:rPr lang="en-US" sz="1200" dirty="0"/>
              <a:t>--</a:t>
            </a:r>
            <a:r>
              <a:rPr lang="en-US" sz="1200" dirty="0" err="1"/>
              <a:t>EyeWiki</a:t>
            </a:r>
            <a:r>
              <a:rPr lang="en-US" sz="1200" dirty="0"/>
              <a:t>: 15-45</a:t>
            </a:r>
          </a:p>
        </p:txBody>
      </p:sp>
    </p:spTree>
    <p:extLst>
      <p:ext uri="{BB962C8B-B14F-4D97-AF65-F5344CB8AC3E}">
        <p14:creationId xmlns:p14="http://schemas.microsoft.com/office/powerpoint/2010/main" val="17592794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229</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endParaRPr lang="en-US" sz="1600" i="1" dirty="0">
              <a:solidFill>
                <a:schemeClr val="accent1">
                  <a:lumMod val="40000"/>
                  <a:lumOff val="60000"/>
                </a:schemeClr>
              </a:solidFill>
            </a:endParaRPr>
          </a:p>
          <a:p>
            <a:r>
              <a:rPr lang="en-US" sz="1600" dirty="0">
                <a:solidFill>
                  <a:schemeClr val="accent1">
                    <a:lumMod val="40000"/>
                    <a:lumOff val="60000"/>
                  </a:schemeClr>
                </a:solidFill>
              </a:rPr>
              <a:t>Yes, it is more common among individuals who live relatively  far from  the equator</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cause?</a:t>
            </a:r>
          </a:p>
          <a:p>
            <a:r>
              <a:rPr lang="en-US" sz="1600" dirty="0">
                <a:solidFill>
                  <a:schemeClr val="accent1">
                    <a:lumMod val="40000"/>
                    <a:lumOff val="60000"/>
                  </a:schemeClr>
                </a:solidFill>
              </a:rPr>
              <a:t>It is unknown at this time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Is there a genetic component?</a:t>
            </a:r>
          </a:p>
          <a:p>
            <a:r>
              <a:rPr lang="en-US" sz="1600" dirty="0">
                <a:solidFill>
                  <a:schemeClr val="accent1">
                    <a:lumMod val="40000"/>
                    <a:lumOff val="60000"/>
                  </a:schemeClr>
                </a:solidFill>
              </a:rPr>
              <a:t>Yes, but it is complex and multifactorial. Further, environmental factors </a:t>
            </a:r>
            <a:r>
              <a:rPr lang="en-US" sz="1600" dirty="0" err="1">
                <a:solidFill>
                  <a:schemeClr val="accent1">
                    <a:lumMod val="40000"/>
                    <a:lumOff val="60000"/>
                  </a:schemeClr>
                </a:solidFill>
              </a:rPr>
              <a:t>mos</a:t>
            </a:r>
            <a:r>
              <a:rPr lang="en-US" sz="1600" dirty="0">
                <a:solidFill>
                  <a:schemeClr val="accent1">
                    <a:lumMod val="40000"/>
                    <a:lumOff val="60000"/>
                  </a:schemeClr>
                </a:solidFill>
              </a:rPr>
              <a:t> def play a role as well.</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In a nutshell, what pathologic process is the culprit in MS?</a:t>
            </a: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312873738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8887887F-CCCB-4729-85B6-E6F436CFF9E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5193FEB9-9D03-4517-9427-BC7D016B884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73746A96-0568-42C9-A61A-44C8EF359CF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4E573511-B9AD-4DD1-A593-4DC6478D0DE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007515AC-B91B-41F0-AE23-CF2C7FE90C8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9EDDCFE3-F555-4160-9CFC-400512D0C8DB}"/>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E32DA3FB-EA34-4C05-ADF1-4339DA2FE6A6}"/>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TextBox 2">
            <a:extLst>
              <a:ext uri="{FF2B5EF4-FFF2-40B4-BE49-F238E27FC236}">
                <a16:creationId xmlns:a16="http://schemas.microsoft.com/office/drawing/2014/main" id="{3E8FFE31-084F-4715-9297-EB8A568991D0}"/>
              </a:ext>
            </a:extLst>
          </p:cNvPr>
          <p:cNvSpPr txBox="1"/>
          <p:nvPr/>
        </p:nvSpPr>
        <p:spPr>
          <a:xfrm>
            <a:off x="1517015" y="3100145"/>
            <a:ext cx="6860383" cy="2462213"/>
          </a:xfrm>
          <a:prstGeom prst="rect">
            <a:avLst/>
          </a:prstGeom>
          <a:solidFill>
            <a:srgbClr val="FFCCFF"/>
          </a:solidFill>
        </p:spPr>
        <p:txBody>
          <a:bodyPr wrap="square" rtlCol="0">
            <a:spAutoFit/>
          </a:bodyPr>
          <a:lstStyle/>
          <a:p>
            <a:r>
              <a:rPr lang="en-US" sz="1400" i="1" dirty="0">
                <a:solidFill>
                  <a:srgbClr val="0000FF"/>
                </a:solidFill>
              </a:rPr>
              <a:t>Lupus is a multisystem </a:t>
            </a:r>
            <a:r>
              <a:rPr lang="en-US" sz="1400" i="1" dirty="0" err="1">
                <a:solidFill>
                  <a:srgbClr val="0000FF"/>
                </a:solidFill>
              </a:rPr>
              <a:t>dz</a:t>
            </a:r>
            <a:r>
              <a:rPr lang="en-US" sz="1400" i="1" dirty="0">
                <a:solidFill>
                  <a:srgbClr val="0000FF"/>
                </a:solidFill>
              </a:rPr>
              <a:t> with protean manifestations. Which two are most common, found in up to 80% of pts?</a:t>
            </a:r>
          </a:p>
          <a:p>
            <a:r>
              <a:rPr lang="en-US" sz="1400" dirty="0">
                <a:solidFill>
                  <a:srgbClr val="0000FF"/>
                </a:solidFill>
              </a:rPr>
              <a:t>--Skin lesions (</a:t>
            </a:r>
            <a:r>
              <a:rPr lang="en-US" sz="1400" dirty="0" err="1">
                <a:solidFill>
                  <a:srgbClr val="0000FF"/>
                </a:solidFill>
              </a:rPr>
              <a:t>eg</a:t>
            </a:r>
            <a:r>
              <a:rPr lang="en-US" sz="1400" dirty="0">
                <a:solidFill>
                  <a:srgbClr val="0000FF"/>
                </a:solidFill>
              </a:rPr>
              <a:t>, the classic malar rash)</a:t>
            </a:r>
          </a:p>
          <a:p>
            <a:r>
              <a:rPr lang="en-US" sz="1400" dirty="0">
                <a:solidFill>
                  <a:srgbClr val="0000FF"/>
                </a:solidFill>
              </a:rPr>
              <a:t>--Arthralgias</a:t>
            </a:r>
            <a:endParaRPr lang="en-US" sz="1400" dirty="0">
              <a:solidFill>
                <a:srgbClr val="FFCCFF"/>
              </a:solidFill>
            </a:endParaRPr>
          </a:p>
          <a:p>
            <a:endParaRPr lang="en-US" sz="1400" i="1" dirty="0">
              <a:solidFill>
                <a:srgbClr val="FFCCFF"/>
              </a:solidFill>
            </a:endParaRPr>
          </a:p>
          <a:p>
            <a:r>
              <a:rPr lang="en-US" sz="1400" i="1" dirty="0">
                <a:solidFill>
                  <a:srgbClr val="FFCCFF"/>
                </a:solidFill>
              </a:rPr>
              <a:t>What proportion of pts will manifest ophthalmic findings?</a:t>
            </a:r>
          </a:p>
          <a:p>
            <a:r>
              <a:rPr lang="en-US" sz="1400" dirty="0">
                <a:solidFill>
                  <a:srgbClr val="FFCCFF"/>
                </a:solidFill>
              </a:rPr>
              <a:t>About half</a:t>
            </a:r>
          </a:p>
          <a:p>
            <a:endParaRPr lang="en-US" sz="1400" i="1" dirty="0">
              <a:solidFill>
                <a:srgbClr val="FFCCFF"/>
              </a:solidFill>
            </a:endParaRPr>
          </a:p>
          <a:p>
            <a:r>
              <a:rPr lang="en-US" sz="1400" i="1" dirty="0">
                <a:solidFill>
                  <a:srgbClr val="FFCCFF"/>
                </a:solidFill>
              </a:rPr>
              <a:t>Lupus’ ophthalmic manifestations are protean. Which two are most common?</a:t>
            </a:r>
          </a:p>
          <a:p>
            <a:r>
              <a:rPr lang="en-US" sz="1400" dirty="0">
                <a:solidFill>
                  <a:srgbClr val="FFCCFF"/>
                </a:solidFill>
              </a:rPr>
              <a:t>--Lid-skin involvement in a rash</a:t>
            </a:r>
          </a:p>
          <a:p>
            <a:r>
              <a:rPr lang="en-US" sz="1400" dirty="0">
                <a:solidFill>
                  <a:srgbClr val="FFCCFF"/>
                </a:solidFill>
              </a:rPr>
              <a:t>--</a:t>
            </a:r>
            <a:r>
              <a:rPr lang="en-US" sz="1400" dirty="0" err="1">
                <a:solidFill>
                  <a:srgbClr val="FFCCFF"/>
                </a:solidFill>
              </a:rPr>
              <a:t>Sjögren</a:t>
            </a:r>
            <a:r>
              <a:rPr lang="en-US" sz="1400" dirty="0">
                <a:solidFill>
                  <a:srgbClr val="FFCCFF"/>
                </a:solidFill>
              </a:rPr>
              <a:t> syndrome</a:t>
            </a:r>
          </a:p>
        </p:txBody>
      </p:sp>
      <p:sp>
        <p:nvSpPr>
          <p:cNvPr id="43" name="TextBox 42">
            <a:extLst>
              <a:ext uri="{FF2B5EF4-FFF2-40B4-BE49-F238E27FC236}">
                <a16:creationId xmlns:a16="http://schemas.microsoft.com/office/drawing/2014/main" id="{0109AB73-4DE9-4C8B-8E90-C1D4C490073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151737674"/>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230</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cause?</a:t>
            </a:r>
          </a:p>
          <a:p>
            <a:r>
              <a:rPr lang="en-US" sz="1600" dirty="0">
                <a:solidFill>
                  <a:schemeClr val="accent1">
                    <a:lumMod val="40000"/>
                    <a:lumOff val="60000"/>
                  </a:schemeClr>
                </a:solidFill>
              </a:rPr>
              <a:t>It is unknown at this time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Is there a genetic component?</a:t>
            </a:r>
          </a:p>
          <a:p>
            <a:r>
              <a:rPr lang="en-US" sz="1600" dirty="0">
                <a:solidFill>
                  <a:schemeClr val="accent1">
                    <a:lumMod val="40000"/>
                    <a:lumOff val="60000"/>
                  </a:schemeClr>
                </a:solidFill>
              </a:rPr>
              <a:t>Yes, but it is complex and multifactorial. Further, environmental factors </a:t>
            </a:r>
            <a:r>
              <a:rPr lang="en-US" sz="1600" dirty="0" err="1">
                <a:solidFill>
                  <a:schemeClr val="accent1">
                    <a:lumMod val="40000"/>
                    <a:lumOff val="60000"/>
                  </a:schemeClr>
                </a:solidFill>
              </a:rPr>
              <a:t>mos</a:t>
            </a:r>
            <a:r>
              <a:rPr lang="en-US" sz="1600" dirty="0">
                <a:solidFill>
                  <a:schemeClr val="accent1">
                    <a:lumMod val="40000"/>
                    <a:lumOff val="60000"/>
                  </a:schemeClr>
                </a:solidFill>
              </a:rPr>
              <a:t> def play a role as well.</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In a nutshell, what pathologic process is the culprit in MS?</a:t>
            </a: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
        <p:nvSpPr>
          <p:cNvPr id="3" name="Rectangle 2">
            <a:extLst>
              <a:ext uri="{FF2B5EF4-FFF2-40B4-BE49-F238E27FC236}">
                <a16:creationId xmlns:a16="http://schemas.microsoft.com/office/drawing/2014/main" id="{7FB47B87-E01D-4AAA-A8DF-E5158DD3A0FC}"/>
              </a:ext>
            </a:extLst>
          </p:cNvPr>
          <p:cNvSpPr/>
          <p:nvPr/>
        </p:nvSpPr>
        <p:spPr>
          <a:xfrm>
            <a:off x="5790619" y="2133600"/>
            <a:ext cx="914981" cy="4095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far from </a:t>
            </a:r>
            <a:r>
              <a:rPr lang="en-US" sz="800" i="1" dirty="0">
                <a:solidFill>
                  <a:schemeClr val="tx1"/>
                </a:solidFill>
              </a:rPr>
              <a:t>vs</a:t>
            </a:r>
            <a:r>
              <a:rPr lang="en-US" sz="800" dirty="0">
                <a:solidFill>
                  <a:schemeClr val="tx1"/>
                </a:solidFill>
              </a:rPr>
              <a:t> </a:t>
            </a:r>
          </a:p>
          <a:p>
            <a:pPr algn="ctr"/>
            <a:r>
              <a:rPr lang="en-US" sz="800" dirty="0">
                <a:solidFill>
                  <a:schemeClr val="tx1"/>
                </a:solidFill>
              </a:rPr>
              <a:t>near to</a:t>
            </a:r>
          </a:p>
        </p:txBody>
      </p:sp>
    </p:spTree>
    <p:extLst>
      <p:ext uri="{BB962C8B-B14F-4D97-AF65-F5344CB8AC3E}">
        <p14:creationId xmlns:p14="http://schemas.microsoft.com/office/powerpoint/2010/main" val="2214129510"/>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231</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cause?</a:t>
            </a:r>
          </a:p>
          <a:p>
            <a:r>
              <a:rPr lang="en-US" sz="1600" dirty="0">
                <a:solidFill>
                  <a:schemeClr val="accent1">
                    <a:lumMod val="40000"/>
                    <a:lumOff val="60000"/>
                  </a:schemeClr>
                </a:solidFill>
              </a:rPr>
              <a:t>It is unknown at this time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Is there a genetic component?</a:t>
            </a:r>
          </a:p>
          <a:p>
            <a:r>
              <a:rPr lang="en-US" sz="1600" dirty="0">
                <a:solidFill>
                  <a:schemeClr val="accent1">
                    <a:lumMod val="40000"/>
                    <a:lumOff val="60000"/>
                  </a:schemeClr>
                </a:solidFill>
              </a:rPr>
              <a:t>Yes, but it is complex and multifactorial. Further, environmental factors </a:t>
            </a:r>
            <a:r>
              <a:rPr lang="en-US" sz="1600" dirty="0" err="1">
                <a:solidFill>
                  <a:schemeClr val="accent1">
                    <a:lumMod val="40000"/>
                    <a:lumOff val="60000"/>
                  </a:schemeClr>
                </a:solidFill>
              </a:rPr>
              <a:t>mos</a:t>
            </a:r>
            <a:r>
              <a:rPr lang="en-US" sz="1600" dirty="0">
                <a:solidFill>
                  <a:schemeClr val="accent1">
                    <a:lumMod val="40000"/>
                    <a:lumOff val="60000"/>
                  </a:schemeClr>
                </a:solidFill>
              </a:rPr>
              <a:t> def play a role as well.</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In a nutshell, what pathologic process is the culprit in MS?</a:t>
            </a: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141732254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232</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p>
          <a:p>
            <a:endParaRPr lang="en-US" sz="1600" dirty="0">
              <a:solidFill>
                <a:srgbClr val="0000FF"/>
              </a:solidFill>
            </a:endParaRPr>
          </a:p>
          <a:p>
            <a:r>
              <a:rPr lang="en-US" sz="1600" i="1" dirty="0">
                <a:solidFill>
                  <a:srgbClr val="0000FF"/>
                </a:solidFill>
              </a:rPr>
              <a:t>What is the cause?</a:t>
            </a:r>
            <a:endParaRPr lang="en-US" sz="1600" i="1" dirty="0">
              <a:solidFill>
                <a:schemeClr val="accent1">
                  <a:lumMod val="40000"/>
                  <a:lumOff val="60000"/>
                </a:schemeClr>
              </a:solidFill>
            </a:endParaRPr>
          </a:p>
          <a:p>
            <a:r>
              <a:rPr lang="en-US" sz="1600" dirty="0">
                <a:solidFill>
                  <a:schemeClr val="accent1">
                    <a:lumMod val="40000"/>
                    <a:lumOff val="60000"/>
                  </a:schemeClr>
                </a:solidFill>
              </a:rPr>
              <a:t>It is unknown at this time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Is there a genetic component?</a:t>
            </a:r>
          </a:p>
          <a:p>
            <a:r>
              <a:rPr lang="en-US" sz="1600" dirty="0">
                <a:solidFill>
                  <a:schemeClr val="accent1">
                    <a:lumMod val="40000"/>
                    <a:lumOff val="60000"/>
                  </a:schemeClr>
                </a:solidFill>
              </a:rPr>
              <a:t>Yes, but it is complex and multifactorial. Further, environmental factors </a:t>
            </a:r>
            <a:r>
              <a:rPr lang="en-US" sz="1600" dirty="0" err="1">
                <a:solidFill>
                  <a:schemeClr val="accent1">
                    <a:lumMod val="40000"/>
                    <a:lumOff val="60000"/>
                  </a:schemeClr>
                </a:solidFill>
              </a:rPr>
              <a:t>mos</a:t>
            </a:r>
            <a:r>
              <a:rPr lang="en-US" sz="1600" dirty="0">
                <a:solidFill>
                  <a:schemeClr val="accent1">
                    <a:lumMod val="40000"/>
                    <a:lumOff val="60000"/>
                  </a:schemeClr>
                </a:solidFill>
              </a:rPr>
              <a:t> def play a role as well.</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In a nutshell, what pathologic process is the culprit in MS?</a:t>
            </a: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3635201659"/>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233</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p>
          <a:p>
            <a:endParaRPr lang="en-US" sz="1600" dirty="0">
              <a:solidFill>
                <a:srgbClr val="0000FF"/>
              </a:solidFill>
            </a:endParaRPr>
          </a:p>
          <a:p>
            <a:r>
              <a:rPr lang="en-US" sz="1600" i="1" dirty="0">
                <a:solidFill>
                  <a:srgbClr val="0000FF"/>
                </a:solidFill>
              </a:rPr>
              <a:t>What is the cause?</a:t>
            </a:r>
          </a:p>
          <a:p>
            <a:r>
              <a:rPr lang="en-US" sz="1600" dirty="0">
                <a:solidFill>
                  <a:srgbClr val="0000FF"/>
                </a:solidFill>
              </a:rPr>
              <a:t>It is unknown at this time</a:t>
            </a:r>
            <a:endParaRPr lang="en-US" sz="1600" dirty="0">
              <a:solidFill>
                <a:schemeClr val="accent1">
                  <a:lumMod val="40000"/>
                  <a:lumOff val="60000"/>
                </a:schemeClr>
              </a:solidFill>
            </a:endParaRP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Is there a genetic component?</a:t>
            </a:r>
          </a:p>
          <a:p>
            <a:r>
              <a:rPr lang="en-US" sz="1600" dirty="0">
                <a:solidFill>
                  <a:schemeClr val="accent1">
                    <a:lumMod val="40000"/>
                    <a:lumOff val="60000"/>
                  </a:schemeClr>
                </a:solidFill>
              </a:rPr>
              <a:t>Yes, but it is complex and multifactorial. Further, environmental factors </a:t>
            </a:r>
            <a:r>
              <a:rPr lang="en-US" sz="1600" dirty="0" err="1">
                <a:solidFill>
                  <a:schemeClr val="accent1">
                    <a:lumMod val="40000"/>
                    <a:lumOff val="60000"/>
                  </a:schemeClr>
                </a:solidFill>
              </a:rPr>
              <a:t>mos</a:t>
            </a:r>
            <a:r>
              <a:rPr lang="en-US" sz="1600" dirty="0">
                <a:solidFill>
                  <a:schemeClr val="accent1">
                    <a:lumMod val="40000"/>
                    <a:lumOff val="60000"/>
                  </a:schemeClr>
                </a:solidFill>
              </a:rPr>
              <a:t> def play a role as well.</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In a nutshell, what pathologic process is the culprit in MS?</a:t>
            </a: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105603833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234</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p>
          <a:p>
            <a:endParaRPr lang="en-US" sz="1600" dirty="0">
              <a:solidFill>
                <a:srgbClr val="0000FF"/>
              </a:solidFill>
            </a:endParaRPr>
          </a:p>
          <a:p>
            <a:r>
              <a:rPr lang="en-US" sz="1600" i="1" dirty="0">
                <a:solidFill>
                  <a:srgbClr val="0000FF"/>
                </a:solidFill>
              </a:rPr>
              <a:t>What is the cause?</a:t>
            </a:r>
          </a:p>
          <a:p>
            <a:r>
              <a:rPr lang="en-US" sz="1600" dirty="0">
                <a:solidFill>
                  <a:srgbClr val="0000FF"/>
                </a:solidFill>
              </a:rPr>
              <a:t>It is unknown at this time</a:t>
            </a:r>
          </a:p>
          <a:p>
            <a:endParaRPr lang="en-US" sz="1600" i="1" dirty="0">
              <a:solidFill>
                <a:srgbClr val="0000FF"/>
              </a:solidFill>
            </a:endParaRPr>
          </a:p>
          <a:p>
            <a:r>
              <a:rPr lang="en-US" sz="1600" i="1" dirty="0">
                <a:solidFill>
                  <a:srgbClr val="0000FF"/>
                </a:solidFill>
              </a:rPr>
              <a:t>Is there a genetic component?</a:t>
            </a:r>
            <a:endParaRPr lang="en-US" sz="1600" i="1" dirty="0">
              <a:solidFill>
                <a:schemeClr val="accent1">
                  <a:lumMod val="40000"/>
                  <a:lumOff val="60000"/>
                </a:schemeClr>
              </a:solidFill>
            </a:endParaRPr>
          </a:p>
          <a:p>
            <a:r>
              <a:rPr lang="en-US" sz="1600" dirty="0">
                <a:solidFill>
                  <a:schemeClr val="accent1">
                    <a:lumMod val="40000"/>
                    <a:lumOff val="60000"/>
                  </a:schemeClr>
                </a:solidFill>
              </a:rPr>
              <a:t>Yes, but it is complex and multifactorial. Further, environmental factors </a:t>
            </a:r>
            <a:r>
              <a:rPr lang="en-US" sz="1600" dirty="0" err="1">
                <a:solidFill>
                  <a:schemeClr val="accent1">
                    <a:lumMod val="40000"/>
                    <a:lumOff val="60000"/>
                  </a:schemeClr>
                </a:solidFill>
              </a:rPr>
              <a:t>mos</a:t>
            </a:r>
            <a:r>
              <a:rPr lang="en-US" sz="1600" dirty="0">
                <a:solidFill>
                  <a:schemeClr val="accent1">
                    <a:lumMod val="40000"/>
                    <a:lumOff val="60000"/>
                  </a:schemeClr>
                </a:solidFill>
              </a:rPr>
              <a:t> def play a role as well.</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In a nutshell, what pathologic process is the culprit in MS?</a:t>
            </a: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2065440077"/>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235</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p>
          <a:p>
            <a:endParaRPr lang="en-US" sz="1600" dirty="0">
              <a:solidFill>
                <a:srgbClr val="0000FF"/>
              </a:solidFill>
            </a:endParaRPr>
          </a:p>
          <a:p>
            <a:r>
              <a:rPr lang="en-US" sz="1600" i="1" dirty="0">
                <a:solidFill>
                  <a:srgbClr val="0000FF"/>
                </a:solidFill>
              </a:rPr>
              <a:t>What is the cause?</a:t>
            </a:r>
          </a:p>
          <a:p>
            <a:r>
              <a:rPr lang="en-US" sz="1600" dirty="0">
                <a:solidFill>
                  <a:srgbClr val="0000FF"/>
                </a:solidFill>
              </a:rPr>
              <a:t>It is unknown at this time</a:t>
            </a:r>
          </a:p>
          <a:p>
            <a:endParaRPr lang="en-US" sz="1600" i="1" dirty="0">
              <a:solidFill>
                <a:srgbClr val="0000FF"/>
              </a:solidFill>
            </a:endParaRPr>
          </a:p>
          <a:p>
            <a:r>
              <a:rPr lang="en-US" sz="1600" i="1" dirty="0">
                <a:solidFill>
                  <a:srgbClr val="0000FF"/>
                </a:solidFill>
              </a:rPr>
              <a:t>Is there a genetic component?</a:t>
            </a:r>
          </a:p>
          <a:p>
            <a:r>
              <a:rPr lang="en-US" sz="1600" dirty="0">
                <a:solidFill>
                  <a:srgbClr val="0000FF"/>
                </a:solidFill>
              </a:rPr>
              <a:t>Yes, but it is complex and multifactorial. Further, environmental factors </a:t>
            </a:r>
            <a:r>
              <a:rPr lang="en-US" sz="1600" dirty="0" err="1">
                <a:solidFill>
                  <a:srgbClr val="0000FF"/>
                </a:solidFill>
              </a:rPr>
              <a:t>mos</a:t>
            </a:r>
            <a:r>
              <a:rPr lang="en-US" sz="1600" dirty="0">
                <a:solidFill>
                  <a:srgbClr val="0000FF"/>
                </a:solidFill>
              </a:rPr>
              <a:t> def play a role as well.</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In a nutshell, what pathologic process is the culprit in MS?</a:t>
            </a: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4155717081"/>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236</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p>
          <a:p>
            <a:endParaRPr lang="en-US" sz="1600" dirty="0">
              <a:solidFill>
                <a:srgbClr val="0000FF"/>
              </a:solidFill>
            </a:endParaRPr>
          </a:p>
          <a:p>
            <a:r>
              <a:rPr lang="en-US" sz="1600" i="1" dirty="0">
                <a:solidFill>
                  <a:srgbClr val="0000FF"/>
                </a:solidFill>
              </a:rPr>
              <a:t>What is the cause?</a:t>
            </a:r>
          </a:p>
          <a:p>
            <a:r>
              <a:rPr lang="en-US" sz="1600" dirty="0">
                <a:solidFill>
                  <a:srgbClr val="0000FF"/>
                </a:solidFill>
              </a:rPr>
              <a:t>It is unknown at this time</a:t>
            </a:r>
          </a:p>
          <a:p>
            <a:endParaRPr lang="en-US" sz="1600" i="1" dirty="0">
              <a:solidFill>
                <a:srgbClr val="0000FF"/>
              </a:solidFill>
            </a:endParaRPr>
          </a:p>
          <a:p>
            <a:r>
              <a:rPr lang="en-US" sz="1600" i="1" dirty="0">
                <a:solidFill>
                  <a:srgbClr val="0000FF"/>
                </a:solidFill>
              </a:rPr>
              <a:t>Is there a genetic component?</a:t>
            </a:r>
          </a:p>
          <a:p>
            <a:r>
              <a:rPr lang="en-US" sz="1600" dirty="0">
                <a:solidFill>
                  <a:srgbClr val="0000FF"/>
                </a:solidFill>
              </a:rPr>
              <a:t>Yes, but it is complex and multifactorial. Further, environmental factors </a:t>
            </a:r>
            <a:r>
              <a:rPr lang="en-US" sz="1600" dirty="0" err="1">
                <a:solidFill>
                  <a:srgbClr val="0000FF"/>
                </a:solidFill>
              </a:rPr>
              <a:t>mos</a:t>
            </a:r>
            <a:r>
              <a:rPr lang="en-US" sz="1600" dirty="0">
                <a:solidFill>
                  <a:srgbClr val="0000FF"/>
                </a:solidFill>
              </a:rPr>
              <a:t> def play a role as well.</a:t>
            </a:r>
          </a:p>
          <a:p>
            <a:endParaRPr lang="en-US" sz="1600" i="1" dirty="0">
              <a:solidFill>
                <a:srgbClr val="0000FF"/>
              </a:solidFill>
            </a:endParaRPr>
          </a:p>
          <a:p>
            <a:r>
              <a:rPr lang="en-US" sz="1600" i="1" dirty="0">
                <a:solidFill>
                  <a:srgbClr val="0000FF"/>
                </a:solidFill>
              </a:rPr>
              <a:t>In a nutshell, what pathologic process is the culprit in MS?</a:t>
            </a:r>
            <a:endParaRPr lang="en-US" sz="1600" i="1" dirty="0">
              <a:solidFill>
                <a:schemeClr val="accent1">
                  <a:lumMod val="40000"/>
                  <a:lumOff val="60000"/>
                </a:schemeClr>
              </a:solidFill>
            </a:endParaRPr>
          </a:p>
          <a:p>
            <a:r>
              <a:rPr lang="en-US" sz="1600" dirty="0">
                <a:solidFill>
                  <a:schemeClr val="accent1">
                    <a:lumMod val="40000"/>
                    <a:lumOff val="60000"/>
                  </a:schemeClr>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355793969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237</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p>
          <a:p>
            <a:endParaRPr lang="en-US" sz="1600" dirty="0">
              <a:solidFill>
                <a:srgbClr val="0000FF"/>
              </a:solidFill>
            </a:endParaRPr>
          </a:p>
          <a:p>
            <a:r>
              <a:rPr lang="en-US" sz="1600" i="1" dirty="0">
                <a:solidFill>
                  <a:srgbClr val="0000FF"/>
                </a:solidFill>
              </a:rPr>
              <a:t>What is the cause?</a:t>
            </a:r>
          </a:p>
          <a:p>
            <a:r>
              <a:rPr lang="en-US" sz="1600" dirty="0">
                <a:solidFill>
                  <a:srgbClr val="0000FF"/>
                </a:solidFill>
              </a:rPr>
              <a:t>It is unknown at this time</a:t>
            </a:r>
          </a:p>
          <a:p>
            <a:endParaRPr lang="en-US" sz="1600" i="1" dirty="0">
              <a:solidFill>
                <a:srgbClr val="0000FF"/>
              </a:solidFill>
            </a:endParaRPr>
          </a:p>
          <a:p>
            <a:r>
              <a:rPr lang="en-US" sz="1600" i="1" dirty="0">
                <a:solidFill>
                  <a:srgbClr val="0000FF"/>
                </a:solidFill>
              </a:rPr>
              <a:t>Is there a genetic component?</a:t>
            </a:r>
          </a:p>
          <a:p>
            <a:r>
              <a:rPr lang="en-US" sz="1600" dirty="0">
                <a:solidFill>
                  <a:srgbClr val="0000FF"/>
                </a:solidFill>
              </a:rPr>
              <a:t>Yes, but it is complex and multifactorial. Further, environmental factors </a:t>
            </a:r>
            <a:r>
              <a:rPr lang="en-US" sz="1600" dirty="0" err="1">
                <a:solidFill>
                  <a:srgbClr val="0000FF"/>
                </a:solidFill>
              </a:rPr>
              <a:t>mos</a:t>
            </a:r>
            <a:r>
              <a:rPr lang="en-US" sz="1600" dirty="0">
                <a:solidFill>
                  <a:srgbClr val="0000FF"/>
                </a:solidFill>
              </a:rPr>
              <a:t> def play a role as well.</a:t>
            </a:r>
          </a:p>
          <a:p>
            <a:endParaRPr lang="en-US" sz="1600" i="1" dirty="0">
              <a:solidFill>
                <a:srgbClr val="0000FF"/>
              </a:solidFill>
            </a:endParaRPr>
          </a:p>
          <a:p>
            <a:r>
              <a:rPr lang="en-US" sz="1600" i="1" dirty="0">
                <a:solidFill>
                  <a:srgbClr val="0000FF"/>
                </a:solidFill>
              </a:rPr>
              <a:t>In a nutshell, what pathologic process is the culprit in MS?</a:t>
            </a:r>
          </a:p>
          <a:p>
            <a:r>
              <a:rPr lang="en-US" sz="1600" dirty="0">
                <a:solidFill>
                  <a:srgbClr val="0000FF"/>
                </a:solidFill>
              </a:rPr>
              <a:t>Autoimmune destruction of  myelin , leading to axonal damage</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
        <p:nvSpPr>
          <p:cNvPr id="3" name="Rectangle 2">
            <a:extLst>
              <a:ext uri="{FF2B5EF4-FFF2-40B4-BE49-F238E27FC236}">
                <a16:creationId xmlns:a16="http://schemas.microsoft.com/office/drawing/2014/main" id="{2654C693-1A9E-4975-965A-11F2469EA290}"/>
              </a:ext>
            </a:extLst>
          </p:cNvPr>
          <p:cNvSpPr/>
          <p:nvPr/>
        </p:nvSpPr>
        <p:spPr>
          <a:xfrm>
            <a:off x="2819400" y="4869418"/>
            <a:ext cx="599069" cy="2359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36598333"/>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238</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p>
          <a:p>
            <a:endParaRPr lang="en-US" sz="1600" dirty="0">
              <a:solidFill>
                <a:srgbClr val="0000FF"/>
              </a:solidFill>
            </a:endParaRPr>
          </a:p>
          <a:p>
            <a:r>
              <a:rPr lang="en-US" sz="1600" i="1" dirty="0">
                <a:solidFill>
                  <a:srgbClr val="0000FF"/>
                </a:solidFill>
              </a:rPr>
              <a:t>What is the cause?</a:t>
            </a:r>
          </a:p>
          <a:p>
            <a:r>
              <a:rPr lang="en-US" sz="1600" dirty="0">
                <a:solidFill>
                  <a:srgbClr val="0000FF"/>
                </a:solidFill>
              </a:rPr>
              <a:t>It is unknown at this time</a:t>
            </a:r>
          </a:p>
          <a:p>
            <a:endParaRPr lang="en-US" sz="1600" i="1" dirty="0">
              <a:solidFill>
                <a:srgbClr val="0000FF"/>
              </a:solidFill>
            </a:endParaRPr>
          </a:p>
          <a:p>
            <a:r>
              <a:rPr lang="en-US" sz="1600" i="1" dirty="0">
                <a:solidFill>
                  <a:srgbClr val="0000FF"/>
                </a:solidFill>
              </a:rPr>
              <a:t>Is there a genetic component?</a:t>
            </a:r>
          </a:p>
          <a:p>
            <a:r>
              <a:rPr lang="en-US" sz="1600" dirty="0">
                <a:solidFill>
                  <a:srgbClr val="0000FF"/>
                </a:solidFill>
              </a:rPr>
              <a:t>Yes, but it is complex and multifactorial. Further, environmental factors </a:t>
            </a:r>
            <a:r>
              <a:rPr lang="en-US" sz="1600" dirty="0" err="1">
                <a:solidFill>
                  <a:srgbClr val="0000FF"/>
                </a:solidFill>
              </a:rPr>
              <a:t>mos</a:t>
            </a:r>
            <a:r>
              <a:rPr lang="en-US" sz="1600" dirty="0">
                <a:solidFill>
                  <a:srgbClr val="0000FF"/>
                </a:solidFill>
              </a:rPr>
              <a:t> def play a role as well.</a:t>
            </a:r>
          </a:p>
          <a:p>
            <a:endParaRPr lang="en-US" sz="1600" i="1" dirty="0">
              <a:solidFill>
                <a:srgbClr val="0000FF"/>
              </a:solidFill>
            </a:endParaRPr>
          </a:p>
          <a:p>
            <a:r>
              <a:rPr lang="en-US" sz="1600" i="1" dirty="0">
                <a:solidFill>
                  <a:srgbClr val="0000FF"/>
                </a:solidFill>
              </a:rPr>
              <a:t>In a nutshell, what pathologic process is the culprit in MS?</a:t>
            </a:r>
          </a:p>
          <a:p>
            <a:r>
              <a:rPr lang="en-US" sz="1600" dirty="0">
                <a:solidFill>
                  <a:srgbClr val="0000FF"/>
                </a:solidFill>
              </a:rPr>
              <a:t>Autoimmune destruction of  myelin , leading to axonal damage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In general terms (</a:t>
            </a:r>
            <a:r>
              <a:rPr lang="en-US" sz="1600" i="1" dirty="0" err="1">
                <a:solidFill>
                  <a:schemeClr val="accent1">
                    <a:lumMod val="40000"/>
                    <a:lumOff val="60000"/>
                  </a:schemeClr>
                </a:solidFill>
              </a:rPr>
              <a:t>ie</a:t>
            </a:r>
            <a:r>
              <a:rPr lang="en-US" sz="1600" i="1" dirty="0">
                <a:solidFill>
                  <a:schemeClr val="accent1">
                    <a:lumMod val="40000"/>
                    <a:lumOff val="60000"/>
                  </a:schemeClr>
                </a:solidFill>
              </a:rPr>
              <a:t>, not ophthalmic), how does MS present?</a:t>
            </a: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165941957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239</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p>
          <a:p>
            <a:endParaRPr lang="en-US" sz="1600" dirty="0">
              <a:solidFill>
                <a:srgbClr val="0000FF"/>
              </a:solidFill>
            </a:endParaRPr>
          </a:p>
          <a:p>
            <a:r>
              <a:rPr lang="en-US" sz="1600" i="1" dirty="0">
                <a:solidFill>
                  <a:srgbClr val="0000FF"/>
                </a:solidFill>
              </a:rPr>
              <a:t>What is the cause?</a:t>
            </a:r>
          </a:p>
          <a:p>
            <a:r>
              <a:rPr lang="en-US" sz="1600" dirty="0">
                <a:solidFill>
                  <a:srgbClr val="0000FF"/>
                </a:solidFill>
              </a:rPr>
              <a:t>It is unknown at this time</a:t>
            </a:r>
          </a:p>
          <a:p>
            <a:endParaRPr lang="en-US" sz="1600" i="1" dirty="0">
              <a:solidFill>
                <a:srgbClr val="0000FF"/>
              </a:solidFill>
            </a:endParaRPr>
          </a:p>
          <a:p>
            <a:r>
              <a:rPr lang="en-US" sz="1600" i="1" dirty="0">
                <a:solidFill>
                  <a:srgbClr val="0000FF"/>
                </a:solidFill>
              </a:rPr>
              <a:t>Is there a genetic component?</a:t>
            </a:r>
          </a:p>
          <a:p>
            <a:r>
              <a:rPr lang="en-US" sz="1600" dirty="0">
                <a:solidFill>
                  <a:srgbClr val="0000FF"/>
                </a:solidFill>
              </a:rPr>
              <a:t>Yes, but it is complex and multifactorial. Further, environmental factors </a:t>
            </a:r>
            <a:r>
              <a:rPr lang="en-US" sz="1600" dirty="0" err="1">
                <a:solidFill>
                  <a:srgbClr val="0000FF"/>
                </a:solidFill>
              </a:rPr>
              <a:t>mos</a:t>
            </a:r>
            <a:r>
              <a:rPr lang="en-US" sz="1600" dirty="0">
                <a:solidFill>
                  <a:srgbClr val="0000FF"/>
                </a:solidFill>
              </a:rPr>
              <a:t> def play a role as well.</a:t>
            </a:r>
          </a:p>
          <a:p>
            <a:endParaRPr lang="en-US" sz="1600" i="1" dirty="0">
              <a:solidFill>
                <a:srgbClr val="0000FF"/>
              </a:solidFill>
            </a:endParaRPr>
          </a:p>
          <a:p>
            <a:r>
              <a:rPr lang="en-US" sz="1600" i="1" dirty="0">
                <a:solidFill>
                  <a:srgbClr val="0000FF"/>
                </a:solidFill>
              </a:rPr>
              <a:t>In a nutshell, what pathologic process is the culprit in MS?</a:t>
            </a:r>
          </a:p>
          <a:p>
            <a:r>
              <a:rPr lang="en-US" sz="1600" dirty="0">
                <a:solidFill>
                  <a:srgbClr val="0000FF"/>
                </a:solidFill>
              </a:rPr>
              <a:t>Autoimmune destruction of  myelin , leading to axonal damage</a:t>
            </a:r>
          </a:p>
          <a:p>
            <a:endParaRPr lang="en-US" sz="1600" dirty="0">
              <a:solidFill>
                <a:srgbClr val="0000FF"/>
              </a:solidFill>
            </a:endParaRPr>
          </a:p>
          <a:p>
            <a:r>
              <a:rPr lang="en-US" sz="1600" i="1" dirty="0">
                <a:solidFill>
                  <a:srgbClr val="0000FF"/>
                </a:solidFill>
              </a:rPr>
              <a:t>In general terms (</a:t>
            </a:r>
            <a:r>
              <a:rPr lang="en-US" sz="1600" i="1" dirty="0" err="1">
                <a:solidFill>
                  <a:srgbClr val="0000FF"/>
                </a:solidFill>
              </a:rPr>
              <a:t>ie</a:t>
            </a:r>
            <a:r>
              <a:rPr lang="en-US" sz="1600" i="1" dirty="0">
                <a:solidFill>
                  <a:srgbClr val="0000FF"/>
                </a:solidFill>
              </a:rPr>
              <a:t>, not ophthalmic), how does MS present?</a:t>
            </a:r>
            <a:endParaRPr lang="en-US" sz="1600" i="1" dirty="0">
              <a:solidFill>
                <a:schemeClr val="accent1">
                  <a:lumMod val="40000"/>
                  <a:lumOff val="60000"/>
                </a:schemeClr>
              </a:solidFill>
            </a:endParaRPr>
          </a:p>
          <a:p>
            <a:r>
              <a:rPr lang="en-US" sz="1600" dirty="0">
                <a:solidFill>
                  <a:schemeClr val="accent1">
                    <a:lumMod val="40000"/>
                    <a:lumOff val="60000"/>
                  </a:schemeClr>
                </a:solidFill>
              </a:rPr>
              <a:t>With multiple neurologic deficits that relapse and remit—the infamous ‘lesions separated in space and time’</a:t>
            </a:r>
          </a:p>
        </p:txBody>
      </p:sp>
    </p:spTree>
    <p:extLst>
      <p:ext uri="{BB962C8B-B14F-4D97-AF65-F5344CB8AC3E}">
        <p14:creationId xmlns:p14="http://schemas.microsoft.com/office/powerpoint/2010/main" val="158366014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713DF93-1FB4-4085-AFB2-2A85DA6C10AB}"/>
              </a:ext>
            </a:extLst>
          </p:cNvPr>
          <p:cNvSpPr>
            <a:spLocks noGrp="1"/>
          </p:cNvSpPr>
          <p:nvPr>
            <p:ph type="sldNum" sz="quarter" idx="12"/>
          </p:nvPr>
        </p:nvSpPr>
        <p:spPr/>
        <p:txBody>
          <a:bodyPr/>
          <a:lstStyle/>
          <a:p>
            <a:pPr>
              <a:defRPr/>
            </a:pPr>
            <a:fld id="{AA5D8EAE-EC14-452A-AF26-215B4AE31F01}" type="slidenum">
              <a:rPr lang="en-US" altLang="en-US" smtClean="0"/>
              <a:pPr>
                <a:defRPr/>
              </a:pPr>
              <a:t>24</a:t>
            </a:fld>
            <a:endParaRPr lang="en-US" altLang="en-US"/>
          </a:p>
        </p:txBody>
      </p:sp>
      <p:sp>
        <p:nvSpPr>
          <p:cNvPr id="5" name="TextBox 4">
            <a:extLst>
              <a:ext uri="{FF2B5EF4-FFF2-40B4-BE49-F238E27FC236}">
                <a16:creationId xmlns:a16="http://schemas.microsoft.com/office/drawing/2014/main" id="{3E72196F-7F6B-430B-A99A-9C2DC03E73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pic>
        <p:nvPicPr>
          <p:cNvPr id="9" name="Picture 8">
            <a:extLst>
              <a:ext uri="{FF2B5EF4-FFF2-40B4-BE49-F238E27FC236}">
                <a16:creationId xmlns:a16="http://schemas.microsoft.com/office/drawing/2014/main" id="{63244721-6913-4380-800B-CA9C382AB61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00" y="1447800"/>
            <a:ext cx="4317200" cy="3460955"/>
          </a:xfrm>
          <a:prstGeom prst="rect">
            <a:avLst/>
          </a:prstGeom>
        </p:spPr>
      </p:pic>
      <p:pic>
        <p:nvPicPr>
          <p:cNvPr id="7" name="Picture 6">
            <a:extLst>
              <a:ext uri="{FF2B5EF4-FFF2-40B4-BE49-F238E27FC236}">
                <a16:creationId xmlns:a16="http://schemas.microsoft.com/office/drawing/2014/main" id="{E000879F-F771-4F31-895E-9BF6003CE8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53212" y="1624567"/>
            <a:ext cx="4290805" cy="3088713"/>
          </a:xfrm>
          <a:prstGeom prst="rect">
            <a:avLst/>
          </a:prstGeom>
        </p:spPr>
      </p:pic>
      <p:sp>
        <p:nvSpPr>
          <p:cNvPr id="10" name="TextBox 9">
            <a:extLst>
              <a:ext uri="{FF2B5EF4-FFF2-40B4-BE49-F238E27FC236}">
                <a16:creationId xmlns:a16="http://schemas.microsoft.com/office/drawing/2014/main" id="{A6B069AC-88AE-4E93-85DC-9C2DAC9EB78C}"/>
              </a:ext>
            </a:extLst>
          </p:cNvPr>
          <p:cNvSpPr txBox="1"/>
          <p:nvPr/>
        </p:nvSpPr>
        <p:spPr>
          <a:xfrm>
            <a:off x="3646961" y="6096000"/>
            <a:ext cx="1838966" cy="369332"/>
          </a:xfrm>
          <a:prstGeom prst="rect">
            <a:avLst/>
          </a:prstGeom>
          <a:noFill/>
        </p:spPr>
        <p:txBody>
          <a:bodyPr wrap="none" rtlCol="0">
            <a:spAutoFit/>
          </a:bodyPr>
          <a:lstStyle/>
          <a:p>
            <a:pPr algn="ctr"/>
            <a:r>
              <a:rPr lang="en-US" dirty="0"/>
              <a:t>SLE: Malar rash</a:t>
            </a:r>
          </a:p>
        </p:txBody>
      </p:sp>
    </p:spTree>
    <p:extLst>
      <p:ext uri="{BB962C8B-B14F-4D97-AF65-F5344CB8AC3E}">
        <p14:creationId xmlns:p14="http://schemas.microsoft.com/office/powerpoint/2010/main" val="451268957"/>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240</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Who is the typical multiple sclerosis </a:t>
            </a:r>
            <a:r>
              <a:rPr lang="en-US" sz="1600" i="1" dirty="0" err="1">
                <a:solidFill>
                  <a:srgbClr val="0000FF"/>
                </a:solidFill>
              </a:rPr>
              <a:t>pt</a:t>
            </a:r>
            <a:r>
              <a:rPr lang="en-US" sz="1600" i="1" dirty="0">
                <a:solidFill>
                  <a:srgbClr val="0000FF"/>
                </a:solidFill>
              </a:rPr>
              <a:t>?</a:t>
            </a:r>
          </a:p>
          <a:p>
            <a:r>
              <a:rPr lang="en-US" sz="1600" dirty="0">
                <a:solidFill>
                  <a:srgbClr val="0000FF"/>
                </a:solidFill>
              </a:rPr>
              <a:t>A young to middle-age white female</a:t>
            </a:r>
          </a:p>
          <a:p>
            <a:endParaRPr lang="en-US" sz="1600" dirty="0">
              <a:solidFill>
                <a:srgbClr val="0000FF"/>
              </a:solidFill>
            </a:endParaRPr>
          </a:p>
          <a:p>
            <a:r>
              <a:rPr lang="en-US" sz="1600" i="1" dirty="0">
                <a:solidFill>
                  <a:srgbClr val="0000FF"/>
                </a:solidFill>
              </a:rPr>
              <a:t>Is there a geographic association?</a:t>
            </a:r>
          </a:p>
          <a:p>
            <a:r>
              <a:rPr lang="en-US" sz="1600" dirty="0">
                <a:solidFill>
                  <a:srgbClr val="0000FF"/>
                </a:solidFill>
              </a:rPr>
              <a:t>Yes, it is more common among individuals who live relatively  far from  the equator</a:t>
            </a:r>
          </a:p>
          <a:p>
            <a:endParaRPr lang="en-US" sz="1600" dirty="0">
              <a:solidFill>
                <a:srgbClr val="0000FF"/>
              </a:solidFill>
            </a:endParaRPr>
          </a:p>
          <a:p>
            <a:r>
              <a:rPr lang="en-US" sz="1600" i="1" dirty="0">
                <a:solidFill>
                  <a:srgbClr val="0000FF"/>
                </a:solidFill>
              </a:rPr>
              <a:t>What is the cause?</a:t>
            </a:r>
          </a:p>
          <a:p>
            <a:r>
              <a:rPr lang="en-US" sz="1600" dirty="0">
                <a:solidFill>
                  <a:srgbClr val="0000FF"/>
                </a:solidFill>
              </a:rPr>
              <a:t>It is unknown at this time</a:t>
            </a:r>
          </a:p>
          <a:p>
            <a:endParaRPr lang="en-US" sz="1600" i="1" dirty="0">
              <a:solidFill>
                <a:srgbClr val="0000FF"/>
              </a:solidFill>
            </a:endParaRPr>
          </a:p>
          <a:p>
            <a:r>
              <a:rPr lang="en-US" sz="1600" i="1" dirty="0">
                <a:solidFill>
                  <a:srgbClr val="0000FF"/>
                </a:solidFill>
              </a:rPr>
              <a:t>Is there a genetic component?</a:t>
            </a:r>
          </a:p>
          <a:p>
            <a:r>
              <a:rPr lang="en-US" sz="1600" dirty="0">
                <a:solidFill>
                  <a:srgbClr val="0000FF"/>
                </a:solidFill>
              </a:rPr>
              <a:t>Yes, but it is complex and multifactorial. Further, environmental factors </a:t>
            </a:r>
            <a:r>
              <a:rPr lang="en-US" sz="1600" dirty="0" err="1">
                <a:solidFill>
                  <a:srgbClr val="0000FF"/>
                </a:solidFill>
              </a:rPr>
              <a:t>mos</a:t>
            </a:r>
            <a:r>
              <a:rPr lang="en-US" sz="1600" dirty="0">
                <a:solidFill>
                  <a:srgbClr val="0000FF"/>
                </a:solidFill>
              </a:rPr>
              <a:t> def play a role as well.</a:t>
            </a:r>
          </a:p>
          <a:p>
            <a:endParaRPr lang="en-US" sz="1600" i="1" dirty="0">
              <a:solidFill>
                <a:srgbClr val="0000FF"/>
              </a:solidFill>
            </a:endParaRPr>
          </a:p>
          <a:p>
            <a:r>
              <a:rPr lang="en-US" sz="1600" i="1" dirty="0">
                <a:solidFill>
                  <a:srgbClr val="0000FF"/>
                </a:solidFill>
              </a:rPr>
              <a:t>In a nutshell, what pathologic process is the culprit in MS?</a:t>
            </a:r>
          </a:p>
          <a:p>
            <a:r>
              <a:rPr lang="en-US" sz="1600" dirty="0">
                <a:solidFill>
                  <a:srgbClr val="0000FF"/>
                </a:solidFill>
              </a:rPr>
              <a:t>Autoimmune destruction of  myelin , leading to axonal damage</a:t>
            </a:r>
          </a:p>
          <a:p>
            <a:endParaRPr lang="en-US" sz="1600" dirty="0">
              <a:solidFill>
                <a:srgbClr val="0000FF"/>
              </a:solidFill>
            </a:endParaRPr>
          </a:p>
          <a:p>
            <a:r>
              <a:rPr lang="en-US" sz="1600" i="1" dirty="0">
                <a:solidFill>
                  <a:srgbClr val="0000FF"/>
                </a:solidFill>
              </a:rPr>
              <a:t>In general terms (</a:t>
            </a:r>
            <a:r>
              <a:rPr lang="en-US" sz="1600" i="1" dirty="0" err="1">
                <a:solidFill>
                  <a:srgbClr val="0000FF"/>
                </a:solidFill>
              </a:rPr>
              <a:t>ie</a:t>
            </a:r>
            <a:r>
              <a:rPr lang="en-US" sz="1600" i="1" dirty="0">
                <a:solidFill>
                  <a:srgbClr val="0000FF"/>
                </a:solidFill>
              </a:rPr>
              <a:t>, not ophthalmic), how does MS present?</a:t>
            </a:r>
          </a:p>
          <a:p>
            <a:r>
              <a:rPr lang="en-US" sz="1600" dirty="0">
                <a:solidFill>
                  <a:srgbClr val="0000FF"/>
                </a:solidFill>
              </a:rPr>
              <a:t>With multiple neurologic deficits that relapse and remit—the infamous ‘lesions separated in space and time’</a:t>
            </a:r>
          </a:p>
        </p:txBody>
      </p:sp>
    </p:spTree>
    <p:extLst>
      <p:ext uri="{BB962C8B-B14F-4D97-AF65-F5344CB8AC3E}">
        <p14:creationId xmlns:p14="http://schemas.microsoft.com/office/powerpoint/2010/main" val="5614697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241</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endParaRPr lang="en-US" sz="1400" i="1" dirty="0">
              <a:solidFill>
                <a:schemeClr val="accent5">
                  <a:lumMod val="75000"/>
                </a:schemeClr>
              </a:solidFill>
            </a:endParaRPr>
          </a:p>
          <a:p>
            <a:r>
              <a:rPr lang="en-US" sz="1400" dirty="0">
                <a:solidFill>
                  <a:schemeClr val="accent5">
                    <a:lumMod val="75000"/>
                  </a:schemeClr>
                </a:solidFill>
              </a:rPr>
              <a:t>Very much so</a:t>
            </a:r>
          </a:p>
          <a:p>
            <a:endParaRPr lang="en-US" sz="1400" dirty="0">
              <a:solidFill>
                <a:schemeClr val="accent5">
                  <a:lumMod val="75000"/>
                </a:schemeClr>
              </a:solidFill>
            </a:endParaRPr>
          </a:p>
          <a:p>
            <a:r>
              <a:rPr lang="en-US" sz="1400" i="1" dirty="0">
                <a:solidFill>
                  <a:schemeClr val="accent5">
                    <a:lumMod val="75000"/>
                  </a:schemeClr>
                </a:solidFill>
              </a:rPr>
              <a:t>What is the most common ophthalmic manifestation?</a:t>
            </a:r>
          </a:p>
          <a:p>
            <a:r>
              <a:rPr lang="en-US" sz="1400" dirty="0">
                <a:solidFill>
                  <a:schemeClr val="accent5">
                    <a:lumMod val="75000"/>
                  </a:schemeClr>
                </a:solidFill>
              </a:rPr>
              <a:t>Optic neuritis.  75%  of pts will experience it at some point. It is a presenting symptom in  20-25% .</a:t>
            </a:r>
          </a:p>
          <a:p>
            <a:endParaRPr lang="en-US" sz="1400" dirty="0">
              <a:solidFill>
                <a:schemeClr val="accent5">
                  <a:lumMod val="75000"/>
                </a:schemeClr>
              </a:solidFill>
            </a:endParaRPr>
          </a:p>
          <a:p>
            <a:r>
              <a:rPr lang="en-US" sz="1400" i="1" dirty="0">
                <a:solidFill>
                  <a:schemeClr val="accent5">
                    <a:lumMod val="75000"/>
                  </a:schemeClr>
                </a:solidFill>
              </a:rPr>
              <a:t>How common is uveitis in MS?</a:t>
            </a: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Tree>
    <p:extLst>
      <p:ext uri="{BB962C8B-B14F-4D97-AF65-F5344CB8AC3E}">
        <p14:creationId xmlns:p14="http://schemas.microsoft.com/office/powerpoint/2010/main" val="3392264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242</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What is the most common ophthalmic manifestation?</a:t>
            </a:r>
          </a:p>
          <a:p>
            <a:r>
              <a:rPr lang="en-US" sz="1400" dirty="0">
                <a:solidFill>
                  <a:schemeClr val="accent5">
                    <a:lumMod val="75000"/>
                  </a:schemeClr>
                </a:solidFill>
              </a:rPr>
              <a:t>Optic neuritis.  75%  of pts will experience it at some point. It is a presenting symptom in  20-25% .</a:t>
            </a:r>
          </a:p>
          <a:p>
            <a:endParaRPr lang="en-US" sz="1400" dirty="0">
              <a:solidFill>
                <a:schemeClr val="accent5">
                  <a:lumMod val="75000"/>
                </a:schemeClr>
              </a:solidFill>
            </a:endParaRPr>
          </a:p>
          <a:p>
            <a:r>
              <a:rPr lang="en-US" sz="1400" i="1" dirty="0">
                <a:solidFill>
                  <a:schemeClr val="accent5">
                    <a:lumMod val="75000"/>
                  </a:schemeClr>
                </a:solidFill>
              </a:rPr>
              <a:t>How common is uveitis in MS?</a:t>
            </a: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Tree>
    <p:extLst>
      <p:ext uri="{BB962C8B-B14F-4D97-AF65-F5344CB8AC3E}">
        <p14:creationId xmlns:p14="http://schemas.microsoft.com/office/powerpoint/2010/main" val="1185903296"/>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243</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endParaRPr lang="en-US" sz="1400" i="1" dirty="0">
              <a:solidFill>
                <a:schemeClr val="accent5">
                  <a:lumMod val="75000"/>
                </a:schemeClr>
              </a:solidFill>
            </a:endParaRPr>
          </a:p>
          <a:p>
            <a:r>
              <a:rPr lang="en-US" sz="1400" dirty="0">
                <a:solidFill>
                  <a:schemeClr val="accent5">
                    <a:lumMod val="75000"/>
                  </a:schemeClr>
                </a:solidFill>
              </a:rPr>
              <a:t>Optic neuritis.  75%  of pts will experience it at some point. It is a presenting symptom in  20-25% .</a:t>
            </a:r>
          </a:p>
          <a:p>
            <a:endParaRPr lang="en-US" sz="1400" dirty="0">
              <a:solidFill>
                <a:schemeClr val="accent5">
                  <a:lumMod val="75000"/>
                </a:schemeClr>
              </a:solidFill>
            </a:endParaRPr>
          </a:p>
          <a:p>
            <a:r>
              <a:rPr lang="en-US" sz="1400" i="1" dirty="0">
                <a:solidFill>
                  <a:schemeClr val="accent5">
                    <a:lumMod val="75000"/>
                  </a:schemeClr>
                </a:solidFill>
              </a:rPr>
              <a:t>How common is uveitis in MS?</a:t>
            </a: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Tree>
    <p:extLst>
      <p:ext uri="{BB962C8B-B14F-4D97-AF65-F5344CB8AC3E}">
        <p14:creationId xmlns:p14="http://schemas.microsoft.com/office/powerpoint/2010/main" val="240467416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244</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solidFill>
                  <a:schemeClr val="accent5">
                    <a:lumMod val="75000"/>
                  </a:schemeClr>
                </a:solidFill>
              </a:rPr>
              <a:t>It is a presenting symptom in  20-25% .</a:t>
            </a:r>
          </a:p>
          <a:p>
            <a:endParaRPr lang="en-US" sz="1400" dirty="0">
              <a:solidFill>
                <a:schemeClr val="accent5">
                  <a:lumMod val="75000"/>
                </a:schemeClr>
              </a:solidFill>
            </a:endParaRPr>
          </a:p>
          <a:p>
            <a:r>
              <a:rPr lang="en-US" sz="1400" i="1" dirty="0">
                <a:solidFill>
                  <a:schemeClr val="accent5">
                    <a:lumMod val="75000"/>
                  </a:schemeClr>
                </a:solidFill>
              </a:rPr>
              <a:t>How common is uveitis in MS?</a:t>
            </a: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
        <p:nvSpPr>
          <p:cNvPr id="3" name="Rectangle 2">
            <a:extLst>
              <a:ext uri="{FF2B5EF4-FFF2-40B4-BE49-F238E27FC236}">
                <a16:creationId xmlns:a16="http://schemas.microsoft.com/office/drawing/2014/main" id="{4D3D536B-AFB8-432B-9970-B259B81A09EE}"/>
              </a:ext>
            </a:extLst>
          </p:cNvPr>
          <p:cNvSpPr/>
          <p:nvPr/>
        </p:nvSpPr>
        <p:spPr>
          <a:xfrm>
            <a:off x="1714036" y="2438400"/>
            <a:ext cx="419564" cy="2222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130572738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245</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solidFill>
                  <a:schemeClr val="accent5">
                    <a:lumMod val="75000"/>
                  </a:schemeClr>
                </a:solidFill>
              </a:rPr>
              <a:t>It is a presenting symptom in  20-25% .</a:t>
            </a:r>
          </a:p>
          <a:p>
            <a:endParaRPr lang="en-US" sz="1400" dirty="0">
              <a:solidFill>
                <a:schemeClr val="accent5">
                  <a:lumMod val="75000"/>
                </a:schemeClr>
              </a:solidFill>
            </a:endParaRPr>
          </a:p>
          <a:p>
            <a:r>
              <a:rPr lang="en-US" sz="1400" i="1" dirty="0">
                <a:solidFill>
                  <a:schemeClr val="accent5">
                    <a:lumMod val="75000"/>
                  </a:schemeClr>
                </a:solidFill>
              </a:rPr>
              <a:t>How common is uveitis in MS?</a:t>
            </a: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Tree>
    <p:extLst>
      <p:ext uri="{BB962C8B-B14F-4D97-AF65-F5344CB8AC3E}">
        <p14:creationId xmlns:p14="http://schemas.microsoft.com/office/powerpoint/2010/main" val="2538687425"/>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246</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t>It is a presenting symptom in  20-25% .</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How common is uveitis in MS?</a:t>
            </a: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
        <p:nvSpPr>
          <p:cNvPr id="32" name="Rectangle 31">
            <a:extLst>
              <a:ext uri="{FF2B5EF4-FFF2-40B4-BE49-F238E27FC236}">
                <a16:creationId xmlns:a16="http://schemas.microsoft.com/office/drawing/2014/main" id="{67A98D13-2683-439E-BA54-3BFC3AC86A60}"/>
              </a:ext>
            </a:extLst>
          </p:cNvPr>
          <p:cNvSpPr/>
          <p:nvPr/>
        </p:nvSpPr>
        <p:spPr>
          <a:xfrm>
            <a:off x="2412717" y="2687568"/>
            <a:ext cx="720562" cy="279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 range</a:t>
            </a:r>
          </a:p>
        </p:txBody>
      </p:sp>
    </p:spTree>
    <p:extLst>
      <p:ext uri="{BB962C8B-B14F-4D97-AF65-F5344CB8AC3E}">
        <p14:creationId xmlns:p14="http://schemas.microsoft.com/office/powerpoint/2010/main" val="374851709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247</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t>It is a presenting symptom in  20-25% .</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How common is uveitis in MS?</a:t>
            </a: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
        <p:nvSpPr>
          <p:cNvPr id="32" name="TextBox 31">
            <a:extLst>
              <a:ext uri="{FF2B5EF4-FFF2-40B4-BE49-F238E27FC236}">
                <a16:creationId xmlns:a16="http://schemas.microsoft.com/office/drawing/2014/main" id="{27845463-F5CC-4209-852C-E2D1BE965448}"/>
              </a:ext>
            </a:extLst>
          </p:cNvPr>
          <p:cNvSpPr txBox="1"/>
          <p:nvPr/>
        </p:nvSpPr>
        <p:spPr>
          <a:xfrm>
            <a:off x="1676164" y="2947109"/>
            <a:ext cx="2249334" cy="461665"/>
          </a:xfrm>
          <a:prstGeom prst="rect">
            <a:avLst/>
          </a:prstGeom>
          <a:noFill/>
        </p:spPr>
        <p:txBody>
          <a:bodyPr wrap="none" rtlCol="0">
            <a:spAutoFit/>
          </a:bodyPr>
          <a:lstStyle/>
          <a:p>
            <a:r>
              <a:rPr lang="en-US" sz="1200" dirty="0"/>
              <a:t>Per the </a:t>
            </a:r>
            <a:r>
              <a:rPr lang="en-US" sz="1200" i="1" dirty="0"/>
              <a:t>Neuro-</a:t>
            </a:r>
            <a:r>
              <a:rPr lang="en-US" sz="1200" i="1" dirty="0" err="1"/>
              <a:t>Oph</a:t>
            </a:r>
            <a:r>
              <a:rPr lang="en-US" sz="1200" dirty="0"/>
              <a:t> book: 25%</a:t>
            </a:r>
          </a:p>
          <a:p>
            <a:r>
              <a:rPr lang="en-US" sz="1200" dirty="0"/>
              <a:t>Per </a:t>
            </a:r>
            <a:r>
              <a:rPr lang="en-US" sz="1200" dirty="0" err="1"/>
              <a:t>EyeWiki</a:t>
            </a:r>
            <a:r>
              <a:rPr lang="en-US" sz="1200" dirty="0"/>
              <a:t>: 20%</a:t>
            </a:r>
          </a:p>
        </p:txBody>
      </p:sp>
    </p:spTree>
    <p:extLst>
      <p:ext uri="{BB962C8B-B14F-4D97-AF65-F5344CB8AC3E}">
        <p14:creationId xmlns:p14="http://schemas.microsoft.com/office/powerpoint/2010/main" val="3962752860"/>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248</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ophthalmic involvement common in MS?</a:t>
            </a:r>
          </a:p>
          <a:p>
            <a:r>
              <a:rPr lang="en-US" sz="1400" dirty="0">
                <a:solidFill>
                  <a:schemeClr val="bg1">
                    <a:lumMod val="50000"/>
                  </a:schemeClr>
                </a:solidFill>
              </a:rPr>
              <a:t>Very much so</a:t>
            </a:r>
          </a:p>
          <a:p>
            <a:endParaRPr lang="en-US" sz="1400" dirty="0">
              <a:solidFill>
                <a:schemeClr val="bg1">
                  <a:lumMod val="50000"/>
                </a:schemeClr>
              </a:solidFill>
            </a:endParaRPr>
          </a:p>
          <a:p>
            <a:r>
              <a:rPr lang="en-US" sz="1400" i="1" dirty="0">
                <a:solidFill>
                  <a:schemeClr val="bg1">
                    <a:lumMod val="50000"/>
                  </a:schemeClr>
                </a:solidFill>
              </a:rPr>
              <a:t>What is the most common ophthalmic manifestation?</a:t>
            </a:r>
          </a:p>
          <a:p>
            <a:r>
              <a:rPr lang="en-US" sz="1400" b="1" dirty="0">
                <a:solidFill>
                  <a:srgbClr val="0000FF"/>
                </a:solidFill>
              </a:rPr>
              <a:t>Optic neuritis</a:t>
            </a:r>
            <a:r>
              <a:rPr lang="en-US" sz="1400" dirty="0">
                <a:solidFill>
                  <a:schemeClr val="bg1">
                    <a:lumMod val="50000"/>
                  </a:schemeClr>
                </a:solidFill>
              </a:rPr>
              <a:t>.  75%  of pts will experience it at some point. It is a presenting symptom in  20-25% .</a:t>
            </a:r>
          </a:p>
          <a:p>
            <a:endParaRPr lang="en-US" sz="1400" dirty="0">
              <a:solidFill>
                <a:schemeClr val="accent5">
                  <a:lumMod val="75000"/>
                </a:schemeClr>
              </a:solidFill>
            </a:endParaRPr>
          </a:p>
          <a:p>
            <a:r>
              <a:rPr lang="en-US" sz="1400" i="1" dirty="0">
                <a:solidFill>
                  <a:schemeClr val="accent5">
                    <a:lumMod val="75000"/>
                  </a:schemeClr>
                </a:solidFill>
              </a:rPr>
              <a:t>How common is uveitis in MS?</a:t>
            </a: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
        <p:nvSpPr>
          <p:cNvPr id="33" name="TextBox 32">
            <a:extLst>
              <a:ext uri="{FF2B5EF4-FFF2-40B4-BE49-F238E27FC236}">
                <a16:creationId xmlns:a16="http://schemas.microsoft.com/office/drawing/2014/main" id="{C862556C-3E1B-40FA-8523-70380CAF25D1}"/>
              </a:ext>
            </a:extLst>
          </p:cNvPr>
          <p:cNvSpPr txBox="1"/>
          <p:nvPr/>
        </p:nvSpPr>
        <p:spPr>
          <a:xfrm>
            <a:off x="1887998" y="2296180"/>
            <a:ext cx="4875415" cy="523220"/>
          </a:xfrm>
          <a:prstGeom prst="rect">
            <a:avLst/>
          </a:prstGeom>
          <a:solidFill>
            <a:srgbClr val="7030A0"/>
          </a:solidFill>
        </p:spPr>
        <p:txBody>
          <a:bodyPr wrap="square" rtlCol="0">
            <a:spAutoFit/>
          </a:bodyPr>
          <a:lstStyle/>
          <a:p>
            <a:r>
              <a:rPr lang="en-US" sz="1400" i="1" dirty="0">
                <a:solidFill>
                  <a:schemeClr val="bg1"/>
                </a:solidFill>
              </a:rPr>
              <a:t>Does optic neuritis in MS present unilaterally, or bilaterally?</a:t>
            </a:r>
          </a:p>
          <a:p>
            <a:r>
              <a:rPr lang="en-US" sz="1400" dirty="0">
                <a:solidFill>
                  <a:srgbClr val="7030A0"/>
                </a:solidFill>
              </a:rPr>
              <a:t>It is almost always unilateral</a:t>
            </a:r>
          </a:p>
        </p:txBody>
      </p:sp>
      <p:sp>
        <p:nvSpPr>
          <p:cNvPr id="3" name="Oval 2">
            <a:extLst>
              <a:ext uri="{FF2B5EF4-FFF2-40B4-BE49-F238E27FC236}">
                <a16:creationId xmlns:a16="http://schemas.microsoft.com/office/drawing/2014/main" id="{3F5A8569-D7F9-4E7F-8333-206BEA9ED34F}"/>
              </a:ext>
            </a:extLst>
          </p:cNvPr>
          <p:cNvSpPr/>
          <p:nvPr/>
        </p:nvSpPr>
        <p:spPr>
          <a:xfrm>
            <a:off x="496193" y="2321392"/>
            <a:ext cx="1336480" cy="4726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0561448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249</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ophthalmic involvement common in MS?</a:t>
            </a:r>
          </a:p>
          <a:p>
            <a:r>
              <a:rPr lang="en-US" sz="1400" dirty="0">
                <a:solidFill>
                  <a:schemeClr val="bg1">
                    <a:lumMod val="50000"/>
                  </a:schemeClr>
                </a:solidFill>
              </a:rPr>
              <a:t>Very much so</a:t>
            </a:r>
          </a:p>
          <a:p>
            <a:endParaRPr lang="en-US" sz="1400" dirty="0">
              <a:solidFill>
                <a:schemeClr val="bg1">
                  <a:lumMod val="50000"/>
                </a:schemeClr>
              </a:solidFill>
            </a:endParaRPr>
          </a:p>
          <a:p>
            <a:r>
              <a:rPr lang="en-US" sz="1400" i="1" dirty="0">
                <a:solidFill>
                  <a:schemeClr val="bg1">
                    <a:lumMod val="50000"/>
                  </a:schemeClr>
                </a:solidFill>
              </a:rPr>
              <a:t>What is the most common ophthalmic manifestation?</a:t>
            </a:r>
          </a:p>
          <a:p>
            <a:r>
              <a:rPr lang="en-US" sz="1400" b="1" dirty="0">
                <a:solidFill>
                  <a:srgbClr val="0000FF"/>
                </a:solidFill>
              </a:rPr>
              <a:t>Optic neuritis</a:t>
            </a:r>
            <a:r>
              <a:rPr lang="en-US" sz="1400" dirty="0">
                <a:solidFill>
                  <a:schemeClr val="bg1">
                    <a:lumMod val="50000"/>
                  </a:schemeClr>
                </a:solidFill>
              </a:rPr>
              <a:t>.  75%  of pts will experience it at some point. It is a presenting symptom in  20-25% .</a:t>
            </a:r>
          </a:p>
          <a:p>
            <a:endParaRPr lang="en-US" sz="1400" dirty="0">
              <a:solidFill>
                <a:schemeClr val="accent5">
                  <a:lumMod val="75000"/>
                </a:schemeClr>
              </a:solidFill>
            </a:endParaRPr>
          </a:p>
          <a:p>
            <a:r>
              <a:rPr lang="en-US" sz="1400" i="1" dirty="0">
                <a:solidFill>
                  <a:schemeClr val="accent5">
                    <a:lumMod val="75000"/>
                  </a:schemeClr>
                </a:solidFill>
              </a:rPr>
              <a:t>How common is uveitis in MS?</a:t>
            </a: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
        <p:nvSpPr>
          <p:cNvPr id="33" name="TextBox 32">
            <a:extLst>
              <a:ext uri="{FF2B5EF4-FFF2-40B4-BE49-F238E27FC236}">
                <a16:creationId xmlns:a16="http://schemas.microsoft.com/office/drawing/2014/main" id="{C862556C-3E1B-40FA-8523-70380CAF25D1}"/>
              </a:ext>
            </a:extLst>
          </p:cNvPr>
          <p:cNvSpPr txBox="1"/>
          <p:nvPr/>
        </p:nvSpPr>
        <p:spPr>
          <a:xfrm>
            <a:off x="1887998" y="2296180"/>
            <a:ext cx="4875415" cy="523220"/>
          </a:xfrm>
          <a:prstGeom prst="rect">
            <a:avLst/>
          </a:prstGeom>
          <a:solidFill>
            <a:srgbClr val="7030A0"/>
          </a:solidFill>
        </p:spPr>
        <p:txBody>
          <a:bodyPr wrap="square" rtlCol="0">
            <a:spAutoFit/>
          </a:bodyPr>
          <a:lstStyle/>
          <a:p>
            <a:r>
              <a:rPr lang="en-US" sz="1400" i="1" dirty="0">
                <a:solidFill>
                  <a:schemeClr val="bg1"/>
                </a:solidFill>
              </a:rPr>
              <a:t>Does optic neuritis in MS present unilaterally, or bilaterally?</a:t>
            </a:r>
          </a:p>
          <a:p>
            <a:r>
              <a:rPr lang="en-US" sz="1400" dirty="0">
                <a:solidFill>
                  <a:schemeClr val="bg1"/>
                </a:solidFill>
              </a:rPr>
              <a:t>It is almost always unilateral</a:t>
            </a:r>
          </a:p>
        </p:txBody>
      </p:sp>
      <p:sp>
        <p:nvSpPr>
          <p:cNvPr id="3" name="Oval 2">
            <a:extLst>
              <a:ext uri="{FF2B5EF4-FFF2-40B4-BE49-F238E27FC236}">
                <a16:creationId xmlns:a16="http://schemas.microsoft.com/office/drawing/2014/main" id="{3F5A8569-D7F9-4E7F-8333-206BEA9ED34F}"/>
              </a:ext>
            </a:extLst>
          </p:cNvPr>
          <p:cNvSpPr/>
          <p:nvPr/>
        </p:nvSpPr>
        <p:spPr>
          <a:xfrm>
            <a:off x="496193" y="2321392"/>
            <a:ext cx="1336480" cy="4726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7350784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26F4BD64-8EFC-4C01-9F0A-13F073B1BAC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3BDCDA94-F13B-4A3F-9870-BAA8C69862D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AA35F962-8217-4FE4-867E-6D25B68D917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64EE01FE-3FD9-4C73-889E-A009D197551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EF1AE6C7-D6D0-423C-82E7-583E025B5D5A}"/>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892E911C-9B96-47C1-BE07-A2528E9A628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DD293C10-0800-4046-9380-15F87521007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TextBox 2">
            <a:extLst>
              <a:ext uri="{FF2B5EF4-FFF2-40B4-BE49-F238E27FC236}">
                <a16:creationId xmlns:a16="http://schemas.microsoft.com/office/drawing/2014/main" id="{3E8FFE31-084F-4715-9297-EB8A568991D0}"/>
              </a:ext>
            </a:extLst>
          </p:cNvPr>
          <p:cNvSpPr txBox="1"/>
          <p:nvPr/>
        </p:nvSpPr>
        <p:spPr>
          <a:xfrm>
            <a:off x="1517015" y="3100145"/>
            <a:ext cx="6860383" cy="2462213"/>
          </a:xfrm>
          <a:prstGeom prst="rect">
            <a:avLst/>
          </a:prstGeom>
          <a:solidFill>
            <a:srgbClr val="FFCCFF"/>
          </a:solidFill>
        </p:spPr>
        <p:txBody>
          <a:bodyPr wrap="square" rtlCol="0">
            <a:spAutoFit/>
          </a:bodyPr>
          <a:lstStyle/>
          <a:p>
            <a:r>
              <a:rPr lang="en-US" sz="1400" i="1" dirty="0">
                <a:solidFill>
                  <a:srgbClr val="0000FF"/>
                </a:solidFill>
              </a:rPr>
              <a:t>Lupus is a multisystem </a:t>
            </a:r>
            <a:r>
              <a:rPr lang="en-US" sz="1400" i="1" dirty="0" err="1">
                <a:solidFill>
                  <a:srgbClr val="0000FF"/>
                </a:solidFill>
              </a:rPr>
              <a:t>dz</a:t>
            </a:r>
            <a:r>
              <a:rPr lang="en-US" sz="1400" i="1" dirty="0">
                <a:solidFill>
                  <a:srgbClr val="0000FF"/>
                </a:solidFill>
              </a:rPr>
              <a:t> with protean manifestations. Which two are most common, found in up to 80% of pts?</a:t>
            </a:r>
          </a:p>
          <a:p>
            <a:r>
              <a:rPr lang="en-US" sz="1400" dirty="0">
                <a:solidFill>
                  <a:srgbClr val="0000FF"/>
                </a:solidFill>
              </a:rPr>
              <a:t>--Skin lesions (</a:t>
            </a:r>
            <a:r>
              <a:rPr lang="en-US" sz="1400" dirty="0" err="1">
                <a:solidFill>
                  <a:srgbClr val="0000FF"/>
                </a:solidFill>
              </a:rPr>
              <a:t>eg</a:t>
            </a:r>
            <a:r>
              <a:rPr lang="en-US" sz="1400" dirty="0">
                <a:solidFill>
                  <a:srgbClr val="0000FF"/>
                </a:solidFill>
              </a:rPr>
              <a:t>, the classic malar rash)</a:t>
            </a:r>
          </a:p>
          <a:p>
            <a:r>
              <a:rPr lang="en-US" sz="1400" dirty="0">
                <a:solidFill>
                  <a:srgbClr val="0000FF"/>
                </a:solidFill>
              </a:rPr>
              <a:t>--Arthralgias</a:t>
            </a:r>
          </a:p>
          <a:p>
            <a:endParaRPr lang="en-US" sz="1400" i="1" dirty="0">
              <a:solidFill>
                <a:srgbClr val="0000FF"/>
              </a:solidFill>
            </a:endParaRPr>
          </a:p>
          <a:p>
            <a:r>
              <a:rPr lang="en-US" sz="1400" i="1" dirty="0">
                <a:solidFill>
                  <a:srgbClr val="0000FF"/>
                </a:solidFill>
              </a:rPr>
              <a:t>What proportion of pts will manifest ophthalmic findings?</a:t>
            </a:r>
            <a:endParaRPr lang="en-US" sz="1400" i="1" dirty="0">
              <a:solidFill>
                <a:srgbClr val="FFCCFF"/>
              </a:solidFill>
            </a:endParaRPr>
          </a:p>
          <a:p>
            <a:r>
              <a:rPr lang="en-US" sz="1400" dirty="0">
                <a:solidFill>
                  <a:srgbClr val="FFCCFF"/>
                </a:solidFill>
              </a:rPr>
              <a:t>About half</a:t>
            </a:r>
          </a:p>
          <a:p>
            <a:endParaRPr lang="en-US" sz="1400" i="1" dirty="0">
              <a:solidFill>
                <a:srgbClr val="FFCCFF"/>
              </a:solidFill>
            </a:endParaRPr>
          </a:p>
          <a:p>
            <a:r>
              <a:rPr lang="en-US" sz="1400" i="1" dirty="0">
                <a:solidFill>
                  <a:srgbClr val="FFCCFF"/>
                </a:solidFill>
              </a:rPr>
              <a:t>Lupus’ ophthalmic manifestations are protean. Which two are most common?</a:t>
            </a:r>
          </a:p>
          <a:p>
            <a:r>
              <a:rPr lang="en-US" sz="1400" dirty="0">
                <a:solidFill>
                  <a:srgbClr val="FFCCFF"/>
                </a:solidFill>
              </a:rPr>
              <a:t>--Lid-skin involvement in a rash</a:t>
            </a:r>
          </a:p>
          <a:p>
            <a:r>
              <a:rPr lang="en-US" sz="1400" dirty="0">
                <a:solidFill>
                  <a:srgbClr val="FFCCFF"/>
                </a:solidFill>
              </a:rPr>
              <a:t>--</a:t>
            </a:r>
            <a:r>
              <a:rPr lang="en-US" sz="1400" dirty="0" err="1">
                <a:solidFill>
                  <a:srgbClr val="FFCCFF"/>
                </a:solidFill>
              </a:rPr>
              <a:t>Sjögren</a:t>
            </a:r>
            <a:r>
              <a:rPr lang="en-US" sz="1400" dirty="0">
                <a:solidFill>
                  <a:srgbClr val="FFCCFF"/>
                </a:solidFill>
              </a:rPr>
              <a:t> syndrome</a:t>
            </a:r>
          </a:p>
        </p:txBody>
      </p:sp>
      <p:sp>
        <p:nvSpPr>
          <p:cNvPr id="43" name="TextBox 42">
            <a:extLst>
              <a:ext uri="{FF2B5EF4-FFF2-40B4-BE49-F238E27FC236}">
                <a16:creationId xmlns:a16="http://schemas.microsoft.com/office/drawing/2014/main" id="{8DC14C34-8F24-4545-866B-ED390F86BB0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749928147"/>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250</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t>It is a presenting symptom in  20-25% .</a:t>
            </a:r>
          </a:p>
          <a:p>
            <a:endParaRPr lang="en-US" sz="1400" dirty="0">
              <a:solidFill>
                <a:srgbClr val="0000FF"/>
              </a:solidFill>
            </a:endParaRPr>
          </a:p>
          <a:p>
            <a:r>
              <a:rPr lang="en-US" sz="1400" i="1" dirty="0">
                <a:solidFill>
                  <a:srgbClr val="0000FF"/>
                </a:solidFill>
              </a:rPr>
              <a:t>How common is uveitis in MS?</a:t>
            </a:r>
            <a:endParaRPr lang="en-US" sz="1400" i="1" dirty="0">
              <a:solidFill>
                <a:schemeClr val="accent5">
                  <a:lumMod val="75000"/>
                </a:schemeClr>
              </a:solidFill>
            </a:endParaRPr>
          </a:p>
          <a:p>
            <a:r>
              <a:rPr lang="en-US" sz="1400" dirty="0">
                <a:solidFill>
                  <a:schemeClr val="accent5">
                    <a:lumMod val="75000"/>
                  </a:schemeClr>
                </a:solidFill>
              </a:rPr>
              <a:t>Estimates vary widely, ranging from &lt;1% to 30%</a:t>
            </a: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Tree>
    <p:extLst>
      <p:ext uri="{BB962C8B-B14F-4D97-AF65-F5344CB8AC3E}">
        <p14:creationId xmlns:p14="http://schemas.microsoft.com/office/powerpoint/2010/main" val="325434648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251</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t>It is a presenting symptom in  20-25% .</a:t>
            </a:r>
          </a:p>
          <a:p>
            <a:endParaRPr lang="en-US" sz="1400" dirty="0">
              <a:solidFill>
                <a:srgbClr val="0000FF"/>
              </a:solidFill>
            </a:endParaRPr>
          </a:p>
          <a:p>
            <a:r>
              <a:rPr lang="en-US" sz="1400" i="1" dirty="0">
                <a:solidFill>
                  <a:srgbClr val="0000FF"/>
                </a:solidFill>
              </a:rPr>
              <a:t>How common is uveitis in MS?</a:t>
            </a:r>
          </a:p>
          <a:p>
            <a:r>
              <a:rPr lang="en-US" sz="1400" dirty="0">
                <a:solidFill>
                  <a:srgbClr val="0000FF"/>
                </a:solidFill>
              </a:rPr>
              <a:t>Estimates vary widely, ranging from &lt;1% to 30%</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Which form of uveitis is most likely in MS?</a:t>
            </a: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
        <p:nvSpPr>
          <p:cNvPr id="32" name="TextBox 31">
            <a:extLst>
              <a:ext uri="{FF2B5EF4-FFF2-40B4-BE49-F238E27FC236}">
                <a16:creationId xmlns:a16="http://schemas.microsoft.com/office/drawing/2014/main" id="{4CC80FBE-8E34-42B8-A728-EE329E19DB23}"/>
              </a:ext>
            </a:extLst>
          </p:cNvPr>
          <p:cNvSpPr txBox="1"/>
          <p:nvPr/>
        </p:nvSpPr>
        <p:spPr>
          <a:xfrm>
            <a:off x="2660628" y="3616543"/>
            <a:ext cx="2513830" cy="646331"/>
          </a:xfrm>
          <a:prstGeom prst="rect">
            <a:avLst/>
          </a:prstGeom>
          <a:noFill/>
        </p:spPr>
        <p:txBody>
          <a:bodyPr wrap="none" rtlCol="0">
            <a:spAutoFit/>
          </a:bodyPr>
          <a:lstStyle/>
          <a:p>
            <a:r>
              <a:rPr lang="en-US" sz="1200" dirty="0"/>
              <a:t>Per the </a:t>
            </a:r>
            <a:r>
              <a:rPr lang="en-US" sz="1200" i="1" dirty="0"/>
              <a:t>Neuro-</a:t>
            </a:r>
            <a:r>
              <a:rPr lang="en-US" sz="1200" i="1" dirty="0" err="1"/>
              <a:t>Oph</a:t>
            </a:r>
            <a:r>
              <a:rPr lang="en-US" sz="1200" dirty="0"/>
              <a:t> book: 0.4-26%</a:t>
            </a:r>
          </a:p>
          <a:p>
            <a:r>
              <a:rPr lang="en-US" sz="1200" dirty="0"/>
              <a:t>Per the </a:t>
            </a:r>
            <a:r>
              <a:rPr lang="en-US" sz="1200" i="1" dirty="0"/>
              <a:t>Uveitis</a:t>
            </a:r>
            <a:r>
              <a:rPr lang="en-US" sz="1200" dirty="0"/>
              <a:t> book: ‘Up to 30%’</a:t>
            </a:r>
          </a:p>
          <a:p>
            <a:r>
              <a:rPr lang="en-US" sz="1200" dirty="0"/>
              <a:t>Per </a:t>
            </a:r>
            <a:r>
              <a:rPr lang="en-US" sz="1200" dirty="0" err="1"/>
              <a:t>EyeWiki</a:t>
            </a:r>
            <a:r>
              <a:rPr lang="en-US" sz="1200" dirty="0"/>
              <a:t>: 1-2%</a:t>
            </a:r>
          </a:p>
        </p:txBody>
      </p:sp>
    </p:spTree>
    <p:extLst>
      <p:ext uri="{BB962C8B-B14F-4D97-AF65-F5344CB8AC3E}">
        <p14:creationId xmlns:p14="http://schemas.microsoft.com/office/powerpoint/2010/main" val="2835199017"/>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252</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t>It is a presenting symptom in  20-25% .</a:t>
            </a:r>
          </a:p>
          <a:p>
            <a:endParaRPr lang="en-US" sz="1400" dirty="0">
              <a:solidFill>
                <a:srgbClr val="0000FF"/>
              </a:solidFill>
            </a:endParaRPr>
          </a:p>
          <a:p>
            <a:r>
              <a:rPr lang="en-US" sz="1400" i="1" dirty="0">
                <a:solidFill>
                  <a:srgbClr val="0000FF"/>
                </a:solidFill>
              </a:rPr>
              <a:t>How common is uveitis in MS?</a:t>
            </a:r>
          </a:p>
          <a:p>
            <a:r>
              <a:rPr lang="en-US" sz="1400" dirty="0">
                <a:solidFill>
                  <a:srgbClr val="0000FF"/>
                </a:solidFill>
              </a:rPr>
              <a:t>Estimates vary widely, ranging from &lt;1% to 30%</a:t>
            </a:r>
          </a:p>
          <a:p>
            <a:endParaRPr lang="en-US" sz="1400" i="1" dirty="0">
              <a:solidFill>
                <a:srgbClr val="0000FF"/>
              </a:solidFill>
            </a:endParaRPr>
          </a:p>
          <a:p>
            <a:r>
              <a:rPr lang="en-US" sz="1400" i="1" dirty="0">
                <a:solidFill>
                  <a:srgbClr val="0000FF"/>
                </a:solidFill>
              </a:rPr>
              <a:t>Which form of uveitis is most likely in MS?</a:t>
            </a:r>
            <a:endParaRPr lang="en-US" sz="1400" i="1" dirty="0">
              <a:solidFill>
                <a:schemeClr val="accent5">
                  <a:lumMod val="75000"/>
                </a:schemeClr>
              </a:solidFill>
            </a:endParaRPr>
          </a:p>
          <a:p>
            <a:r>
              <a:rPr lang="en-US" sz="1400" dirty="0">
                <a:solidFill>
                  <a:schemeClr val="accent5">
                    <a:lumMod val="75000"/>
                  </a:schemeClr>
                </a:solidFill>
              </a:rPr>
              <a:t>Intermediate. 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Tree>
    <p:extLst>
      <p:ext uri="{BB962C8B-B14F-4D97-AF65-F5344CB8AC3E}">
        <p14:creationId xmlns:p14="http://schemas.microsoft.com/office/powerpoint/2010/main" val="3773992308"/>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253</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t>It is a presenting symptom in  20-25% .</a:t>
            </a:r>
          </a:p>
          <a:p>
            <a:endParaRPr lang="en-US" sz="1400" dirty="0">
              <a:solidFill>
                <a:srgbClr val="0000FF"/>
              </a:solidFill>
            </a:endParaRPr>
          </a:p>
          <a:p>
            <a:r>
              <a:rPr lang="en-US" sz="1400" i="1" dirty="0">
                <a:solidFill>
                  <a:srgbClr val="0000FF"/>
                </a:solidFill>
              </a:rPr>
              <a:t>How common is uveitis in MS?</a:t>
            </a:r>
          </a:p>
          <a:p>
            <a:r>
              <a:rPr lang="en-US" sz="1400" dirty="0">
                <a:solidFill>
                  <a:srgbClr val="0000FF"/>
                </a:solidFill>
              </a:rPr>
              <a:t>Estimates vary widely, ranging from &lt;1% to 30%</a:t>
            </a:r>
          </a:p>
          <a:p>
            <a:endParaRPr lang="en-US" sz="1400" i="1" dirty="0">
              <a:solidFill>
                <a:srgbClr val="0000FF"/>
              </a:solidFill>
            </a:endParaRPr>
          </a:p>
          <a:p>
            <a:r>
              <a:rPr lang="en-US" sz="1400" i="1" dirty="0">
                <a:solidFill>
                  <a:srgbClr val="0000FF"/>
                </a:solidFill>
              </a:rPr>
              <a:t>Which form of uveitis is most likely in MS?</a:t>
            </a:r>
          </a:p>
          <a:p>
            <a:r>
              <a:rPr lang="en-US" sz="1400" dirty="0">
                <a:solidFill>
                  <a:srgbClr val="0000FF"/>
                </a:solidFill>
              </a:rPr>
              <a:t>Intermediate </a:t>
            </a:r>
            <a:r>
              <a:rPr lang="en-US" sz="1400" dirty="0">
                <a:solidFill>
                  <a:schemeClr val="accent5">
                    <a:lumMod val="75000"/>
                  </a:schemeClr>
                </a:solidFill>
              </a:rPr>
              <a:t>If you encounter an intermediate-uveitis </a:t>
            </a:r>
            <a:r>
              <a:rPr lang="en-US" sz="1400" dirty="0" err="1">
                <a:solidFill>
                  <a:schemeClr val="accent5">
                    <a:lumMod val="75000"/>
                  </a:schemeClr>
                </a:solidFill>
              </a:rPr>
              <a:t>pt</a:t>
            </a:r>
            <a:r>
              <a:rPr lang="en-US" sz="1400" dirty="0">
                <a:solidFill>
                  <a:schemeClr val="accent5">
                    <a:lumMod val="75000"/>
                  </a:schemeClr>
                </a:solidFill>
              </a:rPr>
              <a:t> on the OKAP, think MS first (and sarcoid a distant second).</a:t>
            </a: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Tree>
    <p:extLst>
      <p:ext uri="{BB962C8B-B14F-4D97-AF65-F5344CB8AC3E}">
        <p14:creationId xmlns:p14="http://schemas.microsoft.com/office/powerpoint/2010/main" val="26130652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254</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t>It is a presenting symptom in  20-25% .</a:t>
            </a:r>
          </a:p>
          <a:p>
            <a:endParaRPr lang="en-US" sz="1400" dirty="0">
              <a:solidFill>
                <a:srgbClr val="0000FF"/>
              </a:solidFill>
            </a:endParaRPr>
          </a:p>
          <a:p>
            <a:r>
              <a:rPr lang="en-US" sz="1400" i="1" dirty="0">
                <a:solidFill>
                  <a:srgbClr val="0000FF"/>
                </a:solidFill>
              </a:rPr>
              <a:t>How common is uveitis in MS?</a:t>
            </a:r>
          </a:p>
          <a:p>
            <a:r>
              <a:rPr lang="en-US" sz="1400" dirty="0">
                <a:solidFill>
                  <a:srgbClr val="0000FF"/>
                </a:solidFill>
              </a:rPr>
              <a:t>Estimates vary widely, ranging from &lt;1% to 30%</a:t>
            </a:r>
          </a:p>
          <a:p>
            <a:endParaRPr lang="en-US" sz="1400" i="1" dirty="0">
              <a:solidFill>
                <a:srgbClr val="0000FF"/>
              </a:solidFill>
            </a:endParaRPr>
          </a:p>
          <a:p>
            <a:r>
              <a:rPr lang="en-US" sz="1400" i="1" dirty="0">
                <a:solidFill>
                  <a:srgbClr val="0000FF"/>
                </a:solidFill>
              </a:rPr>
              <a:t>Which form of uveitis is most likely in MS?</a:t>
            </a:r>
          </a:p>
          <a:p>
            <a:r>
              <a:rPr lang="en-US" sz="1400" dirty="0">
                <a:solidFill>
                  <a:srgbClr val="0000FF"/>
                </a:solidFill>
              </a:rPr>
              <a:t>Intermediate. </a:t>
            </a:r>
            <a:r>
              <a:rPr lang="en-US" sz="1400" dirty="0"/>
              <a:t>If you encounter an intermediate-uveitis </a:t>
            </a:r>
            <a:r>
              <a:rPr lang="en-US" sz="1400" dirty="0" err="1"/>
              <a:t>pt</a:t>
            </a:r>
            <a:r>
              <a:rPr lang="en-US" sz="1400" dirty="0"/>
              <a:t> on the OKAP, think MS first (and sarcoid a distant second).</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Tree>
    <p:extLst>
      <p:ext uri="{BB962C8B-B14F-4D97-AF65-F5344CB8AC3E}">
        <p14:creationId xmlns:p14="http://schemas.microsoft.com/office/powerpoint/2010/main" val="246809441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255</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ophthalmic involvement common in MS?</a:t>
            </a:r>
          </a:p>
          <a:p>
            <a:r>
              <a:rPr lang="en-US" sz="1400" dirty="0">
                <a:solidFill>
                  <a:schemeClr val="bg1">
                    <a:lumMod val="50000"/>
                  </a:schemeClr>
                </a:solidFill>
              </a:rPr>
              <a:t>Very much so</a:t>
            </a:r>
          </a:p>
          <a:p>
            <a:endParaRPr lang="en-US" sz="1400" dirty="0">
              <a:solidFill>
                <a:schemeClr val="bg1">
                  <a:lumMod val="50000"/>
                </a:schemeClr>
              </a:solidFill>
            </a:endParaRPr>
          </a:p>
          <a:p>
            <a:r>
              <a:rPr lang="en-US" sz="1400" i="1" dirty="0">
                <a:solidFill>
                  <a:schemeClr val="bg1">
                    <a:lumMod val="50000"/>
                  </a:schemeClr>
                </a:solidFill>
              </a:rPr>
              <a:t>What is the most common ophthalmic manifestation?</a:t>
            </a:r>
          </a:p>
          <a:p>
            <a:r>
              <a:rPr lang="en-US" sz="1400" dirty="0">
                <a:solidFill>
                  <a:schemeClr val="bg1">
                    <a:lumMod val="50000"/>
                  </a:schemeClr>
                </a:solidFill>
              </a:rPr>
              <a:t>Optic neuritis.  75%  of pts will experience it at some point. It is a presenting symptom in  20-25% .</a:t>
            </a:r>
          </a:p>
          <a:p>
            <a:endParaRPr lang="en-US" sz="1400" dirty="0">
              <a:solidFill>
                <a:schemeClr val="bg1">
                  <a:lumMod val="50000"/>
                </a:schemeClr>
              </a:solidFill>
            </a:endParaRPr>
          </a:p>
          <a:p>
            <a:r>
              <a:rPr lang="en-US" sz="1400" i="1" dirty="0">
                <a:solidFill>
                  <a:schemeClr val="bg1">
                    <a:lumMod val="50000"/>
                  </a:schemeClr>
                </a:solidFill>
              </a:rPr>
              <a:t>How common is uveitis in MS?</a:t>
            </a:r>
          </a:p>
          <a:p>
            <a:r>
              <a:rPr lang="en-US" sz="1400" dirty="0">
                <a:solidFill>
                  <a:schemeClr val="bg1">
                    <a:lumMod val="50000"/>
                  </a:schemeClr>
                </a:solidFill>
              </a:rPr>
              <a:t>Estimates vary widely, ranging from &lt;1% to 30%</a:t>
            </a:r>
          </a:p>
          <a:p>
            <a:endParaRPr lang="en-US" sz="1400" i="1" dirty="0">
              <a:solidFill>
                <a:schemeClr val="bg1">
                  <a:lumMod val="50000"/>
                </a:schemeClr>
              </a:solidFill>
            </a:endParaRPr>
          </a:p>
          <a:p>
            <a:r>
              <a:rPr lang="en-US" sz="1400" i="1" dirty="0">
                <a:solidFill>
                  <a:schemeClr val="bg1">
                    <a:lumMod val="50000"/>
                  </a:schemeClr>
                </a:solidFill>
              </a:rPr>
              <a:t>Which form of uveitis is most likely in MS?</a:t>
            </a:r>
          </a:p>
          <a:p>
            <a:r>
              <a:rPr lang="en-US" sz="1400" dirty="0">
                <a:solidFill>
                  <a:srgbClr val="0000FF"/>
                </a:solidFill>
              </a:rPr>
              <a:t>Intermediate. </a:t>
            </a:r>
            <a:r>
              <a:rPr lang="en-US" sz="1400" dirty="0"/>
              <a:t>If you encounter an intermediate-uveitis </a:t>
            </a:r>
            <a:r>
              <a:rPr lang="en-US" sz="1400" dirty="0" err="1"/>
              <a:t>pt</a:t>
            </a:r>
            <a:r>
              <a:rPr lang="en-US" sz="1400" dirty="0"/>
              <a:t> on the OKAP, think MS first (and sarcoid a distant second).</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
        <p:nvSpPr>
          <p:cNvPr id="32" name="TextBox 31">
            <a:extLst>
              <a:ext uri="{FF2B5EF4-FFF2-40B4-BE49-F238E27FC236}">
                <a16:creationId xmlns:a16="http://schemas.microsoft.com/office/drawing/2014/main" id="{352D4FFE-31F0-477B-9DE3-4816DFCE339B}"/>
              </a:ext>
            </a:extLst>
          </p:cNvPr>
          <p:cNvSpPr txBox="1"/>
          <p:nvPr/>
        </p:nvSpPr>
        <p:spPr>
          <a:xfrm>
            <a:off x="848778" y="4500736"/>
            <a:ext cx="4264666" cy="738664"/>
          </a:xfrm>
          <a:prstGeom prst="rect">
            <a:avLst/>
          </a:prstGeom>
          <a:solidFill>
            <a:srgbClr val="7030A0"/>
          </a:solidFill>
        </p:spPr>
        <p:txBody>
          <a:bodyPr wrap="square" rtlCol="0">
            <a:spAutoFit/>
          </a:bodyPr>
          <a:lstStyle/>
          <a:p>
            <a:r>
              <a:rPr lang="en-US" sz="1400" i="1" dirty="0">
                <a:solidFill>
                  <a:schemeClr val="bg1"/>
                </a:solidFill>
              </a:rPr>
              <a:t>Does intermediate uveitis in MS present unilaterally, like optic neuritis does?</a:t>
            </a:r>
            <a:endParaRPr lang="en-US" sz="1400" i="1" dirty="0">
              <a:solidFill>
                <a:srgbClr val="7030A0"/>
              </a:solidFill>
            </a:endParaRPr>
          </a:p>
          <a:p>
            <a:r>
              <a:rPr lang="en-US" sz="1400" dirty="0">
                <a:solidFill>
                  <a:srgbClr val="7030A0"/>
                </a:solidFill>
              </a:rPr>
              <a:t>Just the opposite—it is almost always bilateral</a:t>
            </a:r>
          </a:p>
        </p:txBody>
      </p:sp>
    </p:spTree>
    <p:extLst>
      <p:ext uri="{BB962C8B-B14F-4D97-AF65-F5344CB8AC3E}">
        <p14:creationId xmlns:p14="http://schemas.microsoft.com/office/powerpoint/2010/main" val="383614098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256</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Is ophthalmic involvement common in MS?</a:t>
            </a:r>
          </a:p>
          <a:p>
            <a:r>
              <a:rPr lang="en-US" sz="1400" dirty="0">
                <a:solidFill>
                  <a:schemeClr val="bg1">
                    <a:lumMod val="50000"/>
                  </a:schemeClr>
                </a:solidFill>
              </a:rPr>
              <a:t>Very much so</a:t>
            </a:r>
          </a:p>
          <a:p>
            <a:endParaRPr lang="en-US" sz="1400" dirty="0">
              <a:solidFill>
                <a:schemeClr val="bg1">
                  <a:lumMod val="50000"/>
                </a:schemeClr>
              </a:solidFill>
            </a:endParaRPr>
          </a:p>
          <a:p>
            <a:r>
              <a:rPr lang="en-US" sz="1400" i="1" dirty="0">
                <a:solidFill>
                  <a:schemeClr val="bg1">
                    <a:lumMod val="50000"/>
                  </a:schemeClr>
                </a:solidFill>
              </a:rPr>
              <a:t>What is the most common ophthalmic manifestation?</a:t>
            </a:r>
          </a:p>
          <a:p>
            <a:r>
              <a:rPr lang="en-US" sz="1400" dirty="0">
                <a:solidFill>
                  <a:schemeClr val="bg1">
                    <a:lumMod val="50000"/>
                  </a:schemeClr>
                </a:solidFill>
              </a:rPr>
              <a:t>Optic neuritis.  75%  of pts will experience it at some point. It is a presenting symptom in  20-25% .</a:t>
            </a:r>
          </a:p>
          <a:p>
            <a:endParaRPr lang="en-US" sz="1400" dirty="0">
              <a:solidFill>
                <a:schemeClr val="bg1">
                  <a:lumMod val="50000"/>
                </a:schemeClr>
              </a:solidFill>
            </a:endParaRPr>
          </a:p>
          <a:p>
            <a:r>
              <a:rPr lang="en-US" sz="1400" i="1" dirty="0">
                <a:solidFill>
                  <a:schemeClr val="bg1">
                    <a:lumMod val="50000"/>
                  </a:schemeClr>
                </a:solidFill>
              </a:rPr>
              <a:t>How common is uveitis in MS?</a:t>
            </a:r>
          </a:p>
          <a:p>
            <a:r>
              <a:rPr lang="en-US" sz="1400" dirty="0">
                <a:solidFill>
                  <a:schemeClr val="bg1">
                    <a:lumMod val="50000"/>
                  </a:schemeClr>
                </a:solidFill>
              </a:rPr>
              <a:t>Estimates vary widely, ranging from &lt;1% to 30%</a:t>
            </a:r>
          </a:p>
          <a:p>
            <a:endParaRPr lang="en-US" sz="1400" i="1" dirty="0">
              <a:solidFill>
                <a:schemeClr val="bg1">
                  <a:lumMod val="50000"/>
                </a:schemeClr>
              </a:solidFill>
            </a:endParaRPr>
          </a:p>
          <a:p>
            <a:r>
              <a:rPr lang="en-US" sz="1400" i="1" dirty="0">
                <a:solidFill>
                  <a:schemeClr val="bg1">
                    <a:lumMod val="50000"/>
                  </a:schemeClr>
                </a:solidFill>
              </a:rPr>
              <a:t>Which form of uveitis is most likely in MS?</a:t>
            </a:r>
          </a:p>
          <a:p>
            <a:r>
              <a:rPr lang="en-US" sz="1400" dirty="0">
                <a:solidFill>
                  <a:srgbClr val="0000FF"/>
                </a:solidFill>
              </a:rPr>
              <a:t>Intermediate. </a:t>
            </a:r>
            <a:r>
              <a:rPr lang="en-US" sz="1400" dirty="0"/>
              <a:t>If you encounter an intermediate-uveitis </a:t>
            </a:r>
            <a:r>
              <a:rPr lang="en-US" sz="1400" dirty="0" err="1"/>
              <a:t>pt</a:t>
            </a:r>
            <a:r>
              <a:rPr lang="en-US" sz="1400" dirty="0"/>
              <a:t> on the OKAP, think MS first (and sarcoid a distant second).</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At long last, a retinal vasculitis question: What proportion of MS pts manifest evidence of phlebitis?</a:t>
            </a:r>
          </a:p>
          <a:p>
            <a:r>
              <a:rPr lang="en-US" sz="1400" dirty="0">
                <a:solidFill>
                  <a:schemeClr val="accent5">
                    <a:lumMod val="75000"/>
                  </a:schemeClr>
                </a:solidFill>
              </a:rPr>
              <a:t>5-10%</a:t>
            </a:r>
          </a:p>
        </p:txBody>
      </p:sp>
      <p:sp>
        <p:nvSpPr>
          <p:cNvPr id="32" name="TextBox 31">
            <a:extLst>
              <a:ext uri="{FF2B5EF4-FFF2-40B4-BE49-F238E27FC236}">
                <a16:creationId xmlns:a16="http://schemas.microsoft.com/office/drawing/2014/main" id="{352D4FFE-31F0-477B-9DE3-4816DFCE339B}"/>
              </a:ext>
            </a:extLst>
          </p:cNvPr>
          <p:cNvSpPr txBox="1"/>
          <p:nvPr/>
        </p:nvSpPr>
        <p:spPr>
          <a:xfrm>
            <a:off x="848778" y="4500736"/>
            <a:ext cx="4264666" cy="738664"/>
          </a:xfrm>
          <a:prstGeom prst="rect">
            <a:avLst/>
          </a:prstGeom>
          <a:solidFill>
            <a:srgbClr val="7030A0"/>
          </a:solidFill>
        </p:spPr>
        <p:txBody>
          <a:bodyPr wrap="square" rtlCol="0">
            <a:spAutoFit/>
          </a:bodyPr>
          <a:lstStyle/>
          <a:p>
            <a:r>
              <a:rPr lang="en-US" sz="1400" i="1" dirty="0">
                <a:solidFill>
                  <a:schemeClr val="bg1"/>
                </a:solidFill>
              </a:rPr>
              <a:t>Does intermediate uveitis in MS present unilaterally, like optic neuritis does?</a:t>
            </a:r>
          </a:p>
          <a:p>
            <a:r>
              <a:rPr lang="en-US" sz="1400" dirty="0">
                <a:solidFill>
                  <a:schemeClr val="bg1"/>
                </a:solidFill>
              </a:rPr>
              <a:t>Just the opposite—it is almost always bilateral</a:t>
            </a:r>
          </a:p>
        </p:txBody>
      </p:sp>
    </p:spTree>
    <p:extLst>
      <p:ext uri="{BB962C8B-B14F-4D97-AF65-F5344CB8AC3E}">
        <p14:creationId xmlns:p14="http://schemas.microsoft.com/office/powerpoint/2010/main" val="199258038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257</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t>It is a presenting symptom in  20-25% .</a:t>
            </a:r>
          </a:p>
          <a:p>
            <a:endParaRPr lang="en-US" sz="1400" dirty="0">
              <a:solidFill>
                <a:srgbClr val="0000FF"/>
              </a:solidFill>
            </a:endParaRPr>
          </a:p>
          <a:p>
            <a:r>
              <a:rPr lang="en-US" sz="1400" i="1" dirty="0">
                <a:solidFill>
                  <a:srgbClr val="0000FF"/>
                </a:solidFill>
              </a:rPr>
              <a:t>How common is uveitis in MS?</a:t>
            </a:r>
          </a:p>
          <a:p>
            <a:r>
              <a:rPr lang="en-US" sz="1400" dirty="0">
                <a:solidFill>
                  <a:srgbClr val="0000FF"/>
                </a:solidFill>
              </a:rPr>
              <a:t>Estimates vary widely, ranging from &lt;1% to 30%</a:t>
            </a:r>
          </a:p>
          <a:p>
            <a:endParaRPr lang="en-US" sz="1400" i="1" dirty="0">
              <a:solidFill>
                <a:srgbClr val="0000FF"/>
              </a:solidFill>
            </a:endParaRPr>
          </a:p>
          <a:p>
            <a:r>
              <a:rPr lang="en-US" sz="1400" i="1" dirty="0">
                <a:solidFill>
                  <a:srgbClr val="0000FF"/>
                </a:solidFill>
              </a:rPr>
              <a:t>Which form of uveitis is most likely in MS?</a:t>
            </a:r>
          </a:p>
          <a:p>
            <a:r>
              <a:rPr lang="en-US" sz="1400" dirty="0">
                <a:solidFill>
                  <a:srgbClr val="0000FF"/>
                </a:solidFill>
              </a:rPr>
              <a:t>Intermediate. </a:t>
            </a:r>
            <a:r>
              <a:rPr lang="en-US" sz="1400" dirty="0"/>
              <a:t>If you encounter an intermediate-uveitis </a:t>
            </a:r>
            <a:r>
              <a:rPr lang="en-US" sz="1400" dirty="0" err="1"/>
              <a:t>pt</a:t>
            </a:r>
            <a:r>
              <a:rPr lang="en-US" sz="1400" dirty="0"/>
              <a:t> on the OKAP, think MS first (and sarcoid a distant second).</a:t>
            </a:r>
          </a:p>
          <a:p>
            <a:endParaRPr lang="en-US" sz="1400" i="1" dirty="0"/>
          </a:p>
          <a:p>
            <a:r>
              <a:rPr lang="en-US" sz="1400" i="1" dirty="0">
                <a:solidFill>
                  <a:srgbClr val="0000FF"/>
                </a:solidFill>
              </a:rPr>
              <a:t>At long last, a retinal vasculitis question: What proportion of MS pts manifest evidence of phlebitis?</a:t>
            </a:r>
            <a:endParaRPr lang="en-US" sz="1400" i="1" dirty="0">
              <a:solidFill>
                <a:schemeClr val="accent5">
                  <a:lumMod val="75000"/>
                </a:schemeClr>
              </a:solidFill>
            </a:endParaRPr>
          </a:p>
          <a:p>
            <a:r>
              <a:rPr lang="en-US" sz="1400" dirty="0">
                <a:solidFill>
                  <a:schemeClr val="accent5">
                    <a:lumMod val="75000"/>
                  </a:schemeClr>
                </a:solidFill>
              </a:rPr>
              <a:t>5-10%</a:t>
            </a:r>
          </a:p>
        </p:txBody>
      </p:sp>
    </p:spTree>
    <p:extLst>
      <p:ext uri="{BB962C8B-B14F-4D97-AF65-F5344CB8AC3E}">
        <p14:creationId xmlns:p14="http://schemas.microsoft.com/office/powerpoint/2010/main" val="145114105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Line 29">
            <a:extLst>
              <a:ext uri="{FF2B5EF4-FFF2-40B4-BE49-F238E27FC236}">
                <a16:creationId xmlns:a16="http://schemas.microsoft.com/office/drawing/2014/main" id="{99940BD3-C9AD-4400-AC9A-5AFE2D0D4F8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 name="Line 30">
            <a:extLst>
              <a:ext uri="{FF2B5EF4-FFF2-40B4-BE49-F238E27FC236}">
                <a16:creationId xmlns:a16="http://schemas.microsoft.com/office/drawing/2014/main" id="{50F6C976-CFA2-41A5-88D8-71A1A06E0E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 name="Text Box 31">
            <a:extLst>
              <a:ext uri="{FF2B5EF4-FFF2-40B4-BE49-F238E27FC236}">
                <a16:creationId xmlns:a16="http://schemas.microsoft.com/office/drawing/2014/main" id="{94AFB4EA-AB22-4020-9222-68D051DF0B6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2" name="Text Box 23">
            <a:extLst>
              <a:ext uri="{FF2B5EF4-FFF2-40B4-BE49-F238E27FC236}">
                <a16:creationId xmlns:a16="http://schemas.microsoft.com/office/drawing/2014/main" id="{7A0F4A52-F30B-4CE9-84C9-1A8DC71D1AF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43" name="TextBox 42">
            <a:extLst>
              <a:ext uri="{FF2B5EF4-FFF2-40B4-BE49-F238E27FC236}">
                <a16:creationId xmlns:a16="http://schemas.microsoft.com/office/drawing/2014/main" id="{1ACEBE8B-AB98-44B6-8DEA-5F18E90ECE6A}"/>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4" name="Straight Connector 43">
            <a:extLst>
              <a:ext uri="{FF2B5EF4-FFF2-40B4-BE49-F238E27FC236}">
                <a16:creationId xmlns:a16="http://schemas.microsoft.com/office/drawing/2014/main" id="{FAA92D7A-2E6F-42E0-B2B0-D1CCBC848E46}"/>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A9D2F282-D761-4DC3-BC67-E4CB478E2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46" name="Oval 45">
            <a:extLst>
              <a:ext uri="{FF2B5EF4-FFF2-40B4-BE49-F238E27FC236}">
                <a16:creationId xmlns:a16="http://schemas.microsoft.com/office/drawing/2014/main" id="{60D073C3-EDB8-40C6-AA4C-C55D71DC4C76}"/>
              </a:ext>
            </a:extLst>
          </p:cNvPr>
          <p:cNvSpPr/>
          <p:nvPr/>
        </p:nvSpPr>
        <p:spPr>
          <a:xfrm>
            <a:off x="6905510" y="3886200"/>
            <a:ext cx="1913473"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16">
            <a:extLst>
              <a:ext uri="{FF2B5EF4-FFF2-40B4-BE49-F238E27FC236}">
                <a16:creationId xmlns:a16="http://schemas.microsoft.com/office/drawing/2014/main" id="{54D0AE06-92C1-42C8-9538-5406BB747C9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41" name="TextBox 40">
            <a:extLst>
              <a:ext uri="{FF2B5EF4-FFF2-40B4-BE49-F238E27FC236}">
                <a16:creationId xmlns:a16="http://schemas.microsoft.com/office/drawing/2014/main" id="{6605A539-5DBB-49C6-AC6F-23F5DC0FA89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6" name="Text Box 23">
            <a:extLst>
              <a:ext uri="{FF2B5EF4-FFF2-40B4-BE49-F238E27FC236}">
                <a16:creationId xmlns:a16="http://schemas.microsoft.com/office/drawing/2014/main" id="{7004A454-C044-4AFF-848F-4EED3D54FB3D}"/>
              </a:ext>
            </a:extLst>
          </p:cNvPr>
          <p:cNvSpPr txBox="1">
            <a:spLocks noChangeArrowheads="1"/>
          </p:cNvSpPr>
          <p:nvPr/>
        </p:nvSpPr>
        <p:spPr bwMode="auto">
          <a:xfrm>
            <a:off x="3932238" y="39624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57" name="Line 19">
            <a:extLst>
              <a:ext uri="{FF2B5EF4-FFF2-40B4-BE49-F238E27FC236}">
                <a16:creationId xmlns:a16="http://schemas.microsoft.com/office/drawing/2014/main" id="{A6454CC6-3420-420E-8081-DD22047A61BE}"/>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20">
            <a:extLst>
              <a:ext uri="{FF2B5EF4-FFF2-40B4-BE49-F238E27FC236}">
                <a16:creationId xmlns:a16="http://schemas.microsoft.com/office/drawing/2014/main" id="{149597F8-5769-4A71-83C8-BA1904DD54D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Line 17">
            <a:extLst>
              <a:ext uri="{FF2B5EF4-FFF2-40B4-BE49-F238E27FC236}">
                <a16:creationId xmlns:a16="http://schemas.microsoft.com/office/drawing/2014/main" id="{1F279A53-94D3-4FCD-82D7-5AC42E59C5B3}"/>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258</a:t>
            </a:fld>
            <a:endParaRPr lang="en-US" altLang="en-US" sz="1000"/>
          </a:p>
        </p:txBody>
      </p:sp>
      <p:sp>
        <p:nvSpPr>
          <p:cNvPr id="35" name="TextBox 34">
            <a:extLst>
              <a:ext uri="{FF2B5EF4-FFF2-40B4-BE49-F238E27FC236}">
                <a16:creationId xmlns:a16="http://schemas.microsoft.com/office/drawing/2014/main" id="{26349310-5AB4-4BF4-B61B-F730E7DF89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 name="TextBox 1">
            <a:extLst>
              <a:ext uri="{FF2B5EF4-FFF2-40B4-BE49-F238E27FC236}">
                <a16:creationId xmlns:a16="http://schemas.microsoft.com/office/drawing/2014/main" id="{425E1B86-55AE-426E-8008-DC696546CA38}"/>
              </a:ext>
            </a:extLst>
          </p:cNvPr>
          <p:cNvSpPr txBox="1"/>
          <p:nvPr/>
        </p:nvSpPr>
        <p:spPr>
          <a:xfrm>
            <a:off x="202325" y="1130856"/>
            <a:ext cx="6450261" cy="5016758"/>
          </a:xfrm>
          <a:prstGeom prst="rect">
            <a:avLst/>
          </a:prstGeom>
          <a:solidFill>
            <a:schemeClr val="accent1">
              <a:lumMod val="40000"/>
              <a:lumOff val="60000"/>
            </a:schemeClr>
          </a:solidFill>
        </p:spPr>
        <p:txBody>
          <a:bodyPr wrap="square" rtlCol="0">
            <a:spAutoFit/>
          </a:bodyPr>
          <a:lstStyle/>
          <a:p>
            <a:r>
              <a:rPr lang="en-US" sz="1600" i="1" dirty="0">
                <a:solidFill>
                  <a:schemeClr val="bg1">
                    <a:lumMod val="65000"/>
                  </a:schemeClr>
                </a:solidFill>
              </a:rPr>
              <a:t>Who is the typical multiple sclerosis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young to middle-age white female</a:t>
            </a:r>
          </a:p>
          <a:p>
            <a:endParaRPr lang="en-US" sz="1600" dirty="0">
              <a:solidFill>
                <a:schemeClr val="bg1">
                  <a:lumMod val="65000"/>
                </a:schemeClr>
              </a:solidFill>
            </a:endParaRPr>
          </a:p>
          <a:p>
            <a:r>
              <a:rPr lang="en-US" sz="1600" i="1" dirty="0">
                <a:solidFill>
                  <a:schemeClr val="bg1">
                    <a:lumMod val="65000"/>
                  </a:schemeClr>
                </a:solidFill>
              </a:rPr>
              <a:t>Is there a geographic association?</a:t>
            </a:r>
          </a:p>
          <a:p>
            <a:r>
              <a:rPr lang="en-US" sz="1600" dirty="0">
                <a:solidFill>
                  <a:schemeClr val="bg1">
                    <a:lumMod val="65000"/>
                  </a:schemeClr>
                </a:solidFill>
              </a:rPr>
              <a:t>Yes, it is more common among individuals who live relatively  far from  the equator</a:t>
            </a:r>
          </a:p>
          <a:p>
            <a:endParaRPr lang="en-US" sz="1600" dirty="0">
              <a:solidFill>
                <a:schemeClr val="bg1">
                  <a:lumMod val="65000"/>
                </a:schemeClr>
              </a:solidFill>
            </a:endParaRPr>
          </a:p>
          <a:p>
            <a:r>
              <a:rPr lang="en-US" sz="1600" i="1" dirty="0">
                <a:solidFill>
                  <a:schemeClr val="bg1">
                    <a:lumMod val="65000"/>
                  </a:schemeClr>
                </a:solidFill>
              </a:rPr>
              <a:t>What is the cause?</a:t>
            </a:r>
          </a:p>
          <a:p>
            <a:r>
              <a:rPr lang="en-US" sz="1600" dirty="0">
                <a:solidFill>
                  <a:schemeClr val="bg1">
                    <a:lumMod val="65000"/>
                  </a:schemeClr>
                </a:solidFill>
              </a:rPr>
              <a:t>It is unknown at this time</a:t>
            </a:r>
          </a:p>
          <a:p>
            <a:endParaRPr lang="en-US" sz="1600" i="1" dirty="0">
              <a:solidFill>
                <a:schemeClr val="bg1">
                  <a:lumMod val="65000"/>
                </a:schemeClr>
              </a:solidFill>
            </a:endParaRPr>
          </a:p>
          <a:p>
            <a:r>
              <a:rPr lang="en-US" sz="1600" i="1" dirty="0">
                <a:solidFill>
                  <a:schemeClr val="bg1">
                    <a:lumMod val="65000"/>
                  </a:schemeClr>
                </a:solidFill>
              </a:rPr>
              <a:t>Is there a genetic component?</a:t>
            </a:r>
          </a:p>
          <a:p>
            <a:r>
              <a:rPr lang="en-US" sz="1600" dirty="0">
                <a:solidFill>
                  <a:schemeClr val="bg1">
                    <a:lumMod val="65000"/>
                  </a:schemeClr>
                </a:solidFill>
              </a:rPr>
              <a:t>Yes, but it is complex and multifactorial. Further, environmental factors </a:t>
            </a:r>
            <a:r>
              <a:rPr lang="en-US" sz="1600" dirty="0" err="1">
                <a:solidFill>
                  <a:schemeClr val="bg1">
                    <a:lumMod val="65000"/>
                  </a:schemeClr>
                </a:solidFill>
              </a:rPr>
              <a:t>mos</a:t>
            </a:r>
            <a:r>
              <a:rPr lang="en-US" sz="1600" dirty="0">
                <a:solidFill>
                  <a:schemeClr val="bg1">
                    <a:lumMod val="65000"/>
                  </a:schemeClr>
                </a:solidFill>
              </a:rPr>
              <a:t> def play a role as well.</a:t>
            </a:r>
          </a:p>
          <a:p>
            <a:endParaRPr lang="en-US" sz="1600" i="1" dirty="0">
              <a:solidFill>
                <a:schemeClr val="bg1">
                  <a:lumMod val="65000"/>
                </a:schemeClr>
              </a:solidFill>
            </a:endParaRPr>
          </a:p>
          <a:p>
            <a:r>
              <a:rPr lang="en-US" sz="1600" i="1" dirty="0">
                <a:solidFill>
                  <a:schemeClr val="bg1">
                    <a:lumMod val="65000"/>
                  </a:schemeClr>
                </a:solidFill>
              </a:rPr>
              <a:t>In a nutshell, what pathologic process is the culprit in MS?</a:t>
            </a:r>
          </a:p>
          <a:p>
            <a:r>
              <a:rPr lang="en-US" sz="1600" dirty="0">
                <a:solidFill>
                  <a:schemeClr val="bg1">
                    <a:lumMod val="65000"/>
                  </a:schemeClr>
                </a:solidFill>
              </a:rPr>
              <a:t>Autoimmune destruction of  myelin , leading to axonal damage</a:t>
            </a:r>
          </a:p>
          <a:p>
            <a:endParaRPr lang="en-US" sz="1600" dirty="0">
              <a:solidFill>
                <a:schemeClr val="bg1">
                  <a:lumMod val="65000"/>
                </a:schemeClr>
              </a:solidFill>
            </a:endParaRPr>
          </a:p>
          <a:p>
            <a:r>
              <a:rPr lang="en-US" sz="1600" i="1" dirty="0">
                <a:solidFill>
                  <a:schemeClr val="bg1">
                    <a:lumMod val="65000"/>
                  </a:schemeClr>
                </a:solidFill>
              </a:rPr>
              <a:t>In general terms (</a:t>
            </a:r>
            <a:r>
              <a:rPr lang="en-US" sz="1600" i="1" dirty="0" err="1">
                <a:solidFill>
                  <a:schemeClr val="bg1">
                    <a:lumMod val="65000"/>
                  </a:schemeClr>
                </a:solidFill>
              </a:rPr>
              <a:t>ie</a:t>
            </a:r>
            <a:r>
              <a:rPr lang="en-US" sz="1600" i="1" dirty="0">
                <a:solidFill>
                  <a:schemeClr val="bg1">
                    <a:lumMod val="65000"/>
                  </a:schemeClr>
                </a:solidFill>
              </a:rPr>
              <a:t>, not ophthalmic), how does MS present?</a:t>
            </a:r>
          </a:p>
          <a:p>
            <a:r>
              <a:rPr lang="en-US" sz="1600" dirty="0">
                <a:solidFill>
                  <a:schemeClr val="bg1">
                    <a:lumMod val="65000"/>
                  </a:schemeClr>
                </a:solidFill>
              </a:rPr>
              <a:t>With multiple neurologic deficits that relapse and remit—the infamous ‘lesions separated in space and time’</a:t>
            </a:r>
          </a:p>
        </p:txBody>
      </p:sp>
      <p:sp>
        <p:nvSpPr>
          <p:cNvPr id="31" name="TextBox 30">
            <a:extLst>
              <a:ext uri="{FF2B5EF4-FFF2-40B4-BE49-F238E27FC236}">
                <a16:creationId xmlns:a16="http://schemas.microsoft.com/office/drawing/2014/main" id="{AA72287B-A323-4409-B392-474B0447AA83}"/>
              </a:ext>
            </a:extLst>
          </p:cNvPr>
          <p:cNvSpPr txBox="1"/>
          <p:nvPr/>
        </p:nvSpPr>
        <p:spPr>
          <a:xfrm>
            <a:off x="496193" y="1552575"/>
            <a:ext cx="5489573" cy="3754874"/>
          </a:xfrm>
          <a:prstGeom prst="rect">
            <a:avLst/>
          </a:prstGeom>
          <a:solidFill>
            <a:schemeClr val="accent5">
              <a:lumMod val="75000"/>
            </a:schemeClr>
          </a:solidFill>
        </p:spPr>
        <p:txBody>
          <a:bodyPr wrap="square" rtlCol="0">
            <a:spAutoFit/>
          </a:bodyPr>
          <a:lstStyle/>
          <a:p>
            <a:r>
              <a:rPr lang="en-US" sz="1400" i="1" dirty="0">
                <a:solidFill>
                  <a:srgbClr val="0000FF"/>
                </a:solidFill>
              </a:rPr>
              <a:t>Is ophthalmic involvement common in MS?</a:t>
            </a:r>
          </a:p>
          <a:p>
            <a:r>
              <a:rPr lang="en-US" sz="1400" dirty="0">
                <a:solidFill>
                  <a:srgbClr val="0000FF"/>
                </a:solidFill>
              </a:rPr>
              <a:t>Very much so</a:t>
            </a:r>
          </a:p>
          <a:p>
            <a:endParaRPr lang="en-US" sz="1400" dirty="0">
              <a:solidFill>
                <a:srgbClr val="0000FF"/>
              </a:solidFill>
            </a:endParaRPr>
          </a:p>
          <a:p>
            <a:r>
              <a:rPr lang="en-US" sz="1400" i="1" dirty="0">
                <a:solidFill>
                  <a:srgbClr val="0000FF"/>
                </a:solidFill>
              </a:rPr>
              <a:t>What is the most common ophthalmic manifestation?</a:t>
            </a:r>
          </a:p>
          <a:p>
            <a:r>
              <a:rPr lang="en-US" sz="1400" dirty="0">
                <a:solidFill>
                  <a:srgbClr val="0000FF"/>
                </a:solidFill>
              </a:rPr>
              <a:t>Optic neuritis.  75%  of pts will experience it at some point. </a:t>
            </a:r>
            <a:r>
              <a:rPr lang="en-US" sz="1400" dirty="0"/>
              <a:t>It is a presenting symptom in  20-25% .</a:t>
            </a:r>
          </a:p>
          <a:p>
            <a:endParaRPr lang="en-US" sz="1400" dirty="0">
              <a:solidFill>
                <a:srgbClr val="0000FF"/>
              </a:solidFill>
            </a:endParaRPr>
          </a:p>
          <a:p>
            <a:r>
              <a:rPr lang="en-US" sz="1400" i="1" dirty="0">
                <a:solidFill>
                  <a:srgbClr val="0000FF"/>
                </a:solidFill>
              </a:rPr>
              <a:t>How common is uveitis in MS?</a:t>
            </a:r>
          </a:p>
          <a:p>
            <a:r>
              <a:rPr lang="en-US" sz="1400" dirty="0">
                <a:solidFill>
                  <a:srgbClr val="0000FF"/>
                </a:solidFill>
              </a:rPr>
              <a:t>Estimates vary widely, ranging from &lt;1% to 30%</a:t>
            </a:r>
          </a:p>
          <a:p>
            <a:endParaRPr lang="en-US" sz="1400" i="1" dirty="0">
              <a:solidFill>
                <a:srgbClr val="0000FF"/>
              </a:solidFill>
            </a:endParaRPr>
          </a:p>
          <a:p>
            <a:r>
              <a:rPr lang="en-US" sz="1400" i="1" dirty="0">
                <a:solidFill>
                  <a:srgbClr val="0000FF"/>
                </a:solidFill>
              </a:rPr>
              <a:t>Which form of uveitis is most likely in MS?</a:t>
            </a:r>
          </a:p>
          <a:p>
            <a:r>
              <a:rPr lang="en-US" sz="1400" dirty="0">
                <a:solidFill>
                  <a:srgbClr val="0000FF"/>
                </a:solidFill>
              </a:rPr>
              <a:t>Intermediate. </a:t>
            </a:r>
            <a:r>
              <a:rPr lang="en-US" sz="1400" dirty="0"/>
              <a:t>If you encounter an intermediate-uveitis </a:t>
            </a:r>
            <a:r>
              <a:rPr lang="en-US" sz="1400" dirty="0" err="1"/>
              <a:t>pt</a:t>
            </a:r>
            <a:r>
              <a:rPr lang="en-US" sz="1400" dirty="0"/>
              <a:t> on the OKAP, think MS first (and sarcoid a distant second).</a:t>
            </a:r>
          </a:p>
          <a:p>
            <a:endParaRPr lang="en-US" sz="1400" i="1" dirty="0"/>
          </a:p>
          <a:p>
            <a:r>
              <a:rPr lang="en-US" sz="1400" i="1" dirty="0">
                <a:solidFill>
                  <a:srgbClr val="0000FF"/>
                </a:solidFill>
              </a:rPr>
              <a:t>At long last, a retinal vasculitis question: What proportion of MS pts manifest evidence of phlebitis?</a:t>
            </a:r>
          </a:p>
          <a:p>
            <a:r>
              <a:rPr lang="en-US" sz="1400" dirty="0">
                <a:solidFill>
                  <a:srgbClr val="0000FF"/>
                </a:solidFill>
              </a:rPr>
              <a:t>5-10%</a:t>
            </a:r>
          </a:p>
        </p:txBody>
      </p:sp>
    </p:spTree>
    <p:extLst>
      <p:ext uri="{BB962C8B-B14F-4D97-AF65-F5344CB8AC3E}">
        <p14:creationId xmlns:p14="http://schemas.microsoft.com/office/powerpoint/2010/main" val="103658049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259</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2400"/>
          </a:p>
        </p:txBody>
      </p:sp>
      <p:sp>
        <p:nvSpPr>
          <p:cNvPr id="33" name="Text Box 11">
            <a:extLst>
              <a:ext uri="{FF2B5EF4-FFF2-40B4-BE49-F238E27FC236}">
                <a16:creationId xmlns:a16="http://schemas.microsoft.com/office/drawing/2014/main" id="{9CF5BA65-AB80-4A0A-8001-4A70E2BEE262}"/>
              </a:ext>
            </a:extLst>
          </p:cNvPr>
          <p:cNvSpPr txBox="1">
            <a:spLocks noChangeArrowheads="1"/>
          </p:cNvSpPr>
          <p:nvPr/>
        </p:nvSpPr>
        <p:spPr bwMode="auto">
          <a:xfrm>
            <a:off x="869950" y="4523342"/>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solidFill>
                  <a:srgbClr val="FF0000"/>
                </a:solidFill>
              </a:rPr>
              <a:t>?</a:t>
            </a:r>
          </a:p>
        </p:txBody>
      </p:sp>
      <p:sp>
        <p:nvSpPr>
          <p:cNvPr id="35" name="Text Box 17">
            <a:extLst>
              <a:ext uri="{FF2B5EF4-FFF2-40B4-BE49-F238E27FC236}">
                <a16:creationId xmlns:a16="http://schemas.microsoft.com/office/drawing/2014/main" id="{FD344F72-AF14-4C26-AFB6-E546925B7721}"/>
              </a:ext>
            </a:extLst>
          </p:cNvPr>
          <p:cNvSpPr txBox="1">
            <a:spLocks noChangeArrowheads="1"/>
          </p:cNvSpPr>
          <p:nvPr/>
        </p:nvSpPr>
        <p:spPr bwMode="auto">
          <a:xfrm>
            <a:off x="7010400" y="4523342"/>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solidFill>
                  <a:srgbClr val="D60093"/>
                </a:solidFill>
              </a:rPr>
              <a:t>?</a:t>
            </a:r>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2400"/>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Text Box 22">
            <a:extLst>
              <a:ext uri="{FF2B5EF4-FFF2-40B4-BE49-F238E27FC236}">
                <a16:creationId xmlns:a16="http://schemas.microsoft.com/office/drawing/2014/main" id="{9C8FE079-6A1A-4016-89F1-6A04CDCF3D29}"/>
              </a:ext>
            </a:extLst>
          </p:cNvPr>
          <p:cNvSpPr txBox="1">
            <a:spLocks noChangeArrowheads="1"/>
          </p:cNvSpPr>
          <p:nvPr/>
        </p:nvSpPr>
        <p:spPr bwMode="auto">
          <a:xfrm>
            <a:off x="599818" y="6162675"/>
            <a:ext cx="7629782" cy="338554"/>
          </a:xfrm>
          <a:prstGeom prst="rect">
            <a:avLst/>
          </a:prstGeom>
          <a:no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i="1" dirty="0"/>
              <a:t>Two more conditions worth discussing (by way of a hint: both names are eponyms)</a:t>
            </a:r>
          </a:p>
        </p:txBody>
      </p:sp>
      <p:sp>
        <p:nvSpPr>
          <p:cNvPr id="44" name="Line 24">
            <a:extLst>
              <a:ext uri="{FF2B5EF4-FFF2-40B4-BE49-F238E27FC236}">
                <a16:creationId xmlns:a16="http://schemas.microsoft.com/office/drawing/2014/main" id="{E033E0D6-9F99-4450-8C1F-CAF72F66E652}"/>
              </a:ext>
            </a:extLst>
          </p:cNvPr>
          <p:cNvSpPr>
            <a:spLocks noChangeShapeType="1"/>
          </p:cNvSpPr>
          <p:nvPr/>
        </p:nvSpPr>
        <p:spPr bwMode="auto">
          <a:xfrm flipV="1">
            <a:off x="4414831" y="4867274"/>
            <a:ext cx="2635256" cy="1255511"/>
          </a:xfrm>
          <a:prstGeom prst="line">
            <a:avLst/>
          </a:prstGeom>
          <a:noFill/>
          <a:ln w="9525">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 name="Line 25">
            <a:extLst>
              <a:ext uri="{FF2B5EF4-FFF2-40B4-BE49-F238E27FC236}">
                <a16:creationId xmlns:a16="http://schemas.microsoft.com/office/drawing/2014/main" id="{7EBBBE89-C24B-46F1-BD70-1EECB4157A2D}"/>
              </a:ext>
            </a:extLst>
          </p:cNvPr>
          <p:cNvSpPr>
            <a:spLocks noChangeShapeType="1"/>
          </p:cNvSpPr>
          <p:nvPr/>
        </p:nvSpPr>
        <p:spPr bwMode="auto">
          <a:xfrm flipH="1" flipV="1">
            <a:off x="1671853" y="4918244"/>
            <a:ext cx="2742978" cy="120454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Line 5">
            <a:extLst>
              <a:ext uri="{FF2B5EF4-FFF2-40B4-BE49-F238E27FC236}">
                <a16:creationId xmlns:a16="http://schemas.microsoft.com/office/drawing/2014/main" id="{1C27589E-71CE-483A-BE3F-BAD13D1A1F9F}"/>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 name="Line 7">
            <a:extLst>
              <a:ext uri="{FF2B5EF4-FFF2-40B4-BE49-F238E27FC236}">
                <a16:creationId xmlns:a16="http://schemas.microsoft.com/office/drawing/2014/main" id="{C5766242-25B4-4155-B969-9A7C37C9D0A9}"/>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 name="Line 8">
            <a:extLst>
              <a:ext uri="{FF2B5EF4-FFF2-40B4-BE49-F238E27FC236}">
                <a16:creationId xmlns:a16="http://schemas.microsoft.com/office/drawing/2014/main" id="{DC802E8A-6268-4C9E-B395-68B564DDEE73}"/>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 name="Text Box 12">
            <a:extLst>
              <a:ext uri="{FF2B5EF4-FFF2-40B4-BE49-F238E27FC236}">
                <a16:creationId xmlns:a16="http://schemas.microsoft.com/office/drawing/2014/main" id="{732945DD-FA38-4975-97BE-AEFE101A5BA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57" name="Text Box 15">
            <a:extLst>
              <a:ext uri="{FF2B5EF4-FFF2-40B4-BE49-F238E27FC236}">
                <a16:creationId xmlns:a16="http://schemas.microsoft.com/office/drawing/2014/main" id="{B9E4134A-7732-4224-9809-DB763B74210C}"/>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58" name="Text Box 14">
            <a:extLst>
              <a:ext uri="{FF2B5EF4-FFF2-40B4-BE49-F238E27FC236}">
                <a16:creationId xmlns:a16="http://schemas.microsoft.com/office/drawing/2014/main" id="{06262B38-366D-48AF-94D4-7DDFA1B72DD0}"/>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59" name="TextBox 58">
            <a:extLst>
              <a:ext uri="{FF2B5EF4-FFF2-40B4-BE49-F238E27FC236}">
                <a16:creationId xmlns:a16="http://schemas.microsoft.com/office/drawing/2014/main" id="{297BF76C-7936-4410-AB31-A7F1D26459E3}"/>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67" name="Line 19">
            <a:extLst>
              <a:ext uri="{FF2B5EF4-FFF2-40B4-BE49-F238E27FC236}">
                <a16:creationId xmlns:a16="http://schemas.microsoft.com/office/drawing/2014/main" id="{8C1C5C0B-B811-4B79-A756-E44B87FBBCFD}"/>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Text Box 16">
            <a:extLst>
              <a:ext uri="{FF2B5EF4-FFF2-40B4-BE49-F238E27FC236}">
                <a16:creationId xmlns:a16="http://schemas.microsoft.com/office/drawing/2014/main" id="{B18D179B-52E4-4D22-ADDC-F1248B019C7F}"/>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69" name="Line 19">
            <a:extLst>
              <a:ext uri="{FF2B5EF4-FFF2-40B4-BE49-F238E27FC236}">
                <a16:creationId xmlns:a16="http://schemas.microsoft.com/office/drawing/2014/main" id="{6791A7A6-DAFA-44E0-A898-902FA71C6996}"/>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Line 20">
            <a:extLst>
              <a:ext uri="{FF2B5EF4-FFF2-40B4-BE49-F238E27FC236}">
                <a16:creationId xmlns:a16="http://schemas.microsoft.com/office/drawing/2014/main" id="{58424E44-41C3-4325-AA1E-8215FB57C5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1" name="Text Box 21">
            <a:extLst>
              <a:ext uri="{FF2B5EF4-FFF2-40B4-BE49-F238E27FC236}">
                <a16:creationId xmlns:a16="http://schemas.microsoft.com/office/drawing/2014/main" id="{FED0735F-7E4D-46B9-9F59-4E312CD0DED9}"/>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73" name="TextBox 72">
            <a:extLst>
              <a:ext uri="{FF2B5EF4-FFF2-40B4-BE49-F238E27FC236}">
                <a16:creationId xmlns:a16="http://schemas.microsoft.com/office/drawing/2014/main" id="{1F508A35-0F52-4A08-9DE0-1229ACD53BC9}"/>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74" name="Line 17">
            <a:extLst>
              <a:ext uri="{FF2B5EF4-FFF2-40B4-BE49-F238E27FC236}">
                <a16:creationId xmlns:a16="http://schemas.microsoft.com/office/drawing/2014/main" id="{2577378E-EB0B-411B-A7BD-ACACBDA6ACB1}"/>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Text Box 23">
            <a:extLst>
              <a:ext uri="{FF2B5EF4-FFF2-40B4-BE49-F238E27FC236}">
                <a16:creationId xmlns:a16="http://schemas.microsoft.com/office/drawing/2014/main" id="{C7D7D167-7B71-4738-BB54-1A06C8673091}"/>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TextBox 37">
            <a:extLst>
              <a:ext uri="{FF2B5EF4-FFF2-40B4-BE49-F238E27FC236}">
                <a16:creationId xmlns:a16="http://schemas.microsoft.com/office/drawing/2014/main" id="{3E745E9D-BBFF-4C2A-B632-348D0DE9F8A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9" name="Line 29">
            <a:extLst>
              <a:ext uri="{FF2B5EF4-FFF2-40B4-BE49-F238E27FC236}">
                <a16:creationId xmlns:a16="http://schemas.microsoft.com/office/drawing/2014/main" id="{A1513464-4C61-4217-80FE-3A5A11CF92C7}"/>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 name="Line 30">
            <a:extLst>
              <a:ext uri="{FF2B5EF4-FFF2-40B4-BE49-F238E27FC236}">
                <a16:creationId xmlns:a16="http://schemas.microsoft.com/office/drawing/2014/main" id="{37EDE062-5D2F-4E49-9AA8-C854CEEC6233}"/>
              </a:ext>
            </a:extLst>
          </p:cNvPr>
          <p:cNvSpPr>
            <a:spLocks noChangeShapeType="1"/>
          </p:cNvSpPr>
          <p:nvPr/>
        </p:nvSpPr>
        <p:spPr bwMode="auto">
          <a:xfrm>
            <a:off x="6858000" y="41148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 name="Text Box 31">
            <a:extLst>
              <a:ext uri="{FF2B5EF4-FFF2-40B4-BE49-F238E27FC236}">
                <a16:creationId xmlns:a16="http://schemas.microsoft.com/office/drawing/2014/main" id="{EF3D3C80-5FCD-410A-810B-CCE7C4AF439E}"/>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7" name="Text Box 23">
            <a:extLst>
              <a:ext uri="{FF2B5EF4-FFF2-40B4-BE49-F238E27FC236}">
                <a16:creationId xmlns:a16="http://schemas.microsoft.com/office/drawing/2014/main" id="{76C14EF6-C628-4AD3-9305-10486D4A13D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60" name="TextBox 59">
            <a:extLst>
              <a:ext uri="{FF2B5EF4-FFF2-40B4-BE49-F238E27FC236}">
                <a16:creationId xmlns:a16="http://schemas.microsoft.com/office/drawing/2014/main" id="{80DF1E3E-6EFE-4C4B-AFC1-6F719E61A005}"/>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61" name="Straight Connector 60">
            <a:extLst>
              <a:ext uri="{FF2B5EF4-FFF2-40B4-BE49-F238E27FC236}">
                <a16:creationId xmlns:a16="http://schemas.microsoft.com/office/drawing/2014/main" id="{FE70104C-02AC-4775-A31E-DC48E46D31A3}"/>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62" name="Text Box 23">
            <a:extLst>
              <a:ext uri="{FF2B5EF4-FFF2-40B4-BE49-F238E27FC236}">
                <a16:creationId xmlns:a16="http://schemas.microsoft.com/office/drawing/2014/main" id="{D569F69E-C845-4D34-96B6-47A4683200A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Tree>
    <p:extLst>
      <p:ext uri="{BB962C8B-B14F-4D97-AF65-F5344CB8AC3E}">
        <p14:creationId xmlns:p14="http://schemas.microsoft.com/office/powerpoint/2010/main" val="13741046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E6BAA246-66DF-499E-A0F5-356D595AD6D7}"/>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7F4321A5-D049-4668-9367-795AF5C31AC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61ACF87B-563C-4510-91CA-320DA324118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0AC18718-DE18-4926-9ECC-D269C5309AF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4578D5C5-A931-47C3-B197-B95C01BDD4F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934BF361-05D3-4FC5-BD4A-77762F36E6D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78BF1D2F-E92E-40EC-B1BD-8AD0E8E7704B}"/>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TextBox 2">
            <a:extLst>
              <a:ext uri="{FF2B5EF4-FFF2-40B4-BE49-F238E27FC236}">
                <a16:creationId xmlns:a16="http://schemas.microsoft.com/office/drawing/2014/main" id="{3E8FFE31-084F-4715-9297-EB8A568991D0}"/>
              </a:ext>
            </a:extLst>
          </p:cNvPr>
          <p:cNvSpPr txBox="1"/>
          <p:nvPr/>
        </p:nvSpPr>
        <p:spPr>
          <a:xfrm>
            <a:off x="1517015" y="3100145"/>
            <a:ext cx="6860383" cy="2462213"/>
          </a:xfrm>
          <a:prstGeom prst="rect">
            <a:avLst/>
          </a:prstGeom>
          <a:solidFill>
            <a:srgbClr val="FFCCFF"/>
          </a:solidFill>
        </p:spPr>
        <p:txBody>
          <a:bodyPr wrap="square" rtlCol="0">
            <a:spAutoFit/>
          </a:bodyPr>
          <a:lstStyle/>
          <a:p>
            <a:r>
              <a:rPr lang="en-US" sz="1400" i="1" dirty="0">
                <a:solidFill>
                  <a:srgbClr val="0000FF"/>
                </a:solidFill>
              </a:rPr>
              <a:t>Lupus is a multisystem </a:t>
            </a:r>
            <a:r>
              <a:rPr lang="en-US" sz="1400" i="1" dirty="0" err="1">
                <a:solidFill>
                  <a:srgbClr val="0000FF"/>
                </a:solidFill>
              </a:rPr>
              <a:t>dz</a:t>
            </a:r>
            <a:r>
              <a:rPr lang="en-US" sz="1400" i="1" dirty="0">
                <a:solidFill>
                  <a:srgbClr val="0000FF"/>
                </a:solidFill>
              </a:rPr>
              <a:t> with protean manifestations. Which two are most common, found in up to 80% of pts?</a:t>
            </a:r>
          </a:p>
          <a:p>
            <a:r>
              <a:rPr lang="en-US" sz="1400" dirty="0">
                <a:solidFill>
                  <a:srgbClr val="0000FF"/>
                </a:solidFill>
              </a:rPr>
              <a:t>--Skin lesions (</a:t>
            </a:r>
            <a:r>
              <a:rPr lang="en-US" sz="1400" dirty="0" err="1">
                <a:solidFill>
                  <a:srgbClr val="0000FF"/>
                </a:solidFill>
              </a:rPr>
              <a:t>eg</a:t>
            </a:r>
            <a:r>
              <a:rPr lang="en-US" sz="1400" dirty="0">
                <a:solidFill>
                  <a:srgbClr val="0000FF"/>
                </a:solidFill>
              </a:rPr>
              <a:t>, the classic malar rash)</a:t>
            </a:r>
          </a:p>
          <a:p>
            <a:r>
              <a:rPr lang="en-US" sz="1400" dirty="0">
                <a:solidFill>
                  <a:srgbClr val="0000FF"/>
                </a:solidFill>
              </a:rPr>
              <a:t>--Arthralgias</a:t>
            </a:r>
          </a:p>
          <a:p>
            <a:endParaRPr lang="en-US" sz="1400" i="1" dirty="0">
              <a:solidFill>
                <a:srgbClr val="0000FF"/>
              </a:solidFill>
            </a:endParaRPr>
          </a:p>
          <a:p>
            <a:r>
              <a:rPr lang="en-US" sz="1400" i="1" dirty="0">
                <a:solidFill>
                  <a:srgbClr val="0000FF"/>
                </a:solidFill>
              </a:rPr>
              <a:t>What proportion of pts will manifest ophthalmic findings?</a:t>
            </a:r>
          </a:p>
          <a:p>
            <a:r>
              <a:rPr lang="en-US" sz="1400" dirty="0">
                <a:solidFill>
                  <a:srgbClr val="0000FF"/>
                </a:solidFill>
              </a:rPr>
              <a:t>About half</a:t>
            </a:r>
            <a:endParaRPr lang="en-US" sz="1400" dirty="0">
              <a:solidFill>
                <a:srgbClr val="FFCCFF"/>
              </a:solidFill>
            </a:endParaRPr>
          </a:p>
          <a:p>
            <a:endParaRPr lang="en-US" sz="1400" i="1" dirty="0">
              <a:solidFill>
                <a:srgbClr val="FFCCFF"/>
              </a:solidFill>
            </a:endParaRPr>
          </a:p>
          <a:p>
            <a:r>
              <a:rPr lang="en-US" sz="1400" i="1" dirty="0">
                <a:solidFill>
                  <a:srgbClr val="FFCCFF"/>
                </a:solidFill>
              </a:rPr>
              <a:t>Lupus’ ophthalmic manifestations are protean. Which two are most common?</a:t>
            </a:r>
          </a:p>
          <a:p>
            <a:r>
              <a:rPr lang="en-US" sz="1400" dirty="0">
                <a:solidFill>
                  <a:srgbClr val="FFCCFF"/>
                </a:solidFill>
              </a:rPr>
              <a:t>--Lid-skin involvement in a rash</a:t>
            </a:r>
          </a:p>
          <a:p>
            <a:r>
              <a:rPr lang="en-US" sz="1400" dirty="0">
                <a:solidFill>
                  <a:srgbClr val="FFCCFF"/>
                </a:solidFill>
              </a:rPr>
              <a:t>--</a:t>
            </a:r>
            <a:r>
              <a:rPr lang="en-US" sz="1400" dirty="0" err="1">
                <a:solidFill>
                  <a:srgbClr val="FFCCFF"/>
                </a:solidFill>
              </a:rPr>
              <a:t>Sjögren</a:t>
            </a:r>
            <a:r>
              <a:rPr lang="en-US" sz="1400" dirty="0">
                <a:solidFill>
                  <a:srgbClr val="FFCCFF"/>
                </a:solidFill>
              </a:rPr>
              <a:t> syndrome</a:t>
            </a:r>
          </a:p>
        </p:txBody>
      </p:sp>
      <p:sp>
        <p:nvSpPr>
          <p:cNvPr id="43" name="TextBox 42">
            <a:extLst>
              <a:ext uri="{FF2B5EF4-FFF2-40B4-BE49-F238E27FC236}">
                <a16:creationId xmlns:a16="http://schemas.microsoft.com/office/drawing/2014/main" id="{1674DD2E-3DA7-4A4A-BB2A-7F0482DA44F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655818604"/>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260</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 name="Text Box 11">
            <a:extLst>
              <a:ext uri="{FF2B5EF4-FFF2-40B4-BE49-F238E27FC236}">
                <a16:creationId xmlns:a16="http://schemas.microsoft.com/office/drawing/2014/main" id="{9CF5BA65-AB80-4A0A-8001-4A70E2BEE262}"/>
              </a:ext>
            </a:extLst>
          </p:cNvPr>
          <p:cNvSpPr txBox="1">
            <a:spLocks noChangeArrowheads="1"/>
          </p:cNvSpPr>
          <p:nvPr/>
        </p:nvSpPr>
        <p:spPr bwMode="auto">
          <a:xfrm>
            <a:off x="838200" y="4553635"/>
            <a:ext cx="1725152"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Susac</a:t>
            </a:r>
            <a:r>
              <a:rPr lang="en-US" altLang="en-US" sz="1500" b="1" dirty="0">
                <a:solidFill>
                  <a:srgbClr val="FF0000"/>
                </a:solidFill>
              </a:rPr>
              <a:t> syndrome</a:t>
            </a:r>
          </a:p>
        </p:txBody>
      </p:sp>
      <p:sp>
        <p:nvSpPr>
          <p:cNvPr id="35" name="Text Box 17">
            <a:extLst>
              <a:ext uri="{FF2B5EF4-FFF2-40B4-BE49-F238E27FC236}">
                <a16:creationId xmlns:a16="http://schemas.microsoft.com/office/drawing/2014/main" id="{FD344F72-AF14-4C26-AFB6-E546925B7721}"/>
              </a:ext>
            </a:extLst>
          </p:cNvPr>
          <p:cNvSpPr txBox="1">
            <a:spLocks noChangeArrowheads="1"/>
          </p:cNvSpPr>
          <p:nvPr/>
        </p:nvSpPr>
        <p:spPr bwMode="auto">
          <a:xfrm>
            <a:off x="6978650" y="4553635"/>
            <a:ext cx="1447832"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Eales disease</a:t>
            </a:r>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 Box 22">
            <a:extLst>
              <a:ext uri="{FF2B5EF4-FFF2-40B4-BE49-F238E27FC236}">
                <a16:creationId xmlns:a16="http://schemas.microsoft.com/office/drawing/2014/main" id="{78D66345-E22D-4D17-A8F1-4ABFF867350B}"/>
              </a:ext>
            </a:extLst>
          </p:cNvPr>
          <p:cNvSpPr txBox="1">
            <a:spLocks noChangeArrowheads="1"/>
          </p:cNvSpPr>
          <p:nvPr/>
        </p:nvSpPr>
        <p:spPr bwMode="auto">
          <a:xfrm>
            <a:off x="599818" y="6162675"/>
            <a:ext cx="7629782" cy="338554"/>
          </a:xfrm>
          <a:prstGeom prst="rect">
            <a:avLst/>
          </a:prstGeom>
          <a:no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i="1" dirty="0"/>
              <a:t>Two more conditions worth discussing (by way of a hint: both names are eponyms)</a:t>
            </a:r>
          </a:p>
        </p:txBody>
      </p:sp>
      <p:sp>
        <p:nvSpPr>
          <p:cNvPr id="45" name="Line 24">
            <a:extLst>
              <a:ext uri="{FF2B5EF4-FFF2-40B4-BE49-F238E27FC236}">
                <a16:creationId xmlns:a16="http://schemas.microsoft.com/office/drawing/2014/main" id="{03CEAEA0-FC7A-4D4A-A2BA-647A5230B454}"/>
              </a:ext>
            </a:extLst>
          </p:cNvPr>
          <p:cNvSpPr>
            <a:spLocks noChangeShapeType="1"/>
          </p:cNvSpPr>
          <p:nvPr/>
        </p:nvSpPr>
        <p:spPr bwMode="auto">
          <a:xfrm flipV="1">
            <a:off x="4414831" y="4867274"/>
            <a:ext cx="2635256" cy="1255511"/>
          </a:xfrm>
          <a:prstGeom prst="line">
            <a:avLst/>
          </a:prstGeom>
          <a:noFill/>
          <a:ln w="9525">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 name="Line 25">
            <a:extLst>
              <a:ext uri="{FF2B5EF4-FFF2-40B4-BE49-F238E27FC236}">
                <a16:creationId xmlns:a16="http://schemas.microsoft.com/office/drawing/2014/main" id="{DE1D8FD8-F3BC-4009-8B60-6D4E6B47BD8F}"/>
              </a:ext>
            </a:extLst>
          </p:cNvPr>
          <p:cNvSpPr>
            <a:spLocks noChangeShapeType="1"/>
          </p:cNvSpPr>
          <p:nvPr/>
        </p:nvSpPr>
        <p:spPr bwMode="auto">
          <a:xfrm flipH="1" flipV="1">
            <a:off x="1671853" y="4918244"/>
            <a:ext cx="2742978" cy="120454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5">
            <a:extLst>
              <a:ext uri="{FF2B5EF4-FFF2-40B4-BE49-F238E27FC236}">
                <a16:creationId xmlns:a16="http://schemas.microsoft.com/office/drawing/2014/main" id="{CA4BC46C-F060-4C65-BC23-DC180EC777D4}"/>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Line 7">
            <a:extLst>
              <a:ext uri="{FF2B5EF4-FFF2-40B4-BE49-F238E27FC236}">
                <a16:creationId xmlns:a16="http://schemas.microsoft.com/office/drawing/2014/main" id="{6E3E9775-6B9B-492D-A613-5F73C03AD668}"/>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 name="Line 8">
            <a:extLst>
              <a:ext uri="{FF2B5EF4-FFF2-40B4-BE49-F238E27FC236}">
                <a16:creationId xmlns:a16="http://schemas.microsoft.com/office/drawing/2014/main" id="{B511174B-5A13-4055-828A-1B53AE578CCE}"/>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 name="Text Box 12">
            <a:extLst>
              <a:ext uri="{FF2B5EF4-FFF2-40B4-BE49-F238E27FC236}">
                <a16:creationId xmlns:a16="http://schemas.microsoft.com/office/drawing/2014/main" id="{CEDF0440-3395-4710-9C9E-FD53A44D373E}"/>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56" name="Text Box 15">
            <a:extLst>
              <a:ext uri="{FF2B5EF4-FFF2-40B4-BE49-F238E27FC236}">
                <a16:creationId xmlns:a16="http://schemas.microsoft.com/office/drawing/2014/main" id="{7C97BF36-CF90-41AB-8374-0CC9EC3D513C}"/>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57" name="Text Box 14">
            <a:extLst>
              <a:ext uri="{FF2B5EF4-FFF2-40B4-BE49-F238E27FC236}">
                <a16:creationId xmlns:a16="http://schemas.microsoft.com/office/drawing/2014/main" id="{6F51EC56-91E0-4E46-AC69-CE28D9C64769}"/>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58" name="TextBox 57">
            <a:extLst>
              <a:ext uri="{FF2B5EF4-FFF2-40B4-BE49-F238E27FC236}">
                <a16:creationId xmlns:a16="http://schemas.microsoft.com/office/drawing/2014/main" id="{B1DAE2BB-9C4F-44ED-9BC1-84E501A5F80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59" name="Text Box 16">
            <a:extLst>
              <a:ext uri="{FF2B5EF4-FFF2-40B4-BE49-F238E27FC236}">
                <a16:creationId xmlns:a16="http://schemas.microsoft.com/office/drawing/2014/main" id="{D4D37F7A-AF7E-4601-B1D3-CE13BCAADE16}"/>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60" name="Line 19">
            <a:extLst>
              <a:ext uri="{FF2B5EF4-FFF2-40B4-BE49-F238E27FC236}">
                <a16:creationId xmlns:a16="http://schemas.microsoft.com/office/drawing/2014/main" id="{3F11C8E0-BF96-4C1C-8C79-2C6433233966}"/>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20">
            <a:extLst>
              <a:ext uri="{FF2B5EF4-FFF2-40B4-BE49-F238E27FC236}">
                <a16:creationId xmlns:a16="http://schemas.microsoft.com/office/drawing/2014/main" id="{016A9993-88BC-4B2E-8EA8-FBECB01B634B}"/>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Text Box 21">
            <a:extLst>
              <a:ext uri="{FF2B5EF4-FFF2-40B4-BE49-F238E27FC236}">
                <a16:creationId xmlns:a16="http://schemas.microsoft.com/office/drawing/2014/main" id="{87DDAF56-7C91-45F7-94AD-7BC2E0AECA73}"/>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64" name="TextBox 63">
            <a:extLst>
              <a:ext uri="{FF2B5EF4-FFF2-40B4-BE49-F238E27FC236}">
                <a16:creationId xmlns:a16="http://schemas.microsoft.com/office/drawing/2014/main" id="{AE03B1EA-913D-43DA-9DFB-5CACF507E0C0}"/>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65" name="Line 17">
            <a:extLst>
              <a:ext uri="{FF2B5EF4-FFF2-40B4-BE49-F238E27FC236}">
                <a16:creationId xmlns:a16="http://schemas.microsoft.com/office/drawing/2014/main" id="{8B6618C0-71EB-4373-9694-5F89BF554E08}"/>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Text Box 23">
            <a:extLst>
              <a:ext uri="{FF2B5EF4-FFF2-40B4-BE49-F238E27FC236}">
                <a16:creationId xmlns:a16="http://schemas.microsoft.com/office/drawing/2014/main" id="{976E353D-7690-421E-A999-143FECB1872B}"/>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TextBox 37">
            <a:extLst>
              <a:ext uri="{FF2B5EF4-FFF2-40B4-BE49-F238E27FC236}">
                <a16:creationId xmlns:a16="http://schemas.microsoft.com/office/drawing/2014/main" id="{7B4E8422-C351-48F2-84A1-18B641EE154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9" name="Line 29">
            <a:extLst>
              <a:ext uri="{FF2B5EF4-FFF2-40B4-BE49-F238E27FC236}">
                <a16:creationId xmlns:a16="http://schemas.microsoft.com/office/drawing/2014/main" id="{33930637-AD55-4123-9DEC-7AF3B2A277D7}"/>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 name="Line 30">
            <a:extLst>
              <a:ext uri="{FF2B5EF4-FFF2-40B4-BE49-F238E27FC236}">
                <a16:creationId xmlns:a16="http://schemas.microsoft.com/office/drawing/2014/main" id="{BA0B1167-838C-499F-8611-D8E1D478ADAE}"/>
              </a:ext>
            </a:extLst>
          </p:cNvPr>
          <p:cNvSpPr>
            <a:spLocks noChangeShapeType="1"/>
          </p:cNvSpPr>
          <p:nvPr/>
        </p:nvSpPr>
        <p:spPr bwMode="auto">
          <a:xfrm>
            <a:off x="6858000" y="41148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Text Box 31">
            <a:extLst>
              <a:ext uri="{FF2B5EF4-FFF2-40B4-BE49-F238E27FC236}">
                <a16:creationId xmlns:a16="http://schemas.microsoft.com/office/drawing/2014/main" id="{09FDAFEC-4F22-42D0-AC57-E57F2C71A77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43" name="Text Box 23">
            <a:extLst>
              <a:ext uri="{FF2B5EF4-FFF2-40B4-BE49-F238E27FC236}">
                <a16:creationId xmlns:a16="http://schemas.microsoft.com/office/drawing/2014/main" id="{76EC3E92-D84C-41FC-BB79-3A7FCF32E322}"/>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47" name="TextBox 46">
            <a:extLst>
              <a:ext uri="{FF2B5EF4-FFF2-40B4-BE49-F238E27FC236}">
                <a16:creationId xmlns:a16="http://schemas.microsoft.com/office/drawing/2014/main" id="{5007647B-5D2B-48C4-9AF1-A0D792FF5A88}"/>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48" name="Straight Connector 47">
            <a:extLst>
              <a:ext uri="{FF2B5EF4-FFF2-40B4-BE49-F238E27FC236}">
                <a16:creationId xmlns:a16="http://schemas.microsoft.com/office/drawing/2014/main" id="{751E6313-4D4A-452D-B199-959512FC3A6C}"/>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E38B3118-2DC5-48A1-8F18-9DA25EF5CDF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Tree>
    <p:extLst>
      <p:ext uri="{BB962C8B-B14F-4D97-AF65-F5344CB8AC3E}">
        <p14:creationId xmlns:p14="http://schemas.microsoft.com/office/powerpoint/2010/main" val="321741545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 Box 23">
            <a:extLst>
              <a:ext uri="{FF2B5EF4-FFF2-40B4-BE49-F238E27FC236}">
                <a16:creationId xmlns:a16="http://schemas.microsoft.com/office/drawing/2014/main" id="{D40ECD05-74CA-4BC3-8538-79251224A0FE}"/>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261</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a:t>
            </a:r>
            <a:r>
              <a:rPr lang="en-US" altLang="en-US" sz="1400" dirty="0">
                <a:solidFill>
                  <a:schemeClr val="accent1">
                    <a:lumMod val="60000"/>
                    <a:lumOff val="40000"/>
                  </a:schemeClr>
                </a:solidFill>
              </a:rPr>
              <a:t>Eales disease</a:t>
            </a:r>
            <a:r>
              <a:rPr lang="en-US" altLang="en-US" sz="1400" i="1" dirty="0">
                <a:solidFill>
                  <a:schemeClr val="accent1">
                    <a:lumMod val="60000"/>
                    <a:lumOff val="40000"/>
                  </a:schemeClr>
                </a:solidFill>
              </a:rPr>
              <a:t>?</a:t>
            </a:r>
          </a:p>
          <a:p>
            <a:pPr eaLnBrk="1" hangingPunct="1">
              <a:lnSpc>
                <a:spcPct val="90000"/>
              </a:lnSpc>
              <a:spcBef>
                <a:spcPct val="0"/>
              </a:spcBef>
              <a:buClrTx/>
              <a:buSzTx/>
              <a:buFontTx/>
              <a:buNone/>
            </a:pPr>
            <a:r>
              <a:rPr lang="en-US" altLang="en-US" sz="1400" dirty="0">
                <a:solidFill>
                  <a:schemeClr val="accent1">
                    <a:lumMod val="60000"/>
                    <a:lumOff val="40000"/>
                  </a:schemeClr>
                </a:solidFill>
              </a:rPr>
              <a:t>An obliterative retinal vasculopathy</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accent1">
                    <a:lumMod val="60000"/>
                    <a:lumOff val="40000"/>
                  </a:schemeClr>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2" name="Arrow: Down 1">
            <a:extLst>
              <a:ext uri="{FF2B5EF4-FFF2-40B4-BE49-F238E27FC236}">
                <a16:creationId xmlns:a16="http://schemas.microsoft.com/office/drawing/2014/main" id="{C40C9FFF-4AFA-4742-B5E7-918606C22357}"/>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Line 19">
            <a:extLst>
              <a:ext uri="{FF2B5EF4-FFF2-40B4-BE49-F238E27FC236}">
                <a16:creationId xmlns:a16="http://schemas.microsoft.com/office/drawing/2014/main" id="{38624F03-5C74-4E51-8C3C-674CE854A447}"/>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3" name="Line 20">
            <a:extLst>
              <a:ext uri="{FF2B5EF4-FFF2-40B4-BE49-F238E27FC236}">
                <a16:creationId xmlns:a16="http://schemas.microsoft.com/office/drawing/2014/main" id="{5310436E-4054-401F-A2AD-71A1B5417AAB}"/>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Text Box 21">
            <a:extLst>
              <a:ext uri="{FF2B5EF4-FFF2-40B4-BE49-F238E27FC236}">
                <a16:creationId xmlns:a16="http://schemas.microsoft.com/office/drawing/2014/main" id="{DC6592ED-9635-45DF-9CF0-861929B698AF}"/>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FE251F31-E0AC-451E-A47A-FBC95A116C52}"/>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249569B8-8018-4E6F-B148-ACEA9E9559B8}"/>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endParaRPr lang="en-US" altLang="en-US" sz="1400" i="1" dirty="0">
              <a:solidFill>
                <a:srgbClr val="99FF99"/>
              </a:solidFill>
            </a:endParaRPr>
          </a:p>
          <a:p>
            <a:pPr eaLnBrk="1" hangingPunct="1">
              <a:lnSpc>
                <a:spcPct val="90000"/>
              </a:lnSpc>
              <a:spcBef>
                <a:spcPct val="0"/>
              </a:spcBef>
              <a:buClrTx/>
              <a:buSzTx/>
              <a:buFontTx/>
              <a:buNone/>
            </a:pPr>
            <a:r>
              <a:rPr lang="en-US" altLang="en-US" sz="1400" dirty="0">
                <a:solidFill>
                  <a:srgbClr val="99FF99"/>
                </a:solidFill>
              </a:rPr>
              <a:t>An obliterative retinal vasculopathy</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Does it present unilaterally, or bilaterally?</a:t>
            </a:r>
          </a:p>
          <a:p>
            <a:pPr eaLnBrk="1" hangingPunct="1">
              <a:lnSpc>
                <a:spcPct val="90000"/>
              </a:lnSpc>
              <a:spcBef>
                <a:spcPct val="0"/>
              </a:spcBef>
              <a:buClrTx/>
              <a:buSzTx/>
              <a:buFontTx/>
              <a:buNone/>
            </a:pPr>
            <a:r>
              <a:rPr lang="en-US" altLang="en-US" sz="1400" dirty="0">
                <a:solidFill>
                  <a:srgbClr val="99FF99"/>
                </a:solidFill>
              </a:rPr>
              <a:t>Bilaterally</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35" name="TextBox 34">
            <a:extLst>
              <a:ext uri="{FF2B5EF4-FFF2-40B4-BE49-F238E27FC236}">
                <a16:creationId xmlns:a16="http://schemas.microsoft.com/office/drawing/2014/main" id="{F2E51C05-B7A1-44BA-8DF4-9897EFE26BE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531969072"/>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 Box 23">
            <a:extLst>
              <a:ext uri="{FF2B5EF4-FFF2-40B4-BE49-F238E27FC236}">
                <a16:creationId xmlns:a16="http://schemas.microsoft.com/office/drawing/2014/main" id="{E6377D0C-DE48-4C2E-8B4F-24FA5BE2B792}"/>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5" name="Line 19">
            <a:extLst>
              <a:ext uri="{FF2B5EF4-FFF2-40B4-BE49-F238E27FC236}">
                <a16:creationId xmlns:a16="http://schemas.microsoft.com/office/drawing/2014/main" id="{CCB5EC53-4B60-4EBC-B0D0-AE5E721C0980}"/>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21">
            <a:extLst>
              <a:ext uri="{FF2B5EF4-FFF2-40B4-BE49-F238E27FC236}">
                <a16:creationId xmlns:a16="http://schemas.microsoft.com/office/drawing/2014/main" id="{7729051C-7E05-4F33-A962-1AA2772C9553}"/>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2" name="TextBox 41">
            <a:extLst>
              <a:ext uri="{FF2B5EF4-FFF2-40B4-BE49-F238E27FC236}">
                <a16:creationId xmlns:a16="http://schemas.microsoft.com/office/drawing/2014/main" id="{6A96B313-DD05-4125-83B4-0867C3AA19D7}"/>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3" name="Line 17">
            <a:extLst>
              <a:ext uri="{FF2B5EF4-FFF2-40B4-BE49-F238E27FC236}">
                <a16:creationId xmlns:a16="http://schemas.microsoft.com/office/drawing/2014/main" id="{FF0297AB-1EFA-4AB0-A541-F49F8B9919B6}"/>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4" name="Text Box 10">
            <a:extLst>
              <a:ext uri="{FF2B5EF4-FFF2-40B4-BE49-F238E27FC236}">
                <a16:creationId xmlns:a16="http://schemas.microsoft.com/office/drawing/2014/main" id="{11BBFF27-B26A-4ED7-98DD-CB4032E19A26}"/>
              </a:ext>
            </a:extLst>
          </p:cNvPr>
          <p:cNvSpPr txBox="1">
            <a:spLocks noChangeArrowheads="1"/>
          </p:cNvSpPr>
          <p:nvPr/>
        </p:nvSpPr>
        <p:spPr bwMode="auto">
          <a:xfrm>
            <a:off x="850900" y="3962400"/>
            <a:ext cx="58737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PAN</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262</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a:t>
            </a:r>
            <a:r>
              <a:rPr lang="en-US" altLang="en-US" sz="1400" dirty="0">
                <a:solidFill>
                  <a:schemeClr val="accent1">
                    <a:lumMod val="60000"/>
                    <a:lumOff val="40000"/>
                  </a:schemeClr>
                </a:solidFill>
              </a:rPr>
              <a:t>Eales disease</a:t>
            </a:r>
            <a:r>
              <a:rPr lang="en-US" altLang="en-US" sz="1400" i="1" dirty="0">
                <a:solidFill>
                  <a:schemeClr val="accent1">
                    <a:lumMod val="60000"/>
                    <a:lumOff val="40000"/>
                  </a:schemeClr>
                </a:solidFill>
              </a:rPr>
              <a:t>?</a:t>
            </a:r>
          </a:p>
          <a:p>
            <a:pPr eaLnBrk="1" hangingPunct="1">
              <a:lnSpc>
                <a:spcPct val="90000"/>
              </a:lnSpc>
              <a:spcBef>
                <a:spcPct val="0"/>
              </a:spcBef>
              <a:buClrTx/>
              <a:buSzTx/>
              <a:buFontTx/>
              <a:buNone/>
            </a:pPr>
            <a:r>
              <a:rPr lang="en-US" altLang="en-US" sz="1400" dirty="0">
                <a:solidFill>
                  <a:schemeClr val="accent1">
                    <a:lumMod val="60000"/>
                    <a:lumOff val="40000"/>
                  </a:schemeClr>
                </a:solidFill>
              </a:rPr>
              <a:t>An obliterative retinal vasculopathy</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accent1">
                    <a:lumMod val="60000"/>
                    <a:lumOff val="40000"/>
                  </a:schemeClr>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p>
          <a:p>
            <a:pPr eaLnBrk="1" hangingPunct="1">
              <a:lnSpc>
                <a:spcPct val="90000"/>
              </a:lnSpc>
              <a:spcBef>
                <a:spcPct val="0"/>
              </a:spcBef>
              <a:buClrTx/>
              <a:buSzTx/>
              <a:buFontTx/>
              <a:buNone/>
            </a:pPr>
            <a:r>
              <a:rPr lang="en-US" altLang="en-US" sz="1400" dirty="0">
                <a:solidFill>
                  <a:srgbClr val="FF0000"/>
                </a:solidFill>
              </a:rPr>
              <a:t>An obliterative retinal vasculitis</a:t>
            </a:r>
            <a:endParaRPr lang="en-US" altLang="en-US" sz="1400" dirty="0">
              <a:solidFill>
                <a:srgbClr val="99FF99"/>
              </a:solidFill>
            </a:endParaRP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Does it present unilaterally, or bilaterally?</a:t>
            </a:r>
          </a:p>
          <a:p>
            <a:pPr eaLnBrk="1" hangingPunct="1">
              <a:lnSpc>
                <a:spcPct val="90000"/>
              </a:lnSpc>
              <a:spcBef>
                <a:spcPct val="0"/>
              </a:spcBef>
              <a:buClrTx/>
              <a:buSzTx/>
              <a:buFontTx/>
              <a:buNone/>
            </a:pPr>
            <a:r>
              <a:rPr lang="en-US" altLang="en-US" sz="1400" dirty="0">
                <a:solidFill>
                  <a:srgbClr val="99FF99"/>
                </a:solidFill>
              </a:rPr>
              <a:t>Bilaterally</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1" name="Arrow: Down 40">
            <a:extLst>
              <a:ext uri="{FF2B5EF4-FFF2-40B4-BE49-F238E27FC236}">
                <a16:creationId xmlns:a16="http://schemas.microsoft.com/office/drawing/2014/main" id="{33412A18-6B6F-428D-A1D3-533DB109DD26}"/>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87CA7B75-23B8-44CF-96D3-E4F1C88CE66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93095560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 Box 23">
            <a:extLst>
              <a:ext uri="{FF2B5EF4-FFF2-40B4-BE49-F238E27FC236}">
                <a16:creationId xmlns:a16="http://schemas.microsoft.com/office/drawing/2014/main" id="{F0F9EC87-AE09-410F-815F-E9C49F381499}"/>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5" name="Line 19">
            <a:extLst>
              <a:ext uri="{FF2B5EF4-FFF2-40B4-BE49-F238E27FC236}">
                <a16:creationId xmlns:a16="http://schemas.microsoft.com/office/drawing/2014/main" id="{F5A5B6AE-E729-451C-BBA2-1FCD1DD9D024}"/>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20">
            <a:extLst>
              <a:ext uri="{FF2B5EF4-FFF2-40B4-BE49-F238E27FC236}">
                <a16:creationId xmlns:a16="http://schemas.microsoft.com/office/drawing/2014/main" id="{9B2B85A5-B51E-4EDB-96D5-75FEF15DEE97}"/>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21">
            <a:extLst>
              <a:ext uri="{FF2B5EF4-FFF2-40B4-BE49-F238E27FC236}">
                <a16:creationId xmlns:a16="http://schemas.microsoft.com/office/drawing/2014/main" id="{9705227B-E3FB-451C-B410-C4D5DB49A14F}"/>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2" name="TextBox 41">
            <a:extLst>
              <a:ext uri="{FF2B5EF4-FFF2-40B4-BE49-F238E27FC236}">
                <a16:creationId xmlns:a16="http://schemas.microsoft.com/office/drawing/2014/main" id="{E33CB5E2-E5FF-4236-8274-DF1AEE2CB08C}"/>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3" name="Line 17">
            <a:extLst>
              <a:ext uri="{FF2B5EF4-FFF2-40B4-BE49-F238E27FC236}">
                <a16:creationId xmlns:a16="http://schemas.microsoft.com/office/drawing/2014/main" id="{91C7C891-81E8-4D6D-9F84-1F84DF8230EA}"/>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2" name="Line 8">
            <a:extLst>
              <a:ext uri="{FF2B5EF4-FFF2-40B4-BE49-F238E27FC236}">
                <a16:creationId xmlns:a16="http://schemas.microsoft.com/office/drawing/2014/main" id="{24614757-08DA-4ECA-AC0B-98B88E9D759B}"/>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4" name="Text Box 10">
            <a:extLst>
              <a:ext uri="{FF2B5EF4-FFF2-40B4-BE49-F238E27FC236}">
                <a16:creationId xmlns:a16="http://schemas.microsoft.com/office/drawing/2014/main" id="{11BBFF27-B26A-4ED7-98DD-CB4032E19A26}"/>
              </a:ext>
            </a:extLst>
          </p:cNvPr>
          <p:cNvSpPr txBox="1">
            <a:spLocks noChangeArrowheads="1"/>
          </p:cNvSpPr>
          <p:nvPr/>
        </p:nvSpPr>
        <p:spPr bwMode="auto">
          <a:xfrm>
            <a:off x="850900" y="3962400"/>
            <a:ext cx="58737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PAN</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2" name="Line 28">
            <a:extLst>
              <a:ext uri="{FF2B5EF4-FFF2-40B4-BE49-F238E27FC236}">
                <a16:creationId xmlns:a16="http://schemas.microsoft.com/office/drawing/2014/main" id="{F56A8E06-CB49-4EA2-90AD-1F5E0437468B}"/>
              </a:ext>
            </a:extLst>
          </p:cNvPr>
          <p:cNvSpPr>
            <a:spLocks noChangeShapeType="1"/>
          </p:cNvSpPr>
          <p:nvPr/>
        </p:nvSpPr>
        <p:spPr bwMode="auto">
          <a:xfrm>
            <a:off x="6858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263</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chemeClr val="accent1">
                    <a:lumMod val="60000"/>
                    <a:lumOff val="40000"/>
                  </a:schemeClr>
                </a:solidFill>
              </a:rPr>
              <a:t>An obliterative retinal vasculopathy</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accent1">
                    <a:lumMod val="60000"/>
                    <a:lumOff val="40000"/>
                  </a:schemeClr>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Does it present unilaterally, or bilaterally?</a:t>
            </a:r>
          </a:p>
          <a:p>
            <a:pPr eaLnBrk="1" hangingPunct="1">
              <a:lnSpc>
                <a:spcPct val="90000"/>
              </a:lnSpc>
              <a:spcBef>
                <a:spcPct val="0"/>
              </a:spcBef>
              <a:buClrTx/>
              <a:buSzTx/>
              <a:buFontTx/>
              <a:buNone/>
            </a:pPr>
            <a:r>
              <a:rPr lang="en-US" altLang="en-US" sz="1400" dirty="0">
                <a:solidFill>
                  <a:srgbClr val="99FF99"/>
                </a:solidFill>
              </a:rPr>
              <a:t>Bilaterally</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1" name="Arrow: Down 40">
            <a:extLst>
              <a:ext uri="{FF2B5EF4-FFF2-40B4-BE49-F238E27FC236}">
                <a16:creationId xmlns:a16="http://schemas.microsoft.com/office/drawing/2014/main" id="{37FE5F30-0154-4092-A424-0417355F63AA}"/>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E803FE8-4C3C-41F7-AA2E-664BC60BFE8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78650840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 Box 23">
            <a:extLst>
              <a:ext uri="{FF2B5EF4-FFF2-40B4-BE49-F238E27FC236}">
                <a16:creationId xmlns:a16="http://schemas.microsoft.com/office/drawing/2014/main" id="{5B31DB28-3C44-4E2F-8203-D4A6D8208EDD}"/>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5" name="Line 19">
            <a:extLst>
              <a:ext uri="{FF2B5EF4-FFF2-40B4-BE49-F238E27FC236}">
                <a16:creationId xmlns:a16="http://schemas.microsoft.com/office/drawing/2014/main" id="{68DF6B0B-97B0-49A5-A6BA-128B0456F583}"/>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20">
            <a:extLst>
              <a:ext uri="{FF2B5EF4-FFF2-40B4-BE49-F238E27FC236}">
                <a16:creationId xmlns:a16="http://schemas.microsoft.com/office/drawing/2014/main" id="{42A0AAA4-234B-4C02-B8B0-DE42DF6E234A}"/>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21">
            <a:extLst>
              <a:ext uri="{FF2B5EF4-FFF2-40B4-BE49-F238E27FC236}">
                <a16:creationId xmlns:a16="http://schemas.microsoft.com/office/drawing/2014/main" id="{EE11C707-0405-4C34-8B5A-9B4072EE5739}"/>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2" name="TextBox 41">
            <a:extLst>
              <a:ext uri="{FF2B5EF4-FFF2-40B4-BE49-F238E27FC236}">
                <a16:creationId xmlns:a16="http://schemas.microsoft.com/office/drawing/2014/main" id="{24698D65-8FCF-4BCF-B82C-305808D4BCA8}"/>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3" name="Line 17">
            <a:extLst>
              <a:ext uri="{FF2B5EF4-FFF2-40B4-BE49-F238E27FC236}">
                <a16:creationId xmlns:a16="http://schemas.microsoft.com/office/drawing/2014/main" id="{E342863C-55AA-475C-8BA5-B5BC4DA27BAF}"/>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2" name="Line 8">
            <a:extLst>
              <a:ext uri="{FF2B5EF4-FFF2-40B4-BE49-F238E27FC236}">
                <a16:creationId xmlns:a16="http://schemas.microsoft.com/office/drawing/2014/main" id="{24614757-08DA-4ECA-AC0B-98B88E9D759B}"/>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4" name="Text Box 10">
            <a:extLst>
              <a:ext uri="{FF2B5EF4-FFF2-40B4-BE49-F238E27FC236}">
                <a16:creationId xmlns:a16="http://schemas.microsoft.com/office/drawing/2014/main" id="{11BBFF27-B26A-4ED7-98DD-CB4032E19A26}"/>
              </a:ext>
            </a:extLst>
          </p:cNvPr>
          <p:cNvSpPr txBox="1">
            <a:spLocks noChangeArrowheads="1"/>
          </p:cNvSpPr>
          <p:nvPr/>
        </p:nvSpPr>
        <p:spPr bwMode="auto">
          <a:xfrm>
            <a:off x="850900" y="3962400"/>
            <a:ext cx="58737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PAN</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2" name="Line 28">
            <a:extLst>
              <a:ext uri="{FF2B5EF4-FFF2-40B4-BE49-F238E27FC236}">
                <a16:creationId xmlns:a16="http://schemas.microsoft.com/office/drawing/2014/main" id="{F56A8E06-CB49-4EA2-90AD-1F5E0437468B}"/>
              </a:ext>
            </a:extLst>
          </p:cNvPr>
          <p:cNvSpPr>
            <a:spLocks noChangeShapeType="1"/>
          </p:cNvSpPr>
          <p:nvPr/>
        </p:nvSpPr>
        <p:spPr bwMode="auto">
          <a:xfrm>
            <a:off x="6858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264</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rgbClr val="9E006D"/>
                </a:solidFill>
              </a:rPr>
              <a:t>An obliterative retinal vasculitis</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accent1">
                    <a:lumMod val="60000"/>
                    <a:lumOff val="40000"/>
                  </a:schemeClr>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Does it present unilaterally, or bilaterally?</a:t>
            </a:r>
          </a:p>
          <a:p>
            <a:pPr eaLnBrk="1" hangingPunct="1">
              <a:lnSpc>
                <a:spcPct val="90000"/>
              </a:lnSpc>
              <a:spcBef>
                <a:spcPct val="0"/>
              </a:spcBef>
              <a:buClrTx/>
              <a:buSzTx/>
              <a:buFontTx/>
              <a:buNone/>
            </a:pPr>
            <a:r>
              <a:rPr lang="en-US" altLang="en-US" sz="1400" dirty="0">
                <a:solidFill>
                  <a:srgbClr val="99FF99"/>
                </a:solidFill>
              </a:rPr>
              <a:t>Bilaterally</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1" name="Arrow: Down 40">
            <a:extLst>
              <a:ext uri="{FF2B5EF4-FFF2-40B4-BE49-F238E27FC236}">
                <a16:creationId xmlns:a16="http://schemas.microsoft.com/office/drawing/2014/main" id="{974F06EE-F8C5-4947-BAA9-1810189FE3CF}"/>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191BBFC6-88C5-47E3-B650-7AB6941ABB0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863414019"/>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 Box 23">
            <a:extLst>
              <a:ext uri="{FF2B5EF4-FFF2-40B4-BE49-F238E27FC236}">
                <a16:creationId xmlns:a16="http://schemas.microsoft.com/office/drawing/2014/main" id="{9A90A19A-2158-4C58-A9DD-39A346CAB2B1}"/>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5" name="Line 19">
            <a:extLst>
              <a:ext uri="{FF2B5EF4-FFF2-40B4-BE49-F238E27FC236}">
                <a16:creationId xmlns:a16="http://schemas.microsoft.com/office/drawing/2014/main" id="{04679098-9C0D-40C7-A66D-83E667179E33}"/>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21">
            <a:extLst>
              <a:ext uri="{FF2B5EF4-FFF2-40B4-BE49-F238E27FC236}">
                <a16:creationId xmlns:a16="http://schemas.microsoft.com/office/drawing/2014/main" id="{57421DCB-DD29-49BC-963C-959DD2F68EC2}"/>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2" name="TextBox 41">
            <a:extLst>
              <a:ext uri="{FF2B5EF4-FFF2-40B4-BE49-F238E27FC236}">
                <a16:creationId xmlns:a16="http://schemas.microsoft.com/office/drawing/2014/main" id="{6C38E1C9-A326-4A0D-8E9A-50087445ED26}"/>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3" name="Line 17">
            <a:extLst>
              <a:ext uri="{FF2B5EF4-FFF2-40B4-BE49-F238E27FC236}">
                <a16:creationId xmlns:a16="http://schemas.microsoft.com/office/drawing/2014/main" id="{CC3915C0-ECFD-445A-9E91-ED6C627A6B2E}"/>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4" name="Text Box 10">
            <a:extLst>
              <a:ext uri="{FF2B5EF4-FFF2-40B4-BE49-F238E27FC236}">
                <a16:creationId xmlns:a16="http://schemas.microsoft.com/office/drawing/2014/main" id="{11BBFF27-B26A-4ED7-98DD-CB4032E19A26}"/>
              </a:ext>
            </a:extLst>
          </p:cNvPr>
          <p:cNvSpPr txBox="1">
            <a:spLocks noChangeArrowheads="1"/>
          </p:cNvSpPr>
          <p:nvPr/>
        </p:nvSpPr>
        <p:spPr bwMode="auto">
          <a:xfrm>
            <a:off x="850900" y="3962400"/>
            <a:ext cx="58737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PAN</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265</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a:solidFill>
                  <a:schemeClr val="bg1">
                    <a:lumMod val="65000"/>
                  </a:schemeClr>
                </a:solidFill>
              </a:rPr>
              <a:t>Eales disease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rgbClr val="D60093"/>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accent1">
                    <a:lumMod val="60000"/>
                    <a:lumOff val="40000"/>
                  </a:schemeClr>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p>
          <a:p>
            <a:pPr eaLnBrk="1" hangingPunct="1">
              <a:lnSpc>
                <a:spcPct val="90000"/>
              </a:lnSpc>
              <a:spcBef>
                <a:spcPct val="0"/>
              </a:spcBef>
              <a:buClrTx/>
              <a:buSzTx/>
              <a:buFontTx/>
              <a:buNone/>
            </a:pPr>
            <a:r>
              <a:rPr lang="en-US" altLang="en-US" sz="1400" dirty="0">
                <a:solidFill>
                  <a:srgbClr val="FF0000"/>
                </a:solidFill>
              </a:rPr>
              <a:t>An obliterative retinal vasculitis</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Does it present unilaterally, or bilaterally?</a:t>
            </a:r>
          </a:p>
          <a:p>
            <a:pPr eaLnBrk="1" hangingPunct="1">
              <a:lnSpc>
                <a:spcPct val="90000"/>
              </a:lnSpc>
              <a:spcBef>
                <a:spcPct val="0"/>
              </a:spcBef>
              <a:buClrTx/>
              <a:buSzTx/>
              <a:buFontTx/>
              <a:buNone/>
            </a:pPr>
            <a:r>
              <a:rPr lang="en-US" altLang="en-US" sz="1400" dirty="0">
                <a:solidFill>
                  <a:srgbClr val="99FF99"/>
                </a:solidFill>
              </a:rPr>
              <a:t>Bilaterally</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1" name="Arrow: Down 40">
            <a:extLst>
              <a:ext uri="{FF2B5EF4-FFF2-40B4-BE49-F238E27FC236}">
                <a16:creationId xmlns:a16="http://schemas.microsoft.com/office/drawing/2014/main" id="{38CFA6FD-1C77-4437-AF95-923366CF69D3}"/>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B0D24DF8-B4FB-477F-B3D5-A1B8913DCA5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100716762"/>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 Box 23">
            <a:extLst>
              <a:ext uri="{FF2B5EF4-FFF2-40B4-BE49-F238E27FC236}">
                <a16:creationId xmlns:a16="http://schemas.microsoft.com/office/drawing/2014/main" id="{283F7ABD-8780-426F-8366-9932CFAC8BD6}"/>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5" name="Line 19">
            <a:extLst>
              <a:ext uri="{FF2B5EF4-FFF2-40B4-BE49-F238E27FC236}">
                <a16:creationId xmlns:a16="http://schemas.microsoft.com/office/drawing/2014/main" id="{04C57F4E-48D1-4DA6-9306-88DA3735E8B0}"/>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20">
            <a:extLst>
              <a:ext uri="{FF2B5EF4-FFF2-40B4-BE49-F238E27FC236}">
                <a16:creationId xmlns:a16="http://schemas.microsoft.com/office/drawing/2014/main" id="{73858E9E-F6C0-4923-A84C-38A8F1532577}"/>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21">
            <a:extLst>
              <a:ext uri="{FF2B5EF4-FFF2-40B4-BE49-F238E27FC236}">
                <a16:creationId xmlns:a16="http://schemas.microsoft.com/office/drawing/2014/main" id="{0CEB8283-A95A-43C8-89AE-950DB91A090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2" name="TextBox 41">
            <a:extLst>
              <a:ext uri="{FF2B5EF4-FFF2-40B4-BE49-F238E27FC236}">
                <a16:creationId xmlns:a16="http://schemas.microsoft.com/office/drawing/2014/main" id="{E01D733D-CA5C-4A4B-B45B-0996FCDF775A}"/>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3" name="Line 17">
            <a:extLst>
              <a:ext uri="{FF2B5EF4-FFF2-40B4-BE49-F238E27FC236}">
                <a16:creationId xmlns:a16="http://schemas.microsoft.com/office/drawing/2014/main" id="{9AE94BE6-6BFB-4384-93FE-748797B47C4F}"/>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2" name="Line 8">
            <a:extLst>
              <a:ext uri="{FF2B5EF4-FFF2-40B4-BE49-F238E27FC236}">
                <a16:creationId xmlns:a16="http://schemas.microsoft.com/office/drawing/2014/main" id="{24614757-08DA-4ECA-AC0B-98B88E9D759B}"/>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4" name="Text Box 10">
            <a:extLst>
              <a:ext uri="{FF2B5EF4-FFF2-40B4-BE49-F238E27FC236}">
                <a16:creationId xmlns:a16="http://schemas.microsoft.com/office/drawing/2014/main" id="{11BBFF27-B26A-4ED7-98DD-CB4032E19A26}"/>
              </a:ext>
            </a:extLst>
          </p:cNvPr>
          <p:cNvSpPr txBox="1">
            <a:spLocks noChangeArrowheads="1"/>
          </p:cNvSpPr>
          <p:nvPr/>
        </p:nvSpPr>
        <p:spPr bwMode="auto">
          <a:xfrm>
            <a:off x="850900" y="3962400"/>
            <a:ext cx="58737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PAN</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2" name="Line 28">
            <a:extLst>
              <a:ext uri="{FF2B5EF4-FFF2-40B4-BE49-F238E27FC236}">
                <a16:creationId xmlns:a16="http://schemas.microsoft.com/office/drawing/2014/main" id="{F56A8E06-CB49-4EA2-90AD-1F5E0437468B}"/>
              </a:ext>
            </a:extLst>
          </p:cNvPr>
          <p:cNvSpPr>
            <a:spLocks noChangeShapeType="1"/>
          </p:cNvSpPr>
          <p:nvPr/>
        </p:nvSpPr>
        <p:spPr bwMode="auto">
          <a:xfrm>
            <a:off x="6858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266</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a:solidFill>
                  <a:schemeClr val="bg1">
                    <a:lumMod val="65000"/>
                  </a:schemeClr>
                </a:solidFill>
              </a:rPr>
              <a:t>Eales disease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rgbClr val="D60093"/>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accent1">
                    <a:lumMod val="60000"/>
                    <a:lumOff val="40000"/>
                  </a:schemeClr>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p>
          <a:p>
            <a:pPr eaLnBrk="1" hangingPunct="1">
              <a:lnSpc>
                <a:spcPct val="90000"/>
              </a:lnSpc>
              <a:spcBef>
                <a:spcPct val="0"/>
              </a:spcBef>
              <a:buClrTx/>
              <a:buSzTx/>
              <a:buFontTx/>
              <a:buNone/>
            </a:pPr>
            <a:r>
              <a:rPr lang="en-US" altLang="en-US" sz="1400" dirty="0">
                <a:solidFill>
                  <a:srgbClr val="FF0000"/>
                </a:solidFill>
              </a:rPr>
              <a:t>An obliterative retinal vasculitis</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Does it present unilaterally, or bilaterally?</a:t>
            </a:r>
          </a:p>
          <a:p>
            <a:pPr eaLnBrk="1" hangingPunct="1">
              <a:lnSpc>
                <a:spcPct val="90000"/>
              </a:lnSpc>
              <a:spcBef>
                <a:spcPct val="0"/>
              </a:spcBef>
              <a:buClrTx/>
              <a:buSzTx/>
              <a:buFontTx/>
              <a:buNone/>
            </a:pPr>
            <a:r>
              <a:rPr lang="en-US" altLang="en-US" sz="1400" dirty="0">
                <a:solidFill>
                  <a:srgbClr val="FF0000"/>
                </a:solidFill>
              </a:rPr>
              <a:t>Bilaterally</a:t>
            </a:r>
            <a:endParaRPr lang="en-US" altLang="en-US" sz="1400" dirty="0">
              <a:solidFill>
                <a:srgbClr val="99FF99"/>
              </a:solidFill>
            </a:endParaRP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1" name="Arrow: Down 40">
            <a:extLst>
              <a:ext uri="{FF2B5EF4-FFF2-40B4-BE49-F238E27FC236}">
                <a16:creationId xmlns:a16="http://schemas.microsoft.com/office/drawing/2014/main" id="{D0B72D38-EED1-4629-93F8-C82743863736}"/>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92433C69-2E72-4A74-ACC1-9A6B453DAF4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82167640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 Box 23">
            <a:extLst>
              <a:ext uri="{FF2B5EF4-FFF2-40B4-BE49-F238E27FC236}">
                <a16:creationId xmlns:a16="http://schemas.microsoft.com/office/drawing/2014/main" id="{0CAC48DC-027C-4B80-B448-E448E93DFA82}"/>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5" name="Line 19">
            <a:extLst>
              <a:ext uri="{FF2B5EF4-FFF2-40B4-BE49-F238E27FC236}">
                <a16:creationId xmlns:a16="http://schemas.microsoft.com/office/drawing/2014/main" id="{020416FE-EE82-4534-9FC1-7AC0707EA2AC}"/>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20">
            <a:extLst>
              <a:ext uri="{FF2B5EF4-FFF2-40B4-BE49-F238E27FC236}">
                <a16:creationId xmlns:a16="http://schemas.microsoft.com/office/drawing/2014/main" id="{FA9197F8-F01E-4858-90FD-21A8C7BF99F1}"/>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21">
            <a:extLst>
              <a:ext uri="{FF2B5EF4-FFF2-40B4-BE49-F238E27FC236}">
                <a16:creationId xmlns:a16="http://schemas.microsoft.com/office/drawing/2014/main" id="{8504E85E-2A78-4974-BD93-6F758EBDEF58}"/>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2" name="TextBox 41">
            <a:extLst>
              <a:ext uri="{FF2B5EF4-FFF2-40B4-BE49-F238E27FC236}">
                <a16:creationId xmlns:a16="http://schemas.microsoft.com/office/drawing/2014/main" id="{C6B5BBC9-327F-4C6F-A445-4B40F3498CC4}"/>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3" name="Line 17">
            <a:extLst>
              <a:ext uri="{FF2B5EF4-FFF2-40B4-BE49-F238E27FC236}">
                <a16:creationId xmlns:a16="http://schemas.microsoft.com/office/drawing/2014/main" id="{70E25A51-3296-4372-9A74-B060F597625D}"/>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4" name="Text Box 10">
            <a:extLst>
              <a:ext uri="{FF2B5EF4-FFF2-40B4-BE49-F238E27FC236}">
                <a16:creationId xmlns:a16="http://schemas.microsoft.com/office/drawing/2014/main" id="{11BBFF27-B26A-4ED7-98DD-CB4032E19A26}"/>
              </a:ext>
            </a:extLst>
          </p:cNvPr>
          <p:cNvSpPr txBox="1">
            <a:spLocks noChangeArrowheads="1"/>
          </p:cNvSpPr>
          <p:nvPr/>
        </p:nvSpPr>
        <p:spPr bwMode="auto">
          <a:xfrm>
            <a:off x="850900" y="3962400"/>
            <a:ext cx="58737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PAN</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267</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rgbClr val="9E006D"/>
                </a:solidFill>
              </a:rPr>
              <a:t>An obliterative retinal vasculitis</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Does it present unilaterally, or bilaterally?</a:t>
            </a:r>
          </a:p>
          <a:p>
            <a:pPr eaLnBrk="1" hangingPunct="1">
              <a:lnSpc>
                <a:spcPct val="90000"/>
              </a:lnSpc>
              <a:spcBef>
                <a:spcPct val="0"/>
              </a:spcBef>
              <a:buClrTx/>
              <a:buSzTx/>
              <a:buFontTx/>
              <a:buNone/>
            </a:pPr>
            <a:r>
              <a:rPr lang="en-US" altLang="en-US" sz="1400" dirty="0">
                <a:solidFill>
                  <a:schemeClr val="accent1">
                    <a:lumMod val="60000"/>
                    <a:lumOff val="40000"/>
                  </a:schemeClr>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1" name="Arrow: Down 40">
            <a:extLst>
              <a:ext uri="{FF2B5EF4-FFF2-40B4-BE49-F238E27FC236}">
                <a16:creationId xmlns:a16="http://schemas.microsoft.com/office/drawing/2014/main" id="{E4E58A3B-FE5F-40EA-8F5C-55DB2194606D}"/>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6117EFD-E408-4BAB-B1EE-4CBD9BB220D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910879577"/>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 Box 23">
            <a:extLst>
              <a:ext uri="{FF2B5EF4-FFF2-40B4-BE49-F238E27FC236}">
                <a16:creationId xmlns:a16="http://schemas.microsoft.com/office/drawing/2014/main" id="{5DF311E6-A3E4-41A6-A683-D3B7DC7FFE79}"/>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5" name="Line 19">
            <a:extLst>
              <a:ext uri="{FF2B5EF4-FFF2-40B4-BE49-F238E27FC236}">
                <a16:creationId xmlns:a16="http://schemas.microsoft.com/office/drawing/2014/main" id="{C22E2A93-EC73-460F-B0D7-10726C0B3620}"/>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20">
            <a:extLst>
              <a:ext uri="{FF2B5EF4-FFF2-40B4-BE49-F238E27FC236}">
                <a16:creationId xmlns:a16="http://schemas.microsoft.com/office/drawing/2014/main" id="{E545EB87-F11A-45F3-858F-358A2F1C19A0}"/>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21">
            <a:extLst>
              <a:ext uri="{FF2B5EF4-FFF2-40B4-BE49-F238E27FC236}">
                <a16:creationId xmlns:a16="http://schemas.microsoft.com/office/drawing/2014/main" id="{19757D91-5989-4A54-9C63-A98357C545D3}"/>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2" name="TextBox 41">
            <a:extLst>
              <a:ext uri="{FF2B5EF4-FFF2-40B4-BE49-F238E27FC236}">
                <a16:creationId xmlns:a16="http://schemas.microsoft.com/office/drawing/2014/main" id="{5742464A-67D8-4578-AFA8-18AF418BC3AC}"/>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3" name="Line 17">
            <a:extLst>
              <a:ext uri="{FF2B5EF4-FFF2-40B4-BE49-F238E27FC236}">
                <a16:creationId xmlns:a16="http://schemas.microsoft.com/office/drawing/2014/main" id="{FA2B862D-0E87-4B1F-9D14-AB1A9857793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268</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rgbClr val="9E006D"/>
                </a:solidFill>
              </a:rPr>
              <a:t>An obliterative retinal vasculitis</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Does it present unilaterally, or bilaterally?</a:t>
            </a:r>
          </a:p>
          <a:p>
            <a:pPr eaLnBrk="1" hangingPunct="1">
              <a:lnSpc>
                <a:spcPct val="90000"/>
              </a:lnSpc>
              <a:spcBef>
                <a:spcPct val="0"/>
              </a:spcBef>
              <a:buClrTx/>
              <a:buSzTx/>
              <a:buFontTx/>
              <a:buNone/>
            </a:pPr>
            <a:r>
              <a:rPr lang="en-US" altLang="en-US" sz="1400" dirty="0">
                <a:solidFill>
                  <a:srgbClr val="9E006D"/>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1" name="Arrow: Down 40">
            <a:extLst>
              <a:ext uri="{FF2B5EF4-FFF2-40B4-BE49-F238E27FC236}">
                <a16:creationId xmlns:a16="http://schemas.microsoft.com/office/drawing/2014/main" id="{B74B94DF-04C0-492E-903D-B649B436FBC8}"/>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B5D483B8-2F08-497F-9205-AFF85D10340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85982775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Box 23">
            <a:extLst>
              <a:ext uri="{FF2B5EF4-FFF2-40B4-BE49-F238E27FC236}">
                <a16:creationId xmlns:a16="http://schemas.microsoft.com/office/drawing/2014/main" id="{7549B7F8-8D37-4DAA-B284-9E28AAEFF9FC}"/>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6" name="Line 19">
            <a:extLst>
              <a:ext uri="{FF2B5EF4-FFF2-40B4-BE49-F238E27FC236}">
                <a16:creationId xmlns:a16="http://schemas.microsoft.com/office/drawing/2014/main" id="{DF6C9CFC-01D9-4AC2-BAB2-E5E5C901162B}"/>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FEC75AAD-E328-4D9B-8E5D-76C6D18A9ED1}"/>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3C16348C-AC09-4865-BCCD-9C004A7C4EFF}"/>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3" name="TextBox 42">
            <a:extLst>
              <a:ext uri="{FF2B5EF4-FFF2-40B4-BE49-F238E27FC236}">
                <a16:creationId xmlns:a16="http://schemas.microsoft.com/office/drawing/2014/main" id="{1D38CD1A-75AE-45FF-AAD9-D8BBEBF3B6C6}"/>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1" name="Line 17">
            <a:extLst>
              <a:ext uri="{FF2B5EF4-FFF2-40B4-BE49-F238E27FC236}">
                <a16:creationId xmlns:a16="http://schemas.microsoft.com/office/drawing/2014/main" id="{519E4770-DEE1-4F38-8025-1961707D648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4" name="Text Box 10">
            <a:extLst>
              <a:ext uri="{FF2B5EF4-FFF2-40B4-BE49-F238E27FC236}">
                <a16:creationId xmlns:a16="http://schemas.microsoft.com/office/drawing/2014/main" id="{11BBFF27-B26A-4ED7-98DD-CB4032E19A26}"/>
              </a:ext>
            </a:extLst>
          </p:cNvPr>
          <p:cNvSpPr txBox="1">
            <a:spLocks noChangeArrowheads="1"/>
          </p:cNvSpPr>
          <p:nvPr/>
        </p:nvSpPr>
        <p:spPr bwMode="auto">
          <a:xfrm>
            <a:off x="850900" y="3962400"/>
            <a:ext cx="58737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PAN</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269</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354619" cy="307777"/>
          </a:xfrm>
          <a:prstGeom prst="rect">
            <a:avLst/>
          </a:prstGeom>
          <a:noFill/>
        </p:spPr>
        <p:txBody>
          <a:bodyPr wrap="none" rtlCol="0">
            <a:spAutoFit/>
          </a:bodyPr>
          <a:lstStyle/>
          <a:p>
            <a:r>
              <a:rPr lang="en-US" sz="1400" i="1" dirty="0">
                <a:solidFill>
                  <a:srgbClr val="FF0000"/>
                </a:solidFill>
              </a:rPr>
              <a:t>Who: </a:t>
            </a:r>
            <a:r>
              <a:rPr lang="en-US" sz="1400" dirty="0">
                <a:solidFill>
                  <a:srgbClr val="FF0000"/>
                </a:solidFill>
              </a:rPr>
              <a:t> </a:t>
            </a:r>
            <a:r>
              <a:rPr lang="en-US" sz="1400" dirty="0">
                <a:solidFill>
                  <a:schemeClr val="bg1"/>
                </a:solidFill>
              </a:rPr>
              <a:t>Young adult </a:t>
            </a:r>
            <a:r>
              <a:rPr lang="en-US" sz="1400" b="1" dirty="0">
                <a:solidFill>
                  <a:schemeClr val="bg1"/>
                </a:solidFill>
              </a:rPr>
              <a:t>females</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a:solidFill>
                  <a:schemeClr val="bg1">
                    <a:lumMod val="65000"/>
                  </a:schemeClr>
                </a:solidFill>
              </a:rPr>
              <a:t>Eales disease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p>
          <a:p>
            <a:pPr eaLnBrk="1" hangingPunct="1">
              <a:lnSpc>
                <a:spcPct val="90000"/>
              </a:lnSpc>
              <a:spcBef>
                <a:spcPct val="0"/>
              </a:spcBef>
              <a:buClrTx/>
              <a:buSzTx/>
              <a:buFontTx/>
              <a:buNone/>
            </a:pPr>
            <a:r>
              <a:rPr lang="en-US" altLang="en-US" sz="1400" dirty="0">
                <a:solidFill>
                  <a:srgbClr val="FF0000"/>
                </a:solidFill>
              </a:rPr>
              <a:t>An obliterative retinal vasculitis</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Does it present unilaterally, or bilaterally?</a:t>
            </a:r>
          </a:p>
          <a:p>
            <a:pPr eaLnBrk="1" hangingPunct="1">
              <a:lnSpc>
                <a:spcPct val="90000"/>
              </a:lnSpc>
              <a:spcBef>
                <a:spcPct val="0"/>
              </a:spcBef>
              <a:buClrTx/>
              <a:buSzTx/>
              <a:buFontTx/>
              <a:buNone/>
            </a:pPr>
            <a:r>
              <a:rPr lang="en-US" altLang="en-US" sz="1400" dirty="0">
                <a:solidFill>
                  <a:srgbClr val="FF0000"/>
                </a:solidFill>
              </a:rPr>
              <a:t>Bilaterally</a:t>
            </a:r>
          </a:p>
          <a:p>
            <a:pPr eaLnBrk="1" hangingPunct="1">
              <a:lnSpc>
                <a:spcPct val="90000"/>
              </a:lnSpc>
              <a:spcBef>
                <a:spcPct val="0"/>
              </a:spcBef>
              <a:buClrTx/>
              <a:buSzTx/>
              <a:buFontTx/>
              <a:buNone/>
            </a:pPr>
            <a:endParaRPr lang="en-US" altLang="en-US" sz="1400" dirty="0">
              <a:solidFill>
                <a:srgbClr val="FF0000"/>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FF0000"/>
                </a:solidFill>
                <a:sym typeface="Wingdings" panose="05000000000000000000" pitchFamily="2" charset="2"/>
              </a:rPr>
              <a:t>Who is the classic patient?</a:t>
            </a:r>
            <a:endParaRPr lang="en-US" altLang="en-US" sz="1400" i="1"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2" name="Arrow: Down 41">
            <a:extLst>
              <a:ext uri="{FF2B5EF4-FFF2-40B4-BE49-F238E27FC236}">
                <a16:creationId xmlns:a16="http://schemas.microsoft.com/office/drawing/2014/main" id="{496D717C-8475-4501-A020-B3B213E3D058}"/>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56A7AE15-23F7-471E-AB6A-0CE174860A8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86089625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5EF62C43-C2B8-4FF1-8B50-ED46E091D1F9}"/>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3A55176D-F192-4FF9-8FB6-D4E205B69EAE}"/>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E69F801B-567A-431D-85A7-8874A9F5A44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D77CAB49-5646-4407-8685-031CCA48C68D}"/>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6154B3D1-92B6-4E18-B01B-B2961261043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75E8DA6E-2DE5-4C04-85BC-D8EFA35D45C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7C5BAD22-48B4-4D5A-8288-B1A31C8439B2}"/>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TextBox 2">
            <a:extLst>
              <a:ext uri="{FF2B5EF4-FFF2-40B4-BE49-F238E27FC236}">
                <a16:creationId xmlns:a16="http://schemas.microsoft.com/office/drawing/2014/main" id="{3E8FFE31-084F-4715-9297-EB8A568991D0}"/>
              </a:ext>
            </a:extLst>
          </p:cNvPr>
          <p:cNvSpPr txBox="1"/>
          <p:nvPr/>
        </p:nvSpPr>
        <p:spPr>
          <a:xfrm>
            <a:off x="1517015" y="3100145"/>
            <a:ext cx="6860383" cy="2462213"/>
          </a:xfrm>
          <a:prstGeom prst="rect">
            <a:avLst/>
          </a:prstGeom>
          <a:solidFill>
            <a:srgbClr val="FFCCFF"/>
          </a:solidFill>
        </p:spPr>
        <p:txBody>
          <a:bodyPr wrap="square" rtlCol="0">
            <a:spAutoFit/>
          </a:bodyPr>
          <a:lstStyle/>
          <a:p>
            <a:r>
              <a:rPr lang="en-US" sz="1400" i="1" dirty="0">
                <a:solidFill>
                  <a:srgbClr val="0000FF"/>
                </a:solidFill>
              </a:rPr>
              <a:t>Lupus is a multisystem </a:t>
            </a:r>
            <a:r>
              <a:rPr lang="en-US" sz="1400" i="1" dirty="0" err="1">
                <a:solidFill>
                  <a:srgbClr val="0000FF"/>
                </a:solidFill>
              </a:rPr>
              <a:t>dz</a:t>
            </a:r>
            <a:r>
              <a:rPr lang="en-US" sz="1400" i="1" dirty="0">
                <a:solidFill>
                  <a:srgbClr val="0000FF"/>
                </a:solidFill>
              </a:rPr>
              <a:t> with protean manifestations. Which two are most common, found in up to 80% of pts?</a:t>
            </a:r>
          </a:p>
          <a:p>
            <a:r>
              <a:rPr lang="en-US" sz="1400" dirty="0">
                <a:solidFill>
                  <a:srgbClr val="0000FF"/>
                </a:solidFill>
              </a:rPr>
              <a:t>--Skin lesions (</a:t>
            </a:r>
            <a:r>
              <a:rPr lang="en-US" sz="1400" dirty="0" err="1">
                <a:solidFill>
                  <a:srgbClr val="0000FF"/>
                </a:solidFill>
              </a:rPr>
              <a:t>eg</a:t>
            </a:r>
            <a:r>
              <a:rPr lang="en-US" sz="1400" dirty="0">
                <a:solidFill>
                  <a:srgbClr val="0000FF"/>
                </a:solidFill>
              </a:rPr>
              <a:t>, the classic malar rash)</a:t>
            </a:r>
          </a:p>
          <a:p>
            <a:r>
              <a:rPr lang="en-US" sz="1400" dirty="0">
                <a:solidFill>
                  <a:srgbClr val="0000FF"/>
                </a:solidFill>
              </a:rPr>
              <a:t>--Arthralgias</a:t>
            </a:r>
          </a:p>
          <a:p>
            <a:endParaRPr lang="en-US" sz="1400" i="1" dirty="0">
              <a:solidFill>
                <a:srgbClr val="0000FF"/>
              </a:solidFill>
            </a:endParaRPr>
          </a:p>
          <a:p>
            <a:r>
              <a:rPr lang="en-US" sz="1400" i="1" dirty="0">
                <a:solidFill>
                  <a:srgbClr val="0000FF"/>
                </a:solidFill>
              </a:rPr>
              <a:t>What proportion of pts will manifest ophthalmic findings?</a:t>
            </a:r>
          </a:p>
          <a:p>
            <a:r>
              <a:rPr lang="en-US" sz="1400" dirty="0">
                <a:solidFill>
                  <a:srgbClr val="0000FF"/>
                </a:solidFill>
              </a:rPr>
              <a:t>About half</a:t>
            </a:r>
          </a:p>
          <a:p>
            <a:endParaRPr lang="en-US" sz="1400" i="1" dirty="0">
              <a:solidFill>
                <a:srgbClr val="0000FF"/>
              </a:solidFill>
            </a:endParaRPr>
          </a:p>
          <a:p>
            <a:r>
              <a:rPr lang="en-US" sz="1400" i="1" dirty="0">
                <a:solidFill>
                  <a:srgbClr val="0000FF"/>
                </a:solidFill>
              </a:rPr>
              <a:t>Lupus’ ophthalmic manifestations are protean. Which two are most common?</a:t>
            </a:r>
          </a:p>
          <a:p>
            <a:r>
              <a:rPr lang="en-US" sz="1400" dirty="0">
                <a:solidFill>
                  <a:srgbClr val="0000FF"/>
                </a:solidFill>
              </a:rPr>
              <a:t>--</a:t>
            </a:r>
          </a:p>
          <a:p>
            <a:r>
              <a:rPr lang="en-US" sz="1400" dirty="0">
                <a:solidFill>
                  <a:srgbClr val="0000FF"/>
                </a:solidFill>
              </a:rPr>
              <a:t>--</a:t>
            </a:r>
          </a:p>
        </p:txBody>
      </p:sp>
      <p:sp>
        <p:nvSpPr>
          <p:cNvPr id="43" name="TextBox 42">
            <a:extLst>
              <a:ext uri="{FF2B5EF4-FFF2-40B4-BE49-F238E27FC236}">
                <a16:creationId xmlns:a16="http://schemas.microsoft.com/office/drawing/2014/main" id="{FCDDEB5A-7885-4593-8011-4B243BB0787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353205877"/>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Box 23">
            <a:extLst>
              <a:ext uri="{FF2B5EF4-FFF2-40B4-BE49-F238E27FC236}">
                <a16:creationId xmlns:a16="http://schemas.microsoft.com/office/drawing/2014/main" id="{F8140AE1-C194-47D0-8C5C-2B00F7F55078}"/>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6" name="Line 19">
            <a:extLst>
              <a:ext uri="{FF2B5EF4-FFF2-40B4-BE49-F238E27FC236}">
                <a16:creationId xmlns:a16="http://schemas.microsoft.com/office/drawing/2014/main" id="{B4B4C230-8AD8-4510-AE93-D498FF3883FC}"/>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DBC5B556-C417-4B89-B0FB-C19851C70083}"/>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F09CCB48-F4A1-4D00-8B59-839FFFB392F2}"/>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3" name="TextBox 42">
            <a:extLst>
              <a:ext uri="{FF2B5EF4-FFF2-40B4-BE49-F238E27FC236}">
                <a16:creationId xmlns:a16="http://schemas.microsoft.com/office/drawing/2014/main" id="{5D828CE7-E5D1-40EA-95EB-7A3C58BB6F0C}"/>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1" name="Line 17">
            <a:extLst>
              <a:ext uri="{FF2B5EF4-FFF2-40B4-BE49-F238E27FC236}">
                <a16:creationId xmlns:a16="http://schemas.microsoft.com/office/drawing/2014/main" id="{85098F5A-FD82-4BAC-8B80-661F59FC5B18}"/>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270</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304926" cy="307777"/>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a:solidFill>
                  <a:schemeClr val="bg1">
                    <a:lumMod val="65000"/>
                  </a:schemeClr>
                </a:solidFill>
              </a:rPr>
              <a:t>Eales disease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p>
          <a:p>
            <a:pPr eaLnBrk="1" hangingPunct="1">
              <a:lnSpc>
                <a:spcPct val="90000"/>
              </a:lnSpc>
              <a:spcBef>
                <a:spcPct val="0"/>
              </a:spcBef>
              <a:buClrTx/>
              <a:buSzTx/>
              <a:buFontTx/>
              <a:buNone/>
            </a:pPr>
            <a:r>
              <a:rPr lang="en-US" altLang="en-US" sz="1400" dirty="0">
                <a:solidFill>
                  <a:srgbClr val="FF0000"/>
                </a:solidFill>
              </a:rPr>
              <a:t>An obliterative retinal vasculitis</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Does it present unilaterally, or bilaterally?</a:t>
            </a:r>
          </a:p>
          <a:p>
            <a:pPr eaLnBrk="1" hangingPunct="1">
              <a:lnSpc>
                <a:spcPct val="90000"/>
              </a:lnSpc>
              <a:spcBef>
                <a:spcPct val="0"/>
              </a:spcBef>
              <a:buClrTx/>
              <a:buSzTx/>
              <a:buFontTx/>
              <a:buNone/>
            </a:pPr>
            <a:r>
              <a:rPr lang="en-US" altLang="en-US" sz="1400" dirty="0">
                <a:solidFill>
                  <a:srgbClr val="FF0000"/>
                </a:solidFill>
              </a:rPr>
              <a:t>Bilaterally</a:t>
            </a:r>
          </a:p>
          <a:p>
            <a:pPr eaLnBrk="1" hangingPunct="1">
              <a:lnSpc>
                <a:spcPct val="90000"/>
              </a:lnSpc>
              <a:spcBef>
                <a:spcPct val="0"/>
              </a:spcBef>
              <a:buClrTx/>
              <a:buSzTx/>
              <a:buFontTx/>
              <a:buNone/>
            </a:pPr>
            <a:endParaRPr lang="en-US" altLang="en-US" sz="1400" dirty="0">
              <a:solidFill>
                <a:srgbClr val="FF0000"/>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FF0000"/>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FF0000"/>
                </a:solidFill>
                <a:sym typeface="Wingdings" panose="05000000000000000000" pitchFamily="2" charset="2"/>
              </a:rPr>
              <a:t>Young-adult female</a:t>
            </a: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2" name="Arrow: Down 41">
            <a:extLst>
              <a:ext uri="{FF2B5EF4-FFF2-40B4-BE49-F238E27FC236}">
                <a16:creationId xmlns:a16="http://schemas.microsoft.com/office/drawing/2014/main" id="{1F854393-0F3B-40E5-9BFD-862017D8E38F}"/>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50F5FF23-BFCD-4B1D-B601-71DDF7BA564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883588920"/>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23">
            <a:extLst>
              <a:ext uri="{FF2B5EF4-FFF2-40B4-BE49-F238E27FC236}">
                <a16:creationId xmlns:a16="http://schemas.microsoft.com/office/drawing/2014/main" id="{479F30D2-B23C-4C69-B591-108B8D900B57}"/>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AA018AD3-3CFE-4718-B77B-3169677B1CB0}"/>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7B1C6BEE-38C8-4A8C-AACF-BC54BACCBA12}"/>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96E2F676-951C-4E8F-9F67-71B060AB4AF3}"/>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F0F0145C-D78C-435E-8EA4-593B04961CD5}"/>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50A34079-313E-40EB-A88B-B580CB30C9B9}"/>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271</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540571" y="4800600"/>
            <a:ext cx="2146229" cy="307777"/>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a:t>
            </a:r>
            <a:r>
              <a:rPr lang="en-US" sz="1400" dirty="0">
                <a:solidFill>
                  <a:schemeClr val="bg1"/>
                </a:solidFill>
              </a:rPr>
              <a:t>Young adult </a:t>
            </a:r>
            <a:r>
              <a:rPr lang="en-US" sz="1400" b="1" dirty="0">
                <a:solidFill>
                  <a:schemeClr val="bg1"/>
                </a:solidFill>
              </a:rPr>
              <a:t>males</a:t>
            </a: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304926" cy="307777"/>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rgbClr val="9E006D"/>
                </a:solidFill>
              </a:rPr>
              <a:t>An obliterative retinal vasculitis</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Does it present unilaterally, or bilaterally?</a:t>
            </a:r>
          </a:p>
          <a:p>
            <a:pPr eaLnBrk="1" hangingPunct="1">
              <a:lnSpc>
                <a:spcPct val="90000"/>
              </a:lnSpc>
              <a:spcBef>
                <a:spcPct val="0"/>
              </a:spcBef>
              <a:buClrTx/>
              <a:buSzTx/>
              <a:buFontTx/>
              <a:buNone/>
            </a:pPr>
            <a:r>
              <a:rPr lang="en-US" altLang="en-US" sz="1400" dirty="0">
                <a:solidFill>
                  <a:srgbClr val="9E006D"/>
                </a:solidFill>
              </a:rPr>
              <a:t>Bilaterally</a:t>
            </a:r>
          </a:p>
          <a:p>
            <a:pPr eaLnBrk="1" hangingPunct="1">
              <a:lnSpc>
                <a:spcPct val="90000"/>
              </a:lnSpc>
              <a:spcBef>
                <a:spcPct val="0"/>
              </a:spcBef>
              <a:buClrTx/>
              <a:buSzTx/>
              <a:buFontTx/>
              <a:buNone/>
            </a:pPr>
            <a:endParaRPr lang="en-US" altLang="en-US" sz="1400" dirty="0">
              <a:solidFill>
                <a:srgbClr val="9E006D"/>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E006D"/>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3" name="Arrow: Down 42">
            <a:extLst>
              <a:ext uri="{FF2B5EF4-FFF2-40B4-BE49-F238E27FC236}">
                <a16:creationId xmlns:a16="http://schemas.microsoft.com/office/drawing/2014/main" id="{296FE1AE-2770-430B-B382-645C3E296CC0}"/>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32241571-3E07-4869-80E5-729B105F271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862932854"/>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23">
            <a:extLst>
              <a:ext uri="{FF2B5EF4-FFF2-40B4-BE49-F238E27FC236}">
                <a16:creationId xmlns:a16="http://schemas.microsoft.com/office/drawing/2014/main" id="{CC163B3F-C513-4D65-8232-DAA09C78BE49}"/>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D808CA81-F756-44E1-A9F5-29D7B449DE3A}"/>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4AF6990D-AA4F-4D05-AE13-640827B7A52C}"/>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AD16892B-8E45-40ED-9510-F257E5CEAD73}"/>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522DD3DB-14B4-46C4-988B-1F5C0DCD32D7}"/>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4332F5A9-14B9-4E5A-BEF7-C3A29E2CCFE8}"/>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272</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540571" y="4800600"/>
            <a:ext cx="2146229" cy="307777"/>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304926" cy="307777"/>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rgbClr val="9E006D"/>
                </a:solidFill>
              </a:rPr>
              <a:t>An obliterative retinal vasculitis</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Does it present unilaterally, or bilaterally?</a:t>
            </a:r>
          </a:p>
          <a:p>
            <a:pPr eaLnBrk="1" hangingPunct="1">
              <a:lnSpc>
                <a:spcPct val="90000"/>
              </a:lnSpc>
              <a:spcBef>
                <a:spcPct val="0"/>
              </a:spcBef>
              <a:buClrTx/>
              <a:buSzTx/>
              <a:buFontTx/>
              <a:buNone/>
            </a:pPr>
            <a:r>
              <a:rPr lang="en-US" altLang="en-US" sz="1400" dirty="0">
                <a:solidFill>
                  <a:srgbClr val="9E006D"/>
                </a:solidFill>
              </a:rPr>
              <a:t>Bilaterally</a:t>
            </a:r>
          </a:p>
          <a:p>
            <a:pPr eaLnBrk="1" hangingPunct="1">
              <a:lnSpc>
                <a:spcPct val="90000"/>
              </a:lnSpc>
              <a:spcBef>
                <a:spcPct val="0"/>
              </a:spcBef>
              <a:buClrTx/>
              <a:buSzTx/>
              <a:buFontTx/>
              <a:buNone/>
            </a:pPr>
            <a:endParaRPr lang="en-US" altLang="en-US" sz="1400" dirty="0">
              <a:solidFill>
                <a:srgbClr val="9E006D"/>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E006D"/>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E006D"/>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accent1">
                  <a:lumMod val="60000"/>
                  <a:lumOff val="40000"/>
                </a:schemeClr>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99FF99"/>
              </a:solidFill>
            </a:endParaRPr>
          </a:p>
          <a:p>
            <a:pPr eaLnBrk="1" hangingPunct="1">
              <a:lnSpc>
                <a:spcPct val="90000"/>
              </a:lnSpc>
              <a:spcBef>
                <a:spcPct val="0"/>
              </a:spcBef>
              <a:buClrTx/>
              <a:buSzTx/>
              <a:buFontTx/>
              <a:buNone/>
            </a:pPr>
            <a:r>
              <a:rPr lang="en-US" altLang="en-US" sz="1400" i="1" dirty="0">
                <a:solidFill>
                  <a:srgbClr val="99FF99"/>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3" name="Arrow: Down 42">
            <a:extLst>
              <a:ext uri="{FF2B5EF4-FFF2-40B4-BE49-F238E27FC236}">
                <a16:creationId xmlns:a16="http://schemas.microsoft.com/office/drawing/2014/main" id="{FE463521-F28A-496C-9334-90B283FCDCEB}"/>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C57CBA5B-6D9F-4E5F-94A2-17D5EFC4462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23784731"/>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Box 23">
            <a:extLst>
              <a:ext uri="{FF2B5EF4-FFF2-40B4-BE49-F238E27FC236}">
                <a16:creationId xmlns:a16="http://schemas.microsoft.com/office/drawing/2014/main" id="{A9AA1629-6841-43A4-BF83-CF5F35D940FD}"/>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32B7DE58-C946-4663-B1E9-E6E91E71CB74}"/>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56F817E3-5DF5-4E6B-90B1-4770B45BAF07}"/>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5DB52185-3F86-4173-9E63-419CF73DA3B3}"/>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D542D4BD-B09F-4B65-83FB-2CBA4DB78F26}"/>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79F23ADB-F959-4DC0-97AE-FF8133A290E0}"/>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273</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084806" y="4800600"/>
            <a:ext cx="2601994" cy="738664"/>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p>
          <a:p>
            <a:pPr algn="r"/>
            <a:r>
              <a:rPr lang="en-US" sz="1400" i="1" dirty="0">
                <a:solidFill>
                  <a:schemeClr val="bg1"/>
                </a:solidFill>
              </a:rPr>
              <a:t>What: </a:t>
            </a:r>
            <a:r>
              <a:rPr lang="en-US" sz="1400" b="1" dirty="0">
                <a:solidFill>
                  <a:schemeClr val="bg1"/>
                </a:solidFill>
              </a:rPr>
              <a:t>Peripheral neo</a:t>
            </a:r>
            <a:endParaRPr lang="en-US" sz="1400" dirty="0">
              <a:solidFill>
                <a:schemeClr val="bg1"/>
              </a:solidFill>
            </a:endParaRPr>
          </a:p>
          <a:p>
            <a:pPr algn="r"/>
            <a:r>
              <a:rPr lang="en-US" sz="1400" i="1" dirty="0">
                <a:solidFill>
                  <a:schemeClr val="bg1"/>
                </a:solidFill>
              </a:rPr>
              <a:t>Associated with: </a:t>
            </a:r>
            <a:r>
              <a:rPr lang="en-US" sz="1400" b="1" dirty="0">
                <a:solidFill>
                  <a:schemeClr val="bg1"/>
                </a:solidFill>
              </a:rPr>
              <a:t>TB positivity</a:t>
            </a:r>
            <a:endParaRPr lang="en-US" sz="1400" dirty="0">
              <a:solidFill>
                <a:schemeClr val="bg1"/>
              </a:solidFill>
            </a:endParaRP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304926" cy="523220"/>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a:p>
            <a:r>
              <a:rPr lang="en-US" sz="1400" i="1" dirty="0">
                <a:solidFill>
                  <a:srgbClr val="FF0000"/>
                </a:solidFill>
              </a:rPr>
              <a:t>What:</a:t>
            </a:r>
            <a:endParaRPr lang="en-US" sz="1400" b="1" dirty="0">
              <a:solidFill>
                <a:schemeClr val="bg1"/>
              </a:solidFill>
            </a:endParaRP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a:solidFill>
                  <a:schemeClr val="bg1">
                    <a:lumMod val="65000"/>
                  </a:schemeClr>
                </a:solidFill>
              </a:rPr>
              <a:t>Eales disease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rgbClr val="D60093"/>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p>
          <a:p>
            <a:pPr eaLnBrk="1" hangingPunct="1">
              <a:lnSpc>
                <a:spcPct val="90000"/>
              </a:lnSpc>
              <a:spcBef>
                <a:spcPct val="0"/>
              </a:spcBef>
              <a:buClrTx/>
              <a:buSzTx/>
              <a:buFontTx/>
              <a:buNone/>
            </a:pPr>
            <a:r>
              <a:rPr lang="en-US" altLang="en-US" sz="1400" dirty="0">
                <a:solidFill>
                  <a:srgbClr val="FF0000"/>
                </a:solidFill>
              </a:rPr>
              <a:t>An obliterative retinal vasculitis</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Does it present unilaterally, or bilaterally?</a:t>
            </a:r>
          </a:p>
          <a:p>
            <a:pPr eaLnBrk="1" hangingPunct="1">
              <a:lnSpc>
                <a:spcPct val="90000"/>
              </a:lnSpc>
              <a:spcBef>
                <a:spcPct val="0"/>
              </a:spcBef>
              <a:buClrTx/>
              <a:buSzTx/>
              <a:buFontTx/>
              <a:buNone/>
            </a:pPr>
            <a:r>
              <a:rPr lang="en-US" altLang="en-US" sz="1400" dirty="0">
                <a:solidFill>
                  <a:srgbClr val="FF0000"/>
                </a:solidFill>
              </a:rPr>
              <a:t>Bilaterally</a:t>
            </a:r>
          </a:p>
          <a:p>
            <a:pPr eaLnBrk="1" hangingPunct="1">
              <a:lnSpc>
                <a:spcPct val="90000"/>
              </a:lnSpc>
              <a:spcBef>
                <a:spcPct val="0"/>
              </a:spcBef>
              <a:buClrTx/>
              <a:buSzTx/>
              <a:buFontTx/>
              <a:buNone/>
            </a:pPr>
            <a:endParaRPr lang="en-US" altLang="en-US" sz="1400" dirty="0">
              <a:solidFill>
                <a:srgbClr val="FF0000"/>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FF0000"/>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FF0000"/>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What is the classic retinal finding?</a:t>
            </a:r>
          </a:p>
          <a:p>
            <a:pPr eaLnBrk="1" hangingPunct="1">
              <a:lnSpc>
                <a:spcPct val="90000"/>
              </a:lnSpc>
              <a:spcBef>
                <a:spcPct val="0"/>
              </a:spcBef>
              <a:buClrTx/>
              <a:buSzTx/>
              <a:buFontTx/>
              <a:buNone/>
            </a:pPr>
            <a:r>
              <a:rPr lang="en-US" altLang="en-US" sz="1400" dirty="0">
                <a:solidFill>
                  <a:srgbClr val="99FF99"/>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3" name="Arrow: Down 42">
            <a:extLst>
              <a:ext uri="{FF2B5EF4-FFF2-40B4-BE49-F238E27FC236}">
                <a16:creationId xmlns:a16="http://schemas.microsoft.com/office/drawing/2014/main" id="{06123686-E851-4E5D-BC8B-D594777D1813}"/>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3189B67-9F40-4981-8BDF-2598D2C5911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653672785"/>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 Box 23">
            <a:extLst>
              <a:ext uri="{FF2B5EF4-FFF2-40B4-BE49-F238E27FC236}">
                <a16:creationId xmlns:a16="http://schemas.microsoft.com/office/drawing/2014/main" id="{18D03D2A-9FAB-485C-8D10-688631595853}"/>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39DCBE93-EDE5-4F6A-93CE-C5B7795B3F70}"/>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1F9013E1-179B-4D80-B3B9-4DAA9F1B346B}"/>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90C20F1D-9767-464C-9856-8D160B320A31}"/>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E595830B-0F5C-4BF6-98B7-B94E7F9E068A}"/>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0AA3847E-81ED-4496-87F6-4DC5124C2F7A}"/>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4" name="Text Box 10">
            <a:extLst>
              <a:ext uri="{FF2B5EF4-FFF2-40B4-BE49-F238E27FC236}">
                <a16:creationId xmlns:a16="http://schemas.microsoft.com/office/drawing/2014/main" id="{11BBFF27-B26A-4ED7-98DD-CB4032E19A26}"/>
              </a:ext>
            </a:extLst>
          </p:cNvPr>
          <p:cNvSpPr txBox="1">
            <a:spLocks noChangeArrowheads="1"/>
          </p:cNvSpPr>
          <p:nvPr/>
        </p:nvSpPr>
        <p:spPr bwMode="auto">
          <a:xfrm>
            <a:off x="850900" y="3962400"/>
            <a:ext cx="58737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PAN</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274</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084806" y="4800600"/>
            <a:ext cx="2601994" cy="738664"/>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p>
          <a:p>
            <a:pPr algn="r"/>
            <a:r>
              <a:rPr lang="en-US" sz="1400" i="1" dirty="0">
                <a:solidFill>
                  <a:schemeClr val="bg1"/>
                </a:solidFill>
              </a:rPr>
              <a:t>What: </a:t>
            </a:r>
            <a:r>
              <a:rPr lang="en-US" sz="1400" b="1" dirty="0">
                <a:solidFill>
                  <a:schemeClr val="bg1"/>
                </a:solidFill>
              </a:rPr>
              <a:t>Peripheral neo</a:t>
            </a:r>
            <a:endParaRPr lang="en-US" sz="1400" dirty="0">
              <a:solidFill>
                <a:schemeClr val="bg1"/>
              </a:solidFill>
            </a:endParaRPr>
          </a:p>
          <a:p>
            <a:pPr algn="r"/>
            <a:r>
              <a:rPr lang="en-US" sz="1400" i="1" dirty="0">
                <a:solidFill>
                  <a:schemeClr val="bg1"/>
                </a:solidFill>
              </a:rPr>
              <a:t>Associated with: </a:t>
            </a:r>
            <a:r>
              <a:rPr lang="en-US" sz="1400" b="1" dirty="0">
                <a:solidFill>
                  <a:schemeClr val="bg1"/>
                </a:solidFill>
              </a:rPr>
              <a:t>TB positivity</a:t>
            </a:r>
            <a:endParaRPr lang="en-US" sz="1400" dirty="0">
              <a:solidFill>
                <a:schemeClr val="bg1"/>
              </a:solidFill>
            </a:endParaRP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304926" cy="523220"/>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a:p>
            <a:r>
              <a:rPr lang="en-US" sz="1400" i="1" dirty="0">
                <a:solidFill>
                  <a:srgbClr val="FF0000"/>
                </a:solidFill>
              </a:rPr>
              <a:t>What: </a:t>
            </a:r>
            <a:r>
              <a:rPr lang="en-US" sz="1400" b="1" dirty="0">
                <a:solidFill>
                  <a:srgbClr val="FF0000"/>
                </a:solidFill>
              </a:rPr>
              <a:t>Multiple BRAOs</a:t>
            </a:r>
            <a:endParaRPr lang="en-US" sz="1400" b="1" dirty="0">
              <a:solidFill>
                <a:schemeClr val="bg1"/>
              </a:solidFill>
            </a:endParaRP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a:solidFill>
                  <a:schemeClr val="bg1">
                    <a:lumMod val="65000"/>
                  </a:schemeClr>
                </a:solidFill>
              </a:rPr>
              <a:t>Eales disease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rgbClr val="D60093"/>
              </a:solidFill>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p>
          <a:p>
            <a:pPr eaLnBrk="1" hangingPunct="1">
              <a:lnSpc>
                <a:spcPct val="90000"/>
              </a:lnSpc>
              <a:spcBef>
                <a:spcPct val="0"/>
              </a:spcBef>
              <a:buClrTx/>
              <a:buSzTx/>
              <a:buFontTx/>
              <a:buNone/>
            </a:pPr>
            <a:r>
              <a:rPr lang="en-US" altLang="en-US" sz="1400" dirty="0">
                <a:solidFill>
                  <a:srgbClr val="FF0000"/>
                </a:solidFill>
              </a:rPr>
              <a:t>An obliterative retinal vasculitis</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Does it present unilaterally, or bilaterally?</a:t>
            </a:r>
          </a:p>
          <a:p>
            <a:pPr eaLnBrk="1" hangingPunct="1">
              <a:lnSpc>
                <a:spcPct val="90000"/>
              </a:lnSpc>
              <a:spcBef>
                <a:spcPct val="0"/>
              </a:spcBef>
              <a:buClrTx/>
              <a:buSzTx/>
              <a:buFontTx/>
              <a:buNone/>
            </a:pPr>
            <a:r>
              <a:rPr lang="en-US" altLang="en-US" sz="1400" dirty="0">
                <a:solidFill>
                  <a:srgbClr val="FF0000"/>
                </a:solidFill>
              </a:rPr>
              <a:t>Bilaterally</a:t>
            </a:r>
          </a:p>
          <a:p>
            <a:pPr eaLnBrk="1" hangingPunct="1">
              <a:lnSpc>
                <a:spcPct val="90000"/>
              </a:lnSpc>
              <a:spcBef>
                <a:spcPct val="0"/>
              </a:spcBef>
              <a:buClrTx/>
              <a:buSzTx/>
              <a:buFontTx/>
              <a:buNone/>
            </a:pPr>
            <a:endParaRPr lang="en-US" altLang="en-US" sz="1400" dirty="0">
              <a:solidFill>
                <a:srgbClr val="FF0000"/>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FF0000"/>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FF0000"/>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What is the classic retinal finding?</a:t>
            </a:r>
          </a:p>
          <a:p>
            <a:pPr eaLnBrk="1" hangingPunct="1">
              <a:lnSpc>
                <a:spcPct val="90000"/>
              </a:lnSpc>
              <a:spcBef>
                <a:spcPct val="0"/>
              </a:spcBef>
              <a:buClrTx/>
              <a:buSzTx/>
              <a:buFontTx/>
              <a:buNone/>
            </a:pPr>
            <a:r>
              <a:rPr lang="en-US" altLang="en-US" sz="1400" dirty="0">
                <a:solidFill>
                  <a:srgbClr val="FF0000"/>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3" name="Arrow: Down 42">
            <a:extLst>
              <a:ext uri="{FF2B5EF4-FFF2-40B4-BE49-F238E27FC236}">
                <a16:creationId xmlns:a16="http://schemas.microsoft.com/office/drawing/2014/main" id="{4876C132-6488-4B4E-A2F0-8CC2ECC74990}"/>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66108EED-CE66-41B6-814D-096B22B96EF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880210909"/>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4FE24F4-D36B-4573-A6B8-39FD8C3D9A18}"/>
              </a:ext>
            </a:extLst>
          </p:cNvPr>
          <p:cNvSpPr>
            <a:spLocks noGrp="1"/>
          </p:cNvSpPr>
          <p:nvPr>
            <p:ph type="sldNum" sz="quarter" idx="12"/>
          </p:nvPr>
        </p:nvSpPr>
        <p:spPr/>
        <p:txBody>
          <a:bodyPr/>
          <a:lstStyle/>
          <a:p>
            <a:pPr>
              <a:defRPr/>
            </a:pPr>
            <a:fld id="{AA5D8EAE-EC14-452A-AF26-215B4AE31F01}" type="slidenum">
              <a:rPr lang="en-US" altLang="en-US" smtClean="0"/>
              <a:pPr>
                <a:defRPr/>
              </a:pPr>
              <a:t>275</a:t>
            </a:fld>
            <a:endParaRPr lang="en-US" altLang="en-US"/>
          </a:p>
        </p:txBody>
      </p:sp>
      <p:sp>
        <p:nvSpPr>
          <p:cNvPr id="7" name="TextBox 6">
            <a:extLst>
              <a:ext uri="{FF2B5EF4-FFF2-40B4-BE49-F238E27FC236}">
                <a16:creationId xmlns:a16="http://schemas.microsoft.com/office/drawing/2014/main" id="{51F62B1D-4678-44B5-8EF4-F313C0595CF2}"/>
              </a:ext>
            </a:extLst>
          </p:cNvPr>
          <p:cNvSpPr txBox="1"/>
          <p:nvPr/>
        </p:nvSpPr>
        <p:spPr>
          <a:xfrm>
            <a:off x="1546442" y="5867400"/>
            <a:ext cx="6051115" cy="646331"/>
          </a:xfrm>
          <a:prstGeom prst="rect">
            <a:avLst/>
          </a:prstGeom>
          <a:noFill/>
        </p:spPr>
        <p:txBody>
          <a:bodyPr wrap="square" rtlCol="0">
            <a:spAutoFit/>
          </a:bodyPr>
          <a:lstStyle/>
          <a:p>
            <a:pPr algn="ctr"/>
            <a:r>
              <a:rPr lang="en-US" dirty="0" err="1"/>
              <a:t>Susac</a:t>
            </a:r>
            <a:r>
              <a:rPr lang="en-US" dirty="0"/>
              <a:t> syndrome. Note the area of infarct doesn’t correspond to a branch-point blockage</a:t>
            </a:r>
          </a:p>
        </p:txBody>
      </p:sp>
      <p:sp>
        <p:nvSpPr>
          <p:cNvPr id="8" name="TextBox 7">
            <a:extLst>
              <a:ext uri="{FF2B5EF4-FFF2-40B4-BE49-F238E27FC236}">
                <a16:creationId xmlns:a16="http://schemas.microsoft.com/office/drawing/2014/main" id="{BEC0E058-F796-4D4A-8C50-C85BD0939EA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pic>
        <p:nvPicPr>
          <p:cNvPr id="13" name="Picture 12">
            <a:extLst>
              <a:ext uri="{FF2B5EF4-FFF2-40B4-BE49-F238E27FC236}">
                <a16:creationId xmlns:a16="http://schemas.microsoft.com/office/drawing/2014/main" id="{D5F6257A-394C-4A2D-BD11-98813585D5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04680" y="1590418"/>
            <a:ext cx="4934639" cy="3677163"/>
          </a:xfrm>
          <a:prstGeom prst="rect">
            <a:avLst/>
          </a:prstGeom>
        </p:spPr>
      </p:pic>
    </p:spTree>
    <p:extLst>
      <p:ext uri="{BB962C8B-B14F-4D97-AF65-F5344CB8AC3E}">
        <p14:creationId xmlns:p14="http://schemas.microsoft.com/office/powerpoint/2010/main" val="3996679049"/>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4FE24F4-D36B-4573-A6B8-39FD8C3D9A18}"/>
              </a:ext>
            </a:extLst>
          </p:cNvPr>
          <p:cNvSpPr>
            <a:spLocks noGrp="1"/>
          </p:cNvSpPr>
          <p:nvPr>
            <p:ph type="sldNum" sz="quarter" idx="12"/>
          </p:nvPr>
        </p:nvSpPr>
        <p:spPr/>
        <p:txBody>
          <a:bodyPr/>
          <a:lstStyle/>
          <a:p>
            <a:pPr>
              <a:defRPr/>
            </a:pPr>
            <a:fld id="{AA5D8EAE-EC14-452A-AF26-215B4AE31F01}" type="slidenum">
              <a:rPr lang="en-US" altLang="en-US" smtClean="0"/>
              <a:pPr>
                <a:defRPr/>
              </a:pPr>
              <a:t>276</a:t>
            </a:fld>
            <a:endParaRPr lang="en-US" altLang="en-US"/>
          </a:p>
        </p:txBody>
      </p:sp>
      <p:pic>
        <p:nvPicPr>
          <p:cNvPr id="6" name="Picture 5">
            <a:extLst>
              <a:ext uri="{FF2B5EF4-FFF2-40B4-BE49-F238E27FC236}">
                <a16:creationId xmlns:a16="http://schemas.microsoft.com/office/drawing/2014/main" id="{20C9F642-50BC-4206-953A-5EAFB645C4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09065" y="1245393"/>
            <a:ext cx="5325870" cy="4367213"/>
          </a:xfrm>
          <a:prstGeom prst="rect">
            <a:avLst/>
          </a:prstGeom>
        </p:spPr>
      </p:pic>
      <p:sp>
        <p:nvSpPr>
          <p:cNvPr id="7" name="TextBox 6">
            <a:extLst>
              <a:ext uri="{FF2B5EF4-FFF2-40B4-BE49-F238E27FC236}">
                <a16:creationId xmlns:a16="http://schemas.microsoft.com/office/drawing/2014/main" id="{51F62B1D-4678-44B5-8EF4-F313C0595CF2}"/>
              </a:ext>
            </a:extLst>
          </p:cNvPr>
          <p:cNvSpPr txBox="1"/>
          <p:nvPr/>
        </p:nvSpPr>
        <p:spPr>
          <a:xfrm>
            <a:off x="1546442" y="5867400"/>
            <a:ext cx="6051115" cy="646331"/>
          </a:xfrm>
          <a:prstGeom prst="rect">
            <a:avLst/>
          </a:prstGeom>
          <a:noFill/>
        </p:spPr>
        <p:txBody>
          <a:bodyPr wrap="square" rtlCol="0">
            <a:spAutoFit/>
          </a:bodyPr>
          <a:lstStyle/>
          <a:p>
            <a:pPr algn="ctr"/>
            <a:r>
              <a:rPr lang="en-US" dirty="0" err="1"/>
              <a:t>Susac</a:t>
            </a:r>
            <a:r>
              <a:rPr lang="en-US" dirty="0"/>
              <a:t> syndrome. Note the multiple areas of arteriolar inflammation and blockage at non-branch points</a:t>
            </a:r>
          </a:p>
        </p:txBody>
      </p:sp>
      <p:sp>
        <p:nvSpPr>
          <p:cNvPr id="5" name="TextBox 4">
            <a:extLst>
              <a:ext uri="{FF2B5EF4-FFF2-40B4-BE49-F238E27FC236}">
                <a16:creationId xmlns:a16="http://schemas.microsoft.com/office/drawing/2014/main" id="{B8864E51-5CAB-4EB4-80D1-3BBE95566EF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240663147"/>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23">
            <a:extLst>
              <a:ext uri="{FF2B5EF4-FFF2-40B4-BE49-F238E27FC236}">
                <a16:creationId xmlns:a16="http://schemas.microsoft.com/office/drawing/2014/main" id="{FA353D1D-9C4F-419B-948A-B916D2C8A4B9}"/>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7CD9B7B8-BA6E-4AF4-AD58-1D11DD9B6CEF}"/>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CAAED307-5082-4E5B-AAA3-0CE3182F031E}"/>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795E576D-FADA-48D2-A357-52E66AE858D1}"/>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5BD7F6D1-9A66-4AE1-9887-CDAB3D4DD0A4}"/>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6764171A-97B1-4DF9-8F75-F7D78803CE44}"/>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277</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084806" y="4800600"/>
            <a:ext cx="2601994" cy="738664"/>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p>
          <a:p>
            <a:pPr algn="r"/>
            <a:r>
              <a:rPr lang="en-US" sz="1400" i="1" dirty="0">
                <a:solidFill>
                  <a:srgbClr val="D60093"/>
                </a:solidFill>
              </a:rPr>
              <a:t>What: </a:t>
            </a:r>
            <a:r>
              <a:rPr lang="en-US" sz="1400" b="1" dirty="0">
                <a:solidFill>
                  <a:schemeClr val="bg1"/>
                </a:solidFill>
              </a:rPr>
              <a:t>Peripheral neo</a:t>
            </a:r>
            <a:endParaRPr lang="en-US" sz="1400" dirty="0">
              <a:solidFill>
                <a:schemeClr val="bg1"/>
              </a:solidFill>
            </a:endParaRPr>
          </a:p>
          <a:p>
            <a:pPr algn="r"/>
            <a:r>
              <a:rPr lang="en-US" sz="1400" i="1" dirty="0">
                <a:solidFill>
                  <a:schemeClr val="bg1"/>
                </a:solidFill>
              </a:rPr>
              <a:t>Associated with: </a:t>
            </a:r>
            <a:r>
              <a:rPr lang="en-US" sz="1400" b="1" dirty="0">
                <a:solidFill>
                  <a:schemeClr val="bg1"/>
                </a:solidFill>
              </a:rPr>
              <a:t>TB positivity</a:t>
            </a:r>
            <a:endParaRPr lang="en-US" sz="1400" dirty="0">
              <a:solidFill>
                <a:schemeClr val="bg1"/>
              </a:solidFill>
            </a:endParaRP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304926" cy="523220"/>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a:p>
            <a:r>
              <a:rPr lang="en-US" sz="1400" i="1" dirty="0">
                <a:solidFill>
                  <a:srgbClr val="FF0000"/>
                </a:solidFill>
              </a:rPr>
              <a:t>What: </a:t>
            </a:r>
            <a:r>
              <a:rPr lang="en-US" sz="1400" b="1" dirty="0">
                <a:solidFill>
                  <a:srgbClr val="FF0000"/>
                </a:solidFill>
              </a:rPr>
              <a:t>Multiple BRAOs</a:t>
            </a:r>
            <a:endParaRPr lang="en-US" sz="1400" b="1" dirty="0">
              <a:solidFill>
                <a:schemeClr val="bg1"/>
              </a:solidFill>
            </a:endParaRP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rgbClr val="9E006D"/>
                </a:solidFill>
              </a:rPr>
              <a:t>An obliterative retinal vasculitis</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Does it present unilaterally, or bilaterally?</a:t>
            </a:r>
          </a:p>
          <a:p>
            <a:pPr eaLnBrk="1" hangingPunct="1">
              <a:lnSpc>
                <a:spcPct val="90000"/>
              </a:lnSpc>
              <a:spcBef>
                <a:spcPct val="0"/>
              </a:spcBef>
              <a:buClrTx/>
              <a:buSzTx/>
              <a:buFontTx/>
              <a:buNone/>
            </a:pPr>
            <a:r>
              <a:rPr lang="en-US" altLang="en-US" sz="1400" dirty="0">
                <a:solidFill>
                  <a:srgbClr val="9E006D"/>
                </a:solidFill>
              </a:rPr>
              <a:t>Bilaterally</a:t>
            </a:r>
          </a:p>
          <a:p>
            <a:pPr eaLnBrk="1" hangingPunct="1">
              <a:lnSpc>
                <a:spcPct val="90000"/>
              </a:lnSpc>
              <a:spcBef>
                <a:spcPct val="0"/>
              </a:spcBef>
              <a:buClrTx/>
              <a:buSzTx/>
              <a:buFontTx/>
              <a:buNone/>
            </a:pPr>
            <a:endParaRPr lang="en-US" altLang="en-US" sz="1400" dirty="0">
              <a:solidFill>
                <a:srgbClr val="9E006D"/>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E006D"/>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E006D"/>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What is the classic retinal finding?</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What is the classic retinal finding?</a:t>
            </a:r>
          </a:p>
          <a:p>
            <a:pPr eaLnBrk="1" hangingPunct="1">
              <a:lnSpc>
                <a:spcPct val="90000"/>
              </a:lnSpc>
              <a:spcBef>
                <a:spcPct val="0"/>
              </a:spcBef>
              <a:buClrTx/>
              <a:buSzTx/>
              <a:buFontTx/>
              <a:buNone/>
            </a:pPr>
            <a:r>
              <a:rPr lang="en-US" altLang="en-US" sz="1400" dirty="0">
                <a:solidFill>
                  <a:schemeClr val="bg1">
                    <a:lumMod val="65000"/>
                  </a:schemeClr>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3" name="Arrow: Down 42">
            <a:extLst>
              <a:ext uri="{FF2B5EF4-FFF2-40B4-BE49-F238E27FC236}">
                <a16:creationId xmlns:a16="http://schemas.microsoft.com/office/drawing/2014/main" id="{7B9BCF06-18BB-4A19-A4CE-00177F011587}"/>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E1AAA36D-5E35-475E-AEDC-92BB829617E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591699521"/>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Box 23">
            <a:extLst>
              <a:ext uri="{FF2B5EF4-FFF2-40B4-BE49-F238E27FC236}">
                <a16:creationId xmlns:a16="http://schemas.microsoft.com/office/drawing/2014/main" id="{E464010A-00DA-4D17-B79D-DFD43CBFB045}"/>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6181535D-0C10-4F10-A0CA-B01327D8DFA0}"/>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BA8EC323-5C58-4DED-ACCE-1871E6A66B07}"/>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C9BB91E1-BC3B-466A-A228-A3DA0439D12E}"/>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89B1DC91-69F0-4BDE-85B2-59D1662854EC}"/>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5BC148E7-6B1E-4531-A79C-865ED160CCC7}"/>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278</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084806" y="4800600"/>
            <a:ext cx="2601994" cy="738664"/>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p>
          <a:p>
            <a:pPr algn="r"/>
            <a:r>
              <a:rPr lang="en-US" sz="1400" i="1" dirty="0">
                <a:solidFill>
                  <a:srgbClr val="D60093"/>
                </a:solidFill>
              </a:rPr>
              <a:t>What: </a:t>
            </a:r>
            <a:r>
              <a:rPr lang="en-US" sz="1400" b="1" dirty="0">
                <a:solidFill>
                  <a:srgbClr val="D60093"/>
                </a:solidFill>
              </a:rPr>
              <a:t>Peripheral neo</a:t>
            </a:r>
            <a:endParaRPr lang="en-US" sz="1400" dirty="0">
              <a:solidFill>
                <a:srgbClr val="D60093"/>
              </a:solidFill>
            </a:endParaRPr>
          </a:p>
          <a:p>
            <a:pPr algn="r"/>
            <a:r>
              <a:rPr lang="en-US" sz="1400" i="1" dirty="0">
                <a:solidFill>
                  <a:schemeClr val="bg1"/>
                </a:solidFill>
              </a:rPr>
              <a:t>Associated with: </a:t>
            </a:r>
            <a:r>
              <a:rPr lang="en-US" sz="1400" b="1" dirty="0">
                <a:solidFill>
                  <a:schemeClr val="bg1"/>
                </a:solidFill>
              </a:rPr>
              <a:t>TB positivity</a:t>
            </a:r>
            <a:endParaRPr lang="en-US" sz="1400" dirty="0">
              <a:solidFill>
                <a:schemeClr val="bg1"/>
              </a:solidFill>
            </a:endParaRP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304926" cy="523220"/>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a:p>
            <a:r>
              <a:rPr lang="en-US" sz="1400" i="1" dirty="0">
                <a:solidFill>
                  <a:srgbClr val="FF0000"/>
                </a:solidFill>
              </a:rPr>
              <a:t>What: </a:t>
            </a:r>
            <a:r>
              <a:rPr lang="en-US" sz="1400" b="1" dirty="0">
                <a:solidFill>
                  <a:srgbClr val="FF0000"/>
                </a:solidFill>
              </a:rPr>
              <a:t>Multiple BRAOs</a:t>
            </a:r>
            <a:endParaRPr lang="en-US" sz="1400" b="1" dirty="0">
              <a:solidFill>
                <a:schemeClr val="bg1"/>
              </a:solidFill>
            </a:endParaRP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rgbClr val="9E006D"/>
                </a:solidFill>
              </a:rPr>
              <a:t>An obliterative retinal vasculitis</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Does it present unilaterally, or bilaterally?</a:t>
            </a:r>
          </a:p>
          <a:p>
            <a:pPr eaLnBrk="1" hangingPunct="1">
              <a:lnSpc>
                <a:spcPct val="90000"/>
              </a:lnSpc>
              <a:spcBef>
                <a:spcPct val="0"/>
              </a:spcBef>
              <a:buClrTx/>
              <a:buSzTx/>
              <a:buFontTx/>
              <a:buNone/>
            </a:pPr>
            <a:r>
              <a:rPr lang="en-US" altLang="en-US" sz="1400" dirty="0">
                <a:solidFill>
                  <a:srgbClr val="9E006D"/>
                </a:solidFill>
              </a:rPr>
              <a:t>Bilaterally</a:t>
            </a:r>
          </a:p>
          <a:p>
            <a:pPr eaLnBrk="1" hangingPunct="1">
              <a:lnSpc>
                <a:spcPct val="90000"/>
              </a:lnSpc>
              <a:spcBef>
                <a:spcPct val="0"/>
              </a:spcBef>
              <a:buClrTx/>
              <a:buSzTx/>
              <a:buFontTx/>
              <a:buNone/>
            </a:pPr>
            <a:endParaRPr lang="en-US" altLang="en-US" sz="1400" dirty="0">
              <a:solidFill>
                <a:srgbClr val="9E006D"/>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E006D"/>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E006D"/>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What is the classic retinal finding?</a:t>
            </a:r>
          </a:p>
          <a:p>
            <a:pPr eaLnBrk="1" hangingPunct="1">
              <a:lnSpc>
                <a:spcPct val="90000"/>
              </a:lnSpc>
              <a:spcBef>
                <a:spcPct val="0"/>
              </a:spcBef>
              <a:buClrTx/>
              <a:buSzTx/>
              <a:buFontTx/>
              <a:buNone/>
            </a:pPr>
            <a:r>
              <a:rPr lang="en-US" altLang="en-US" sz="1400" dirty="0">
                <a:solidFill>
                  <a:srgbClr val="9E006D"/>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What is the classic retinal finding?</a:t>
            </a:r>
          </a:p>
          <a:p>
            <a:pPr eaLnBrk="1" hangingPunct="1">
              <a:lnSpc>
                <a:spcPct val="90000"/>
              </a:lnSpc>
              <a:spcBef>
                <a:spcPct val="0"/>
              </a:spcBef>
              <a:buClrTx/>
              <a:buSzTx/>
              <a:buFontTx/>
              <a:buNone/>
            </a:pPr>
            <a:r>
              <a:rPr lang="en-US" altLang="en-US" sz="1400" dirty="0">
                <a:solidFill>
                  <a:schemeClr val="bg1">
                    <a:lumMod val="65000"/>
                  </a:schemeClr>
                </a:solidFill>
              </a:rPr>
              <a:t>Multiple BRAOs occurring at non-branch points</a:t>
            </a:r>
          </a:p>
          <a:p>
            <a:pPr eaLnBrk="1" hangingPunct="1">
              <a:lnSpc>
                <a:spcPct val="90000"/>
              </a:lnSpc>
              <a:spcBef>
                <a:spcPct val="0"/>
              </a:spcBef>
              <a:buClrTx/>
              <a:buSzTx/>
              <a:buFontTx/>
              <a:buNone/>
            </a:pPr>
            <a:endParaRPr lang="en-US" altLang="en-US" sz="1400" dirty="0">
              <a:solidFill>
                <a:srgbClr val="99FF99"/>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9FF99"/>
                </a:solidFill>
                <a:sym typeface="Wingdings" panose="05000000000000000000" pitchFamily="2" charset="2"/>
              </a:rPr>
              <a:t>Classic association?</a:t>
            </a:r>
            <a:r>
              <a:rPr lang="en-US" altLang="en-US" sz="1400" dirty="0">
                <a:solidFill>
                  <a:srgbClr val="99FF99"/>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3" name="Arrow: Down 42">
            <a:extLst>
              <a:ext uri="{FF2B5EF4-FFF2-40B4-BE49-F238E27FC236}">
                <a16:creationId xmlns:a16="http://schemas.microsoft.com/office/drawing/2014/main" id="{FE188CC7-B839-4A47-8365-9EEE0F64DD4C}"/>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96B4214F-86F0-49A4-84AF-C8A73FB067D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688736475"/>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4FE24F4-D36B-4573-A6B8-39FD8C3D9A18}"/>
              </a:ext>
            </a:extLst>
          </p:cNvPr>
          <p:cNvSpPr>
            <a:spLocks noGrp="1"/>
          </p:cNvSpPr>
          <p:nvPr>
            <p:ph type="sldNum" sz="quarter" idx="12"/>
          </p:nvPr>
        </p:nvSpPr>
        <p:spPr/>
        <p:txBody>
          <a:bodyPr/>
          <a:lstStyle/>
          <a:p>
            <a:pPr>
              <a:defRPr/>
            </a:pPr>
            <a:fld id="{AA5D8EAE-EC14-452A-AF26-215B4AE31F01}" type="slidenum">
              <a:rPr lang="en-US" altLang="en-US" smtClean="0"/>
              <a:pPr>
                <a:defRPr/>
              </a:pPr>
              <a:t>279</a:t>
            </a:fld>
            <a:endParaRPr lang="en-US" altLang="en-US"/>
          </a:p>
        </p:txBody>
      </p:sp>
      <p:sp>
        <p:nvSpPr>
          <p:cNvPr id="7" name="TextBox 6">
            <a:extLst>
              <a:ext uri="{FF2B5EF4-FFF2-40B4-BE49-F238E27FC236}">
                <a16:creationId xmlns:a16="http://schemas.microsoft.com/office/drawing/2014/main" id="{51F62B1D-4678-44B5-8EF4-F313C0595CF2}"/>
              </a:ext>
            </a:extLst>
          </p:cNvPr>
          <p:cNvSpPr txBox="1"/>
          <p:nvPr/>
        </p:nvSpPr>
        <p:spPr>
          <a:xfrm>
            <a:off x="1546442" y="5867400"/>
            <a:ext cx="6051115" cy="369332"/>
          </a:xfrm>
          <a:prstGeom prst="rect">
            <a:avLst/>
          </a:prstGeom>
          <a:noFill/>
        </p:spPr>
        <p:txBody>
          <a:bodyPr wrap="square" rtlCol="0">
            <a:spAutoFit/>
          </a:bodyPr>
          <a:lstStyle/>
          <a:p>
            <a:pPr algn="ctr"/>
            <a:r>
              <a:rPr lang="en-US" dirty="0"/>
              <a:t>Eales disease: Peripheral neo</a:t>
            </a:r>
          </a:p>
        </p:txBody>
      </p:sp>
      <p:sp>
        <p:nvSpPr>
          <p:cNvPr id="5" name="TextBox 4">
            <a:extLst>
              <a:ext uri="{FF2B5EF4-FFF2-40B4-BE49-F238E27FC236}">
                <a16:creationId xmlns:a16="http://schemas.microsoft.com/office/drawing/2014/main" id="{B8864E51-5CAB-4EB4-80D1-3BBE95566EF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pic>
        <p:nvPicPr>
          <p:cNvPr id="9" name="Picture 8">
            <a:extLst>
              <a:ext uri="{FF2B5EF4-FFF2-40B4-BE49-F238E27FC236}">
                <a16:creationId xmlns:a16="http://schemas.microsoft.com/office/drawing/2014/main" id="{E681BE1A-DDE0-4A00-8E4B-D6896AEE5EB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85654" y="1480865"/>
            <a:ext cx="4772691" cy="3896269"/>
          </a:xfrm>
          <a:prstGeom prst="rect">
            <a:avLst/>
          </a:prstGeom>
        </p:spPr>
      </p:pic>
    </p:spTree>
    <p:extLst>
      <p:ext uri="{BB962C8B-B14F-4D97-AF65-F5344CB8AC3E}">
        <p14:creationId xmlns:p14="http://schemas.microsoft.com/office/powerpoint/2010/main" val="18895162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053B69EE-FDC6-47E0-B8E7-FA6D50E965FB}"/>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64AAA3C0-7694-4ED4-9117-7C13A6290CCA}"/>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8CCA1731-0B0C-4908-A6C8-7316F803AF4F}"/>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B8CF3A9C-072B-4552-928A-EC07685FE85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6D0CD220-FEE5-404B-92DA-1BE77E4E9BE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D028A81E-92A9-45CF-9ED8-DE8CCD6B1ED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257985DE-51A1-4574-94EC-3EAD3118EC09}"/>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TextBox 2">
            <a:extLst>
              <a:ext uri="{FF2B5EF4-FFF2-40B4-BE49-F238E27FC236}">
                <a16:creationId xmlns:a16="http://schemas.microsoft.com/office/drawing/2014/main" id="{3E8FFE31-084F-4715-9297-EB8A568991D0}"/>
              </a:ext>
            </a:extLst>
          </p:cNvPr>
          <p:cNvSpPr txBox="1"/>
          <p:nvPr/>
        </p:nvSpPr>
        <p:spPr>
          <a:xfrm>
            <a:off x="1517015" y="3100145"/>
            <a:ext cx="6860383" cy="2462213"/>
          </a:xfrm>
          <a:prstGeom prst="rect">
            <a:avLst/>
          </a:prstGeom>
          <a:solidFill>
            <a:srgbClr val="FFCCFF"/>
          </a:solidFill>
        </p:spPr>
        <p:txBody>
          <a:bodyPr wrap="square" rtlCol="0">
            <a:spAutoFit/>
          </a:bodyPr>
          <a:lstStyle/>
          <a:p>
            <a:r>
              <a:rPr lang="en-US" sz="1400" i="1" dirty="0">
                <a:solidFill>
                  <a:srgbClr val="0000FF"/>
                </a:solidFill>
              </a:rPr>
              <a:t>Lupus is a multisystem </a:t>
            </a:r>
            <a:r>
              <a:rPr lang="en-US" sz="1400" i="1" dirty="0" err="1">
                <a:solidFill>
                  <a:srgbClr val="0000FF"/>
                </a:solidFill>
              </a:rPr>
              <a:t>dz</a:t>
            </a:r>
            <a:r>
              <a:rPr lang="en-US" sz="1400" i="1" dirty="0">
                <a:solidFill>
                  <a:srgbClr val="0000FF"/>
                </a:solidFill>
              </a:rPr>
              <a:t> with protean manifestations. Which two are most common, found in up to 80% of pts?</a:t>
            </a:r>
          </a:p>
          <a:p>
            <a:r>
              <a:rPr lang="en-US" sz="1400" dirty="0">
                <a:solidFill>
                  <a:srgbClr val="0000FF"/>
                </a:solidFill>
              </a:rPr>
              <a:t>--Skin lesions (</a:t>
            </a:r>
            <a:r>
              <a:rPr lang="en-US" sz="1400" dirty="0" err="1">
                <a:solidFill>
                  <a:srgbClr val="0000FF"/>
                </a:solidFill>
              </a:rPr>
              <a:t>eg</a:t>
            </a:r>
            <a:r>
              <a:rPr lang="en-US" sz="1400" dirty="0">
                <a:solidFill>
                  <a:srgbClr val="0000FF"/>
                </a:solidFill>
              </a:rPr>
              <a:t>, the classic malar rash)</a:t>
            </a:r>
          </a:p>
          <a:p>
            <a:r>
              <a:rPr lang="en-US" sz="1400" dirty="0">
                <a:solidFill>
                  <a:srgbClr val="0000FF"/>
                </a:solidFill>
              </a:rPr>
              <a:t>--Arthralgias</a:t>
            </a:r>
          </a:p>
          <a:p>
            <a:endParaRPr lang="en-US" sz="1400" i="1" dirty="0">
              <a:solidFill>
                <a:srgbClr val="0000FF"/>
              </a:solidFill>
            </a:endParaRPr>
          </a:p>
          <a:p>
            <a:r>
              <a:rPr lang="en-US" sz="1400" i="1" dirty="0">
                <a:solidFill>
                  <a:srgbClr val="0000FF"/>
                </a:solidFill>
              </a:rPr>
              <a:t>What proportion of pts will manifest ophthalmic findings?</a:t>
            </a:r>
          </a:p>
          <a:p>
            <a:r>
              <a:rPr lang="en-US" sz="1400" dirty="0">
                <a:solidFill>
                  <a:srgbClr val="0000FF"/>
                </a:solidFill>
              </a:rPr>
              <a:t>About half</a:t>
            </a:r>
          </a:p>
          <a:p>
            <a:endParaRPr lang="en-US" sz="1400" i="1" dirty="0">
              <a:solidFill>
                <a:srgbClr val="0000FF"/>
              </a:solidFill>
            </a:endParaRPr>
          </a:p>
          <a:p>
            <a:r>
              <a:rPr lang="en-US" sz="1400" i="1" dirty="0">
                <a:solidFill>
                  <a:srgbClr val="0000FF"/>
                </a:solidFill>
              </a:rPr>
              <a:t>Lupus’ ophthalmic manifestations are protean. Which two are most common?</a:t>
            </a:r>
          </a:p>
          <a:p>
            <a:r>
              <a:rPr lang="en-US" sz="1400" dirty="0">
                <a:solidFill>
                  <a:srgbClr val="0000FF"/>
                </a:solidFill>
              </a:rPr>
              <a:t>--Lid-skin involvement in a rash</a:t>
            </a:r>
          </a:p>
          <a:p>
            <a:r>
              <a:rPr lang="en-US" sz="1400" dirty="0">
                <a:solidFill>
                  <a:srgbClr val="0000FF"/>
                </a:solidFill>
              </a:rPr>
              <a:t>--</a:t>
            </a:r>
            <a:r>
              <a:rPr lang="en-US" sz="1400" dirty="0" err="1">
                <a:solidFill>
                  <a:srgbClr val="0000FF"/>
                </a:solidFill>
              </a:rPr>
              <a:t>Sjögren</a:t>
            </a:r>
            <a:r>
              <a:rPr lang="en-US" sz="1400" dirty="0">
                <a:solidFill>
                  <a:srgbClr val="0000FF"/>
                </a:solidFill>
              </a:rPr>
              <a:t> syndrome</a:t>
            </a:r>
          </a:p>
        </p:txBody>
      </p:sp>
      <p:sp>
        <p:nvSpPr>
          <p:cNvPr id="43" name="TextBox 42">
            <a:extLst>
              <a:ext uri="{FF2B5EF4-FFF2-40B4-BE49-F238E27FC236}">
                <a16:creationId xmlns:a16="http://schemas.microsoft.com/office/drawing/2014/main" id="{A916B2A7-656C-47F8-B56B-1D61A70BD20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263020726"/>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Box 23">
            <a:extLst>
              <a:ext uri="{FF2B5EF4-FFF2-40B4-BE49-F238E27FC236}">
                <a16:creationId xmlns:a16="http://schemas.microsoft.com/office/drawing/2014/main" id="{D8BC41C3-0697-46A5-9F11-C133FD14BA45}"/>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0795BE3E-18BC-43CF-BE4E-267F4EB45208}"/>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ED5927F4-4F97-4463-A301-9C098B45B272}"/>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4109B0E7-6AD1-4A08-A837-9A700408E162}"/>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A3A8293C-DB70-463F-83B0-34B1AAF8337A}"/>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7B33E120-AFA4-437E-8D2D-F9E39A1335C3}"/>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280</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540571" y="4800600"/>
            <a:ext cx="2146229" cy="523220"/>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p>
          <a:p>
            <a:pPr algn="r"/>
            <a:r>
              <a:rPr lang="en-US" sz="1400" i="1" dirty="0">
                <a:solidFill>
                  <a:srgbClr val="D60093"/>
                </a:solidFill>
              </a:rPr>
              <a:t>What: </a:t>
            </a:r>
            <a:r>
              <a:rPr lang="en-US" sz="1400" b="1" dirty="0">
                <a:solidFill>
                  <a:srgbClr val="D60093"/>
                </a:solidFill>
              </a:rPr>
              <a:t>Peripheral neo</a:t>
            </a:r>
            <a:endParaRPr lang="en-US" sz="1400" dirty="0">
              <a:solidFill>
                <a:srgbClr val="D60093"/>
              </a:solidFill>
            </a:endParaRP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603598" cy="738664"/>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a:p>
            <a:r>
              <a:rPr lang="en-US" sz="1400" i="1" dirty="0">
                <a:solidFill>
                  <a:srgbClr val="FF0000"/>
                </a:solidFill>
              </a:rPr>
              <a:t>What: </a:t>
            </a:r>
            <a:r>
              <a:rPr lang="en-US" sz="1400" b="1" dirty="0">
                <a:solidFill>
                  <a:srgbClr val="FF0000"/>
                </a:solidFill>
              </a:rPr>
              <a:t>Multiple BRAOs</a:t>
            </a:r>
          </a:p>
          <a:p>
            <a:r>
              <a:rPr lang="en-US" sz="1400" i="1" dirty="0">
                <a:solidFill>
                  <a:srgbClr val="FF0000"/>
                </a:solidFill>
              </a:rPr>
              <a:t>Associated with: </a:t>
            </a:r>
            <a:r>
              <a:rPr lang="en-US" sz="1400" b="1" dirty="0">
                <a:solidFill>
                  <a:schemeClr val="bg1"/>
                </a:solidFill>
              </a:rPr>
              <a:t>Hearing loss</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a:solidFill>
                  <a:schemeClr val="bg1">
                    <a:lumMod val="65000"/>
                  </a:schemeClr>
                </a:solidFill>
              </a:rPr>
              <a:t>Eales disease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What is the classic retinal finding?</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p>
          <a:p>
            <a:pPr eaLnBrk="1" hangingPunct="1">
              <a:lnSpc>
                <a:spcPct val="90000"/>
              </a:lnSpc>
              <a:spcBef>
                <a:spcPct val="0"/>
              </a:spcBef>
              <a:buClrTx/>
              <a:buSzTx/>
              <a:buFontTx/>
              <a:buNone/>
            </a:pPr>
            <a:r>
              <a:rPr lang="en-US" altLang="en-US" sz="1400" dirty="0">
                <a:solidFill>
                  <a:srgbClr val="FF0000"/>
                </a:solidFill>
              </a:rPr>
              <a:t>An obliterative retinal vasculitis</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Does it present unilaterally, or bilaterally?</a:t>
            </a:r>
          </a:p>
          <a:p>
            <a:pPr eaLnBrk="1" hangingPunct="1">
              <a:lnSpc>
                <a:spcPct val="90000"/>
              </a:lnSpc>
              <a:spcBef>
                <a:spcPct val="0"/>
              </a:spcBef>
              <a:buClrTx/>
              <a:buSzTx/>
              <a:buFontTx/>
              <a:buNone/>
            </a:pPr>
            <a:r>
              <a:rPr lang="en-US" altLang="en-US" sz="1400" dirty="0">
                <a:solidFill>
                  <a:srgbClr val="FF0000"/>
                </a:solidFill>
              </a:rPr>
              <a:t>Bilaterally</a:t>
            </a:r>
          </a:p>
          <a:p>
            <a:pPr eaLnBrk="1" hangingPunct="1">
              <a:lnSpc>
                <a:spcPct val="90000"/>
              </a:lnSpc>
              <a:spcBef>
                <a:spcPct val="0"/>
              </a:spcBef>
              <a:buClrTx/>
              <a:buSzTx/>
              <a:buFontTx/>
              <a:buNone/>
            </a:pPr>
            <a:endParaRPr lang="en-US" altLang="en-US" sz="1400" dirty="0">
              <a:solidFill>
                <a:srgbClr val="FF0000"/>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FF0000"/>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FF0000"/>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What is the classic retinal finding?</a:t>
            </a:r>
          </a:p>
          <a:p>
            <a:pPr eaLnBrk="1" hangingPunct="1">
              <a:lnSpc>
                <a:spcPct val="90000"/>
              </a:lnSpc>
              <a:spcBef>
                <a:spcPct val="0"/>
              </a:spcBef>
              <a:buClrTx/>
              <a:buSzTx/>
              <a:buFontTx/>
              <a:buNone/>
            </a:pPr>
            <a:r>
              <a:rPr lang="en-US" altLang="en-US" sz="1400" dirty="0">
                <a:solidFill>
                  <a:srgbClr val="FF0000"/>
                </a:solidFill>
              </a:rPr>
              <a:t>Multiple BRAOs occurring at non-branch points</a:t>
            </a:r>
          </a:p>
          <a:p>
            <a:pPr eaLnBrk="1" hangingPunct="1">
              <a:lnSpc>
                <a:spcPct val="90000"/>
              </a:lnSpc>
              <a:spcBef>
                <a:spcPct val="0"/>
              </a:spcBef>
              <a:buClrTx/>
              <a:buSzTx/>
              <a:buFontTx/>
              <a:buNone/>
            </a:pPr>
            <a:endParaRPr lang="en-US" altLang="en-US" sz="1400" dirty="0">
              <a:solidFill>
                <a:srgbClr val="FF0000"/>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FF0000"/>
                </a:solidFill>
                <a:sym typeface="Wingdings" panose="05000000000000000000" pitchFamily="2" charset="2"/>
              </a:rPr>
              <a:t>Classic associations (Note: there are two)?</a:t>
            </a:r>
            <a:r>
              <a:rPr lang="en-US" altLang="en-US" sz="1400" dirty="0">
                <a:solidFill>
                  <a:srgbClr val="FF0000"/>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99FF99"/>
                </a:solidFill>
                <a:sym typeface="Wingdings" panose="05000000000000000000" pitchFamily="2" charset="2"/>
              </a:rPr>
              <a:t>Sensorineural hearing loss</a:t>
            </a:r>
            <a:endParaRPr lang="en-US" altLang="en-US" sz="1400" dirty="0">
              <a:solidFill>
                <a:srgbClr val="99FF99"/>
              </a:solidFill>
            </a:endParaRPr>
          </a:p>
        </p:txBody>
      </p:sp>
      <p:sp>
        <p:nvSpPr>
          <p:cNvPr id="43" name="Arrow: Down 42">
            <a:extLst>
              <a:ext uri="{FF2B5EF4-FFF2-40B4-BE49-F238E27FC236}">
                <a16:creationId xmlns:a16="http://schemas.microsoft.com/office/drawing/2014/main" id="{E11CE3ED-E84A-4E80-9CED-DE11B552F8F0}"/>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4ABCB701-B8E2-4B37-A766-24983694A5A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115616132"/>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Box 23">
            <a:extLst>
              <a:ext uri="{FF2B5EF4-FFF2-40B4-BE49-F238E27FC236}">
                <a16:creationId xmlns:a16="http://schemas.microsoft.com/office/drawing/2014/main" id="{66B5B4CF-1B69-4056-9D4A-140A691AE40A}"/>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D422E672-7E46-4048-BDBF-28A588B7366B}"/>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E88864C2-A4D2-46D9-BE0E-455B54D5F222}"/>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9ADCFC8C-3B54-4B37-B025-0D63FCBA967C}"/>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AE6A6E0B-86C3-4C4E-8E5C-54FC7FDD449B}"/>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C6369EB7-8680-45A8-97F5-6145365A9887}"/>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2" name="Line 28">
            <a:extLst>
              <a:ext uri="{FF2B5EF4-FFF2-40B4-BE49-F238E27FC236}">
                <a16:creationId xmlns:a16="http://schemas.microsoft.com/office/drawing/2014/main" id="{F56A8E06-CB49-4EA2-90AD-1F5E0437468B}"/>
              </a:ext>
            </a:extLst>
          </p:cNvPr>
          <p:cNvSpPr>
            <a:spLocks noChangeShapeType="1"/>
          </p:cNvSpPr>
          <p:nvPr/>
        </p:nvSpPr>
        <p:spPr bwMode="auto">
          <a:xfrm>
            <a:off x="6858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281</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540571" y="4800600"/>
            <a:ext cx="2146229" cy="523220"/>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p>
          <a:p>
            <a:pPr algn="r"/>
            <a:r>
              <a:rPr lang="en-US" sz="1400" i="1" dirty="0">
                <a:solidFill>
                  <a:srgbClr val="D60093"/>
                </a:solidFill>
              </a:rPr>
              <a:t>What: </a:t>
            </a:r>
            <a:r>
              <a:rPr lang="en-US" sz="1400" b="1" dirty="0">
                <a:solidFill>
                  <a:srgbClr val="D60093"/>
                </a:solidFill>
              </a:rPr>
              <a:t>Peripheral neo</a:t>
            </a:r>
            <a:endParaRPr lang="en-US" sz="1400" dirty="0">
              <a:solidFill>
                <a:srgbClr val="D60093"/>
              </a:solidFill>
            </a:endParaRP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8" name="TextBox 47">
            <a:extLst>
              <a:ext uri="{FF2B5EF4-FFF2-40B4-BE49-F238E27FC236}">
                <a16:creationId xmlns:a16="http://schemas.microsoft.com/office/drawing/2014/main" id="{21A0992D-1ABA-4264-BFEB-80818E28EDB6}"/>
              </a:ext>
            </a:extLst>
          </p:cNvPr>
          <p:cNvSpPr txBox="1"/>
          <p:nvPr/>
        </p:nvSpPr>
        <p:spPr>
          <a:xfrm>
            <a:off x="838200" y="4784725"/>
            <a:ext cx="2662908" cy="954107"/>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a:p>
            <a:r>
              <a:rPr lang="en-US" sz="1400" i="1" dirty="0">
                <a:solidFill>
                  <a:srgbClr val="FF0000"/>
                </a:solidFill>
              </a:rPr>
              <a:t>What: </a:t>
            </a:r>
            <a:r>
              <a:rPr lang="en-US" sz="1400" b="1" dirty="0">
                <a:solidFill>
                  <a:srgbClr val="FF0000"/>
                </a:solidFill>
              </a:rPr>
              <a:t>Multiple BRAOs</a:t>
            </a:r>
          </a:p>
          <a:p>
            <a:r>
              <a:rPr lang="en-US" sz="1400" i="1" dirty="0">
                <a:solidFill>
                  <a:srgbClr val="FF0000"/>
                </a:solidFill>
              </a:rPr>
              <a:t>Associated with: </a:t>
            </a:r>
            <a:r>
              <a:rPr lang="en-US" sz="1400" b="1" dirty="0">
                <a:solidFill>
                  <a:srgbClr val="FF0000"/>
                </a:solidFill>
              </a:rPr>
              <a:t>Hearing loss;</a:t>
            </a:r>
          </a:p>
          <a:p>
            <a:r>
              <a:rPr lang="en-US" sz="1400" b="1" dirty="0">
                <a:solidFill>
                  <a:srgbClr val="FF0000"/>
                </a:solidFill>
              </a:rPr>
              <a:t>                     encephalopathy</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a:solidFill>
                  <a:schemeClr val="bg1">
                    <a:lumMod val="65000"/>
                  </a:schemeClr>
                </a:solidFill>
              </a:rPr>
              <a:t>Eales disease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What is the classic retinal finding?</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chemeClr val="accent1">
                  <a:lumMod val="60000"/>
                  <a:lumOff val="40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accent1">
                    <a:lumMod val="60000"/>
                    <a:lumOff val="40000"/>
                  </a:schemeClr>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FF0000"/>
                </a:solidFill>
              </a:rPr>
              <a:t>What is </a:t>
            </a:r>
            <a:r>
              <a:rPr lang="en-US" altLang="en-US" sz="1400" dirty="0" err="1">
                <a:solidFill>
                  <a:srgbClr val="FF0000"/>
                </a:solidFill>
              </a:rPr>
              <a:t>Susac</a:t>
            </a:r>
            <a:r>
              <a:rPr lang="en-US" altLang="en-US" sz="1400" dirty="0">
                <a:solidFill>
                  <a:srgbClr val="FF0000"/>
                </a:solidFill>
              </a:rPr>
              <a:t> syndrome</a:t>
            </a:r>
            <a:r>
              <a:rPr lang="en-US" altLang="en-US" sz="1400" i="1" dirty="0">
                <a:solidFill>
                  <a:srgbClr val="FF0000"/>
                </a:solidFill>
              </a:rPr>
              <a:t>?</a:t>
            </a:r>
          </a:p>
          <a:p>
            <a:pPr eaLnBrk="1" hangingPunct="1">
              <a:lnSpc>
                <a:spcPct val="90000"/>
              </a:lnSpc>
              <a:spcBef>
                <a:spcPct val="0"/>
              </a:spcBef>
              <a:buClrTx/>
              <a:buSzTx/>
              <a:buFontTx/>
              <a:buNone/>
            </a:pPr>
            <a:r>
              <a:rPr lang="en-US" altLang="en-US" sz="1400" dirty="0">
                <a:solidFill>
                  <a:srgbClr val="FF0000"/>
                </a:solidFill>
              </a:rPr>
              <a:t>An obliterative retinal vasculitis</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Does it present unilaterally, or bilaterally?</a:t>
            </a:r>
          </a:p>
          <a:p>
            <a:pPr eaLnBrk="1" hangingPunct="1">
              <a:lnSpc>
                <a:spcPct val="90000"/>
              </a:lnSpc>
              <a:spcBef>
                <a:spcPct val="0"/>
              </a:spcBef>
              <a:buClrTx/>
              <a:buSzTx/>
              <a:buFontTx/>
              <a:buNone/>
            </a:pPr>
            <a:r>
              <a:rPr lang="en-US" altLang="en-US" sz="1400" dirty="0">
                <a:solidFill>
                  <a:srgbClr val="FF0000"/>
                </a:solidFill>
              </a:rPr>
              <a:t>Bilaterally</a:t>
            </a:r>
          </a:p>
          <a:p>
            <a:pPr eaLnBrk="1" hangingPunct="1">
              <a:lnSpc>
                <a:spcPct val="90000"/>
              </a:lnSpc>
              <a:spcBef>
                <a:spcPct val="0"/>
              </a:spcBef>
              <a:buClrTx/>
              <a:buSzTx/>
              <a:buFontTx/>
              <a:buNone/>
            </a:pPr>
            <a:endParaRPr lang="en-US" altLang="en-US" sz="1400" dirty="0">
              <a:solidFill>
                <a:srgbClr val="FF0000"/>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FF0000"/>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FF0000"/>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rgbClr val="FF0000"/>
              </a:solidFill>
            </a:endParaRPr>
          </a:p>
          <a:p>
            <a:pPr eaLnBrk="1" hangingPunct="1">
              <a:lnSpc>
                <a:spcPct val="90000"/>
              </a:lnSpc>
              <a:spcBef>
                <a:spcPct val="0"/>
              </a:spcBef>
              <a:buClrTx/>
              <a:buSzTx/>
              <a:buFontTx/>
              <a:buNone/>
            </a:pPr>
            <a:r>
              <a:rPr lang="en-US" altLang="en-US" sz="1400" i="1" dirty="0">
                <a:solidFill>
                  <a:srgbClr val="FF0000"/>
                </a:solidFill>
              </a:rPr>
              <a:t>What is the classic retinal finding?</a:t>
            </a:r>
          </a:p>
          <a:p>
            <a:pPr eaLnBrk="1" hangingPunct="1">
              <a:lnSpc>
                <a:spcPct val="90000"/>
              </a:lnSpc>
              <a:spcBef>
                <a:spcPct val="0"/>
              </a:spcBef>
              <a:buClrTx/>
              <a:buSzTx/>
              <a:buFontTx/>
              <a:buNone/>
            </a:pPr>
            <a:r>
              <a:rPr lang="en-US" altLang="en-US" sz="1400" dirty="0">
                <a:solidFill>
                  <a:srgbClr val="FF0000"/>
                </a:solidFill>
              </a:rPr>
              <a:t>Multiple BRAOs occurring at non-branch points</a:t>
            </a:r>
          </a:p>
          <a:p>
            <a:pPr eaLnBrk="1" hangingPunct="1">
              <a:lnSpc>
                <a:spcPct val="90000"/>
              </a:lnSpc>
              <a:spcBef>
                <a:spcPct val="0"/>
              </a:spcBef>
              <a:buClrTx/>
              <a:buSzTx/>
              <a:buFontTx/>
              <a:buNone/>
            </a:pPr>
            <a:endParaRPr lang="en-US" altLang="en-US" sz="1400" dirty="0">
              <a:solidFill>
                <a:srgbClr val="FF0000"/>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FF0000"/>
                </a:solidFill>
                <a:sym typeface="Wingdings" panose="05000000000000000000" pitchFamily="2" charset="2"/>
              </a:rPr>
              <a:t>Classic associations (Note: there are two)?</a:t>
            </a:r>
            <a:r>
              <a:rPr lang="en-US" altLang="en-US" sz="1400" dirty="0">
                <a:solidFill>
                  <a:srgbClr val="FF0000"/>
                </a:solidFill>
                <a:sym typeface="Wingdings" panose="05000000000000000000" pitchFamily="2" charset="2"/>
              </a:rPr>
              <a:t> </a:t>
            </a:r>
          </a:p>
          <a:p>
            <a:pPr eaLnBrk="1" hangingPunct="1">
              <a:lnSpc>
                <a:spcPct val="90000"/>
              </a:lnSpc>
              <a:spcBef>
                <a:spcPct val="0"/>
              </a:spcBef>
              <a:buClrTx/>
              <a:buSzTx/>
              <a:buFontTx/>
              <a:buNone/>
            </a:pPr>
            <a:r>
              <a:rPr lang="en-US" altLang="en-US" sz="1400" dirty="0">
                <a:solidFill>
                  <a:srgbClr val="FF0000"/>
                </a:solidFill>
                <a:sym typeface="Wingdings" panose="05000000000000000000" pitchFamily="2" charset="2"/>
              </a:rPr>
              <a:t>Sensorineural hearing loss; encephalopathy</a:t>
            </a:r>
            <a:endParaRPr lang="en-US" altLang="en-US" sz="1400" dirty="0">
              <a:solidFill>
                <a:srgbClr val="FF0000"/>
              </a:solidFill>
            </a:endParaRPr>
          </a:p>
        </p:txBody>
      </p:sp>
      <p:sp>
        <p:nvSpPr>
          <p:cNvPr id="43" name="Arrow: Down 42">
            <a:extLst>
              <a:ext uri="{FF2B5EF4-FFF2-40B4-BE49-F238E27FC236}">
                <a16:creationId xmlns:a16="http://schemas.microsoft.com/office/drawing/2014/main" id="{4ADAC345-5F7D-451A-8932-982E5AB3287E}"/>
              </a:ext>
            </a:extLst>
          </p:cNvPr>
          <p:cNvSpPr/>
          <p:nvPr/>
        </p:nvSpPr>
        <p:spPr>
          <a:xfrm>
            <a:off x="1901909" y="436562"/>
            <a:ext cx="664994" cy="11636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4F5BDEEF-EB72-40CF-BDC1-C4601E8543E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563786233"/>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Box 23">
            <a:extLst>
              <a:ext uri="{FF2B5EF4-FFF2-40B4-BE49-F238E27FC236}">
                <a16:creationId xmlns:a16="http://schemas.microsoft.com/office/drawing/2014/main" id="{390EC4F3-EE25-4D05-A1A8-1009BFC0E019}"/>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BECB0839-A73D-4363-A28C-4A686114F829}"/>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9052395D-44D3-440C-8D8E-8542A4BE50F6}"/>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192BC8D8-1323-423E-8070-1D3518868F2C}"/>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4A9AF1B5-29EC-43BC-A616-8B71E0F22CB3}"/>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30500849-A027-4BE0-90E3-85D335FE66F9}"/>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0" name="Text Box 16">
            <a:extLst>
              <a:ext uri="{FF2B5EF4-FFF2-40B4-BE49-F238E27FC236}">
                <a16:creationId xmlns:a16="http://schemas.microsoft.com/office/drawing/2014/main" id="{4E5E20A8-A471-4BDF-8F9B-3A5E5086184D}"/>
              </a:ext>
            </a:extLst>
          </p:cNvPr>
          <p:cNvSpPr txBox="1">
            <a:spLocks noChangeArrowheads="1"/>
          </p:cNvSpPr>
          <p:nvPr/>
        </p:nvSpPr>
        <p:spPr bwMode="auto">
          <a:xfrm>
            <a:off x="6934200" y="3962400"/>
            <a:ext cx="144892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Toxoplasmosis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282</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084806" y="4800600"/>
            <a:ext cx="2601994" cy="738664"/>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p>
          <a:p>
            <a:pPr algn="r"/>
            <a:r>
              <a:rPr lang="en-US" sz="1400" i="1" dirty="0">
                <a:solidFill>
                  <a:srgbClr val="D60093"/>
                </a:solidFill>
              </a:rPr>
              <a:t>What: </a:t>
            </a:r>
            <a:r>
              <a:rPr lang="en-US" sz="1400" b="1" dirty="0">
                <a:solidFill>
                  <a:srgbClr val="D60093"/>
                </a:solidFill>
              </a:rPr>
              <a:t>Peripheral neo</a:t>
            </a:r>
            <a:endParaRPr lang="en-US" sz="1400" dirty="0">
              <a:solidFill>
                <a:srgbClr val="D60093"/>
              </a:solidFill>
            </a:endParaRPr>
          </a:p>
          <a:p>
            <a:pPr algn="r"/>
            <a:r>
              <a:rPr lang="en-US" sz="1400" i="1" dirty="0">
                <a:solidFill>
                  <a:srgbClr val="D60093"/>
                </a:solidFill>
              </a:rPr>
              <a:t>Associated with: </a:t>
            </a:r>
            <a:r>
              <a:rPr lang="en-US" sz="1400" b="1" dirty="0">
                <a:solidFill>
                  <a:schemeClr val="bg1"/>
                </a:solidFill>
              </a:rPr>
              <a:t>TB positivity</a:t>
            </a:r>
            <a:endParaRPr lang="en-US" sz="1400" dirty="0">
              <a:solidFill>
                <a:schemeClr val="bg1"/>
              </a:solidFill>
            </a:endParaRP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rgbClr val="9E006D"/>
                </a:solidFill>
              </a:rPr>
              <a:t>An obliterative retinal vasculitis</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Does it present unilaterally, or bilaterally?</a:t>
            </a:r>
          </a:p>
          <a:p>
            <a:pPr eaLnBrk="1" hangingPunct="1">
              <a:lnSpc>
                <a:spcPct val="90000"/>
              </a:lnSpc>
              <a:spcBef>
                <a:spcPct val="0"/>
              </a:spcBef>
              <a:buClrTx/>
              <a:buSzTx/>
              <a:buFontTx/>
              <a:buNone/>
            </a:pPr>
            <a:r>
              <a:rPr lang="en-US" altLang="en-US" sz="1400" dirty="0">
                <a:solidFill>
                  <a:srgbClr val="9E006D"/>
                </a:solidFill>
              </a:rPr>
              <a:t>Bilaterally</a:t>
            </a:r>
          </a:p>
          <a:p>
            <a:pPr eaLnBrk="1" hangingPunct="1">
              <a:lnSpc>
                <a:spcPct val="90000"/>
              </a:lnSpc>
              <a:spcBef>
                <a:spcPct val="0"/>
              </a:spcBef>
              <a:buClrTx/>
              <a:buSzTx/>
              <a:buFontTx/>
              <a:buNone/>
            </a:pPr>
            <a:endParaRPr lang="en-US" altLang="en-US" sz="1400" dirty="0">
              <a:solidFill>
                <a:srgbClr val="9E006D"/>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E006D"/>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E006D"/>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What is the classic retinal finding?</a:t>
            </a:r>
          </a:p>
          <a:p>
            <a:pPr eaLnBrk="1" hangingPunct="1">
              <a:lnSpc>
                <a:spcPct val="90000"/>
              </a:lnSpc>
              <a:spcBef>
                <a:spcPct val="0"/>
              </a:spcBef>
              <a:buClrTx/>
              <a:buSzTx/>
              <a:buFontTx/>
              <a:buNone/>
            </a:pPr>
            <a:r>
              <a:rPr lang="en-US" altLang="en-US" sz="1400" dirty="0">
                <a:solidFill>
                  <a:srgbClr val="9E006D"/>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rgbClr val="9E006D"/>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E006D"/>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chemeClr val="accent1">
                    <a:lumMod val="60000"/>
                    <a:lumOff val="40000"/>
                  </a:schemeClr>
                </a:solidFill>
                <a:sym typeface="Wingdings" panose="05000000000000000000" pitchFamily="2" charset="2"/>
              </a:rPr>
              <a:t>Tests positive for TB</a:t>
            </a:r>
            <a:endParaRPr lang="en-US" altLang="en-US" sz="1400" b="1" dirty="0">
              <a:solidFill>
                <a:schemeClr val="accent1">
                  <a:lumMod val="60000"/>
                  <a:lumOff val="40000"/>
                </a:schemeClr>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What is the classic retinal finding?</a:t>
            </a:r>
          </a:p>
          <a:p>
            <a:pPr eaLnBrk="1" hangingPunct="1">
              <a:lnSpc>
                <a:spcPct val="90000"/>
              </a:lnSpc>
              <a:spcBef>
                <a:spcPct val="0"/>
              </a:spcBef>
              <a:buClrTx/>
              <a:buSzTx/>
              <a:buFontTx/>
              <a:buNone/>
            </a:pPr>
            <a:r>
              <a:rPr lang="en-US" altLang="en-US" sz="1400" dirty="0">
                <a:solidFill>
                  <a:schemeClr val="bg1">
                    <a:lumMod val="65000"/>
                  </a:schemeClr>
                </a:solidFill>
              </a:rPr>
              <a:t>Multiple BRAOs occurring at non-branch points</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Classic associations (Note: there are two)?</a:t>
            </a:r>
            <a:r>
              <a:rPr lang="en-US" altLang="en-US" sz="1400" dirty="0">
                <a:solidFill>
                  <a:schemeClr val="bg1">
                    <a:lumMod val="65000"/>
                  </a:schemeClr>
                </a:solidFill>
                <a:sym typeface="Wingdings" panose="05000000000000000000" pitchFamily="2" charset="2"/>
              </a:rPr>
              <a:t> Sensorineural hearing loss; encephalopathy</a:t>
            </a:r>
            <a:endParaRPr lang="en-US" altLang="en-US" sz="1400" dirty="0">
              <a:solidFill>
                <a:schemeClr val="bg1">
                  <a:lumMod val="65000"/>
                </a:schemeClr>
              </a:solidFill>
            </a:endParaRPr>
          </a:p>
        </p:txBody>
      </p:sp>
      <p:sp>
        <p:nvSpPr>
          <p:cNvPr id="43" name="Arrow: Down 42">
            <a:extLst>
              <a:ext uri="{FF2B5EF4-FFF2-40B4-BE49-F238E27FC236}">
                <a16:creationId xmlns:a16="http://schemas.microsoft.com/office/drawing/2014/main" id="{10607D4D-9574-4C1A-A55C-1B64223A58F7}"/>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1ECE5E13-335D-4CFF-9AC2-89048D1FED5F}"/>
              </a:ext>
            </a:extLst>
          </p:cNvPr>
          <p:cNvSpPr txBox="1"/>
          <p:nvPr/>
        </p:nvSpPr>
        <p:spPr>
          <a:xfrm>
            <a:off x="838200" y="4784725"/>
            <a:ext cx="2662908" cy="954107"/>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a:p>
            <a:r>
              <a:rPr lang="en-US" sz="1400" i="1" dirty="0">
                <a:solidFill>
                  <a:srgbClr val="FF0000"/>
                </a:solidFill>
              </a:rPr>
              <a:t>What: </a:t>
            </a:r>
            <a:r>
              <a:rPr lang="en-US" sz="1400" b="1" dirty="0">
                <a:solidFill>
                  <a:srgbClr val="FF0000"/>
                </a:solidFill>
              </a:rPr>
              <a:t>Multiple BRAOs</a:t>
            </a:r>
          </a:p>
          <a:p>
            <a:r>
              <a:rPr lang="en-US" sz="1400" i="1" dirty="0">
                <a:solidFill>
                  <a:srgbClr val="FF0000"/>
                </a:solidFill>
              </a:rPr>
              <a:t>Associated with: </a:t>
            </a:r>
            <a:r>
              <a:rPr lang="en-US" sz="1400" b="1" dirty="0">
                <a:solidFill>
                  <a:srgbClr val="FF0000"/>
                </a:solidFill>
              </a:rPr>
              <a:t>Hearing loss;</a:t>
            </a:r>
          </a:p>
          <a:p>
            <a:r>
              <a:rPr lang="en-US" sz="1400" b="1" dirty="0">
                <a:solidFill>
                  <a:srgbClr val="FF0000"/>
                </a:solidFill>
              </a:rPr>
              <a:t>                     encephalopathy</a:t>
            </a:r>
          </a:p>
        </p:txBody>
      </p:sp>
      <p:sp>
        <p:nvSpPr>
          <p:cNvPr id="36" name="TextBox 35">
            <a:extLst>
              <a:ext uri="{FF2B5EF4-FFF2-40B4-BE49-F238E27FC236}">
                <a16:creationId xmlns:a16="http://schemas.microsoft.com/office/drawing/2014/main" id="{A3FD5E81-F6CF-42ED-A2FF-0F1670B2372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930343310"/>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Box 23">
            <a:extLst>
              <a:ext uri="{FF2B5EF4-FFF2-40B4-BE49-F238E27FC236}">
                <a16:creationId xmlns:a16="http://schemas.microsoft.com/office/drawing/2014/main" id="{38E3B104-4CD5-4994-82D6-7E3BDDDF92B3}"/>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38" name="Line 19">
            <a:extLst>
              <a:ext uri="{FF2B5EF4-FFF2-40B4-BE49-F238E27FC236}">
                <a16:creationId xmlns:a16="http://schemas.microsoft.com/office/drawing/2014/main" id="{F2F9D5AA-7760-4476-B9E8-EF9BC12E823C}"/>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20">
            <a:extLst>
              <a:ext uri="{FF2B5EF4-FFF2-40B4-BE49-F238E27FC236}">
                <a16:creationId xmlns:a16="http://schemas.microsoft.com/office/drawing/2014/main" id="{02526A8E-D25C-4601-BD64-C9EA68E423C5}"/>
              </a:ext>
            </a:extLst>
          </p:cNvPr>
          <p:cNvSpPr>
            <a:spLocks noChangeShapeType="1"/>
          </p:cNvSpPr>
          <p:nvPr/>
        </p:nvSpPr>
        <p:spPr bwMode="auto">
          <a:xfrm>
            <a:off x="3810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21">
            <a:extLst>
              <a:ext uri="{FF2B5EF4-FFF2-40B4-BE49-F238E27FC236}">
                <a16:creationId xmlns:a16="http://schemas.microsoft.com/office/drawing/2014/main" id="{C79DA481-99BF-4B19-BA23-496A9692BF47}"/>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2" name="TextBox 51">
            <a:extLst>
              <a:ext uri="{FF2B5EF4-FFF2-40B4-BE49-F238E27FC236}">
                <a16:creationId xmlns:a16="http://schemas.microsoft.com/office/drawing/2014/main" id="{52FC7CBC-D615-4835-92B5-63E7DC1B58E7}"/>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3" name="Line 17">
            <a:extLst>
              <a:ext uri="{FF2B5EF4-FFF2-40B4-BE49-F238E27FC236}">
                <a16:creationId xmlns:a16="http://schemas.microsoft.com/office/drawing/2014/main" id="{66FA149A-5992-4A10-9070-47932DB833A0}"/>
              </a:ext>
            </a:extLst>
          </p:cNvPr>
          <p:cNvSpPr>
            <a:spLocks noChangeShapeType="1"/>
          </p:cNvSpPr>
          <p:nvPr/>
        </p:nvSpPr>
        <p:spPr bwMode="auto">
          <a:xfrm>
            <a:off x="38100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29" name="Line 5">
            <a:extLst>
              <a:ext uri="{FF2B5EF4-FFF2-40B4-BE49-F238E27FC236}">
                <a16:creationId xmlns:a16="http://schemas.microsoft.com/office/drawing/2014/main" id="{B0BA4A40-2820-4561-9786-756C77FE18D2}"/>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1" name="Line 7">
            <a:extLst>
              <a:ext uri="{FF2B5EF4-FFF2-40B4-BE49-F238E27FC236}">
                <a16:creationId xmlns:a16="http://schemas.microsoft.com/office/drawing/2014/main" id="{CF1A33B7-6EE6-491A-A4F7-3A468ABD97CF}"/>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33" name="Text Box 9">
            <a:extLst>
              <a:ext uri="{FF2B5EF4-FFF2-40B4-BE49-F238E27FC236}">
                <a16:creationId xmlns:a16="http://schemas.microsoft.com/office/drawing/2014/main" id="{F958C9A6-3B2F-42C5-A85B-A3735664D49C}"/>
              </a:ext>
            </a:extLst>
          </p:cNvPr>
          <p:cNvSpPr txBox="1">
            <a:spLocks noChangeArrowheads="1"/>
          </p:cNvSpPr>
          <p:nvPr/>
        </p:nvSpPr>
        <p:spPr bwMode="auto">
          <a:xfrm>
            <a:off x="822325" y="3652838"/>
            <a:ext cx="554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SLE</a:t>
            </a:r>
          </a:p>
        </p:txBody>
      </p:sp>
      <p:sp>
        <p:nvSpPr>
          <p:cNvPr id="26639" name="Text Box 15">
            <a:extLst>
              <a:ext uri="{FF2B5EF4-FFF2-40B4-BE49-F238E27FC236}">
                <a16:creationId xmlns:a16="http://schemas.microsoft.com/office/drawing/2014/main" id="{6E7ED021-D64C-41F0-BFD1-6349A0AABAC4}"/>
              </a:ext>
            </a:extLst>
          </p:cNvPr>
          <p:cNvSpPr txBox="1">
            <a:spLocks noChangeArrowheads="1"/>
          </p:cNvSpPr>
          <p:nvPr/>
        </p:nvSpPr>
        <p:spPr bwMode="auto">
          <a:xfrm>
            <a:off x="6962775" y="3652838"/>
            <a:ext cx="838691"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a:solidFill>
                  <a:schemeClr val="bg1">
                    <a:lumMod val="75000"/>
                  </a:schemeClr>
                </a:solidFill>
              </a:rPr>
              <a:t>Sarcoid</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9" name="Line 25">
            <a:extLst>
              <a:ext uri="{FF2B5EF4-FFF2-40B4-BE49-F238E27FC236}">
                <a16:creationId xmlns:a16="http://schemas.microsoft.com/office/drawing/2014/main" id="{9A48DC46-661D-49C6-82D2-5CC77125CC57}"/>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1" name="Line 27">
            <a:extLst>
              <a:ext uri="{FF2B5EF4-FFF2-40B4-BE49-F238E27FC236}">
                <a16:creationId xmlns:a16="http://schemas.microsoft.com/office/drawing/2014/main" id="{D820A947-93E9-48CE-AEAE-63BDEB9EBBB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653" name="Text Box 29">
            <a:extLst>
              <a:ext uri="{FF2B5EF4-FFF2-40B4-BE49-F238E27FC236}">
                <a16:creationId xmlns:a16="http://schemas.microsoft.com/office/drawing/2014/main" id="{23106F44-031A-4EE9-9523-EE1DADB53495}"/>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4" name="Text Box 30">
            <a:extLst>
              <a:ext uri="{FF2B5EF4-FFF2-40B4-BE49-F238E27FC236}">
                <a16:creationId xmlns:a16="http://schemas.microsoft.com/office/drawing/2014/main" id="{5C989B6B-CA2F-4BA9-A4D8-5511DA16032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283</a:t>
            </a:fld>
            <a:endParaRPr lang="en-US" altLang="en-US" sz="1000"/>
          </a:p>
        </p:txBody>
      </p:sp>
      <p:sp>
        <p:nvSpPr>
          <p:cNvPr id="32" name="Line 6">
            <a:extLst>
              <a:ext uri="{FF2B5EF4-FFF2-40B4-BE49-F238E27FC236}">
                <a16:creationId xmlns:a16="http://schemas.microsoft.com/office/drawing/2014/main" id="{A5543BA0-EA28-4F94-8E73-43B02F141F46}"/>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Line 26">
            <a:extLst>
              <a:ext uri="{FF2B5EF4-FFF2-40B4-BE49-F238E27FC236}">
                <a16:creationId xmlns:a16="http://schemas.microsoft.com/office/drawing/2014/main" id="{518CC473-EA83-4B38-BDC2-A04EEDB31911}"/>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40" name="Straight Connector 39">
            <a:extLst>
              <a:ext uri="{FF2B5EF4-FFF2-40B4-BE49-F238E27FC236}">
                <a16:creationId xmlns:a16="http://schemas.microsoft.com/office/drawing/2014/main" id="{9736FA29-4131-4EA9-8DBB-0379B03C5F4D}"/>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9BFD938A-4CF3-4540-9D37-CC0618DF618C}"/>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C652728-5659-4ABF-A282-B6C42830A1A9}"/>
              </a:ext>
            </a:extLst>
          </p:cNvPr>
          <p:cNvSpPr txBox="1"/>
          <p:nvPr/>
        </p:nvSpPr>
        <p:spPr>
          <a:xfrm>
            <a:off x="6084806" y="4800600"/>
            <a:ext cx="2601994" cy="738664"/>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p>
          <a:p>
            <a:pPr algn="r"/>
            <a:r>
              <a:rPr lang="en-US" sz="1400" i="1" dirty="0">
                <a:solidFill>
                  <a:srgbClr val="D60093"/>
                </a:solidFill>
              </a:rPr>
              <a:t>What: </a:t>
            </a:r>
            <a:r>
              <a:rPr lang="en-US" sz="1400" b="1" dirty="0">
                <a:solidFill>
                  <a:srgbClr val="D60093"/>
                </a:solidFill>
              </a:rPr>
              <a:t>Peripheral neo</a:t>
            </a:r>
            <a:endParaRPr lang="en-US" sz="1400" dirty="0">
              <a:solidFill>
                <a:srgbClr val="D60093"/>
              </a:solidFill>
            </a:endParaRPr>
          </a:p>
          <a:p>
            <a:pPr algn="r"/>
            <a:r>
              <a:rPr lang="en-US" sz="1400" i="1" dirty="0">
                <a:solidFill>
                  <a:srgbClr val="D60093"/>
                </a:solidFill>
              </a:rPr>
              <a:t>Associated with: </a:t>
            </a:r>
            <a:r>
              <a:rPr lang="en-US" sz="1400" b="1" dirty="0">
                <a:solidFill>
                  <a:srgbClr val="D60093"/>
                </a:solidFill>
              </a:rPr>
              <a:t>TB positivity</a:t>
            </a:r>
            <a:endParaRPr lang="en-US" sz="1400" dirty="0">
              <a:solidFill>
                <a:srgbClr val="D60093"/>
              </a:solidFill>
            </a:endParaRPr>
          </a:p>
        </p:txBody>
      </p:sp>
      <p:sp>
        <p:nvSpPr>
          <p:cNvPr id="44" name="TextBox 43">
            <a:extLst>
              <a:ext uri="{FF2B5EF4-FFF2-40B4-BE49-F238E27FC236}">
                <a16:creationId xmlns:a16="http://schemas.microsoft.com/office/drawing/2014/main" id="{DBE545CF-C499-47EE-A63A-F8DFE0052EB7}"/>
              </a:ext>
            </a:extLst>
          </p:cNvPr>
          <p:cNvSpPr txBox="1"/>
          <p:nvPr/>
        </p:nvSpPr>
        <p:spPr>
          <a:xfrm>
            <a:off x="1671853" y="3201400"/>
            <a:ext cx="335348" cy="338554"/>
          </a:xfrm>
          <a:prstGeom prst="rect">
            <a:avLst/>
          </a:prstGeom>
          <a:noFill/>
        </p:spPr>
        <p:txBody>
          <a:bodyPr wrap="none" rtlCol="0">
            <a:spAutoFit/>
          </a:bodyPr>
          <a:lstStyle/>
          <a:p>
            <a:r>
              <a:rPr lang="en-US" sz="1600" b="1" dirty="0">
                <a:solidFill>
                  <a:srgbClr val="FF0000"/>
                </a:solidFill>
                <a:latin typeface="Segoe Script" panose="020B0504020000000003" pitchFamily="34" charset="0"/>
              </a:rPr>
              <a:t>4</a:t>
            </a:r>
          </a:p>
        </p:txBody>
      </p:sp>
      <p:sp>
        <p:nvSpPr>
          <p:cNvPr id="45" name="TextBox 44">
            <a:extLst>
              <a:ext uri="{FF2B5EF4-FFF2-40B4-BE49-F238E27FC236}">
                <a16:creationId xmlns:a16="http://schemas.microsoft.com/office/drawing/2014/main" id="{2D375E1B-4D9E-41DA-B2CB-DCCE01BCA85A}"/>
              </a:ext>
            </a:extLst>
          </p:cNvPr>
          <p:cNvSpPr txBox="1"/>
          <p:nvPr/>
        </p:nvSpPr>
        <p:spPr>
          <a:xfrm>
            <a:off x="7589452" y="3200400"/>
            <a:ext cx="335348" cy="338554"/>
          </a:xfrm>
          <a:prstGeom prst="rect">
            <a:avLst/>
          </a:prstGeom>
          <a:noFill/>
        </p:spPr>
        <p:txBody>
          <a:bodyPr wrap="none" rtlCol="0">
            <a:spAutoFit/>
          </a:bodyPr>
          <a:lstStyle/>
          <a:p>
            <a:r>
              <a:rPr lang="en-US" sz="1600" b="1" dirty="0">
                <a:solidFill>
                  <a:srgbClr val="D60093"/>
                </a:solidFill>
                <a:latin typeface="Segoe Script" panose="020B0504020000000003" pitchFamily="34" charset="0"/>
              </a:rPr>
              <a:t>4</a:t>
            </a:r>
          </a:p>
        </p:txBody>
      </p: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 Box 4">
            <a:extLst>
              <a:ext uri="{FF2B5EF4-FFF2-40B4-BE49-F238E27FC236}">
                <a16:creationId xmlns:a16="http://schemas.microsoft.com/office/drawing/2014/main" id="{BA4A0C9D-B715-47A7-BC79-026D9818D070}"/>
              </a:ext>
            </a:extLst>
          </p:cNvPr>
          <p:cNvSpPr txBox="1">
            <a:spLocks noChangeArrowheads="1"/>
          </p:cNvSpPr>
          <p:nvPr/>
        </p:nvSpPr>
        <p:spPr bwMode="auto">
          <a:xfrm>
            <a:off x="5080000" y="1612678"/>
            <a:ext cx="3606800" cy="2806922"/>
          </a:xfrm>
          <a:prstGeom prst="rect">
            <a:avLst/>
          </a:prstGeom>
          <a:solidFill>
            <a:schemeClr val="accent1">
              <a:lumMod val="60000"/>
              <a:lumOff val="4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rgbClr val="9E006D"/>
                </a:solidFill>
              </a:rPr>
              <a:t>What is </a:t>
            </a:r>
            <a:r>
              <a:rPr lang="en-US" altLang="en-US" sz="1400" dirty="0">
                <a:solidFill>
                  <a:srgbClr val="9E006D"/>
                </a:solidFill>
              </a:rPr>
              <a:t>Eales disease</a:t>
            </a:r>
            <a:r>
              <a:rPr lang="en-US" altLang="en-US" sz="1400" i="1" dirty="0">
                <a:solidFill>
                  <a:srgbClr val="9E006D"/>
                </a:solidFill>
              </a:rPr>
              <a:t>?</a:t>
            </a:r>
          </a:p>
          <a:p>
            <a:pPr eaLnBrk="1" hangingPunct="1">
              <a:lnSpc>
                <a:spcPct val="90000"/>
              </a:lnSpc>
              <a:spcBef>
                <a:spcPct val="0"/>
              </a:spcBef>
              <a:buClrTx/>
              <a:buSzTx/>
              <a:buFontTx/>
              <a:buNone/>
            </a:pPr>
            <a:r>
              <a:rPr lang="en-US" altLang="en-US" sz="1400" dirty="0">
                <a:solidFill>
                  <a:srgbClr val="9E006D"/>
                </a:solidFill>
              </a:rPr>
              <a:t>An obliterative retinal vasculitis</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Does it present unilaterally, or bilaterally?</a:t>
            </a:r>
          </a:p>
          <a:p>
            <a:pPr eaLnBrk="1" hangingPunct="1">
              <a:lnSpc>
                <a:spcPct val="90000"/>
              </a:lnSpc>
              <a:spcBef>
                <a:spcPct val="0"/>
              </a:spcBef>
              <a:buClrTx/>
              <a:buSzTx/>
              <a:buFontTx/>
              <a:buNone/>
            </a:pPr>
            <a:r>
              <a:rPr lang="en-US" altLang="en-US" sz="1400" dirty="0">
                <a:solidFill>
                  <a:srgbClr val="9E006D"/>
                </a:solidFill>
              </a:rPr>
              <a:t>Bilaterally</a:t>
            </a:r>
          </a:p>
          <a:p>
            <a:pPr eaLnBrk="1" hangingPunct="1">
              <a:lnSpc>
                <a:spcPct val="90000"/>
              </a:lnSpc>
              <a:spcBef>
                <a:spcPct val="0"/>
              </a:spcBef>
              <a:buClrTx/>
              <a:buSzTx/>
              <a:buFontTx/>
              <a:buNone/>
            </a:pPr>
            <a:endParaRPr lang="en-US" altLang="en-US" sz="1400" dirty="0">
              <a:solidFill>
                <a:srgbClr val="9E006D"/>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E006D"/>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rgbClr val="9E006D"/>
                </a:solidFill>
                <a:sym typeface="Wingdings" panose="05000000000000000000" pitchFamily="2" charset="2"/>
              </a:rPr>
              <a:t>Young-adult male from India</a:t>
            </a:r>
          </a:p>
          <a:p>
            <a:pPr eaLnBrk="1" hangingPunct="1">
              <a:lnSpc>
                <a:spcPct val="90000"/>
              </a:lnSpc>
              <a:spcBef>
                <a:spcPct val="0"/>
              </a:spcBef>
              <a:buClrTx/>
              <a:buSzTx/>
              <a:buFontTx/>
              <a:buNone/>
            </a:pPr>
            <a:endParaRPr lang="en-US" altLang="en-US" sz="1400" dirty="0">
              <a:solidFill>
                <a:srgbClr val="9E006D"/>
              </a:solidFill>
            </a:endParaRPr>
          </a:p>
          <a:p>
            <a:pPr eaLnBrk="1" hangingPunct="1">
              <a:lnSpc>
                <a:spcPct val="90000"/>
              </a:lnSpc>
              <a:spcBef>
                <a:spcPct val="0"/>
              </a:spcBef>
              <a:buClrTx/>
              <a:buSzTx/>
              <a:buFontTx/>
              <a:buNone/>
            </a:pPr>
            <a:r>
              <a:rPr lang="en-US" altLang="en-US" sz="1400" i="1" dirty="0">
                <a:solidFill>
                  <a:srgbClr val="9E006D"/>
                </a:solidFill>
              </a:rPr>
              <a:t>What is the classic retinal finding?</a:t>
            </a:r>
          </a:p>
          <a:p>
            <a:pPr eaLnBrk="1" hangingPunct="1">
              <a:lnSpc>
                <a:spcPct val="90000"/>
              </a:lnSpc>
              <a:spcBef>
                <a:spcPct val="0"/>
              </a:spcBef>
              <a:buClrTx/>
              <a:buSzTx/>
              <a:buFontTx/>
              <a:buNone/>
            </a:pPr>
            <a:r>
              <a:rPr lang="en-US" altLang="en-US" sz="1400" dirty="0">
                <a:solidFill>
                  <a:srgbClr val="9E006D"/>
                </a:solidFill>
                <a:sym typeface="Wingdings" panose="05000000000000000000" pitchFamily="2" charset="2"/>
              </a:rPr>
              <a:t>Peripheral neovascularization</a:t>
            </a:r>
          </a:p>
          <a:p>
            <a:pPr eaLnBrk="1" hangingPunct="1">
              <a:lnSpc>
                <a:spcPct val="90000"/>
              </a:lnSpc>
              <a:spcBef>
                <a:spcPct val="0"/>
              </a:spcBef>
              <a:buClrTx/>
              <a:buSzTx/>
              <a:buFontTx/>
              <a:buNone/>
            </a:pPr>
            <a:endParaRPr lang="en-US" altLang="en-US" sz="1400" dirty="0">
              <a:solidFill>
                <a:srgbClr val="9E006D"/>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rgbClr val="9E006D"/>
                </a:solidFill>
                <a:sym typeface="Wingdings" panose="05000000000000000000" pitchFamily="2" charset="2"/>
              </a:rPr>
              <a:t>Classic association?</a:t>
            </a:r>
          </a:p>
          <a:p>
            <a:pPr eaLnBrk="1" hangingPunct="1">
              <a:lnSpc>
                <a:spcPct val="90000"/>
              </a:lnSpc>
              <a:spcBef>
                <a:spcPct val="0"/>
              </a:spcBef>
              <a:buClrTx/>
              <a:buSzTx/>
              <a:buFontTx/>
              <a:buNone/>
            </a:pPr>
            <a:r>
              <a:rPr lang="en-US" altLang="en-US" sz="1400" dirty="0">
                <a:solidFill>
                  <a:srgbClr val="9E006D"/>
                </a:solidFill>
                <a:sym typeface="Wingdings" panose="05000000000000000000" pitchFamily="2" charset="2"/>
              </a:rPr>
              <a:t>Tests positive for TB</a:t>
            </a:r>
            <a:endParaRPr lang="en-US" altLang="en-US" sz="1400" b="1" dirty="0">
              <a:solidFill>
                <a:srgbClr val="9E006D"/>
              </a:solidFill>
            </a:endParaRPr>
          </a:p>
        </p:txBody>
      </p:sp>
      <p:sp>
        <p:nvSpPr>
          <p:cNvPr id="50" name="Text Box 4">
            <a:extLst>
              <a:ext uri="{FF2B5EF4-FFF2-40B4-BE49-F238E27FC236}">
                <a16:creationId xmlns:a16="http://schemas.microsoft.com/office/drawing/2014/main" id="{8619A6B6-5ACD-4237-ABC7-2187EFBF0127}"/>
              </a:ext>
            </a:extLst>
          </p:cNvPr>
          <p:cNvSpPr txBox="1">
            <a:spLocks noChangeArrowheads="1"/>
          </p:cNvSpPr>
          <p:nvPr/>
        </p:nvSpPr>
        <p:spPr bwMode="auto">
          <a:xfrm>
            <a:off x="228600" y="1612678"/>
            <a:ext cx="4011613" cy="2806922"/>
          </a:xfrm>
          <a:prstGeom prst="rect">
            <a:avLst/>
          </a:prstGeom>
          <a:solidFill>
            <a:srgbClr val="99FF99"/>
          </a:solidFill>
          <a:ln>
            <a:noFill/>
          </a:ln>
          <a:effec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400" i="1" dirty="0">
                <a:solidFill>
                  <a:schemeClr val="bg1">
                    <a:lumMod val="65000"/>
                  </a:schemeClr>
                </a:solidFill>
              </a:rPr>
              <a:t>What is </a:t>
            </a:r>
            <a:r>
              <a:rPr lang="en-US" altLang="en-US" sz="1400" dirty="0" err="1">
                <a:solidFill>
                  <a:schemeClr val="bg1">
                    <a:lumMod val="65000"/>
                  </a:schemeClr>
                </a:solidFill>
              </a:rPr>
              <a:t>Susac</a:t>
            </a:r>
            <a:r>
              <a:rPr lang="en-US" altLang="en-US" sz="1400" dirty="0">
                <a:solidFill>
                  <a:schemeClr val="bg1">
                    <a:lumMod val="65000"/>
                  </a:schemeClr>
                </a:solidFill>
              </a:rPr>
              <a:t> syndrome</a:t>
            </a:r>
            <a:r>
              <a:rPr lang="en-US" altLang="en-US" sz="1400" i="1" dirty="0">
                <a:solidFill>
                  <a:schemeClr val="bg1">
                    <a:lumMod val="65000"/>
                  </a:schemeClr>
                </a:solidFill>
              </a:rPr>
              <a:t>?</a:t>
            </a:r>
          </a:p>
          <a:p>
            <a:pPr eaLnBrk="1" hangingPunct="1">
              <a:lnSpc>
                <a:spcPct val="90000"/>
              </a:lnSpc>
              <a:spcBef>
                <a:spcPct val="0"/>
              </a:spcBef>
              <a:buClrTx/>
              <a:buSzTx/>
              <a:buFontTx/>
              <a:buNone/>
            </a:pPr>
            <a:r>
              <a:rPr lang="en-US" altLang="en-US" sz="1400" dirty="0">
                <a:solidFill>
                  <a:schemeClr val="bg1">
                    <a:lumMod val="65000"/>
                  </a:schemeClr>
                </a:solidFill>
              </a:rPr>
              <a:t>An obliterative retinal vasculitis</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Does it present unilaterally, or bilaterally?</a:t>
            </a:r>
          </a:p>
          <a:p>
            <a:pPr eaLnBrk="1" hangingPunct="1">
              <a:lnSpc>
                <a:spcPct val="90000"/>
              </a:lnSpc>
              <a:spcBef>
                <a:spcPct val="0"/>
              </a:spcBef>
              <a:buClrTx/>
              <a:buSzTx/>
              <a:buFontTx/>
              <a:buNone/>
            </a:pPr>
            <a:r>
              <a:rPr lang="en-US" altLang="en-US" sz="1400" dirty="0">
                <a:solidFill>
                  <a:schemeClr val="bg1">
                    <a:lumMod val="65000"/>
                  </a:schemeClr>
                </a:solidFill>
              </a:rPr>
              <a:t>Bilaterally</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Who is the classic patient?</a:t>
            </a:r>
          </a:p>
          <a:p>
            <a:pPr eaLnBrk="1" hangingPunct="1">
              <a:lnSpc>
                <a:spcPct val="90000"/>
              </a:lnSpc>
              <a:spcBef>
                <a:spcPct val="0"/>
              </a:spcBef>
              <a:buClrTx/>
              <a:buSzTx/>
              <a:buFontTx/>
              <a:buNone/>
            </a:pPr>
            <a:r>
              <a:rPr lang="en-US" altLang="en-US" sz="1400" dirty="0">
                <a:solidFill>
                  <a:schemeClr val="bg1">
                    <a:lumMod val="65000"/>
                  </a:schemeClr>
                </a:solidFill>
                <a:sym typeface="Wingdings" panose="05000000000000000000" pitchFamily="2" charset="2"/>
              </a:rPr>
              <a:t>Young-adult female</a:t>
            </a:r>
          </a:p>
          <a:p>
            <a:pPr eaLnBrk="1" hangingPunct="1">
              <a:lnSpc>
                <a:spcPct val="90000"/>
              </a:lnSpc>
              <a:spcBef>
                <a:spcPct val="0"/>
              </a:spcBef>
              <a:buClrTx/>
              <a:buSzTx/>
              <a:buFontTx/>
              <a:buNone/>
            </a:pPr>
            <a:endParaRPr lang="en-US" altLang="en-US" sz="1400" dirty="0">
              <a:solidFill>
                <a:schemeClr val="bg1">
                  <a:lumMod val="65000"/>
                </a:schemeClr>
              </a:solidFill>
            </a:endParaRPr>
          </a:p>
          <a:p>
            <a:pPr eaLnBrk="1" hangingPunct="1">
              <a:lnSpc>
                <a:spcPct val="90000"/>
              </a:lnSpc>
              <a:spcBef>
                <a:spcPct val="0"/>
              </a:spcBef>
              <a:buClrTx/>
              <a:buSzTx/>
              <a:buFontTx/>
              <a:buNone/>
            </a:pPr>
            <a:r>
              <a:rPr lang="en-US" altLang="en-US" sz="1400" i="1" dirty="0">
                <a:solidFill>
                  <a:schemeClr val="bg1">
                    <a:lumMod val="65000"/>
                  </a:schemeClr>
                </a:solidFill>
              </a:rPr>
              <a:t>What is the classic retinal finding?</a:t>
            </a:r>
          </a:p>
          <a:p>
            <a:pPr eaLnBrk="1" hangingPunct="1">
              <a:lnSpc>
                <a:spcPct val="90000"/>
              </a:lnSpc>
              <a:spcBef>
                <a:spcPct val="0"/>
              </a:spcBef>
              <a:buClrTx/>
              <a:buSzTx/>
              <a:buFontTx/>
              <a:buNone/>
            </a:pPr>
            <a:r>
              <a:rPr lang="en-US" altLang="en-US" sz="1400" dirty="0">
                <a:solidFill>
                  <a:schemeClr val="bg1">
                    <a:lumMod val="65000"/>
                  </a:schemeClr>
                </a:solidFill>
              </a:rPr>
              <a:t>Multiple BRAOs occurring at non-branch points</a:t>
            </a:r>
          </a:p>
          <a:p>
            <a:pPr eaLnBrk="1" hangingPunct="1">
              <a:lnSpc>
                <a:spcPct val="90000"/>
              </a:lnSpc>
              <a:spcBef>
                <a:spcPct val="0"/>
              </a:spcBef>
              <a:buClrTx/>
              <a:buSzTx/>
              <a:buFontTx/>
              <a:buNone/>
            </a:pPr>
            <a:endParaRPr lang="en-US" altLang="en-US" sz="1400" dirty="0">
              <a:solidFill>
                <a:schemeClr val="bg1">
                  <a:lumMod val="6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i="1" dirty="0">
                <a:solidFill>
                  <a:schemeClr val="bg1">
                    <a:lumMod val="65000"/>
                  </a:schemeClr>
                </a:solidFill>
                <a:sym typeface="Wingdings" panose="05000000000000000000" pitchFamily="2" charset="2"/>
              </a:rPr>
              <a:t>Classic associations (Note: there are two)?</a:t>
            </a:r>
            <a:r>
              <a:rPr lang="en-US" altLang="en-US" sz="1400" dirty="0">
                <a:solidFill>
                  <a:schemeClr val="bg1">
                    <a:lumMod val="65000"/>
                  </a:schemeClr>
                </a:solidFill>
                <a:sym typeface="Wingdings" panose="05000000000000000000" pitchFamily="2" charset="2"/>
              </a:rPr>
              <a:t> Sensorineural hearing loss; encephalopathy</a:t>
            </a:r>
            <a:endParaRPr lang="en-US" altLang="en-US" sz="1400" dirty="0">
              <a:solidFill>
                <a:schemeClr val="bg1">
                  <a:lumMod val="65000"/>
                </a:schemeClr>
              </a:solidFill>
            </a:endParaRPr>
          </a:p>
        </p:txBody>
      </p:sp>
      <p:sp>
        <p:nvSpPr>
          <p:cNvPr id="43" name="Arrow: Down 42">
            <a:extLst>
              <a:ext uri="{FF2B5EF4-FFF2-40B4-BE49-F238E27FC236}">
                <a16:creationId xmlns:a16="http://schemas.microsoft.com/office/drawing/2014/main" id="{A363B1FA-49ED-4BC5-B3F8-CB9AC91E2A16}"/>
              </a:ext>
            </a:extLst>
          </p:cNvPr>
          <p:cNvSpPr/>
          <p:nvPr/>
        </p:nvSpPr>
        <p:spPr>
          <a:xfrm>
            <a:off x="6550903" y="471488"/>
            <a:ext cx="664994" cy="1163638"/>
          </a:xfrm>
          <a:prstGeom prst="downArrow">
            <a:avLst/>
          </a:prstGeom>
          <a:solidFill>
            <a:srgbClr val="9E00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3EDD5994-CE53-4B3D-B7FC-6A3E369C6BED}"/>
              </a:ext>
            </a:extLst>
          </p:cNvPr>
          <p:cNvSpPr txBox="1"/>
          <p:nvPr/>
        </p:nvSpPr>
        <p:spPr>
          <a:xfrm>
            <a:off x="838200" y="4784725"/>
            <a:ext cx="2662908" cy="954107"/>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a:p>
            <a:r>
              <a:rPr lang="en-US" sz="1400" i="1" dirty="0">
                <a:solidFill>
                  <a:srgbClr val="FF0000"/>
                </a:solidFill>
              </a:rPr>
              <a:t>What: </a:t>
            </a:r>
            <a:r>
              <a:rPr lang="en-US" sz="1400" b="1" dirty="0">
                <a:solidFill>
                  <a:srgbClr val="FF0000"/>
                </a:solidFill>
              </a:rPr>
              <a:t>Multiple BRAOs</a:t>
            </a:r>
          </a:p>
          <a:p>
            <a:r>
              <a:rPr lang="en-US" sz="1400" i="1" dirty="0">
                <a:solidFill>
                  <a:srgbClr val="FF0000"/>
                </a:solidFill>
              </a:rPr>
              <a:t>Associated with: </a:t>
            </a:r>
            <a:r>
              <a:rPr lang="en-US" sz="1400" b="1" dirty="0">
                <a:solidFill>
                  <a:srgbClr val="FF0000"/>
                </a:solidFill>
              </a:rPr>
              <a:t>Hearing loss;</a:t>
            </a:r>
          </a:p>
          <a:p>
            <a:r>
              <a:rPr lang="en-US" sz="1400" b="1" dirty="0">
                <a:solidFill>
                  <a:srgbClr val="FF0000"/>
                </a:solidFill>
              </a:rPr>
              <a:t>                     encephalopathy</a:t>
            </a:r>
          </a:p>
        </p:txBody>
      </p:sp>
      <p:sp>
        <p:nvSpPr>
          <p:cNvPr id="36" name="TextBox 35">
            <a:extLst>
              <a:ext uri="{FF2B5EF4-FFF2-40B4-BE49-F238E27FC236}">
                <a16:creationId xmlns:a16="http://schemas.microsoft.com/office/drawing/2014/main" id="{FC15A7C2-00A6-440A-A1B4-304EBAA6D01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51165407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Line 26">
            <a:extLst>
              <a:ext uri="{FF2B5EF4-FFF2-40B4-BE49-F238E27FC236}">
                <a16:creationId xmlns:a16="http://schemas.microsoft.com/office/drawing/2014/main" id="{C0054F5A-E9BC-47D2-BD98-55AFD06DF248}"/>
              </a:ext>
            </a:extLst>
          </p:cNvPr>
          <p:cNvSpPr>
            <a:spLocks noChangeShapeType="1"/>
          </p:cNvSpPr>
          <p:nvPr/>
        </p:nvSpPr>
        <p:spPr bwMode="auto">
          <a:xfrm>
            <a:off x="68580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79" name="Straight Connector 78">
            <a:extLst>
              <a:ext uri="{FF2B5EF4-FFF2-40B4-BE49-F238E27FC236}">
                <a16:creationId xmlns:a16="http://schemas.microsoft.com/office/drawing/2014/main" id="{B8199EDD-0937-493D-887A-F44812DD2188}"/>
              </a:ext>
            </a:extLst>
          </p:cNvPr>
          <p:cNvCxnSpPr/>
          <p:nvPr/>
        </p:nvCxnSpPr>
        <p:spPr>
          <a:xfrm>
            <a:off x="68580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B36A28A2-2254-4E7C-8F48-84F844351971}"/>
              </a:ext>
            </a:extLst>
          </p:cNvPr>
          <p:cNvSpPr/>
          <p:nvPr/>
        </p:nvSpPr>
        <p:spPr>
          <a:xfrm>
            <a:off x="6025573" y="4516580"/>
            <a:ext cx="2650973" cy="1003599"/>
          </a:xfrm>
          <a:prstGeom prst="rect">
            <a:avLst/>
          </a:prstGeom>
          <a:solidFill>
            <a:schemeClr val="bg1">
              <a:lumMod val="8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DEFAA4A0-558F-49F9-8C61-CE2E6BE56E15}"/>
              </a:ext>
            </a:extLst>
          </p:cNvPr>
          <p:cNvSpPr/>
          <p:nvPr/>
        </p:nvSpPr>
        <p:spPr>
          <a:xfrm>
            <a:off x="804425" y="4535660"/>
            <a:ext cx="2614930" cy="1203169"/>
          </a:xfrm>
          <a:prstGeom prst="rect">
            <a:avLst/>
          </a:prstGeom>
          <a:solidFill>
            <a:schemeClr val="bg1">
              <a:lumMod val="8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27" name="Text Box 3">
            <a:extLst>
              <a:ext uri="{FF2B5EF4-FFF2-40B4-BE49-F238E27FC236}">
                <a16:creationId xmlns:a16="http://schemas.microsoft.com/office/drawing/2014/main" id="{5F9795C3-695B-4170-863F-40A2579DAE2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26628" name="Text Box 4">
            <a:extLst>
              <a:ext uri="{FF2B5EF4-FFF2-40B4-BE49-F238E27FC236}">
                <a16:creationId xmlns:a16="http://schemas.microsoft.com/office/drawing/2014/main" id="{6B548CEB-2C46-4E22-8FB3-EFA8C1AE4C4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chemeClr val="bg1">
                    <a:lumMod val="75000"/>
                  </a:schemeClr>
                </a:solidFill>
              </a:rPr>
              <a:t>Both </a:t>
            </a:r>
            <a:r>
              <a:rPr lang="en-US" altLang="en-US" sz="2000" i="1">
                <a:solidFill>
                  <a:schemeClr val="bg1">
                    <a:lumMod val="75000"/>
                  </a:schemeClr>
                </a:solidFill>
              </a:rPr>
              <a:t>Arterial</a:t>
            </a:r>
          </a:p>
          <a:p>
            <a:pPr algn="ctr" eaLnBrk="1" hangingPunct="1">
              <a:lnSpc>
                <a:spcPct val="90000"/>
              </a:lnSpc>
              <a:spcBef>
                <a:spcPct val="0"/>
              </a:spcBef>
              <a:buClrTx/>
              <a:buSzTx/>
              <a:buFontTx/>
              <a:buNone/>
            </a:pPr>
            <a:r>
              <a:rPr lang="en-US" altLang="en-US" sz="2000">
                <a:solidFill>
                  <a:schemeClr val="bg1">
                    <a:lumMod val="75000"/>
                  </a:schemeClr>
                </a:solidFill>
              </a:rPr>
              <a:t>and </a:t>
            </a:r>
            <a:r>
              <a:rPr lang="en-US" altLang="en-US" sz="2000" i="1">
                <a:solidFill>
                  <a:schemeClr val="bg1">
                    <a:lumMod val="75000"/>
                  </a:schemeClr>
                </a:solidFill>
              </a:rPr>
              <a:t>Venous</a:t>
            </a:r>
            <a:r>
              <a:rPr lang="en-US" altLang="en-US" sz="2000">
                <a:solidFill>
                  <a:schemeClr val="bg1">
                    <a:lumMod val="75000"/>
                  </a:schemeClr>
                </a:solidFill>
              </a:rPr>
              <a:t>:</a:t>
            </a:r>
          </a:p>
          <a:p>
            <a:pPr algn="ctr" eaLnBrk="1" hangingPunct="1">
              <a:lnSpc>
                <a:spcPct val="90000"/>
              </a:lnSpc>
              <a:spcBef>
                <a:spcPct val="0"/>
              </a:spcBef>
              <a:buClrTx/>
              <a:buSzTx/>
              <a:buFontTx/>
              <a:buNone/>
            </a:pPr>
            <a:r>
              <a:rPr lang="en-US" altLang="en-US" sz="1700">
                <a:solidFill>
                  <a:schemeClr val="bg1">
                    <a:lumMod val="75000"/>
                  </a:schemeClr>
                </a:solidFill>
              </a:rPr>
              <a:t>Think of these</a:t>
            </a:r>
            <a:r>
              <a:rPr lang="en-US" altLang="en-US" sz="1700" b="1" i="1">
                <a:solidFill>
                  <a:schemeClr val="bg1">
                    <a:lumMod val="75000"/>
                  </a:schemeClr>
                </a:solidFill>
              </a:rPr>
              <a:t> 3</a:t>
            </a:r>
            <a:r>
              <a:rPr lang="en-US" altLang="en-US" sz="1700">
                <a:solidFill>
                  <a:schemeClr val="bg1">
                    <a:lumMod val="75000"/>
                  </a:schemeClr>
                </a:solidFill>
              </a:rPr>
              <a:t> diseases:</a:t>
            </a:r>
          </a:p>
        </p:txBody>
      </p:sp>
      <p:sp>
        <p:nvSpPr>
          <p:cNvPr id="26642" name="Line 18">
            <a:extLst>
              <a:ext uri="{FF2B5EF4-FFF2-40B4-BE49-F238E27FC236}">
                <a16:creationId xmlns:a16="http://schemas.microsoft.com/office/drawing/2014/main" id="{9DD0A483-466B-47CC-9D98-E95187562BF8}"/>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3" name="Line 19">
            <a:extLst>
              <a:ext uri="{FF2B5EF4-FFF2-40B4-BE49-F238E27FC236}">
                <a16:creationId xmlns:a16="http://schemas.microsoft.com/office/drawing/2014/main" id="{E3E81EE0-B730-4907-B55F-384E21EF6F10}"/>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44" name="Line 20">
            <a:extLst>
              <a:ext uri="{FF2B5EF4-FFF2-40B4-BE49-F238E27FC236}">
                <a16:creationId xmlns:a16="http://schemas.microsoft.com/office/drawing/2014/main" id="{71899A64-F2DE-4175-B460-48B54ECE1488}"/>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56" name="Slide Number Placeholder 1">
            <a:extLst>
              <a:ext uri="{FF2B5EF4-FFF2-40B4-BE49-F238E27FC236}">
                <a16:creationId xmlns:a16="http://schemas.microsoft.com/office/drawing/2014/main" id="{C4B10B14-9257-4197-8393-F019207193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FD28EC-7FEC-48D1-800E-2F0640FFAA2E}" type="slidenum">
              <a:rPr lang="en-US" altLang="en-US" sz="1000" smtClean="0"/>
              <a:pPr>
                <a:spcBef>
                  <a:spcPct val="0"/>
                </a:spcBef>
                <a:buClrTx/>
                <a:buSzTx/>
                <a:buFontTx/>
                <a:buNone/>
              </a:pPr>
              <a:t>284</a:t>
            </a:fld>
            <a:endParaRPr lang="en-US" altLang="en-US" sz="1000"/>
          </a:p>
        </p:txBody>
      </p:sp>
      <p:sp>
        <p:nvSpPr>
          <p:cNvPr id="41" name="TextBox 40">
            <a:extLst>
              <a:ext uri="{FF2B5EF4-FFF2-40B4-BE49-F238E27FC236}">
                <a16:creationId xmlns:a16="http://schemas.microsoft.com/office/drawing/2014/main" id="{1C652728-5659-4ABF-A282-B6C42830A1A9}"/>
              </a:ext>
            </a:extLst>
          </p:cNvPr>
          <p:cNvSpPr txBox="1"/>
          <p:nvPr/>
        </p:nvSpPr>
        <p:spPr>
          <a:xfrm>
            <a:off x="6084806" y="4800600"/>
            <a:ext cx="2601994" cy="738664"/>
          </a:xfrm>
          <a:prstGeom prst="rect">
            <a:avLst/>
          </a:prstGeom>
          <a:noFill/>
        </p:spPr>
        <p:txBody>
          <a:bodyPr wrap="none" rtlCol="0">
            <a:spAutoFit/>
          </a:bodyPr>
          <a:lstStyle/>
          <a:p>
            <a:pPr algn="r"/>
            <a:r>
              <a:rPr lang="en-US" sz="1400" i="1" dirty="0">
                <a:solidFill>
                  <a:srgbClr val="D60093"/>
                </a:solidFill>
              </a:rPr>
              <a:t>Who:</a:t>
            </a:r>
            <a:r>
              <a:rPr lang="en-US" sz="1400" dirty="0">
                <a:solidFill>
                  <a:srgbClr val="D60093"/>
                </a:solidFill>
              </a:rPr>
              <a:t> Young adult </a:t>
            </a:r>
            <a:r>
              <a:rPr lang="en-US" sz="1400" b="1" dirty="0">
                <a:solidFill>
                  <a:srgbClr val="D60093"/>
                </a:solidFill>
              </a:rPr>
              <a:t>males</a:t>
            </a:r>
            <a:endParaRPr lang="en-US" sz="1400" dirty="0">
              <a:solidFill>
                <a:srgbClr val="D60093"/>
              </a:solidFill>
            </a:endParaRPr>
          </a:p>
          <a:p>
            <a:pPr algn="r"/>
            <a:r>
              <a:rPr lang="en-US" sz="1400" i="1" dirty="0">
                <a:solidFill>
                  <a:srgbClr val="D60093"/>
                </a:solidFill>
              </a:rPr>
              <a:t>What: </a:t>
            </a:r>
            <a:r>
              <a:rPr lang="en-US" sz="1400" b="1" dirty="0">
                <a:solidFill>
                  <a:srgbClr val="D60093"/>
                </a:solidFill>
              </a:rPr>
              <a:t>Peripheral neo</a:t>
            </a:r>
            <a:endParaRPr lang="en-US" sz="1400" dirty="0">
              <a:solidFill>
                <a:srgbClr val="D60093"/>
              </a:solidFill>
            </a:endParaRPr>
          </a:p>
          <a:p>
            <a:pPr algn="r"/>
            <a:r>
              <a:rPr lang="en-US" sz="1400" i="1" dirty="0">
                <a:solidFill>
                  <a:srgbClr val="D60093"/>
                </a:solidFill>
              </a:rPr>
              <a:t>Associated with: </a:t>
            </a:r>
            <a:r>
              <a:rPr lang="en-US" sz="1400" b="1" dirty="0">
                <a:solidFill>
                  <a:srgbClr val="D60093"/>
                </a:solidFill>
              </a:rPr>
              <a:t>TB positivity</a:t>
            </a:r>
            <a:endParaRPr lang="en-US" sz="1400" dirty="0">
              <a:solidFill>
                <a:srgbClr val="D60093"/>
              </a:solidFill>
            </a:endParaRPr>
          </a:p>
        </p:txBody>
      </p:sp>
      <p:sp>
        <p:nvSpPr>
          <p:cNvPr id="5" name="TextBox 4">
            <a:extLst>
              <a:ext uri="{FF2B5EF4-FFF2-40B4-BE49-F238E27FC236}">
                <a16:creationId xmlns:a16="http://schemas.microsoft.com/office/drawing/2014/main" id="{103C2996-E63D-4446-8E02-0D883D5F9124}"/>
              </a:ext>
            </a:extLst>
          </p:cNvPr>
          <p:cNvSpPr txBox="1"/>
          <p:nvPr/>
        </p:nvSpPr>
        <p:spPr>
          <a:xfrm>
            <a:off x="3287349" y="6069960"/>
            <a:ext cx="2916671" cy="584775"/>
          </a:xfrm>
          <a:prstGeom prst="rect">
            <a:avLst/>
          </a:prstGeom>
          <a:noFill/>
        </p:spPr>
        <p:txBody>
          <a:bodyPr wrap="square" rtlCol="0">
            <a:spAutoFit/>
          </a:bodyPr>
          <a:lstStyle/>
          <a:p>
            <a:pPr algn="ctr"/>
            <a:r>
              <a:rPr lang="en-US" sz="1600" i="1" dirty="0"/>
              <a:t>High-yield points to remember about these two conditions</a:t>
            </a:r>
          </a:p>
        </p:txBody>
      </p:sp>
      <p:cxnSp>
        <p:nvCxnSpPr>
          <p:cNvPr id="7" name="Straight Arrow Connector 6">
            <a:extLst>
              <a:ext uri="{FF2B5EF4-FFF2-40B4-BE49-F238E27FC236}">
                <a16:creationId xmlns:a16="http://schemas.microsoft.com/office/drawing/2014/main" id="{C13A9CBA-43D2-4533-A8EA-C667FA93735D}"/>
              </a:ext>
            </a:extLst>
          </p:cNvPr>
          <p:cNvCxnSpPr>
            <a:stCxn id="5" idx="0"/>
          </p:cNvCxnSpPr>
          <p:nvPr/>
        </p:nvCxnSpPr>
        <p:spPr>
          <a:xfrm flipH="1" flipV="1">
            <a:off x="3738867" y="5564599"/>
            <a:ext cx="1006818" cy="505361"/>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7A389FC0-32A0-489E-B6C0-E38576281B5B}"/>
              </a:ext>
            </a:extLst>
          </p:cNvPr>
          <p:cNvCxnSpPr>
            <a:stCxn id="5" idx="0"/>
          </p:cNvCxnSpPr>
          <p:nvPr/>
        </p:nvCxnSpPr>
        <p:spPr>
          <a:xfrm flipV="1">
            <a:off x="4745685" y="5564599"/>
            <a:ext cx="912788" cy="505361"/>
          </a:xfrm>
          <a:prstGeom prst="straightConnector1">
            <a:avLst/>
          </a:prstGeom>
          <a:ln>
            <a:solidFill>
              <a:srgbClr val="D60093"/>
            </a:solidFill>
            <a:tailEnd type="triangle"/>
          </a:ln>
        </p:spPr>
        <p:style>
          <a:lnRef idx="1">
            <a:schemeClr val="accent1"/>
          </a:lnRef>
          <a:fillRef idx="0">
            <a:schemeClr val="accent1"/>
          </a:fillRef>
          <a:effectRef idx="0">
            <a:schemeClr val="accent1"/>
          </a:effectRef>
          <a:fontRef idx="minor">
            <a:schemeClr val="tx1"/>
          </a:fontRef>
        </p:style>
      </p:cxnSp>
      <p:sp>
        <p:nvSpPr>
          <p:cNvPr id="46" name="Text Box 11">
            <a:extLst>
              <a:ext uri="{FF2B5EF4-FFF2-40B4-BE49-F238E27FC236}">
                <a16:creationId xmlns:a16="http://schemas.microsoft.com/office/drawing/2014/main" id="{C0109545-F587-4F22-BA47-A8E957B5E57A}"/>
              </a:ext>
            </a:extLst>
          </p:cNvPr>
          <p:cNvSpPr txBox="1">
            <a:spLocks noChangeArrowheads="1"/>
          </p:cNvSpPr>
          <p:nvPr/>
        </p:nvSpPr>
        <p:spPr bwMode="auto">
          <a:xfrm>
            <a:off x="838200" y="4495800"/>
            <a:ext cx="20313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err="1">
                <a:solidFill>
                  <a:srgbClr val="FF0000"/>
                </a:solidFill>
              </a:rPr>
              <a:t>Susac</a:t>
            </a:r>
            <a:r>
              <a:rPr lang="en-US" altLang="en-US" sz="1800" b="1" i="1" dirty="0">
                <a:solidFill>
                  <a:srgbClr val="FF0000"/>
                </a:solidFill>
              </a:rPr>
              <a:t> syndrome</a:t>
            </a:r>
          </a:p>
        </p:txBody>
      </p:sp>
      <p:sp>
        <p:nvSpPr>
          <p:cNvPr id="47" name="Text Box 17">
            <a:extLst>
              <a:ext uri="{FF2B5EF4-FFF2-40B4-BE49-F238E27FC236}">
                <a16:creationId xmlns:a16="http://schemas.microsoft.com/office/drawing/2014/main" id="{DC13CBDE-C3DA-428C-8CE7-7891A5F63A88}"/>
              </a:ext>
            </a:extLst>
          </p:cNvPr>
          <p:cNvSpPr txBox="1">
            <a:spLocks noChangeArrowheads="1"/>
          </p:cNvSpPr>
          <p:nvPr/>
        </p:nvSpPr>
        <p:spPr bwMode="auto">
          <a:xfrm>
            <a:off x="6978650" y="4495800"/>
            <a:ext cx="169790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dirty="0">
                <a:solidFill>
                  <a:srgbClr val="D60093"/>
                </a:solidFill>
              </a:rPr>
              <a:t>Eales disease</a:t>
            </a:r>
          </a:p>
        </p:txBody>
      </p:sp>
      <p:sp>
        <p:nvSpPr>
          <p:cNvPr id="49" name="TextBox 48">
            <a:extLst>
              <a:ext uri="{FF2B5EF4-FFF2-40B4-BE49-F238E27FC236}">
                <a16:creationId xmlns:a16="http://schemas.microsoft.com/office/drawing/2014/main" id="{70943D00-28E6-4672-9BD3-2D16E3CD4926}"/>
              </a:ext>
            </a:extLst>
          </p:cNvPr>
          <p:cNvSpPr txBox="1"/>
          <p:nvPr/>
        </p:nvSpPr>
        <p:spPr>
          <a:xfrm>
            <a:off x="838200" y="4784725"/>
            <a:ext cx="2662908" cy="954107"/>
          </a:xfrm>
          <a:prstGeom prst="rect">
            <a:avLst/>
          </a:prstGeom>
          <a:noFill/>
        </p:spPr>
        <p:txBody>
          <a:bodyPr wrap="none" rtlCol="0">
            <a:spAutoFit/>
          </a:bodyPr>
          <a:lstStyle/>
          <a:p>
            <a:r>
              <a:rPr lang="en-US" sz="1400" i="1" dirty="0">
                <a:solidFill>
                  <a:srgbClr val="FF0000"/>
                </a:solidFill>
              </a:rPr>
              <a:t>Who:</a:t>
            </a:r>
            <a:r>
              <a:rPr lang="en-US" sz="1400" dirty="0">
                <a:solidFill>
                  <a:srgbClr val="FF0000"/>
                </a:solidFill>
              </a:rPr>
              <a:t> Young adult </a:t>
            </a:r>
            <a:r>
              <a:rPr lang="en-US" sz="1400" b="1" dirty="0">
                <a:solidFill>
                  <a:srgbClr val="FF0000"/>
                </a:solidFill>
              </a:rPr>
              <a:t>females</a:t>
            </a:r>
          </a:p>
          <a:p>
            <a:r>
              <a:rPr lang="en-US" sz="1400" i="1" dirty="0">
                <a:solidFill>
                  <a:srgbClr val="FF0000"/>
                </a:solidFill>
              </a:rPr>
              <a:t>What: </a:t>
            </a:r>
            <a:r>
              <a:rPr lang="en-US" sz="1400" b="1" dirty="0">
                <a:solidFill>
                  <a:srgbClr val="FF0000"/>
                </a:solidFill>
              </a:rPr>
              <a:t>Multiple BRAOs</a:t>
            </a:r>
          </a:p>
          <a:p>
            <a:r>
              <a:rPr lang="en-US" sz="1400" i="1" dirty="0">
                <a:solidFill>
                  <a:srgbClr val="FF0000"/>
                </a:solidFill>
              </a:rPr>
              <a:t>Associated with: </a:t>
            </a:r>
            <a:r>
              <a:rPr lang="en-US" sz="1400" b="1" dirty="0">
                <a:solidFill>
                  <a:srgbClr val="FF0000"/>
                </a:solidFill>
              </a:rPr>
              <a:t>Hearing loss;</a:t>
            </a:r>
          </a:p>
          <a:p>
            <a:r>
              <a:rPr lang="en-US" sz="1400" b="1" dirty="0">
                <a:solidFill>
                  <a:srgbClr val="FF0000"/>
                </a:solidFill>
              </a:rPr>
              <a:t>                     encephalopathy</a:t>
            </a:r>
          </a:p>
        </p:txBody>
      </p:sp>
      <p:sp>
        <p:nvSpPr>
          <p:cNvPr id="39" name="Line 19">
            <a:extLst>
              <a:ext uri="{FF2B5EF4-FFF2-40B4-BE49-F238E27FC236}">
                <a16:creationId xmlns:a16="http://schemas.microsoft.com/office/drawing/2014/main" id="{1A7DE6A0-AE55-4973-BB01-DCBE521CF563}"/>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Line 20">
            <a:extLst>
              <a:ext uri="{FF2B5EF4-FFF2-40B4-BE49-F238E27FC236}">
                <a16:creationId xmlns:a16="http://schemas.microsoft.com/office/drawing/2014/main" id="{0DE69AD0-5DFC-4C78-BE91-635BF30A0F55}"/>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3" name="Text Box 21">
            <a:extLst>
              <a:ext uri="{FF2B5EF4-FFF2-40B4-BE49-F238E27FC236}">
                <a16:creationId xmlns:a16="http://schemas.microsoft.com/office/drawing/2014/main" id="{815EB3B2-720F-4A5E-A443-C7598B398054}"/>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51" name="TextBox 50">
            <a:extLst>
              <a:ext uri="{FF2B5EF4-FFF2-40B4-BE49-F238E27FC236}">
                <a16:creationId xmlns:a16="http://schemas.microsoft.com/office/drawing/2014/main" id="{C50E5035-ADCB-4F32-B035-795276B75A8F}"/>
              </a:ext>
            </a:extLst>
          </p:cNvPr>
          <p:cNvSpPr txBox="1"/>
          <p:nvPr/>
        </p:nvSpPr>
        <p:spPr>
          <a:xfrm>
            <a:off x="4648200" y="32004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52" name="Line 17">
            <a:extLst>
              <a:ext uri="{FF2B5EF4-FFF2-40B4-BE49-F238E27FC236}">
                <a16:creationId xmlns:a16="http://schemas.microsoft.com/office/drawing/2014/main" id="{1F5B8026-7AAF-45E3-9438-245C343B38DF}"/>
              </a:ext>
            </a:extLst>
          </p:cNvPr>
          <p:cNvSpPr>
            <a:spLocks noChangeShapeType="1"/>
          </p:cNvSpPr>
          <p:nvPr/>
        </p:nvSpPr>
        <p:spPr bwMode="auto">
          <a:xfrm>
            <a:off x="38100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Line 6">
            <a:extLst>
              <a:ext uri="{FF2B5EF4-FFF2-40B4-BE49-F238E27FC236}">
                <a16:creationId xmlns:a16="http://schemas.microsoft.com/office/drawing/2014/main" id="{5AE291CE-EE3C-484F-9CBB-13A0D738C978}"/>
              </a:ext>
            </a:extLst>
          </p:cNvPr>
          <p:cNvSpPr>
            <a:spLocks noChangeShapeType="1"/>
          </p:cNvSpPr>
          <p:nvPr/>
        </p:nvSpPr>
        <p:spPr bwMode="auto">
          <a:xfrm>
            <a:off x="685800" y="472032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70" name="Straight Connector 69">
            <a:extLst>
              <a:ext uri="{FF2B5EF4-FFF2-40B4-BE49-F238E27FC236}">
                <a16:creationId xmlns:a16="http://schemas.microsoft.com/office/drawing/2014/main" id="{AEDDA375-4670-49C5-830F-DB2451719980}"/>
              </a:ext>
            </a:extLst>
          </p:cNvPr>
          <p:cNvCxnSpPr>
            <a:cxnSpLocks/>
          </p:cNvCxnSpPr>
          <p:nvPr/>
        </p:nvCxnSpPr>
        <p:spPr>
          <a:xfrm>
            <a:off x="685800" y="4419600"/>
            <a:ext cx="0" cy="286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Line 5">
            <a:extLst>
              <a:ext uri="{FF2B5EF4-FFF2-40B4-BE49-F238E27FC236}">
                <a16:creationId xmlns:a16="http://schemas.microsoft.com/office/drawing/2014/main" id="{3FBC7F00-1FFB-46DA-B5E1-F5F13CF4EEF0}"/>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 name="Line 7">
            <a:extLst>
              <a:ext uri="{FF2B5EF4-FFF2-40B4-BE49-F238E27FC236}">
                <a16:creationId xmlns:a16="http://schemas.microsoft.com/office/drawing/2014/main" id="{237F78D9-A4FA-4815-ADA1-3ABBA0F65CA9}"/>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 name="Line 8">
            <a:extLst>
              <a:ext uri="{FF2B5EF4-FFF2-40B4-BE49-F238E27FC236}">
                <a16:creationId xmlns:a16="http://schemas.microsoft.com/office/drawing/2014/main" id="{0EA057EE-9BC7-4496-8481-0DD7AF66344F}"/>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 name="Text Box 12">
            <a:extLst>
              <a:ext uri="{FF2B5EF4-FFF2-40B4-BE49-F238E27FC236}">
                <a16:creationId xmlns:a16="http://schemas.microsoft.com/office/drawing/2014/main" id="{F369B206-1D13-4355-93DE-44AC84A9B7B2}"/>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5" name="Text Box 15">
            <a:extLst>
              <a:ext uri="{FF2B5EF4-FFF2-40B4-BE49-F238E27FC236}">
                <a16:creationId xmlns:a16="http://schemas.microsoft.com/office/drawing/2014/main" id="{26ABDF7A-4EB1-4B60-A56D-42A3C63F2512}"/>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6" name="Text Box 14">
            <a:extLst>
              <a:ext uri="{FF2B5EF4-FFF2-40B4-BE49-F238E27FC236}">
                <a16:creationId xmlns:a16="http://schemas.microsoft.com/office/drawing/2014/main" id="{FF19EF41-CE5F-4F74-B382-3577D7F1531B}"/>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77" name="TextBox 76">
            <a:extLst>
              <a:ext uri="{FF2B5EF4-FFF2-40B4-BE49-F238E27FC236}">
                <a16:creationId xmlns:a16="http://schemas.microsoft.com/office/drawing/2014/main" id="{DD6112E2-A495-45D0-98B6-5555690FA557}"/>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40" name="Text Box 23">
            <a:extLst>
              <a:ext uri="{FF2B5EF4-FFF2-40B4-BE49-F238E27FC236}">
                <a16:creationId xmlns:a16="http://schemas.microsoft.com/office/drawing/2014/main" id="{2C1512CA-1438-48FE-9FC8-84121DFC6314}"/>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44" name="TextBox 43">
            <a:extLst>
              <a:ext uri="{FF2B5EF4-FFF2-40B4-BE49-F238E27FC236}">
                <a16:creationId xmlns:a16="http://schemas.microsoft.com/office/drawing/2014/main" id="{A95077FA-80BC-47AD-9F38-4BE2F610519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5" name="Line 29">
            <a:extLst>
              <a:ext uri="{FF2B5EF4-FFF2-40B4-BE49-F238E27FC236}">
                <a16:creationId xmlns:a16="http://schemas.microsoft.com/office/drawing/2014/main" id="{E070E330-5C19-48F4-9B0A-778C5DE53123}"/>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30">
            <a:extLst>
              <a:ext uri="{FF2B5EF4-FFF2-40B4-BE49-F238E27FC236}">
                <a16:creationId xmlns:a16="http://schemas.microsoft.com/office/drawing/2014/main" id="{DC0A70A9-0DFF-43E1-91F6-7140AB2EC2F0}"/>
              </a:ext>
            </a:extLst>
          </p:cNvPr>
          <p:cNvSpPr>
            <a:spLocks noChangeShapeType="1"/>
          </p:cNvSpPr>
          <p:nvPr/>
        </p:nvSpPr>
        <p:spPr bwMode="auto">
          <a:xfrm>
            <a:off x="6858000" y="41148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 name="Text Box 31">
            <a:extLst>
              <a:ext uri="{FF2B5EF4-FFF2-40B4-BE49-F238E27FC236}">
                <a16:creationId xmlns:a16="http://schemas.microsoft.com/office/drawing/2014/main" id="{93F16B20-4DAC-499D-B5CA-1D28E25DE21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60" name="Text Box 23">
            <a:extLst>
              <a:ext uri="{FF2B5EF4-FFF2-40B4-BE49-F238E27FC236}">
                <a16:creationId xmlns:a16="http://schemas.microsoft.com/office/drawing/2014/main" id="{B057C390-DBAA-4F8E-9397-5BBAA4ACDEC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61" name="TextBox 60">
            <a:extLst>
              <a:ext uri="{FF2B5EF4-FFF2-40B4-BE49-F238E27FC236}">
                <a16:creationId xmlns:a16="http://schemas.microsoft.com/office/drawing/2014/main" id="{688299C9-28E5-4E0A-AC04-154908063AFB}"/>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62" name="Straight Connector 61">
            <a:extLst>
              <a:ext uri="{FF2B5EF4-FFF2-40B4-BE49-F238E27FC236}">
                <a16:creationId xmlns:a16="http://schemas.microsoft.com/office/drawing/2014/main" id="{C3FBB60A-AD5D-4DDB-8B4C-3CB70A603533}"/>
              </a:ext>
            </a:extLst>
          </p:cNvPr>
          <p:cNvCxnSpPr/>
          <p:nvPr/>
        </p:nvCxnSpPr>
        <p:spPr>
          <a:xfrm>
            <a:off x="6858000" y="3581400"/>
            <a:ext cx="0" cy="563215"/>
          </a:xfrm>
          <a:prstGeom prst="line">
            <a:avLst/>
          </a:prstGeom>
        </p:spPr>
        <p:style>
          <a:lnRef idx="1">
            <a:schemeClr val="dk1"/>
          </a:lnRef>
          <a:fillRef idx="0">
            <a:schemeClr val="dk1"/>
          </a:fillRef>
          <a:effectRef idx="0">
            <a:schemeClr val="dk1"/>
          </a:effectRef>
          <a:fontRef idx="minor">
            <a:schemeClr val="tx1"/>
          </a:fontRef>
        </p:style>
      </p:cxnSp>
      <p:sp>
        <p:nvSpPr>
          <p:cNvPr id="63" name="Text Box 23">
            <a:extLst>
              <a:ext uri="{FF2B5EF4-FFF2-40B4-BE49-F238E27FC236}">
                <a16:creationId xmlns:a16="http://schemas.microsoft.com/office/drawing/2014/main" id="{B274ABEF-481D-4302-A64E-259362ACFDF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Tree>
    <p:extLst>
      <p:ext uri="{BB962C8B-B14F-4D97-AF65-F5344CB8AC3E}">
        <p14:creationId xmlns:p14="http://schemas.microsoft.com/office/powerpoint/2010/main" val="319006823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8914E2AA-8E28-44BB-BE6D-E5F4992626C3}"/>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31A680BD-2A42-4CA8-93BE-4D1C06648F7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F849B2A7-0F5B-4BAD-B690-5C7F2A1009B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C3703616-DCE4-40B7-BC82-F9AD95CC574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B5143B86-A0E8-43E9-AFDB-2BCA8DCAC4C8}"/>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46BF92DA-1F8C-4F5E-B146-253D2F95FEB9}"/>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B1FB4DEB-6C84-4EBA-BB56-A261EFCE5F86}"/>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29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rgbClr val="FF0000"/>
              </a:solidFill>
            </a:endParaRPr>
          </a:p>
          <a:p>
            <a:r>
              <a:rPr lang="en-US" sz="1600" i="1" dirty="0">
                <a:solidFill>
                  <a:srgbClr val="FF0000"/>
                </a:solidFill>
              </a:rPr>
              <a:t>Is there a racial predilection?</a:t>
            </a:r>
          </a:p>
          <a:p>
            <a:r>
              <a:rPr lang="en-US" sz="1600" dirty="0">
                <a:solidFill>
                  <a:srgbClr val="FF0000"/>
                </a:solidFill>
              </a:rPr>
              <a:t>Yes,  black  and  Hispanic  women are at greater risk than are  white  women</a:t>
            </a:r>
          </a:p>
          <a:p>
            <a:endParaRPr lang="en-US" sz="1600" dirty="0">
              <a:solidFill>
                <a:srgbClr val="FF0000"/>
              </a:solidFill>
            </a:endParaRPr>
          </a:p>
          <a:p>
            <a:r>
              <a:rPr lang="en-US" sz="1600" i="1" dirty="0">
                <a:solidFill>
                  <a:srgbClr val="FF0000"/>
                </a:solidFill>
              </a:rPr>
              <a:t>What proportion of lupus pts manifest retinal findings?</a:t>
            </a:r>
          </a:p>
          <a:p>
            <a:r>
              <a:rPr lang="en-US" sz="1600" dirty="0">
                <a:solidFill>
                  <a:schemeClr val="accent1">
                    <a:lumMod val="60000"/>
                    <a:lumOff val="40000"/>
                  </a:schemeClr>
                </a:solidFill>
              </a:rPr>
              <a:t>About 5-10%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3" name="TextBox 32">
            <a:extLst>
              <a:ext uri="{FF2B5EF4-FFF2-40B4-BE49-F238E27FC236}">
                <a16:creationId xmlns:a16="http://schemas.microsoft.com/office/drawing/2014/main" id="{E25A0DE3-F5AF-4BB1-AF96-C42A818FE8F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7172945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ext Box 3">
            <a:extLst>
              <a:ext uri="{FF2B5EF4-FFF2-40B4-BE49-F238E27FC236}">
                <a16:creationId xmlns:a16="http://schemas.microsoft.com/office/drawing/2014/main" id="{A5D3B0AF-B17D-4DBF-A1E8-BB5BB99E15DE}"/>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5124" name="Text Box 4">
            <a:extLst>
              <a:ext uri="{FF2B5EF4-FFF2-40B4-BE49-F238E27FC236}">
                <a16:creationId xmlns:a16="http://schemas.microsoft.com/office/drawing/2014/main" id="{3D9D2F73-67C1-4D67-BF49-658E453ACE29}"/>
              </a:ext>
            </a:extLst>
          </p:cNvPr>
          <p:cNvSpPr txBox="1">
            <a:spLocks noChangeArrowheads="1"/>
          </p:cNvSpPr>
          <p:nvPr/>
        </p:nvSpPr>
        <p:spPr bwMode="auto">
          <a:xfrm>
            <a:off x="3514427" y="2641600"/>
            <a:ext cx="2162773" cy="8679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800" dirty="0"/>
              <a:t>Both </a:t>
            </a:r>
            <a:r>
              <a:rPr lang="en-US" altLang="en-US" sz="2800" i="1" dirty="0">
                <a:solidFill>
                  <a:srgbClr val="FF0000"/>
                </a:solidFill>
              </a:rPr>
              <a:t>Arterial</a:t>
            </a:r>
          </a:p>
          <a:p>
            <a:pPr algn="ctr" eaLnBrk="1" hangingPunct="1">
              <a:lnSpc>
                <a:spcPct val="90000"/>
              </a:lnSpc>
              <a:spcBef>
                <a:spcPct val="0"/>
              </a:spcBef>
              <a:buClrTx/>
              <a:buSzTx/>
              <a:buFontTx/>
              <a:buNone/>
            </a:pPr>
            <a:r>
              <a:rPr lang="en-US" altLang="en-US" sz="2800" dirty="0"/>
              <a:t>and </a:t>
            </a:r>
            <a:r>
              <a:rPr lang="en-US" altLang="en-US" sz="2800" i="1" dirty="0">
                <a:solidFill>
                  <a:srgbClr val="D60093"/>
                </a:solidFill>
              </a:rPr>
              <a:t>Venous</a:t>
            </a:r>
            <a:endParaRPr lang="en-US" altLang="en-US" sz="2000" dirty="0">
              <a:solidFill>
                <a:srgbClr val="D60093"/>
              </a:solidFill>
            </a:endParaRPr>
          </a:p>
        </p:txBody>
      </p:sp>
      <p:sp>
        <p:nvSpPr>
          <p:cNvPr id="5125" name="Line 9">
            <a:extLst>
              <a:ext uri="{FF2B5EF4-FFF2-40B4-BE49-F238E27FC236}">
                <a16:creationId xmlns:a16="http://schemas.microsoft.com/office/drawing/2014/main" id="{596C278E-59A1-4AE1-B888-BFD05FC82D5C}"/>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6" name="Line 10">
            <a:extLst>
              <a:ext uri="{FF2B5EF4-FFF2-40B4-BE49-F238E27FC236}">
                <a16:creationId xmlns:a16="http://schemas.microsoft.com/office/drawing/2014/main" id="{3FA4A703-FC4C-4706-8617-DDF1CA76E2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7" name="Line 11">
            <a:extLst>
              <a:ext uri="{FF2B5EF4-FFF2-40B4-BE49-F238E27FC236}">
                <a16:creationId xmlns:a16="http://schemas.microsoft.com/office/drawing/2014/main" id="{9045166B-30B5-4270-B2CB-359FF4EBD171}"/>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8" name="Text Box 20">
            <a:extLst>
              <a:ext uri="{FF2B5EF4-FFF2-40B4-BE49-F238E27FC236}">
                <a16:creationId xmlns:a16="http://schemas.microsoft.com/office/drawing/2014/main" id="{B3179213-6717-48A4-BA22-48F592DC9999}"/>
              </a:ext>
            </a:extLst>
          </p:cNvPr>
          <p:cNvSpPr txBox="1">
            <a:spLocks noChangeArrowheads="1"/>
          </p:cNvSpPr>
          <p:nvPr/>
        </p:nvSpPr>
        <p:spPr bwMode="auto">
          <a:xfrm>
            <a:off x="1129364" y="2651125"/>
            <a:ext cx="981359"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1600"/>
              <a:t>Primarily</a:t>
            </a:r>
          </a:p>
          <a:p>
            <a:pPr algn="ctr" eaLnBrk="1" hangingPunct="1">
              <a:lnSpc>
                <a:spcPct val="90000"/>
              </a:lnSpc>
              <a:spcBef>
                <a:spcPct val="0"/>
              </a:spcBef>
              <a:buClrTx/>
              <a:buSzTx/>
              <a:buFontTx/>
              <a:buNone/>
            </a:pPr>
            <a:r>
              <a:rPr lang="en-US" altLang="en-US" sz="1600" i="1">
                <a:solidFill>
                  <a:srgbClr val="FF0000"/>
                </a:solidFill>
              </a:rPr>
              <a:t>Arterial</a:t>
            </a:r>
            <a:endParaRPr lang="en-US" altLang="en-US" sz="1400"/>
          </a:p>
        </p:txBody>
      </p:sp>
      <p:sp>
        <p:nvSpPr>
          <p:cNvPr id="5129" name="Text Box 21">
            <a:extLst>
              <a:ext uri="{FF2B5EF4-FFF2-40B4-BE49-F238E27FC236}">
                <a16:creationId xmlns:a16="http://schemas.microsoft.com/office/drawing/2014/main" id="{3B1B63DF-E8E2-41EC-841C-D63628A94E4B}"/>
              </a:ext>
            </a:extLst>
          </p:cNvPr>
          <p:cNvSpPr txBox="1">
            <a:spLocks noChangeArrowheads="1"/>
          </p:cNvSpPr>
          <p:nvPr/>
        </p:nvSpPr>
        <p:spPr bwMode="auto">
          <a:xfrm>
            <a:off x="7023751" y="2660650"/>
            <a:ext cx="981359"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1600" dirty="0"/>
              <a:t>Primarily</a:t>
            </a:r>
          </a:p>
          <a:p>
            <a:pPr algn="ctr" eaLnBrk="1" hangingPunct="1">
              <a:lnSpc>
                <a:spcPct val="90000"/>
              </a:lnSpc>
              <a:spcBef>
                <a:spcPct val="0"/>
              </a:spcBef>
              <a:buClrTx/>
              <a:buSzTx/>
              <a:buFontTx/>
              <a:buNone/>
            </a:pPr>
            <a:r>
              <a:rPr lang="en-US" altLang="en-US" sz="1600" i="1" dirty="0">
                <a:solidFill>
                  <a:srgbClr val="D60093"/>
                </a:solidFill>
              </a:rPr>
              <a:t>Venous</a:t>
            </a:r>
            <a:endParaRPr lang="en-US" altLang="en-US" sz="1400" dirty="0">
              <a:solidFill>
                <a:srgbClr val="D60093"/>
              </a:solidFill>
            </a:endParaRPr>
          </a:p>
        </p:txBody>
      </p:sp>
      <p:sp>
        <p:nvSpPr>
          <p:cNvPr id="5134" name="Slide Number Placeholder 1">
            <a:extLst>
              <a:ext uri="{FF2B5EF4-FFF2-40B4-BE49-F238E27FC236}">
                <a16:creationId xmlns:a16="http://schemas.microsoft.com/office/drawing/2014/main" id="{5DC273BD-99C5-4727-A0D8-B1AA96A6DAD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81EBBE5-4C73-4F81-A6EA-45B3C20160B9}" type="slidenum">
              <a:rPr lang="en-US" altLang="en-US" sz="1000" smtClean="0"/>
              <a:pPr>
                <a:spcBef>
                  <a:spcPct val="0"/>
                </a:spcBef>
                <a:buClrTx/>
                <a:buSzTx/>
                <a:buFontTx/>
                <a:buNone/>
              </a:pPr>
              <a:t>3</a:t>
            </a:fld>
            <a:endParaRPr lang="en-US" altLang="en-US" sz="1000"/>
          </a:p>
        </p:txBody>
      </p:sp>
      <p:sp>
        <p:nvSpPr>
          <p:cNvPr id="14" name="Line 23">
            <a:extLst>
              <a:ext uri="{FF2B5EF4-FFF2-40B4-BE49-F238E27FC236}">
                <a16:creationId xmlns:a16="http://schemas.microsoft.com/office/drawing/2014/main" id="{990FA437-9DF8-4104-A97E-938A7B4FB87C}"/>
              </a:ext>
            </a:extLst>
          </p:cNvPr>
          <p:cNvSpPr>
            <a:spLocks noChangeShapeType="1"/>
          </p:cNvSpPr>
          <p:nvPr/>
        </p:nvSpPr>
        <p:spPr bwMode="auto">
          <a:xfrm flipV="1">
            <a:off x="4572000" y="3505200"/>
            <a:ext cx="0" cy="1219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Line 24">
            <a:extLst>
              <a:ext uri="{FF2B5EF4-FFF2-40B4-BE49-F238E27FC236}">
                <a16:creationId xmlns:a16="http://schemas.microsoft.com/office/drawing/2014/main" id="{FAE6E73C-04FE-48D9-B919-B88B8FBE06D0}"/>
              </a:ext>
            </a:extLst>
          </p:cNvPr>
          <p:cNvSpPr>
            <a:spLocks noChangeShapeType="1"/>
          </p:cNvSpPr>
          <p:nvPr/>
        </p:nvSpPr>
        <p:spPr bwMode="auto">
          <a:xfrm flipV="1">
            <a:off x="4572000" y="3505200"/>
            <a:ext cx="2971800" cy="1219200"/>
          </a:xfrm>
          <a:prstGeom prst="line">
            <a:avLst/>
          </a:prstGeom>
          <a:noFill/>
          <a:ln w="9525">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 name="Line 25">
            <a:extLst>
              <a:ext uri="{FF2B5EF4-FFF2-40B4-BE49-F238E27FC236}">
                <a16:creationId xmlns:a16="http://schemas.microsoft.com/office/drawing/2014/main" id="{89922023-2C52-45A0-92B6-CCC19F8D366C}"/>
              </a:ext>
            </a:extLst>
          </p:cNvPr>
          <p:cNvSpPr>
            <a:spLocks noChangeShapeType="1"/>
          </p:cNvSpPr>
          <p:nvPr/>
        </p:nvSpPr>
        <p:spPr bwMode="auto">
          <a:xfrm flipH="1" flipV="1">
            <a:off x="1600200" y="3505200"/>
            <a:ext cx="2971800" cy="1219200"/>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5ECAE074-D241-412B-B81B-028A4E6B7510}"/>
              </a:ext>
            </a:extLst>
          </p:cNvPr>
          <p:cNvSpPr txBox="1"/>
          <p:nvPr/>
        </p:nvSpPr>
        <p:spPr>
          <a:xfrm>
            <a:off x="1120123" y="4753300"/>
            <a:ext cx="7261877" cy="923330"/>
          </a:xfrm>
          <a:prstGeom prst="rect">
            <a:avLst/>
          </a:prstGeom>
          <a:noFill/>
        </p:spPr>
        <p:txBody>
          <a:bodyPr wrap="square" rtlCol="0">
            <a:spAutoFit/>
          </a:bodyPr>
          <a:lstStyle/>
          <a:p>
            <a:r>
              <a:rPr lang="en-US" dirty="0"/>
              <a:t>(Note: The BCSC </a:t>
            </a:r>
            <a:r>
              <a:rPr lang="en-US" i="1" dirty="0"/>
              <a:t>Retina</a:t>
            </a:r>
            <a:r>
              <a:rPr lang="en-US" dirty="0"/>
              <a:t> book asserts that simultaneous involvement of both retinal arterioles and venules is the rule, and that isolated disease of either is distinctly uncommon)</a:t>
            </a:r>
          </a:p>
        </p:txBody>
      </p:sp>
      <p:sp>
        <p:nvSpPr>
          <p:cNvPr id="17" name="TextBox 16">
            <a:extLst>
              <a:ext uri="{FF2B5EF4-FFF2-40B4-BE49-F238E27FC236}">
                <a16:creationId xmlns:a16="http://schemas.microsoft.com/office/drawing/2014/main" id="{DFBBD1DE-725D-4BB6-B505-99D360C1DAA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5109888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7AE5B022-3A3A-4460-BCA4-CB799B8E9505}"/>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EDB09BB8-FC03-45AA-8177-F8C65DCE0BAC}"/>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3CF4C9D6-046E-43A2-B1AF-8300D89312E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DEE03557-62AE-4584-965B-5F331726560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01354824-CC32-4FAA-B65C-CBA9E85A081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C7A7373F-259D-4816-9EF5-3C220AD3678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EC1292A0-A69F-4939-A3C0-CB3408DC80F0}"/>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30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rgbClr val="FF0000"/>
              </a:solidFill>
            </a:endParaRPr>
          </a:p>
          <a:p>
            <a:r>
              <a:rPr lang="en-US" sz="1600" i="1" dirty="0">
                <a:solidFill>
                  <a:srgbClr val="FF0000"/>
                </a:solidFill>
              </a:rPr>
              <a:t>Is there a racial predilection?</a:t>
            </a:r>
          </a:p>
          <a:p>
            <a:r>
              <a:rPr lang="en-US" sz="1600" dirty="0">
                <a:solidFill>
                  <a:srgbClr val="FF0000"/>
                </a:solidFill>
              </a:rPr>
              <a:t>Yes,  black  and  Hispanic  women are at greater risk than are  white  women</a:t>
            </a:r>
          </a:p>
          <a:p>
            <a:endParaRPr lang="en-US" sz="1600" dirty="0">
              <a:solidFill>
                <a:srgbClr val="FF0000"/>
              </a:solidFill>
            </a:endParaRPr>
          </a:p>
          <a:p>
            <a:r>
              <a:rPr lang="en-US" sz="1600" i="1" dirty="0">
                <a:solidFill>
                  <a:srgbClr val="FF0000"/>
                </a:solidFill>
              </a:rPr>
              <a:t>What proportion of lupus pts manifest retinal findings?</a:t>
            </a:r>
          </a:p>
          <a:p>
            <a:r>
              <a:rPr lang="en-US" sz="1600" dirty="0">
                <a:solidFill>
                  <a:srgbClr val="FF0000"/>
                </a:solidFill>
              </a:rPr>
              <a:t>About 3-30%</a:t>
            </a:r>
            <a:endParaRPr lang="en-US" sz="1600" dirty="0">
              <a:solidFill>
                <a:schemeClr val="accent1">
                  <a:lumMod val="60000"/>
                  <a:lumOff val="40000"/>
                </a:schemeClr>
              </a:solidFill>
            </a:endParaRP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3" name="TextBox 32">
            <a:extLst>
              <a:ext uri="{FF2B5EF4-FFF2-40B4-BE49-F238E27FC236}">
                <a16:creationId xmlns:a16="http://schemas.microsoft.com/office/drawing/2014/main" id="{3C541407-22D8-421E-88FB-2EE93422D0A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29582928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B0BD84CE-CE1C-459A-A731-2A2501B899B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91696F43-625B-4D48-AF70-E280DD343F8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B4FF9DBF-6E94-459F-BB8F-7D44F45E68E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5259EEE4-AFE9-45CE-8663-B5A170E6644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E79AB2A4-AFDF-4CC5-8B40-A89FBC5BE303}"/>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A82DA10A-1FA2-4004-90BF-F4ADE9987CC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94FE2350-2BA1-40C8-9C90-43D408ADA102}"/>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31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retinal findings?</a:t>
            </a:r>
          </a:p>
          <a:p>
            <a:r>
              <a:rPr lang="en-US" sz="1600" dirty="0">
                <a:solidFill>
                  <a:schemeClr val="bg1">
                    <a:lumMod val="65000"/>
                  </a:schemeClr>
                </a:solidFill>
              </a:rPr>
              <a:t>About </a:t>
            </a:r>
            <a:r>
              <a:rPr lang="en-US" sz="1600" b="1" dirty="0">
                <a:solidFill>
                  <a:srgbClr val="FF0000"/>
                </a:solidFill>
              </a:rPr>
              <a:t>3-30%</a:t>
            </a:r>
            <a:endParaRPr lang="en-US" sz="1600" b="1" dirty="0">
              <a:solidFill>
                <a:schemeClr val="accent1">
                  <a:lumMod val="60000"/>
                  <a:lumOff val="40000"/>
                </a:schemeClr>
              </a:solidFill>
            </a:endParaRP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Oval 2">
            <a:extLst>
              <a:ext uri="{FF2B5EF4-FFF2-40B4-BE49-F238E27FC236}">
                <a16:creationId xmlns:a16="http://schemas.microsoft.com/office/drawing/2014/main" id="{69635A51-3DEE-4CAF-93F3-DA03763D3FD7}"/>
              </a:ext>
            </a:extLst>
          </p:cNvPr>
          <p:cNvSpPr/>
          <p:nvPr/>
        </p:nvSpPr>
        <p:spPr>
          <a:xfrm>
            <a:off x="2240306" y="4152449"/>
            <a:ext cx="745839" cy="48581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2EC0F4F5-11A5-4D22-8AB0-77ED3485ACEA}"/>
              </a:ext>
            </a:extLst>
          </p:cNvPr>
          <p:cNvSpPr txBox="1"/>
          <p:nvPr/>
        </p:nvSpPr>
        <p:spPr>
          <a:xfrm>
            <a:off x="1754514" y="4770090"/>
            <a:ext cx="3870926" cy="1015663"/>
          </a:xfrm>
          <a:prstGeom prst="rect">
            <a:avLst/>
          </a:prstGeom>
          <a:noFill/>
        </p:spPr>
        <p:txBody>
          <a:bodyPr wrap="square" rtlCol="0">
            <a:spAutoFit/>
          </a:bodyPr>
          <a:lstStyle/>
          <a:p>
            <a:r>
              <a:rPr lang="en-US" sz="1200" dirty="0"/>
              <a:t>This range represents a compromise between inconsistencies in the </a:t>
            </a:r>
            <a:r>
              <a:rPr lang="en-US" sz="1200" i="1" dirty="0"/>
              <a:t>BCSC</a:t>
            </a:r>
            <a:r>
              <a:rPr lang="en-US" sz="1200" dirty="0"/>
              <a:t> books:</a:t>
            </a:r>
          </a:p>
          <a:p>
            <a:r>
              <a:rPr lang="en-US" sz="1200" dirty="0"/>
              <a:t>--Rate of lupus retinopathy per the </a:t>
            </a:r>
            <a:r>
              <a:rPr lang="en-US" sz="1200" i="1" dirty="0"/>
              <a:t>Retina</a:t>
            </a:r>
            <a:r>
              <a:rPr lang="en-US" sz="1200" dirty="0"/>
              <a:t> book: 3-10%</a:t>
            </a:r>
          </a:p>
          <a:p>
            <a:r>
              <a:rPr lang="en-US" sz="1200" dirty="0"/>
              <a:t>--Rate per the </a:t>
            </a:r>
            <a:r>
              <a:rPr lang="en-US" sz="1200" i="1" dirty="0"/>
              <a:t>Uveitis</a:t>
            </a:r>
            <a:r>
              <a:rPr lang="en-US" sz="1200" dirty="0"/>
              <a:t> book: 3-29%</a:t>
            </a:r>
          </a:p>
          <a:p>
            <a:r>
              <a:rPr lang="en-US" sz="1200" dirty="0"/>
              <a:t>(I rounded to </a:t>
            </a:r>
            <a:r>
              <a:rPr lang="en-US" sz="1200" i="1" dirty="0"/>
              <a:t>30</a:t>
            </a:r>
            <a:r>
              <a:rPr lang="en-US" sz="1200" dirty="0"/>
              <a:t> to make it easier to remember)</a:t>
            </a:r>
          </a:p>
        </p:txBody>
      </p:sp>
      <p:sp>
        <p:nvSpPr>
          <p:cNvPr id="33" name="TextBox 32">
            <a:extLst>
              <a:ext uri="{FF2B5EF4-FFF2-40B4-BE49-F238E27FC236}">
                <a16:creationId xmlns:a16="http://schemas.microsoft.com/office/drawing/2014/main" id="{DABAA221-FBB1-4DE5-BE53-345C44E49CA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68976164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1BDB3A24-26CC-454F-B50A-E2BA94510644}"/>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0F9A487B-91BD-4DDD-BE20-F736C073F1F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76B1C172-F307-4ED3-886E-1A7176297B4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04508D58-733E-4E87-A194-F23671612F0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BC797409-C236-459B-9981-C02DE1194FF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61152946-83C7-450C-9875-6759E204847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02A30765-D486-4E11-BC56-79A42A601F8B}"/>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32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a:t>
            </a:r>
            <a:r>
              <a:rPr lang="en-US" sz="1600" b="1" i="1" dirty="0">
                <a:solidFill>
                  <a:srgbClr val="FF0000"/>
                </a:solidFill>
              </a:rPr>
              <a:t>retinal findings</a:t>
            </a:r>
            <a:r>
              <a:rPr lang="en-US" sz="1600" i="1" dirty="0">
                <a:solidFill>
                  <a:schemeClr val="bg1">
                    <a:lumMod val="65000"/>
                  </a:schemeClr>
                </a:solidFill>
              </a:rPr>
              <a:t>?</a:t>
            </a:r>
          </a:p>
          <a:p>
            <a:r>
              <a:rPr lang="en-US" sz="1600" dirty="0">
                <a:solidFill>
                  <a:schemeClr val="bg1">
                    <a:lumMod val="65000"/>
                  </a:schemeClr>
                </a:solidFill>
              </a:rPr>
              <a:t>About 3-30%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Oval 2">
            <a:extLst>
              <a:ext uri="{FF2B5EF4-FFF2-40B4-BE49-F238E27FC236}">
                <a16:creationId xmlns:a16="http://schemas.microsoft.com/office/drawing/2014/main" id="{52130247-1E1B-4DBF-A3D3-4721AF047C62}"/>
              </a:ext>
            </a:extLst>
          </p:cNvPr>
          <p:cNvSpPr/>
          <p:nvPr/>
        </p:nvSpPr>
        <p:spPr>
          <a:xfrm>
            <a:off x="5042336" y="3909662"/>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29F8078-7DB7-4C64-803F-184EE46DDD87}"/>
              </a:ext>
            </a:extLst>
          </p:cNvPr>
          <p:cNvSpPr txBox="1"/>
          <p:nvPr/>
        </p:nvSpPr>
        <p:spPr>
          <a:xfrm>
            <a:off x="3850284" y="4589812"/>
            <a:ext cx="4313055" cy="738664"/>
          </a:xfrm>
          <a:prstGeom prst="rect">
            <a:avLst/>
          </a:prstGeom>
          <a:solidFill>
            <a:schemeClr val="accent5">
              <a:lumMod val="75000"/>
            </a:schemeClr>
          </a:solidFill>
        </p:spPr>
        <p:txBody>
          <a:bodyPr wrap="square" rtlCol="0">
            <a:spAutoFit/>
          </a:bodyPr>
          <a:lstStyle/>
          <a:p>
            <a:r>
              <a:rPr lang="en-US" sz="1400" i="1" dirty="0">
                <a:solidFill>
                  <a:srgbClr val="0000FF"/>
                </a:solidFill>
              </a:rPr>
              <a:t>What retinal findings may occur?</a:t>
            </a:r>
            <a:endParaRPr lang="en-US" sz="1400" i="1" dirty="0">
              <a:solidFill>
                <a:schemeClr val="accent5">
                  <a:lumMod val="75000"/>
                </a:schemeClr>
              </a:solidFill>
            </a:endParaRPr>
          </a:p>
          <a:p>
            <a:r>
              <a:rPr lang="en-US" sz="1400" dirty="0">
                <a:solidFill>
                  <a:schemeClr val="accent5">
                    <a:lumMod val="75000"/>
                  </a:schemeClr>
                </a:solidFill>
              </a:rPr>
              <a:t>Occlusive events: Asymptomatic </a:t>
            </a:r>
            <a:r>
              <a:rPr lang="en-US" sz="1400" b="1" dirty="0">
                <a:solidFill>
                  <a:schemeClr val="accent5">
                    <a:lumMod val="75000"/>
                  </a:schemeClr>
                </a:solidFill>
              </a:rPr>
              <a:t>cotton wool spots </a:t>
            </a:r>
            <a:r>
              <a:rPr lang="en-US" sz="1400" dirty="0">
                <a:solidFill>
                  <a:schemeClr val="accent5">
                    <a:lumMod val="75000"/>
                  </a:schemeClr>
                </a:solidFill>
              </a:rPr>
              <a:t>if ‘lucky,’ an infarcted macula if not</a:t>
            </a:r>
          </a:p>
        </p:txBody>
      </p:sp>
      <p:sp>
        <p:nvSpPr>
          <p:cNvPr id="33" name="TextBox 32">
            <a:extLst>
              <a:ext uri="{FF2B5EF4-FFF2-40B4-BE49-F238E27FC236}">
                <a16:creationId xmlns:a16="http://schemas.microsoft.com/office/drawing/2014/main" id="{5A66B821-9BA0-4E51-8761-32DF7E4D4B6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1243013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0EE9AA08-8C5D-4341-B086-AE19E044126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C3720001-91FF-4627-97FD-A6D3086E3525}"/>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D11616F1-8969-403A-B0B5-CD3D3037B57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3CCCE0E7-1692-4481-8D90-F2FE75494BA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80889067-BEE6-45FB-9EA1-0D9DF6D070F3}"/>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6BF924CE-4853-4400-8B9B-4B0711D2413D}"/>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702C0C1A-05AF-41C6-83DA-8F1FAFFB0D72}"/>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33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a:t>
            </a:r>
            <a:r>
              <a:rPr lang="en-US" sz="1600" b="1" i="1" dirty="0">
                <a:solidFill>
                  <a:srgbClr val="FF0000"/>
                </a:solidFill>
              </a:rPr>
              <a:t>retinal findings</a:t>
            </a:r>
            <a:r>
              <a:rPr lang="en-US" sz="1600" i="1" dirty="0">
                <a:solidFill>
                  <a:schemeClr val="bg1">
                    <a:lumMod val="65000"/>
                  </a:schemeClr>
                </a:solidFill>
              </a:rPr>
              <a:t>?</a:t>
            </a:r>
          </a:p>
          <a:p>
            <a:r>
              <a:rPr lang="en-US" sz="1600" dirty="0">
                <a:solidFill>
                  <a:schemeClr val="bg1">
                    <a:lumMod val="65000"/>
                  </a:schemeClr>
                </a:solidFill>
              </a:rPr>
              <a:t>About 3-30%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Oval 2">
            <a:extLst>
              <a:ext uri="{FF2B5EF4-FFF2-40B4-BE49-F238E27FC236}">
                <a16:creationId xmlns:a16="http://schemas.microsoft.com/office/drawing/2014/main" id="{52130247-1E1B-4DBF-A3D3-4721AF047C62}"/>
              </a:ext>
            </a:extLst>
          </p:cNvPr>
          <p:cNvSpPr/>
          <p:nvPr/>
        </p:nvSpPr>
        <p:spPr>
          <a:xfrm>
            <a:off x="5042336" y="3909662"/>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2CBE5DA-7EC6-4A7C-80B5-1E24D2D7748D}"/>
              </a:ext>
            </a:extLst>
          </p:cNvPr>
          <p:cNvSpPr txBox="1"/>
          <p:nvPr/>
        </p:nvSpPr>
        <p:spPr>
          <a:xfrm>
            <a:off x="3850284" y="4589812"/>
            <a:ext cx="4313055" cy="738664"/>
          </a:xfrm>
          <a:prstGeom prst="rect">
            <a:avLst/>
          </a:prstGeom>
          <a:solidFill>
            <a:schemeClr val="accent5">
              <a:lumMod val="75000"/>
            </a:schemeClr>
          </a:solidFill>
        </p:spPr>
        <p:txBody>
          <a:bodyPr wrap="square" rtlCol="0">
            <a:spAutoFit/>
          </a:bodyPr>
          <a:lstStyle/>
          <a:p>
            <a:r>
              <a:rPr lang="en-US" sz="1400" i="1" dirty="0">
                <a:solidFill>
                  <a:srgbClr val="0000FF"/>
                </a:solidFill>
              </a:rPr>
              <a:t>What retinal findings may occur?</a:t>
            </a:r>
          </a:p>
          <a:p>
            <a:r>
              <a:rPr lang="en-US" sz="1400" dirty="0">
                <a:solidFill>
                  <a:srgbClr val="0000FF"/>
                </a:solidFill>
              </a:rPr>
              <a:t>Occlusive events: Asymptomatic cotton wool spots </a:t>
            </a:r>
          </a:p>
          <a:p>
            <a:r>
              <a:rPr lang="en-US" sz="1400" dirty="0">
                <a:solidFill>
                  <a:srgbClr val="0000FF"/>
                </a:solidFill>
              </a:rPr>
              <a:t>if ‘lucky,’ an infarcted macula if not</a:t>
            </a:r>
          </a:p>
        </p:txBody>
      </p:sp>
      <p:sp>
        <p:nvSpPr>
          <p:cNvPr id="33" name="TextBox 32">
            <a:extLst>
              <a:ext uri="{FF2B5EF4-FFF2-40B4-BE49-F238E27FC236}">
                <a16:creationId xmlns:a16="http://schemas.microsoft.com/office/drawing/2014/main" id="{D80489E0-CAAD-4052-914B-3EA9DDB1C88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90325724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Line 29">
            <a:extLst>
              <a:ext uri="{FF2B5EF4-FFF2-40B4-BE49-F238E27FC236}">
                <a16:creationId xmlns:a16="http://schemas.microsoft.com/office/drawing/2014/main" id="{94B15D40-558F-4D2A-9F26-DCA0594B2A65}"/>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Line 30">
            <a:extLst>
              <a:ext uri="{FF2B5EF4-FFF2-40B4-BE49-F238E27FC236}">
                <a16:creationId xmlns:a16="http://schemas.microsoft.com/office/drawing/2014/main" id="{402E00CE-19AC-44B0-A1AC-0ED518415F03}"/>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7" name="Text Box 31">
            <a:extLst>
              <a:ext uri="{FF2B5EF4-FFF2-40B4-BE49-F238E27FC236}">
                <a16:creationId xmlns:a16="http://schemas.microsoft.com/office/drawing/2014/main" id="{95564868-19AA-4C7A-B9F3-D01E0A615E9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33130E7C-1280-446B-ABE9-CD0C779F2D69}"/>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9" name="Straight Connector 48">
            <a:extLst>
              <a:ext uri="{FF2B5EF4-FFF2-40B4-BE49-F238E27FC236}">
                <a16:creationId xmlns:a16="http://schemas.microsoft.com/office/drawing/2014/main" id="{4EEA1CFC-D154-4B17-B29E-D7F56D4968C8}"/>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0" name="Text Box 23">
            <a:extLst>
              <a:ext uri="{FF2B5EF4-FFF2-40B4-BE49-F238E27FC236}">
                <a16:creationId xmlns:a16="http://schemas.microsoft.com/office/drawing/2014/main" id="{BA0B98D4-2DA8-4E71-81CF-7914FF1D551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1" name="TextBox 50">
            <a:extLst>
              <a:ext uri="{FF2B5EF4-FFF2-40B4-BE49-F238E27FC236}">
                <a16:creationId xmlns:a16="http://schemas.microsoft.com/office/drawing/2014/main" id="{E5D72ED8-372C-4E14-AC71-7A1982F1E9F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34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a:t>
            </a:r>
            <a:r>
              <a:rPr lang="en-US" sz="1600" b="1" i="1" dirty="0">
                <a:solidFill>
                  <a:srgbClr val="FF0000"/>
                </a:solidFill>
              </a:rPr>
              <a:t>retinal findings</a:t>
            </a:r>
            <a:r>
              <a:rPr lang="en-US" sz="1600" i="1" dirty="0">
                <a:solidFill>
                  <a:schemeClr val="bg1">
                    <a:lumMod val="65000"/>
                  </a:schemeClr>
                </a:solidFill>
              </a:rPr>
              <a:t>?</a:t>
            </a:r>
          </a:p>
          <a:p>
            <a:r>
              <a:rPr lang="en-US" sz="1600" dirty="0">
                <a:solidFill>
                  <a:schemeClr val="bg1">
                    <a:lumMod val="65000"/>
                  </a:schemeClr>
                </a:solidFill>
              </a:rPr>
              <a:t>About 3-30%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Oval 2">
            <a:extLst>
              <a:ext uri="{FF2B5EF4-FFF2-40B4-BE49-F238E27FC236}">
                <a16:creationId xmlns:a16="http://schemas.microsoft.com/office/drawing/2014/main" id="{52130247-1E1B-4DBF-A3D3-4721AF047C62}"/>
              </a:ext>
            </a:extLst>
          </p:cNvPr>
          <p:cNvSpPr/>
          <p:nvPr/>
        </p:nvSpPr>
        <p:spPr>
          <a:xfrm>
            <a:off x="5042336" y="3909662"/>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2CBE5DA-7EC6-4A7C-80B5-1E24D2D7748D}"/>
              </a:ext>
            </a:extLst>
          </p:cNvPr>
          <p:cNvSpPr txBox="1"/>
          <p:nvPr/>
        </p:nvSpPr>
        <p:spPr>
          <a:xfrm>
            <a:off x="3850284" y="4589812"/>
            <a:ext cx="431305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retinal findings may occur?</a:t>
            </a:r>
          </a:p>
          <a:p>
            <a:r>
              <a:rPr lang="en-US" sz="1400" dirty="0">
                <a:solidFill>
                  <a:schemeClr val="bg1">
                    <a:lumMod val="50000"/>
                  </a:schemeClr>
                </a:solidFill>
              </a:rPr>
              <a:t>Occlusive events: Asymptomatic </a:t>
            </a:r>
            <a:r>
              <a:rPr lang="en-US" sz="1400" b="1" dirty="0">
                <a:solidFill>
                  <a:srgbClr val="0000FF"/>
                </a:solidFill>
              </a:rPr>
              <a:t>cotton wool spots </a:t>
            </a:r>
            <a:r>
              <a:rPr lang="en-US" sz="1400" dirty="0">
                <a:solidFill>
                  <a:schemeClr val="bg1">
                    <a:lumMod val="50000"/>
                  </a:schemeClr>
                </a:solidFill>
              </a:rPr>
              <a:t>if ‘lucky,’ an infarcted macula if not</a:t>
            </a:r>
          </a:p>
        </p:txBody>
      </p:sp>
      <p:sp>
        <p:nvSpPr>
          <p:cNvPr id="43" name="Oval 42">
            <a:extLst>
              <a:ext uri="{FF2B5EF4-FFF2-40B4-BE49-F238E27FC236}">
                <a16:creationId xmlns:a16="http://schemas.microsoft.com/office/drawing/2014/main" id="{0F74C65F-A823-4558-8C12-A41903E1E2BE}"/>
              </a:ext>
            </a:extLst>
          </p:cNvPr>
          <p:cNvSpPr/>
          <p:nvPr/>
        </p:nvSpPr>
        <p:spPr>
          <a:xfrm>
            <a:off x="6401330" y="4695171"/>
            <a:ext cx="1762009"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229224CF-7EB3-4910-86AC-2F86839030B5}"/>
              </a:ext>
            </a:extLst>
          </p:cNvPr>
          <p:cNvSpPr txBox="1"/>
          <p:nvPr/>
        </p:nvSpPr>
        <p:spPr>
          <a:xfrm>
            <a:off x="1787036" y="4495800"/>
            <a:ext cx="4613764" cy="307777"/>
          </a:xfrm>
          <a:prstGeom prst="rect">
            <a:avLst/>
          </a:prstGeom>
          <a:solidFill>
            <a:schemeClr val="bg1"/>
          </a:solidFill>
          <a:ln>
            <a:solidFill>
              <a:schemeClr val="tx1"/>
            </a:solidFill>
          </a:ln>
        </p:spPr>
        <p:txBody>
          <a:bodyPr wrap="none" rtlCol="0">
            <a:spAutoFit/>
          </a:bodyPr>
          <a:lstStyle/>
          <a:p>
            <a:r>
              <a:rPr lang="en-US" sz="1400" i="1" dirty="0">
                <a:solidFill>
                  <a:srgbClr val="0000FF"/>
                </a:solidFill>
              </a:rPr>
              <a:t>CWS are </a:t>
            </a:r>
            <a:r>
              <a:rPr lang="en-US" sz="1400" b="1" dirty="0">
                <a:solidFill>
                  <a:srgbClr val="0000FF"/>
                </a:solidFill>
              </a:rPr>
              <a:t>the</a:t>
            </a:r>
            <a:r>
              <a:rPr lang="en-US" sz="1400" i="1" dirty="0">
                <a:solidFill>
                  <a:srgbClr val="0000FF"/>
                </a:solidFill>
              </a:rPr>
              <a:t> classic manifestation of lupus retinopathy!</a:t>
            </a:r>
          </a:p>
        </p:txBody>
      </p:sp>
      <p:sp>
        <p:nvSpPr>
          <p:cNvPr id="6" name="TextBox 5">
            <a:extLst>
              <a:ext uri="{FF2B5EF4-FFF2-40B4-BE49-F238E27FC236}">
                <a16:creationId xmlns:a16="http://schemas.microsoft.com/office/drawing/2014/main" id="{ABB295B8-5A7C-438C-87A2-0976E9E49FB4}"/>
              </a:ext>
            </a:extLst>
          </p:cNvPr>
          <p:cNvSpPr txBox="1"/>
          <p:nvPr/>
        </p:nvSpPr>
        <p:spPr>
          <a:xfrm>
            <a:off x="2606027" y="5965626"/>
            <a:ext cx="4302781" cy="400110"/>
          </a:xfrm>
          <a:prstGeom prst="rect">
            <a:avLst/>
          </a:prstGeom>
          <a:noFill/>
        </p:spPr>
        <p:txBody>
          <a:bodyPr wrap="none" rtlCol="0">
            <a:spAutoFit/>
          </a:bodyPr>
          <a:lstStyle/>
          <a:p>
            <a:r>
              <a:rPr lang="en-US" sz="2000" i="1" dirty="0">
                <a:ln w="0"/>
                <a:effectLst>
                  <a:outerShdw blurRad="38100" dist="19050" dir="2700000" algn="tl" rotWithShape="0">
                    <a:schemeClr val="dk1">
                      <a:alpha val="40000"/>
                    </a:schemeClr>
                  </a:outerShdw>
                </a:effectLst>
              </a:rPr>
              <a:t>(No question—proceed when ready)</a:t>
            </a:r>
          </a:p>
        </p:txBody>
      </p:sp>
      <p:sp>
        <p:nvSpPr>
          <p:cNvPr id="44" name="TextBox 43">
            <a:extLst>
              <a:ext uri="{FF2B5EF4-FFF2-40B4-BE49-F238E27FC236}">
                <a16:creationId xmlns:a16="http://schemas.microsoft.com/office/drawing/2014/main" id="{1F498653-5571-45E1-94F7-D0C10D48D6A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23854577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713DF93-1FB4-4085-AFB2-2A85DA6C10AB}"/>
              </a:ext>
            </a:extLst>
          </p:cNvPr>
          <p:cNvSpPr>
            <a:spLocks noGrp="1"/>
          </p:cNvSpPr>
          <p:nvPr>
            <p:ph type="sldNum" sz="quarter" idx="12"/>
          </p:nvPr>
        </p:nvSpPr>
        <p:spPr/>
        <p:txBody>
          <a:bodyPr/>
          <a:lstStyle/>
          <a:p>
            <a:pPr>
              <a:defRPr/>
            </a:pPr>
            <a:fld id="{AA5D8EAE-EC14-452A-AF26-215B4AE31F01}" type="slidenum">
              <a:rPr lang="en-US" altLang="en-US" smtClean="0"/>
              <a:pPr>
                <a:defRPr/>
              </a:pPr>
              <a:t>35</a:t>
            </a:fld>
            <a:endParaRPr lang="en-US" altLang="en-US"/>
          </a:p>
        </p:txBody>
      </p:sp>
      <p:sp>
        <p:nvSpPr>
          <p:cNvPr id="5" name="TextBox 4">
            <a:extLst>
              <a:ext uri="{FF2B5EF4-FFF2-40B4-BE49-F238E27FC236}">
                <a16:creationId xmlns:a16="http://schemas.microsoft.com/office/drawing/2014/main" id="{3E72196F-7F6B-430B-A99A-9C2DC03E73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0" name="TextBox 9">
            <a:extLst>
              <a:ext uri="{FF2B5EF4-FFF2-40B4-BE49-F238E27FC236}">
                <a16:creationId xmlns:a16="http://schemas.microsoft.com/office/drawing/2014/main" id="{A6B069AC-88AE-4E93-85DC-9C2DAC9EB78C}"/>
              </a:ext>
            </a:extLst>
          </p:cNvPr>
          <p:cNvSpPr txBox="1"/>
          <p:nvPr/>
        </p:nvSpPr>
        <p:spPr>
          <a:xfrm>
            <a:off x="3922680" y="6096000"/>
            <a:ext cx="1287533" cy="369332"/>
          </a:xfrm>
          <a:prstGeom prst="rect">
            <a:avLst/>
          </a:prstGeom>
          <a:noFill/>
        </p:spPr>
        <p:txBody>
          <a:bodyPr wrap="none" rtlCol="0">
            <a:spAutoFit/>
          </a:bodyPr>
          <a:lstStyle/>
          <a:p>
            <a:pPr algn="ctr"/>
            <a:r>
              <a:rPr lang="en-US" dirty="0"/>
              <a:t>SLE: CWS</a:t>
            </a:r>
          </a:p>
        </p:txBody>
      </p:sp>
      <p:pic>
        <p:nvPicPr>
          <p:cNvPr id="12" name="Picture 11">
            <a:extLst>
              <a:ext uri="{FF2B5EF4-FFF2-40B4-BE49-F238E27FC236}">
                <a16:creationId xmlns:a16="http://schemas.microsoft.com/office/drawing/2014/main" id="{C57B794C-83C4-4480-B63A-E030AC6E4C1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68167" y="2083337"/>
            <a:ext cx="7207666" cy="2691325"/>
          </a:xfrm>
          <a:prstGeom prst="rect">
            <a:avLst/>
          </a:prstGeom>
        </p:spPr>
      </p:pic>
    </p:spTree>
    <p:extLst>
      <p:ext uri="{BB962C8B-B14F-4D97-AF65-F5344CB8AC3E}">
        <p14:creationId xmlns:p14="http://schemas.microsoft.com/office/powerpoint/2010/main" val="234306793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Line 29">
            <a:extLst>
              <a:ext uri="{FF2B5EF4-FFF2-40B4-BE49-F238E27FC236}">
                <a16:creationId xmlns:a16="http://schemas.microsoft.com/office/drawing/2014/main" id="{298358FC-547B-49F3-AF2C-3589B9FD4D3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7" name="Line 30">
            <a:extLst>
              <a:ext uri="{FF2B5EF4-FFF2-40B4-BE49-F238E27FC236}">
                <a16:creationId xmlns:a16="http://schemas.microsoft.com/office/drawing/2014/main" id="{6B0BDFE1-1717-40ED-BA11-1D7716002ED1}"/>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Text Box 31">
            <a:extLst>
              <a:ext uri="{FF2B5EF4-FFF2-40B4-BE49-F238E27FC236}">
                <a16:creationId xmlns:a16="http://schemas.microsoft.com/office/drawing/2014/main" id="{AFF598C0-B7E7-4921-BE93-A98F41CE769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9" name="Text Box 23">
            <a:extLst>
              <a:ext uri="{FF2B5EF4-FFF2-40B4-BE49-F238E27FC236}">
                <a16:creationId xmlns:a16="http://schemas.microsoft.com/office/drawing/2014/main" id="{65554FA1-24F1-41E5-A24B-00C71403510E}"/>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0" name="Straight Connector 49">
            <a:extLst>
              <a:ext uri="{FF2B5EF4-FFF2-40B4-BE49-F238E27FC236}">
                <a16:creationId xmlns:a16="http://schemas.microsoft.com/office/drawing/2014/main" id="{3C120167-B0AB-4CBC-B349-FC49FAD7303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1" name="Text Box 23">
            <a:extLst>
              <a:ext uri="{FF2B5EF4-FFF2-40B4-BE49-F238E27FC236}">
                <a16:creationId xmlns:a16="http://schemas.microsoft.com/office/drawing/2014/main" id="{54BD8EF3-BC30-448A-997D-13BDD342CA7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2" name="TextBox 51">
            <a:extLst>
              <a:ext uri="{FF2B5EF4-FFF2-40B4-BE49-F238E27FC236}">
                <a16:creationId xmlns:a16="http://schemas.microsoft.com/office/drawing/2014/main" id="{F8FCF58B-657A-4558-91F0-5F3197873E05}"/>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36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a:t>
            </a:r>
            <a:r>
              <a:rPr lang="en-US" sz="1600" b="1" i="1" dirty="0">
                <a:solidFill>
                  <a:srgbClr val="FF0000"/>
                </a:solidFill>
              </a:rPr>
              <a:t>retinal findings</a:t>
            </a:r>
            <a:r>
              <a:rPr lang="en-US" sz="1600" i="1" dirty="0">
                <a:solidFill>
                  <a:schemeClr val="bg1">
                    <a:lumMod val="65000"/>
                  </a:schemeClr>
                </a:solidFill>
              </a:rPr>
              <a:t>?</a:t>
            </a:r>
          </a:p>
          <a:p>
            <a:r>
              <a:rPr lang="en-US" sz="1600" dirty="0">
                <a:solidFill>
                  <a:schemeClr val="bg1">
                    <a:lumMod val="65000"/>
                  </a:schemeClr>
                </a:solidFill>
              </a:rPr>
              <a:t>About 3-30%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Oval 2">
            <a:extLst>
              <a:ext uri="{FF2B5EF4-FFF2-40B4-BE49-F238E27FC236}">
                <a16:creationId xmlns:a16="http://schemas.microsoft.com/office/drawing/2014/main" id="{52130247-1E1B-4DBF-A3D3-4721AF047C62}"/>
              </a:ext>
            </a:extLst>
          </p:cNvPr>
          <p:cNvSpPr/>
          <p:nvPr/>
        </p:nvSpPr>
        <p:spPr>
          <a:xfrm>
            <a:off x="5042336" y="3909662"/>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2CBE5DA-7EC6-4A7C-80B5-1E24D2D7748D}"/>
              </a:ext>
            </a:extLst>
          </p:cNvPr>
          <p:cNvSpPr txBox="1"/>
          <p:nvPr/>
        </p:nvSpPr>
        <p:spPr>
          <a:xfrm>
            <a:off x="3850284" y="4589812"/>
            <a:ext cx="431305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retinal findings may occur?</a:t>
            </a:r>
          </a:p>
          <a:p>
            <a:r>
              <a:rPr lang="en-US" sz="1400" dirty="0">
                <a:solidFill>
                  <a:schemeClr val="bg1">
                    <a:lumMod val="50000"/>
                  </a:schemeClr>
                </a:solidFill>
              </a:rPr>
              <a:t>Occlusive events: Asymptomatic cotton wool spots </a:t>
            </a:r>
          </a:p>
          <a:p>
            <a:r>
              <a:rPr lang="en-US" sz="1400" dirty="0">
                <a:solidFill>
                  <a:schemeClr val="bg1">
                    <a:lumMod val="50000"/>
                  </a:schemeClr>
                </a:solidFill>
              </a:rPr>
              <a:t>if ‘lucky,’ an </a:t>
            </a:r>
            <a:r>
              <a:rPr lang="en-US" sz="1400" b="1" dirty="0">
                <a:solidFill>
                  <a:srgbClr val="0000FF"/>
                </a:solidFill>
              </a:rPr>
              <a:t>infarcted macula </a:t>
            </a:r>
            <a:r>
              <a:rPr lang="en-US" sz="1400" dirty="0">
                <a:solidFill>
                  <a:schemeClr val="bg1">
                    <a:lumMod val="50000"/>
                  </a:schemeClr>
                </a:solidFill>
              </a:rPr>
              <a:t>if not</a:t>
            </a:r>
          </a:p>
        </p:txBody>
      </p:sp>
      <p:sp>
        <p:nvSpPr>
          <p:cNvPr id="43" name="Oval 42">
            <a:extLst>
              <a:ext uri="{FF2B5EF4-FFF2-40B4-BE49-F238E27FC236}">
                <a16:creationId xmlns:a16="http://schemas.microsoft.com/office/drawing/2014/main" id="{62CF52CB-9A2A-41EF-93E2-B2EB9392A471}"/>
              </a:ext>
            </a:extLst>
          </p:cNvPr>
          <p:cNvSpPr/>
          <p:nvPr/>
        </p:nvSpPr>
        <p:spPr>
          <a:xfrm>
            <a:off x="4724400" y="4896130"/>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BE4151CA-9C59-4A8D-8A41-48C3A6C0EB3F}"/>
              </a:ext>
            </a:extLst>
          </p:cNvPr>
          <p:cNvSpPr txBox="1"/>
          <p:nvPr/>
        </p:nvSpPr>
        <p:spPr>
          <a:xfrm>
            <a:off x="4417992" y="5567362"/>
            <a:ext cx="4038600" cy="738664"/>
          </a:xfrm>
          <a:prstGeom prst="rect">
            <a:avLst/>
          </a:prstGeom>
          <a:solidFill>
            <a:srgbClr val="CCFFCC"/>
          </a:solidFill>
        </p:spPr>
        <p:txBody>
          <a:bodyPr wrap="square" rtlCol="0">
            <a:spAutoFit/>
          </a:bodyPr>
          <a:lstStyle/>
          <a:p>
            <a:r>
              <a:rPr lang="en-US" sz="1400" i="1" dirty="0">
                <a:solidFill>
                  <a:srgbClr val="0000FF"/>
                </a:solidFill>
              </a:rPr>
              <a:t>Is macular infarction also a classic manifestation of lupus retinopathy?</a:t>
            </a:r>
            <a:endParaRPr lang="en-US" sz="1400" i="1" dirty="0">
              <a:solidFill>
                <a:srgbClr val="CCFFCC"/>
              </a:solidFill>
            </a:endParaRPr>
          </a:p>
          <a:p>
            <a:r>
              <a:rPr lang="en-US" sz="1400" dirty="0">
                <a:solidFill>
                  <a:srgbClr val="CCFFCC"/>
                </a:solidFill>
              </a:rPr>
              <a:t>Thankfully no—it is quite rare</a:t>
            </a:r>
          </a:p>
        </p:txBody>
      </p:sp>
      <p:sp>
        <p:nvSpPr>
          <p:cNvPr id="44" name="TextBox 43">
            <a:extLst>
              <a:ext uri="{FF2B5EF4-FFF2-40B4-BE49-F238E27FC236}">
                <a16:creationId xmlns:a16="http://schemas.microsoft.com/office/drawing/2014/main" id="{240E2533-872A-4AE6-BF34-287A39AFB9B7}"/>
              </a:ext>
            </a:extLst>
          </p:cNvPr>
          <p:cNvSpPr txBox="1"/>
          <p:nvPr/>
        </p:nvSpPr>
        <p:spPr>
          <a:xfrm>
            <a:off x="1787036" y="4495800"/>
            <a:ext cx="4613764" cy="307777"/>
          </a:xfrm>
          <a:prstGeom prst="rect">
            <a:avLst/>
          </a:prstGeom>
          <a:solidFill>
            <a:schemeClr val="bg1"/>
          </a:solidFill>
          <a:ln>
            <a:solidFill>
              <a:schemeClr val="bg1">
                <a:lumMod val="75000"/>
              </a:schemeClr>
            </a:solidFill>
          </a:ln>
        </p:spPr>
        <p:txBody>
          <a:bodyPr wrap="none" rtlCol="0">
            <a:spAutoFit/>
          </a:bodyPr>
          <a:lstStyle/>
          <a:p>
            <a:r>
              <a:rPr lang="en-US" sz="1400" i="1" dirty="0">
                <a:solidFill>
                  <a:schemeClr val="bg1">
                    <a:lumMod val="75000"/>
                  </a:schemeClr>
                </a:solidFill>
              </a:rPr>
              <a:t>CWS are </a:t>
            </a:r>
            <a:r>
              <a:rPr lang="en-US" sz="1400" b="1" dirty="0">
                <a:solidFill>
                  <a:schemeClr val="bg1">
                    <a:lumMod val="75000"/>
                  </a:schemeClr>
                </a:solidFill>
              </a:rPr>
              <a:t>the</a:t>
            </a:r>
            <a:r>
              <a:rPr lang="en-US" sz="1400" i="1" dirty="0">
                <a:solidFill>
                  <a:schemeClr val="bg1">
                    <a:lumMod val="75000"/>
                  </a:schemeClr>
                </a:solidFill>
              </a:rPr>
              <a:t> classic manifestation of lupus retinopathy!</a:t>
            </a:r>
          </a:p>
        </p:txBody>
      </p:sp>
      <p:sp>
        <p:nvSpPr>
          <p:cNvPr id="45" name="TextBox 44">
            <a:extLst>
              <a:ext uri="{FF2B5EF4-FFF2-40B4-BE49-F238E27FC236}">
                <a16:creationId xmlns:a16="http://schemas.microsoft.com/office/drawing/2014/main" id="{B8F07B66-9E72-4FCD-A37D-D206FC4396DE}"/>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28316553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Line 29">
            <a:extLst>
              <a:ext uri="{FF2B5EF4-FFF2-40B4-BE49-F238E27FC236}">
                <a16:creationId xmlns:a16="http://schemas.microsoft.com/office/drawing/2014/main" id="{D3B1422F-FA5B-4A6A-B239-B36F7DD428F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7" name="Line 30">
            <a:extLst>
              <a:ext uri="{FF2B5EF4-FFF2-40B4-BE49-F238E27FC236}">
                <a16:creationId xmlns:a16="http://schemas.microsoft.com/office/drawing/2014/main" id="{A0D80151-553C-402D-AD5A-FBBD3A6F8D3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Text Box 31">
            <a:extLst>
              <a:ext uri="{FF2B5EF4-FFF2-40B4-BE49-F238E27FC236}">
                <a16:creationId xmlns:a16="http://schemas.microsoft.com/office/drawing/2014/main" id="{12C533C5-F2AE-4DAB-B689-BBA105741DF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9" name="Text Box 23">
            <a:extLst>
              <a:ext uri="{FF2B5EF4-FFF2-40B4-BE49-F238E27FC236}">
                <a16:creationId xmlns:a16="http://schemas.microsoft.com/office/drawing/2014/main" id="{CF3AA5E5-B276-4D16-AE8D-91E4C8E35A0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0" name="Straight Connector 49">
            <a:extLst>
              <a:ext uri="{FF2B5EF4-FFF2-40B4-BE49-F238E27FC236}">
                <a16:creationId xmlns:a16="http://schemas.microsoft.com/office/drawing/2014/main" id="{B5063C27-9943-4CF9-9672-04619051079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1" name="Text Box 23">
            <a:extLst>
              <a:ext uri="{FF2B5EF4-FFF2-40B4-BE49-F238E27FC236}">
                <a16:creationId xmlns:a16="http://schemas.microsoft.com/office/drawing/2014/main" id="{0F8089B1-CBEA-4A17-9E3C-040763F6F344}"/>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2" name="TextBox 51">
            <a:extLst>
              <a:ext uri="{FF2B5EF4-FFF2-40B4-BE49-F238E27FC236}">
                <a16:creationId xmlns:a16="http://schemas.microsoft.com/office/drawing/2014/main" id="{866855B1-7C02-4DB9-941C-DFBFCF63026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37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a:t>
            </a:r>
            <a:r>
              <a:rPr lang="en-US" sz="1600" b="1" i="1" dirty="0">
                <a:solidFill>
                  <a:srgbClr val="FF0000"/>
                </a:solidFill>
              </a:rPr>
              <a:t>retinal findings</a:t>
            </a:r>
            <a:r>
              <a:rPr lang="en-US" sz="1600" i="1" dirty="0">
                <a:solidFill>
                  <a:schemeClr val="bg1">
                    <a:lumMod val="65000"/>
                  </a:schemeClr>
                </a:solidFill>
              </a:rPr>
              <a:t>?</a:t>
            </a:r>
          </a:p>
          <a:p>
            <a:r>
              <a:rPr lang="en-US" sz="1600" dirty="0">
                <a:solidFill>
                  <a:schemeClr val="bg1">
                    <a:lumMod val="65000"/>
                  </a:schemeClr>
                </a:solidFill>
              </a:rPr>
              <a:t>About 3-30%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Oval 2">
            <a:extLst>
              <a:ext uri="{FF2B5EF4-FFF2-40B4-BE49-F238E27FC236}">
                <a16:creationId xmlns:a16="http://schemas.microsoft.com/office/drawing/2014/main" id="{52130247-1E1B-4DBF-A3D3-4721AF047C62}"/>
              </a:ext>
            </a:extLst>
          </p:cNvPr>
          <p:cNvSpPr/>
          <p:nvPr/>
        </p:nvSpPr>
        <p:spPr>
          <a:xfrm>
            <a:off x="5042336" y="3909662"/>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2CBE5DA-7EC6-4A7C-80B5-1E24D2D7748D}"/>
              </a:ext>
            </a:extLst>
          </p:cNvPr>
          <p:cNvSpPr txBox="1"/>
          <p:nvPr/>
        </p:nvSpPr>
        <p:spPr>
          <a:xfrm>
            <a:off x="3850284" y="4589812"/>
            <a:ext cx="431305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retinal findings may occur?</a:t>
            </a:r>
          </a:p>
          <a:p>
            <a:r>
              <a:rPr lang="en-US" sz="1400" dirty="0">
                <a:solidFill>
                  <a:schemeClr val="bg1">
                    <a:lumMod val="50000"/>
                  </a:schemeClr>
                </a:solidFill>
              </a:rPr>
              <a:t>Occlusive events: Asymptomatic cotton wool spots </a:t>
            </a:r>
          </a:p>
          <a:p>
            <a:r>
              <a:rPr lang="en-US" sz="1400" dirty="0">
                <a:solidFill>
                  <a:schemeClr val="bg1">
                    <a:lumMod val="50000"/>
                  </a:schemeClr>
                </a:solidFill>
              </a:rPr>
              <a:t>if ‘lucky,’ an </a:t>
            </a:r>
            <a:r>
              <a:rPr lang="en-US" sz="1400" b="1" dirty="0">
                <a:solidFill>
                  <a:srgbClr val="0000FF"/>
                </a:solidFill>
              </a:rPr>
              <a:t>infarcted macula </a:t>
            </a:r>
            <a:r>
              <a:rPr lang="en-US" sz="1400" dirty="0">
                <a:solidFill>
                  <a:schemeClr val="bg1">
                    <a:lumMod val="50000"/>
                  </a:schemeClr>
                </a:solidFill>
              </a:rPr>
              <a:t>if not</a:t>
            </a:r>
          </a:p>
        </p:txBody>
      </p:sp>
      <p:sp>
        <p:nvSpPr>
          <p:cNvPr id="43" name="Oval 42">
            <a:extLst>
              <a:ext uri="{FF2B5EF4-FFF2-40B4-BE49-F238E27FC236}">
                <a16:creationId xmlns:a16="http://schemas.microsoft.com/office/drawing/2014/main" id="{62CF52CB-9A2A-41EF-93E2-B2EB9392A471}"/>
              </a:ext>
            </a:extLst>
          </p:cNvPr>
          <p:cNvSpPr/>
          <p:nvPr/>
        </p:nvSpPr>
        <p:spPr>
          <a:xfrm>
            <a:off x="4724400" y="4896130"/>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BE4151CA-9C59-4A8D-8A41-48C3A6C0EB3F}"/>
              </a:ext>
            </a:extLst>
          </p:cNvPr>
          <p:cNvSpPr txBox="1"/>
          <p:nvPr/>
        </p:nvSpPr>
        <p:spPr>
          <a:xfrm>
            <a:off x="4417992" y="5567362"/>
            <a:ext cx="4038600" cy="738664"/>
          </a:xfrm>
          <a:prstGeom prst="rect">
            <a:avLst/>
          </a:prstGeom>
          <a:solidFill>
            <a:srgbClr val="CCFFCC"/>
          </a:solidFill>
        </p:spPr>
        <p:txBody>
          <a:bodyPr wrap="square" rtlCol="0">
            <a:spAutoFit/>
          </a:bodyPr>
          <a:lstStyle/>
          <a:p>
            <a:r>
              <a:rPr lang="en-US" sz="1400" i="1" dirty="0">
                <a:solidFill>
                  <a:srgbClr val="0000FF"/>
                </a:solidFill>
              </a:rPr>
              <a:t>Is macular infarction also a classic manifestation of lupus retinopathy?</a:t>
            </a:r>
          </a:p>
          <a:p>
            <a:r>
              <a:rPr lang="en-US" sz="1400" dirty="0">
                <a:solidFill>
                  <a:srgbClr val="0000FF"/>
                </a:solidFill>
              </a:rPr>
              <a:t>Thankfully no—it is quite rare</a:t>
            </a:r>
          </a:p>
        </p:txBody>
      </p:sp>
      <p:sp>
        <p:nvSpPr>
          <p:cNvPr id="44" name="TextBox 43">
            <a:extLst>
              <a:ext uri="{FF2B5EF4-FFF2-40B4-BE49-F238E27FC236}">
                <a16:creationId xmlns:a16="http://schemas.microsoft.com/office/drawing/2014/main" id="{240E2533-872A-4AE6-BF34-287A39AFB9B7}"/>
              </a:ext>
            </a:extLst>
          </p:cNvPr>
          <p:cNvSpPr txBox="1"/>
          <p:nvPr/>
        </p:nvSpPr>
        <p:spPr>
          <a:xfrm>
            <a:off x="1787036" y="4495800"/>
            <a:ext cx="4613764" cy="307777"/>
          </a:xfrm>
          <a:prstGeom prst="rect">
            <a:avLst/>
          </a:prstGeom>
          <a:solidFill>
            <a:schemeClr val="bg1"/>
          </a:solidFill>
          <a:ln>
            <a:solidFill>
              <a:schemeClr val="bg1">
                <a:lumMod val="75000"/>
              </a:schemeClr>
            </a:solidFill>
          </a:ln>
        </p:spPr>
        <p:txBody>
          <a:bodyPr wrap="none" rtlCol="0">
            <a:spAutoFit/>
          </a:bodyPr>
          <a:lstStyle/>
          <a:p>
            <a:r>
              <a:rPr lang="en-US" sz="1400" i="1" dirty="0">
                <a:solidFill>
                  <a:schemeClr val="bg1">
                    <a:lumMod val="75000"/>
                  </a:schemeClr>
                </a:solidFill>
              </a:rPr>
              <a:t>CWS are </a:t>
            </a:r>
            <a:r>
              <a:rPr lang="en-US" sz="1400" b="1" dirty="0">
                <a:solidFill>
                  <a:schemeClr val="bg1">
                    <a:lumMod val="75000"/>
                  </a:schemeClr>
                </a:solidFill>
              </a:rPr>
              <a:t>the</a:t>
            </a:r>
            <a:r>
              <a:rPr lang="en-US" sz="1400" i="1" dirty="0">
                <a:solidFill>
                  <a:schemeClr val="bg1">
                    <a:lumMod val="75000"/>
                  </a:schemeClr>
                </a:solidFill>
              </a:rPr>
              <a:t> classic manifestation of lupus retinopathy!</a:t>
            </a:r>
          </a:p>
        </p:txBody>
      </p:sp>
      <p:sp>
        <p:nvSpPr>
          <p:cNvPr id="45" name="TextBox 44">
            <a:extLst>
              <a:ext uri="{FF2B5EF4-FFF2-40B4-BE49-F238E27FC236}">
                <a16:creationId xmlns:a16="http://schemas.microsoft.com/office/drawing/2014/main" id="{F841FCB9-FF4A-4B6A-AC52-6666A9EEDAF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52433578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713DF93-1FB4-4085-AFB2-2A85DA6C10AB}"/>
              </a:ext>
            </a:extLst>
          </p:cNvPr>
          <p:cNvSpPr>
            <a:spLocks noGrp="1"/>
          </p:cNvSpPr>
          <p:nvPr>
            <p:ph type="sldNum" sz="quarter" idx="12"/>
          </p:nvPr>
        </p:nvSpPr>
        <p:spPr/>
        <p:txBody>
          <a:bodyPr/>
          <a:lstStyle/>
          <a:p>
            <a:pPr>
              <a:defRPr/>
            </a:pPr>
            <a:fld id="{AA5D8EAE-EC14-452A-AF26-215B4AE31F01}" type="slidenum">
              <a:rPr lang="en-US" altLang="en-US" smtClean="0"/>
              <a:pPr>
                <a:defRPr/>
              </a:pPr>
              <a:t>38</a:t>
            </a:fld>
            <a:endParaRPr lang="en-US" altLang="en-US"/>
          </a:p>
        </p:txBody>
      </p:sp>
      <p:sp>
        <p:nvSpPr>
          <p:cNvPr id="5" name="TextBox 4">
            <a:extLst>
              <a:ext uri="{FF2B5EF4-FFF2-40B4-BE49-F238E27FC236}">
                <a16:creationId xmlns:a16="http://schemas.microsoft.com/office/drawing/2014/main" id="{3E72196F-7F6B-430B-A99A-9C2DC03E73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0" name="TextBox 9">
            <a:extLst>
              <a:ext uri="{FF2B5EF4-FFF2-40B4-BE49-F238E27FC236}">
                <a16:creationId xmlns:a16="http://schemas.microsoft.com/office/drawing/2014/main" id="{A6B069AC-88AE-4E93-85DC-9C2DAC9EB78C}"/>
              </a:ext>
            </a:extLst>
          </p:cNvPr>
          <p:cNvSpPr txBox="1"/>
          <p:nvPr/>
        </p:nvSpPr>
        <p:spPr>
          <a:xfrm>
            <a:off x="3281479" y="6096000"/>
            <a:ext cx="2569935" cy="369332"/>
          </a:xfrm>
          <a:prstGeom prst="rect">
            <a:avLst/>
          </a:prstGeom>
          <a:noFill/>
        </p:spPr>
        <p:txBody>
          <a:bodyPr wrap="none" rtlCol="0">
            <a:spAutoFit/>
          </a:bodyPr>
          <a:lstStyle/>
          <a:p>
            <a:pPr algn="ctr"/>
            <a:r>
              <a:rPr lang="en-US" dirty="0"/>
              <a:t>SLE: Macular infarction</a:t>
            </a:r>
          </a:p>
        </p:txBody>
      </p:sp>
      <p:pic>
        <p:nvPicPr>
          <p:cNvPr id="3" name="Picture 2">
            <a:extLst>
              <a:ext uri="{FF2B5EF4-FFF2-40B4-BE49-F238E27FC236}">
                <a16:creationId xmlns:a16="http://schemas.microsoft.com/office/drawing/2014/main" id="{C86CCEAA-5BA7-426F-A872-76E723E735B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38300" y="1525354"/>
            <a:ext cx="5867400" cy="3807291"/>
          </a:xfrm>
          <a:prstGeom prst="rect">
            <a:avLst/>
          </a:prstGeom>
        </p:spPr>
      </p:pic>
    </p:spTree>
    <p:extLst>
      <p:ext uri="{BB962C8B-B14F-4D97-AF65-F5344CB8AC3E}">
        <p14:creationId xmlns:p14="http://schemas.microsoft.com/office/powerpoint/2010/main" val="49849127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Line 29">
            <a:extLst>
              <a:ext uri="{FF2B5EF4-FFF2-40B4-BE49-F238E27FC236}">
                <a16:creationId xmlns:a16="http://schemas.microsoft.com/office/drawing/2014/main" id="{89D0670F-4733-41AA-B30E-015D87287D03}"/>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91606B19-51E6-4D67-A47E-48179C4F6AF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9" name="Text Box 31">
            <a:extLst>
              <a:ext uri="{FF2B5EF4-FFF2-40B4-BE49-F238E27FC236}">
                <a16:creationId xmlns:a16="http://schemas.microsoft.com/office/drawing/2014/main" id="{B3DF1E44-0708-4856-B94B-511F20D738A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0" name="Text Box 23">
            <a:extLst>
              <a:ext uri="{FF2B5EF4-FFF2-40B4-BE49-F238E27FC236}">
                <a16:creationId xmlns:a16="http://schemas.microsoft.com/office/drawing/2014/main" id="{3E8901A7-60B5-41FF-B7A3-4C85E696E54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1" name="Straight Connector 50">
            <a:extLst>
              <a:ext uri="{FF2B5EF4-FFF2-40B4-BE49-F238E27FC236}">
                <a16:creationId xmlns:a16="http://schemas.microsoft.com/office/drawing/2014/main" id="{95F8ADD0-4FD8-4417-AD1F-B393BA28BD6D}"/>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2" name="Text Box 23">
            <a:extLst>
              <a:ext uri="{FF2B5EF4-FFF2-40B4-BE49-F238E27FC236}">
                <a16:creationId xmlns:a16="http://schemas.microsoft.com/office/drawing/2014/main" id="{DE09CA22-E04B-48FF-A6E1-91D20AF73B8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3" name="TextBox 52">
            <a:extLst>
              <a:ext uri="{FF2B5EF4-FFF2-40B4-BE49-F238E27FC236}">
                <a16:creationId xmlns:a16="http://schemas.microsoft.com/office/drawing/2014/main" id="{B0F501F3-429B-47DD-BBB3-BB10C336D021}"/>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39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a:t>
            </a:r>
            <a:r>
              <a:rPr lang="en-US" sz="1600" b="1" i="1" dirty="0">
                <a:solidFill>
                  <a:srgbClr val="FF0000"/>
                </a:solidFill>
              </a:rPr>
              <a:t>retinal findings</a:t>
            </a:r>
            <a:r>
              <a:rPr lang="en-US" sz="1600" i="1" dirty="0">
                <a:solidFill>
                  <a:schemeClr val="bg1">
                    <a:lumMod val="65000"/>
                  </a:schemeClr>
                </a:solidFill>
              </a:rPr>
              <a:t>?</a:t>
            </a:r>
          </a:p>
          <a:p>
            <a:r>
              <a:rPr lang="en-US" sz="1600" dirty="0">
                <a:solidFill>
                  <a:schemeClr val="bg1">
                    <a:lumMod val="65000"/>
                  </a:schemeClr>
                </a:solidFill>
              </a:rPr>
              <a:t>About 3-30%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4" name="TextBox 3">
            <a:extLst>
              <a:ext uri="{FF2B5EF4-FFF2-40B4-BE49-F238E27FC236}">
                <a16:creationId xmlns:a16="http://schemas.microsoft.com/office/drawing/2014/main" id="{12CBE5DA-7EC6-4A7C-80B5-1E24D2D7748D}"/>
              </a:ext>
            </a:extLst>
          </p:cNvPr>
          <p:cNvSpPr txBox="1"/>
          <p:nvPr/>
        </p:nvSpPr>
        <p:spPr>
          <a:xfrm>
            <a:off x="3850284" y="4589812"/>
            <a:ext cx="431305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retinal findings may occur?</a:t>
            </a:r>
          </a:p>
          <a:p>
            <a:r>
              <a:rPr lang="en-US" sz="1400" dirty="0">
                <a:solidFill>
                  <a:schemeClr val="bg1">
                    <a:lumMod val="50000"/>
                  </a:schemeClr>
                </a:solidFill>
              </a:rPr>
              <a:t>Occlusive events: Asymptomatic </a:t>
            </a:r>
            <a:r>
              <a:rPr lang="en-US" sz="1400" b="1" dirty="0">
                <a:solidFill>
                  <a:srgbClr val="0000FF"/>
                </a:solidFill>
              </a:rPr>
              <a:t>cotton wool spots </a:t>
            </a:r>
          </a:p>
          <a:p>
            <a:r>
              <a:rPr lang="en-US" sz="1400" dirty="0">
                <a:solidFill>
                  <a:schemeClr val="bg1">
                    <a:lumMod val="50000"/>
                  </a:schemeClr>
                </a:solidFill>
              </a:rPr>
              <a:t>if ‘lucky,’ an </a:t>
            </a:r>
            <a:r>
              <a:rPr lang="en-US" sz="1400" b="1" dirty="0">
                <a:solidFill>
                  <a:srgbClr val="0000FF"/>
                </a:solidFill>
              </a:rPr>
              <a:t>infarcted macula </a:t>
            </a:r>
            <a:r>
              <a:rPr lang="en-US" sz="1400" dirty="0">
                <a:solidFill>
                  <a:schemeClr val="bg1">
                    <a:lumMod val="50000"/>
                  </a:schemeClr>
                </a:solidFill>
              </a:rPr>
              <a:t>if not</a:t>
            </a:r>
          </a:p>
        </p:txBody>
      </p:sp>
      <p:sp>
        <p:nvSpPr>
          <p:cNvPr id="43" name="Oval 42">
            <a:extLst>
              <a:ext uri="{FF2B5EF4-FFF2-40B4-BE49-F238E27FC236}">
                <a16:creationId xmlns:a16="http://schemas.microsoft.com/office/drawing/2014/main" id="{62CF52CB-9A2A-41EF-93E2-B2EB9392A471}"/>
              </a:ext>
            </a:extLst>
          </p:cNvPr>
          <p:cNvSpPr/>
          <p:nvPr/>
        </p:nvSpPr>
        <p:spPr>
          <a:xfrm>
            <a:off x="4724400" y="4896130"/>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BE4151CA-9C59-4A8D-8A41-48C3A6C0EB3F}"/>
              </a:ext>
            </a:extLst>
          </p:cNvPr>
          <p:cNvSpPr txBox="1"/>
          <p:nvPr/>
        </p:nvSpPr>
        <p:spPr>
          <a:xfrm>
            <a:off x="4417992" y="5567362"/>
            <a:ext cx="4038600" cy="738664"/>
          </a:xfrm>
          <a:prstGeom prst="rect">
            <a:avLst/>
          </a:prstGeom>
          <a:solidFill>
            <a:srgbClr val="CCFFCC"/>
          </a:solidFill>
        </p:spPr>
        <p:txBody>
          <a:bodyPr wrap="square" rtlCol="0">
            <a:spAutoFit/>
          </a:bodyPr>
          <a:lstStyle/>
          <a:p>
            <a:r>
              <a:rPr lang="en-US" sz="1400" i="1" dirty="0">
                <a:solidFill>
                  <a:schemeClr val="bg1">
                    <a:lumMod val="65000"/>
                  </a:schemeClr>
                </a:solidFill>
              </a:rPr>
              <a:t>Is macular infarction also a classic manifestation of lupus retinopathy?</a:t>
            </a:r>
          </a:p>
          <a:p>
            <a:r>
              <a:rPr lang="en-US" sz="1400" dirty="0">
                <a:solidFill>
                  <a:schemeClr val="bg1">
                    <a:lumMod val="65000"/>
                  </a:schemeClr>
                </a:solidFill>
              </a:rPr>
              <a:t>Thankfully no—it is quite rare</a:t>
            </a:r>
          </a:p>
        </p:txBody>
      </p:sp>
      <p:sp>
        <p:nvSpPr>
          <p:cNvPr id="44" name="TextBox 43">
            <a:extLst>
              <a:ext uri="{FF2B5EF4-FFF2-40B4-BE49-F238E27FC236}">
                <a16:creationId xmlns:a16="http://schemas.microsoft.com/office/drawing/2014/main" id="{240E2533-872A-4AE6-BF34-287A39AFB9B7}"/>
              </a:ext>
            </a:extLst>
          </p:cNvPr>
          <p:cNvSpPr txBox="1"/>
          <p:nvPr/>
        </p:nvSpPr>
        <p:spPr>
          <a:xfrm>
            <a:off x="1787036" y="4495800"/>
            <a:ext cx="4613764" cy="307777"/>
          </a:xfrm>
          <a:prstGeom prst="rect">
            <a:avLst/>
          </a:prstGeom>
          <a:solidFill>
            <a:schemeClr val="bg1"/>
          </a:solidFill>
          <a:ln>
            <a:solidFill>
              <a:schemeClr val="bg1">
                <a:lumMod val="75000"/>
              </a:schemeClr>
            </a:solidFill>
          </a:ln>
        </p:spPr>
        <p:txBody>
          <a:bodyPr wrap="none" rtlCol="0">
            <a:spAutoFit/>
          </a:bodyPr>
          <a:lstStyle/>
          <a:p>
            <a:r>
              <a:rPr lang="en-US" sz="1400" i="1" dirty="0">
                <a:solidFill>
                  <a:schemeClr val="bg1">
                    <a:lumMod val="75000"/>
                  </a:schemeClr>
                </a:solidFill>
              </a:rPr>
              <a:t>CWS are </a:t>
            </a:r>
            <a:r>
              <a:rPr lang="en-US" sz="1400" b="1" dirty="0">
                <a:solidFill>
                  <a:schemeClr val="bg1">
                    <a:lumMod val="75000"/>
                  </a:schemeClr>
                </a:solidFill>
              </a:rPr>
              <a:t>the</a:t>
            </a:r>
            <a:r>
              <a:rPr lang="en-US" sz="1400" i="1" dirty="0">
                <a:solidFill>
                  <a:schemeClr val="bg1">
                    <a:lumMod val="75000"/>
                  </a:schemeClr>
                </a:solidFill>
              </a:rPr>
              <a:t> classic manifestation of lupus retinopathy!</a:t>
            </a:r>
          </a:p>
        </p:txBody>
      </p:sp>
      <p:sp>
        <p:nvSpPr>
          <p:cNvPr id="45" name="Oval 44">
            <a:extLst>
              <a:ext uri="{FF2B5EF4-FFF2-40B4-BE49-F238E27FC236}">
                <a16:creationId xmlns:a16="http://schemas.microsoft.com/office/drawing/2014/main" id="{07444C81-69ED-475A-AC79-B384EFE108BF}"/>
              </a:ext>
            </a:extLst>
          </p:cNvPr>
          <p:cNvSpPr/>
          <p:nvPr/>
        </p:nvSpPr>
        <p:spPr>
          <a:xfrm>
            <a:off x="6401330" y="4695171"/>
            <a:ext cx="1762009"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2F6741F-6EBB-41EA-A92E-EDBFC5D69E3C}"/>
              </a:ext>
            </a:extLst>
          </p:cNvPr>
          <p:cNvSpPr txBox="1"/>
          <p:nvPr/>
        </p:nvSpPr>
        <p:spPr>
          <a:xfrm>
            <a:off x="609601" y="2971800"/>
            <a:ext cx="8153400" cy="1600438"/>
          </a:xfrm>
          <a:prstGeom prst="rect">
            <a:avLst/>
          </a:prstGeom>
          <a:solidFill>
            <a:schemeClr val="accent6">
              <a:lumMod val="40000"/>
              <a:lumOff val="60000"/>
            </a:schemeClr>
          </a:solidFill>
        </p:spPr>
        <p:txBody>
          <a:bodyPr wrap="square" rtlCol="0">
            <a:spAutoFit/>
          </a:bodyPr>
          <a:lstStyle/>
          <a:p>
            <a:r>
              <a:rPr lang="en-US" sz="1400" i="1" dirty="0">
                <a:solidFill>
                  <a:srgbClr val="FF0000"/>
                </a:solidFill>
              </a:rPr>
              <a:t>What is the fundamental difference between the pathophysiology of CWS and macular infarction?</a:t>
            </a:r>
            <a:endParaRPr lang="en-US" sz="1400" i="1" dirty="0">
              <a:solidFill>
                <a:schemeClr val="accent6">
                  <a:lumMod val="40000"/>
                  <a:lumOff val="60000"/>
                </a:schemeClr>
              </a:solidFill>
            </a:endParaRPr>
          </a:p>
          <a:p>
            <a:r>
              <a:rPr lang="en-US" sz="1400" dirty="0">
                <a:solidFill>
                  <a:schemeClr val="accent6">
                    <a:lumMod val="40000"/>
                    <a:lumOff val="60000"/>
                  </a:schemeClr>
                </a:solidFill>
              </a:rPr>
              <a:t>It’s the size of the vessel involved. CWS result from infarction of tiny end-arterioles of the arterial tree, whereas macular infarction involves the relatively ginormous central retinal artery, or an immediate branch thereof. </a:t>
            </a: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How does this explain the fact that CWS are vastly more common than macular infarction?</a:t>
            </a:r>
          </a:p>
          <a:p>
            <a:r>
              <a:rPr lang="en-US" sz="1400" dirty="0">
                <a:solidFill>
                  <a:schemeClr val="accent6">
                    <a:lumMod val="40000"/>
                    <a:lumOff val="60000"/>
                  </a:schemeClr>
                </a:solidFill>
              </a:rPr>
              <a:t>It’s because lupus is a </a:t>
            </a:r>
            <a:r>
              <a:rPr lang="en-US" sz="1400" dirty="0" err="1">
                <a:solidFill>
                  <a:schemeClr val="accent6">
                    <a:lumMod val="40000"/>
                    <a:lumOff val="60000"/>
                  </a:schemeClr>
                </a:solidFill>
              </a:rPr>
              <a:t>microvasculopathy</a:t>
            </a:r>
            <a:r>
              <a:rPr lang="en-US" sz="1400" dirty="0">
                <a:solidFill>
                  <a:schemeClr val="accent6">
                    <a:lumMod val="40000"/>
                    <a:lumOff val="60000"/>
                  </a:schemeClr>
                </a:solidFill>
              </a:rPr>
              <a:t>, and thus much more likely to affect end-arterioles </a:t>
            </a:r>
          </a:p>
        </p:txBody>
      </p:sp>
      <p:sp>
        <p:nvSpPr>
          <p:cNvPr id="46" name="TextBox 45">
            <a:extLst>
              <a:ext uri="{FF2B5EF4-FFF2-40B4-BE49-F238E27FC236}">
                <a16:creationId xmlns:a16="http://schemas.microsoft.com/office/drawing/2014/main" id="{7D1670C6-4C1F-40E7-9227-22C09CE0EAD9}"/>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6568095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ext Box 3">
            <a:extLst>
              <a:ext uri="{FF2B5EF4-FFF2-40B4-BE49-F238E27FC236}">
                <a16:creationId xmlns:a16="http://schemas.microsoft.com/office/drawing/2014/main" id="{69A12065-7BD6-4B5D-8734-45122DB18DB8}"/>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6149" name="Line 5">
            <a:extLst>
              <a:ext uri="{FF2B5EF4-FFF2-40B4-BE49-F238E27FC236}">
                <a16:creationId xmlns:a16="http://schemas.microsoft.com/office/drawing/2014/main" id="{89472E85-9E4E-496F-88D3-F9DF42F67558}"/>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0" name="Line 6">
            <a:extLst>
              <a:ext uri="{FF2B5EF4-FFF2-40B4-BE49-F238E27FC236}">
                <a16:creationId xmlns:a16="http://schemas.microsoft.com/office/drawing/2014/main" id="{0C56153C-0A77-4A32-894C-04130BF1C27D}"/>
              </a:ext>
            </a:extLst>
          </p:cNvPr>
          <p:cNvSpPr>
            <a:spLocks noChangeShapeType="1"/>
          </p:cNvSpPr>
          <p:nvPr/>
        </p:nvSpPr>
        <p:spPr bwMode="auto">
          <a:xfrm>
            <a:off x="685800" y="44338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1" name="Line 7">
            <a:extLst>
              <a:ext uri="{FF2B5EF4-FFF2-40B4-BE49-F238E27FC236}">
                <a16:creationId xmlns:a16="http://schemas.microsoft.com/office/drawing/2014/main" id="{35A776EA-7E30-4DBA-8A8B-55A1451CC7D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2" name="Line 8">
            <a:extLst>
              <a:ext uri="{FF2B5EF4-FFF2-40B4-BE49-F238E27FC236}">
                <a16:creationId xmlns:a16="http://schemas.microsoft.com/office/drawing/2014/main" id="{ACACC038-4363-498D-B04A-7C9C0FF9D9B1}"/>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3" name="Line 9">
            <a:extLst>
              <a:ext uri="{FF2B5EF4-FFF2-40B4-BE49-F238E27FC236}">
                <a16:creationId xmlns:a16="http://schemas.microsoft.com/office/drawing/2014/main" id="{74A58487-E131-48EF-9780-4DBB5C994B37}"/>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8" name="Line 10">
            <a:extLst>
              <a:ext uri="{FF2B5EF4-FFF2-40B4-BE49-F238E27FC236}">
                <a16:creationId xmlns:a16="http://schemas.microsoft.com/office/drawing/2014/main" id="{C6E646AF-565A-4A91-BAD4-CC564FF17BFD}"/>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Line 11">
            <a:extLst>
              <a:ext uri="{FF2B5EF4-FFF2-40B4-BE49-F238E27FC236}">
                <a16:creationId xmlns:a16="http://schemas.microsoft.com/office/drawing/2014/main" id="{25C02133-3AE4-4F02-B5DF-C90BA27A37B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6156" name="Text Box 20">
            <a:extLst>
              <a:ext uri="{FF2B5EF4-FFF2-40B4-BE49-F238E27FC236}">
                <a16:creationId xmlns:a16="http://schemas.microsoft.com/office/drawing/2014/main" id="{3A222536-4B1D-4CFE-8B7C-37924169F351}"/>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t>Primarily</a:t>
            </a:r>
          </a:p>
          <a:p>
            <a:pPr algn="ctr" eaLnBrk="1" hangingPunct="1">
              <a:lnSpc>
                <a:spcPct val="90000"/>
              </a:lnSpc>
              <a:spcBef>
                <a:spcPct val="0"/>
              </a:spcBef>
              <a:buClrTx/>
              <a:buSzTx/>
              <a:buFontTx/>
              <a:buNone/>
            </a:pPr>
            <a:r>
              <a:rPr lang="en-US" altLang="en-US" sz="2000" i="1">
                <a:solidFill>
                  <a:srgbClr val="FF0000"/>
                </a:solidFill>
              </a:rPr>
              <a:t>Arterial</a:t>
            </a:r>
            <a:r>
              <a:rPr lang="en-US" altLang="en-US" sz="2000"/>
              <a:t>:</a:t>
            </a:r>
          </a:p>
          <a:p>
            <a:pPr algn="ctr" eaLnBrk="1" hangingPunct="1">
              <a:lnSpc>
                <a:spcPct val="90000"/>
              </a:lnSpc>
              <a:spcBef>
                <a:spcPct val="0"/>
              </a:spcBef>
              <a:buClrTx/>
              <a:buSzTx/>
              <a:buFontTx/>
              <a:buNone/>
            </a:pPr>
            <a:r>
              <a:rPr lang="en-US" altLang="en-US" sz="1700"/>
              <a:t>Think of these </a:t>
            </a:r>
            <a:r>
              <a:rPr lang="en-US" altLang="en-US" sz="1700" b="1" i="1">
                <a:solidFill>
                  <a:srgbClr val="FF0000"/>
                </a:solidFill>
              </a:rPr>
              <a:t>3</a:t>
            </a:r>
            <a:r>
              <a:rPr lang="en-US" altLang="en-US" sz="1700"/>
              <a:t> diseases:</a:t>
            </a:r>
          </a:p>
        </p:txBody>
      </p:sp>
      <p:sp>
        <p:nvSpPr>
          <p:cNvPr id="6157" name="Text Box 21">
            <a:extLst>
              <a:ext uri="{FF2B5EF4-FFF2-40B4-BE49-F238E27FC236}">
                <a16:creationId xmlns:a16="http://schemas.microsoft.com/office/drawing/2014/main" id="{E7C85D2E-DFD6-430F-A503-2CA21436B24C}"/>
              </a:ext>
            </a:extLst>
          </p:cNvPr>
          <p:cNvSpPr txBox="1">
            <a:spLocks noChangeArrowheads="1"/>
          </p:cNvSpPr>
          <p:nvPr/>
        </p:nvSpPr>
        <p:spPr bwMode="auto">
          <a:xfrm>
            <a:off x="6927850" y="2660650"/>
            <a:ext cx="117316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rgbClr val="B2B2B2"/>
                </a:solidFill>
              </a:rPr>
              <a:t>Primarily</a:t>
            </a:r>
          </a:p>
          <a:p>
            <a:pPr algn="ctr" eaLnBrk="1" hangingPunct="1">
              <a:lnSpc>
                <a:spcPct val="90000"/>
              </a:lnSpc>
              <a:spcBef>
                <a:spcPct val="0"/>
              </a:spcBef>
              <a:buClrTx/>
              <a:buSzTx/>
              <a:buFontTx/>
              <a:buNone/>
            </a:pPr>
            <a:r>
              <a:rPr lang="en-US" altLang="en-US" sz="2000" i="1">
                <a:solidFill>
                  <a:srgbClr val="B2B2B2"/>
                </a:solidFill>
              </a:rPr>
              <a:t>Venous</a:t>
            </a:r>
            <a:endParaRPr lang="en-US" altLang="en-US" sz="1700">
              <a:solidFill>
                <a:srgbClr val="B2B2B2"/>
              </a:solidFill>
            </a:endParaRPr>
          </a:p>
        </p:txBody>
      </p:sp>
      <p:sp>
        <p:nvSpPr>
          <p:cNvPr id="6158" name="Slide Number Placeholder 1">
            <a:extLst>
              <a:ext uri="{FF2B5EF4-FFF2-40B4-BE49-F238E27FC236}">
                <a16:creationId xmlns:a16="http://schemas.microsoft.com/office/drawing/2014/main" id="{1BC2C0D7-D86B-4F98-83FE-DE14D4E6209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3674BDB-DBAC-460B-8131-E77DEACA88E0}" type="slidenum">
              <a:rPr lang="en-US" altLang="en-US" sz="1000" smtClean="0"/>
              <a:pPr>
                <a:spcBef>
                  <a:spcPct val="0"/>
                </a:spcBef>
                <a:buClrTx/>
                <a:buSzTx/>
                <a:buFontTx/>
                <a:buNone/>
              </a:pPr>
              <a:t>4</a:t>
            </a:fld>
            <a:endParaRPr lang="en-US" altLang="en-US" sz="1000"/>
          </a:p>
        </p:txBody>
      </p:sp>
      <p:sp>
        <p:nvSpPr>
          <p:cNvPr id="2" name="TextBox 1">
            <a:extLst>
              <a:ext uri="{FF2B5EF4-FFF2-40B4-BE49-F238E27FC236}">
                <a16:creationId xmlns:a16="http://schemas.microsoft.com/office/drawing/2014/main" id="{8E3A0D15-656C-4609-BEA8-6F8940727C3A}"/>
              </a:ext>
            </a:extLst>
          </p:cNvPr>
          <p:cNvSpPr txBox="1"/>
          <p:nvPr/>
        </p:nvSpPr>
        <p:spPr>
          <a:xfrm>
            <a:off x="838200" y="3641547"/>
            <a:ext cx="325730" cy="956031"/>
          </a:xfrm>
          <a:prstGeom prst="rect">
            <a:avLst/>
          </a:prstGeom>
          <a:noFill/>
        </p:spPr>
        <p:txBody>
          <a:bodyPr wrap="none" rtlCol="0">
            <a:spAutoFit/>
          </a:bodyPr>
          <a:lstStyle/>
          <a:p>
            <a:pPr>
              <a:lnSpc>
                <a:spcPts val="2300"/>
              </a:lnSpc>
            </a:pPr>
            <a:r>
              <a:rPr lang="en-US" b="1" i="1" dirty="0">
                <a:solidFill>
                  <a:srgbClr val="FF0000"/>
                </a:solidFill>
              </a:rPr>
              <a:t>?</a:t>
            </a:r>
          </a:p>
          <a:p>
            <a:pPr>
              <a:lnSpc>
                <a:spcPts val="2300"/>
              </a:lnSpc>
            </a:pPr>
            <a:r>
              <a:rPr lang="en-US" b="1" i="1" dirty="0">
                <a:solidFill>
                  <a:srgbClr val="FF0000"/>
                </a:solidFill>
              </a:rPr>
              <a:t>?</a:t>
            </a:r>
          </a:p>
          <a:p>
            <a:pPr>
              <a:lnSpc>
                <a:spcPts val="2300"/>
              </a:lnSpc>
            </a:pPr>
            <a:r>
              <a:rPr lang="en-US" b="1" i="1" dirty="0">
                <a:solidFill>
                  <a:srgbClr val="FF0000"/>
                </a:solidFill>
              </a:rPr>
              <a:t>?</a:t>
            </a:r>
          </a:p>
        </p:txBody>
      </p:sp>
      <p:sp>
        <p:nvSpPr>
          <p:cNvPr id="15" name="Text Box 16">
            <a:extLst>
              <a:ext uri="{FF2B5EF4-FFF2-40B4-BE49-F238E27FC236}">
                <a16:creationId xmlns:a16="http://schemas.microsoft.com/office/drawing/2014/main" id="{BF84E2BA-9222-4107-A756-E63981A0C6A3}"/>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solidFill>
              </a:rPr>
              <a:t>:</a:t>
            </a:r>
          </a:p>
          <a:p>
            <a:pPr algn="ctr" eaLnBrk="1" hangingPunct="1">
              <a:lnSpc>
                <a:spcPct val="90000"/>
              </a:lnSpc>
              <a:spcBef>
                <a:spcPct val="0"/>
              </a:spcBef>
              <a:buClrTx/>
              <a:buSzTx/>
              <a:buFontTx/>
              <a:buNone/>
            </a:pPr>
            <a:r>
              <a:rPr lang="en-US" altLang="en-US" sz="1700" dirty="0">
                <a:solidFill>
                  <a:schemeClr val="bg1"/>
                </a:solidFill>
              </a:rPr>
              <a:t>Think of these</a:t>
            </a:r>
            <a:r>
              <a:rPr lang="en-US" altLang="en-US" sz="1700" b="1" i="1" dirty="0">
                <a:solidFill>
                  <a:schemeClr val="bg1"/>
                </a:solidFill>
              </a:rPr>
              <a:t> 3</a:t>
            </a:r>
            <a:r>
              <a:rPr lang="en-US" altLang="en-US" sz="1700" dirty="0">
                <a:solidFill>
                  <a:schemeClr val="bg1"/>
                </a:solidFill>
              </a:rPr>
              <a:t> diseases:</a:t>
            </a:r>
          </a:p>
        </p:txBody>
      </p:sp>
      <p:sp>
        <p:nvSpPr>
          <p:cNvPr id="16" name="TextBox 15">
            <a:extLst>
              <a:ext uri="{FF2B5EF4-FFF2-40B4-BE49-F238E27FC236}">
                <a16:creationId xmlns:a16="http://schemas.microsoft.com/office/drawing/2014/main" id="{FEBE6F69-1511-4C74-B538-89FFD3EF7E9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27" name="Line 27">
            <a:extLst>
              <a:ext uri="{FF2B5EF4-FFF2-40B4-BE49-F238E27FC236}">
                <a16:creationId xmlns:a16="http://schemas.microsoft.com/office/drawing/2014/main" id="{69E8CCA0-D351-4EC4-B370-9BC0692026B2}"/>
              </a:ext>
            </a:extLst>
          </p:cNvPr>
          <p:cNvSpPr>
            <a:spLocks noChangeShapeType="1"/>
          </p:cNvSpPr>
          <p:nvPr/>
        </p:nvSpPr>
        <p:spPr bwMode="auto">
          <a:xfrm>
            <a:off x="6858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Line 28">
            <a:extLst>
              <a:ext uri="{FF2B5EF4-FFF2-40B4-BE49-F238E27FC236}">
                <a16:creationId xmlns:a16="http://schemas.microsoft.com/office/drawing/2014/main" id="{760D70C3-77D5-4A89-820A-5B590EBB0F80}"/>
              </a:ext>
            </a:extLst>
          </p:cNvPr>
          <p:cNvSpPr>
            <a:spLocks noChangeShapeType="1"/>
          </p:cNvSpPr>
          <p:nvPr/>
        </p:nvSpPr>
        <p:spPr bwMode="auto">
          <a:xfrm>
            <a:off x="6858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9" name="Line 29">
            <a:extLst>
              <a:ext uri="{FF2B5EF4-FFF2-40B4-BE49-F238E27FC236}">
                <a16:creationId xmlns:a16="http://schemas.microsoft.com/office/drawing/2014/main" id="{5CB61E55-AB05-4C20-A27A-CB331430D739}"/>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394F61FE-F456-4BB3-BB33-A5860960606A}"/>
              </a:ext>
            </a:extLst>
          </p:cNvPr>
          <p:cNvSpPr>
            <a:spLocks noChangeShapeType="1"/>
          </p:cNvSpPr>
          <p:nvPr/>
        </p:nvSpPr>
        <p:spPr bwMode="auto">
          <a:xfrm>
            <a:off x="6858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1" name="Text Box 31">
            <a:extLst>
              <a:ext uri="{FF2B5EF4-FFF2-40B4-BE49-F238E27FC236}">
                <a16:creationId xmlns:a16="http://schemas.microsoft.com/office/drawing/2014/main" id="{8EFAD612-063E-46D5-B562-1D9EF26826D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32" name="Text Box 23">
            <a:extLst>
              <a:ext uri="{FF2B5EF4-FFF2-40B4-BE49-F238E27FC236}">
                <a16:creationId xmlns:a16="http://schemas.microsoft.com/office/drawing/2014/main" id="{09A5E77A-237D-4C48-8785-524C2D1AE29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33" name="Text Box 24">
            <a:extLst>
              <a:ext uri="{FF2B5EF4-FFF2-40B4-BE49-F238E27FC236}">
                <a16:creationId xmlns:a16="http://schemas.microsoft.com/office/drawing/2014/main" id="{3A1F7428-7AC3-48AC-ADED-AE710A9B4AAC}"/>
              </a:ext>
            </a:extLst>
          </p:cNvPr>
          <p:cNvSpPr txBox="1">
            <a:spLocks noChangeArrowheads="1"/>
          </p:cNvSpPr>
          <p:nvPr/>
        </p:nvSpPr>
        <p:spPr bwMode="auto">
          <a:xfrm>
            <a:off x="6934200" y="3962400"/>
            <a:ext cx="1570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Toxoplasmosis</a:t>
            </a:r>
          </a:p>
        </p:txBody>
      </p:sp>
      <p:sp>
        <p:nvSpPr>
          <p:cNvPr id="34" name="Text Box 25">
            <a:extLst>
              <a:ext uri="{FF2B5EF4-FFF2-40B4-BE49-F238E27FC236}">
                <a16:creationId xmlns:a16="http://schemas.microsoft.com/office/drawing/2014/main" id="{C1CD09EE-01FD-45C3-8A42-46D1BC0C091C}"/>
              </a:ext>
            </a:extLst>
          </p:cNvPr>
          <p:cNvSpPr txBox="1">
            <a:spLocks noChangeArrowheads="1"/>
          </p:cNvSpPr>
          <p:nvPr/>
        </p:nvSpPr>
        <p:spPr bwMode="auto">
          <a:xfrm>
            <a:off x="6978650" y="4267200"/>
            <a:ext cx="9667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Birdshot</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a:t>
            </a:r>
            <a:r>
              <a:rPr lang="en-US" sz="1600" b="1" i="1" dirty="0">
                <a:solidFill>
                  <a:srgbClr val="FF0000"/>
                </a:solidFill>
              </a:rPr>
              <a:t>retinal findings</a:t>
            </a:r>
            <a:r>
              <a:rPr lang="en-US" sz="1600" i="1" dirty="0">
                <a:solidFill>
                  <a:schemeClr val="bg1">
                    <a:lumMod val="65000"/>
                  </a:schemeClr>
                </a:solidFill>
              </a:rPr>
              <a:t>?</a:t>
            </a:r>
          </a:p>
          <a:p>
            <a:r>
              <a:rPr lang="en-US" sz="1600" dirty="0">
                <a:solidFill>
                  <a:schemeClr val="bg1">
                    <a:lumMod val="65000"/>
                  </a:schemeClr>
                </a:solidFill>
              </a:rPr>
              <a:t>About 3-30%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Oval 2">
            <a:extLst>
              <a:ext uri="{FF2B5EF4-FFF2-40B4-BE49-F238E27FC236}">
                <a16:creationId xmlns:a16="http://schemas.microsoft.com/office/drawing/2014/main" id="{52130247-1E1B-4DBF-A3D3-4721AF047C62}"/>
              </a:ext>
            </a:extLst>
          </p:cNvPr>
          <p:cNvSpPr/>
          <p:nvPr/>
        </p:nvSpPr>
        <p:spPr>
          <a:xfrm>
            <a:off x="5042336" y="3909662"/>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2CBE5DA-7EC6-4A7C-80B5-1E24D2D7748D}"/>
              </a:ext>
            </a:extLst>
          </p:cNvPr>
          <p:cNvSpPr txBox="1"/>
          <p:nvPr/>
        </p:nvSpPr>
        <p:spPr>
          <a:xfrm>
            <a:off x="3850284" y="4589812"/>
            <a:ext cx="431305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retinal findings may occur?</a:t>
            </a:r>
          </a:p>
          <a:p>
            <a:r>
              <a:rPr lang="en-US" sz="1400" dirty="0">
                <a:solidFill>
                  <a:schemeClr val="bg1">
                    <a:lumMod val="50000"/>
                  </a:schemeClr>
                </a:solidFill>
              </a:rPr>
              <a:t>Occlusive events: Asymptomatic </a:t>
            </a:r>
            <a:r>
              <a:rPr lang="en-US" sz="1400" b="1" dirty="0">
                <a:solidFill>
                  <a:srgbClr val="0000FF"/>
                </a:solidFill>
              </a:rPr>
              <a:t>cotton wool spots </a:t>
            </a:r>
          </a:p>
          <a:p>
            <a:r>
              <a:rPr lang="en-US" sz="1400" dirty="0">
                <a:solidFill>
                  <a:schemeClr val="bg1">
                    <a:lumMod val="50000"/>
                  </a:schemeClr>
                </a:solidFill>
              </a:rPr>
              <a:t>if ‘lucky,’ an </a:t>
            </a:r>
            <a:r>
              <a:rPr lang="en-US" sz="1400" b="1" dirty="0">
                <a:solidFill>
                  <a:srgbClr val="0000FF"/>
                </a:solidFill>
              </a:rPr>
              <a:t>infarcted macula </a:t>
            </a:r>
            <a:r>
              <a:rPr lang="en-US" sz="1400" dirty="0">
                <a:solidFill>
                  <a:schemeClr val="bg1">
                    <a:lumMod val="50000"/>
                  </a:schemeClr>
                </a:solidFill>
              </a:rPr>
              <a:t>if not</a:t>
            </a:r>
          </a:p>
        </p:txBody>
      </p:sp>
      <p:sp>
        <p:nvSpPr>
          <p:cNvPr id="43" name="Oval 42">
            <a:extLst>
              <a:ext uri="{FF2B5EF4-FFF2-40B4-BE49-F238E27FC236}">
                <a16:creationId xmlns:a16="http://schemas.microsoft.com/office/drawing/2014/main" id="{62CF52CB-9A2A-41EF-93E2-B2EB9392A471}"/>
              </a:ext>
            </a:extLst>
          </p:cNvPr>
          <p:cNvSpPr/>
          <p:nvPr/>
        </p:nvSpPr>
        <p:spPr>
          <a:xfrm>
            <a:off x="4724400" y="4896130"/>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BE4151CA-9C59-4A8D-8A41-48C3A6C0EB3F}"/>
              </a:ext>
            </a:extLst>
          </p:cNvPr>
          <p:cNvSpPr txBox="1"/>
          <p:nvPr/>
        </p:nvSpPr>
        <p:spPr>
          <a:xfrm>
            <a:off x="4417992" y="5567362"/>
            <a:ext cx="4038600" cy="738664"/>
          </a:xfrm>
          <a:prstGeom prst="rect">
            <a:avLst/>
          </a:prstGeom>
          <a:solidFill>
            <a:srgbClr val="CCFFCC"/>
          </a:solidFill>
        </p:spPr>
        <p:txBody>
          <a:bodyPr wrap="square" rtlCol="0">
            <a:spAutoFit/>
          </a:bodyPr>
          <a:lstStyle/>
          <a:p>
            <a:r>
              <a:rPr lang="en-US" sz="1400" i="1" dirty="0">
                <a:solidFill>
                  <a:schemeClr val="bg1">
                    <a:lumMod val="65000"/>
                  </a:schemeClr>
                </a:solidFill>
              </a:rPr>
              <a:t>Is macular infarction also a classic manifestation of lupus retinopathy?</a:t>
            </a:r>
          </a:p>
          <a:p>
            <a:r>
              <a:rPr lang="en-US" sz="1400" dirty="0">
                <a:solidFill>
                  <a:schemeClr val="bg1">
                    <a:lumMod val="65000"/>
                  </a:schemeClr>
                </a:solidFill>
              </a:rPr>
              <a:t>Thankfully no—it is quite rare</a:t>
            </a:r>
          </a:p>
        </p:txBody>
      </p:sp>
      <p:sp>
        <p:nvSpPr>
          <p:cNvPr id="44" name="TextBox 43">
            <a:extLst>
              <a:ext uri="{FF2B5EF4-FFF2-40B4-BE49-F238E27FC236}">
                <a16:creationId xmlns:a16="http://schemas.microsoft.com/office/drawing/2014/main" id="{240E2533-872A-4AE6-BF34-287A39AFB9B7}"/>
              </a:ext>
            </a:extLst>
          </p:cNvPr>
          <p:cNvSpPr txBox="1"/>
          <p:nvPr/>
        </p:nvSpPr>
        <p:spPr>
          <a:xfrm>
            <a:off x="1787036" y="4495800"/>
            <a:ext cx="4613764" cy="307777"/>
          </a:xfrm>
          <a:prstGeom prst="rect">
            <a:avLst/>
          </a:prstGeom>
          <a:solidFill>
            <a:schemeClr val="bg1"/>
          </a:solidFill>
          <a:ln>
            <a:solidFill>
              <a:schemeClr val="bg1">
                <a:lumMod val="75000"/>
              </a:schemeClr>
            </a:solidFill>
          </a:ln>
        </p:spPr>
        <p:txBody>
          <a:bodyPr wrap="none" rtlCol="0">
            <a:spAutoFit/>
          </a:bodyPr>
          <a:lstStyle/>
          <a:p>
            <a:r>
              <a:rPr lang="en-US" sz="1400" i="1" dirty="0">
                <a:solidFill>
                  <a:schemeClr val="bg1">
                    <a:lumMod val="75000"/>
                  </a:schemeClr>
                </a:solidFill>
              </a:rPr>
              <a:t>CWS are </a:t>
            </a:r>
            <a:r>
              <a:rPr lang="en-US" sz="1400" b="1" dirty="0">
                <a:solidFill>
                  <a:schemeClr val="bg1">
                    <a:lumMod val="75000"/>
                  </a:schemeClr>
                </a:solidFill>
              </a:rPr>
              <a:t>the</a:t>
            </a:r>
            <a:r>
              <a:rPr lang="en-US" sz="1400" i="1" dirty="0">
                <a:solidFill>
                  <a:schemeClr val="bg1">
                    <a:lumMod val="75000"/>
                  </a:schemeClr>
                </a:solidFill>
              </a:rPr>
              <a:t> classic manifestation of lupus retinopathy!</a:t>
            </a:r>
          </a:p>
        </p:txBody>
      </p:sp>
      <p:sp>
        <p:nvSpPr>
          <p:cNvPr id="45" name="Oval 44">
            <a:extLst>
              <a:ext uri="{FF2B5EF4-FFF2-40B4-BE49-F238E27FC236}">
                <a16:creationId xmlns:a16="http://schemas.microsoft.com/office/drawing/2014/main" id="{07444C81-69ED-475A-AC79-B384EFE108BF}"/>
              </a:ext>
            </a:extLst>
          </p:cNvPr>
          <p:cNvSpPr/>
          <p:nvPr/>
        </p:nvSpPr>
        <p:spPr>
          <a:xfrm>
            <a:off x="6401330" y="4695171"/>
            <a:ext cx="1762009"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2F6741F-6EBB-41EA-A92E-EDBFC5D69E3C}"/>
              </a:ext>
            </a:extLst>
          </p:cNvPr>
          <p:cNvSpPr txBox="1"/>
          <p:nvPr/>
        </p:nvSpPr>
        <p:spPr>
          <a:xfrm>
            <a:off x="609601" y="2971800"/>
            <a:ext cx="8153400" cy="1600438"/>
          </a:xfrm>
          <a:prstGeom prst="rect">
            <a:avLst/>
          </a:prstGeom>
          <a:solidFill>
            <a:schemeClr val="accent6">
              <a:lumMod val="40000"/>
              <a:lumOff val="60000"/>
            </a:schemeClr>
          </a:solidFill>
        </p:spPr>
        <p:txBody>
          <a:bodyPr wrap="square" rtlCol="0">
            <a:spAutoFit/>
          </a:bodyPr>
          <a:lstStyle/>
          <a:p>
            <a:r>
              <a:rPr lang="en-US" sz="1400" i="1" dirty="0">
                <a:solidFill>
                  <a:srgbClr val="FF0000"/>
                </a:solidFill>
              </a:rPr>
              <a:t>What is the fundamental difference between the pathophysiology of CWS and macular infarction?</a:t>
            </a:r>
          </a:p>
          <a:p>
            <a:r>
              <a:rPr lang="en-US" sz="1400" dirty="0">
                <a:solidFill>
                  <a:srgbClr val="FF0000"/>
                </a:solidFill>
              </a:rPr>
              <a:t>It’s the size of the vessel involved. CWS result from infarction of tiny end-arterioles of the arterial tree, whereas macular infarction involves the relatively ginormous central retinal artery, or an immediate branch thereof. </a:t>
            </a:r>
            <a:endParaRPr lang="en-US" sz="1400" dirty="0">
              <a:solidFill>
                <a:schemeClr val="accent6">
                  <a:lumMod val="40000"/>
                  <a:lumOff val="60000"/>
                </a:schemeClr>
              </a:solidFill>
            </a:endParaRP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How does this explain the fact that CWS are vastly more common than macular infarction?</a:t>
            </a:r>
          </a:p>
          <a:p>
            <a:r>
              <a:rPr lang="en-US" sz="1400" dirty="0">
                <a:solidFill>
                  <a:schemeClr val="accent6">
                    <a:lumMod val="40000"/>
                    <a:lumOff val="60000"/>
                  </a:schemeClr>
                </a:solidFill>
              </a:rPr>
              <a:t>It’s because lupus is a </a:t>
            </a:r>
            <a:r>
              <a:rPr lang="en-US" sz="1400" dirty="0" err="1">
                <a:solidFill>
                  <a:schemeClr val="accent6">
                    <a:lumMod val="40000"/>
                    <a:lumOff val="60000"/>
                  </a:schemeClr>
                </a:solidFill>
              </a:rPr>
              <a:t>microvasculopathy</a:t>
            </a:r>
            <a:r>
              <a:rPr lang="en-US" sz="1400" dirty="0">
                <a:solidFill>
                  <a:schemeClr val="accent6">
                    <a:lumMod val="40000"/>
                    <a:lumOff val="60000"/>
                  </a:schemeClr>
                </a:solidFill>
              </a:rPr>
              <a:t>, and thus much more likely to affect end-arterioles </a:t>
            </a:r>
          </a:p>
        </p:txBody>
      </p:sp>
      <p:sp>
        <p:nvSpPr>
          <p:cNvPr id="46" name="TextBox 45">
            <a:extLst>
              <a:ext uri="{FF2B5EF4-FFF2-40B4-BE49-F238E27FC236}">
                <a16:creationId xmlns:a16="http://schemas.microsoft.com/office/drawing/2014/main" id="{FE4C9E8A-CE55-49EF-B206-2C9BF69BBDA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54867480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27" name="Line 27">
            <a:extLst>
              <a:ext uri="{FF2B5EF4-FFF2-40B4-BE49-F238E27FC236}">
                <a16:creationId xmlns:a16="http://schemas.microsoft.com/office/drawing/2014/main" id="{69E8CCA0-D351-4EC4-B370-9BC0692026B2}"/>
              </a:ext>
            </a:extLst>
          </p:cNvPr>
          <p:cNvSpPr>
            <a:spLocks noChangeShapeType="1"/>
          </p:cNvSpPr>
          <p:nvPr/>
        </p:nvSpPr>
        <p:spPr bwMode="auto">
          <a:xfrm>
            <a:off x="6858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Line 28">
            <a:extLst>
              <a:ext uri="{FF2B5EF4-FFF2-40B4-BE49-F238E27FC236}">
                <a16:creationId xmlns:a16="http://schemas.microsoft.com/office/drawing/2014/main" id="{760D70C3-77D5-4A89-820A-5B590EBB0F80}"/>
              </a:ext>
            </a:extLst>
          </p:cNvPr>
          <p:cNvSpPr>
            <a:spLocks noChangeShapeType="1"/>
          </p:cNvSpPr>
          <p:nvPr/>
        </p:nvSpPr>
        <p:spPr bwMode="auto">
          <a:xfrm>
            <a:off x="6858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9" name="Line 29">
            <a:extLst>
              <a:ext uri="{FF2B5EF4-FFF2-40B4-BE49-F238E27FC236}">
                <a16:creationId xmlns:a16="http://schemas.microsoft.com/office/drawing/2014/main" id="{5CB61E55-AB05-4C20-A27A-CB331430D739}"/>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394F61FE-F456-4BB3-BB33-A5860960606A}"/>
              </a:ext>
            </a:extLst>
          </p:cNvPr>
          <p:cNvSpPr>
            <a:spLocks noChangeShapeType="1"/>
          </p:cNvSpPr>
          <p:nvPr/>
        </p:nvSpPr>
        <p:spPr bwMode="auto">
          <a:xfrm>
            <a:off x="6858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1" name="Text Box 31">
            <a:extLst>
              <a:ext uri="{FF2B5EF4-FFF2-40B4-BE49-F238E27FC236}">
                <a16:creationId xmlns:a16="http://schemas.microsoft.com/office/drawing/2014/main" id="{8EFAD612-063E-46D5-B562-1D9EF26826D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32" name="Text Box 23">
            <a:extLst>
              <a:ext uri="{FF2B5EF4-FFF2-40B4-BE49-F238E27FC236}">
                <a16:creationId xmlns:a16="http://schemas.microsoft.com/office/drawing/2014/main" id="{09A5E77A-237D-4C48-8785-524C2D1AE29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33" name="Text Box 24">
            <a:extLst>
              <a:ext uri="{FF2B5EF4-FFF2-40B4-BE49-F238E27FC236}">
                <a16:creationId xmlns:a16="http://schemas.microsoft.com/office/drawing/2014/main" id="{3A1F7428-7AC3-48AC-ADED-AE710A9B4AAC}"/>
              </a:ext>
            </a:extLst>
          </p:cNvPr>
          <p:cNvSpPr txBox="1">
            <a:spLocks noChangeArrowheads="1"/>
          </p:cNvSpPr>
          <p:nvPr/>
        </p:nvSpPr>
        <p:spPr bwMode="auto">
          <a:xfrm>
            <a:off x="6934200" y="3962400"/>
            <a:ext cx="1570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Toxoplasmosis</a:t>
            </a:r>
          </a:p>
        </p:txBody>
      </p:sp>
      <p:sp>
        <p:nvSpPr>
          <p:cNvPr id="34" name="Text Box 25">
            <a:extLst>
              <a:ext uri="{FF2B5EF4-FFF2-40B4-BE49-F238E27FC236}">
                <a16:creationId xmlns:a16="http://schemas.microsoft.com/office/drawing/2014/main" id="{C1CD09EE-01FD-45C3-8A42-46D1BC0C091C}"/>
              </a:ext>
            </a:extLst>
          </p:cNvPr>
          <p:cNvSpPr txBox="1">
            <a:spLocks noChangeArrowheads="1"/>
          </p:cNvSpPr>
          <p:nvPr/>
        </p:nvSpPr>
        <p:spPr bwMode="auto">
          <a:xfrm>
            <a:off x="6978650" y="4267200"/>
            <a:ext cx="9667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Birdshot</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a:t>
            </a:r>
            <a:r>
              <a:rPr lang="en-US" sz="1600" b="1" i="1" dirty="0">
                <a:solidFill>
                  <a:srgbClr val="FF0000"/>
                </a:solidFill>
              </a:rPr>
              <a:t>retinal findings</a:t>
            </a:r>
            <a:r>
              <a:rPr lang="en-US" sz="1600" i="1" dirty="0">
                <a:solidFill>
                  <a:schemeClr val="bg1">
                    <a:lumMod val="65000"/>
                  </a:schemeClr>
                </a:solidFill>
              </a:rPr>
              <a:t>?</a:t>
            </a:r>
          </a:p>
          <a:p>
            <a:r>
              <a:rPr lang="en-US" sz="1600" dirty="0">
                <a:solidFill>
                  <a:schemeClr val="bg1">
                    <a:lumMod val="65000"/>
                  </a:schemeClr>
                </a:solidFill>
              </a:rPr>
              <a:t>About 3-30%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Oval 2">
            <a:extLst>
              <a:ext uri="{FF2B5EF4-FFF2-40B4-BE49-F238E27FC236}">
                <a16:creationId xmlns:a16="http://schemas.microsoft.com/office/drawing/2014/main" id="{52130247-1E1B-4DBF-A3D3-4721AF047C62}"/>
              </a:ext>
            </a:extLst>
          </p:cNvPr>
          <p:cNvSpPr/>
          <p:nvPr/>
        </p:nvSpPr>
        <p:spPr>
          <a:xfrm>
            <a:off x="5042336" y="3909662"/>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2CBE5DA-7EC6-4A7C-80B5-1E24D2D7748D}"/>
              </a:ext>
            </a:extLst>
          </p:cNvPr>
          <p:cNvSpPr txBox="1"/>
          <p:nvPr/>
        </p:nvSpPr>
        <p:spPr>
          <a:xfrm>
            <a:off x="3850284" y="4589812"/>
            <a:ext cx="431305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retinal findings may occur?</a:t>
            </a:r>
          </a:p>
          <a:p>
            <a:r>
              <a:rPr lang="en-US" sz="1400" dirty="0">
                <a:solidFill>
                  <a:schemeClr val="bg1">
                    <a:lumMod val="50000"/>
                  </a:schemeClr>
                </a:solidFill>
              </a:rPr>
              <a:t>Occlusive events: Asymptomatic </a:t>
            </a:r>
            <a:r>
              <a:rPr lang="en-US" sz="1400" b="1" dirty="0">
                <a:solidFill>
                  <a:srgbClr val="0000FF"/>
                </a:solidFill>
              </a:rPr>
              <a:t>cotton wool spots </a:t>
            </a:r>
          </a:p>
          <a:p>
            <a:r>
              <a:rPr lang="en-US" sz="1400" dirty="0">
                <a:solidFill>
                  <a:schemeClr val="bg1">
                    <a:lumMod val="50000"/>
                  </a:schemeClr>
                </a:solidFill>
              </a:rPr>
              <a:t>if ‘lucky,’ an </a:t>
            </a:r>
            <a:r>
              <a:rPr lang="en-US" sz="1400" b="1" dirty="0">
                <a:solidFill>
                  <a:srgbClr val="0000FF"/>
                </a:solidFill>
              </a:rPr>
              <a:t>infarcted macula </a:t>
            </a:r>
            <a:r>
              <a:rPr lang="en-US" sz="1400" dirty="0">
                <a:solidFill>
                  <a:schemeClr val="bg1">
                    <a:lumMod val="50000"/>
                  </a:schemeClr>
                </a:solidFill>
              </a:rPr>
              <a:t>if not</a:t>
            </a:r>
          </a:p>
        </p:txBody>
      </p:sp>
      <p:sp>
        <p:nvSpPr>
          <p:cNvPr id="43" name="Oval 42">
            <a:extLst>
              <a:ext uri="{FF2B5EF4-FFF2-40B4-BE49-F238E27FC236}">
                <a16:creationId xmlns:a16="http://schemas.microsoft.com/office/drawing/2014/main" id="{62CF52CB-9A2A-41EF-93E2-B2EB9392A471}"/>
              </a:ext>
            </a:extLst>
          </p:cNvPr>
          <p:cNvSpPr/>
          <p:nvPr/>
        </p:nvSpPr>
        <p:spPr>
          <a:xfrm>
            <a:off x="4724400" y="4896130"/>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BE4151CA-9C59-4A8D-8A41-48C3A6C0EB3F}"/>
              </a:ext>
            </a:extLst>
          </p:cNvPr>
          <p:cNvSpPr txBox="1"/>
          <p:nvPr/>
        </p:nvSpPr>
        <p:spPr>
          <a:xfrm>
            <a:off x="4417992" y="5567362"/>
            <a:ext cx="4038600" cy="738664"/>
          </a:xfrm>
          <a:prstGeom prst="rect">
            <a:avLst/>
          </a:prstGeom>
          <a:solidFill>
            <a:srgbClr val="CCFFCC"/>
          </a:solidFill>
        </p:spPr>
        <p:txBody>
          <a:bodyPr wrap="square" rtlCol="0">
            <a:spAutoFit/>
          </a:bodyPr>
          <a:lstStyle/>
          <a:p>
            <a:r>
              <a:rPr lang="en-US" sz="1400" i="1" dirty="0">
                <a:solidFill>
                  <a:schemeClr val="bg1">
                    <a:lumMod val="65000"/>
                  </a:schemeClr>
                </a:solidFill>
              </a:rPr>
              <a:t>Is macular infarction also a classic manifestation of lupus retinopathy?</a:t>
            </a:r>
          </a:p>
          <a:p>
            <a:r>
              <a:rPr lang="en-US" sz="1400" dirty="0">
                <a:solidFill>
                  <a:schemeClr val="bg1">
                    <a:lumMod val="65000"/>
                  </a:schemeClr>
                </a:solidFill>
              </a:rPr>
              <a:t>Thankfully no—it is quite rare</a:t>
            </a:r>
          </a:p>
        </p:txBody>
      </p:sp>
      <p:sp>
        <p:nvSpPr>
          <p:cNvPr id="44" name="TextBox 43">
            <a:extLst>
              <a:ext uri="{FF2B5EF4-FFF2-40B4-BE49-F238E27FC236}">
                <a16:creationId xmlns:a16="http://schemas.microsoft.com/office/drawing/2014/main" id="{240E2533-872A-4AE6-BF34-287A39AFB9B7}"/>
              </a:ext>
            </a:extLst>
          </p:cNvPr>
          <p:cNvSpPr txBox="1"/>
          <p:nvPr/>
        </p:nvSpPr>
        <p:spPr>
          <a:xfrm>
            <a:off x="1787036" y="4495800"/>
            <a:ext cx="4613764" cy="307777"/>
          </a:xfrm>
          <a:prstGeom prst="rect">
            <a:avLst/>
          </a:prstGeom>
          <a:solidFill>
            <a:schemeClr val="bg1"/>
          </a:solidFill>
          <a:ln>
            <a:solidFill>
              <a:schemeClr val="bg1">
                <a:lumMod val="75000"/>
              </a:schemeClr>
            </a:solidFill>
          </a:ln>
        </p:spPr>
        <p:txBody>
          <a:bodyPr wrap="none" rtlCol="0">
            <a:spAutoFit/>
          </a:bodyPr>
          <a:lstStyle/>
          <a:p>
            <a:r>
              <a:rPr lang="en-US" sz="1400" i="1" dirty="0">
                <a:solidFill>
                  <a:schemeClr val="bg1">
                    <a:lumMod val="75000"/>
                  </a:schemeClr>
                </a:solidFill>
              </a:rPr>
              <a:t>CWS are </a:t>
            </a:r>
            <a:r>
              <a:rPr lang="en-US" sz="1400" b="1" dirty="0">
                <a:solidFill>
                  <a:schemeClr val="bg1">
                    <a:lumMod val="75000"/>
                  </a:schemeClr>
                </a:solidFill>
              </a:rPr>
              <a:t>the</a:t>
            </a:r>
            <a:r>
              <a:rPr lang="en-US" sz="1400" i="1" dirty="0">
                <a:solidFill>
                  <a:schemeClr val="bg1">
                    <a:lumMod val="75000"/>
                  </a:schemeClr>
                </a:solidFill>
              </a:rPr>
              <a:t> classic manifestation of lupus retinopathy!</a:t>
            </a:r>
          </a:p>
        </p:txBody>
      </p:sp>
      <p:sp>
        <p:nvSpPr>
          <p:cNvPr id="45" name="Oval 44">
            <a:extLst>
              <a:ext uri="{FF2B5EF4-FFF2-40B4-BE49-F238E27FC236}">
                <a16:creationId xmlns:a16="http://schemas.microsoft.com/office/drawing/2014/main" id="{07444C81-69ED-475A-AC79-B384EFE108BF}"/>
              </a:ext>
            </a:extLst>
          </p:cNvPr>
          <p:cNvSpPr/>
          <p:nvPr/>
        </p:nvSpPr>
        <p:spPr>
          <a:xfrm>
            <a:off x="6401330" y="4695171"/>
            <a:ext cx="1762009"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2F6741F-6EBB-41EA-A92E-EDBFC5D69E3C}"/>
              </a:ext>
            </a:extLst>
          </p:cNvPr>
          <p:cNvSpPr txBox="1"/>
          <p:nvPr/>
        </p:nvSpPr>
        <p:spPr>
          <a:xfrm>
            <a:off x="609601" y="2971800"/>
            <a:ext cx="8153400" cy="1600438"/>
          </a:xfrm>
          <a:prstGeom prst="rect">
            <a:avLst/>
          </a:prstGeom>
          <a:solidFill>
            <a:schemeClr val="accent6">
              <a:lumMod val="40000"/>
              <a:lumOff val="60000"/>
            </a:schemeClr>
          </a:solidFill>
        </p:spPr>
        <p:txBody>
          <a:bodyPr wrap="square" rtlCol="0">
            <a:spAutoFit/>
          </a:bodyPr>
          <a:lstStyle/>
          <a:p>
            <a:r>
              <a:rPr lang="en-US" sz="1400" i="1" dirty="0">
                <a:solidFill>
                  <a:srgbClr val="FF0000"/>
                </a:solidFill>
              </a:rPr>
              <a:t>What is the fundamental difference between the pathophysiology of CWS and macular infarction?</a:t>
            </a:r>
          </a:p>
          <a:p>
            <a:r>
              <a:rPr lang="en-US" sz="1400" dirty="0">
                <a:solidFill>
                  <a:srgbClr val="FF0000"/>
                </a:solidFill>
              </a:rPr>
              <a:t>It’s the size of the vessel involved. CWS result from infarction of tiny end-arterioles of the arterial tree, whereas macular infarction involves the relatively ginormous central retinal artery, or an immediate branch thereof. </a:t>
            </a:r>
          </a:p>
          <a:p>
            <a:endParaRPr lang="en-US" sz="1400" i="1" dirty="0">
              <a:solidFill>
                <a:srgbClr val="FF0000"/>
              </a:solidFill>
            </a:endParaRPr>
          </a:p>
          <a:p>
            <a:r>
              <a:rPr lang="en-US" sz="1400" i="1" dirty="0">
                <a:solidFill>
                  <a:srgbClr val="FF0000"/>
                </a:solidFill>
              </a:rPr>
              <a:t>How does this explain the fact that CWS are vastly more common than macular infarction?</a:t>
            </a:r>
            <a:endParaRPr lang="en-US" sz="1400" i="1" dirty="0">
              <a:solidFill>
                <a:schemeClr val="accent6">
                  <a:lumMod val="40000"/>
                  <a:lumOff val="60000"/>
                </a:schemeClr>
              </a:solidFill>
            </a:endParaRPr>
          </a:p>
          <a:p>
            <a:r>
              <a:rPr lang="en-US" sz="1400" dirty="0">
                <a:solidFill>
                  <a:schemeClr val="accent6">
                    <a:lumMod val="40000"/>
                    <a:lumOff val="60000"/>
                  </a:schemeClr>
                </a:solidFill>
              </a:rPr>
              <a:t>It’s because lupus is a </a:t>
            </a:r>
            <a:r>
              <a:rPr lang="en-US" sz="1400" dirty="0" err="1">
                <a:solidFill>
                  <a:schemeClr val="accent6">
                    <a:lumMod val="40000"/>
                    <a:lumOff val="60000"/>
                  </a:schemeClr>
                </a:solidFill>
              </a:rPr>
              <a:t>microvasculopathy</a:t>
            </a:r>
            <a:r>
              <a:rPr lang="en-US" sz="1400" dirty="0">
                <a:solidFill>
                  <a:schemeClr val="accent6">
                    <a:lumMod val="40000"/>
                    <a:lumOff val="60000"/>
                  </a:schemeClr>
                </a:solidFill>
              </a:rPr>
              <a:t>, and thus much more likely to affect end-arterioles </a:t>
            </a:r>
          </a:p>
        </p:txBody>
      </p:sp>
      <p:sp>
        <p:nvSpPr>
          <p:cNvPr id="46" name="TextBox 45">
            <a:extLst>
              <a:ext uri="{FF2B5EF4-FFF2-40B4-BE49-F238E27FC236}">
                <a16:creationId xmlns:a16="http://schemas.microsoft.com/office/drawing/2014/main" id="{DF4DE738-8ED3-4527-9C4C-BDB2B883537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55666943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27" name="Line 27">
            <a:extLst>
              <a:ext uri="{FF2B5EF4-FFF2-40B4-BE49-F238E27FC236}">
                <a16:creationId xmlns:a16="http://schemas.microsoft.com/office/drawing/2014/main" id="{69E8CCA0-D351-4EC4-B370-9BC0692026B2}"/>
              </a:ext>
            </a:extLst>
          </p:cNvPr>
          <p:cNvSpPr>
            <a:spLocks noChangeShapeType="1"/>
          </p:cNvSpPr>
          <p:nvPr/>
        </p:nvSpPr>
        <p:spPr bwMode="auto">
          <a:xfrm>
            <a:off x="6858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Line 28">
            <a:extLst>
              <a:ext uri="{FF2B5EF4-FFF2-40B4-BE49-F238E27FC236}">
                <a16:creationId xmlns:a16="http://schemas.microsoft.com/office/drawing/2014/main" id="{760D70C3-77D5-4A89-820A-5B590EBB0F80}"/>
              </a:ext>
            </a:extLst>
          </p:cNvPr>
          <p:cNvSpPr>
            <a:spLocks noChangeShapeType="1"/>
          </p:cNvSpPr>
          <p:nvPr/>
        </p:nvSpPr>
        <p:spPr bwMode="auto">
          <a:xfrm>
            <a:off x="6858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9" name="Line 29">
            <a:extLst>
              <a:ext uri="{FF2B5EF4-FFF2-40B4-BE49-F238E27FC236}">
                <a16:creationId xmlns:a16="http://schemas.microsoft.com/office/drawing/2014/main" id="{5CB61E55-AB05-4C20-A27A-CB331430D739}"/>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394F61FE-F456-4BB3-BB33-A5860960606A}"/>
              </a:ext>
            </a:extLst>
          </p:cNvPr>
          <p:cNvSpPr>
            <a:spLocks noChangeShapeType="1"/>
          </p:cNvSpPr>
          <p:nvPr/>
        </p:nvSpPr>
        <p:spPr bwMode="auto">
          <a:xfrm>
            <a:off x="6858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1" name="Text Box 31">
            <a:extLst>
              <a:ext uri="{FF2B5EF4-FFF2-40B4-BE49-F238E27FC236}">
                <a16:creationId xmlns:a16="http://schemas.microsoft.com/office/drawing/2014/main" id="{8EFAD612-063E-46D5-B562-1D9EF26826D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32" name="Text Box 23">
            <a:extLst>
              <a:ext uri="{FF2B5EF4-FFF2-40B4-BE49-F238E27FC236}">
                <a16:creationId xmlns:a16="http://schemas.microsoft.com/office/drawing/2014/main" id="{09A5E77A-237D-4C48-8785-524C2D1AE29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sp>
        <p:nvSpPr>
          <p:cNvPr id="33" name="Text Box 24">
            <a:extLst>
              <a:ext uri="{FF2B5EF4-FFF2-40B4-BE49-F238E27FC236}">
                <a16:creationId xmlns:a16="http://schemas.microsoft.com/office/drawing/2014/main" id="{3A1F7428-7AC3-48AC-ADED-AE710A9B4AAC}"/>
              </a:ext>
            </a:extLst>
          </p:cNvPr>
          <p:cNvSpPr txBox="1">
            <a:spLocks noChangeArrowheads="1"/>
          </p:cNvSpPr>
          <p:nvPr/>
        </p:nvSpPr>
        <p:spPr bwMode="auto">
          <a:xfrm>
            <a:off x="6934200" y="3962400"/>
            <a:ext cx="157003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Toxoplasmosis</a:t>
            </a:r>
          </a:p>
        </p:txBody>
      </p:sp>
      <p:sp>
        <p:nvSpPr>
          <p:cNvPr id="34" name="Text Box 25">
            <a:extLst>
              <a:ext uri="{FF2B5EF4-FFF2-40B4-BE49-F238E27FC236}">
                <a16:creationId xmlns:a16="http://schemas.microsoft.com/office/drawing/2014/main" id="{C1CD09EE-01FD-45C3-8A42-46D1BC0C091C}"/>
              </a:ext>
            </a:extLst>
          </p:cNvPr>
          <p:cNvSpPr txBox="1">
            <a:spLocks noChangeArrowheads="1"/>
          </p:cNvSpPr>
          <p:nvPr/>
        </p:nvSpPr>
        <p:spPr bwMode="auto">
          <a:xfrm>
            <a:off x="6978650" y="4267200"/>
            <a:ext cx="9667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Birdshot</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classic lupus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 woman of childbearing age</a:t>
            </a:r>
          </a:p>
          <a:p>
            <a:endParaRPr lang="en-US" sz="1600" dirty="0">
              <a:solidFill>
                <a:schemeClr val="bg1">
                  <a:lumMod val="65000"/>
                </a:schemeClr>
              </a:solidFill>
            </a:endParaRPr>
          </a:p>
          <a:p>
            <a:r>
              <a:rPr lang="en-US" sz="1600" i="1" dirty="0">
                <a:solidFill>
                  <a:schemeClr val="bg1">
                    <a:lumMod val="65000"/>
                  </a:schemeClr>
                </a:solidFill>
              </a:rPr>
              <a:t>Is there a racial predilection?</a:t>
            </a:r>
          </a:p>
          <a:p>
            <a:r>
              <a:rPr lang="en-US" sz="1600" dirty="0">
                <a:solidFill>
                  <a:schemeClr val="bg1">
                    <a:lumMod val="65000"/>
                  </a:schemeClr>
                </a:solidFill>
              </a:rPr>
              <a:t>Yes,  black  and  Hispanic  women are at greater risk than are  white  women</a:t>
            </a:r>
          </a:p>
          <a:p>
            <a:endParaRPr lang="en-US" sz="1600" dirty="0">
              <a:solidFill>
                <a:schemeClr val="bg1">
                  <a:lumMod val="65000"/>
                </a:schemeClr>
              </a:solidFill>
            </a:endParaRPr>
          </a:p>
          <a:p>
            <a:r>
              <a:rPr lang="en-US" sz="1600" i="1" dirty="0">
                <a:solidFill>
                  <a:schemeClr val="bg1">
                    <a:lumMod val="65000"/>
                  </a:schemeClr>
                </a:solidFill>
              </a:rPr>
              <a:t>What proportion of lupus pts manifest </a:t>
            </a:r>
            <a:r>
              <a:rPr lang="en-US" sz="1600" b="1" i="1" dirty="0">
                <a:solidFill>
                  <a:srgbClr val="FF0000"/>
                </a:solidFill>
              </a:rPr>
              <a:t>retinal findings</a:t>
            </a:r>
            <a:r>
              <a:rPr lang="en-US" sz="1600" i="1" dirty="0">
                <a:solidFill>
                  <a:schemeClr val="bg1">
                    <a:lumMod val="65000"/>
                  </a:schemeClr>
                </a:solidFill>
              </a:rPr>
              <a:t>?</a:t>
            </a:r>
          </a:p>
          <a:p>
            <a:r>
              <a:rPr lang="en-US" sz="1600" dirty="0">
                <a:solidFill>
                  <a:schemeClr val="bg1">
                    <a:lumMod val="65000"/>
                  </a:schemeClr>
                </a:solidFill>
              </a:rPr>
              <a:t>About 3-30%</a:t>
            </a:r>
          </a:p>
          <a:p>
            <a:endParaRPr 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Why is lupus-associated retinal arteritis such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 name="Oval 2">
            <a:extLst>
              <a:ext uri="{FF2B5EF4-FFF2-40B4-BE49-F238E27FC236}">
                <a16:creationId xmlns:a16="http://schemas.microsoft.com/office/drawing/2014/main" id="{52130247-1E1B-4DBF-A3D3-4721AF047C62}"/>
              </a:ext>
            </a:extLst>
          </p:cNvPr>
          <p:cNvSpPr/>
          <p:nvPr/>
        </p:nvSpPr>
        <p:spPr>
          <a:xfrm>
            <a:off x="5042336" y="3909662"/>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2CBE5DA-7EC6-4A7C-80B5-1E24D2D7748D}"/>
              </a:ext>
            </a:extLst>
          </p:cNvPr>
          <p:cNvSpPr txBox="1"/>
          <p:nvPr/>
        </p:nvSpPr>
        <p:spPr>
          <a:xfrm>
            <a:off x="3850284" y="4589812"/>
            <a:ext cx="431305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retinal findings may occur?</a:t>
            </a:r>
          </a:p>
          <a:p>
            <a:r>
              <a:rPr lang="en-US" sz="1400" dirty="0">
                <a:solidFill>
                  <a:schemeClr val="bg1">
                    <a:lumMod val="50000"/>
                  </a:schemeClr>
                </a:solidFill>
              </a:rPr>
              <a:t>Occlusive events: Asymptomatic </a:t>
            </a:r>
            <a:r>
              <a:rPr lang="en-US" sz="1400" b="1" dirty="0">
                <a:solidFill>
                  <a:srgbClr val="0000FF"/>
                </a:solidFill>
              </a:rPr>
              <a:t>cotton wool spots </a:t>
            </a:r>
          </a:p>
          <a:p>
            <a:r>
              <a:rPr lang="en-US" sz="1400" dirty="0">
                <a:solidFill>
                  <a:schemeClr val="bg1">
                    <a:lumMod val="50000"/>
                  </a:schemeClr>
                </a:solidFill>
              </a:rPr>
              <a:t>if ‘lucky,’ an </a:t>
            </a:r>
            <a:r>
              <a:rPr lang="en-US" sz="1400" b="1" dirty="0">
                <a:solidFill>
                  <a:srgbClr val="0000FF"/>
                </a:solidFill>
              </a:rPr>
              <a:t>infarcted macula </a:t>
            </a:r>
            <a:r>
              <a:rPr lang="en-US" sz="1400" dirty="0">
                <a:solidFill>
                  <a:schemeClr val="bg1">
                    <a:lumMod val="50000"/>
                  </a:schemeClr>
                </a:solidFill>
              </a:rPr>
              <a:t>if not</a:t>
            </a:r>
          </a:p>
        </p:txBody>
      </p:sp>
      <p:sp>
        <p:nvSpPr>
          <p:cNvPr id="43" name="Oval 42">
            <a:extLst>
              <a:ext uri="{FF2B5EF4-FFF2-40B4-BE49-F238E27FC236}">
                <a16:creationId xmlns:a16="http://schemas.microsoft.com/office/drawing/2014/main" id="{62CF52CB-9A2A-41EF-93E2-B2EB9392A471}"/>
              </a:ext>
            </a:extLst>
          </p:cNvPr>
          <p:cNvSpPr/>
          <p:nvPr/>
        </p:nvSpPr>
        <p:spPr>
          <a:xfrm>
            <a:off x="4724400" y="4896130"/>
            <a:ext cx="1695015"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BE4151CA-9C59-4A8D-8A41-48C3A6C0EB3F}"/>
              </a:ext>
            </a:extLst>
          </p:cNvPr>
          <p:cNvSpPr txBox="1"/>
          <p:nvPr/>
        </p:nvSpPr>
        <p:spPr>
          <a:xfrm>
            <a:off x="4417992" y="5567362"/>
            <a:ext cx="4038600" cy="738664"/>
          </a:xfrm>
          <a:prstGeom prst="rect">
            <a:avLst/>
          </a:prstGeom>
          <a:solidFill>
            <a:srgbClr val="CCFFCC"/>
          </a:solidFill>
        </p:spPr>
        <p:txBody>
          <a:bodyPr wrap="square" rtlCol="0">
            <a:spAutoFit/>
          </a:bodyPr>
          <a:lstStyle/>
          <a:p>
            <a:r>
              <a:rPr lang="en-US" sz="1400" i="1" dirty="0">
                <a:solidFill>
                  <a:schemeClr val="bg1">
                    <a:lumMod val="65000"/>
                  </a:schemeClr>
                </a:solidFill>
              </a:rPr>
              <a:t>Is macular infarction also a classic manifestation of lupus retinopathy?</a:t>
            </a:r>
          </a:p>
          <a:p>
            <a:r>
              <a:rPr lang="en-US" sz="1400" dirty="0">
                <a:solidFill>
                  <a:schemeClr val="bg1">
                    <a:lumMod val="65000"/>
                  </a:schemeClr>
                </a:solidFill>
              </a:rPr>
              <a:t>Thankfully no—it is quite rare</a:t>
            </a:r>
          </a:p>
        </p:txBody>
      </p:sp>
      <p:sp>
        <p:nvSpPr>
          <p:cNvPr id="44" name="TextBox 43">
            <a:extLst>
              <a:ext uri="{FF2B5EF4-FFF2-40B4-BE49-F238E27FC236}">
                <a16:creationId xmlns:a16="http://schemas.microsoft.com/office/drawing/2014/main" id="{240E2533-872A-4AE6-BF34-287A39AFB9B7}"/>
              </a:ext>
            </a:extLst>
          </p:cNvPr>
          <p:cNvSpPr txBox="1"/>
          <p:nvPr/>
        </p:nvSpPr>
        <p:spPr>
          <a:xfrm>
            <a:off x="1787036" y="4495800"/>
            <a:ext cx="4613764" cy="307777"/>
          </a:xfrm>
          <a:prstGeom prst="rect">
            <a:avLst/>
          </a:prstGeom>
          <a:solidFill>
            <a:schemeClr val="bg1"/>
          </a:solidFill>
          <a:ln>
            <a:solidFill>
              <a:schemeClr val="bg1">
                <a:lumMod val="75000"/>
              </a:schemeClr>
            </a:solidFill>
          </a:ln>
        </p:spPr>
        <p:txBody>
          <a:bodyPr wrap="none" rtlCol="0">
            <a:spAutoFit/>
          </a:bodyPr>
          <a:lstStyle/>
          <a:p>
            <a:r>
              <a:rPr lang="en-US" sz="1400" i="1" dirty="0">
                <a:solidFill>
                  <a:schemeClr val="bg1">
                    <a:lumMod val="75000"/>
                  </a:schemeClr>
                </a:solidFill>
              </a:rPr>
              <a:t>CWS are </a:t>
            </a:r>
            <a:r>
              <a:rPr lang="en-US" sz="1400" b="1" dirty="0">
                <a:solidFill>
                  <a:schemeClr val="bg1">
                    <a:lumMod val="75000"/>
                  </a:schemeClr>
                </a:solidFill>
              </a:rPr>
              <a:t>the</a:t>
            </a:r>
            <a:r>
              <a:rPr lang="en-US" sz="1400" i="1" dirty="0">
                <a:solidFill>
                  <a:schemeClr val="bg1">
                    <a:lumMod val="75000"/>
                  </a:schemeClr>
                </a:solidFill>
              </a:rPr>
              <a:t> classic manifestation of lupus retinopathy!</a:t>
            </a:r>
          </a:p>
        </p:txBody>
      </p:sp>
      <p:sp>
        <p:nvSpPr>
          <p:cNvPr id="45" name="Oval 44">
            <a:extLst>
              <a:ext uri="{FF2B5EF4-FFF2-40B4-BE49-F238E27FC236}">
                <a16:creationId xmlns:a16="http://schemas.microsoft.com/office/drawing/2014/main" id="{07444C81-69ED-475A-AC79-B384EFE108BF}"/>
              </a:ext>
            </a:extLst>
          </p:cNvPr>
          <p:cNvSpPr/>
          <p:nvPr/>
        </p:nvSpPr>
        <p:spPr>
          <a:xfrm>
            <a:off x="6401330" y="4695171"/>
            <a:ext cx="1762009" cy="5279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2F6741F-6EBB-41EA-A92E-EDBFC5D69E3C}"/>
              </a:ext>
            </a:extLst>
          </p:cNvPr>
          <p:cNvSpPr txBox="1"/>
          <p:nvPr/>
        </p:nvSpPr>
        <p:spPr>
          <a:xfrm>
            <a:off x="609601" y="2971800"/>
            <a:ext cx="8153400" cy="1600438"/>
          </a:xfrm>
          <a:prstGeom prst="rect">
            <a:avLst/>
          </a:prstGeom>
          <a:solidFill>
            <a:schemeClr val="accent6">
              <a:lumMod val="40000"/>
              <a:lumOff val="60000"/>
            </a:schemeClr>
          </a:solidFill>
        </p:spPr>
        <p:txBody>
          <a:bodyPr wrap="square" rtlCol="0">
            <a:spAutoFit/>
          </a:bodyPr>
          <a:lstStyle/>
          <a:p>
            <a:r>
              <a:rPr lang="en-US" sz="1400" i="1" dirty="0">
                <a:solidFill>
                  <a:srgbClr val="FF0000"/>
                </a:solidFill>
              </a:rPr>
              <a:t>What is the fundamental difference between the pathophysiology of CWS and macular infarction?</a:t>
            </a:r>
          </a:p>
          <a:p>
            <a:r>
              <a:rPr lang="en-US" sz="1400" dirty="0">
                <a:solidFill>
                  <a:srgbClr val="FF0000"/>
                </a:solidFill>
              </a:rPr>
              <a:t>It’s the size of the vessel involved. CWS result from infarction of tiny end-arterioles of the arterial tree, whereas macular infarction involves the relatively ginormous central retinal artery, or an immediate branch thereof. </a:t>
            </a:r>
          </a:p>
          <a:p>
            <a:endParaRPr lang="en-US" sz="1400" i="1" dirty="0">
              <a:solidFill>
                <a:srgbClr val="FF0000"/>
              </a:solidFill>
            </a:endParaRPr>
          </a:p>
          <a:p>
            <a:r>
              <a:rPr lang="en-US" sz="1400" i="1" dirty="0">
                <a:solidFill>
                  <a:srgbClr val="FF0000"/>
                </a:solidFill>
              </a:rPr>
              <a:t>How does this explain the fact that CWS are vastly more common than macular infarction?</a:t>
            </a:r>
          </a:p>
          <a:p>
            <a:r>
              <a:rPr lang="en-US" sz="1400" dirty="0">
                <a:solidFill>
                  <a:srgbClr val="FF0000"/>
                </a:solidFill>
              </a:rPr>
              <a:t>It’s because lupus is a </a:t>
            </a:r>
            <a:r>
              <a:rPr lang="en-US" sz="1400" dirty="0" err="1">
                <a:solidFill>
                  <a:srgbClr val="FF0000"/>
                </a:solidFill>
              </a:rPr>
              <a:t>microvasculopathy</a:t>
            </a:r>
            <a:r>
              <a:rPr lang="en-US" sz="1400" dirty="0">
                <a:solidFill>
                  <a:srgbClr val="FF0000"/>
                </a:solidFill>
              </a:rPr>
              <a:t>, and thus much more likely to affect end-arterioles </a:t>
            </a:r>
          </a:p>
        </p:txBody>
      </p:sp>
      <p:sp>
        <p:nvSpPr>
          <p:cNvPr id="46" name="TextBox 45">
            <a:extLst>
              <a:ext uri="{FF2B5EF4-FFF2-40B4-BE49-F238E27FC236}">
                <a16:creationId xmlns:a16="http://schemas.microsoft.com/office/drawing/2014/main" id="{F72F32E0-4441-41ED-B750-BC101454D06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42275578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97C02AD0-6572-482F-893E-05ABFB6ED384}"/>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65253875-B1C2-41F2-9BC7-3055F64AB3AA}"/>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C3DFEC58-70D7-49E4-832A-36763001FF19}"/>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7A74DBCF-35F6-4B55-9070-93A56E26189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786CC0CF-9E9E-4B84-A098-46FCB9DB05E3}"/>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2FCBF0BD-1D3E-4619-90CE-18F9055A0CF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85B47FE8-D9FF-40A9-ADC3-C8822F2D1FE9}"/>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rgbClr val="FF0000"/>
              </a:solidFill>
            </a:endParaRPr>
          </a:p>
          <a:p>
            <a:r>
              <a:rPr lang="en-US" sz="1600" i="1" dirty="0">
                <a:solidFill>
                  <a:srgbClr val="FF0000"/>
                </a:solidFill>
              </a:rPr>
              <a:t>Is there a racial predilection?</a:t>
            </a:r>
          </a:p>
          <a:p>
            <a:r>
              <a:rPr lang="en-US" sz="1600" dirty="0">
                <a:solidFill>
                  <a:srgbClr val="FF0000"/>
                </a:solidFill>
              </a:rPr>
              <a:t>Yes,  black  and  Hispanic  women are at greater risk than are  white  women</a:t>
            </a:r>
          </a:p>
          <a:p>
            <a:endParaRPr lang="en-US" sz="1600" dirty="0">
              <a:solidFill>
                <a:srgbClr val="FF0000"/>
              </a:solidFill>
            </a:endParaRPr>
          </a:p>
          <a:p>
            <a:r>
              <a:rPr lang="en-US" sz="1600" i="1" dirty="0">
                <a:solidFill>
                  <a:srgbClr val="FF0000"/>
                </a:solidFill>
              </a:rPr>
              <a:t>What proportion of lupus pts manifest retinal findings?</a:t>
            </a:r>
          </a:p>
          <a:p>
            <a:r>
              <a:rPr lang="en-US" sz="1600" dirty="0">
                <a:solidFill>
                  <a:srgbClr val="FF0000"/>
                </a:solidFill>
              </a:rPr>
              <a:t>About 3-30%</a:t>
            </a:r>
          </a:p>
          <a:p>
            <a:endParaRPr lang="en-US" sz="1600" dirty="0">
              <a:solidFill>
                <a:srgbClr val="FF0000"/>
              </a:solidFill>
            </a:endParaRPr>
          </a:p>
          <a:p>
            <a:pPr eaLnBrk="1" hangingPunct="1"/>
            <a:r>
              <a:rPr lang="en-US" altLang="en-US" sz="1600" i="1" dirty="0">
                <a:solidFill>
                  <a:srgbClr val="FF0000"/>
                </a:solidFill>
              </a:rPr>
              <a:t>Why is lupus-associated retinal arteritis an ominous finding?</a:t>
            </a:r>
          </a:p>
          <a:p>
            <a:pPr eaLnBrk="1" hangingPunct="1"/>
            <a:r>
              <a:rPr lang="en-US" altLang="en-US" sz="1600" dirty="0">
                <a:solidFill>
                  <a:schemeClr val="accent1">
                    <a:lumMod val="60000"/>
                    <a:lumOff val="40000"/>
                  </a:schemeClr>
                </a:solidFill>
              </a:rPr>
              <a:t>It heralds CNS and/or renal involvement with the disease, and carries a high risk of mortality</a:t>
            </a: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3" name="TextBox 32">
            <a:extLst>
              <a:ext uri="{FF2B5EF4-FFF2-40B4-BE49-F238E27FC236}">
                <a16:creationId xmlns:a16="http://schemas.microsoft.com/office/drawing/2014/main" id="{DF2137AF-2CF2-403B-8927-D2B95677A25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36235162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5B7D6537-CB6D-4B9A-906C-8F1BA2764A1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FC0B8845-AB2F-40A5-BC0B-EF22A49279D3}"/>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047B268C-87EC-4642-BD80-89C76018023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3EE0B40E-4405-4796-AD44-32DA9BF3CE89}"/>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DF291BA8-C1E7-4F26-9434-A07BB03B10E3}"/>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E81A3FC4-A21B-4C2A-B227-9D946061C74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39F3CD2B-702C-4D6C-9CDB-68EFC0389F2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rgbClr val="FF0000"/>
              </a:solidFill>
            </a:endParaRPr>
          </a:p>
          <a:p>
            <a:r>
              <a:rPr lang="en-US" sz="1600" i="1" dirty="0">
                <a:solidFill>
                  <a:srgbClr val="FF0000"/>
                </a:solidFill>
              </a:rPr>
              <a:t>Is there a racial predilection?</a:t>
            </a:r>
          </a:p>
          <a:p>
            <a:r>
              <a:rPr lang="en-US" sz="1600" dirty="0">
                <a:solidFill>
                  <a:srgbClr val="FF0000"/>
                </a:solidFill>
              </a:rPr>
              <a:t>Yes,  black  and  Hispanic  women are at greater risk than are  white  women</a:t>
            </a:r>
          </a:p>
          <a:p>
            <a:endParaRPr lang="en-US" sz="1600" dirty="0">
              <a:solidFill>
                <a:srgbClr val="FF0000"/>
              </a:solidFill>
            </a:endParaRPr>
          </a:p>
          <a:p>
            <a:r>
              <a:rPr lang="en-US" sz="1600" i="1" dirty="0">
                <a:solidFill>
                  <a:srgbClr val="FF0000"/>
                </a:solidFill>
              </a:rPr>
              <a:t>What proportion of lupus pts manifest retinal findings?</a:t>
            </a:r>
          </a:p>
          <a:p>
            <a:r>
              <a:rPr lang="en-US" sz="1600" dirty="0">
                <a:solidFill>
                  <a:srgbClr val="FF0000"/>
                </a:solidFill>
              </a:rPr>
              <a:t>About 3-30%</a:t>
            </a:r>
          </a:p>
          <a:p>
            <a:endParaRPr lang="en-US" sz="1600" dirty="0">
              <a:solidFill>
                <a:srgbClr val="FF0000"/>
              </a:solidFill>
            </a:endParaRPr>
          </a:p>
          <a:p>
            <a:pPr eaLnBrk="1" hangingPunct="1"/>
            <a:r>
              <a:rPr lang="en-US" altLang="en-US" sz="1600" i="1" dirty="0">
                <a:solidFill>
                  <a:srgbClr val="FF0000"/>
                </a:solidFill>
              </a:rPr>
              <a:t>Why is lupus-associated retinal arteritis an ominous finding?</a:t>
            </a:r>
          </a:p>
          <a:p>
            <a:pPr eaLnBrk="1" hangingPunct="1"/>
            <a:r>
              <a:rPr lang="en-US" altLang="en-US" sz="1600" dirty="0">
                <a:solidFill>
                  <a:srgbClr val="FF0000"/>
                </a:solidFill>
              </a:rPr>
              <a:t>It heralds CNS and/or renal involvement with the disease, and carries a high risk of mortality</a:t>
            </a:r>
            <a:endParaRPr lang="en-US" altLang="en-US" sz="1600" dirty="0">
              <a:solidFill>
                <a:schemeClr val="accent1">
                  <a:lumMod val="60000"/>
                  <a:lumOff val="40000"/>
                </a:schemeClr>
              </a:solidFill>
            </a:endParaRPr>
          </a:p>
          <a:p>
            <a:pPr eaLnBrk="1" hangingPunct="1"/>
            <a:endParaRPr lang="en-US" altLang="en-US" sz="1600" dirty="0">
              <a:solidFill>
                <a:schemeClr val="accent1">
                  <a:lumMod val="60000"/>
                  <a:lumOff val="40000"/>
                </a:schemeClr>
              </a:solidFill>
            </a:endParaRPr>
          </a:p>
          <a:p>
            <a:pPr eaLnBrk="1" hangingPunct="1"/>
            <a:r>
              <a:rPr lang="en-US" altLang="en-US" sz="1600" i="1" dirty="0">
                <a:solidFill>
                  <a:schemeClr val="accent1">
                    <a:lumMod val="60000"/>
                    <a:lumOff val="40000"/>
                  </a:schemeClr>
                </a:solidFill>
              </a:rPr>
              <a:t>Given its dire systemic significance, how should lupus-associated retinal arteritis be managed?</a:t>
            </a:r>
          </a:p>
          <a:p>
            <a:pPr eaLnBrk="1" hangingPunct="1"/>
            <a:r>
              <a:rPr lang="en-US" altLang="en-US" sz="1600" dirty="0">
                <a:solidFill>
                  <a:schemeClr val="accent1">
                    <a:lumMod val="60000"/>
                    <a:lumOff val="40000"/>
                  </a:schemeClr>
                </a:solidFill>
              </a:rPr>
              <a:t>With the big dogs: Plasmapheresis + IV cyclophosphamide acutely</a:t>
            </a:r>
          </a:p>
        </p:txBody>
      </p:sp>
      <p:sp>
        <p:nvSpPr>
          <p:cNvPr id="33" name="TextBox 32">
            <a:extLst>
              <a:ext uri="{FF2B5EF4-FFF2-40B4-BE49-F238E27FC236}">
                <a16:creationId xmlns:a16="http://schemas.microsoft.com/office/drawing/2014/main" id="{471D9616-C74F-4E71-AE68-40C0D16F854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88997400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566E6FE5-E693-42C1-AADB-5395CEBCCA3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ADFBAD07-0148-4322-9403-C283711BF27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72703BB5-4307-45FD-98F5-831A11BFE20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4C7A1A1B-AFF5-46D1-BE13-5EE0642D0E2E}"/>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7CDA436E-ABAB-4032-A52B-30E4C663FFCC}"/>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C3775BA0-2F43-4ED7-89B3-F7376A79C0C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429ED051-A158-4E8B-9326-DD1F68B3646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rgbClr val="FF0000"/>
              </a:solidFill>
            </a:endParaRPr>
          </a:p>
          <a:p>
            <a:r>
              <a:rPr lang="en-US" sz="1600" i="1" dirty="0">
                <a:solidFill>
                  <a:srgbClr val="FF0000"/>
                </a:solidFill>
              </a:rPr>
              <a:t>Is there a racial predilection?</a:t>
            </a:r>
          </a:p>
          <a:p>
            <a:r>
              <a:rPr lang="en-US" sz="1600" dirty="0">
                <a:solidFill>
                  <a:srgbClr val="FF0000"/>
                </a:solidFill>
              </a:rPr>
              <a:t>Yes,  black  and  Hispanic  women are at greater risk than are  white  women</a:t>
            </a:r>
          </a:p>
          <a:p>
            <a:endParaRPr lang="en-US" sz="1600" dirty="0">
              <a:solidFill>
                <a:srgbClr val="FF0000"/>
              </a:solidFill>
            </a:endParaRPr>
          </a:p>
          <a:p>
            <a:r>
              <a:rPr lang="en-US" sz="1600" i="1" dirty="0">
                <a:solidFill>
                  <a:srgbClr val="FF0000"/>
                </a:solidFill>
              </a:rPr>
              <a:t>What proportion of lupus pts manifest retinal findings?</a:t>
            </a:r>
          </a:p>
          <a:p>
            <a:r>
              <a:rPr lang="en-US" sz="1600" dirty="0">
                <a:solidFill>
                  <a:srgbClr val="FF0000"/>
                </a:solidFill>
              </a:rPr>
              <a:t>About 3-30%</a:t>
            </a:r>
          </a:p>
          <a:p>
            <a:endParaRPr lang="en-US" sz="1600" dirty="0">
              <a:solidFill>
                <a:srgbClr val="FF0000"/>
              </a:solidFill>
            </a:endParaRPr>
          </a:p>
          <a:p>
            <a:pPr eaLnBrk="1" hangingPunct="1"/>
            <a:r>
              <a:rPr lang="en-US" altLang="en-US" sz="1600" i="1" dirty="0">
                <a:solidFill>
                  <a:srgbClr val="FF0000"/>
                </a:solidFill>
              </a:rPr>
              <a:t>Why is lupus-associated retinal arteritis an ominous finding?</a:t>
            </a:r>
          </a:p>
          <a:p>
            <a:pPr eaLnBrk="1" hangingPunct="1"/>
            <a:r>
              <a:rPr lang="en-US" altLang="en-US" sz="1600" dirty="0">
                <a:solidFill>
                  <a:srgbClr val="FF0000"/>
                </a:solidFill>
              </a:rPr>
              <a:t>It heralds CNS and/or renal involvement with the disease, and carries a high risk of mortality</a:t>
            </a:r>
          </a:p>
          <a:p>
            <a:pPr eaLnBrk="1" hangingPunct="1"/>
            <a:endParaRPr lang="en-US" altLang="en-US" sz="1600" dirty="0">
              <a:solidFill>
                <a:srgbClr val="FF0000"/>
              </a:solidFill>
            </a:endParaRPr>
          </a:p>
          <a:p>
            <a:pPr eaLnBrk="1" hangingPunct="1"/>
            <a:r>
              <a:rPr lang="en-US" altLang="en-US" sz="1600" i="1" dirty="0">
                <a:solidFill>
                  <a:srgbClr val="FF0000"/>
                </a:solidFill>
              </a:rPr>
              <a:t>Given its dire systemic significance, how should lupus-associated retinal arteritis be managed?</a:t>
            </a:r>
            <a:endParaRPr lang="en-US" altLang="en-US" sz="1600" i="1" dirty="0">
              <a:solidFill>
                <a:schemeClr val="accent1">
                  <a:lumMod val="60000"/>
                  <a:lumOff val="40000"/>
                </a:schemeClr>
              </a:solidFill>
            </a:endParaRPr>
          </a:p>
          <a:p>
            <a:pPr eaLnBrk="1" hangingPunct="1"/>
            <a:r>
              <a:rPr lang="en-US" altLang="en-US" sz="1600" dirty="0">
                <a:solidFill>
                  <a:schemeClr val="accent1">
                    <a:lumMod val="60000"/>
                    <a:lumOff val="40000"/>
                  </a:schemeClr>
                </a:solidFill>
              </a:rPr>
              <a:t>With the big dogs: Plasmapheresis + IV cyclophosphamide acutely</a:t>
            </a:r>
          </a:p>
        </p:txBody>
      </p:sp>
      <p:sp>
        <p:nvSpPr>
          <p:cNvPr id="33" name="TextBox 32">
            <a:extLst>
              <a:ext uri="{FF2B5EF4-FFF2-40B4-BE49-F238E27FC236}">
                <a16:creationId xmlns:a16="http://schemas.microsoft.com/office/drawing/2014/main" id="{DE2242ED-2F21-4203-9244-C8C0672DD46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22832996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Line 29">
            <a:extLst>
              <a:ext uri="{FF2B5EF4-FFF2-40B4-BE49-F238E27FC236}">
                <a16:creationId xmlns:a16="http://schemas.microsoft.com/office/drawing/2014/main" id="{37CBB3BC-9590-4DB1-A004-22F8386C85A5}"/>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0F9B79A8-354C-48C9-BC2A-50D29874093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3E0B14F4-4258-499E-B607-8D9B695D5EE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38828754-6206-4B76-AB34-298E45AC367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94685B72-F030-4469-9D59-CBD9AD31EF74}"/>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E321AB34-21D1-4646-8F1E-F8B2B3480334}"/>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7F6CF2B3-2C0C-44D2-9764-3C4C55071E2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28168" y="3638172"/>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DF0B017-2019-403A-8A3D-2B95E651E988}"/>
              </a:ext>
            </a:extLst>
          </p:cNvPr>
          <p:cNvSpPr txBox="1"/>
          <p:nvPr/>
        </p:nvSpPr>
        <p:spPr>
          <a:xfrm>
            <a:off x="1645918" y="2280553"/>
            <a:ext cx="6223000" cy="4278094"/>
          </a:xfrm>
          <a:prstGeom prst="rect">
            <a:avLst/>
          </a:prstGeom>
          <a:solidFill>
            <a:schemeClr val="accent1">
              <a:lumMod val="60000"/>
              <a:lumOff val="40000"/>
            </a:schemeClr>
          </a:solidFill>
        </p:spPr>
        <p:txBody>
          <a:bodyPr wrap="square" rtlCol="0">
            <a:spAutoFit/>
          </a:bodyPr>
          <a:lstStyle/>
          <a:p>
            <a:r>
              <a:rPr lang="en-US" sz="1600" i="1" dirty="0">
                <a:solidFill>
                  <a:srgbClr val="FF0000"/>
                </a:solidFill>
              </a:rPr>
              <a:t>Who is the classic lupus </a:t>
            </a:r>
            <a:r>
              <a:rPr lang="en-US" sz="1600" i="1" dirty="0" err="1">
                <a:solidFill>
                  <a:srgbClr val="FF0000"/>
                </a:solidFill>
              </a:rPr>
              <a:t>pt</a:t>
            </a:r>
            <a:r>
              <a:rPr lang="en-US" sz="1600" i="1" dirty="0">
                <a:solidFill>
                  <a:srgbClr val="FF0000"/>
                </a:solidFill>
              </a:rPr>
              <a:t>?</a:t>
            </a:r>
          </a:p>
          <a:p>
            <a:r>
              <a:rPr lang="en-US" sz="1600" dirty="0">
                <a:solidFill>
                  <a:srgbClr val="FF0000"/>
                </a:solidFill>
              </a:rPr>
              <a:t>A woman of childbearing age</a:t>
            </a:r>
          </a:p>
          <a:p>
            <a:endParaRPr lang="en-US" sz="1600" dirty="0">
              <a:solidFill>
                <a:srgbClr val="FF0000"/>
              </a:solidFill>
            </a:endParaRPr>
          </a:p>
          <a:p>
            <a:r>
              <a:rPr lang="en-US" sz="1600" i="1" dirty="0">
                <a:solidFill>
                  <a:srgbClr val="FF0000"/>
                </a:solidFill>
              </a:rPr>
              <a:t>Is there a racial predilection?</a:t>
            </a:r>
          </a:p>
          <a:p>
            <a:r>
              <a:rPr lang="en-US" sz="1600" dirty="0">
                <a:solidFill>
                  <a:srgbClr val="FF0000"/>
                </a:solidFill>
              </a:rPr>
              <a:t>Yes,  black  and  Hispanic  women are at greater risk than are  white  women</a:t>
            </a:r>
          </a:p>
          <a:p>
            <a:endParaRPr lang="en-US" sz="1600" dirty="0">
              <a:solidFill>
                <a:srgbClr val="FF0000"/>
              </a:solidFill>
            </a:endParaRPr>
          </a:p>
          <a:p>
            <a:r>
              <a:rPr lang="en-US" sz="1600" i="1" dirty="0">
                <a:solidFill>
                  <a:srgbClr val="FF0000"/>
                </a:solidFill>
              </a:rPr>
              <a:t>What proportion of lupus pts manifest retinal findings?</a:t>
            </a:r>
          </a:p>
          <a:p>
            <a:r>
              <a:rPr lang="en-US" sz="1600" dirty="0">
                <a:solidFill>
                  <a:srgbClr val="FF0000"/>
                </a:solidFill>
              </a:rPr>
              <a:t>About 3-30%</a:t>
            </a:r>
          </a:p>
          <a:p>
            <a:endParaRPr lang="en-US" sz="1600" dirty="0">
              <a:solidFill>
                <a:srgbClr val="FF0000"/>
              </a:solidFill>
            </a:endParaRPr>
          </a:p>
          <a:p>
            <a:pPr eaLnBrk="1" hangingPunct="1"/>
            <a:r>
              <a:rPr lang="en-US" altLang="en-US" sz="1600" i="1" dirty="0">
                <a:solidFill>
                  <a:srgbClr val="FF0000"/>
                </a:solidFill>
              </a:rPr>
              <a:t>Why is lupus-associated retinal arteritis an ominous finding?</a:t>
            </a:r>
          </a:p>
          <a:p>
            <a:pPr eaLnBrk="1" hangingPunct="1"/>
            <a:r>
              <a:rPr lang="en-US" altLang="en-US" sz="1600" dirty="0">
                <a:solidFill>
                  <a:srgbClr val="FF0000"/>
                </a:solidFill>
              </a:rPr>
              <a:t>It heralds CNS and/or renal involvement with the disease, and carries a high risk of mortality</a:t>
            </a:r>
          </a:p>
          <a:p>
            <a:pPr eaLnBrk="1" hangingPunct="1"/>
            <a:endParaRPr lang="en-US" altLang="en-US" sz="1600" dirty="0">
              <a:solidFill>
                <a:srgbClr val="FF0000"/>
              </a:solidFill>
            </a:endParaRPr>
          </a:p>
          <a:p>
            <a:pPr eaLnBrk="1" hangingPunct="1"/>
            <a:r>
              <a:rPr lang="en-US" altLang="en-US" sz="1600" i="1" dirty="0">
                <a:solidFill>
                  <a:srgbClr val="FF0000"/>
                </a:solidFill>
              </a:rPr>
              <a:t>Given its dire systemic significance, how should lupus-associated retinal arteritis be managed?</a:t>
            </a:r>
          </a:p>
          <a:p>
            <a:pPr eaLnBrk="1" hangingPunct="1"/>
            <a:r>
              <a:rPr lang="en-US" altLang="en-US" sz="1600" dirty="0">
                <a:solidFill>
                  <a:srgbClr val="FF0000"/>
                </a:solidFill>
              </a:rPr>
              <a:t>With the big dogs: Plasmapheresis + IV cyclophosphamide acutely</a:t>
            </a:r>
          </a:p>
        </p:txBody>
      </p:sp>
      <p:sp>
        <p:nvSpPr>
          <p:cNvPr id="33" name="TextBox 32">
            <a:extLst>
              <a:ext uri="{FF2B5EF4-FFF2-40B4-BE49-F238E27FC236}">
                <a16:creationId xmlns:a16="http://schemas.microsoft.com/office/drawing/2014/main" id="{96A5F052-3962-4D2C-BAC1-496B1FFD58C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01154090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Line 29">
            <a:extLst>
              <a:ext uri="{FF2B5EF4-FFF2-40B4-BE49-F238E27FC236}">
                <a16:creationId xmlns:a16="http://schemas.microsoft.com/office/drawing/2014/main" id="{6611E4FE-A2F3-4E94-9105-66E6F536F3F3}"/>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Line 30">
            <a:extLst>
              <a:ext uri="{FF2B5EF4-FFF2-40B4-BE49-F238E27FC236}">
                <a16:creationId xmlns:a16="http://schemas.microsoft.com/office/drawing/2014/main" id="{D317DD77-582D-4571-ABFD-D76E2AD2153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Text Box 31">
            <a:extLst>
              <a:ext uri="{FF2B5EF4-FFF2-40B4-BE49-F238E27FC236}">
                <a16:creationId xmlns:a16="http://schemas.microsoft.com/office/drawing/2014/main" id="{C0639FD8-8EB5-40BA-97D0-FD5FDE69D37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FCA9409F-9741-458B-A11D-FA91FB5F775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3521C40E-61EF-4203-A3B6-925A9EB7B93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7" name="Text Box 23">
            <a:extLst>
              <a:ext uri="{FF2B5EF4-FFF2-40B4-BE49-F238E27FC236}">
                <a16:creationId xmlns:a16="http://schemas.microsoft.com/office/drawing/2014/main" id="{39A7BA37-F7EB-4B21-B770-9739459824F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TextBox 47">
            <a:extLst>
              <a:ext uri="{FF2B5EF4-FFF2-40B4-BE49-F238E27FC236}">
                <a16:creationId xmlns:a16="http://schemas.microsoft.com/office/drawing/2014/main" id="{86FC03DA-F7F0-4678-A9E9-1A1A901F28BB}"/>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endParaRPr lang="en-US" sz="1600" i="1" dirty="0">
              <a:solidFill>
                <a:schemeClr val="accent5">
                  <a:lumMod val="75000"/>
                </a:schemeClr>
              </a:solidFill>
            </a:endParaRPr>
          </a:p>
          <a:p>
            <a:r>
              <a:rPr lang="en-US" sz="1600" dirty="0">
                <a:solidFill>
                  <a:schemeClr val="accent5">
                    <a:lumMod val="75000"/>
                  </a:schemeClr>
                </a:solidFill>
              </a:rPr>
              <a:t>Subacute episodes of focal necrotizing inflammation of arteries</a:t>
            </a:r>
          </a:p>
          <a:p>
            <a:endParaRPr lang="en-US" sz="1600" dirty="0">
              <a:solidFill>
                <a:schemeClr val="accent5">
                  <a:lumMod val="75000"/>
                </a:schemeClr>
              </a:solidFill>
            </a:endParaRPr>
          </a:p>
          <a:p>
            <a:r>
              <a:rPr lang="en-US" sz="1600" i="1" dirty="0">
                <a:solidFill>
                  <a:schemeClr val="accent5">
                    <a:lumMod val="75000"/>
                  </a:schemeClr>
                </a:solidFill>
              </a:rPr>
              <a:t>Is it a common, or uncommon condition?</a:t>
            </a:r>
          </a:p>
          <a:p>
            <a:r>
              <a:rPr lang="en-US" sz="1600" dirty="0">
                <a:solidFill>
                  <a:schemeClr val="accent5">
                    <a:lumMod val="75000"/>
                  </a:schemeClr>
                </a:solidFill>
              </a:rPr>
              <a:t>Uncommon</a:t>
            </a: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33" name="TextBox 32">
            <a:extLst>
              <a:ext uri="{FF2B5EF4-FFF2-40B4-BE49-F238E27FC236}">
                <a16:creationId xmlns:a16="http://schemas.microsoft.com/office/drawing/2014/main" id="{B8CA67C0-22DF-4E99-8567-33989058412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17185882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Line 29">
            <a:extLst>
              <a:ext uri="{FF2B5EF4-FFF2-40B4-BE49-F238E27FC236}">
                <a16:creationId xmlns:a16="http://schemas.microsoft.com/office/drawing/2014/main" id="{4B761B9B-AE40-4DA9-BCCA-61695B3FDE2C}"/>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99221D1C-EC5F-4393-B6C5-C01853B895B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Text Box 31">
            <a:extLst>
              <a:ext uri="{FF2B5EF4-FFF2-40B4-BE49-F238E27FC236}">
                <a16:creationId xmlns:a16="http://schemas.microsoft.com/office/drawing/2014/main" id="{37EFF942-510B-490C-8DB4-33CFA751313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2" name="Text Box 23">
            <a:extLst>
              <a:ext uri="{FF2B5EF4-FFF2-40B4-BE49-F238E27FC236}">
                <a16:creationId xmlns:a16="http://schemas.microsoft.com/office/drawing/2014/main" id="{9C029069-0E69-4DAB-8CFB-2D0B0681106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4" name="Straight Connector 43">
            <a:extLst>
              <a:ext uri="{FF2B5EF4-FFF2-40B4-BE49-F238E27FC236}">
                <a16:creationId xmlns:a16="http://schemas.microsoft.com/office/drawing/2014/main" id="{57B45491-615A-4D41-B34B-F3A62C82C37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3A1DD495-2E4C-4BC1-9D59-0080054B2844}"/>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TextBox 45">
            <a:extLst>
              <a:ext uri="{FF2B5EF4-FFF2-40B4-BE49-F238E27FC236}">
                <a16:creationId xmlns:a16="http://schemas.microsoft.com/office/drawing/2014/main" id="{4D0B5A54-9FEA-47A7-A8F8-3B9A037235D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solidFill>
                <a:schemeClr val="accent5">
                  <a:lumMod val="75000"/>
                </a:schemeClr>
              </a:solidFill>
            </a:endParaRPr>
          </a:p>
          <a:p>
            <a:r>
              <a:rPr lang="en-US" sz="1600" i="1" dirty="0">
                <a:solidFill>
                  <a:schemeClr val="accent5">
                    <a:lumMod val="75000"/>
                  </a:schemeClr>
                </a:solidFill>
              </a:rPr>
              <a:t>Is it a common, or uncommon condition?</a:t>
            </a:r>
          </a:p>
          <a:p>
            <a:r>
              <a:rPr lang="en-US" sz="1600" dirty="0">
                <a:solidFill>
                  <a:schemeClr val="accent5">
                    <a:lumMod val="75000"/>
                  </a:schemeClr>
                </a:solidFill>
              </a:rPr>
              <a:t>Uncommon</a:t>
            </a: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28" name="TextBox 27">
            <a:extLst>
              <a:ext uri="{FF2B5EF4-FFF2-40B4-BE49-F238E27FC236}">
                <a16:creationId xmlns:a16="http://schemas.microsoft.com/office/drawing/2014/main" id="{A754082A-375E-4646-94E5-ED3482E16FF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61221828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29">
            <a:extLst>
              <a:ext uri="{FF2B5EF4-FFF2-40B4-BE49-F238E27FC236}">
                <a16:creationId xmlns:a16="http://schemas.microsoft.com/office/drawing/2014/main" id="{8037F7F0-4668-445C-85F3-D96ADF98351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Line 30">
            <a:extLst>
              <a:ext uri="{FF2B5EF4-FFF2-40B4-BE49-F238E27FC236}">
                <a16:creationId xmlns:a16="http://schemas.microsoft.com/office/drawing/2014/main" id="{8D814EE3-29FD-417B-B2D6-B45F3C9310F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5DAD6F74-BB7F-44F4-8737-3BD8B5A4C64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58C8ABA5-6C15-44EB-A4BA-C9E873A2AC19}"/>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2CD2E00B-33D7-43FB-B542-FCBB1E9589A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E42ECDC5-7433-4376-9C59-A24FF3612FC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F49F349F-55DB-48B7-8CDF-E057BC083E61}"/>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49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solidFill>
                <a:schemeClr val="accent5">
                  <a:lumMod val="75000"/>
                </a:schemeClr>
              </a:solidFill>
            </a:endParaRPr>
          </a:p>
          <a:p>
            <a:r>
              <a:rPr lang="en-US" sz="1600" i="1" dirty="0">
                <a:solidFill>
                  <a:schemeClr val="accent5">
                    <a:lumMod val="75000"/>
                  </a:schemeClr>
                </a:solidFill>
              </a:rPr>
              <a:t>Is it a common, or uncommon condition?</a:t>
            </a:r>
          </a:p>
          <a:p>
            <a:r>
              <a:rPr lang="en-US" sz="1600" dirty="0">
                <a:solidFill>
                  <a:schemeClr val="accent5">
                    <a:lumMod val="75000"/>
                  </a:schemeClr>
                </a:solidFill>
              </a:rPr>
              <a:t>Uncommon</a:t>
            </a: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42" name="TextBox 41">
            <a:extLst>
              <a:ext uri="{FF2B5EF4-FFF2-40B4-BE49-F238E27FC236}">
                <a16:creationId xmlns:a16="http://schemas.microsoft.com/office/drawing/2014/main" id="{7E5DFFE2-E770-4F68-A68C-59B3F55C8111}"/>
              </a:ext>
            </a:extLst>
          </p:cNvPr>
          <p:cNvSpPr txBox="1"/>
          <p:nvPr/>
        </p:nvSpPr>
        <p:spPr>
          <a:xfrm>
            <a:off x="3932238" y="3289890"/>
            <a:ext cx="4129500" cy="1600438"/>
          </a:xfrm>
          <a:prstGeom prst="rect">
            <a:avLst/>
          </a:prstGeom>
          <a:solidFill>
            <a:srgbClr val="FF99FF"/>
          </a:solidFill>
        </p:spPr>
        <p:txBody>
          <a:bodyPr wrap="square" rtlCol="0">
            <a:spAutoFit/>
          </a:bodyPr>
          <a:lstStyle/>
          <a:p>
            <a:r>
              <a:rPr lang="en-US" sz="1400" i="1" dirty="0"/>
              <a:t>Once considered a single entity, PAN is now subdivided into two conditions—what are they?</a:t>
            </a:r>
            <a:endParaRPr lang="en-US" sz="1400" i="1" dirty="0">
              <a:solidFill>
                <a:srgbClr val="FF99FF"/>
              </a:solidFill>
            </a:endParaRPr>
          </a:p>
          <a:p>
            <a:r>
              <a:rPr lang="en-US" sz="1400" dirty="0">
                <a:solidFill>
                  <a:srgbClr val="FF99FF"/>
                </a:solidFill>
              </a:rPr>
              <a:t>‘Classic’ PAN, and microscopic polyangiitis (MP)</a:t>
            </a:r>
          </a:p>
          <a:p>
            <a:endParaRPr lang="en-US" sz="1400" dirty="0">
              <a:solidFill>
                <a:srgbClr val="FF99FF"/>
              </a:solidFill>
            </a:endParaRPr>
          </a:p>
          <a:p>
            <a:r>
              <a:rPr lang="en-US" sz="1400" i="1" dirty="0">
                <a:solidFill>
                  <a:srgbClr val="FF99FF"/>
                </a:solidFill>
              </a:rPr>
              <a:t>What is the difference between the two?</a:t>
            </a:r>
          </a:p>
          <a:p>
            <a:r>
              <a:rPr lang="en-US" sz="1400" dirty="0">
                <a:solidFill>
                  <a:srgbClr val="FF99FF"/>
                </a:solidFill>
              </a:rPr>
              <a:t>Classic PAN affects medium and small arteries, whereas MP affects smaller arteries</a:t>
            </a:r>
          </a:p>
        </p:txBody>
      </p:sp>
      <p:sp>
        <p:nvSpPr>
          <p:cNvPr id="30" name="TextBox 29">
            <a:extLst>
              <a:ext uri="{FF2B5EF4-FFF2-40B4-BE49-F238E27FC236}">
                <a16:creationId xmlns:a16="http://schemas.microsoft.com/office/drawing/2014/main" id="{E417BF73-D8A8-4861-AC86-A4FC938B511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3469155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3" name="Line 6">
            <a:extLst>
              <a:ext uri="{FF2B5EF4-FFF2-40B4-BE49-F238E27FC236}">
                <a16:creationId xmlns:a16="http://schemas.microsoft.com/office/drawing/2014/main" id="{9244E53E-9B8F-443D-9076-513D57E74F14}"/>
              </a:ext>
            </a:extLst>
          </p:cNvPr>
          <p:cNvSpPr>
            <a:spLocks noChangeShapeType="1"/>
          </p:cNvSpPr>
          <p:nvPr/>
        </p:nvSpPr>
        <p:spPr bwMode="auto">
          <a:xfrm>
            <a:off x="685800" y="44338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5" name="Line 10">
            <a:extLst>
              <a:ext uri="{FF2B5EF4-FFF2-40B4-BE49-F238E27FC236}">
                <a16:creationId xmlns:a16="http://schemas.microsoft.com/office/drawing/2014/main" id="{3CB78C42-2AAF-4C3C-9A0D-EB6B14A14C46}"/>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t>Primarily</a:t>
            </a:r>
          </a:p>
          <a:p>
            <a:pPr algn="ctr" eaLnBrk="1" hangingPunct="1">
              <a:lnSpc>
                <a:spcPct val="90000"/>
              </a:lnSpc>
              <a:spcBef>
                <a:spcPct val="0"/>
              </a:spcBef>
              <a:buClrTx/>
              <a:buSzTx/>
              <a:buFontTx/>
              <a:buNone/>
            </a:pPr>
            <a:r>
              <a:rPr lang="en-US" altLang="en-US" sz="2000" i="1">
                <a:solidFill>
                  <a:srgbClr val="FF0000"/>
                </a:solidFill>
              </a:rPr>
              <a:t>Arterial</a:t>
            </a:r>
            <a:r>
              <a:rPr lang="en-US" altLang="en-US" sz="2000"/>
              <a:t>:</a:t>
            </a:r>
          </a:p>
          <a:p>
            <a:pPr algn="ctr" eaLnBrk="1" hangingPunct="1">
              <a:lnSpc>
                <a:spcPct val="90000"/>
              </a:lnSpc>
              <a:spcBef>
                <a:spcPct val="0"/>
              </a:spcBef>
              <a:buClrTx/>
              <a:buSzTx/>
              <a:buFontTx/>
              <a:buNone/>
            </a:pPr>
            <a:r>
              <a:rPr lang="en-US" altLang="en-US" sz="1700"/>
              <a:t>Think of these </a:t>
            </a:r>
            <a:r>
              <a:rPr lang="en-US" altLang="en-US" sz="1700" b="1" i="1">
                <a:solidFill>
                  <a:srgbClr val="FF0000"/>
                </a:solidFill>
              </a:rPr>
              <a:t>3</a:t>
            </a:r>
            <a:r>
              <a:rPr lang="en-US" altLang="en-US" sz="1700"/>
              <a:t> diseases:</a:t>
            </a:r>
          </a:p>
        </p:txBody>
      </p:sp>
      <p:sp>
        <p:nvSpPr>
          <p:cNvPr id="7180" name="Text Box 13">
            <a:extLst>
              <a:ext uri="{FF2B5EF4-FFF2-40B4-BE49-F238E27FC236}">
                <a16:creationId xmlns:a16="http://schemas.microsoft.com/office/drawing/2014/main" id="{26B87B21-F445-4212-828A-CC92710B5C64}"/>
              </a:ext>
            </a:extLst>
          </p:cNvPr>
          <p:cNvSpPr txBox="1">
            <a:spLocks noChangeArrowheads="1"/>
          </p:cNvSpPr>
          <p:nvPr/>
        </p:nvSpPr>
        <p:spPr bwMode="auto">
          <a:xfrm>
            <a:off x="6927850" y="2660650"/>
            <a:ext cx="117316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rgbClr val="B2B2B2"/>
                </a:solidFill>
              </a:rPr>
              <a:t>Primarily</a:t>
            </a:r>
          </a:p>
          <a:p>
            <a:pPr algn="ctr" eaLnBrk="1" hangingPunct="1">
              <a:lnSpc>
                <a:spcPct val="90000"/>
              </a:lnSpc>
              <a:spcBef>
                <a:spcPct val="0"/>
              </a:spcBef>
              <a:buClrTx/>
              <a:buSzTx/>
              <a:buFontTx/>
              <a:buNone/>
            </a:pPr>
            <a:r>
              <a:rPr lang="en-US" altLang="en-US" sz="2000" i="1">
                <a:solidFill>
                  <a:srgbClr val="B2B2B2"/>
                </a:solidFill>
              </a:rPr>
              <a:t>Venous</a:t>
            </a:r>
            <a:endParaRPr lang="en-US" altLang="en-US" sz="1700">
              <a:solidFill>
                <a:srgbClr val="B2B2B2"/>
              </a:solidFill>
            </a:endParaRP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2430463"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a:solidFill>
                  <a:srgbClr val="FF0000"/>
                </a:solidFill>
              </a:rPr>
              <a:t>PAN </a:t>
            </a:r>
            <a:r>
              <a:rPr lang="en-US" altLang="en-US" sz="1500" i="1">
                <a:solidFill>
                  <a:srgbClr val="FF0000"/>
                </a:solidFill>
              </a:rPr>
              <a:t>(polyarteritis nodosa)</a:t>
            </a:r>
            <a:endParaRPr lang="en-US" altLang="en-US" sz="1500" b="1">
              <a:solidFill>
                <a:srgbClr val="FF0000"/>
              </a:solidFill>
            </a:endParaRP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a:t>
            </a:fld>
            <a:endParaRPr lang="en-US" altLang="en-US" sz="1000"/>
          </a:p>
        </p:txBody>
      </p:sp>
      <p:sp>
        <p:nvSpPr>
          <p:cNvPr id="7184" name="Text Box 16">
            <a:extLst>
              <a:ext uri="{FF2B5EF4-FFF2-40B4-BE49-F238E27FC236}">
                <a16:creationId xmlns:a16="http://schemas.microsoft.com/office/drawing/2014/main" id="{A3173095-BAF5-4F33-8B8B-7CE501BAF1E6}"/>
              </a:ext>
            </a:extLst>
          </p:cNvPr>
          <p:cNvSpPr txBox="1">
            <a:spLocks noChangeArrowheads="1"/>
          </p:cNvSpPr>
          <p:nvPr/>
        </p:nvSpPr>
        <p:spPr bwMode="auto">
          <a:xfrm>
            <a:off x="838200" y="4267200"/>
            <a:ext cx="150812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a:solidFill>
                  <a:srgbClr val="FF0000"/>
                </a:solidFill>
              </a:rPr>
              <a:t>Churg-Strauss</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3317875"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a:solidFill>
                  <a:srgbClr val="FF0000"/>
                </a:solidFill>
              </a:rPr>
              <a:t>SLE </a:t>
            </a:r>
            <a:r>
              <a:rPr lang="en-US" altLang="en-US" sz="1500" i="1">
                <a:solidFill>
                  <a:srgbClr val="FF0000"/>
                </a:solidFill>
              </a:rPr>
              <a:t>(systemic lupus erythematosus)</a:t>
            </a:r>
            <a:endParaRPr lang="en-US" altLang="en-US" sz="1500" b="1">
              <a:solidFill>
                <a:srgbClr val="FF0000"/>
              </a:solidFill>
            </a:endParaRPr>
          </a:p>
        </p:txBody>
      </p:sp>
      <p:sp>
        <p:nvSpPr>
          <p:cNvPr id="17" name="Text Box 16">
            <a:extLst>
              <a:ext uri="{FF2B5EF4-FFF2-40B4-BE49-F238E27FC236}">
                <a16:creationId xmlns:a16="http://schemas.microsoft.com/office/drawing/2014/main" id="{1C80D202-5C99-49A5-AC09-8D040F7037A6}"/>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solidFill>
              </a:rPr>
              <a:t>:</a:t>
            </a:r>
          </a:p>
          <a:p>
            <a:pPr algn="ctr" eaLnBrk="1" hangingPunct="1">
              <a:lnSpc>
                <a:spcPct val="90000"/>
              </a:lnSpc>
              <a:spcBef>
                <a:spcPct val="0"/>
              </a:spcBef>
              <a:buClrTx/>
              <a:buSzTx/>
              <a:buFontTx/>
              <a:buNone/>
            </a:pPr>
            <a:r>
              <a:rPr lang="en-US" altLang="en-US" sz="1700" dirty="0">
                <a:solidFill>
                  <a:schemeClr val="bg1"/>
                </a:solidFill>
              </a:rPr>
              <a:t>Think of these</a:t>
            </a:r>
            <a:r>
              <a:rPr lang="en-US" altLang="en-US" sz="1700" b="1" i="1" dirty="0">
                <a:solidFill>
                  <a:schemeClr val="bg1"/>
                </a:solidFill>
              </a:rPr>
              <a:t> 3</a:t>
            </a:r>
            <a:r>
              <a:rPr lang="en-US" altLang="en-US" sz="1700" dirty="0">
                <a:solidFill>
                  <a:schemeClr val="bg1"/>
                </a:solidFill>
              </a:rPr>
              <a:t> diseases:</a:t>
            </a:r>
          </a:p>
        </p:txBody>
      </p:sp>
      <p:sp>
        <p:nvSpPr>
          <p:cNvPr id="18" name="TextBox 17">
            <a:extLst>
              <a:ext uri="{FF2B5EF4-FFF2-40B4-BE49-F238E27FC236}">
                <a16:creationId xmlns:a16="http://schemas.microsoft.com/office/drawing/2014/main" id="{9E0517ED-9FD4-44BD-A325-3532FCA09DB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772C8A00-9881-4D34-872C-479FA1EEE1E5}"/>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5A060617-9939-4A4C-ABB6-3EAF295F86A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4DDC4E34-2E59-4BF9-A6A1-32185ADE98A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6CC79636-7E49-4363-AC84-6B9C3BB35D52}"/>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BE6EC177-F916-492E-9B28-046D80075FDE}"/>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4F8A2519-C250-4709-BFE4-CBC515C5A83B}"/>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345778EA-0381-4CD6-9C8C-C08EF7B34B40}"/>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solidFill>
                <a:schemeClr val="accent5">
                  <a:lumMod val="75000"/>
                </a:schemeClr>
              </a:solidFill>
            </a:endParaRPr>
          </a:p>
          <a:p>
            <a:r>
              <a:rPr lang="en-US" sz="1600" i="1" dirty="0">
                <a:solidFill>
                  <a:schemeClr val="accent5">
                    <a:lumMod val="75000"/>
                  </a:schemeClr>
                </a:solidFill>
              </a:rPr>
              <a:t>Is it a common, or uncommon condition?</a:t>
            </a:r>
          </a:p>
          <a:p>
            <a:r>
              <a:rPr lang="en-US" sz="1600" dirty="0">
                <a:solidFill>
                  <a:schemeClr val="accent5">
                    <a:lumMod val="75000"/>
                  </a:schemeClr>
                </a:solidFill>
              </a:rPr>
              <a:t>Uncommon</a:t>
            </a: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42" name="TextBox 41">
            <a:extLst>
              <a:ext uri="{FF2B5EF4-FFF2-40B4-BE49-F238E27FC236}">
                <a16:creationId xmlns:a16="http://schemas.microsoft.com/office/drawing/2014/main" id="{7E5DFFE2-E770-4F68-A68C-59B3F55C8111}"/>
              </a:ext>
            </a:extLst>
          </p:cNvPr>
          <p:cNvSpPr txBox="1"/>
          <p:nvPr/>
        </p:nvSpPr>
        <p:spPr>
          <a:xfrm>
            <a:off x="3932238" y="3289890"/>
            <a:ext cx="4129500" cy="1600438"/>
          </a:xfrm>
          <a:prstGeom prst="rect">
            <a:avLst/>
          </a:prstGeom>
          <a:solidFill>
            <a:srgbClr val="FF99FF"/>
          </a:solidFill>
        </p:spPr>
        <p:txBody>
          <a:bodyPr wrap="square" rtlCol="0">
            <a:spAutoFit/>
          </a:bodyPr>
          <a:lstStyle/>
          <a:p>
            <a:r>
              <a:rPr lang="en-US" sz="1400" i="1" dirty="0"/>
              <a:t>Once considered a single entity, PAN is now subdivided into two conditions—what are they?</a:t>
            </a:r>
          </a:p>
          <a:p>
            <a:r>
              <a:rPr lang="en-US" sz="1400" dirty="0"/>
              <a:t>‘Classic’ PAN, and microscopic polyangiitis (MP)</a:t>
            </a:r>
          </a:p>
          <a:p>
            <a:endParaRPr lang="en-US" sz="1400" dirty="0">
              <a:solidFill>
                <a:srgbClr val="FF99FF"/>
              </a:solidFill>
            </a:endParaRPr>
          </a:p>
          <a:p>
            <a:r>
              <a:rPr lang="en-US" sz="1400" i="1" dirty="0">
                <a:solidFill>
                  <a:srgbClr val="FF99FF"/>
                </a:solidFill>
              </a:rPr>
              <a:t>What is the difference between the two?</a:t>
            </a:r>
          </a:p>
          <a:p>
            <a:r>
              <a:rPr lang="en-US" sz="1400" dirty="0">
                <a:solidFill>
                  <a:srgbClr val="FF99FF"/>
                </a:solidFill>
              </a:rPr>
              <a:t>Classic PAN affects medium and small arteries, whereas MP affects smaller arteries</a:t>
            </a:r>
          </a:p>
        </p:txBody>
      </p:sp>
      <p:sp>
        <p:nvSpPr>
          <p:cNvPr id="33" name="TextBox 32">
            <a:extLst>
              <a:ext uri="{FF2B5EF4-FFF2-40B4-BE49-F238E27FC236}">
                <a16:creationId xmlns:a16="http://schemas.microsoft.com/office/drawing/2014/main" id="{30F9D1C0-3F7D-441C-BE9F-B0D1B9F012F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78973835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EA0D99E4-66F4-4667-AF5F-53FCCAB126F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E3B43360-EAEF-42C4-B113-0737E9D4DE7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F358DFE6-3CE5-4466-82F1-AE953D0C9FA7}"/>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8E0FB49B-0936-4431-93B2-23DCE4C2EF9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D787B68F-FCBD-4A0D-B92A-4B1F065C812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C827D44A-2831-4D84-9E2A-9D8DADBDE339}"/>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FD4100D9-9E22-41B7-9163-809855DF1A6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solidFill>
                <a:schemeClr val="accent5">
                  <a:lumMod val="75000"/>
                </a:schemeClr>
              </a:solidFill>
            </a:endParaRPr>
          </a:p>
          <a:p>
            <a:r>
              <a:rPr lang="en-US" sz="1600" i="1" dirty="0">
                <a:solidFill>
                  <a:schemeClr val="accent5">
                    <a:lumMod val="75000"/>
                  </a:schemeClr>
                </a:solidFill>
              </a:rPr>
              <a:t>Is it a common, or uncommon condition?</a:t>
            </a:r>
          </a:p>
          <a:p>
            <a:r>
              <a:rPr lang="en-US" sz="1600" dirty="0">
                <a:solidFill>
                  <a:schemeClr val="accent5">
                    <a:lumMod val="75000"/>
                  </a:schemeClr>
                </a:solidFill>
              </a:rPr>
              <a:t>Uncommon</a:t>
            </a: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42" name="TextBox 41">
            <a:extLst>
              <a:ext uri="{FF2B5EF4-FFF2-40B4-BE49-F238E27FC236}">
                <a16:creationId xmlns:a16="http://schemas.microsoft.com/office/drawing/2014/main" id="{7E5DFFE2-E770-4F68-A68C-59B3F55C8111}"/>
              </a:ext>
            </a:extLst>
          </p:cNvPr>
          <p:cNvSpPr txBox="1"/>
          <p:nvPr/>
        </p:nvSpPr>
        <p:spPr>
          <a:xfrm>
            <a:off x="3932238" y="3289890"/>
            <a:ext cx="4129500" cy="1600438"/>
          </a:xfrm>
          <a:prstGeom prst="rect">
            <a:avLst/>
          </a:prstGeom>
          <a:solidFill>
            <a:srgbClr val="FF99FF"/>
          </a:solidFill>
        </p:spPr>
        <p:txBody>
          <a:bodyPr wrap="square" rtlCol="0">
            <a:spAutoFit/>
          </a:bodyPr>
          <a:lstStyle/>
          <a:p>
            <a:r>
              <a:rPr lang="en-US" sz="1400" i="1" dirty="0"/>
              <a:t>Once considered a single entity, PAN is now subdivided into two conditions—what are they?</a:t>
            </a:r>
          </a:p>
          <a:p>
            <a:r>
              <a:rPr lang="en-US" sz="1400" dirty="0"/>
              <a:t>‘Classic’ PAN, and microscopic polyangiitis (MP)</a:t>
            </a:r>
          </a:p>
          <a:p>
            <a:endParaRPr lang="en-US" sz="1400" dirty="0"/>
          </a:p>
          <a:p>
            <a:r>
              <a:rPr lang="en-US" sz="1400" i="1" dirty="0"/>
              <a:t>What is the difference between the two?</a:t>
            </a:r>
            <a:endParaRPr lang="en-US" sz="1400" i="1" dirty="0">
              <a:solidFill>
                <a:srgbClr val="FF99FF"/>
              </a:solidFill>
            </a:endParaRPr>
          </a:p>
          <a:p>
            <a:r>
              <a:rPr lang="en-US" sz="1400" dirty="0">
                <a:solidFill>
                  <a:srgbClr val="FF99FF"/>
                </a:solidFill>
              </a:rPr>
              <a:t>Classic PAN affects medium and small arteries, whereas MP affects smaller arteries</a:t>
            </a:r>
          </a:p>
        </p:txBody>
      </p:sp>
      <p:sp>
        <p:nvSpPr>
          <p:cNvPr id="33" name="TextBox 32">
            <a:extLst>
              <a:ext uri="{FF2B5EF4-FFF2-40B4-BE49-F238E27FC236}">
                <a16:creationId xmlns:a16="http://schemas.microsoft.com/office/drawing/2014/main" id="{3D628D5F-9E6F-498E-B488-0BCDB667B53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66220592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29">
            <a:extLst>
              <a:ext uri="{FF2B5EF4-FFF2-40B4-BE49-F238E27FC236}">
                <a16:creationId xmlns:a16="http://schemas.microsoft.com/office/drawing/2014/main" id="{E7997A11-FA31-45CC-A5CC-E2A1A91675E3}"/>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4659EEF9-2085-42A0-8B72-EA93971CCF4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Text Box 31">
            <a:extLst>
              <a:ext uri="{FF2B5EF4-FFF2-40B4-BE49-F238E27FC236}">
                <a16:creationId xmlns:a16="http://schemas.microsoft.com/office/drawing/2014/main" id="{C3D5F2DE-EDD6-4DFD-9451-225BFB500A7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7" name="Text Box 23">
            <a:extLst>
              <a:ext uri="{FF2B5EF4-FFF2-40B4-BE49-F238E27FC236}">
                <a16:creationId xmlns:a16="http://schemas.microsoft.com/office/drawing/2014/main" id="{EC608712-A667-4B5A-B698-17BD233203E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8" name="Straight Connector 47">
            <a:extLst>
              <a:ext uri="{FF2B5EF4-FFF2-40B4-BE49-F238E27FC236}">
                <a16:creationId xmlns:a16="http://schemas.microsoft.com/office/drawing/2014/main" id="{58EE520C-C4CB-4108-88FE-0599968CD0CA}"/>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9" name="Text Box 23">
            <a:extLst>
              <a:ext uri="{FF2B5EF4-FFF2-40B4-BE49-F238E27FC236}">
                <a16:creationId xmlns:a16="http://schemas.microsoft.com/office/drawing/2014/main" id="{C0D2B0E6-81E8-49A8-821F-EA60ADD46D4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0" name="TextBox 49">
            <a:extLst>
              <a:ext uri="{FF2B5EF4-FFF2-40B4-BE49-F238E27FC236}">
                <a16:creationId xmlns:a16="http://schemas.microsoft.com/office/drawing/2014/main" id="{9C49F692-44FF-43A1-B095-5B0497C4515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solidFill>
                <a:schemeClr val="accent5">
                  <a:lumMod val="75000"/>
                </a:schemeClr>
              </a:solidFill>
            </a:endParaRPr>
          </a:p>
          <a:p>
            <a:r>
              <a:rPr lang="en-US" sz="1600" i="1" dirty="0">
                <a:solidFill>
                  <a:schemeClr val="accent5">
                    <a:lumMod val="75000"/>
                  </a:schemeClr>
                </a:solidFill>
              </a:rPr>
              <a:t>Is it a common, or uncommon condition?</a:t>
            </a:r>
          </a:p>
          <a:p>
            <a:r>
              <a:rPr lang="en-US" sz="1600" dirty="0">
                <a:solidFill>
                  <a:schemeClr val="accent5">
                    <a:lumMod val="75000"/>
                  </a:schemeClr>
                </a:solidFill>
              </a:rPr>
              <a:t>Uncommon</a:t>
            </a: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42" name="TextBox 41">
            <a:extLst>
              <a:ext uri="{FF2B5EF4-FFF2-40B4-BE49-F238E27FC236}">
                <a16:creationId xmlns:a16="http://schemas.microsoft.com/office/drawing/2014/main" id="{7E5DFFE2-E770-4F68-A68C-59B3F55C8111}"/>
              </a:ext>
            </a:extLst>
          </p:cNvPr>
          <p:cNvSpPr txBox="1"/>
          <p:nvPr/>
        </p:nvSpPr>
        <p:spPr>
          <a:xfrm>
            <a:off x="3932238" y="3289890"/>
            <a:ext cx="4129500" cy="1600438"/>
          </a:xfrm>
          <a:prstGeom prst="rect">
            <a:avLst/>
          </a:prstGeom>
          <a:solidFill>
            <a:srgbClr val="FF99FF"/>
          </a:solidFill>
        </p:spPr>
        <p:txBody>
          <a:bodyPr wrap="square" rtlCol="0">
            <a:spAutoFit/>
          </a:bodyPr>
          <a:lstStyle/>
          <a:p>
            <a:r>
              <a:rPr lang="en-US" sz="1400" i="1" dirty="0"/>
              <a:t>Once considered a single entity, PAN is now subdivided into two conditions—what are they?</a:t>
            </a:r>
          </a:p>
          <a:p>
            <a:r>
              <a:rPr lang="en-US" sz="1400" dirty="0"/>
              <a:t>‘Classic’ PAN, and microscopic polyangiitis (MP)</a:t>
            </a:r>
          </a:p>
          <a:p>
            <a:endParaRPr lang="en-US" sz="1400" dirty="0"/>
          </a:p>
          <a:p>
            <a:r>
              <a:rPr lang="en-US" sz="1400" i="1" dirty="0"/>
              <a:t>What is the difference between the two?</a:t>
            </a:r>
          </a:p>
          <a:p>
            <a:r>
              <a:rPr lang="en-US" sz="1400" dirty="0"/>
              <a:t>Classic PAN affects medium and small arteries, whereas MP affects smaller arteries</a:t>
            </a:r>
          </a:p>
        </p:txBody>
      </p:sp>
      <p:sp>
        <p:nvSpPr>
          <p:cNvPr id="33" name="TextBox 32">
            <a:extLst>
              <a:ext uri="{FF2B5EF4-FFF2-40B4-BE49-F238E27FC236}">
                <a16:creationId xmlns:a16="http://schemas.microsoft.com/office/drawing/2014/main" id="{FAC3065B-020F-4484-8D91-71C0EEEF2E8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96860021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Line 29">
            <a:extLst>
              <a:ext uri="{FF2B5EF4-FFF2-40B4-BE49-F238E27FC236}">
                <a16:creationId xmlns:a16="http://schemas.microsoft.com/office/drawing/2014/main" id="{A08D73CF-8C4D-4403-B293-55A5BCC3496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Line 30">
            <a:extLst>
              <a:ext uri="{FF2B5EF4-FFF2-40B4-BE49-F238E27FC236}">
                <a16:creationId xmlns:a16="http://schemas.microsoft.com/office/drawing/2014/main" id="{5E598A00-6E6B-44CA-8290-2333C6C442C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7" name="Text Box 31">
            <a:extLst>
              <a:ext uri="{FF2B5EF4-FFF2-40B4-BE49-F238E27FC236}">
                <a16:creationId xmlns:a16="http://schemas.microsoft.com/office/drawing/2014/main" id="{17F8DD53-7671-4E33-95BA-549DDC5B5535}"/>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9544A491-AC3F-420A-A527-84395DF60CC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9" name="Straight Connector 48">
            <a:extLst>
              <a:ext uri="{FF2B5EF4-FFF2-40B4-BE49-F238E27FC236}">
                <a16:creationId xmlns:a16="http://schemas.microsoft.com/office/drawing/2014/main" id="{65F57401-654F-4C90-93F6-BC34E40898D8}"/>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0" name="Text Box 23">
            <a:extLst>
              <a:ext uri="{FF2B5EF4-FFF2-40B4-BE49-F238E27FC236}">
                <a16:creationId xmlns:a16="http://schemas.microsoft.com/office/drawing/2014/main" id="{0DA7855F-FC1E-4B60-8D50-E56CA9B6376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1" name="TextBox 50">
            <a:extLst>
              <a:ext uri="{FF2B5EF4-FFF2-40B4-BE49-F238E27FC236}">
                <a16:creationId xmlns:a16="http://schemas.microsoft.com/office/drawing/2014/main" id="{E9F41232-8F13-4D52-A9A1-4933B961B2A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solidFill>
                <a:schemeClr val="accent5">
                  <a:lumMod val="75000"/>
                </a:schemeClr>
              </a:solidFill>
            </a:endParaRPr>
          </a:p>
          <a:p>
            <a:r>
              <a:rPr lang="en-US" sz="1600" i="1" dirty="0">
                <a:solidFill>
                  <a:schemeClr val="accent5">
                    <a:lumMod val="75000"/>
                  </a:schemeClr>
                </a:solidFill>
              </a:rPr>
              <a:t>Is it a common, or uncommon condition?</a:t>
            </a:r>
          </a:p>
          <a:p>
            <a:r>
              <a:rPr lang="en-US" sz="1600" dirty="0">
                <a:solidFill>
                  <a:schemeClr val="accent5">
                    <a:lumMod val="75000"/>
                  </a:schemeClr>
                </a:solidFill>
              </a:rPr>
              <a:t>Uncommon</a:t>
            </a: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42" name="TextBox 41">
            <a:extLst>
              <a:ext uri="{FF2B5EF4-FFF2-40B4-BE49-F238E27FC236}">
                <a16:creationId xmlns:a16="http://schemas.microsoft.com/office/drawing/2014/main" id="{7E5DFFE2-E770-4F68-A68C-59B3F55C8111}"/>
              </a:ext>
            </a:extLst>
          </p:cNvPr>
          <p:cNvSpPr txBox="1"/>
          <p:nvPr/>
        </p:nvSpPr>
        <p:spPr>
          <a:xfrm>
            <a:off x="3932238" y="3289890"/>
            <a:ext cx="4129500" cy="1600438"/>
          </a:xfrm>
          <a:prstGeom prst="rect">
            <a:avLst/>
          </a:prstGeom>
          <a:solidFill>
            <a:srgbClr val="FF99FF"/>
          </a:solidFill>
        </p:spPr>
        <p:txBody>
          <a:bodyPr wrap="square" rtlCol="0">
            <a:spAutoFit/>
          </a:bodyPr>
          <a:lstStyle/>
          <a:p>
            <a:r>
              <a:rPr lang="en-US" sz="1400" i="1" dirty="0">
                <a:solidFill>
                  <a:schemeClr val="bg1">
                    <a:lumMod val="50000"/>
                  </a:schemeClr>
                </a:solidFill>
              </a:rPr>
              <a:t>Once considered a single entity, PAN is now subdivided into two conditions—what are they?</a:t>
            </a:r>
          </a:p>
          <a:p>
            <a:r>
              <a:rPr lang="en-US" sz="1400" dirty="0">
                <a:solidFill>
                  <a:schemeClr val="bg1">
                    <a:lumMod val="50000"/>
                  </a:schemeClr>
                </a:solidFill>
              </a:rPr>
              <a:t>‘Classic’ PAN, and microscopic polyangiitis (MP)</a:t>
            </a:r>
          </a:p>
          <a:p>
            <a:endParaRPr lang="en-US" sz="1400" dirty="0">
              <a:solidFill>
                <a:schemeClr val="bg1">
                  <a:lumMod val="50000"/>
                </a:schemeClr>
              </a:solidFill>
            </a:endParaRPr>
          </a:p>
          <a:p>
            <a:r>
              <a:rPr lang="en-US" sz="1400" i="1" dirty="0">
                <a:solidFill>
                  <a:schemeClr val="bg1">
                    <a:lumMod val="50000"/>
                  </a:schemeClr>
                </a:solidFill>
              </a:rPr>
              <a:t>What is the difference between the two?</a:t>
            </a:r>
          </a:p>
          <a:p>
            <a:r>
              <a:rPr lang="en-US" sz="1400" dirty="0">
                <a:solidFill>
                  <a:schemeClr val="bg1">
                    <a:lumMod val="50000"/>
                  </a:schemeClr>
                </a:solidFill>
              </a:rPr>
              <a:t>Classic PAN affects medium and </a:t>
            </a:r>
            <a:r>
              <a:rPr lang="en-US" sz="1400" b="1" dirty="0"/>
              <a:t>small arteries</a:t>
            </a:r>
            <a:r>
              <a:rPr lang="en-US" sz="1400" dirty="0">
                <a:solidFill>
                  <a:schemeClr val="bg1">
                    <a:lumMod val="50000"/>
                  </a:schemeClr>
                </a:solidFill>
              </a:rPr>
              <a:t>, whereas MP affects</a:t>
            </a:r>
            <a:r>
              <a:rPr lang="en-US" sz="1400" dirty="0"/>
              <a:t> </a:t>
            </a:r>
            <a:r>
              <a:rPr lang="en-US" sz="1400" b="1" dirty="0"/>
              <a:t>smaller arteries</a:t>
            </a:r>
          </a:p>
        </p:txBody>
      </p:sp>
      <p:sp>
        <p:nvSpPr>
          <p:cNvPr id="44" name="TextBox 43">
            <a:extLst>
              <a:ext uri="{FF2B5EF4-FFF2-40B4-BE49-F238E27FC236}">
                <a16:creationId xmlns:a16="http://schemas.microsoft.com/office/drawing/2014/main" id="{A563B7C2-C4C9-4B2C-AB73-B6332371F9CC}"/>
              </a:ext>
            </a:extLst>
          </p:cNvPr>
          <p:cNvSpPr txBox="1">
            <a:spLocks noChangeArrowheads="1"/>
          </p:cNvSpPr>
          <p:nvPr/>
        </p:nvSpPr>
        <p:spPr bwMode="auto">
          <a:xfrm>
            <a:off x="2777919" y="4936193"/>
            <a:ext cx="6119811" cy="738664"/>
          </a:xfrm>
          <a:prstGeom prst="rect">
            <a:avLst/>
          </a:prstGeom>
          <a:solidFill>
            <a:srgbClr val="0070C0"/>
          </a:solidFill>
          <a:ln>
            <a:noFill/>
          </a:ln>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1400" i="1" dirty="0">
                <a:solidFill>
                  <a:schemeClr val="bg1"/>
                </a:solidFill>
              </a:rPr>
              <a:t>What’s the difference between a ‘small’ artery and a ‘smaller’ artery?</a:t>
            </a:r>
            <a:endParaRPr lang="en-US" altLang="en-US" sz="1400" i="1" dirty="0">
              <a:solidFill>
                <a:srgbClr val="0070C0"/>
              </a:solidFill>
            </a:endParaRPr>
          </a:p>
          <a:p>
            <a:r>
              <a:rPr lang="en-US" altLang="en-US" sz="1400" dirty="0">
                <a:solidFill>
                  <a:srgbClr val="0070C0"/>
                </a:solidFill>
              </a:rPr>
              <a:t>Rule of thumb: Classic PAN only affects arteries large enough to be named, whereas MP only affects vessels smaller than that</a:t>
            </a:r>
          </a:p>
        </p:txBody>
      </p:sp>
      <p:sp>
        <p:nvSpPr>
          <p:cNvPr id="33" name="TextBox 32">
            <a:extLst>
              <a:ext uri="{FF2B5EF4-FFF2-40B4-BE49-F238E27FC236}">
                <a16:creationId xmlns:a16="http://schemas.microsoft.com/office/drawing/2014/main" id="{0A9509BC-7C3F-4986-9233-B2CC46BD3AE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82098836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Line 29">
            <a:extLst>
              <a:ext uri="{FF2B5EF4-FFF2-40B4-BE49-F238E27FC236}">
                <a16:creationId xmlns:a16="http://schemas.microsoft.com/office/drawing/2014/main" id="{DAD5FDA1-6627-4F2C-8BE2-D98F8BFA918C}"/>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6" name="Line 30">
            <a:extLst>
              <a:ext uri="{FF2B5EF4-FFF2-40B4-BE49-F238E27FC236}">
                <a16:creationId xmlns:a16="http://schemas.microsoft.com/office/drawing/2014/main" id="{31854361-B0FB-4722-B70D-66F73D35092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7" name="Text Box 31">
            <a:extLst>
              <a:ext uri="{FF2B5EF4-FFF2-40B4-BE49-F238E27FC236}">
                <a16:creationId xmlns:a16="http://schemas.microsoft.com/office/drawing/2014/main" id="{D962F29A-75ED-43AF-BA27-7BDDD3C7EA3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1A0804FE-D6E1-4A43-A9F0-2A7C8CB3566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9" name="Straight Connector 48">
            <a:extLst>
              <a:ext uri="{FF2B5EF4-FFF2-40B4-BE49-F238E27FC236}">
                <a16:creationId xmlns:a16="http://schemas.microsoft.com/office/drawing/2014/main" id="{EF0081CD-6C0B-4E15-9BB7-3F1ECEAD0B5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0" name="Text Box 23">
            <a:extLst>
              <a:ext uri="{FF2B5EF4-FFF2-40B4-BE49-F238E27FC236}">
                <a16:creationId xmlns:a16="http://schemas.microsoft.com/office/drawing/2014/main" id="{E5A45983-0883-465B-A236-C4AA8F3D860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1" name="TextBox 50">
            <a:extLst>
              <a:ext uri="{FF2B5EF4-FFF2-40B4-BE49-F238E27FC236}">
                <a16:creationId xmlns:a16="http://schemas.microsoft.com/office/drawing/2014/main" id="{53EE810A-C0A3-4798-87A8-E78549741285}"/>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solidFill>
                <a:schemeClr val="accent5">
                  <a:lumMod val="75000"/>
                </a:schemeClr>
              </a:solidFill>
            </a:endParaRPr>
          </a:p>
          <a:p>
            <a:r>
              <a:rPr lang="en-US" sz="1600" i="1" dirty="0">
                <a:solidFill>
                  <a:schemeClr val="accent5">
                    <a:lumMod val="75000"/>
                  </a:schemeClr>
                </a:solidFill>
              </a:rPr>
              <a:t>Is it a common, or uncommon condition?</a:t>
            </a:r>
          </a:p>
          <a:p>
            <a:r>
              <a:rPr lang="en-US" sz="1600" dirty="0">
                <a:solidFill>
                  <a:schemeClr val="accent5">
                    <a:lumMod val="75000"/>
                  </a:schemeClr>
                </a:solidFill>
              </a:rPr>
              <a:t>Uncommon</a:t>
            </a: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42" name="TextBox 41">
            <a:extLst>
              <a:ext uri="{FF2B5EF4-FFF2-40B4-BE49-F238E27FC236}">
                <a16:creationId xmlns:a16="http://schemas.microsoft.com/office/drawing/2014/main" id="{7E5DFFE2-E770-4F68-A68C-59B3F55C8111}"/>
              </a:ext>
            </a:extLst>
          </p:cNvPr>
          <p:cNvSpPr txBox="1"/>
          <p:nvPr/>
        </p:nvSpPr>
        <p:spPr>
          <a:xfrm>
            <a:off x="3932238" y="3289890"/>
            <a:ext cx="4129500" cy="1600438"/>
          </a:xfrm>
          <a:prstGeom prst="rect">
            <a:avLst/>
          </a:prstGeom>
          <a:solidFill>
            <a:srgbClr val="FF99FF"/>
          </a:solidFill>
        </p:spPr>
        <p:txBody>
          <a:bodyPr wrap="square" rtlCol="0">
            <a:spAutoFit/>
          </a:bodyPr>
          <a:lstStyle/>
          <a:p>
            <a:r>
              <a:rPr lang="en-US" sz="1400" i="1" dirty="0">
                <a:solidFill>
                  <a:schemeClr val="bg1">
                    <a:lumMod val="50000"/>
                  </a:schemeClr>
                </a:solidFill>
              </a:rPr>
              <a:t>Once considered a single entity, PAN is now subdivided into two conditions—what are they?</a:t>
            </a:r>
          </a:p>
          <a:p>
            <a:r>
              <a:rPr lang="en-US" sz="1400" dirty="0">
                <a:solidFill>
                  <a:schemeClr val="bg1">
                    <a:lumMod val="50000"/>
                  </a:schemeClr>
                </a:solidFill>
              </a:rPr>
              <a:t>‘Classic’ PAN, and microscopic polyangiitis (MP)</a:t>
            </a:r>
          </a:p>
          <a:p>
            <a:endParaRPr lang="en-US" sz="1400" dirty="0">
              <a:solidFill>
                <a:schemeClr val="bg1">
                  <a:lumMod val="50000"/>
                </a:schemeClr>
              </a:solidFill>
            </a:endParaRPr>
          </a:p>
          <a:p>
            <a:r>
              <a:rPr lang="en-US" sz="1400" i="1" dirty="0">
                <a:solidFill>
                  <a:schemeClr val="bg1">
                    <a:lumMod val="50000"/>
                  </a:schemeClr>
                </a:solidFill>
              </a:rPr>
              <a:t>What is the difference between the two?</a:t>
            </a:r>
          </a:p>
          <a:p>
            <a:r>
              <a:rPr lang="en-US" sz="1400" dirty="0">
                <a:solidFill>
                  <a:schemeClr val="bg1">
                    <a:lumMod val="50000"/>
                  </a:schemeClr>
                </a:solidFill>
              </a:rPr>
              <a:t>Classic PAN affects medium and </a:t>
            </a:r>
            <a:r>
              <a:rPr lang="en-US" sz="1400" b="1" dirty="0"/>
              <a:t>small arteries</a:t>
            </a:r>
            <a:r>
              <a:rPr lang="en-US" sz="1400" dirty="0">
                <a:solidFill>
                  <a:schemeClr val="bg1">
                    <a:lumMod val="50000"/>
                  </a:schemeClr>
                </a:solidFill>
              </a:rPr>
              <a:t>, whereas MP affects</a:t>
            </a:r>
            <a:r>
              <a:rPr lang="en-US" sz="1400" dirty="0"/>
              <a:t> </a:t>
            </a:r>
            <a:r>
              <a:rPr lang="en-US" sz="1400" b="1" dirty="0"/>
              <a:t>smaller arteries</a:t>
            </a:r>
          </a:p>
        </p:txBody>
      </p:sp>
      <p:sp>
        <p:nvSpPr>
          <p:cNvPr id="44" name="TextBox 43">
            <a:extLst>
              <a:ext uri="{FF2B5EF4-FFF2-40B4-BE49-F238E27FC236}">
                <a16:creationId xmlns:a16="http://schemas.microsoft.com/office/drawing/2014/main" id="{A563B7C2-C4C9-4B2C-AB73-B6332371F9CC}"/>
              </a:ext>
            </a:extLst>
          </p:cNvPr>
          <p:cNvSpPr txBox="1">
            <a:spLocks noChangeArrowheads="1"/>
          </p:cNvSpPr>
          <p:nvPr/>
        </p:nvSpPr>
        <p:spPr bwMode="auto">
          <a:xfrm>
            <a:off x="2777919" y="4936193"/>
            <a:ext cx="6119811" cy="738664"/>
          </a:xfrm>
          <a:prstGeom prst="rect">
            <a:avLst/>
          </a:prstGeom>
          <a:solidFill>
            <a:srgbClr val="0070C0"/>
          </a:solidFill>
          <a:ln>
            <a:noFill/>
          </a:ln>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1400" i="1" dirty="0">
                <a:solidFill>
                  <a:schemeClr val="bg1"/>
                </a:solidFill>
              </a:rPr>
              <a:t>What’s the difference between a ‘small’ artery and a ‘smaller’ artery?</a:t>
            </a:r>
          </a:p>
          <a:p>
            <a:r>
              <a:rPr lang="en-US" altLang="en-US" sz="1400" dirty="0">
                <a:solidFill>
                  <a:schemeClr val="bg1"/>
                </a:solidFill>
              </a:rPr>
              <a:t>Rule of thumb: Classic PAN only affects arteries large enough to be named, whereas MP only affects vessels smaller than that</a:t>
            </a:r>
          </a:p>
        </p:txBody>
      </p:sp>
      <p:sp>
        <p:nvSpPr>
          <p:cNvPr id="33" name="TextBox 32">
            <a:extLst>
              <a:ext uri="{FF2B5EF4-FFF2-40B4-BE49-F238E27FC236}">
                <a16:creationId xmlns:a16="http://schemas.microsoft.com/office/drawing/2014/main" id="{BBEEBB14-B6E2-4E1A-8F92-9CE37638B79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86649564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Line 29">
            <a:extLst>
              <a:ext uri="{FF2B5EF4-FFF2-40B4-BE49-F238E27FC236}">
                <a16:creationId xmlns:a16="http://schemas.microsoft.com/office/drawing/2014/main" id="{BD52E7FC-BD28-4D90-A380-86ADA0CCA278}"/>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51554F03-F6E6-42C9-972D-530DC8251E37}"/>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AB6CC83A-1381-41CE-B1B6-7415B3503C77}"/>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157EABF4-49D0-4263-8B0F-0BA011208B89}"/>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2" name="Straight Connector 41">
            <a:extLst>
              <a:ext uri="{FF2B5EF4-FFF2-40B4-BE49-F238E27FC236}">
                <a16:creationId xmlns:a16="http://schemas.microsoft.com/office/drawing/2014/main" id="{2241EDD5-6EC7-4406-9E3E-9F03F0C3B86B}"/>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4" name="Text Box 23">
            <a:extLst>
              <a:ext uri="{FF2B5EF4-FFF2-40B4-BE49-F238E27FC236}">
                <a16:creationId xmlns:a16="http://schemas.microsoft.com/office/drawing/2014/main" id="{48CBCCC7-F1D2-4145-BB77-9821F32FB92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5" name="TextBox 44">
            <a:extLst>
              <a:ext uri="{FF2B5EF4-FFF2-40B4-BE49-F238E27FC236}">
                <a16:creationId xmlns:a16="http://schemas.microsoft.com/office/drawing/2014/main" id="{C6C84895-DCFF-4A9E-AB9B-E1A9E53D917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p>
          <a:p>
            <a:r>
              <a:rPr lang="en-US" sz="1600" i="1" dirty="0"/>
              <a:t>Is it a common, or uncommon condition?</a:t>
            </a:r>
            <a:endParaRPr lang="en-US" sz="1600" i="1" dirty="0">
              <a:solidFill>
                <a:schemeClr val="accent5">
                  <a:lumMod val="75000"/>
                </a:schemeClr>
              </a:solidFill>
            </a:endParaRPr>
          </a:p>
          <a:p>
            <a:r>
              <a:rPr lang="en-US" sz="1600" dirty="0">
                <a:solidFill>
                  <a:schemeClr val="accent5">
                    <a:lumMod val="75000"/>
                  </a:schemeClr>
                </a:solidFill>
              </a:rPr>
              <a:t>Uncommon</a:t>
            </a: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28" name="TextBox 27">
            <a:extLst>
              <a:ext uri="{FF2B5EF4-FFF2-40B4-BE49-F238E27FC236}">
                <a16:creationId xmlns:a16="http://schemas.microsoft.com/office/drawing/2014/main" id="{65798CFA-103E-440B-9713-326546C428E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59168111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Line 29">
            <a:extLst>
              <a:ext uri="{FF2B5EF4-FFF2-40B4-BE49-F238E27FC236}">
                <a16:creationId xmlns:a16="http://schemas.microsoft.com/office/drawing/2014/main" id="{00A2F591-8D15-47C9-9C3B-E229F0689CA4}"/>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59304DDF-30AF-41A6-84EB-E15F3F3284E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Text Box 31">
            <a:extLst>
              <a:ext uri="{FF2B5EF4-FFF2-40B4-BE49-F238E27FC236}">
                <a16:creationId xmlns:a16="http://schemas.microsoft.com/office/drawing/2014/main" id="{DA3ECD6D-53C3-44FB-965B-02F6D6554C7E}"/>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2" name="Text Box 23">
            <a:extLst>
              <a:ext uri="{FF2B5EF4-FFF2-40B4-BE49-F238E27FC236}">
                <a16:creationId xmlns:a16="http://schemas.microsoft.com/office/drawing/2014/main" id="{53A7D4EC-1937-4530-B5C8-B186A9ED7315}"/>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4" name="Straight Connector 43">
            <a:extLst>
              <a:ext uri="{FF2B5EF4-FFF2-40B4-BE49-F238E27FC236}">
                <a16:creationId xmlns:a16="http://schemas.microsoft.com/office/drawing/2014/main" id="{265A3273-B9E6-4A44-974E-1AA575DBE80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5C3752ED-CDBA-48CA-98B9-46D7DB84EE39}"/>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TextBox 45">
            <a:extLst>
              <a:ext uri="{FF2B5EF4-FFF2-40B4-BE49-F238E27FC236}">
                <a16:creationId xmlns:a16="http://schemas.microsoft.com/office/drawing/2014/main" id="{B7F3A11C-90CA-48A2-813A-1A1E4E4A6B42}"/>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p>
          <a:p>
            <a:r>
              <a:rPr lang="en-US" sz="1600" i="1" dirty="0"/>
              <a:t>Is it a common, or uncommon condition?</a:t>
            </a:r>
          </a:p>
          <a:p>
            <a:r>
              <a:rPr lang="en-US" sz="1600" dirty="0"/>
              <a:t>Uncommon</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Who is the typical PAN </a:t>
            </a:r>
            <a:r>
              <a:rPr lang="en-US" sz="1600" i="1" dirty="0" err="1">
                <a:solidFill>
                  <a:schemeClr val="accent5">
                    <a:lumMod val="75000"/>
                  </a:schemeClr>
                </a:solidFill>
              </a:rPr>
              <a:t>pt</a:t>
            </a:r>
            <a:r>
              <a:rPr lang="en-US" sz="1600" i="1" dirty="0">
                <a:solidFill>
                  <a:schemeClr val="accent5">
                    <a:lumMod val="75000"/>
                  </a:schemeClr>
                </a:solidFill>
              </a:rPr>
              <a:t>?</a:t>
            </a: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28" name="TextBox 27">
            <a:extLst>
              <a:ext uri="{FF2B5EF4-FFF2-40B4-BE49-F238E27FC236}">
                <a16:creationId xmlns:a16="http://schemas.microsoft.com/office/drawing/2014/main" id="{A2EA2A61-0B07-427A-959A-BE14587BB1E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09084326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Line 29">
            <a:extLst>
              <a:ext uri="{FF2B5EF4-FFF2-40B4-BE49-F238E27FC236}">
                <a16:creationId xmlns:a16="http://schemas.microsoft.com/office/drawing/2014/main" id="{F8E647C4-4895-43D7-A7DA-E9C97E33F909}"/>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422137DE-D4E8-4C02-89BC-D00DA1907DE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810C498A-454D-40A5-9325-B15F802138D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DBD94201-425F-4F44-8869-A7EB730946B4}"/>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2" name="Straight Connector 41">
            <a:extLst>
              <a:ext uri="{FF2B5EF4-FFF2-40B4-BE49-F238E27FC236}">
                <a16:creationId xmlns:a16="http://schemas.microsoft.com/office/drawing/2014/main" id="{D172CBB3-06D9-405D-A855-222BE4B62829}"/>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4" name="Text Box 23">
            <a:extLst>
              <a:ext uri="{FF2B5EF4-FFF2-40B4-BE49-F238E27FC236}">
                <a16:creationId xmlns:a16="http://schemas.microsoft.com/office/drawing/2014/main" id="{4E091814-7C0C-4AC9-AD45-52D41DB3D2D4}"/>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5" name="TextBox 44">
            <a:extLst>
              <a:ext uri="{FF2B5EF4-FFF2-40B4-BE49-F238E27FC236}">
                <a16:creationId xmlns:a16="http://schemas.microsoft.com/office/drawing/2014/main" id="{DB5120D4-F323-4D33-8C69-E94DA355432D}"/>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p>
          <a:p>
            <a:r>
              <a:rPr lang="en-US" sz="1600" i="1" dirty="0"/>
              <a:t>Is it a common, or uncommon condition?</a:t>
            </a:r>
          </a:p>
          <a:p>
            <a:r>
              <a:rPr lang="en-US" sz="1600" dirty="0"/>
              <a:t>Uncommon</a:t>
            </a:r>
          </a:p>
          <a:p>
            <a:endParaRPr lang="en-US" sz="1600" dirty="0"/>
          </a:p>
          <a:p>
            <a:r>
              <a:rPr lang="en-US" sz="1600" i="1" dirty="0"/>
              <a:t>Who is the typical PAN </a:t>
            </a:r>
            <a:r>
              <a:rPr lang="en-US" sz="1600" i="1" dirty="0" err="1"/>
              <a:t>pt</a:t>
            </a:r>
            <a:r>
              <a:rPr lang="en-US" sz="1600" i="1" dirty="0"/>
              <a:t>?</a:t>
            </a:r>
            <a:endParaRPr lang="en-US" sz="1600" i="1" dirty="0">
              <a:solidFill>
                <a:schemeClr val="accent5">
                  <a:lumMod val="75000"/>
                </a:schemeClr>
              </a:solidFill>
            </a:endParaRPr>
          </a:p>
          <a:p>
            <a:r>
              <a:rPr lang="en-US" sz="1600" dirty="0">
                <a:solidFill>
                  <a:schemeClr val="accent5">
                    <a:lumMod val="75000"/>
                  </a:schemeClr>
                </a:solidFill>
              </a:rPr>
              <a:t>A male between 40 and 60 years old</a:t>
            </a: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28" name="TextBox 27">
            <a:extLst>
              <a:ext uri="{FF2B5EF4-FFF2-40B4-BE49-F238E27FC236}">
                <a16:creationId xmlns:a16="http://schemas.microsoft.com/office/drawing/2014/main" id="{F258649D-CC77-45A2-BABA-DC1AB498D89E}"/>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78988847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Line 29">
            <a:extLst>
              <a:ext uri="{FF2B5EF4-FFF2-40B4-BE49-F238E27FC236}">
                <a16:creationId xmlns:a16="http://schemas.microsoft.com/office/drawing/2014/main" id="{A696A549-77AB-4765-9FB9-3D619F72EEE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2AB6B66F-5482-476C-AB64-47295FE1116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Text Box 31">
            <a:extLst>
              <a:ext uri="{FF2B5EF4-FFF2-40B4-BE49-F238E27FC236}">
                <a16:creationId xmlns:a16="http://schemas.microsoft.com/office/drawing/2014/main" id="{30D46D02-EF6A-4A17-9347-7FC8D63D65E1}"/>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2" name="Text Box 23">
            <a:extLst>
              <a:ext uri="{FF2B5EF4-FFF2-40B4-BE49-F238E27FC236}">
                <a16:creationId xmlns:a16="http://schemas.microsoft.com/office/drawing/2014/main" id="{89C9BC13-A198-4441-914D-DBDD9D5B4DFE}"/>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4" name="Straight Connector 43">
            <a:extLst>
              <a:ext uri="{FF2B5EF4-FFF2-40B4-BE49-F238E27FC236}">
                <a16:creationId xmlns:a16="http://schemas.microsoft.com/office/drawing/2014/main" id="{3727F226-4C79-41D4-B22A-4697EB880824}"/>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DD9380DD-D927-4EA4-AE6B-EE7163C3544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TextBox 45">
            <a:extLst>
              <a:ext uri="{FF2B5EF4-FFF2-40B4-BE49-F238E27FC236}">
                <a16:creationId xmlns:a16="http://schemas.microsoft.com/office/drawing/2014/main" id="{37F78952-1D58-4F63-B1D6-EEEAD8AE62E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p>
          <a:p>
            <a:r>
              <a:rPr lang="en-US" sz="1600" i="1" dirty="0"/>
              <a:t>Is it a common, or uncommon condition?</a:t>
            </a:r>
          </a:p>
          <a:p>
            <a:r>
              <a:rPr lang="en-US" sz="1600" dirty="0"/>
              <a:t>Uncommon</a:t>
            </a:r>
          </a:p>
          <a:p>
            <a:endParaRPr lang="en-US" sz="1600" dirty="0"/>
          </a:p>
          <a:p>
            <a:r>
              <a:rPr lang="en-US" sz="1600" i="1" dirty="0"/>
              <a:t>Who is the typical PAN </a:t>
            </a:r>
            <a:r>
              <a:rPr lang="en-US" sz="1600" i="1" dirty="0" err="1"/>
              <a:t>pt</a:t>
            </a:r>
            <a:r>
              <a:rPr lang="en-US" sz="1600" i="1" dirty="0"/>
              <a:t>?</a:t>
            </a:r>
          </a:p>
          <a:p>
            <a:r>
              <a:rPr lang="en-US" sz="1600" dirty="0"/>
              <a:t>A male between 40 and 60 years old</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Is there a racial predilection?</a:t>
            </a: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28" name="TextBox 27">
            <a:extLst>
              <a:ext uri="{FF2B5EF4-FFF2-40B4-BE49-F238E27FC236}">
                <a16:creationId xmlns:a16="http://schemas.microsoft.com/office/drawing/2014/main" id="{F7FF8339-C2C4-4051-8BD0-133EEAE05F5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27196381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Line 29">
            <a:extLst>
              <a:ext uri="{FF2B5EF4-FFF2-40B4-BE49-F238E27FC236}">
                <a16:creationId xmlns:a16="http://schemas.microsoft.com/office/drawing/2014/main" id="{26C8C0A4-1496-41C6-9828-132D30E2FB77}"/>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36CC2EC6-5DDB-4454-812E-BF6EEA1C5F7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03CEACF5-6C0E-4F70-80DE-87AF681A3A75}"/>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1405A44C-6882-4C0B-B05B-6B834D886F5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2" name="Straight Connector 41">
            <a:extLst>
              <a:ext uri="{FF2B5EF4-FFF2-40B4-BE49-F238E27FC236}">
                <a16:creationId xmlns:a16="http://schemas.microsoft.com/office/drawing/2014/main" id="{A80B8562-0167-4DEC-94A0-601A796CA5D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4" name="Text Box 23">
            <a:extLst>
              <a:ext uri="{FF2B5EF4-FFF2-40B4-BE49-F238E27FC236}">
                <a16:creationId xmlns:a16="http://schemas.microsoft.com/office/drawing/2014/main" id="{29479079-384C-41E9-8D29-B1D8DAB8664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5" name="TextBox 44">
            <a:extLst>
              <a:ext uri="{FF2B5EF4-FFF2-40B4-BE49-F238E27FC236}">
                <a16:creationId xmlns:a16="http://schemas.microsoft.com/office/drawing/2014/main" id="{C2901690-BAF4-4AA1-B942-387B52654649}"/>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59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p>
          <a:p>
            <a:r>
              <a:rPr lang="en-US" sz="1600" i="1" dirty="0"/>
              <a:t>Is it a common, or uncommon condition?</a:t>
            </a:r>
          </a:p>
          <a:p>
            <a:r>
              <a:rPr lang="en-US" sz="1600" dirty="0"/>
              <a:t>Uncommon</a:t>
            </a:r>
          </a:p>
          <a:p>
            <a:endParaRPr lang="en-US" sz="1600" dirty="0"/>
          </a:p>
          <a:p>
            <a:r>
              <a:rPr lang="en-US" sz="1600" i="1" dirty="0"/>
              <a:t>Who is the typical PAN </a:t>
            </a:r>
            <a:r>
              <a:rPr lang="en-US" sz="1600" i="1" dirty="0" err="1"/>
              <a:t>pt</a:t>
            </a:r>
            <a:r>
              <a:rPr lang="en-US" sz="1600" i="1" dirty="0"/>
              <a:t>?</a:t>
            </a:r>
          </a:p>
          <a:p>
            <a:r>
              <a:rPr lang="en-US" sz="1600" dirty="0"/>
              <a:t>A male between 40 and 60 years old</a:t>
            </a:r>
          </a:p>
          <a:p>
            <a:endParaRPr lang="en-US" sz="1600" dirty="0"/>
          </a:p>
          <a:p>
            <a:r>
              <a:rPr lang="en-US" sz="1600" i="1" dirty="0"/>
              <a:t>Is there a racial predilection?</a:t>
            </a:r>
            <a:endParaRPr lang="en-US" sz="1600" i="1" dirty="0">
              <a:solidFill>
                <a:schemeClr val="accent5">
                  <a:lumMod val="75000"/>
                </a:schemeClr>
              </a:solidFill>
            </a:endParaRPr>
          </a:p>
          <a:p>
            <a:r>
              <a:rPr lang="en-US" sz="1600" dirty="0">
                <a:solidFill>
                  <a:schemeClr val="accent5">
                    <a:lumMod val="75000"/>
                  </a:schemeClr>
                </a:solidFill>
              </a:rPr>
              <a:t>No</a:t>
            </a: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28" name="TextBox 27">
            <a:extLst>
              <a:ext uri="{FF2B5EF4-FFF2-40B4-BE49-F238E27FC236}">
                <a16:creationId xmlns:a16="http://schemas.microsoft.com/office/drawing/2014/main" id="{EC562AFD-8E44-44F2-9ECA-856A5CA3617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2180935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3" name="Line 6">
            <a:extLst>
              <a:ext uri="{FF2B5EF4-FFF2-40B4-BE49-F238E27FC236}">
                <a16:creationId xmlns:a16="http://schemas.microsoft.com/office/drawing/2014/main" id="{9244E53E-9B8F-443D-9076-513D57E74F14}"/>
              </a:ext>
            </a:extLst>
          </p:cNvPr>
          <p:cNvSpPr>
            <a:spLocks noChangeShapeType="1"/>
          </p:cNvSpPr>
          <p:nvPr/>
        </p:nvSpPr>
        <p:spPr bwMode="auto">
          <a:xfrm>
            <a:off x="685800" y="44338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5" name="Line 10">
            <a:extLst>
              <a:ext uri="{FF2B5EF4-FFF2-40B4-BE49-F238E27FC236}">
                <a16:creationId xmlns:a16="http://schemas.microsoft.com/office/drawing/2014/main" id="{3CB78C42-2AAF-4C3C-9A0D-EB6B14A14C46}"/>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0" name="Text Box 13">
            <a:extLst>
              <a:ext uri="{FF2B5EF4-FFF2-40B4-BE49-F238E27FC236}">
                <a16:creationId xmlns:a16="http://schemas.microsoft.com/office/drawing/2014/main" id="{26B87B21-F445-4212-828A-CC92710B5C64}"/>
              </a:ext>
            </a:extLst>
          </p:cNvPr>
          <p:cNvSpPr txBox="1">
            <a:spLocks noChangeArrowheads="1"/>
          </p:cNvSpPr>
          <p:nvPr/>
        </p:nvSpPr>
        <p:spPr bwMode="auto">
          <a:xfrm>
            <a:off x="6927850" y="2660650"/>
            <a:ext cx="117316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a:solidFill>
                  <a:srgbClr val="B2B2B2"/>
                </a:solidFill>
              </a:rPr>
              <a:t>Primarily</a:t>
            </a:r>
          </a:p>
          <a:p>
            <a:pPr algn="ctr" eaLnBrk="1" hangingPunct="1">
              <a:lnSpc>
                <a:spcPct val="90000"/>
              </a:lnSpc>
              <a:spcBef>
                <a:spcPct val="0"/>
              </a:spcBef>
              <a:buClrTx/>
              <a:buSzTx/>
              <a:buFontTx/>
              <a:buNone/>
            </a:pPr>
            <a:r>
              <a:rPr lang="en-US" altLang="en-US" sz="2000" i="1">
                <a:solidFill>
                  <a:srgbClr val="B2B2B2"/>
                </a:solidFill>
              </a:rPr>
              <a:t>Venous</a:t>
            </a:r>
            <a:endParaRPr lang="en-US" altLang="en-US" sz="1700">
              <a:solidFill>
                <a:srgbClr val="B2B2B2"/>
              </a:solidFill>
            </a:endParaRP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a:t>
            </a:fld>
            <a:endParaRPr lang="en-US" altLang="en-US" sz="1000"/>
          </a:p>
        </p:txBody>
      </p:sp>
      <p:sp>
        <p:nvSpPr>
          <p:cNvPr id="7184" name="Text Box 16">
            <a:extLst>
              <a:ext uri="{FF2B5EF4-FFF2-40B4-BE49-F238E27FC236}">
                <a16:creationId xmlns:a16="http://schemas.microsoft.com/office/drawing/2014/main" id="{A3173095-BAF5-4F33-8B8B-7CE501BAF1E6}"/>
              </a:ext>
            </a:extLst>
          </p:cNvPr>
          <p:cNvSpPr txBox="1">
            <a:spLocks noChangeArrowheads="1"/>
          </p:cNvSpPr>
          <p:nvPr/>
        </p:nvSpPr>
        <p:spPr bwMode="auto">
          <a:xfrm>
            <a:off x="838200" y="4267200"/>
            <a:ext cx="150812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a:solidFill>
                  <a:schemeClr val="bg1">
                    <a:lumMod val="75000"/>
                  </a:schemeClr>
                </a:solidFill>
              </a:rPr>
              <a:t>Churg-Strauss</a:t>
            </a:r>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cxnSp>
        <p:nvCxnSpPr>
          <p:cNvPr id="3" name="Straight Connector 2">
            <a:extLst>
              <a:ext uri="{FF2B5EF4-FFF2-40B4-BE49-F238E27FC236}">
                <a16:creationId xmlns:a16="http://schemas.microsoft.com/office/drawing/2014/main" id="{775A90EC-14A2-47D6-9D5A-2F35BBCF8AF4}"/>
              </a:ext>
            </a:extLst>
          </p:cNvPr>
          <p:cNvCxnSpPr>
            <a:stCxn id="7184" idx="3"/>
            <a:endCxn id="7184" idx="1"/>
          </p:cNvCxnSpPr>
          <p:nvPr/>
        </p:nvCxnSpPr>
        <p:spPr>
          <a:xfrm flipH="1">
            <a:off x="838200" y="4427538"/>
            <a:ext cx="1508125"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8E63AD7D-9A01-4421-92CE-022D4E0150C0}"/>
              </a:ext>
            </a:extLst>
          </p:cNvPr>
          <p:cNvSpPr txBox="1"/>
          <p:nvPr/>
        </p:nvSpPr>
        <p:spPr>
          <a:xfrm>
            <a:off x="2498724" y="4012038"/>
            <a:ext cx="6099241" cy="830997"/>
          </a:xfrm>
          <a:prstGeom prst="rect">
            <a:avLst/>
          </a:prstGeom>
          <a:noFill/>
        </p:spPr>
        <p:txBody>
          <a:bodyPr wrap="square" rtlCol="0">
            <a:spAutoFit/>
          </a:bodyPr>
          <a:lstStyle/>
          <a:p>
            <a:r>
              <a:rPr lang="en-US" sz="1600" dirty="0">
                <a:solidFill>
                  <a:srgbClr val="FF0000"/>
                </a:solidFill>
              </a:rPr>
              <a:t>Neither the </a:t>
            </a:r>
            <a:r>
              <a:rPr lang="en-US" sz="1600" i="1" dirty="0">
                <a:solidFill>
                  <a:srgbClr val="FF0000"/>
                </a:solidFill>
              </a:rPr>
              <a:t>Retina</a:t>
            </a:r>
            <a:r>
              <a:rPr lang="en-US" sz="1600" dirty="0">
                <a:solidFill>
                  <a:srgbClr val="FF0000"/>
                </a:solidFill>
              </a:rPr>
              <a:t> nor </a:t>
            </a:r>
            <a:r>
              <a:rPr lang="en-US" sz="1600" i="1" dirty="0">
                <a:solidFill>
                  <a:srgbClr val="FF0000"/>
                </a:solidFill>
              </a:rPr>
              <a:t>Uveitis</a:t>
            </a:r>
            <a:r>
              <a:rPr lang="en-US" sz="1600" dirty="0">
                <a:solidFill>
                  <a:srgbClr val="FF0000"/>
                </a:solidFill>
              </a:rPr>
              <a:t> book addresses Churg-Strauss,</a:t>
            </a:r>
          </a:p>
          <a:p>
            <a:r>
              <a:rPr lang="en-US" sz="1600" dirty="0">
                <a:solidFill>
                  <a:srgbClr val="FF0000"/>
                </a:solidFill>
              </a:rPr>
              <a:t>so with all due respect to Dr. Foster, we will not consider it further. Just file it away as a very rare cause of retinal arteritis.</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5" name="Text Box 16">
            <a:extLst>
              <a:ext uri="{FF2B5EF4-FFF2-40B4-BE49-F238E27FC236}">
                <a16:creationId xmlns:a16="http://schemas.microsoft.com/office/drawing/2014/main" id="{14B5C58F-C015-4C9C-BCD7-BA5F6823C5AA}"/>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solidFill>
              </a:rPr>
              <a:t>:</a:t>
            </a:r>
          </a:p>
          <a:p>
            <a:pPr algn="ctr" eaLnBrk="1" hangingPunct="1">
              <a:lnSpc>
                <a:spcPct val="90000"/>
              </a:lnSpc>
              <a:spcBef>
                <a:spcPct val="0"/>
              </a:spcBef>
              <a:buClrTx/>
              <a:buSzTx/>
              <a:buFontTx/>
              <a:buNone/>
            </a:pPr>
            <a:r>
              <a:rPr lang="en-US" altLang="en-US" sz="1700" dirty="0">
                <a:solidFill>
                  <a:schemeClr val="bg1"/>
                </a:solidFill>
              </a:rPr>
              <a:t>Think of these</a:t>
            </a:r>
            <a:r>
              <a:rPr lang="en-US" altLang="en-US" sz="1700" b="1" i="1" dirty="0">
                <a:solidFill>
                  <a:schemeClr val="bg1"/>
                </a:solidFill>
              </a:rPr>
              <a:t> 3</a:t>
            </a:r>
            <a:r>
              <a:rPr lang="en-US" altLang="en-US" sz="1700" dirty="0">
                <a:solidFill>
                  <a:schemeClr val="bg1"/>
                </a:solidFill>
              </a:rPr>
              <a:t> diseases:</a:t>
            </a:r>
          </a:p>
        </p:txBody>
      </p:sp>
      <p:sp>
        <p:nvSpPr>
          <p:cNvPr id="20" name="TextBox 19">
            <a:extLst>
              <a:ext uri="{FF2B5EF4-FFF2-40B4-BE49-F238E27FC236}">
                <a16:creationId xmlns:a16="http://schemas.microsoft.com/office/drawing/2014/main" id="{90C0D249-128E-4881-99B4-0EB8E9920C4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20357928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Line 29">
            <a:extLst>
              <a:ext uri="{FF2B5EF4-FFF2-40B4-BE49-F238E27FC236}">
                <a16:creationId xmlns:a16="http://schemas.microsoft.com/office/drawing/2014/main" id="{51CE37EE-7690-497D-9166-2DAF6A707CCC}"/>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2830F9D0-01E0-4F9C-8841-67B5821FB34C}"/>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0135B873-B09C-4E19-BC4D-C32EF3DB45F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24F52BC9-A5E2-499A-9201-B75024B6D207}"/>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2" name="Straight Connector 41">
            <a:extLst>
              <a:ext uri="{FF2B5EF4-FFF2-40B4-BE49-F238E27FC236}">
                <a16:creationId xmlns:a16="http://schemas.microsoft.com/office/drawing/2014/main" id="{4F8BEC70-5872-4671-A41B-7B5D8F800ED4}"/>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4" name="Text Box 23">
            <a:extLst>
              <a:ext uri="{FF2B5EF4-FFF2-40B4-BE49-F238E27FC236}">
                <a16:creationId xmlns:a16="http://schemas.microsoft.com/office/drawing/2014/main" id="{DE711C9B-29CA-45E0-9203-B3DC6CC4A3B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5" name="TextBox 44">
            <a:extLst>
              <a:ext uri="{FF2B5EF4-FFF2-40B4-BE49-F238E27FC236}">
                <a16:creationId xmlns:a16="http://schemas.microsoft.com/office/drawing/2014/main" id="{64AE72A7-C723-40B2-9C68-AA0BFBF59973}"/>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p>
          <a:p>
            <a:r>
              <a:rPr lang="en-US" sz="1600" i="1" dirty="0"/>
              <a:t>Is it a common, or uncommon condition?</a:t>
            </a:r>
          </a:p>
          <a:p>
            <a:r>
              <a:rPr lang="en-US" sz="1600" dirty="0"/>
              <a:t>Uncommon</a:t>
            </a:r>
          </a:p>
          <a:p>
            <a:endParaRPr lang="en-US" sz="1600" dirty="0"/>
          </a:p>
          <a:p>
            <a:r>
              <a:rPr lang="en-US" sz="1600" i="1" dirty="0"/>
              <a:t>Who is the typical PAN </a:t>
            </a:r>
            <a:r>
              <a:rPr lang="en-US" sz="1600" i="1" dirty="0" err="1"/>
              <a:t>pt</a:t>
            </a:r>
            <a:r>
              <a:rPr lang="en-US" sz="1600" i="1" dirty="0"/>
              <a:t>?</a:t>
            </a:r>
          </a:p>
          <a:p>
            <a:r>
              <a:rPr lang="en-US" sz="1600" dirty="0"/>
              <a:t>A male between 40 and 60 years old</a:t>
            </a:r>
          </a:p>
          <a:p>
            <a:endParaRPr lang="en-US" sz="1600" dirty="0"/>
          </a:p>
          <a:p>
            <a:r>
              <a:rPr lang="en-US" sz="1600" i="1" dirty="0"/>
              <a:t>Is there a racial predilection?</a:t>
            </a:r>
          </a:p>
          <a:p>
            <a:r>
              <a:rPr lang="en-US" sz="1600" dirty="0"/>
              <a:t>No</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PAN is strongly associated with seropositivity for what virus?</a:t>
            </a:r>
          </a:p>
          <a:p>
            <a:r>
              <a:rPr lang="en-US" sz="1600" dirty="0">
                <a:solidFill>
                  <a:schemeClr val="accent5">
                    <a:lumMod val="75000"/>
                  </a:schemeClr>
                </a:solidFill>
              </a:rPr>
              <a:t>Hepatitis  B</a:t>
            </a:r>
          </a:p>
        </p:txBody>
      </p:sp>
      <p:sp>
        <p:nvSpPr>
          <p:cNvPr id="28" name="TextBox 27">
            <a:extLst>
              <a:ext uri="{FF2B5EF4-FFF2-40B4-BE49-F238E27FC236}">
                <a16:creationId xmlns:a16="http://schemas.microsoft.com/office/drawing/2014/main" id="{42770808-E7DE-40AB-A304-8C04716EBBA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6766896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Line 29">
            <a:extLst>
              <a:ext uri="{FF2B5EF4-FFF2-40B4-BE49-F238E27FC236}">
                <a16:creationId xmlns:a16="http://schemas.microsoft.com/office/drawing/2014/main" id="{BEAC70E9-5396-4835-8903-E1E81D46EB0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FCBFD0AA-054A-4AC6-B62F-386D937EA92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3AEEDFD1-6230-42EA-ACE9-CC9540EF37D8}"/>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DEB76621-688A-4FD9-85FE-1FC9638EB09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2" name="Straight Connector 41">
            <a:extLst>
              <a:ext uri="{FF2B5EF4-FFF2-40B4-BE49-F238E27FC236}">
                <a16:creationId xmlns:a16="http://schemas.microsoft.com/office/drawing/2014/main" id="{A4C09261-6B1B-4D80-AD67-F6AEAFDB4089}"/>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4" name="Text Box 23">
            <a:extLst>
              <a:ext uri="{FF2B5EF4-FFF2-40B4-BE49-F238E27FC236}">
                <a16:creationId xmlns:a16="http://schemas.microsoft.com/office/drawing/2014/main" id="{9BDFA361-F654-4854-ADB6-5D12838A47A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5" name="TextBox 44">
            <a:extLst>
              <a:ext uri="{FF2B5EF4-FFF2-40B4-BE49-F238E27FC236}">
                <a16:creationId xmlns:a16="http://schemas.microsoft.com/office/drawing/2014/main" id="{F585E663-7F5A-4FA4-9FD4-31F4720D638B}"/>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p>
          <a:p>
            <a:r>
              <a:rPr lang="en-US" sz="1600" i="1" dirty="0"/>
              <a:t>Is it a common, or uncommon condition?</a:t>
            </a:r>
          </a:p>
          <a:p>
            <a:r>
              <a:rPr lang="en-US" sz="1600" dirty="0"/>
              <a:t>Uncommon</a:t>
            </a:r>
          </a:p>
          <a:p>
            <a:endParaRPr lang="en-US" sz="1600" dirty="0"/>
          </a:p>
          <a:p>
            <a:r>
              <a:rPr lang="en-US" sz="1600" i="1" dirty="0"/>
              <a:t>Who is the typical PAN </a:t>
            </a:r>
            <a:r>
              <a:rPr lang="en-US" sz="1600" i="1" dirty="0" err="1"/>
              <a:t>pt</a:t>
            </a:r>
            <a:r>
              <a:rPr lang="en-US" sz="1600" i="1" dirty="0"/>
              <a:t>?</a:t>
            </a:r>
          </a:p>
          <a:p>
            <a:r>
              <a:rPr lang="en-US" sz="1600" dirty="0"/>
              <a:t>A male between 40 and 60 years old</a:t>
            </a:r>
          </a:p>
          <a:p>
            <a:endParaRPr lang="en-US" sz="1600" dirty="0"/>
          </a:p>
          <a:p>
            <a:r>
              <a:rPr lang="en-US" sz="1600" i="1" dirty="0"/>
              <a:t>Is there a racial predilection?</a:t>
            </a:r>
          </a:p>
          <a:p>
            <a:r>
              <a:rPr lang="en-US" sz="1600" dirty="0"/>
              <a:t>No</a:t>
            </a:r>
          </a:p>
          <a:p>
            <a:endParaRPr lang="en-US" sz="1600" dirty="0"/>
          </a:p>
          <a:p>
            <a:r>
              <a:rPr lang="en-US" sz="1600" i="1" dirty="0"/>
              <a:t>PAN is strongly associated with seropositivity for what virus?</a:t>
            </a:r>
            <a:endParaRPr lang="en-US" sz="1600" i="1" dirty="0">
              <a:solidFill>
                <a:schemeClr val="accent5">
                  <a:lumMod val="75000"/>
                </a:schemeClr>
              </a:solidFill>
            </a:endParaRPr>
          </a:p>
          <a:p>
            <a:r>
              <a:rPr lang="en-US" sz="1600" dirty="0">
                <a:solidFill>
                  <a:schemeClr val="accent5">
                    <a:lumMod val="75000"/>
                  </a:schemeClr>
                </a:solidFill>
              </a:rPr>
              <a:t>Hepatitis  B</a:t>
            </a:r>
          </a:p>
        </p:txBody>
      </p:sp>
      <p:sp>
        <p:nvSpPr>
          <p:cNvPr id="28" name="TextBox 27">
            <a:extLst>
              <a:ext uri="{FF2B5EF4-FFF2-40B4-BE49-F238E27FC236}">
                <a16:creationId xmlns:a16="http://schemas.microsoft.com/office/drawing/2014/main" id="{A95FB285-86ED-4D9E-ABBE-6BAD15B2782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08057414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29">
            <a:extLst>
              <a:ext uri="{FF2B5EF4-FFF2-40B4-BE49-F238E27FC236}">
                <a16:creationId xmlns:a16="http://schemas.microsoft.com/office/drawing/2014/main" id="{68A021C5-F61D-4C5F-B03A-8DBFDB697751}"/>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ABC19270-E641-4B56-A89F-51DA32E9F88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2" name="Text Box 31">
            <a:extLst>
              <a:ext uri="{FF2B5EF4-FFF2-40B4-BE49-F238E27FC236}">
                <a16:creationId xmlns:a16="http://schemas.microsoft.com/office/drawing/2014/main" id="{43E5A759-C84B-4677-939B-52BC056D563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4" name="Text Box 23">
            <a:extLst>
              <a:ext uri="{FF2B5EF4-FFF2-40B4-BE49-F238E27FC236}">
                <a16:creationId xmlns:a16="http://schemas.microsoft.com/office/drawing/2014/main" id="{2252898E-A64D-4D62-BB70-F71C62FFA80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5" name="Straight Connector 44">
            <a:extLst>
              <a:ext uri="{FF2B5EF4-FFF2-40B4-BE49-F238E27FC236}">
                <a16:creationId xmlns:a16="http://schemas.microsoft.com/office/drawing/2014/main" id="{E7E0B3C5-FD6D-47E2-89E8-FB1EF80B79CA}"/>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6" name="Text Box 23">
            <a:extLst>
              <a:ext uri="{FF2B5EF4-FFF2-40B4-BE49-F238E27FC236}">
                <a16:creationId xmlns:a16="http://schemas.microsoft.com/office/drawing/2014/main" id="{D2FA2E0B-7C87-4779-A5A3-6371A1670DD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7" name="TextBox 46">
            <a:extLst>
              <a:ext uri="{FF2B5EF4-FFF2-40B4-BE49-F238E27FC236}">
                <a16:creationId xmlns:a16="http://schemas.microsoft.com/office/drawing/2014/main" id="{D7CCB235-3724-428A-81A0-B930F60512ED}"/>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p>
          <a:p>
            <a:r>
              <a:rPr lang="en-US" sz="1600" i="1" dirty="0"/>
              <a:t>Is it a common, or uncommon condition?</a:t>
            </a:r>
          </a:p>
          <a:p>
            <a:r>
              <a:rPr lang="en-US" sz="1600" dirty="0"/>
              <a:t>Uncommon</a:t>
            </a:r>
          </a:p>
          <a:p>
            <a:endParaRPr lang="en-US" sz="1600" dirty="0"/>
          </a:p>
          <a:p>
            <a:r>
              <a:rPr lang="en-US" sz="1600" i="1" dirty="0"/>
              <a:t>Who is the typical PAN </a:t>
            </a:r>
            <a:r>
              <a:rPr lang="en-US" sz="1600" i="1" dirty="0" err="1"/>
              <a:t>pt</a:t>
            </a:r>
            <a:r>
              <a:rPr lang="en-US" sz="1600" i="1" dirty="0"/>
              <a:t>?</a:t>
            </a:r>
          </a:p>
          <a:p>
            <a:r>
              <a:rPr lang="en-US" sz="1600" dirty="0"/>
              <a:t>A male between 40 and 60 years old</a:t>
            </a:r>
          </a:p>
          <a:p>
            <a:endParaRPr lang="en-US" sz="1600" dirty="0"/>
          </a:p>
          <a:p>
            <a:r>
              <a:rPr lang="en-US" sz="1600" i="1" dirty="0"/>
              <a:t>Is there a racial predilection?</a:t>
            </a:r>
          </a:p>
          <a:p>
            <a:r>
              <a:rPr lang="en-US" sz="1600" dirty="0"/>
              <a:t>No</a:t>
            </a:r>
          </a:p>
          <a:p>
            <a:endParaRPr lang="en-US" sz="1600" dirty="0"/>
          </a:p>
          <a:p>
            <a:r>
              <a:rPr lang="en-US" sz="1600" i="1" dirty="0"/>
              <a:t>PAN is strongly associated with seropositivity for what virus?</a:t>
            </a:r>
          </a:p>
          <a:p>
            <a:r>
              <a:rPr lang="en-US" sz="1600" dirty="0"/>
              <a:t>Hepatitis  B</a:t>
            </a:r>
          </a:p>
        </p:txBody>
      </p:sp>
      <p:sp>
        <p:nvSpPr>
          <p:cNvPr id="3" name="Rectangle 2">
            <a:extLst>
              <a:ext uri="{FF2B5EF4-FFF2-40B4-BE49-F238E27FC236}">
                <a16:creationId xmlns:a16="http://schemas.microsoft.com/office/drawing/2014/main" id="{E5FA4447-A9AA-4F47-B100-BB7079B9A7C8}"/>
              </a:ext>
            </a:extLst>
          </p:cNvPr>
          <p:cNvSpPr/>
          <p:nvPr/>
        </p:nvSpPr>
        <p:spPr>
          <a:xfrm>
            <a:off x="2592387" y="5853870"/>
            <a:ext cx="227013" cy="2421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5150604-EFFB-475E-AF43-C021A807E4C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63210158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Line 29">
            <a:extLst>
              <a:ext uri="{FF2B5EF4-FFF2-40B4-BE49-F238E27FC236}">
                <a16:creationId xmlns:a16="http://schemas.microsoft.com/office/drawing/2014/main" id="{C0203BA3-56CD-48E6-A378-24E10F526B6C}"/>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7738894E-6E81-45D4-8DC1-54A565D745D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C01F5979-1BBE-4218-BAD5-C3EE128619A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9F566281-B873-48AF-AC17-6F029961492A}"/>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2" name="Straight Connector 41">
            <a:extLst>
              <a:ext uri="{FF2B5EF4-FFF2-40B4-BE49-F238E27FC236}">
                <a16:creationId xmlns:a16="http://schemas.microsoft.com/office/drawing/2014/main" id="{A58F850A-5235-4189-A485-50072C990E0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4" name="Text Box 23">
            <a:extLst>
              <a:ext uri="{FF2B5EF4-FFF2-40B4-BE49-F238E27FC236}">
                <a16:creationId xmlns:a16="http://schemas.microsoft.com/office/drawing/2014/main" id="{B2F86BE0-38D9-40DE-B134-29609C314D6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5" name="TextBox 44">
            <a:extLst>
              <a:ext uri="{FF2B5EF4-FFF2-40B4-BE49-F238E27FC236}">
                <a16:creationId xmlns:a16="http://schemas.microsoft.com/office/drawing/2014/main" id="{DD13F7A7-2833-480B-9DD8-2055290E8B5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t>In a nutshell, what is the pathophysiology of PAN?</a:t>
            </a:r>
          </a:p>
          <a:p>
            <a:r>
              <a:rPr lang="en-US" sz="1600" dirty="0"/>
              <a:t>Subacute episodes of focal necrotizing inflammation of arteries</a:t>
            </a:r>
          </a:p>
          <a:p>
            <a:endParaRPr lang="en-US" sz="1600" dirty="0"/>
          </a:p>
          <a:p>
            <a:r>
              <a:rPr lang="en-US" sz="1600" i="1" dirty="0"/>
              <a:t>Is it a common, or uncommon condition?</a:t>
            </a:r>
          </a:p>
          <a:p>
            <a:r>
              <a:rPr lang="en-US" sz="1600" dirty="0"/>
              <a:t>Uncommon</a:t>
            </a:r>
          </a:p>
          <a:p>
            <a:endParaRPr lang="en-US" sz="1600" dirty="0"/>
          </a:p>
          <a:p>
            <a:r>
              <a:rPr lang="en-US" sz="1600" i="1" dirty="0"/>
              <a:t>Who is the typical PAN </a:t>
            </a:r>
            <a:r>
              <a:rPr lang="en-US" sz="1600" i="1" dirty="0" err="1"/>
              <a:t>pt</a:t>
            </a:r>
            <a:r>
              <a:rPr lang="en-US" sz="1600" i="1" dirty="0"/>
              <a:t>?</a:t>
            </a:r>
          </a:p>
          <a:p>
            <a:r>
              <a:rPr lang="en-US" sz="1600" dirty="0"/>
              <a:t>A male between 40 and 60 years old</a:t>
            </a:r>
          </a:p>
          <a:p>
            <a:endParaRPr lang="en-US" sz="1600" dirty="0"/>
          </a:p>
          <a:p>
            <a:r>
              <a:rPr lang="en-US" sz="1600" i="1" dirty="0"/>
              <a:t>Is there a racial predilection?</a:t>
            </a:r>
          </a:p>
          <a:p>
            <a:r>
              <a:rPr lang="en-US" sz="1600" dirty="0"/>
              <a:t>No</a:t>
            </a:r>
          </a:p>
          <a:p>
            <a:endParaRPr lang="en-US" sz="1600" dirty="0"/>
          </a:p>
          <a:p>
            <a:r>
              <a:rPr lang="en-US" sz="1600" i="1" dirty="0"/>
              <a:t>PAN is strongly associated with seropositivity for what virus?</a:t>
            </a:r>
          </a:p>
          <a:p>
            <a:r>
              <a:rPr lang="en-US" sz="1600" dirty="0"/>
              <a:t>Hepatitis  B</a:t>
            </a:r>
          </a:p>
        </p:txBody>
      </p:sp>
      <p:sp>
        <p:nvSpPr>
          <p:cNvPr id="28" name="TextBox 27">
            <a:extLst>
              <a:ext uri="{FF2B5EF4-FFF2-40B4-BE49-F238E27FC236}">
                <a16:creationId xmlns:a16="http://schemas.microsoft.com/office/drawing/2014/main" id="{36A81718-7FE2-4ABB-B72B-522261053D0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35699699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Line 29">
            <a:extLst>
              <a:ext uri="{FF2B5EF4-FFF2-40B4-BE49-F238E27FC236}">
                <a16:creationId xmlns:a16="http://schemas.microsoft.com/office/drawing/2014/main" id="{06AAAF80-DB5E-473E-87E1-8591815859AB}"/>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E51DA720-E1FC-41DB-8A6A-601D7DAFEF5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B1BF3609-C348-4AD1-A5B2-0EF728267DE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FD61F9DB-1452-4753-A80D-9C70165082B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4" name="Straight Connector 43">
            <a:extLst>
              <a:ext uri="{FF2B5EF4-FFF2-40B4-BE49-F238E27FC236}">
                <a16:creationId xmlns:a16="http://schemas.microsoft.com/office/drawing/2014/main" id="{3C83E1D0-5104-451D-B45D-72208157CACD}"/>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C9535E0F-0BFC-4363-9039-34E04FBA83D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TextBox 45">
            <a:extLst>
              <a:ext uri="{FF2B5EF4-FFF2-40B4-BE49-F238E27FC236}">
                <a16:creationId xmlns:a16="http://schemas.microsoft.com/office/drawing/2014/main" id="{D4610644-98F5-485E-92B6-A326E6D6BEBD}"/>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rgbClr val="0000FF"/>
                </a:solidFill>
              </a:rPr>
              <a:t>What is the typical presentation of PAN? (Note: It’s not ocular.)</a:t>
            </a:r>
            <a:endParaRPr lang="en-US" sz="1400" i="1" dirty="0">
              <a:solidFill>
                <a:schemeClr val="accent6">
                  <a:lumMod val="60000"/>
                  <a:lumOff val="40000"/>
                </a:schemeClr>
              </a:solidFill>
            </a:endParaRPr>
          </a:p>
          <a:p>
            <a:r>
              <a:rPr lang="en-US" sz="1400" dirty="0">
                <a:solidFill>
                  <a:schemeClr val="accent6">
                    <a:lumMod val="60000"/>
                    <a:lumOff val="40000"/>
                  </a:schemeClr>
                </a:solidFill>
              </a:rPr>
              <a:t>Constitutional symptoms: Fever, fatigue, weight loss. Renal vasculitis resulting in secondary HTN is common.</a:t>
            </a:r>
          </a:p>
          <a:p>
            <a:endParaRPr lang="en-US" sz="1400" i="1" dirty="0">
              <a:solidFill>
                <a:schemeClr val="accent6">
                  <a:lumMod val="60000"/>
                  <a:lumOff val="40000"/>
                </a:schemeClr>
              </a:solidFill>
            </a:endParaRPr>
          </a:p>
          <a:p>
            <a:r>
              <a:rPr lang="en-US" sz="1400" i="1" dirty="0">
                <a:solidFill>
                  <a:schemeClr val="accent6">
                    <a:lumMod val="60000"/>
                    <a:lumOff val="40000"/>
                  </a:schemeClr>
                </a:solidFill>
              </a:rPr>
              <a:t>What proportion of PAN pts develop ocular involvement?</a:t>
            </a:r>
          </a:p>
          <a:p>
            <a:r>
              <a:rPr lang="en-US" sz="1400" dirty="0">
                <a:solidFill>
                  <a:schemeClr val="accent6">
                    <a:lumMod val="60000"/>
                    <a:lumOff val="40000"/>
                  </a:schemeClr>
                </a:solidFill>
              </a:rPr>
              <a:t>About 20%</a:t>
            </a:r>
          </a:p>
        </p:txBody>
      </p:sp>
      <p:sp>
        <p:nvSpPr>
          <p:cNvPr id="28" name="TextBox 27">
            <a:extLst>
              <a:ext uri="{FF2B5EF4-FFF2-40B4-BE49-F238E27FC236}">
                <a16:creationId xmlns:a16="http://schemas.microsoft.com/office/drawing/2014/main" id="{89D641C3-4617-4EE3-BAD8-6A43D1E92E2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96820251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29">
            <a:extLst>
              <a:ext uri="{FF2B5EF4-FFF2-40B4-BE49-F238E27FC236}">
                <a16:creationId xmlns:a16="http://schemas.microsoft.com/office/drawing/2014/main" id="{D2F3C3A0-76E8-42CF-8FA3-075B7110D71E}"/>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B73216FF-2D1B-4365-AAD2-A6928D6AD64C}"/>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Text Box 31">
            <a:extLst>
              <a:ext uri="{FF2B5EF4-FFF2-40B4-BE49-F238E27FC236}">
                <a16:creationId xmlns:a16="http://schemas.microsoft.com/office/drawing/2014/main" id="{71CA6927-CD5A-4B06-9670-0517768AA37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88727689-F07B-4C22-BA7F-1DC8F9434CD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D36376D3-3447-459B-B2D1-2D399E995BD9}"/>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7" name="Text Box 23">
            <a:extLst>
              <a:ext uri="{FF2B5EF4-FFF2-40B4-BE49-F238E27FC236}">
                <a16:creationId xmlns:a16="http://schemas.microsoft.com/office/drawing/2014/main" id="{9908C0D0-CB14-4E3D-9312-A7F18BC2866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TextBox 47">
            <a:extLst>
              <a:ext uri="{FF2B5EF4-FFF2-40B4-BE49-F238E27FC236}">
                <a16:creationId xmlns:a16="http://schemas.microsoft.com/office/drawing/2014/main" id="{9590225D-973B-409D-AEFC-9E51A260CBF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rgbClr val="0000FF"/>
                </a:solidFill>
              </a:rPr>
              <a:t>What is the typical presentation of PAN? (Note: It’s not ocular.)</a:t>
            </a:r>
          </a:p>
          <a:p>
            <a:r>
              <a:rPr lang="en-US" sz="1400" dirty="0">
                <a:solidFill>
                  <a:srgbClr val="0000FF"/>
                </a:solidFill>
              </a:rPr>
              <a:t>Constitutional symptoms: Fever, fatigue, weight loss. Renal vasculitis resulting in secondary HTN is common.</a:t>
            </a:r>
            <a:endParaRPr lang="en-US" sz="1400" dirty="0">
              <a:solidFill>
                <a:schemeClr val="accent6">
                  <a:lumMod val="60000"/>
                  <a:lumOff val="40000"/>
                </a:schemeClr>
              </a:solidFill>
            </a:endParaRPr>
          </a:p>
          <a:p>
            <a:endParaRPr lang="en-US" sz="1400" i="1" dirty="0">
              <a:solidFill>
                <a:schemeClr val="accent6">
                  <a:lumMod val="60000"/>
                  <a:lumOff val="40000"/>
                </a:schemeClr>
              </a:solidFill>
            </a:endParaRPr>
          </a:p>
          <a:p>
            <a:r>
              <a:rPr lang="en-US" sz="1400" i="1" dirty="0">
                <a:solidFill>
                  <a:schemeClr val="accent6">
                    <a:lumMod val="60000"/>
                    <a:lumOff val="40000"/>
                  </a:schemeClr>
                </a:solidFill>
              </a:rPr>
              <a:t>What proportion of PAN pts develop ocular involvement?</a:t>
            </a:r>
          </a:p>
          <a:p>
            <a:r>
              <a:rPr lang="en-US" sz="1400" dirty="0">
                <a:solidFill>
                  <a:schemeClr val="accent6">
                    <a:lumMod val="60000"/>
                    <a:lumOff val="40000"/>
                  </a:schemeClr>
                </a:solidFill>
              </a:rPr>
              <a:t>About 20%</a:t>
            </a:r>
          </a:p>
        </p:txBody>
      </p:sp>
      <p:sp>
        <p:nvSpPr>
          <p:cNvPr id="30" name="TextBox 29">
            <a:extLst>
              <a:ext uri="{FF2B5EF4-FFF2-40B4-BE49-F238E27FC236}">
                <a16:creationId xmlns:a16="http://schemas.microsoft.com/office/drawing/2014/main" id="{D563C6FF-C0BD-464A-ADEB-7D816A4598F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83726071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Line 29">
            <a:extLst>
              <a:ext uri="{FF2B5EF4-FFF2-40B4-BE49-F238E27FC236}">
                <a16:creationId xmlns:a16="http://schemas.microsoft.com/office/drawing/2014/main" id="{0977766E-1875-4C4F-ABDD-F4A22DBF0341}"/>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EDCA5598-F000-4E2F-887E-A3AD8412504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3F8D72E7-8408-4DB7-A4D4-AE957DF60C53}"/>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29AFDBED-574A-4C3D-8FC0-349B52CB221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4" name="Straight Connector 43">
            <a:extLst>
              <a:ext uri="{FF2B5EF4-FFF2-40B4-BE49-F238E27FC236}">
                <a16:creationId xmlns:a16="http://schemas.microsoft.com/office/drawing/2014/main" id="{DD4A0BDF-7EB1-4385-9BF7-C2FC2FFF029E}"/>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2CB87562-CA34-4C0B-BBE7-112EA2AC8B5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TextBox 45">
            <a:extLst>
              <a:ext uri="{FF2B5EF4-FFF2-40B4-BE49-F238E27FC236}">
                <a16:creationId xmlns:a16="http://schemas.microsoft.com/office/drawing/2014/main" id="{C4B4D93B-6350-4500-ACD9-71B82CFE30DE}"/>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rgbClr val="0000FF"/>
                </a:solidFill>
              </a:rPr>
              <a:t>What is the typical presentation of PAN? (Note: It’s not ocular.)</a:t>
            </a:r>
          </a:p>
          <a:p>
            <a:r>
              <a:rPr lang="en-US" sz="1400" dirty="0">
                <a:solidFill>
                  <a:srgbClr val="0000FF"/>
                </a:solidFill>
              </a:rPr>
              <a:t>Constitutional symptoms: Fever, fatigue, weight loss. Renal vasculitis resulting in secondary HTN is common.</a:t>
            </a:r>
          </a:p>
          <a:p>
            <a:endParaRPr lang="en-US" sz="1400" i="1" dirty="0">
              <a:solidFill>
                <a:srgbClr val="0000FF"/>
              </a:solidFill>
            </a:endParaRPr>
          </a:p>
          <a:p>
            <a:r>
              <a:rPr lang="en-US" sz="1400" i="1" dirty="0">
                <a:solidFill>
                  <a:srgbClr val="0000FF"/>
                </a:solidFill>
              </a:rPr>
              <a:t>What proportion of PAN pts develop ocular involvement?</a:t>
            </a:r>
            <a:endParaRPr lang="en-US" sz="1400" i="1" dirty="0">
              <a:solidFill>
                <a:schemeClr val="accent6">
                  <a:lumMod val="60000"/>
                  <a:lumOff val="40000"/>
                </a:schemeClr>
              </a:solidFill>
            </a:endParaRPr>
          </a:p>
          <a:p>
            <a:r>
              <a:rPr lang="en-US" sz="1400" dirty="0">
                <a:solidFill>
                  <a:schemeClr val="accent6">
                    <a:lumMod val="60000"/>
                    <a:lumOff val="40000"/>
                  </a:schemeClr>
                </a:solidFill>
              </a:rPr>
              <a:t>About 20%</a:t>
            </a:r>
          </a:p>
        </p:txBody>
      </p:sp>
      <p:sp>
        <p:nvSpPr>
          <p:cNvPr id="28" name="TextBox 27">
            <a:extLst>
              <a:ext uri="{FF2B5EF4-FFF2-40B4-BE49-F238E27FC236}">
                <a16:creationId xmlns:a16="http://schemas.microsoft.com/office/drawing/2014/main" id="{0AEDF73E-C7FE-48E0-8C5A-C2D7CB43F61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21252270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Line 29">
            <a:extLst>
              <a:ext uri="{FF2B5EF4-FFF2-40B4-BE49-F238E27FC236}">
                <a16:creationId xmlns:a16="http://schemas.microsoft.com/office/drawing/2014/main" id="{D61F46E5-E8CE-4CD4-9CE2-EC0928258143}"/>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0" name="Line 30">
            <a:extLst>
              <a:ext uri="{FF2B5EF4-FFF2-40B4-BE49-F238E27FC236}">
                <a16:creationId xmlns:a16="http://schemas.microsoft.com/office/drawing/2014/main" id="{75CE7078-A3B5-4234-A7B0-326479BF03F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Text Box 31">
            <a:extLst>
              <a:ext uri="{FF2B5EF4-FFF2-40B4-BE49-F238E27FC236}">
                <a16:creationId xmlns:a16="http://schemas.microsoft.com/office/drawing/2014/main" id="{CD2A5AB1-5DFB-4DAB-ABBD-10B6981FD5C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34" name="Text Box 23">
            <a:extLst>
              <a:ext uri="{FF2B5EF4-FFF2-40B4-BE49-F238E27FC236}">
                <a16:creationId xmlns:a16="http://schemas.microsoft.com/office/drawing/2014/main" id="{94AE3F23-9B0D-4CD4-9051-CE60E6299B22}"/>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4" name="Straight Connector 43">
            <a:extLst>
              <a:ext uri="{FF2B5EF4-FFF2-40B4-BE49-F238E27FC236}">
                <a16:creationId xmlns:a16="http://schemas.microsoft.com/office/drawing/2014/main" id="{3071C50A-3E3B-433F-965C-EC2264026C5A}"/>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5" name="Text Box 23">
            <a:extLst>
              <a:ext uri="{FF2B5EF4-FFF2-40B4-BE49-F238E27FC236}">
                <a16:creationId xmlns:a16="http://schemas.microsoft.com/office/drawing/2014/main" id="{D984840A-4473-4D60-8C9D-896913A7E621}"/>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6" name="TextBox 45">
            <a:extLst>
              <a:ext uri="{FF2B5EF4-FFF2-40B4-BE49-F238E27FC236}">
                <a16:creationId xmlns:a16="http://schemas.microsoft.com/office/drawing/2014/main" id="{2043FD8C-7E01-4779-8D98-86BB1CAFA17C}"/>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rgbClr val="0000FF"/>
                </a:solidFill>
              </a:rPr>
              <a:t>What is the typical presentation of PAN? (Note: It’s not ocular.)</a:t>
            </a:r>
          </a:p>
          <a:p>
            <a:r>
              <a:rPr lang="en-US" sz="1400" dirty="0">
                <a:solidFill>
                  <a:srgbClr val="0000FF"/>
                </a:solidFill>
              </a:rPr>
              <a:t>Constitutional symptoms: Fever, fatigue, weight loss. Renal vasculitis resulting in secondary HTN is common.</a:t>
            </a:r>
          </a:p>
          <a:p>
            <a:endParaRPr lang="en-US" sz="1400" i="1" dirty="0">
              <a:solidFill>
                <a:srgbClr val="0000FF"/>
              </a:solidFill>
            </a:endParaRPr>
          </a:p>
          <a:p>
            <a:r>
              <a:rPr lang="en-US" sz="1400" i="1" dirty="0">
                <a:solidFill>
                  <a:srgbClr val="0000FF"/>
                </a:solidFill>
              </a:rPr>
              <a:t>What proportion of PAN pts develop ocular involvement?</a:t>
            </a:r>
          </a:p>
          <a:p>
            <a:r>
              <a:rPr lang="en-US" sz="1400" dirty="0">
                <a:solidFill>
                  <a:srgbClr val="0000FF"/>
                </a:solidFill>
              </a:rPr>
              <a:t>About 20%</a:t>
            </a:r>
          </a:p>
        </p:txBody>
      </p:sp>
      <p:sp>
        <p:nvSpPr>
          <p:cNvPr id="28" name="TextBox 27">
            <a:extLst>
              <a:ext uri="{FF2B5EF4-FFF2-40B4-BE49-F238E27FC236}">
                <a16:creationId xmlns:a16="http://schemas.microsoft.com/office/drawing/2014/main" id="{39B80D66-A781-4843-A9CF-61B6E48C5BA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77941396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Line 29">
            <a:extLst>
              <a:ext uri="{FF2B5EF4-FFF2-40B4-BE49-F238E27FC236}">
                <a16:creationId xmlns:a16="http://schemas.microsoft.com/office/drawing/2014/main" id="{178A4A95-E6D4-4A10-8F94-78A43D0A7A96}"/>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E4B9A694-A49B-40D4-8AC0-4EE318ACFF7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Text Box 31">
            <a:extLst>
              <a:ext uri="{FF2B5EF4-FFF2-40B4-BE49-F238E27FC236}">
                <a16:creationId xmlns:a16="http://schemas.microsoft.com/office/drawing/2014/main" id="{BEA72547-A000-4530-9A35-3395BAD51BF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AD10015C-6503-4C04-81C9-0B2777973A3D}"/>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5F683629-0FA0-427A-BC9F-2412E0B3E47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7" name="Text Box 23">
            <a:extLst>
              <a:ext uri="{FF2B5EF4-FFF2-40B4-BE49-F238E27FC236}">
                <a16:creationId xmlns:a16="http://schemas.microsoft.com/office/drawing/2014/main" id="{D2F62ADE-11D9-4C6A-902B-2542D3FB2B6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TextBox 47">
            <a:extLst>
              <a:ext uri="{FF2B5EF4-FFF2-40B4-BE49-F238E27FC236}">
                <a16:creationId xmlns:a16="http://schemas.microsoft.com/office/drawing/2014/main" id="{6B72E814-B36C-4CB3-9F3B-7CC154E2C00D}"/>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the typical presentation of PAN? (Note: It’s not ocular.)</a:t>
            </a:r>
          </a:p>
          <a:p>
            <a:r>
              <a:rPr lang="en-US" sz="1400" dirty="0">
                <a:solidFill>
                  <a:schemeClr val="bg1">
                    <a:lumMod val="50000"/>
                  </a:schemeClr>
                </a:solidFill>
              </a:rPr>
              <a:t>Constitutional symptoms: Fever, fatigue, weight loss. Renal vasculitis resulting in secondary HTN is common.</a:t>
            </a:r>
          </a:p>
          <a:p>
            <a:endParaRPr lang="en-US" sz="1400" i="1" dirty="0">
              <a:solidFill>
                <a:schemeClr val="bg1">
                  <a:lumMod val="50000"/>
                </a:schemeClr>
              </a:solidFill>
            </a:endParaRPr>
          </a:p>
          <a:p>
            <a:r>
              <a:rPr lang="en-US" sz="1400" i="1" dirty="0">
                <a:solidFill>
                  <a:schemeClr val="bg1">
                    <a:lumMod val="50000"/>
                  </a:schemeClr>
                </a:solidFill>
              </a:rPr>
              <a:t>What proportion of PAN pts develop ocular involvement?</a:t>
            </a:r>
          </a:p>
          <a:p>
            <a:r>
              <a:rPr lang="en-US" sz="1400" dirty="0">
                <a:solidFill>
                  <a:schemeClr val="bg1">
                    <a:lumMod val="50000"/>
                  </a:schemeClr>
                </a:solidFill>
              </a:rPr>
              <a:t>About 20%</a:t>
            </a:r>
          </a:p>
        </p:txBody>
      </p:sp>
      <p:sp>
        <p:nvSpPr>
          <p:cNvPr id="44" name="TextBox 2">
            <a:extLst>
              <a:ext uri="{FF2B5EF4-FFF2-40B4-BE49-F238E27FC236}">
                <a16:creationId xmlns:a16="http://schemas.microsoft.com/office/drawing/2014/main" id="{1307098D-AF58-4667-A8B8-3948FE743FB4}"/>
              </a:ext>
            </a:extLst>
          </p:cNvPr>
          <p:cNvSpPr txBox="1">
            <a:spLocks noChangeArrowheads="1"/>
          </p:cNvSpPr>
          <p:nvPr/>
        </p:nvSpPr>
        <p:spPr bwMode="auto">
          <a:xfrm>
            <a:off x="1858410" y="4891921"/>
            <a:ext cx="5594350" cy="739775"/>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What is the 5 year survival rate for untreated PAN? </a:t>
            </a:r>
            <a:r>
              <a:rPr lang="en-US" altLang="en-US" sz="1400" dirty="0">
                <a:solidFill>
                  <a:srgbClr val="FFC000"/>
                </a:solidFill>
              </a:rPr>
              <a:t>A miserable </a:t>
            </a:r>
            <a:r>
              <a:rPr lang="en-US" altLang="en-US" sz="1400" b="1" dirty="0">
                <a:solidFill>
                  <a:srgbClr val="FFC000"/>
                </a:solidFill>
              </a:rPr>
              <a:t>10%</a:t>
            </a:r>
          </a:p>
          <a:p>
            <a:pPr eaLnBrk="1" hangingPunct="1"/>
            <a:endParaRPr lang="en-US" altLang="en-US" sz="1400" i="1" dirty="0">
              <a:solidFill>
                <a:srgbClr val="FFC000"/>
              </a:solidFill>
            </a:endParaRPr>
          </a:p>
          <a:p>
            <a:pPr eaLnBrk="1" hangingPunct="1"/>
            <a:r>
              <a:rPr lang="en-US" altLang="en-US" sz="1400" i="1" dirty="0">
                <a:solidFill>
                  <a:srgbClr val="FFC000"/>
                </a:solidFill>
              </a:rPr>
              <a:t>What is the 5 year survival rate of </a:t>
            </a:r>
            <a:r>
              <a:rPr lang="en-US" altLang="en-US" sz="1400" dirty="0">
                <a:solidFill>
                  <a:srgbClr val="FFC000"/>
                </a:solidFill>
              </a:rPr>
              <a:t>treated</a:t>
            </a:r>
            <a:r>
              <a:rPr lang="en-US" altLang="en-US" sz="1400" i="1" dirty="0">
                <a:solidFill>
                  <a:srgbClr val="FFC000"/>
                </a:solidFill>
              </a:rPr>
              <a:t> PAN? </a:t>
            </a:r>
            <a:r>
              <a:rPr lang="en-US" altLang="en-US" sz="1400" dirty="0">
                <a:solidFill>
                  <a:srgbClr val="FFC000"/>
                </a:solidFill>
              </a:rPr>
              <a:t>A robust </a:t>
            </a:r>
            <a:r>
              <a:rPr lang="en-US" altLang="en-US" sz="1400" b="1" dirty="0">
                <a:solidFill>
                  <a:srgbClr val="FFC000"/>
                </a:solidFill>
              </a:rPr>
              <a:t>80%</a:t>
            </a:r>
          </a:p>
        </p:txBody>
      </p:sp>
      <p:sp>
        <p:nvSpPr>
          <p:cNvPr id="29" name="TextBox 28">
            <a:extLst>
              <a:ext uri="{FF2B5EF4-FFF2-40B4-BE49-F238E27FC236}">
                <a16:creationId xmlns:a16="http://schemas.microsoft.com/office/drawing/2014/main" id="{6CCD2971-998F-4500-9248-D887D11C7B7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72459603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Line 29">
            <a:extLst>
              <a:ext uri="{FF2B5EF4-FFF2-40B4-BE49-F238E27FC236}">
                <a16:creationId xmlns:a16="http://schemas.microsoft.com/office/drawing/2014/main" id="{7F48D9F7-8722-427A-84FC-C0EC0DD32158}"/>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D4490665-9DD7-455B-AD20-85A26F7DC9EC}"/>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Text Box 31">
            <a:extLst>
              <a:ext uri="{FF2B5EF4-FFF2-40B4-BE49-F238E27FC236}">
                <a16:creationId xmlns:a16="http://schemas.microsoft.com/office/drawing/2014/main" id="{365B064E-2C00-4E20-BCAC-B9860AB8E685}"/>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FB603DE1-D5EE-4CDE-BF12-2BA33B2898C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5C9671F2-7486-4825-94CF-5E012C88661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7" name="Text Box 23">
            <a:extLst>
              <a:ext uri="{FF2B5EF4-FFF2-40B4-BE49-F238E27FC236}">
                <a16:creationId xmlns:a16="http://schemas.microsoft.com/office/drawing/2014/main" id="{66B7E2BD-5D95-4DA9-A74B-A46FB3A8B5E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TextBox 47">
            <a:extLst>
              <a:ext uri="{FF2B5EF4-FFF2-40B4-BE49-F238E27FC236}">
                <a16:creationId xmlns:a16="http://schemas.microsoft.com/office/drawing/2014/main" id="{93488034-8D7E-41B9-A1A9-2D495EE4675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69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the typical presentation of PAN? (Note: It’s not ocular.)</a:t>
            </a:r>
          </a:p>
          <a:p>
            <a:r>
              <a:rPr lang="en-US" sz="1400" dirty="0">
                <a:solidFill>
                  <a:schemeClr val="bg1">
                    <a:lumMod val="50000"/>
                  </a:schemeClr>
                </a:solidFill>
              </a:rPr>
              <a:t>Constitutional symptoms: Fever, fatigue, weight loss. Renal vasculitis resulting in secondary HTN is common.</a:t>
            </a:r>
          </a:p>
          <a:p>
            <a:endParaRPr lang="en-US" sz="1400" i="1" dirty="0">
              <a:solidFill>
                <a:schemeClr val="bg1">
                  <a:lumMod val="50000"/>
                </a:schemeClr>
              </a:solidFill>
            </a:endParaRPr>
          </a:p>
          <a:p>
            <a:r>
              <a:rPr lang="en-US" sz="1400" i="1" dirty="0">
                <a:solidFill>
                  <a:schemeClr val="bg1">
                    <a:lumMod val="50000"/>
                  </a:schemeClr>
                </a:solidFill>
              </a:rPr>
              <a:t>What proportion of PAN pts develop ocular involvement?</a:t>
            </a:r>
          </a:p>
          <a:p>
            <a:r>
              <a:rPr lang="en-US" sz="1400" dirty="0">
                <a:solidFill>
                  <a:schemeClr val="bg1">
                    <a:lumMod val="50000"/>
                  </a:schemeClr>
                </a:solidFill>
              </a:rPr>
              <a:t>About 20%</a:t>
            </a:r>
          </a:p>
        </p:txBody>
      </p:sp>
      <p:sp>
        <p:nvSpPr>
          <p:cNvPr id="44" name="TextBox 2">
            <a:extLst>
              <a:ext uri="{FF2B5EF4-FFF2-40B4-BE49-F238E27FC236}">
                <a16:creationId xmlns:a16="http://schemas.microsoft.com/office/drawing/2014/main" id="{1307098D-AF58-4667-A8B8-3948FE743FB4}"/>
              </a:ext>
            </a:extLst>
          </p:cNvPr>
          <p:cNvSpPr txBox="1">
            <a:spLocks noChangeArrowheads="1"/>
          </p:cNvSpPr>
          <p:nvPr/>
        </p:nvSpPr>
        <p:spPr bwMode="auto">
          <a:xfrm>
            <a:off x="1858410" y="4891921"/>
            <a:ext cx="5594350" cy="739775"/>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What is the 5 year survival rate for untreated PAN? </a:t>
            </a:r>
            <a:r>
              <a:rPr lang="en-US" altLang="en-US" sz="1400" dirty="0">
                <a:solidFill>
                  <a:srgbClr val="0000FF"/>
                </a:solidFill>
              </a:rPr>
              <a:t>A miserable </a:t>
            </a:r>
            <a:r>
              <a:rPr lang="en-US" altLang="en-US" sz="1400" b="1" dirty="0">
                <a:solidFill>
                  <a:srgbClr val="0000FF"/>
                </a:solidFill>
              </a:rPr>
              <a:t>10%</a:t>
            </a:r>
          </a:p>
          <a:p>
            <a:pPr eaLnBrk="1" hangingPunct="1"/>
            <a:endParaRPr lang="en-US" altLang="en-US" sz="1400" i="1" dirty="0">
              <a:solidFill>
                <a:srgbClr val="FFC000"/>
              </a:solidFill>
            </a:endParaRPr>
          </a:p>
          <a:p>
            <a:pPr eaLnBrk="1" hangingPunct="1"/>
            <a:r>
              <a:rPr lang="en-US" altLang="en-US" sz="1400" i="1" dirty="0">
                <a:solidFill>
                  <a:srgbClr val="FFC000"/>
                </a:solidFill>
              </a:rPr>
              <a:t>What is the 5 year survival rate of </a:t>
            </a:r>
            <a:r>
              <a:rPr lang="en-US" altLang="en-US" sz="1400" dirty="0">
                <a:solidFill>
                  <a:srgbClr val="FFC000"/>
                </a:solidFill>
              </a:rPr>
              <a:t>treated</a:t>
            </a:r>
            <a:r>
              <a:rPr lang="en-US" altLang="en-US" sz="1400" i="1" dirty="0">
                <a:solidFill>
                  <a:srgbClr val="FFC000"/>
                </a:solidFill>
              </a:rPr>
              <a:t> PAN? </a:t>
            </a:r>
            <a:r>
              <a:rPr lang="en-US" altLang="en-US" sz="1400" dirty="0">
                <a:solidFill>
                  <a:srgbClr val="FFC000"/>
                </a:solidFill>
              </a:rPr>
              <a:t>A robust </a:t>
            </a:r>
            <a:r>
              <a:rPr lang="en-US" altLang="en-US" sz="1400" b="1" dirty="0">
                <a:solidFill>
                  <a:srgbClr val="FFC000"/>
                </a:solidFill>
              </a:rPr>
              <a:t>80%</a:t>
            </a:r>
          </a:p>
        </p:txBody>
      </p:sp>
      <p:sp>
        <p:nvSpPr>
          <p:cNvPr id="29" name="TextBox 28">
            <a:extLst>
              <a:ext uri="{FF2B5EF4-FFF2-40B4-BE49-F238E27FC236}">
                <a16:creationId xmlns:a16="http://schemas.microsoft.com/office/drawing/2014/main" id="{E3C03301-FE7E-424A-B570-ED75F4C3570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07675611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 name="Line 27">
            <a:extLst>
              <a:ext uri="{FF2B5EF4-FFF2-40B4-BE49-F238E27FC236}">
                <a16:creationId xmlns:a16="http://schemas.microsoft.com/office/drawing/2014/main" id="{88A1013B-4D18-4B23-80E9-DF91A72C73E8}"/>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Line 28">
            <a:extLst>
              <a:ext uri="{FF2B5EF4-FFF2-40B4-BE49-F238E27FC236}">
                <a16:creationId xmlns:a16="http://schemas.microsoft.com/office/drawing/2014/main" id="{A3BCB911-F5F2-46E3-84F1-66A9C4C5E70C}"/>
              </a:ext>
            </a:extLst>
          </p:cNvPr>
          <p:cNvSpPr>
            <a:spLocks noChangeShapeType="1"/>
          </p:cNvSpPr>
          <p:nvPr/>
        </p:nvSpPr>
        <p:spPr bwMode="auto">
          <a:xfrm>
            <a:off x="6858000" y="44338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Line 29">
            <a:extLst>
              <a:ext uri="{FF2B5EF4-FFF2-40B4-BE49-F238E27FC236}">
                <a16:creationId xmlns:a16="http://schemas.microsoft.com/office/drawing/2014/main" id="{6D4CA698-855C-4AD0-AC62-9D59E25ED5A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 name="Line 30">
            <a:extLst>
              <a:ext uri="{FF2B5EF4-FFF2-40B4-BE49-F238E27FC236}">
                <a16:creationId xmlns:a16="http://schemas.microsoft.com/office/drawing/2014/main" id="{8ED95A09-D244-411E-82CE-BBABFED2E751}"/>
              </a:ext>
            </a:extLst>
          </p:cNvPr>
          <p:cNvSpPr>
            <a:spLocks noChangeShapeType="1"/>
          </p:cNvSpPr>
          <p:nvPr/>
        </p:nvSpPr>
        <p:spPr bwMode="auto">
          <a:xfrm>
            <a:off x="6858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 name="Text Box 31">
            <a:extLst>
              <a:ext uri="{FF2B5EF4-FFF2-40B4-BE49-F238E27FC236}">
                <a16:creationId xmlns:a16="http://schemas.microsoft.com/office/drawing/2014/main" id="{464DD160-3EC1-49A7-AA44-480B050E3C2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rgbClr val="D60093"/>
                </a:solidFill>
              </a:rPr>
              <a:t>3</a:t>
            </a:r>
            <a:r>
              <a:rPr lang="en-US" altLang="en-US" sz="1700" dirty="0"/>
              <a:t> diseases:</a:t>
            </a:r>
          </a:p>
        </p:txBody>
      </p:sp>
      <p:sp>
        <p:nvSpPr>
          <p:cNvPr id="33" name="TextBox 32">
            <a:extLst>
              <a:ext uri="{FF2B5EF4-FFF2-40B4-BE49-F238E27FC236}">
                <a16:creationId xmlns:a16="http://schemas.microsoft.com/office/drawing/2014/main" id="{CE3CE6F3-6A59-4E1E-9BA9-7AD4CFE79F74}"/>
              </a:ext>
            </a:extLst>
          </p:cNvPr>
          <p:cNvSpPr txBox="1"/>
          <p:nvPr/>
        </p:nvSpPr>
        <p:spPr>
          <a:xfrm>
            <a:off x="6989470" y="3615806"/>
            <a:ext cx="325730" cy="1026563"/>
          </a:xfrm>
          <a:prstGeom prst="rect">
            <a:avLst/>
          </a:prstGeom>
          <a:noFill/>
        </p:spPr>
        <p:txBody>
          <a:bodyPr wrap="none" rtlCol="0">
            <a:spAutoFit/>
          </a:bodyPr>
          <a:lstStyle/>
          <a:p>
            <a:pPr>
              <a:lnSpc>
                <a:spcPts val="2500"/>
              </a:lnSpc>
            </a:pPr>
            <a:r>
              <a:rPr lang="en-US" b="1" i="1" dirty="0">
                <a:solidFill>
                  <a:srgbClr val="D60093"/>
                </a:solidFill>
              </a:rPr>
              <a:t>?</a:t>
            </a:r>
          </a:p>
          <a:p>
            <a:pPr>
              <a:lnSpc>
                <a:spcPts val="2500"/>
              </a:lnSpc>
            </a:pPr>
            <a:r>
              <a:rPr lang="en-US" b="1" i="1" dirty="0">
                <a:solidFill>
                  <a:srgbClr val="D60093"/>
                </a:solidFill>
              </a:rPr>
              <a:t>?</a:t>
            </a:r>
          </a:p>
          <a:p>
            <a:pPr>
              <a:lnSpc>
                <a:spcPts val="2500"/>
              </a:lnSpc>
            </a:pPr>
            <a:r>
              <a:rPr lang="en-US" b="1" i="1" dirty="0">
                <a:solidFill>
                  <a:srgbClr val="D60093"/>
                </a:solidFill>
              </a:rPr>
              <a:t>?</a:t>
            </a:r>
          </a:p>
        </p:txBody>
      </p:sp>
      <p:sp>
        <p:nvSpPr>
          <p:cNvPr id="34" name="Text Box 16">
            <a:extLst>
              <a:ext uri="{FF2B5EF4-FFF2-40B4-BE49-F238E27FC236}">
                <a16:creationId xmlns:a16="http://schemas.microsoft.com/office/drawing/2014/main" id="{620C40C4-9028-4BE3-8C84-74AD2A512D09}"/>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solidFill>
              </a:rPr>
              <a:t>:</a:t>
            </a:r>
          </a:p>
          <a:p>
            <a:pPr algn="ctr" eaLnBrk="1" hangingPunct="1">
              <a:lnSpc>
                <a:spcPct val="90000"/>
              </a:lnSpc>
              <a:spcBef>
                <a:spcPct val="0"/>
              </a:spcBef>
              <a:buClrTx/>
              <a:buSzTx/>
              <a:buFontTx/>
              <a:buNone/>
            </a:pPr>
            <a:r>
              <a:rPr lang="en-US" altLang="en-US" sz="1700" dirty="0">
                <a:solidFill>
                  <a:schemeClr val="bg1"/>
                </a:solidFill>
              </a:rPr>
              <a:t>Think of these</a:t>
            </a:r>
            <a:r>
              <a:rPr lang="en-US" altLang="en-US" sz="1700" b="1" i="1" dirty="0">
                <a:solidFill>
                  <a:schemeClr val="bg1"/>
                </a:solidFill>
              </a:rPr>
              <a:t> 3</a:t>
            </a:r>
            <a:r>
              <a:rPr lang="en-US" altLang="en-US" sz="1700" dirty="0">
                <a:solidFill>
                  <a:schemeClr val="bg1"/>
                </a:solidFill>
              </a:rPr>
              <a:t> diseases:</a:t>
            </a:r>
          </a:p>
        </p:txBody>
      </p:sp>
      <p:sp>
        <p:nvSpPr>
          <p:cNvPr id="21" name="TextBox 20">
            <a:extLst>
              <a:ext uri="{FF2B5EF4-FFF2-40B4-BE49-F238E27FC236}">
                <a16:creationId xmlns:a16="http://schemas.microsoft.com/office/drawing/2014/main" id="{D8A3EB8C-38AE-4E7F-86C5-50F8C96369C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4774191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Line 29">
            <a:extLst>
              <a:ext uri="{FF2B5EF4-FFF2-40B4-BE49-F238E27FC236}">
                <a16:creationId xmlns:a16="http://schemas.microsoft.com/office/drawing/2014/main" id="{77906711-5DDD-4D06-A71D-58042855CE3B}"/>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99077933-D248-4E3A-AC96-5728BC976A6F}"/>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Text Box 31">
            <a:extLst>
              <a:ext uri="{FF2B5EF4-FFF2-40B4-BE49-F238E27FC236}">
                <a16:creationId xmlns:a16="http://schemas.microsoft.com/office/drawing/2014/main" id="{45CD9234-90AF-4379-88E5-859D61AD1C6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D7C217C4-8DA4-486D-AFD9-24B4AA97817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929CAFBE-8A15-4295-852E-4B31A7166E1E}"/>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7" name="Text Box 23">
            <a:extLst>
              <a:ext uri="{FF2B5EF4-FFF2-40B4-BE49-F238E27FC236}">
                <a16:creationId xmlns:a16="http://schemas.microsoft.com/office/drawing/2014/main" id="{EAFC5454-ACDF-4F00-A39A-51D408D7D47A}"/>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TextBox 47">
            <a:extLst>
              <a:ext uri="{FF2B5EF4-FFF2-40B4-BE49-F238E27FC236}">
                <a16:creationId xmlns:a16="http://schemas.microsoft.com/office/drawing/2014/main" id="{D277F86B-04D8-4080-84A3-E512A2CBDB5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70</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the typical presentation of PAN? (Note: It’s not ocular.)</a:t>
            </a:r>
          </a:p>
          <a:p>
            <a:r>
              <a:rPr lang="en-US" sz="1400" dirty="0">
                <a:solidFill>
                  <a:schemeClr val="bg1">
                    <a:lumMod val="50000"/>
                  </a:schemeClr>
                </a:solidFill>
              </a:rPr>
              <a:t>Constitutional symptoms: Fever, fatigue, weight loss. Renal vasculitis resulting in secondary HTN is common.</a:t>
            </a:r>
          </a:p>
          <a:p>
            <a:endParaRPr lang="en-US" sz="1400" i="1" dirty="0">
              <a:solidFill>
                <a:schemeClr val="bg1">
                  <a:lumMod val="50000"/>
                </a:schemeClr>
              </a:solidFill>
            </a:endParaRPr>
          </a:p>
          <a:p>
            <a:r>
              <a:rPr lang="en-US" sz="1400" i="1" dirty="0">
                <a:solidFill>
                  <a:schemeClr val="bg1">
                    <a:lumMod val="50000"/>
                  </a:schemeClr>
                </a:solidFill>
              </a:rPr>
              <a:t>What proportion of PAN pts develop ocular involvement?</a:t>
            </a:r>
          </a:p>
          <a:p>
            <a:r>
              <a:rPr lang="en-US" sz="1400" dirty="0">
                <a:solidFill>
                  <a:schemeClr val="bg1">
                    <a:lumMod val="50000"/>
                  </a:schemeClr>
                </a:solidFill>
              </a:rPr>
              <a:t>About 20%</a:t>
            </a:r>
          </a:p>
        </p:txBody>
      </p:sp>
      <p:sp>
        <p:nvSpPr>
          <p:cNvPr id="44" name="TextBox 2">
            <a:extLst>
              <a:ext uri="{FF2B5EF4-FFF2-40B4-BE49-F238E27FC236}">
                <a16:creationId xmlns:a16="http://schemas.microsoft.com/office/drawing/2014/main" id="{1307098D-AF58-4667-A8B8-3948FE743FB4}"/>
              </a:ext>
            </a:extLst>
          </p:cNvPr>
          <p:cNvSpPr txBox="1">
            <a:spLocks noChangeArrowheads="1"/>
          </p:cNvSpPr>
          <p:nvPr/>
        </p:nvSpPr>
        <p:spPr bwMode="auto">
          <a:xfrm>
            <a:off x="1858410" y="4891921"/>
            <a:ext cx="5594350" cy="739775"/>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What is the 5 year survival rate for untreated PAN? </a:t>
            </a:r>
            <a:r>
              <a:rPr lang="en-US" altLang="en-US" sz="1400" dirty="0">
                <a:solidFill>
                  <a:srgbClr val="0000FF"/>
                </a:solidFill>
              </a:rPr>
              <a:t>A miserable </a:t>
            </a:r>
            <a:r>
              <a:rPr lang="en-US" altLang="en-US" sz="1400" b="1" dirty="0">
                <a:solidFill>
                  <a:srgbClr val="0000FF"/>
                </a:solidFill>
              </a:rPr>
              <a:t>10%</a:t>
            </a:r>
          </a:p>
          <a:p>
            <a:pPr eaLnBrk="1" hangingPunct="1"/>
            <a:endParaRPr lang="en-US" altLang="en-US" sz="1400" i="1" dirty="0">
              <a:solidFill>
                <a:srgbClr val="0000FF"/>
              </a:solidFill>
            </a:endParaRPr>
          </a:p>
          <a:p>
            <a:pPr eaLnBrk="1" hangingPunct="1"/>
            <a:r>
              <a:rPr lang="en-US" altLang="en-US" sz="1400" i="1" dirty="0">
                <a:solidFill>
                  <a:srgbClr val="0000FF"/>
                </a:solidFill>
              </a:rPr>
              <a:t>What is the 5 year survival rate of </a:t>
            </a:r>
            <a:r>
              <a:rPr lang="en-US" altLang="en-US" sz="1400" dirty="0">
                <a:solidFill>
                  <a:srgbClr val="0000FF"/>
                </a:solidFill>
              </a:rPr>
              <a:t>treated</a:t>
            </a:r>
            <a:r>
              <a:rPr lang="en-US" altLang="en-US" sz="1400" i="1" dirty="0">
                <a:solidFill>
                  <a:srgbClr val="0000FF"/>
                </a:solidFill>
              </a:rPr>
              <a:t> PAN? </a:t>
            </a:r>
            <a:r>
              <a:rPr lang="en-US" altLang="en-US" sz="1400" dirty="0">
                <a:solidFill>
                  <a:srgbClr val="FFC000"/>
                </a:solidFill>
              </a:rPr>
              <a:t>A robust </a:t>
            </a:r>
            <a:r>
              <a:rPr lang="en-US" altLang="en-US" sz="1400" b="1" dirty="0">
                <a:solidFill>
                  <a:srgbClr val="FFC000"/>
                </a:solidFill>
              </a:rPr>
              <a:t>80%</a:t>
            </a:r>
          </a:p>
        </p:txBody>
      </p:sp>
      <p:sp>
        <p:nvSpPr>
          <p:cNvPr id="29" name="TextBox 28">
            <a:extLst>
              <a:ext uri="{FF2B5EF4-FFF2-40B4-BE49-F238E27FC236}">
                <a16:creationId xmlns:a16="http://schemas.microsoft.com/office/drawing/2014/main" id="{7BBE5389-9E30-4E2B-90DD-8EC31EDA9D7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23747447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Line 29">
            <a:extLst>
              <a:ext uri="{FF2B5EF4-FFF2-40B4-BE49-F238E27FC236}">
                <a16:creationId xmlns:a16="http://schemas.microsoft.com/office/drawing/2014/main" id="{5FFBE7EE-9CEE-4B06-9963-D992D509F35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3" name="Line 30">
            <a:extLst>
              <a:ext uri="{FF2B5EF4-FFF2-40B4-BE49-F238E27FC236}">
                <a16:creationId xmlns:a16="http://schemas.microsoft.com/office/drawing/2014/main" id="{E81FA796-55F8-49CF-8132-317791D03E65}"/>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Text Box 31">
            <a:extLst>
              <a:ext uri="{FF2B5EF4-FFF2-40B4-BE49-F238E27FC236}">
                <a16:creationId xmlns:a16="http://schemas.microsoft.com/office/drawing/2014/main" id="{0CBFEE9A-758F-40B9-B686-28477F5C0585}"/>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5A376C1C-8793-406F-BED7-DF094E2149E8}"/>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72F206CA-213A-49B4-92DF-6465BB95B35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7" name="Text Box 23">
            <a:extLst>
              <a:ext uri="{FF2B5EF4-FFF2-40B4-BE49-F238E27FC236}">
                <a16:creationId xmlns:a16="http://schemas.microsoft.com/office/drawing/2014/main" id="{EB17B391-DB54-444A-A274-E53B4305574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8" name="TextBox 47">
            <a:extLst>
              <a:ext uri="{FF2B5EF4-FFF2-40B4-BE49-F238E27FC236}">
                <a16:creationId xmlns:a16="http://schemas.microsoft.com/office/drawing/2014/main" id="{E1FFEA43-A592-4125-95B1-16FE19245EF4}"/>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71</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the typical presentation of PAN? (Note: It’s not ocular.)</a:t>
            </a:r>
          </a:p>
          <a:p>
            <a:r>
              <a:rPr lang="en-US" sz="1400" dirty="0">
                <a:solidFill>
                  <a:schemeClr val="bg1">
                    <a:lumMod val="50000"/>
                  </a:schemeClr>
                </a:solidFill>
              </a:rPr>
              <a:t>Constitutional symptoms: Fever, fatigue, weight loss. Renal vasculitis resulting in secondary HTN is common.</a:t>
            </a:r>
          </a:p>
          <a:p>
            <a:endParaRPr lang="en-US" sz="1400" i="1" dirty="0">
              <a:solidFill>
                <a:schemeClr val="bg1">
                  <a:lumMod val="50000"/>
                </a:schemeClr>
              </a:solidFill>
            </a:endParaRPr>
          </a:p>
          <a:p>
            <a:r>
              <a:rPr lang="en-US" sz="1400" i="1" dirty="0">
                <a:solidFill>
                  <a:schemeClr val="bg1">
                    <a:lumMod val="50000"/>
                  </a:schemeClr>
                </a:solidFill>
              </a:rPr>
              <a:t>What proportion of PAN pts develop ocular involvement?</a:t>
            </a:r>
          </a:p>
          <a:p>
            <a:r>
              <a:rPr lang="en-US" sz="1400" dirty="0">
                <a:solidFill>
                  <a:schemeClr val="bg1">
                    <a:lumMod val="50000"/>
                  </a:schemeClr>
                </a:solidFill>
              </a:rPr>
              <a:t>About 20%</a:t>
            </a:r>
          </a:p>
        </p:txBody>
      </p:sp>
      <p:sp>
        <p:nvSpPr>
          <p:cNvPr id="44" name="TextBox 2">
            <a:extLst>
              <a:ext uri="{FF2B5EF4-FFF2-40B4-BE49-F238E27FC236}">
                <a16:creationId xmlns:a16="http://schemas.microsoft.com/office/drawing/2014/main" id="{1307098D-AF58-4667-A8B8-3948FE743FB4}"/>
              </a:ext>
            </a:extLst>
          </p:cNvPr>
          <p:cNvSpPr txBox="1">
            <a:spLocks noChangeArrowheads="1"/>
          </p:cNvSpPr>
          <p:nvPr/>
        </p:nvSpPr>
        <p:spPr bwMode="auto">
          <a:xfrm>
            <a:off x="1858410" y="4891921"/>
            <a:ext cx="5594350" cy="739775"/>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a:solidFill>
                  <a:srgbClr val="0000FF"/>
                </a:solidFill>
              </a:rPr>
              <a:t>What is the 5 year survival rate for untreated PAN? </a:t>
            </a:r>
            <a:r>
              <a:rPr lang="en-US" altLang="en-US" sz="1400">
                <a:solidFill>
                  <a:srgbClr val="0000FF"/>
                </a:solidFill>
              </a:rPr>
              <a:t>A miserable </a:t>
            </a:r>
            <a:r>
              <a:rPr lang="en-US" altLang="en-US" sz="1400" b="1">
                <a:solidFill>
                  <a:srgbClr val="0000FF"/>
                </a:solidFill>
              </a:rPr>
              <a:t>10%</a:t>
            </a:r>
          </a:p>
          <a:p>
            <a:pPr eaLnBrk="1" hangingPunct="1"/>
            <a:endParaRPr lang="en-US" altLang="en-US" sz="1400" i="1">
              <a:solidFill>
                <a:srgbClr val="0000FF"/>
              </a:solidFill>
            </a:endParaRPr>
          </a:p>
          <a:p>
            <a:pPr eaLnBrk="1" hangingPunct="1"/>
            <a:r>
              <a:rPr lang="en-US" altLang="en-US" sz="1400" i="1">
                <a:solidFill>
                  <a:srgbClr val="0000FF"/>
                </a:solidFill>
              </a:rPr>
              <a:t>What is the 5 year survival rate of </a:t>
            </a:r>
            <a:r>
              <a:rPr lang="en-US" altLang="en-US" sz="1400">
                <a:solidFill>
                  <a:srgbClr val="0000FF"/>
                </a:solidFill>
              </a:rPr>
              <a:t>treated</a:t>
            </a:r>
            <a:r>
              <a:rPr lang="en-US" altLang="en-US" sz="1400" i="1">
                <a:solidFill>
                  <a:srgbClr val="0000FF"/>
                </a:solidFill>
              </a:rPr>
              <a:t> PAN? </a:t>
            </a:r>
            <a:r>
              <a:rPr lang="en-US" altLang="en-US" sz="1400">
                <a:solidFill>
                  <a:srgbClr val="0000FF"/>
                </a:solidFill>
              </a:rPr>
              <a:t>A robust </a:t>
            </a:r>
            <a:r>
              <a:rPr lang="en-US" altLang="en-US" sz="1400" b="1">
                <a:solidFill>
                  <a:srgbClr val="0000FF"/>
                </a:solidFill>
              </a:rPr>
              <a:t>80%</a:t>
            </a:r>
          </a:p>
        </p:txBody>
      </p:sp>
      <p:sp>
        <p:nvSpPr>
          <p:cNvPr id="29" name="TextBox 28">
            <a:extLst>
              <a:ext uri="{FF2B5EF4-FFF2-40B4-BE49-F238E27FC236}">
                <a16:creationId xmlns:a16="http://schemas.microsoft.com/office/drawing/2014/main" id="{AC1954D8-14AC-47CF-8741-671D6170847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69732351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29">
            <a:extLst>
              <a:ext uri="{FF2B5EF4-FFF2-40B4-BE49-F238E27FC236}">
                <a16:creationId xmlns:a16="http://schemas.microsoft.com/office/drawing/2014/main" id="{438ADE85-9C06-4B26-8B95-A6EF4197D5B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55E558F7-1F5B-4DE5-9A15-D34D8492743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C547A3D7-14EC-4C7C-B561-C52B7D9398E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B76E6CA4-8AA3-4F92-90FB-664E35E4D6F0}"/>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D2E94A3E-6359-4F3B-9810-ABB1E78294D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EEEB21AC-3151-438C-BA4B-E1313BBD731C}"/>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7DB8321D-237A-4906-B071-7E4F52D57766}"/>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72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the typical presentation of PAN? (Note: It’s not ocular.)</a:t>
            </a:r>
          </a:p>
          <a:p>
            <a:r>
              <a:rPr lang="en-US" sz="1400" dirty="0">
                <a:solidFill>
                  <a:schemeClr val="bg1">
                    <a:lumMod val="50000"/>
                  </a:schemeClr>
                </a:solidFill>
              </a:rPr>
              <a:t>Constitutional symptoms: Fever, fatigue, weight loss. Renal vasculitis resulting in secondary HTN is common.</a:t>
            </a:r>
          </a:p>
          <a:p>
            <a:endParaRPr lang="en-US" sz="1400" i="1" dirty="0">
              <a:solidFill>
                <a:schemeClr val="bg1">
                  <a:lumMod val="50000"/>
                </a:schemeClr>
              </a:solidFill>
            </a:endParaRPr>
          </a:p>
          <a:p>
            <a:r>
              <a:rPr lang="en-US" sz="1400" i="1" dirty="0">
                <a:solidFill>
                  <a:schemeClr val="bg1">
                    <a:lumMod val="50000"/>
                  </a:schemeClr>
                </a:solidFill>
              </a:rPr>
              <a:t>What proportion of PAN pts develop </a:t>
            </a:r>
            <a:r>
              <a:rPr lang="en-US" sz="1400" b="1" i="1" dirty="0">
                <a:solidFill>
                  <a:srgbClr val="0000FF"/>
                </a:solidFill>
              </a:rPr>
              <a:t>ocular involvement</a:t>
            </a:r>
            <a:r>
              <a:rPr lang="en-US" sz="1400" i="1" dirty="0">
                <a:solidFill>
                  <a:schemeClr val="bg1">
                    <a:lumMod val="50000"/>
                  </a:schemeClr>
                </a:solidFill>
              </a:rPr>
              <a:t>?</a:t>
            </a:r>
          </a:p>
          <a:p>
            <a:r>
              <a:rPr lang="en-US" sz="1400" dirty="0">
                <a:solidFill>
                  <a:schemeClr val="bg1">
                    <a:lumMod val="50000"/>
                  </a:schemeClr>
                </a:solidFill>
              </a:rPr>
              <a:t>About 20%</a:t>
            </a:r>
          </a:p>
        </p:txBody>
      </p:sp>
      <p:sp>
        <p:nvSpPr>
          <p:cNvPr id="44" name="TextBox 43">
            <a:extLst>
              <a:ext uri="{FF2B5EF4-FFF2-40B4-BE49-F238E27FC236}">
                <a16:creationId xmlns:a16="http://schemas.microsoft.com/office/drawing/2014/main" id="{ACD651A2-C392-417F-A80A-21EFD679784B}"/>
              </a:ext>
            </a:extLst>
          </p:cNvPr>
          <p:cNvSpPr txBox="1"/>
          <p:nvPr/>
        </p:nvSpPr>
        <p:spPr>
          <a:xfrm>
            <a:off x="2784873" y="4666493"/>
            <a:ext cx="5882874" cy="1600438"/>
          </a:xfrm>
          <a:prstGeom prst="rect">
            <a:avLst/>
          </a:prstGeom>
          <a:solidFill>
            <a:srgbClr val="99FF99"/>
          </a:solidFill>
        </p:spPr>
        <p:txBody>
          <a:bodyPr wrap="square" rtlCol="0">
            <a:spAutoFit/>
          </a:bodyPr>
          <a:lstStyle/>
          <a:p>
            <a:r>
              <a:rPr lang="en-US" sz="1400" i="1" dirty="0">
                <a:solidFill>
                  <a:srgbClr val="0000FF"/>
                </a:solidFill>
              </a:rPr>
              <a:t>What is the typical ocular presentation of PAN? (Head’s up: It’s probably not what you think.)</a:t>
            </a:r>
            <a:endParaRPr lang="en-US" sz="1400" i="1" dirty="0">
              <a:solidFill>
                <a:srgbClr val="99FF99"/>
              </a:solidFill>
            </a:endParaRPr>
          </a:p>
          <a:p>
            <a:r>
              <a:rPr lang="en-US" sz="1400" dirty="0">
                <a:solidFill>
                  <a:srgbClr val="99FF99"/>
                </a:solidFill>
              </a:rPr>
              <a:t>Peripheral ulcerative keratitis (PUK). It can cause scleritis (both anterior and posterior) as well.</a:t>
            </a:r>
          </a:p>
          <a:p>
            <a:endParaRPr lang="en-US" sz="1400" dirty="0">
              <a:solidFill>
                <a:srgbClr val="99FF99"/>
              </a:solidFill>
            </a:endParaRPr>
          </a:p>
          <a:p>
            <a:r>
              <a:rPr lang="en-US" sz="1400" i="1" dirty="0">
                <a:solidFill>
                  <a:srgbClr val="99FF99"/>
                </a:solidFill>
              </a:rPr>
              <a:t>OK fine. What is the typical </a:t>
            </a:r>
            <a:r>
              <a:rPr lang="en-US" sz="1400" dirty="0">
                <a:solidFill>
                  <a:srgbClr val="99FF99"/>
                </a:solidFill>
              </a:rPr>
              <a:t>posterior-pole</a:t>
            </a:r>
            <a:r>
              <a:rPr lang="en-US" sz="1400" i="1" dirty="0">
                <a:solidFill>
                  <a:srgbClr val="99FF99"/>
                </a:solidFill>
              </a:rPr>
              <a:t> presentation of PAN? </a:t>
            </a:r>
            <a:endParaRPr lang="en-US" sz="1400" dirty="0">
              <a:solidFill>
                <a:srgbClr val="99FF99"/>
              </a:solidFill>
            </a:endParaRPr>
          </a:p>
          <a:p>
            <a:r>
              <a:rPr lang="en-US" sz="1400" dirty="0">
                <a:solidFill>
                  <a:srgbClr val="99FF99"/>
                </a:solidFill>
              </a:rPr>
              <a:t>In a manner consistent with severe HTN</a:t>
            </a:r>
          </a:p>
        </p:txBody>
      </p:sp>
      <p:sp>
        <p:nvSpPr>
          <p:cNvPr id="3" name="Oval 2">
            <a:extLst>
              <a:ext uri="{FF2B5EF4-FFF2-40B4-BE49-F238E27FC236}">
                <a16:creationId xmlns:a16="http://schemas.microsoft.com/office/drawing/2014/main" id="{0DA65123-6D1B-4240-9F37-72D96E4E6BD4}"/>
              </a:ext>
            </a:extLst>
          </p:cNvPr>
          <p:cNvSpPr/>
          <p:nvPr/>
        </p:nvSpPr>
        <p:spPr>
          <a:xfrm>
            <a:off x="4722207" y="3973996"/>
            <a:ext cx="1916532" cy="57714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D7390FA9-87A4-421D-8149-B852FB7FFF3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382122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29">
            <a:extLst>
              <a:ext uri="{FF2B5EF4-FFF2-40B4-BE49-F238E27FC236}">
                <a16:creationId xmlns:a16="http://schemas.microsoft.com/office/drawing/2014/main" id="{DCF138E0-8F64-42A1-B673-3CC09F891A63}"/>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AB51D27A-25B7-4A82-B705-6EEA508E0923}"/>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5D2A4A26-F3B9-4443-8017-997CB6399C7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D7F01A4A-B68F-4991-BB0A-D05915B18C7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E39CFECD-1C12-40BF-ABBF-318FFC6340F3}"/>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DD70F446-1C0E-458E-B5DE-7891DCDF748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28CEFE4F-A31C-4A07-B41D-9A0510027D72}"/>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73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the typical presentation of PAN? (Note: It’s not ocular.)</a:t>
            </a:r>
          </a:p>
          <a:p>
            <a:r>
              <a:rPr lang="en-US" sz="1400" dirty="0">
                <a:solidFill>
                  <a:schemeClr val="bg1">
                    <a:lumMod val="50000"/>
                  </a:schemeClr>
                </a:solidFill>
              </a:rPr>
              <a:t>Constitutional symptoms: Fever, fatigue, weight loss. Renal vasculitis resulting in secondary HTN is common.</a:t>
            </a:r>
          </a:p>
          <a:p>
            <a:endParaRPr lang="en-US" sz="1400" i="1" dirty="0">
              <a:solidFill>
                <a:schemeClr val="bg1">
                  <a:lumMod val="50000"/>
                </a:schemeClr>
              </a:solidFill>
            </a:endParaRPr>
          </a:p>
          <a:p>
            <a:r>
              <a:rPr lang="en-US" sz="1400" i="1" dirty="0">
                <a:solidFill>
                  <a:schemeClr val="bg1">
                    <a:lumMod val="50000"/>
                  </a:schemeClr>
                </a:solidFill>
              </a:rPr>
              <a:t>What proportion of PAN pts develop </a:t>
            </a:r>
            <a:r>
              <a:rPr lang="en-US" sz="1400" b="1" i="1" dirty="0">
                <a:solidFill>
                  <a:srgbClr val="0000FF"/>
                </a:solidFill>
              </a:rPr>
              <a:t>ocular involvement</a:t>
            </a:r>
            <a:r>
              <a:rPr lang="en-US" sz="1400" i="1" dirty="0">
                <a:solidFill>
                  <a:schemeClr val="bg1">
                    <a:lumMod val="50000"/>
                  </a:schemeClr>
                </a:solidFill>
              </a:rPr>
              <a:t>?</a:t>
            </a:r>
          </a:p>
          <a:p>
            <a:r>
              <a:rPr lang="en-US" sz="1400" dirty="0">
                <a:solidFill>
                  <a:schemeClr val="bg1">
                    <a:lumMod val="50000"/>
                  </a:schemeClr>
                </a:solidFill>
              </a:rPr>
              <a:t>About 20%</a:t>
            </a:r>
          </a:p>
        </p:txBody>
      </p:sp>
      <p:sp>
        <p:nvSpPr>
          <p:cNvPr id="44" name="TextBox 43">
            <a:extLst>
              <a:ext uri="{FF2B5EF4-FFF2-40B4-BE49-F238E27FC236}">
                <a16:creationId xmlns:a16="http://schemas.microsoft.com/office/drawing/2014/main" id="{ACD651A2-C392-417F-A80A-21EFD679784B}"/>
              </a:ext>
            </a:extLst>
          </p:cNvPr>
          <p:cNvSpPr txBox="1"/>
          <p:nvPr/>
        </p:nvSpPr>
        <p:spPr>
          <a:xfrm>
            <a:off x="2784873" y="4666493"/>
            <a:ext cx="5882874" cy="1600438"/>
          </a:xfrm>
          <a:prstGeom prst="rect">
            <a:avLst/>
          </a:prstGeom>
          <a:solidFill>
            <a:srgbClr val="99FF99"/>
          </a:solidFill>
        </p:spPr>
        <p:txBody>
          <a:bodyPr wrap="square" rtlCol="0">
            <a:spAutoFit/>
          </a:bodyPr>
          <a:lstStyle/>
          <a:p>
            <a:r>
              <a:rPr lang="en-US" sz="1400" i="1" dirty="0">
                <a:solidFill>
                  <a:srgbClr val="0000FF"/>
                </a:solidFill>
              </a:rPr>
              <a:t>What is the typical ocular presentation of PAN? (Head’s up: It’s probably not what you think.)</a:t>
            </a:r>
          </a:p>
          <a:p>
            <a:r>
              <a:rPr lang="en-US" sz="1400" dirty="0">
                <a:solidFill>
                  <a:srgbClr val="0000FF"/>
                </a:solidFill>
              </a:rPr>
              <a:t>Peripheral ulcerative keratitis (PUK). It can cause scleritis (both anterior and posterior) as well.</a:t>
            </a:r>
            <a:endParaRPr lang="en-US" sz="1400" dirty="0">
              <a:solidFill>
                <a:srgbClr val="99FF99"/>
              </a:solidFill>
            </a:endParaRPr>
          </a:p>
          <a:p>
            <a:endParaRPr lang="en-US" sz="1400" dirty="0">
              <a:solidFill>
                <a:srgbClr val="99FF99"/>
              </a:solidFill>
            </a:endParaRPr>
          </a:p>
          <a:p>
            <a:r>
              <a:rPr lang="en-US" sz="1400" i="1" dirty="0">
                <a:solidFill>
                  <a:srgbClr val="99FF99"/>
                </a:solidFill>
              </a:rPr>
              <a:t>OK fine. What is the typical </a:t>
            </a:r>
            <a:r>
              <a:rPr lang="en-US" sz="1400" dirty="0">
                <a:solidFill>
                  <a:srgbClr val="99FF99"/>
                </a:solidFill>
              </a:rPr>
              <a:t>posterior-pole</a:t>
            </a:r>
            <a:r>
              <a:rPr lang="en-US" sz="1400" i="1" dirty="0">
                <a:solidFill>
                  <a:srgbClr val="99FF99"/>
                </a:solidFill>
              </a:rPr>
              <a:t> presentation of PAN? </a:t>
            </a:r>
            <a:endParaRPr lang="en-US" sz="1400" dirty="0">
              <a:solidFill>
                <a:srgbClr val="99FF99"/>
              </a:solidFill>
            </a:endParaRPr>
          </a:p>
          <a:p>
            <a:r>
              <a:rPr lang="en-US" sz="1400" dirty="0">
                <a:solidFill>
                  <a:srgbClr val="99FF99"/>
                </a:solidFill>
              </a:rPr>
              <a:t>In a manner consistent with severe HTN</a:t>
            </a:r>
          </a:p>
        </p:txBody>
      </p:sp>
      <p:sp>
        <p:nvSpPr>
          <p:cNvPr id="3" name="Oval 2">
            <a:extLst>
              <a:ext uri="{FF2B5EF4-FFF2-40B4-BE49-F238E27FC236}">
                <a16:creationId xmlns:a16="http://schemas.microsoft.com/office/drawing/2014/main" id="{0DA65123-6D1B-4240-9F37-72D96E4E6BD4}"/>
              </a:ext>
            </a:extLst>
          </p:cNvPr>
          <p:cNvSpPr/>
          <p:nvPr/>
        </p:nvSpPr>
        <p:spPr>
          <a:xfrm>
            <a:off x="4722207" y="3973996"/>
            <a:ext cx="1916532" cy="57714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48553E2-3B3E-490F-9E90-4BF6624D7F7E}"/>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146060603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713DF93-1FB4-4085-AFB2-2A85DA6C10AB}"/>
              </a:ext>
            </a:extLst>
          </p:cNvPr>
          <p:cNvSpPr>
            <a:spLocks noGrp="1"/>
          </p:cNvSpPr>
          <p:nvPr>
            <p:ph type="sldNum" sz="quarter" idx="12"/>
          </p:nvPr>
        </p:nvSpPr>
        <p:spPr/>
        <p:txBody>
          <a:bodyPr/>
          <a:lstStyle/>
          <a:p>
            <a:pPr>
              <a:defRPr/>
            </a:pPr>
            <a:fld id="{AA5D8EAE-EC14-452A-AF26-215B4AE31F01}" type="slidenum">
              <a:rPr lang="en-US" altLang="en-US" smtClean="0"/>
              <a:pPr>
                <a:defRPr/>
              </a:pPr>
              <a:t>74</a:t>
            </a:fld>
            <a:endParaRPr lang="en-US" altLang="en-US"/>
          </a:p>
        </p:txBody>
      </p:sp>
      <p:sp>
        <p:nvSpPr>
          <p:cNvPr id="5" name="TextBox 4">
            <a:extLst>
              <a:ext uri="{FF2B5EF4-FFF2-40B4-BE49-F238E27FC236}">
                <a16:creationId xmlns:a16="http://schemas.microsoft.com/office/drawing/2014/main" id="{3E72196F-7F6B-430B-A99A-9C2DC03E73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0" name="TextBox 9">
            <a:extLst>
              <a:ext uri="{FF2B5EF4-FFF2-40B4-BE49-F238E27FC236}">
                <a16:creationId xmlns:a16="http://schemas.microsoft.com/office/drawing/2014/main" id="{A6B069AC-88AE-4E93-85DC-9C2DAC9EB78C}"/>
              </a:ext>
            </a:extLst>
          </p:cNvPr>
          <p:cNvSpPr txBox="1"/>
          <p:nvPr/>
        </p:nvSpPr>
        <p:spPr>
          <a:xfrm>
            <a:off x="1894314" y="6096000"/>
            <a:ext cx="5344285" cy="369332"/>
          </a:xfrm>
          <a:prstGeom prst="rect">
            <a:avLst/>
          </a:prstGeom>
          <a:noFill/>
        </p:spPr>
        <p:txBody>
          <a:bodyPr wrap="none" rtlCol="0">
            <a:spAutoFit/>
          </a:bodyPr>
          <a:lstStyle/>
          <a:p>
            <a:pPr algn="ctr"/>
            <a:r>
              <a:rPr lang="en-US" dirty="0"/>
              <a:t>PUK (full disclosure: I don’t think it’s 2ndry to PAN)</a:t>
            </a:r>
          </a:p>
        </p:txBody>
      </p:sp>
      <p:pic>
        <p:nvPicPr>
          <p:cNvPr id="13" name="Picture 12">
            <a:extLst>
              <a:ext uri="{FF2B5EF4-FFF2-40B4-BE49-F238E27FC236}">
                <a16:creationId xmlns:a16="http://schemas.microsoft.com/office/drawing/2014/main" id="{6B49301C-C103-45B0-B8AD-66CACC8F2BE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04144" y="1320800"/>
            <a:ext cx="6324600" cy="4216400"/>
          </a:xfrm>
          <a:prstGeom prst="rect">
            <a:avLst/>
          </a:prstGeom>
        </p:spPr>
      </p:pic>
    </p:spTree>
    <p:extLst>
      <p:ext uri="{BB962C8B-B14F-4D97-AF65-F5344CB8AC3E}">
        <p14:creationId xmlns:p14="http://schemas.microsoft.com/office/powerpoint/2010/main" val="249299480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713DF93-1FB4-4085-AFB2-2A85DA6C10AB}"/>
              </a:ext>
            </a:extLst>
          </p:cNvPr>
          <p:cNvSpPr>
            <a:spLocks noGrp="1"/>
          </p:cNvSpPr>
          <p:nvPr>
            <p:ph type="sldNum" sz="quarter" idx="12"/>
          </p:nvPr>
        </p:nvSpPr>
        <p:spPr/>
        <p:txBody>
          <a:bodyPr/>
          <a:lstStyle/>
          <a:p>
            <a:pPr>
              <a:defRPr/>
            </a:pPr>
            <a:fld id="{AA5D8EAE-EC14-452A-AF26-215B4AE31F01}" type="slidenum">
              <a:rPr lang="en-US" altLang="en-US" smtClean="0"/>
              <a:pPr>
                <a:defRPr/>
              </a:pPr>
              <a:t>75</a:t>
            </a:fld>
            <a:endParaRPr lang="en-US" altLang="en-US"/>
          </a:p>
        </p:txBody>
      </p:sp>
      <p:sp>
        <p:nvSpPr>
          <p:cNvPr id="5" name="TextBox 4">
            <a:extLst>
              <a:ext uri="{FF2B5EF4-FFF2-40B4-BE49-F238E27FC236}">
                <a16:creationId xmlns:a16="http://schemas.microsoft.com/office/drawing/2014/main" id="{3E72196F-7F6B-430B-A99A-9C2DC03E73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0" name="TextBox 9">
            <a:extLst>
              <a:ext uri="{FF2B5EF4-FFF2-40B4-BE49-F238E27FC236}">
                <a16:creationId xmlns:a16="http://schemas.microsoft.com/office/drawing/2014/main" id="{A6B069AC-88AE-4E93-85DC-9C2DAC9EB78C}"/>
              </a:ext>
            </a:extLst>
          </p:cNvPr>
          <p:cNvSpPr txBox="1"/>
          <p:nvPr/>
        </p:nvSpPr>
        <p:spPr>
          <a:xfrm>
            <a:off x="3127599" y="6096000"/>
            <a:ext cx="2877712" cy="369332"/>
          </a:xfrm>
          <a:prstGeom prst="rect">
            <a:avLst/>
          </a:prstGeom>
          <a:noFill/>
        </p:spPr>
        <p:txBody>
          <a:bodyPr wrap="none" rtlCol="0">
            <a:spAutoFit/>
          </a:bodyPr>
          <a:lstStyle/>
          <a:p>
            <a:pPr algn="ctr"/>
            <a:r>
              <a:rPr lang="en-US" dirty="0"/>
              <a:t>Scleritis (same disclosure)</a:t>
            </a:r>
          </a:p>
        </p:txBody>
      </p:sp>
      <p:pic>
        <p:nvPicPr>
          <p:cNvPr id="11" name="Picture 10">
            <a:extLst>
              <a:ext uri="{FF2B5EF4-FFF2-40B4-BE49-F238E27FC236}">
                <a16:creationId xmlns:a16="http://schemas.microsoft.com/office/drawing/2014/main" id="{19EC7F98-AE40-40E5-AC67-AEAEBCAE230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65292" y="1232821"/>
            <a:ext cx="5813416" cy="4392358"/>
          </a:xfrm>
          <a:prstGeom prst="rect">
            <a:avLst/>
          </a:prstGeom>
        </p:spPr>
      </p:pic>
    </p:spTree>
    <p:extLst>
      <p:ext uri="{BB962C8B-B14F-4D97-AF65-F5344CB8AC3E}">
        <p14:creationId xmlns:p14="http://schemas.microsoft.com/office/powerpoint/2010/main" val="80787801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29">
            <a:extLst>
              <a:ext uri="{FF2B5EF4-FFF2-40B4-BE49-F238E27FC236}">
                <a16:creationId xmlns:a16="http://schemas.microsoft.com/office/drawing/2014/main" id="{B51AB98A-7595-477D-BE92-BA9837C28E3F}"/>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32231AAC-080A-4DA4-9772-274F45446920}"/>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A2041A95-F44B-4FC0-96B4-93EE1B8648EB}"/>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9D78EA0C-1C94-4E90-BA0C-D7E890E4BB3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FF99341B-BF4F-4460-82CA-2EC1CCCA2A9A}"/>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FC992AC4-0E0D-4F6E-90A3-8E37F5A3A303}"/>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7C9F88D3-A850-459E-8169-EBB6EEB11406}"/>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76</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the typical presentation of PAN? (Note: It’s not ocular.)</a:t>
            </a:r>
          </a:p>
          <a:p>
            <a:r>
              <a:rPr lang="en-US" sz="1400" dirty="0">
                <a:solidFill>
                  <a:schemeClr val="bg1">
                    <a:lumMod val="50000"/>
                  </a:schemeClr>
                </a:solidFill>
              </a:rPr>
              <a:t>Constitutional symptoms: Fever, fatigue, weight loss. Renal vasculitis resulting in secondary HTN is common.</a:t>
            </a:r>
          </a:p>
          <a:p>
            <a:endParaRPr lang="en-US" sz="1400" i="1" dirty="0">
              <a:solidFill>
                <a:schemeClr val="bg1">
                  <a:lumMod val="50000"/>
                </a:schemeClr>
              </a:solidFill>
            </a:endParaRPr>
          </a:p>
          <a:p>
            <a:r>
              <a:rPr lang="en-US" sz="1400" i="1" dirty="0">
                <a:solidFill>
                  <a:schemeClr val="bg1">
                    <a:lumMod val="50000"/>
                  </a:schemeClr>
                </a:solidFill>
              </a:rPr>
              <a:t>What proportion of PAN pts develop </a:t>
            </a:r>
            <a:r>
              <a:rPr lang="en-US" sz="1400" b="1" i="1" dirty="0">
                <a:solidFill>
                  <a:srgbClr val="0000FF"/>
                </a:solidFill>
              </a:rPr>
              <a:t>ocular involvement</a:t>
            </a:r>
            <a:r>
              <a:rPr lang="en-US" sz="1400" i="1" dirty="0">
                <a:solidFill>
                  <a:schemeClr val="bg1">
                    <a:lumMod val="50000"/>
                  </a:schemeClr>
                </a:solidFill>
              </a:rPr>
              <a:t>?</a:t>
            </a:r>
          </a:p>
          <a:p>
            <a:r>
              <a:rPr lang="en-US" sz="1400" dirty="0">
                <a:solidFill>
                  <a:schemeClr val="bg1">
                    <a:lumMod val="50000"/>
                  </a:schemeClr>
                </a:solidFill>
              </a:rPr>
              <a:t>About 20%</a:t>
            </a:r>
          </a:p>
        </p:txBody>
      </p:sp>
      <p:sp>
        <p:nvSpPr>
          <p:cNvPr id="44" name="TextBox 43">
            <a:extLst>
              <a:ext uri="{FF2B5EF4-FFF2-40B4-BE49-F238E27FC236}">
                <a16:creationId xmlns:a16="http://schemas.microsoft.com/office/drawing/2014/main" id="{ACD651A2-C392-417F-A80A-21EFD679784B}"/>
              </a:ext>
            </a:extLst>
          </p:cNvPr>
          <p:cNvSpPr txBox="1"/>
          <p:nvPr/>
        </p:nvSpPr>
        <p:spPr>
          <a:xfrm>
            <a:off x="2784873" y="4666493"/>
            <a:ext cx="5882874" cy="1600438"/>
          </a:xfrm>
          <a:prstGeom prst="rect">
            <a:avLst/>
          </a:prstGeom>
          <a:solidFill>
            <a:srgbClr val="99FF99"/>
          </a:solidFill>
        </p:spPr>
        <p:txBody>
          <a:bodyPr wrap="square" rtlCol="0">
            <a:spAutoFit/>
          </a:bodyPr>
          <a:lstStyle/>
          <a:p>
            <a:r>
              <a:rPr lang="en-US" sz="1400" i="1" dirty="0">
                <a:solidFill>
                  <a:srgbClr val="0000FF"/>
                </a:solidFill>
              </a:rPr>
              <a:t>What is the typical ocular presentation of PAN? (Head’s up: It’s probably not what you think.)</a:t>
            </a:r>
          </a:p>
          <a:p>
            <a:r>
              <a:rPr lang="en-US" sz="1400" dirty="0">
                <a:solidFill>
                  <a:srgbClr val="0000FF"/>
                </a:solidFill>
              </a:rPr>
              <a:t>Peripheral ulcerative keratitis (PUK). It can cause scleritis (both anterior and posterior) as well.</a:t>
            </a:r>
          </a:p>
          <a:p>
            <a:endParaRPr lang="en-US" sz="1400" dirty="0">
              <a:solidFill>
                <a:srgbClr val="0000FF"/>
              </a:solidFill>
            </a:endParaRPr>
          </a:p>
          <a:p>
            <a:r>
              <a:rPr lang="en-US" sz="1400" i="1" dirty="0">
                <a:solidFill>
                  <a:srgbClr val="0000FF"/>
                </a:solidFill>
              </a:rPr>
              <a:t>OK fine. What is the typical </a:t>
            </a:r>
            <a:r>
              <a:rPr lang="en-US" sz="1400" dirty="0">
                <a:solidFill>
                  <a:srgbClr val="0000FF"/>
                </a:solidFill>
              </a:rPr>
              <a:t>posterior-pole</a:t>
            </a:r>
            <a:r>
              <a:rPr lang="en-US" sz="1400" i="1" dirty="0">
                <a:solidFill>
                  <a:srgbClr val="0000FF"/>
                </a:solidFill>
              </a:rPr>
              <a:t> presentation of PAN? </a:t>
            </a:r>
            <a:endParaRPr lang="en-US" sz="1400" dirty="0">
              <a:solidFill>
                <a:srgbClr val="99FF99"/>
              </a:solidFill>
            </a:endParaRPr>
          </a:p>
          <a:p>
            <a:r>
              <a:rPr lang="en-US" sz="1400" dirty="0">
                <a:solidFill>
                  <a:srgbClr val="99FF99"/>
                </a:solidFill>
              </a:rPr>
              <a:t>In a manner consistent with severe HTN</a:t>
            </a:r>
          </a:p>
        </p:txBody>
      </p:sp>
      <p:sp>
        <p:nvSpPr>
          <p:cNvPr id="3" name="Oval 2">
            <a:extLst>
              <a:ext uri="{FF2B5EF4-FFF2-40B4-BE49-F238E27FC236}">
                <a16:creationId xmlns:a16="http://schemas.microsoft.com/office/drawing/2014/main" id="{0DA65123-6D1B-4240-9F37-72D96E4E6BD4}"/>
              </a:ext>
            </a:extLst>
          </p:cNvPr>
          <p:cNvSpPr/>
          <p:nvPr/>
        </p:nvSpPr>
        <p:spPr>
          <a:xfrm>
            <a:off x="4722207" y="3973996"/>
            <a:ext cx="1916532" cy="57714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D95926DA-BE49-4A17-9E60-D257FCDDA38E}"/>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63603500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29">
            <a:extLst>
              <a:ext uri="{FF2B5EF4-FFF2-40B4-BE49-F238E27FC236}">
                <a16:creationId xmlns:a16="http://schemas.microsoft.com/office/drawing/2014/main" id="{0962C85C-5D2C-4C60-8302-1E9C6DF6F713}"/>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7B457ACC-7F4E-4D01-A9B7-A6DC462E3DA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Text Box 31">
            <a:extLst>
              <a:ext uri="{FF2B5EF4-FFF2-40B4-BE49-F238E27FC236}">
                <a16:creationId xmlns:a16="http://schemas.microsoft.com/office/drawing/2014/main" id="{7E150F0C-5A48-49D9-880E-3066D8C769F4}"/>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6" name="Text Box 23">
            <a:extLst>
              <a:ext uri="{FF2B5EF4-FFF2-40B4-BE49-F238E27FC236}">
                <a16:creationId xmlns:a16="http://schemas.microsoft.com/office/drawing/2014/main" id="{9BD19E5F-7A0F-4B07-B42F-5C46AD10FE8C}"/>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7" name="Straight Connector 46">
            <a:extLst>
              <a:ext uri="{FF2B5EF4-FFF2-40B4-BE49-F238E27FC236}">
                <a16:creationId xmlns:a16="http://schemas.microsoft.com/office/drawing/2014/main" id="{C90C4EF0-B43D-4689-9BF8-E6C6372DD86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5B62997A-82E2-44AD-A43F-5C06EAF15E39}"/>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49" name="TextBox 48">
            <a:extLst>
              <a:ext uri="{FF2B5EF4-FFF2-40B4-BE49-F238E27FC236}">
                <a16:creationId xmlns:a16="http://schemas.microsoft.com/office/drawing/2014/main" id="{CC56C656-99F4-45A7-A6D7-D1FAE39EFC20}"/>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77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the typical presentation of PAN? (Note: It’s not ocular.)</a:t>
            </a:r>
          </a:p>
          <a:p>
            <a:r>
              <a:rPr lang="en-US" sz="1400" dirty="0">
                <a:solidFill>
                  <a:schemeClr val="bg1">
                    <a:lumMod val="50000"/>
                  </a:schemeClr>
                </a:solidFill>
              </a:rPr>
              <a:t>Constitutional symptoms: Fever, fatigue, weight loss. Renal vasculitis resulting in secondary HTN is common.</a:t>
            </a:r>
          </a:p>
          <a:p>
            <a:endParaRPr lang="en-US" sz="1400" i="1" dirty="0">
              <a:solidFill>
                <a:schemeClr val="bg1">
                  <a:lumMod val="50000"/>
                </a:schemeClr>
              </a:solidFill>
            </a:endParaRPr>
          </a:p>
          <a:p>
            <a:r>
              <a:rPr lang="en-US" sz="1400" i="1" dirty="0">
                <a:solidFill>
                  <a:schemeClr val="bg1">
                    <a:lumMod val="50000"/>
                  </a:schemeClr>
                </a:solidFill>
              </a:rPr>
              <a:t>What proportion of PAN pts develop </a:t>
            </a:r>
            <a:r>
              <a:rPr lang="en-US" sz="1400" b="1" i="1" dirty="0">
                <a:solidFill>
                  <a:srgbClr val="0000FF"/>
                </a:solidFill>
              </a:rPr>
              <a:t>ocular involvement</a:t>
            </a:r>
            <a:r>
              <a:rPr lang="en-US" sz="1400" i="1" dirty="0">
                <a:solidFill>
                  <a:schemeClr val="bg1">
                    <a:lumMod val="50000"/>
                  </a:schemeClr>
                </a:solidFill>
              </a:rPr>
              <a:t>?</a:t>
            </a:r>
          </a:p>
          <a:p>
            <a:r>
              <a:rPr lang="en-US" sz="1400" dirty="0">
                <a:solidFill>
                  <a:schemeClr val="bg1">
                    <a:lumMod val="50000"/>
                  </a:schemeClr>
                </a:solidFill>
              </a:rPr>
              <a:t>About 20%</a:t>
            </a:r>
          </a:p>
        </p:txBody>
      </p:sp>
      <p:sp>
        <p:nvSpPr>
          <p:cNvPr id="44" name="TextBox 43">
            <a:extLst>
              <a:ext uri="{FF2B5EF4-FFF2-40B4-BE49-F238E27FC236}">
                <a16:creationId xmlns:a16="http://schemas.microsoft.com/office/drawing/2014/main" id="{ACD651A2-C392-417F-A80A-21EFD679784B}"/>
              </a:ext>
            </a:extLst>
          </p:cNvPr>
          <p:cNvSpPr txBox="1"/>
          <p:nvPr/>
        </p:nvSpPr>
        <p:spPr>
          <a:xfrm>
            <a:off x="2784873" y="4666493"/>
            <a:ext cx="5882874" cy="1600438"/>
          </a:xfrm>
          <a:prstGeom prst="rect">
            <a:avLst/>
          </a:prstGeom>
          <a:solidFill>
            <a:srgbClr val="99FF99"/>
          </a:solidFill>
        </p:spPr>
        <p:txBody>
          <a:bodyPr wrap="square" rtlCol="0">
            <a:spAutoFit/>
          </a:bodyPr>
          <a:lstStyle/>
          <a:p>
            <a:r>
              <a:rPr lang="en-US" sz="1400" i="1" dirty="0">
                <a:solidFill>
                  <a:srgbClr val="0000FF"/>
                </a:solidFill>
              </a:rPr>
              <a:t>What is the typical ocular presentation of PAN? (Head’s up: It’s probably not what you think.)</a:t>
            </a:r>
          </a:p>
          <a:p>
            <a:r>
              <a:rPr lang="en-US" sz="1400" dirty="0">
                <a:solidFill>
                  <a:srgbClr val="0000FF"/>
                </a:solidFill>
              </a:rPr>
              <a:t>Peripheral ulcerative keratitis (PUK). It can cause scleritis (both anterior and posterior) as well.</a:t>
            </a:r>
          </a:p>
          <a:p>
            <a:endParaRPr lang="en-US" sz="1400" dirty="0">
              <a:solidFill>
                <a:srgbClr val="0000FF"/>
              </a:solidFill>
            </a:endParaRPr>
          </a:p>
          <a:p>
            <a:r>
              <a:rPr lang="en-US" sz="1400" i="1" dirty="0">
                <a:solidFill>
                  <a:srgbClr val="0000FF"/>
                </a:solidFill>
              </a:rPr>
              <a:t>OK fine. What is the typical </a:t>
            </a:r>
            <a:r>
              <a:rPr lang="en-US" sz="1400" dirty="0">
                <a:solidFill>
                  <a:srgbClr val="0000FF"/>
                </a:solidFill>
              </a:rPr>
              <a:t>posterior-pole</a:t>
            </a:r>
            <a:r>
              <a:rPr lang="en-US" sz="1400" i="1" dirty="0">
                <a:solidFill>
                  <a:srgbClr val="0000FF"/>
                </a:solidFill>
              </a:rPr>
              <a:t> presentation of PAN? </a:t>
            </a:r>
            <a:endParaRPr lang="en-US" sz="1400" dirty="0">
              <a:solidFill>
                <a:srgbClr val="0000FF"/>
              </a:solidFill>
            </a:endParaRPr>
          </a:p>
          <a:p>
            <a:r>
              <a:rPr lang="en-US" sz="1400" dirty="0">
                <a:solidFill>
                  <a:srgbClr val="0000FF"/>
                </a:solidFill>
              </a:rPr>
              <a:t>In a manner consistent with severe HTN</a:t>
            </a:r>
          </a:p>
        </p:txBody>
      </p:sp>
      <p:sp>
        <p:nvSpPr>
          <p:cNvPr id="3" name="Oval 2">
            <a:extLst>
              <a:ext uri="{FF2B5EF4-FFF2-40B4-BE49-F238E27FC236}">
                <a16:creationId xmlns:a16="http://schemas.microsoft.com/office/drawing/2014/main" id="{0DA65123-6D1B-4240-9F37-72D96E4E6BD4}"/>
              </a:ext>
            </a:extLst>
          </p:cNvPr>
          <p:cNvSpPr/>
          <p:nvPr/>
        </p:nvSpPr>
        <p:spPr>
          <a:xfrm>
            <a:off x="4722207" y="3973996"/>
            <a:ext cx="1916532" cy="57714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751E5CD-3EF5-4910-9C8A-C8AAFE45EEB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53888369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Line 29">
            <a:extLst>
              <a:ext uri="{FF2B5EF4-FFF2-40B4-BE49-F238E27FC236}">
                <a16:creationId xmlns:a16="http://schemas.microsoft.com/office/drawing/2014/main" id="{D78B4C35-A9CF-4175-B7DA-58EFC4F3A524}"/>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5" name="Line 30">
            <a:extLst>
              <a:ext uri="{FF2B5EF4-FFF2-40B4-BE49-F238E27FC236}">
                <a16:creationId xmlns:a16="http://schemas.microsoft.com/office/drawing/2014/main" id="{B7A3FE2C-98ED-44F9-A0C1-C69E437926F4}"/>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7" name="Text Box 31">
            <a:extLst>
              <a:ext uri="{FF2B5EF4-FFF2-40B4-BE49-F238E27FC236}">
                <a16:creationId xmlns:a16="http://schemas.microsoft.com/office/drawing/2014/main" id="{383840FC-627A-4A1D-ACAD-B33126BB160F}"/>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8" name="Text Box 23">
            <a:extLst>
              <a:ext uri="{FF2B5EF4-FFF2-40B4-BE49-F238E27FC236}">
                <a16:creationId xmlns:a16="http://schemas.microsoft.com/office/drawing/2014/main" id="{A3772FA7-EBEC-4C25-8EDF-D8EDE46BB7F9}"/>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9" name="Straight Connector 48">
            <a:extLst>
              <a:ext uri="{FF2B5EF4-FFF2-40B4-BE49-F238E27FC236}">
                <a16:creationId xmlns:a16="http://schemas.microsoft.com/office/drawing/2014/main" id="{24D80AF4-CA36-40B8-817B-0B3EB62254F6}"/>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0" name="Text Box 23">
            <a:extLst>
              <a:ext uri="{FF2B5EF4-FFF2-40B4-BE49-F238E27FC236}">
                <a16:creationId xmlns:a16="http://schemas.microsoft.com/office/drawing/2014/main" id="{E5E8756D-806E-41D6-8910-49321D7F1016}"/>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1" name="TextBox 50">
            <a:extLst>
              <a:ext uri="{FF2B5EF4-FFF2-40B4-BE49-F238E27FC236}">
                <a16:creationId xmlns:a16="http://schemas.microsoft.com/office/drawing/2014/main" id="{F0691D12-AF2D-45EA-A753-A00D77D2ADA7}"/>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78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16">
            <a:extLst>
              <a:ext uri="{FF2B5EF4-FFF2-40B4-BE49-F238E27FC236}">
                <a16:creationId xmlns:a16="http://schemas.microsoft.com/office/drawing/2014/main" id="{1506B89C-3441-4495-ADB0-35A14B34145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a:t>
            </a:r>
            <a:r>
              <a:rPr lang="en-US" altLang="en-US" sz="1700" b="1" i="1" dirty="0">
                <a:solidFill>
                  <a:schemeClr val="bg1">
                    <a:lumMod val="75000"/>
                  </a:schemeClr>
                </a:solidFill>
              </a:rPr>
              <a:t> 3</a:t>
            </a:r>
            <a:r>
              <a:rPr lang="en-US" altLang="en-US" sz="1700" dirty="0">
                <a:solidFill>
                  <a:schemeClr val="bg1">
                    <a:lumMod val="75000"/>
                  </a:schemeClr>
                </a:solidFill>
              </a:rPr>
              <a:t> diseases:</a:t>
            </a:r>
          </a:p>
        </p:txBody>
      </p:sp>
      <p:sp>
        <p:nvSpPr>
          <p:cNvPr id="35" name="Line 17">
            <a:extLst>
              <a:ext uri="{FF2B5EF4-FFF2-40B4-BE49-F238E27FC236}">
                <a16:creationId xmlns:a16="http://schemas.microsoft.com/office/drawing/2014/main" id="{AAAFF5E0-73C8-40E0-8BCB-F1896EE83B51}"/>
              </a:ext>
            </a:extLst>
          </p:cNvPr>
          <p:cNvSpPr>
            <a:spLocks noChangeShapeType="1"/>
          </p:cNvSpPr>
          <p:nvPr/>
        </p:nvSpPr>
        <p:spPr bwMode="auto">
          <a:xfrm>
            <a:off x="3810000" y="3581400"/>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6" name="Line 18">
            <a:extLst>
              <a:ext uri="{FF2B5EF4-FFF2-40B4-BE49-F238E27FC236}">
                <a16:creationId xmlns:a16="http://schemas.microsoft.com/office/drawing/2014/main" id="{AB20CC5E-17D7-425F-B76E-2DFE2379A13B}"/>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7" name="Line 19">
            <a:extLst>
              <a:ext uri="{FF2B5EF4-FFF2-40B4-BE49-F238E27FC236}">
                <a16:creationId xmlns:a16="http://schemas.microsoft.com/office/drawing/2014/main" id="{E05B5B7D-9896-4662-91D8-26D88E5DC35C}"/>
              </a:ext>
            </a:extLst>
          </p:cNvPr>
          <p:cNvSpPr>
            <a:spLocks noChangeShapeType="1"/>
          </p:cNvSpPr>
          <p:nvPr/>
        </p:nvSpPr>
        <p:spPr bwMode="auto">
          <a:xfrm>
            <a:off x="3810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Line 20">
            <a:extLst>
              <a:ext uri="{FF2B5EF4-FFF2-40B4-BE49-F238E27FC236}">
                <a16:creationId xmlns:a16="http://schemas.microsoft.com/office/drawing/2014/main" id="{E49EA6F8-8B34-4F67-A5F9-76A29C11A14A}"/>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Text Box 21">
            <a:extLst>
              <a:ext uri="{FF2B5EF4-FFF2-40B4-BE49-F238E27FC236}">
                <a16:creationId xmlns:a16="http://schemas.microsoft.com/office/drawing/2014/main" id="{59DCAEE0-701D-4AFB-9889-FBA08C20A620}"/>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chemeClr val="bg1">
                    <a:lumMod val="75000"/>
                  </a:schemeClr>
                </a:solidFill>
              </a:rPr>
              <a:t>Beh</a:t>
            </a:r>
            <a:r>
              <a:rPr lang="en-US" altLang="en-US" sz="1500" b="1" dirty="0" err="1">
                <a:solidFill>
                  <a:schemeClr val="bg1">
                    <a:lumMod val="75000"/>
                  </a:schemeClr>
                </a:solidFill>
                <a:cs typeface="Arial" panose="020B0604020202020204" pitchFamily="34" charset="0"/>
              </a:rPr>
              <a:t>ç</a:t>
            </a:r>
            <a:r>
              <a:rPr lang="en-US" altLang="en-US" sz="1500" b="1" dirty="0" err="1">
                <a:solidFill>
                  <a:schemeClr val="bg1">
                    <a:lumMod val="75000"/>
                  </a:schemeClr>
                </a:solidFill>
              </a:rPr>
              <a:t>et’s</a:t>
            </a:r>
            <a:endParaRPr lang="en-US" altLang="en-US" sz="1500" b="1" dirty="0">
              <a:solidFill>
                <a:schemeClr val="bg1">
                  <a:lumMod val="75000"/>
                </a:schemeClr>
              </a:solidFill>
            </a:endParaRPr>
          </a:p>
        </p:txBody>
      </p:sp>
      <p:sp>
        <p:nvSpPr>
          <p:cNvPr id="40" name="Text Box 22">
            <a:extLst>
              <a:ext uri="{FF2B5EF4-FFF2-40B4-BE49-F238E27FC236}">
                <a16:creationId xmlns:a16="http://schemas.microsoft.com/office/drawing/2014/main" id="{A74FA64C-EE2C-47FB-B221-5FFF98155619}"/>
              </a:ext>
            </a:extLst>
          </p:cNvPr>
          <p:cNvSpPr txBox="1">
            <a:spLocks noChangeArrowheads="1"/>
          </p:cNvSpPr>
          <p:nvPr/>
        </p:nvSpPr>
        <p:spPr bwMode="auto">
          <a:xfrm>
            <a:off x="3944938" y="3962400"/>
            <a:ext cx="217559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MS </a:t>
            </a:r>
            <a:r>
              <a:rPr lang="en-US" altLang="en-US" sz="1500" i="1" dirty="0">
                <a:solidFill>
                  <a:schemeClr val="bg1">
                    <a:lumMod val="75000"/>
                  </a:schemeClr>
                </a:solidFill>
              </a:rPr>
              <a:t>(multiple sclerosis)</a:t>
            </a:r>
            <a:endParaRPr lang="en-US" altLang="en-US" sz="1500" b="1" dirty="0">
              <a:solidFill>
                <a:schemeClr val="bg1">
                  <a:lumMod val="75000"/>
                </a:schemeClr>
              </a:solidFill>
            </a:endParaRPr>
          </a:p>
        </p:txBody>
      </p:sp>
      <p:sp>
        <p:nvSpPr>
          <p:cNvPr id="41" name="Text Box 23">
            <a:extLst>
              <a:ext uri="{FF2B5EF4-FFF2-40B4-BE49-F238E27FC236}">
                <a16:creationId xmlns:a16="http://schemas.microsoft.com/office/drawing/2014/main" id="{F208D50E-8D8F-4CBB-B654-EA0A18403C4D}"/>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2" name="Oval 1">
            <a:extLst>
              <a:ext uri="{FF2B5EF4-FFF2-40B4-BE49-F238E27FC236}">
                <a16:creationId xmlns:a16="http://schemas.microsoft.com/office/drawing/2014/main" id="{6DC0DA3E-8DFD-4B9C-9585-571671E1AC8A}"/>
              </a:ext>
            </a:extLst>
          </p:cNvPr>
          <p:cNvSpPr/>
          <p:nvPr/>
        </p:nvSpPr>
        <p:spPr>
          <a:xfrm>
            <a:off x="866775" y="3941494"/>
            <a:ext cx="533400" cy="3785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8274634-995D-4D5C-B2F0-E47BFBBA5D6F}"/>
              </a:ext>
            </a:extLst>
          </p:cNvPr>
          <p:cNvSpPr txBox="1"/>
          <p:nvPr/>
        </p:nvSpPr>
        <p:spPr>
          <a:xfrm>
            <a:off x="1676400" y="2634560"/>
            <a:ext cx="6096000" cy="353943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the pathophysiology of PAN?</a:t>
            </a:r>
          </a:p>
          <a:p>
            <a:r>
              <a:rPr lang="en-US" sz="1600" dirty="0">
                <a:solidFill>
                  <a:schemeClr val="bg1">
                    <a:lumMod val="50000"/>
                  </a:schemeClr>
                </a:solidFill>
              </a:rPr>
              <a:t>Subacute episodes of focal necrotizing inflammation of arteries</a:t>
            </a:r>
          </a:p>
          <a:p>
            <a:endParaRPr lang="en-US" sz="1600" dirty="0">
              <a:solidFill>
                <a:schemeClr val="bg1">
                  <a:lumMod val="50000"/>
                </a:schemeClr>
              </a:solidFill>
            </a:endParaRPr>
          </a:p>
          <a:p>
            <a:r>
              <a:rPr lang="en-US" sz="1600" i="1" dirty="0">
                <a:solidFill>
                  <a:schemeClr val="bg1">
                    <a:lumMod val="50000"/>
                  </a:schemeClr>
                </a:solidFill>
              </a:rPr>
              <a:t>Is it a common, or uncommon condition?</a:t>
            </a:r>
          </a:p>
          <a:p>
            <a:r>
              <a:rPr lang="en-US" sz="1600" dirty="0">
                <a:solidFill>
                  <a:schemeClr val="bg1">
                    <a:lumMod val="50000"/>
                  </a:schemeClr>
                </a:solidFill>
              </a:rPr>
              <a:t>Uncommon</a:t>
            </a:r>
          </a:p>
          <a:p>
            <a:endParaRPr lang="en-US" sz="1600" dirty="0">
              <a:solidFill>
                <a:schemeClr val="bg1">
                  <a:lumMod val="50000"/>
                </a:schemeClr>
              </a:solidFill>
            </a:endParaRPr>
          </a:p>
          <a:p>
            <a:r>
              <a:rPr lang="en-US" sz="1600" i="1" dirty="0">
                <a:solidFill>
                  <a:schemeClr val="bg1">
                    <a:lumMod val="50000"/>
                  </a:schemeClr>
                </a:solidFill>
              </a:rPr>
              <a:t>Who is the typical PAN </a:t>
            </a:r>
            <a:r>
              <a:rPr lang="en-US" sz="1600" i="1" dirty="0" err="1">
                <a:solidFill>
                  <a:schemeClr val="bg1">
                    <a:lumMod val="50000"/>
                  </a:schemeClr>
                </a:solidFill>
              </a:rPr>
              <a:t>pt</a:t>
            </a:r>
            <a:r>
              <a:rPr lang="en-US" sz="1600" i="1" dirty="0">
                <a:solidFill>
                  <a:schemeClr val="bg1">
                    <a:lumMod val="50000"/>
                  </a:schemeClr>
                </a:solidFill>
              </a:rPr>
              <a:t>?</a:t>
            </a:r>
          </a:p>
          <a:p>
            <a:r>
              <a:rPr lang="en-US" sz="1600" dirty="0">
                <a:solidFill>
                  <a:schemeClr val="bg1">
                    <a:lumMod val="50000"/>
                  </a:schemeClr>
                </a:solidFill>
              </a:rPr>
              <a:t>A male between 40 and 60 years old</a:t>
            </a:r>
          </a:p>
          <a:p>
            <a:endParaRPr lang="en-US" sz="1600" dirty="0">
              <a:solidFill>
                <a:schemeClr val="bg1">
                  <a:lumMod val="50000"/>
                </a:schemeClr>
              </a:solidFill>
            </a:endParaRPr>
          </a:p>
          <a:p>
            <a:r>
              <a:rPr lang="en-US" sz="1600" i="1" dirty="0">
                <a:solidFill>
                  <a:schemeClr val="bg1">
                    <a:lumMod val="50000"/>
                  </a:schemeClr>
                </a:solidFill>
              </a:rPr>
              <a:t>Is there a racial predilection?</a:t>
            </a:r>
          </a:p>
          <a:p>
            <a:r>
              <a:rPr lang="en-US" sz="1600" dirty="0">
                <a:solidFill>
                  <a:schemeClr val="bg1">
                    <a:lumMod val="50000"/>
                  </a:schemeClr>
                </a:solidFill>
              </a:rPr>
              <a:t>No</a:t>
            </a:r>
          </a:p>
          <a:p>
            <a:endParaRPr lang="en-US" sz="1600" dirty="0">
              <a:solidFill>
                <a:schemeClr val="bg1">
                  <a:lumMod val="50000"/>
                </a:schemeClr>
              </a:solidFill>
            </a:endParaRPr>
          </a:p>
          <a:p>
            <a:r>
              <a:rPr lang="en-US" sz="1600" i="1" dirty="0">
                <a:solidFill>
                  <a:schemeClr val="bg1">
                    <a:lumMod val="50000"/>
                  </a:schemeClr>
                </a:solidFill>
              </a:rPr>
              <a:t>PAN is strongly associated with seropositivity for what virus?</a:t>
            </a:r>
          </a:p>
          <a:p>
            <a:r>
              <a:rPr lang="en-US" sz="1600" dirty="0">
                <a:solidFill>
                  <a:schemeClr val="bg1">
                    <a:lumMod val="50000"/>
                  </a:schemeClr>
                </a:solidFill>
              </a:rPr>
              <a:t>Hepatitis  B</a:t>
            </a:r>
          </a:p>
        </p:txBody>
      </p:sp>
      <p:sp>
        <p:nvSpPr>
          <p:cNvPr id="42" name="TextBox 41">
            <a:extLst>
              <a:ext uri="{FF2B5EF4-FFF2-40B4-BE49-F238E27FC236}">
                <a16:creationId xmlns:a16="http://schemas.microsoft.com/office/drawing/2014/main" id="{CA36B459-6418-4ECA-BA5C-FA400FC6D699}"/>
              </a:ext>
            </a:extLst>
          </p:cNvPr>
          <p:cNvSpPr txBox="1"/>
          <p:nvPr/>
        </p:nvSpPr>
        <p:spPr>
          <a:xfrm>
            <a:off x="1875632" y="3248996"/>
            <a:ext cx="5638799" cy="1384995"/>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the typical presentation of PAN? (Note: It’s not ocular.)</a:t>
            </a:r>
          </a:p>
          <a:p>
            <a:r>
              <a:rPr lang="en-US" sz="1400" dirty="0">
                <a:solidFill>
                  <a:schemeClr val="bg1">
                    <a:lumMod val="50000"/>
                  </a:schemeClr>
                </a:solidFill>
              </a:rPr>
              <a:t>Constitutional symptoms: Fever, fatigue, weight loss. Renal vasculitis resulting in secondary HTN is common.</a:t>
            </a:r>
          </a:p>
          <a:p>
            <a:endParaRPr lang="en-US" sz="1400" i="1" dirty="0">
              <a:solidFill>
                <a:schemeClr val="bg1">
                  <a:lumMod val="50000"/>
                </a:schemeClr>
              </a:solidFill>
            </a:endParaRPr>
          </a:p>
          <a:p>
            <a:r>
              <a:rPr lang="en-US" sz="1400" i="1" dirty="0">
                <a:solidFill>
                  <a:schemeClr val="bg1">
                    <a:lumMod val="50000"/>
                  </a:schemeClr>
                </a:solidFill>
              </a:rPr>
              <a:t>What proportion of PAN pts develop </a:t>
            </a:r>
            <a:r>
              <a:rPr lang="en-US" sz="1400" b="1" i="1" dirty="0">
                <a:solidFill>
                  <a:srgbClr val="0000FF"/>
                </a:solidFill>
              </a:rPr>
              <a:t>ocular involvement</a:t>
            </a:r>
            <a:r>
              <a:rPr lang="en-US" sz="1400" i="1" dirty="0">
                <a:solidFill>
                  <a:schemeClr val="bg1">
                    <a:lumMod val="50000"/>
                  </a:schemeClr>
                </a:solidFill>
              </a:rPr>
              <a:t>?</a:t>
            </a:r>
          </a:p>
          <a:p>
            <a:r>
              <a:rPr lang="en-US" sz="1400" dirty="0">
                <a:solidFill>
                  <a:schemeClr val="bg1">
                    <a:lumMod val="50000"/>
                  </a:schemeClr>
                </a:solidFill>
              </a:rPr>
              <a:t>About 20%</a:t>
            </a:r>
          </a:p>
        </p:txBody>
      </p:sp>
      <p:sp>
        <p:nvSpPr>
          <p:cNvPr id="44" name="TextBox 43">
            <a:extLst>
              <a:ext uri="{FF2B5EF4-FFF2-40B4-BE49-F238E27FC236}">
                <a16:creationId xmlns:a16="http://schemas.microsoft.com/office/drawing/2014/main" id="{ACD651A2-C392-417F-A80A-21EFD679784B}"/>
              </a:ext>
            </a:extLst>
          </p:cNvPr>
          <p:cNvSpPr txBox="1"/>
          <p:nvPr/>
        </p:nvSpPr>
        <p:spPr>
          <a:xfrm>
            <a:off x="2784873" y="4666493"/>
            <a:ext cx="5882874" cy="1600438"/>
          </a:xfrm>
          <a:prstGeom prst="rect">
            <a:avLst/>
          </a:prstGeom>
          <a:solidFill>
            <a:srgbClr val="99FF99"/>
          </a:solidFill>
        </p:spPr>
        <p:txBody>
          <a:bodyPr wrap="square" rtlCol="0">
            <a:spAutoFit/>
          </a:bodyPr>
          <a:lstStyle/>
          <a:p>
            <a:r>
              <a:rPr lang="en-US" sz="1400" i="1" dirty="0">
                <a:solidFill>
                  <a:schemeClr val="bg1">
                    <a:lumMod val="65000"/>
                  </a:schemeClr>
                </a:solidFill>
              </a:rPr>
              <a:t>What is the typical ocular presentation of PAN? (Head’s up: It’s probably not what you think.)</a:t>
            </a:r>
          </a:p>
          <a:p>
            <a:r>
              <a:rPr lang="en-US" sz="1400" dirty="0">
                <a:solidFill>
                  <a:schemeClr val="bg1">
                    <a:lumMod val="65000"/>
                  </a:schemeClr>
                </a:solidFill>
              </a:rPr>
              <a:t>Peripheral ulcerative keratitis (PUK). It can cause scleritis (both anterior and posterior) as well.</a:t>
            </a:r>
          </a:p>
          <a:p>
            <a:endParaRPr lang="en-US" sz="1400" dirty="0">
              <a:solidFill>
                <a:schemeClr val="bg1">
                  <a:lumMod val="65000"/>
                </a:schemeClr>
              </a:solidFill>
            </a:endParaRPr>
          </a:p>
          <a:p>
            <a:r>
              <a:rPr lang="en-US" sz="1400" i="1" dirty="0">
                <a:solidFill>
                  <a:schemeClr val="bg1">
                    <a:lumMod val="65000"/>
                  </a:schemeClr>
                </a:solidFill>
              </a:rPr>
              <a:t>OK fine. What is the typical </a:t>
            </a:r>
            <a:r>
              <a:rPr lang="en-US" sz="1400" dirty="0">
                <a:solidFill>
                  <a:schemeClr val="bg1">
                    <a:lumMod val="65000"/>
                  </a:schemeClr>
                </a:solidFill>
              </a:rPr>
              <a:t>posterior-pole</a:t>
            </a:r>
            <a:r>
              <a:rPr lang="en-US" sz="1400" i="1" dirty="0">
                <a:solidFill>
                  <a:schemeClr val="bg1">
                    <a:lumMod val="65000"/>
                  </a:schemeClr>
                </a:solidFill>
              </a:rPr>
              <a:t> presentation of PAN? </a:t>
            </a:r>
            <a:endParaRPr lang="en-US" sz="1400" dirty="0">
              <a:solidFill>
                <a:schemeClr val="bg1">
                  <a:lumMod val="65000"/>
                </a:schemeClr>
              </a:solidFill>
            </a:endParaRPr>
          </a:p>
          <a:p>
            <a:r>
              <a:rPr lang="en-US" sz="1400" b="1" u="sng" dirty="0">
                <a:solidFill>
                  <a:srgbClr val="0000FF"/>
                </a:solidFill>
              </a:rPr>
              <a:t>In a manner consistent with severe HTN</a:t>
            </a:r>
          </a:p>
        </p:txBody>
      </p:sp>
      <p:sp>
        <p:nvSpPr>
          <p:cNvPr id="3" name="Oval 2">
            <a:extLst>
              <a:ext uri="{FF2B5EF4-FFF2-40B4-BE49-F238E27FC236}">
                <a16:creationId xmlns:a16="http://schemas.microsoft.com/office/drawing/2014/main" id="{0DA65123-6D1B-4240-9F37-72D96E4E6BD4}"/>
              </a:ext>
            </a:extLst>
          </p:cNvPr>
          <p:cNvSpPr/>
          <p:nvPr/>
        </p:nvSpPr>
        <p:spPr>
          <a:xfrm>
            <a:off x="4722207" y="3973996"/>
            <a:ext cx="1916532" cy="57714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98DC47F7-9A4C-4770-BBFC-04208227765F}"/>
              </a:ext>
            </a:extLst>
          </p:cNvPr>
          <p:cNvSpPr txBox="1"/>
          <p:nvPr/>
        </p:nvSpPr>
        <p:spPr>
          <a:xfrm>
            <a:off x="2492932" y="5387835"/>
            <a:ext cx="4815742" cy="338554"/>
          </a:xfrm>
          <a:prstGeom prst="rect">
            <a:avLst/>
          </a:prstGeom>
          <a:solidFill>
            <a:schemeClr val="accent1">
              <a:lumMod val="60000"/>
              <a:lumOff val="40000"/>
            </a:schemeClr>
          </a:solidFill>
          <a:ln>
            <a:solidFill>
              <a:schemeClr val="tx1"/>
            </a:solidFill>
          </a:ln>
        </p:spPr>
        <p:txBody>
          <a:bodyPr wrap="none" rtlCol="0">
            <a:spAutoFit/>
          </a:bodyPr>
          <a:lstStyle/>
          <a:p>
            <a:r>
              <a:rPr lang="en-US" sz="1600" i="1" dirty="0"/>
              <a:t>Advance to the next slide to see what this entails…</a:t>
            </a:r>
          </a:p>
        </p:txBody>
      </p:sp>
      <p:sp>
        <p:nvSpPr>
          <p:cNvPr id="46" name="Oval 45">
            <a:extLst>
              <a:ext uri="{FF2B5EF4-FFF2-40B4-BE49-F238E27FC236}">
                <a16:creationId xmlns:a16="http://schemas.microsoft.com/office/drawing/2014/main" id="{2EDA1944-A30A-45F5-B2DC-85459BED05FB}"/>
              </a:ext>
            </a:extLst>
          </p:cNvPr>
          <p:cNvSpPr/>
          <p:nvPr/>
        </p:nvSpPr>
        <p:spPr>
          <a:xfrm>
            <a:off x="2759832" y="5823861"/>
            <a:ext cx="3717167" cy="57714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0DF29CA9-2034-44BA-A8C8-82A41ECEDC0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272975711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79</a:t>
            </a:fld>
            <a:endParaRPr lang="en-US" altLang="en-US"/>
          </a:p>
        </p:txBody>
      </p:sp>
      <p:cxnSp>
        <p:nvCxnSpPr>
          <p:cNvPr id="41" name="Straight Arrow Connector 40">
            <a:extLst>
              <a:ext uri="{FF2B5EF4-FFF2-40B4-BE49-F238E27FC236}">
                <a16:creationId xmlns:a16="http://schemas.microsoft.com/office/drawing/2014/main" id="{935CA89C-F5CA-43C4-990A-9D68D80623E6}"/>
              </a:ext>
            </a:extLst>
          </p:cNvPr>
          <p:cNvCxnSpPr>
            <a:cxnSpLocks/>
          </p:cNvCxnSpPr>
          <p:nvPr/>
        </p:nvCxnSpPr>
        <p:spPr>
          <a:xfrm>
            <a:off x="4539237" y="1262094"/>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DECE4BD2-A060-4E2A-92A3-EC0616459638}"/>
              </a:ext>
            </a:extLst>
          </p:cNvPr>
          <p:cNvSpPr txBox="1"/>
          <p:nvPr/>
        </p:nvSpPr>
        <p:spPr>
          <a:xfrm>
            <a:off x="2862942" y="1490694"/>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sp>
        <p:nvSpPr>
          <p:cNvPr id="10" name="TextBox 9">
            <a:extLst>
              <a:ext uri="{FF2B5EF4-FFF2-40B4-BE49-F238E27FC236}">
                <a16:creationId xmlns:a16="http://schemas.microsoft.com/office/drawing/2014/main" id="{7F1A8AEC-934B-489E-9A78-E4775A72A052}"/>
              </a:ext>
            </a:extLst>
          </p:cNvPr>
          <p:cNvSpPr txBox="1"/>
          <p:nvPr/>
        </p:nvSpPr>
        <p:spPr>
          <a:xfrm>
            <a:off x="4377740" y="2331011"/>
            <a:ext cx="325730" cy="335989"/>
          </a:xfrm>
          <a:prstGeom prst="rect">
            <a:avLst/>
          </a:prstGeom>
          <a:solidFill>
            <a:schemeClr val="bg1"/>
          </a:solidFill>
        </p:spPr>
        <p:txBody>
          <a:bodyPr wrap="none" rtlCol="0">
            <a:spAutoFit/>
          </a:bodyPr>
          <a:lstStyle/>
          <a:p>
            <a:pPr algn="ctr">
              <a:lnSpc>
                <a:spcPts val="1900"/>
              </a:lnSpc>
            </a:pPr>
            <a:r>
              <a:rPr lang="en-US" b="1" i="1" dirty="0">
                <a:solidFill>
                  <a:srgbClr val="0000FF"/>
                </a:solidFill>
              </a:rPr>
              <a:t>?</a:t>
            </a:r>
            <a:endParaRPr lang="en-US" sz="1400" dirty="0">
              <a:solidFill>
                <a:srgbClr val="0000FF"/>
              </a:solidFill>
            </a:endParaRPr>
          </a:p>
        </p:txBody>
      </p:sp>
      <p:sp>
        <p:nvSpPr>
          <p:cNvPr id="25" name="TextBox 24">
            <a:extLst>
              <a:ext uri="{FF2B5EF4-FFF2-40B4-BE49-F238E27FC236}">
                <a16:creationId xmlns:a16="http://schemas.microsoft.com/office/drawing/2014/main" id="{70C786EA-F29F-4310-8763-0BCBE085650F}"/>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sp>
        <p:nvSpPr>
          <p:cNvPr id="7" name="TextBox 6">
            <a:extLst>
              <a:ext uri="{FF2B5EF4-FFF2-40B4-BE49-F238E27FC236}">
                <a16:creationId xmlns:a16="http://schemas.microsoft.com/office/drawing/2014/main" id="{D69E64C9-6F7F-4666-94B4-DC7262C58C4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4870113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 name="Line 27">
            <a:extLst>
              <a:ext uri="{FF2B5EF4-FFF2-40B4-BE49-F238E27FC236}">
                <a16:creationId xmlns:a16="http://schemas.microsoft.com/office/drawing/2014/main" id="{88A1013B-4D18-4B23-80E9-DF91A72C73E8}"/>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Line 28">
            <a:extLst>
              <a:ext uri="{FF2B5EF4-FFF2-40B4-BE49-F238E27FC236}">
                <a16:creationId xmlns:a16="http://schemas.microsoft.com/office/drawing/2014/main" id="{A3BCB911-F5F2-46E3-84F1-66A9C4C5E70C}"/>
              </a:ext>
            </a:extLst>
          </p:cNvPr>
          <p:cNvSpPr>
            <a:spLocks noChangeShapeType="1"/>
          </p:cNvSpPr>
          <p:nvPr/>
        </p:nvSpPr>
        <p:spPr bwMode="auto">
          <a:xfrm>
            <a:off x="6858000" y="44338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Line 29">
            <a:extLst>
              <a:ext uri="{FF2B5EF4-FFF2-40B4-BE49-F238E27FC236}">
                <a16:creationId xmlns:a16="http://schemas.microsoft.com/office/drawing/2014/main" id="{6D4CA698-855C-4AD0-AC62-9D59E25ED5A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 name="Line 30">
            <a:extLst>
              <a:ext uri="{FF2B5EF4-FFF2-40B4-BE49-F238E27FC236}">
                <a16:creationId xmlns:a16="http://schemas.microsoft.com/office/drawing/2014/main" id="{8ED95A09-D244-411E-82CE-BBABFED2E751}"/>
              </a:ext>
            </a:extLst>
          </p:cNvPr>
          <p:cNvSpPr>
            <a:spLocks noChangeShapeType="1"/>
          </p:cNvSpPr>
          <p:nvPr/>
        </p:nvSpPr>
        <p:spPr bwMode="auto">
          <a:xfrm>
            <a:off x="6858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 name="Text Box 31">
            <a:extLst>
              <a:ext uri="{FF2B5EF4-FFF2-40B4-BE49-F238E27FC236}">
                <a16:creationId xmlns:a16="http://schemas.microsoft.com/office/drawing/2014/main" id="{464DD160-3EC1-49A7-AA44-480B050E3C2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rgbClr val="D60093"/>
                </a:solidFill>
              </a:rPr>
              <a:t>3</a:t>
            </a:r>
            <a:r>
              <a:rPr lang="en-US" altLang="en-US" sz="1700" dirty="0"/>
              <a:t> diseases:</a:t>
            </a:r>
          </a:p>
        </p:txBody>
      </p:sp>
      <p:sp>
        <p:nvSpPr>
          <p:cNvPr id="21" name="Text Box 23">
            <a:extLst>
              <a:ext uri="{FF2B5EF4-FFF2-40B4-BE49-F238E27FC236}">
                <a16:creationId xmlns:a16="http://schemas.microsoft.com/office/drawing/2014/main" id="{A8BC3600-0D8A-4280-8BDD-27F7011C07C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23" name="Text Box 25">
            <a:extLst>
              <a:ext uri="{FF2B5EF4-FFF2-40B4-BE49-F238E27FC236}">
                <a16:creationId xmlns:a16="http://schemas.microsoft.com/office/drawing/2014/main" id="{598804AB-A2CE-43D4-899B-D0B544C05FF2}"/>
              </a:ext>
            </a:extLst>
          </p:cNvPr>
          <p:cNvSpPr txBox="1">
            <a:spLocks noChangeArrowheads="1"/>
          </p:cNvSpPr>
          <p:nvPr/>
        </p:nvSpPr>
        <p:spPr bwMode="auto">
          <a:xfrm>
            <a:off x="6978650" y="4267200"/>
            <a:ext cx="9667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Birdshot</a:t>
            </a:r>
          </a:p>
        </p:txBody>
      </p:sp>
      <p:sp>
        <p:nvSpPr>
          <p:cNvPr id="24" name="Text Box 16">
            <a:extLst>
              <a:ext uri="{FF2B5EF4-FFF2-40B4-BE49-F238E27FC236}">
                <a16:creationId xmlns:a16="http://schemas.microsoft.com/office/drawing/2014/main" id="{08933EFA-B1CF-4311-80F1-50C886D85D1C}"/>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solidFill>
              </a:rPr>
              <a:t>:</a:t>
            </a:r>
          </a:p>
          <a:p>
            <a:pPr algn="ctr" eaLnBrk="1" hangingPunct="1">
              <a:lnSpc>
                <a:spcPct val="90000"/>
              </a:lnSpc>
              <a:spcBef>
                <a:spcPct val="0"/>
              </a:spcBef>
              <a:buClrTx/>
              <a:buSzTx/>
              <a:buFontTx/>
              <a:buNone/>
            </a:pPr>
            <a:r>
              <a:rPr lang="en-US" altLang="en-US" sz="1700" dirty="0">
                <a:solidFill>
                  <a:schemeClr val="bg1"/>
                </a:solidFill>
              </a:rPr>
              <a:t>Think of these</a:t>
            </a:r>
            <a:r>
              <a:rPr lang="en-US" altLang="en-US" sz="1700" b="1" i="1" dirty="0">
                <a:solidFill>
                  <a:schemeClr val="bg1"/>
                </a:solidFill>
              </a:rPr>
              <a:t> 3</a:t>
            </a:r>
            <a:r>
              <a:rPr lang="en-US" altLang="en-US" sz="1700" dirty="0">
                <a:solidFill>
                  <a:schemeClr val="bg1"/>
                </a:solidFill>
              </a:rPr>
              <a:t> diseases:</a:t>
            </a:r>
          </a:p>
        </p:txBody>
      </p:sp>
      <p:sp>
        <p:nvSpPr>
          <p:cNvPr id="25" name="TextBox 24">
            <a:extLst>
              <a:ext uri="{FF2B5EF4-FFF2-40B4-BE49-F238E27FC236}">
                <a16:creationId xmlns:a16="http://schemas.microsoft.com/office/drawing/2014/main" id="{4384BD0B-9904-4BE4-AC4C-60F314F8D57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6" name="Text Box 23">
            <a:extLst>
              <a:ext uri="{FF2B5EF4-FFF2-40B4-BE49-F238E27FC236}">
                <a16:creationId xmlns:a16="http://schemas.microsoft.com/office/drawing/2014/main" id="{AB229B8E-B9EC-4515-85E0-63C65E594E90}"/>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Tree>
    <p:extLst>
      <p:ext uri="{BB962C8B-B14F-4D97-AF65-F5344CB8AC3E}">
        <p14:creationId xmlns:p14="http://schemas.microsoft.com/office/powerpoint/2010/main" val="219284154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80</a:t>
            </a:fld>
            <a:endParaRPr lang="en-US" altLang="en-US"/>
          </a:p>
        </p:txBody>
      </p:sp>
      <p:sp>
        <p:nvSpPr>
          <p:cNvPr id="12" name="TextBox 11">
            <a:extLst>
              <a:ext uri="{FF2B5EF4-FFF2-40B4-BE49-F238E27FC236}">
                <a16:creationId xmlns:a16="http://schemas.microsoft.com/office/drawing/2014/main" id="{7541A85D-4B28-4BF0-B6F2-46D2CA93A3C5}"/>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cxnSp>
        <p:nvCxnSpPr>
          <p:cNvPr id="41" name="Straight Arrow Connector 40">
            <a:extLst>
              <a:ext uri="{FF2B5EF4-FFF2-40B4-BE49-F238E27FC236}">
                <a16:creationId xmlns:a16="http://schemas.microsoft.com/office/drawing/2014/main" id="{935CA89C-F5CA-43C4-990A-9D68D80623E6}"/>
              </a:ext>
            </a:extLst>
          </p:cNvPr>
          <p:cNvCxnSpPr>
            <a:cxnSpLocks/>
          </p:cNvCxnSpPr>
          <p:nvPr/>
        </p:nvCxnSpPr>
        <p:spPr>
          <a:xfrm>
            <a:off x="4539237" y="1267106"/>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DECE4BD2-A060-4E2A-92A3-EC0616459638}"/>
              </a:ext>
            </a:extLst>
          </p:cNvPr>
          <p:cNvSpPr txBox="1"/>
          <p:nvPr/>
        </p:nvSpPr>
        <p:spPr>
          <a:xfrm>
            <a:off x="2862942" y="1495706"/>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sp>
        <p:nvSpPr>
          <p:cNvPr id="10" name="TextBox 9">
            <a:extLst>
              <a:ext uri="{FF2B5EF4-FFF2-40B4-BE49-F238E27FC236}">
                <a16:creationId xmlns:a16="http://schemas.microsoft.com/office/drawing/2014/main" id="{7F1A8AEC-934B-489E-9A78-E4775A72A052}"/>
              </a:ext>
            </a:extLst>
          </p:cNvPr>
          <p:cNvSpPr txBox="1"/>
          <p:nvPr/>
        </p:nvSpPr>
        <p:spPr>
          <a:xfrm>
            <a:off x="3854102" y="2336023"/>
            <a:ext cx="1373005" cy="559577"/>
          </a:xfrm>
          <a:prstGeom prst="rect">
            <a:avLst/>
          </a:prstGeom>
          <a:solidFill>
            <a:schemeClr val="bg1"/>
          </a:solidFill>
        </p:spPr>
        <p:txBody>
          <a:bodyPr wrap="none" rtlCol="0">
            <a:spAutoFit/>
          </a:bodyPr>
          <a:lstStyle/>
          <a:p>
            <a:pPr algn="ctr">
              <a:lnSpc>
                <a:spcPts val="1900"/>
              </a:lnSpc>
            </a:pPr>
            <a:r>
              <a:rPr lang="en-US" dirty="0">
                <a:solidFill>
                  <a:srgbClr val="0000FF"/>
                </a:solidFill>
              </a:rPr>
              <a:t>Vasospasm</a:t>
            </a:r>
          </a:p>
          <a:p>
            <a:pPr algn="ctr">
              <a:lnSpc>
                <a:spcPts val="1900"/>
              </a:lnSpc>
            </a:pPr>
            <a:r>
              <a:rPr lang="en-US" sz="1400" dirty="0">
                <a:solidFill>
                  <a:srgbClr val="0000FF"/>
                </a:solidFill>
              </a:rPr>
              <a:t>of arterioles</a:t>
            </a:r>
          </a:p>
        </p:txBody>
      </p:sp>
      <p:sp>
        <p:nvSpPr>
          <p:cNvPr id="7" name="TextBox 6">
            <a:extLst>
              <a:ext uri="{FF2B5EF4-FFF2-40B4-BE49-F238E27FC236}">
                <a16:creationId xmlns:a16="http://schemas.microsoft.com/office/drawing/2014/main" id="{DF3A9851-8B04-4FBE-BD17-D7358D72976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01900834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81</a:t>
            </a:fld>
            <a:endParaRPr lang="en-US" altLang="en-US"/>
          </a:p>
        </p:txBody>
      </p:sp>
      <p:sp>
        <p:nvSpPr>
          <p:cNvPr id="29" name="TextBox 28">
            <a:extLst>
              <a:ext uri="{FF2B5EF4-FFF2-40B4-BE49-F238E27FC236}">
                <a16:creationId xmlns:a16="http://schemas.microsoft.com/office/drawing/2014/main" id="{F6F93350-D01B-476A-8748-F019A1AF09A7}"/>
              </a:ext>
            </a:extLst>
          </p:cNvPr>
          <p:cNvSpPr txBox="1"/>
          <p:nvPr/>
        </p:nvSpPr>
        <p:spPr>
          <a:xfrm>
            <a:off x="6151270" y="4050268"/>
            <a:ext cx="325730" cy="369332"/>
          </a:xfrm>
          <a:prstGeom prst="rect">
            <a:avLst/>
          </a:prstGeom>
          <a:noFill/>
        </p:spPr>
        <p:txBody>
          <a:bodyPr wrap="none" rtlCol="0">
            <a:spAutoFit/>
          </a:bodyPr>
          <a:lstStyle/>
          <a:p>
            <a:r>
              <a:rPr lang="en-US" b="1" i="1" dirty="0">
                <a:solidFill>
                  <a:srgbClr val="0000FF"/>
                </a:solidFill>
              </a:rPr>
              <a:t>?</a:t>
            </a:r>
          </a:p>
        </p:txBody>
      </p:sp>
      <p:sp>
        <p:nvSpPr>
          <p:cNvPr id="35" name="TextBox 34">
            <a:extLst>
              <a:ext uri="{FF2B5EF4-FFF2-40B4-BE49-F238E27FC236}">
                <a16:creationId xmlns:a16="http://schemas.microsoft.com/office/drawing/2014/main" id="{9BF7E642-98A3-4514-9F1E-7813BA72F842}"/>
              </a:ext>
            </a:extLst>
          </p:cNvPr>
          <p:cNvSpPr txBox="1"/>
          <p:nvPr/>
        </p:nvSpPr>
        <p:spPr>
          <a:xfrm>
            <a:off x="4381446" y="4050268"/>
            <a:ext cx="325730" cy="369332"/>
          </a:xfrm>
          <a:prstGeom prst="rect">
            <a:avLst/>
          </a:prstGeom>
          <a:noFill/>
        </p:spPr>
        <p:txBody>
          <a:bodyPr wrap="none" rtlCol="0">
            <a:spAutoFit/>
          </a:bodyPr>
          <a:lstStyle/>
          <a:p>
            <a:pPr algn="ctr"/>
            <a:r>
              <a:rPr lang="en-US" b="1" i="1" dirty="0">
                <a:solidFill>
                  <a:srgbClr val="0000FF"/>
                </a:solidFill>
              </a:rPr>
              <a:t>?</a:t>
            </a:r>
          </a:p>
        </p:txBody>
      </p:sp>
      <p:sp>
        <p:nvSpPr>
          <p:cNvPr id="39" name="TextBox 38">
            <a:extLst>
              <a:ext uri="{FF2B5EF4-FFF2-40B4-BE49-F238E27FC236}">
                <a16:creationId xmlns:a16="http://schemas.microsoft.com/office/drawing/2014/main" id="{85F75B90-614F-47BB-AA07-D136D0E30446}"/>
              </a:ext>
            </a:extLst>
          </p:cNvPr>
          <p:cNvSpPr txBox="1"/>
          <p:nvPr/>
        </p:nvSpPr>
        <p:spPr>
          <a:xfrm>
            <a:off x="2590800" y="4050268"/>
            <a:ext cx="325730" cy="369332"/>
          </a:xfrm>
          <a:prstGeom prst="rect">
            <a:avLst/>
          </a:prstGeom>
          <a:noFill/>
        </p:spPr>
        <p:txBody>
          <a:bodyPr wrap="none" rtlCol="0">
            <a:spAutoFit/>
          </a:bodyPr>
          <a:lstStyle/>
          <a:p>
            <a:pPr algn="r"/>
            <a:r>
              <a:rPr lang="en-US" b="1" i="1" dirty="0">
                <a:solidFill>
                  <a:srgbClr val="0000FF"/>
                </a:solidFill>
              </a:rPr>
              <a:t>?</a:t>
            </a:r>
          </a:p>
        </p:txBody>
      </p:sp>
      <p:sp>
        <p:nvSpPr>
          <p:cNvPr id="25" name="TextBox 24">
            <a:extLst>
              <a:ext uri="{FF2B5EF4-FFF2-40B4-BE49-F238E27FC236}">
                <a16:creationId xmlns:a16="http://schemas.microsoft.com/office/drawing/2014/main" id="{36D92BE2-C66C-4D57-8128-EFD9E81ED336}"/>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cxnSp>
        <p:nvCxnSpPr>
          <p:cNvPr id="27" name="Straight Arrow Connector 26">
            <a:extLst>
              <a:ext uri="{FF2B5EF4-FFF2-40B4-BE49-F238E27FC236}">
                <a16:creationId xmlns:a16="http://schemas.microsoft.com/office/drawing/2014/main" id="{0B2C132C-2845-4111-A51D-50A184EF13BE}"/>
              </a:ext>
            </a:extLst>
          </p:cNvPr>
          <p:cNvCxnSpPr>
            <a:cxnSpLocks/>
          </p:cNvCxnSpPr>
          <p:nvPr/>
        </p:nvCxnSpPr>
        <p:spPr>
          <a:xfrm>
            <a:off x="4539237" y="1267106"/>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03C5F9B-3F98-4341-9ED1-D0DD10CCF679}"/>
              </a:ext>
            </a:extLst>
          </p:cNvPr>
          <p:cNvSpPr txBox="1"/>
          <p:nvPr/>
        </p:nvSpPr>
        <p:spPr>
          <a:xfrm>
            <a:off x="2862942" y="1495706"/>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cxnSp>
        <p:nvCxnSpPr>
          <p:cNvPr id="30" name="Straight Arrow Connector 29">
            <a:extLst>
              <a:ext uri="{FF2B5EF4-FFF2-40B4-BE49-F238E27FC236}">
                <a16:creationId xmlns:a16="http://schemas.microsoft.com/office/drawing/2014/main" id="{30DFE160-B6D4-4FFF-9DE0-3984F4B7497C}"/>
              </a:ext>
            </a:extLst>
          </p:cNvPr>
          <p:cNvCxnSpPr>
            <a:cxnSpLocks/>
          </p:cNvCxnSpPr>
          <p:nvPr/>
        </p:nvCxnSpPr>
        <p:spPr>
          <a:xfrm>
            <a:off x="4539972" y="2791106"/>
            <a:ext cx="0" cy="89231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BCFAADE4-AA8A-4C55-A9BE-F599ADAD5207}"/>
              </a:ext>
            </a:extLst>
          </p:cNvPr>
          <p:cNvSpPr txBox="1"/>
          <p:nvPr/>
        </p:nvSpPr>
        <p:spPr>
          <a:xfrm>
            <a:off x="2581859" y="3090446"/>
            <a:ext cx="3939313" cy="338554"/>
          </a:xfrm>
          <a:prstGeom prst="rect">
            <a:avLst/>
          </a:prstGeom>
          <a:solidFill>
            <a:schemeClr val="bg1"/>
          </a:solidFill>
        </p:spPr>
        <p:txBody>
          <a:bodyPr wrap="square" rtlCol="0">
            <a:spAutoFit/>
          </a:bodyPr>
          <a:lstStyle/>
          <a:p>
            <a:pPr algn="ctr"/>
            <a:r>
              <a:rPr lang="en-US" sz="1600" i="1" dirty="0"/>
              <a:t>What categories of pathology can result?</a:t>
            </a:r>
          </a:p>
        </p:txBody>
      </p:sp>
      <p:sp>
        <p:nvSpPr>
          <p:cNvPr id="36" name="Left Brace 35">
            <a:extLst>
              <a:ext uri="{FF2B5EF4-FFF2-40B4-BE49-F238E27FC236}">
                <a16:creationId xmlns:a16="http://schemas.microsoft.com/office/drawing/2014/main" id="{DE0A9D7A-D19A-4304-A734-5C6FC9A60C43}"/>
              </a:ext>
            </a:extLst>
          </p:cNvPr>
          <p:cNvSpPr/>
          <p:nvPr/>
        </p:nvSpPr>
        <p:spPr>
          <a:xfrm rot="5400000">
            <a:off x="4369959" y="2310325"/>
            <a:ext cx="338554" cy="316219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TextBox 12">
            <a:extLst>
              <a:ext uri="{FF2B5EF4-FFF2-40B4-BE49-F238E27FC236}">
                <a16:creationId xmlns:a16="http://schemas.microsoft.com/office/drawing/2014/main" id="{99E687CA-BDC7-4556-B8CF-14D26F84AAF7}"/>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4" name="TextBox 13">
            <a:extLst>
              <a:ext uri="{FF2B5EF4-FFF2-40B4-BE49-F238E27FC236}">
                <a16:creationId xmlns:a16="http://schemas.microsoft.com/office/drawing/2014/main" id="{DD90BEC5-2379-416C-9DD2-9E4E6B96172D}"/>
              </a:ext>
            </a:extLst>
          </p:cNvPr>
          <p:cNvSpPr txBox="1"/>
          <p:nvPr/>
        </p:nvSpPr>
        <p:spPr>
          <a:xfrm>
            <a:off x="3854102" y="2336023"/>
            <a:ext cx="1373005" cy="559577"/>
          </a:xfrm>
          <a:prstGeom prst="rect">
            <a:avLst/>
          </a:prstGeom>
          <a:solidFill>
            <a:schemeClr val="bg1"/>
          </a:solidFill>
        </p:spPr>
        <p:txBody>
          <a:bodyPr wrap="none" rtlCol="0">
            <a:spAutoFit/>
          </a:bodyPr>
          <a:lstStyle/>
          <a:p>
            <a:pPr algn="ctr">
              <a:lnSpc>
                <a:spcPts val="1900"/>
              </a:lnSpc>
            </a:pPr>
            <a:r>
              <a:rPr lang="en-US" dirty="0">
                <a:solidFill>
                  <a:srgbClr val="0000FF"/>
                </a:solidFill>
              </a:rPr>
              <a:t>Vasospasm</a:t>
            </a:r>
          </a:p>
          <a:p>
            <a:pPr algn="ctr">
              <a:lnSpc>
                <a:spcPts val="1900"/>
              </a:lnSpc>
            </a:pPr>
            <a:r>
              <a:rPr lang="en-US" sz="1400" dirty="0">
                <a:solidFill>
                  <a:srgbClr val="0000FF"/>
                </a:solidFill>
              </a:rPr>
              <a:t>of arterioles</a:t>
            </a:r>
          </a:p>
        </p:txBody>
      </p:sp>
    </p:spTree>
    <p:extLst>
      <p:ext uri="{BB962C8B-B14F-4D97-AF65-F5344CB8AC3E}">
        <p14:creationId xmlns:p14="http://schemas.microsoft.com/office/powerpoint/2010/main" val="9660624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82</a:t>
            </a:fld>
            <a:endParaRPr lang="en-US" altLang="en-US"/>
          </a:p>
        </p:txBody>
      </p:sp>
      <p:sp>
        <p:nvSpPr>
          <p:cNvPr id="20" name="TextBox 19">
            <a:extLst>
              <a:ext uri="{FF2B5EF4-FFF2-40B4-BE49-F238E27FC236}">
                <a16:creationId xmlns:a16="http://schemas.microsoft.com/office/drawing/2014/main" id="{47963DD3-AB93-4274-AD49-C85CB08AAA1E}"/>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sp>
        <p:nvSpPr>
          <p:cNvPr id="21" name="TextBox 20">
            <a:extLst>
              <a:ext uri="{FF2B5EF4-FFF2-40B4-BE49-F238E27FC236}">
                <a16:creationId xmlns:a16="http://schemas.microsoft.com/office/drawing/2014/main" id="{36FC4A5C-9A4C-4DEA-8B80-1340CA7C1360}"/>
              </a:ext>
            </a:extLst>
          </p:cNvPr>
          <p:cNvSpPr txBox="1"/>
          <p:nvPr/>
        </p:nvSpPr>
        <p:spPr>
          <a:xfrm>
            <a:off x="5763946" y="4010306"/>
            <a:ext cx="1980029" cy="369332"/>
          </a:xfrm>
          <a:prstGeom prst="rect">
            <a:avLst/>
          </a:prstGeom>
          <a:noFill/>
        </p:spPr>
        <p:txBody>
          <a:bodyPr wrap="none" rtlCol="0">
            <a:spAutoFit/>
          </a:bodyPr>
          <a:lstStyle/>
          <a:p>
            <a:pPr algn="r"/>
            <a:r>
              <a:rPr lang="en-US" dirty="0">
                <a:solidFill>
                  <a:srgbClr val="0000FF"/>
                </a:solidFill>
              </a:rPr>
              <a:t>Optic Neuropathy</a:t>
            </a:r>
          </a:p>
        </p:txBody>
      </p:sp>
      <p:cxnSp>
        <p:nvCxnSpPr>
          <p:cNvPr id="22" name="Straight Arrow Connector 21">
            <a:extLst>
              <a:ext uri="{FF2B5EF4-FFF2-40B4-BE49-F238E27FC236}">
                <a16:creationId xmlns:a16="http://schemas.microsoft.com/office/drawing/2014/main" id="{DFEFE965-B34A-4F97-A107-08D9DF2786F4}"/>
              </a:ext>
            </a:extLst>
          </p:cNvPr>
          <p:cNvCxnSpPr>
            <a:cxnSpLocks/>
          </p:cNvCxnSpPr>
          <p:nvPr/>
        </p:nvCxnSpPr>
        <p:spPr>
          <a:xfrm>
            <a:off x="4539237" y="1267106"/>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5D97694-995C-4649-942A-8093D121FD98}"/>
              </a:ext>
            </a:extLst>
          </p:cNvPr>
          <p:cNvSpPr txBox="1"/>
          <p:nvPr/>
        </p:nvSpPr>
        <p:spPr>
          <a:xfrm>
            <a:off x="2862942" y="1495706"/>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cxnSp>
        <p:nvCxnSpPr>
          <p:cNvPr id="24" name="Straight Arrow Connector 23">
            <a:extLst>
              <a:ext uri="{FF2B5EF4-FFF2-40B4-BE49-F238E27FC236}">
                <a16:creationId xmlns:a16="http://schemas.microsoft.com/office/drawing/2014/main" id="{028D41B6-773A-4D05-B92C-65BF77A88FA8}"/>
              </a:ext>
            </a:extLst>
          </p:cNvPr>
          <p:cNvCxnSpPr>
            <a:cxnSpLocks/>
          </p:cNvCxnSpPr>
          <p:nvPr/>
        </p:nvCxnSpPr>
        <p:spPr>
          <a:xfrm>
            <a:off x="4539972" y="2791106"/>
            <a:ext cx="0" cy="89231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D251C25A-5089-460D-B470-2238ADF681AE}"/>
              </a:ext>
            </a:extLst>
          </p:cNvPr>
          <p:cNvSpPr txBox="1"/>
          <p:nvPr/>
        </p:nvSpPr>
        <p:spPr>
          <a:xfrm>
            <a:off x="2581859" y="3090446"/>
            <a:ext cx="3939313" cy="338554"/>
          </a:xfrm>
          <a:prstGeom prst="rect">
            <a:avLst/>
          </a:prstGeom>
          <a:solidFill>
            <a:schemeClr val="bg1"/>
          </a:solidFill>
        </p:spPr>
        <p:txBody>
          <a:bodyPr wrap="square" rtlCol="0">
            <a:spAutoFit/>
          </a:bodyPr>
          <a:lstStyle/>
          <a:p>
            <a:pPr algn="ctr"/>
            <a:r>
              <a:rPr lang="en-US" sz="1600" i="1" dirty="0"/>
              <a:t>What categories of pathology can result?</a:t>
            </a:r>
          </a:p>
        </p:txBody>
      </p:sp>
      <p:sp>
        <p:nvSpPr>
          <p:cNvPr id="26" name="TextBox 25">
            <a:extLst>
              <a:ext uri="{FF2B5EF4-FFF2-40B4-BE49-F238E27FC236}">
                <a16:creationId xmlns:a16="http://schemas.microsoft.com/office/drawing/2014/main" id="{B34DBDD4-429B-4A7B-AFB1-01DE38071E5A}"/>
              </a:ext>
            </a:extLst>
          </p:cNvPr>
          <p:cNvSpPr txBox="1"/>
          <p:nvPr/>
        </p:nvSpPr>
        <p:spPr>
          <a:xfrm>
            <a:off x="3701772" y="4010306"/>
            <a:ext cx="1685077" cy="369332"/>
          </a:xfrm>
          <a:prstGeom prst="rect">
            <a:avLst/>
          </a:prstGeom>
          <a:noFill/>
        </p:spPr>
        <p:txBody>
          <a:bodyPr wrap="none" rtlCol="0">
            <a:spAutoFit/>
          </a:bodyPr>
          <a:lstStyle/>
          <a:p>
            <a:r>
              <a:rPr lang="en-US" dirty="0">
                <a:solidFill>
                  <a:srgbClr val="0000FF"/>
                </a:solidFill>
              </a:rPr>
              <a:t>Choroidopathy</a:t>
            </a:r>
          </a:p>
        </p:txBody>
      </p:sp>
      <p:sp>
        <p:nvSpPr>
          <p:cNvPr id="27" name="TextBox 26">
            <a:extLst>
              <a:ext uri="{FF2B5EF4-FFF2-40B4-BE49-F238E27FC236}">
                <a16:creationId xmlns:a16="http://schemas.microsoft.com/office/drawing/2014/main" id="{C4589419-6561-4813-91CD-AD431C668D13}"/>
              </a:ext>
            </a:extLst>
          </p:cNvPr>
          <p:cNvSpPr txBox="1"/>
          <p:nvPr/>
        </p:nvSpPr>
        <p:spPr>
          <a:xfrm>
            <a:off x="1828800" y="4010306"/>
            <a:ext cx="1415772" cy="369332"/>
          </a:xfrm>
          <a:prstGeom prst="rect">
            <a:avLst/>
          </a:prstGeom>
          <a:noFill/>
        </p:spPr>
        <p:txBody>
          <a:bodyPr wrap="none" rtlCol="0">
            <a:spAutoFit/>
          </a:bodyPr>
          <a:lstStyle/>
          <a:p>
            <a:r>
              <a:rPr lang="en-US" dirty="0">
                <a:solidFill>
                  <a:srgbClr val="0000FF"/>
                </a:solidFill>
              </a:rPr>
              <a:t>Retinopathy</a:t>
            </a:r>
          </a:p>
        </p:txBody>
      </p:sp>
      <p:sp>
        <p:nvSpPr>
          <p:cNvPr id="28" name="Left Brace 27">
            <a:extLst>
              <a:ext uri="{FF2B5EF4-FFF2-40B4-BE49-F238E27FC236}">
                <a16:creationId xmlns:a16="http://schemas.microsoft.com/office/drawing/2014/main" id="{5CE3D127-FAFE-48D5-B394-C746EF3AC535}"/>
              </a:ext>
            </a:extLst>
          </p:cNvPr>
          <p:cNvSpPr/>
          <p:nvPr/>
        </p:nvSpPr>
        <p:spPr>
          <a:xfrm rot="5400000">
            <a:off x="4369959" y="2310325"/>
            <a:ext cx="338554" cy="316219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TextBox 12">
            <a:extLst>
              <a:ext uri="{FF2B5EF4-FFF2-40B4-BE49-F238E27FC236}">
                <a16:creationId xmlns:a16="http://schemas.microsoft.com/office/drawing/2014/main" id="{20D24447-A2AE-41C5-9C3F-A258374E0A2F}"/>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4" name="TextBox 13">
            <a:extLst>
              <a:ext uri="{FF2B5EF4-FFF2-40B4-BE49-F238E27FC236}">
                <a16:creationId xmlns:a16="http://schemas.microsoft.com/office/drawing/2014/main" id="{C92A5308-2092-4C31-BA24-B9B911FFC93A}"/>
              </a:ext>
            </a:extLst>
          </p:cNvPr>
          <p:cNvSpPr txBox="1"/>
          <p:nvPr/>
        </p:nvSpPr>
        <p:spPr>
          <a:xfrm>
            <a:off x="3854102" y="2336023"/>
            <a:ext cx="1373005" cy="559577"/>
          </a:xfrm>
          <a:prstGeom prst="rect">
            <a:avLst/>
          </a:prstGeom>
          <a:solidFill>
            <a:schemeClr val="bg1"/>
          </a:solidFill>
        </p:spPr>
        <p:txBody>
          <a:bodyPr wrap="none" rtlCol="0">
            <a:spAutoFit/>
          </a:bodyPr>
          <a:lstStyle/>
          <a:p>
            <a:pPr algn="ctr">
              <a:lnSpc>
                <a:spcPts val="1900"/>
              </a:lnSpc>
            </a:pPr>
            <a:r>
              <a:rPr lang="en-US" dirty="0">
                <a:solidFill>
                  <a:srgbClr val="0000FF"/>
                </a:solidFill>
              </a:rPr>
              <a:t>Vasospasm</a:t>
            </a:r>
          </a:p>
          <a:p>
            <a:pPr algn="ctr">
              <a:lnSpc>
                <a:spcPts val="1900"/>
              </a:lnSpc>
            </a:pPr>
            <a:r>
              <a:rPr lang="en-US" sz="1400" dirty="0">
                <a:solidFill>
                  <a:srgbClr val="0000FF"/>
                </a:solidFill>
              </a:rPr>
              <a:t>of arterioles</a:t>
            </a:r>
          </a:p>
        </p:txBody>
      </p:sp>
    </p:spTree>
    <p:extLst>
      <p:ext uri="{BB962C8B-B14F-4D97-AF65-F5344CB8AC3E}">
        <p14:creationId xmlns:p14="http://schemas.microsoft.com/office/powerpoint/2010/main" val="310057818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83</a:t>
            </a:fld>
            <a:endParaRPr lang="en-US" altLang="en-US"/>
          </a:p>
        </p:txBody>
      </p:sp>
      <p:sp>
        <p:nvSpPr>
          <p:cNvPr id="67" name="TextBox 66">
            <a:extLst>
              <a:ext uri="{FF2B5EF4-FFF2-40B4-BE49-F238E27FC236}">
                <a16:creationId xmlns:a16="http://schemas.microsoft.com/office/drawing/2014/main" id="{03AC4F3B-8893-4786-8310-C3492C03F14F}"/>
              </a:ext>
            </a:extLst>
          </p:cNvPr>
          <p:cNvSpPr txBox="1"/>
          <p:nvPr/>
        </p:nvSpPr>
        <p:spPr>
          <a:xfrm>
            <a:off x="2336639" y="5943600"/>
            <a:ext cx="309700" cy="338554"/>
          </a:xfrm>
          <a:prstGeom prst="rect">
            <a:avLst/>
          </a:prstGeom>
          <a:noFill/>
        </p:spPr>
        <p:txBody>
          <a:bodyPr wrap="none" rtlCol="0">
            <a:spAutoFit/>
          </a:bodyPr>
          <a:lstStyle/>
          <a:p>
            <a:pPr algn="ctr"/>
            <a:r>
              <a:rPr lang="en-US" sz="1600" b="1" i="1" dirty="0">
                <a:solidFill>
                  <a:srgbClr val="0000FF"/>
                </a:solidFill>
              </a:rPr>
              <a:t>?</a:t>
            </a:r>
          </a:p>
        </p:txBody>
      </p:sp>
      <p:sp>
        <p:nvSpPr>
          <p:cNvPr id="74" name="TextBox 73">
            <a:extLst>
              <a:ext uri="{FF2B5EF4-FFF2-40B4-BE49-F238E27FC236}">
                <a16:creationId xmlns:a16="http://schemas.microsoft.com/office/drawing/2014/main" id="{AE1B6BF3-C777-463E-BB16-F92F19A324A1}"/>
              </a:ext>
            </a:extLst>
          </p:cNvPr>
          <p:cNvSpPr txBox="1"/>
          <p:nvPr/>
        </p:nvSpPr>
        <p:spPr>
          <a:xfrm>
            <a:off x="1143000" y="4820707"/>
            <a:ext cx="309700" cy="284693"/>
          </a:xfrm>
          <a:prstGeom prst="rect">
            <a:avLst/>
          </a:prstGeom>
          <a:noFill/>
          <a:ln>
            <a:noFill/>
          </a:ln>
        </p:spPr>
        <p:txBody>
          <a:bodyPr wrap="none" rtlCol="0">
            <a:spAutoFit/>
          </a:bodyPr>
          <a:lstStyle/>
          <a:p>
            <a:pPr algn="ctr">
              <a:lnSpc>
                <a:spcPts val="1500"/>
              </a:lnSpc>
            </a:pPr>
            <a:r>
              <a:rPr lang="en-US" sz="1600" b="1" i="1" dirty="0">
                <a:solidFill>
                  <a:srgbClr val="0000FF"/>
                </a:solidFill>
              </a:rPr>
              <a:t>?</a:t>
            </a:r>
          </a:p>
        </p:txBody>
      </p:sp>
      <p:sp>
        <p:nvSpPr>
          <p:cNvPr id="19" name="TextBox 18">
            <a:extLst>
              <a:ext uri="{FF2B5EF4-FFF2-40B4-BE49-F238E27FC236}">
                <a16:creationId xmlns:a16="http://schemas.microsoft.com/office/drawing/2014/main" id="{BE73F214-E4AE-422D-A19D-11ED23F3A3E6}"/>
              </a:ext>
            </a:extLst>
          </p:cNvPr>
          <p:cNvSpPr txBox="1"/>
          <p:nvPr/>
        </p:nvSpPr>
        <p:spPr>
          <a:xfrm>
            <a:off x="1524000" y="5354107"/>
            <a:ext cx="309700" cy="284693"/>
          </a:xfrm>
          <a:prstGeom prst="rect">
            <a:avLst/>
          </a:prstGeom>
          <a:noFill/>
        </p:spPr>
        <p:txBody>
          <a:bodyPr wrap="none" rtlCol="0">
            <a:spAutoFit/>
          </a:bodyPr>
          <a:lstStyle/>
          <a:p>
            <a:pPr algn="ctr">
              <a:lnSpc>
                <a:spcPts val="1500"/>
              </a:lnSpc>
            </a:pPr>
            <a:r>
              <a:rPr lang="en-US" sz="1600" b="1" i="1" dirty="0">
                <a:solidFill>
                  <a:srgbClr val="0000FF"/>
                </a:solidFill>
              </a:rPr>
              <a:t>?</a:t>
            </a:r>
          </a:p>
        </p:txBody>
      </p:sp>
      <p:sp>
        <p:nvSpPr>
          <p:cNvPr id="20" name="TextBox 19">
            <a:extLst>
              <a:ext uri="{FF2B5EF4-FFF2-40B4-BE49-F238E27FC236}">
                <a16:creationId xmlns:a16="http://schemas.microsoft.com/office/drawing/2014/main" id="{02437AC5-CABC-4116-B556-F7CA2F58AF7E}"/>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sp>
        <p:nvSpPr>
          <p:cNvPr id="21" name="TextBox 20">
            <a:extLst>
              <a:ext uri="{FF2B5EF4-FFF2-40B4-BE49-F238E27FC236}">
                <a16:creationId xmlns:a16="http://schemas.microsoft.com/office/drawing/2014/main" id="{8C602FD1-28C3-4DDF-B8E6-F2B1FAEFFC7E}"/>
              </a:ext>
            </a:extLst>
          </p:cNvPr>
          <p:cNvSpPr txBox="1"/>
          <p:nvPr/>
        </p:nvSpPr>
        <p:spPr>
          <a:xfrm>
            <a:off x="5763946" y="4010306"/>
            <a:ext cx="1980029" cy="369332"/>
          </a:xfrm>
          <a:prstGeom prst="rect">
            <a:avLst/>
          </a:prstGeom>
          <a:noFill/>
        </p:spPr>
        <p:txBody>
          <a:bodyPr wrap="none" rtlCol="0">
            <a:spAutoFit/>
          </a:bodyPr>
          <a:lstStyle/>
          <a:p>
            <a:pPr algn="r"/>
            <a:r>
              <a:rPr lang="en-US" dirty="0">
                <a:solidFill>
                  <a:schemeClr val="bg1">
                    <a:lumMod val="75000"/>
                  </a:schemeClr>
                </a:solidFill>
              </a:rPr>
              <a:t>Optic Neuropathy</a:t>
            </a:r>
          </a:p>
        </p:txBody>
      </p:sp>
      <p:cxnSp>
        <p:nvCxnSpPr>
          <p:cNvPr id="22" name="Straight Arrow Connector 21">
            <a:extLst>
              <a:ext uri="{FF2B5EF4-FFF2-40B4-BE49-F238E27FC236}">
                <a16:creationId xmlns:a16="http://schemas.microsoft.com/office/drawing/2014/main" id="{319F11B6-379E-4F97-B063-EB14C85E5D3E}"/>
              </a:ext>
            </a:extLst>
          </p:cNvPr>
          <p:cNvCxnSpPr>
            <a:cxnSpLocks/>
          </p:cNvCxnSpPr>
          <p:nvPr/>
        </p:nvCxnSpPr>
        <p:spPr>
          <a:xfrm>
            <a:off x="4539237" y="1267106"/>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53CFB090-F281-43B5-859C-D2B1637D9768}"/>
              </a:ext>
            </a:extLst>
          </p:cNvPr>
          <p:cNvSpPr txBox="1"/>
          <p:nvPr/>
        </p:nvSpPr>
        <p:spPr>
          <a:xfrm>
            <a:off x="2862942" y="1495706"/>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cxnSp>
        <p:nvCxnSpPr>
          <p:cNvPr id="24" name="Straight Arrow Connector 23">
            <a:extLst>
              <a:ext uri="{FF2B5EF4-FFF2-40B4-BE49-F238E27FC236}">
                <a16:creationId xmlns:a16="http://schemas.microsoft.com/office/drawing/2014/main" id="{E9D9C105-A9D5-4134-A0E8-416892752F4D}"/>
              </a:ext>
            </a:extLst>
          </p:cNvPr>
          <p:cNvCxnSpPr>
            <a:cxnSpLocks/>
          </p:cNvCxnSpPr>
          <p:nvPr/>
        </p:nvCxnSpPr>
        <p:spPr>
          <a:xfrm>
            <a:off x="4539972" y="2791106"/>
            <a:ext cx="0" cy="89231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B848AFE1-4A75-4E07-9DD0-810A282448B8}"/>
              </a:ext>
            </a:extLst>
          </p:cNvPr>
          <p:cNvSpPr txBox="1"/>
          <p:nvPr/>
        </p:nvSpPr>
        <p:spPr>
          <a:xfrm>
            <a:off x="2581859" y="3090446"/>
            <a:ext cx="3939313" cy="338554"/>
          </a:xfrm>
          <a:prstGeom prst="rect">
            <a:avLst/>
          </a:prstGeom>
          <a:solidFill>
            <a:schemeClr val="bg1"/>
          </a:solidFill>
        </p:spPr>
        <p:txBody>
          <a:bodyPr wrap="square" rtlCol="0">
            <a:spAutoFit/>
          </a:bodyPr>
          <a:lstStyle/>
          <a:p>
            <a:pPr algn="ctr"/>
            <a:r>
              <a:rPr lang="en-US" sz="1600" i="1" dirty="0"/>
              <a:t>What categories of pathology can result?</a:t>
            </a:r>
          </a:p>
        </p:txBody>
      </p:sp>
      <p:sp>
        <p:nvSpPr>
          <p:cNvPr id="26" name="TextBox 25">
            <a:extLst>
              <a:ext uri="{FF2B5EF4-FFF2-40B4-BE49-F238E27FC236}">
                <a16:creationId xmlns:a16="http://schemas.microsoft.com/office/drawing/2014/main" id="{0E51B064-A5DF-48E3-914C-785E081B037C}"/>
              </a:ext>
            </a:extLst>
          </p:cNvPr>
          <p:cNvSpPr txBox="1"/>
          <p:nvPr/>
        </p:nvSpPr>
        <p:spPr>
          <a:xfrm>
            <a:off x="3701772" y="4010306"/>
            <a:ext cx="1685077" cy="369332"/>
          </a:xfrm>
          <a:prstGeom prst="rect">
            <a:avLst/>
          </a:prstGeom>
          <a:noFill/>
        </p:spPr>
        <p:txBody>
          <a:bodyPr wrap="none" rtlCol="0">
            <a:spAutoFit/>
          </a:bodyPr>
          <a:lstStyle/>
          <a:p>
            <a:r>
              <a:rPr lang="en-US" dirty="0">
                <a:solidFill>
                  <a:schemeClr val="bg1">
                    <a:lumMod val="75000"/>
                  </a:schemeClr>
                </a:solidFill>
              </a:rPr>
              <a:t>Choroidopathy</a:t>
            </a:r>
          </a:p>
        </p:txBody>
      </p:sp>
      <p:sp>
        <p:nvSpPr>
          <p:cNvPr id="27" name="TextBox 26">
            <a:extLst>
              <a:ext uri="{FF2B5EF4-FFF2-40B4-BE49-F238E27FC236}">
                <a16:creationId xmlns:a16="http://schemas.microsoft.com/office/drawing/2014/main" id="{FEF1D5C0-87B5-45CF-B117-C873C9E236EF}"/>
              </a:ext>
            </a:extLst>
          </p:cNvPr>
          <p:cNvSpPr txBox="1"/>
          <p:nvPr/>
        </p:nvSpPr>
        <p:spPr>
          <a:xfrm>
            <a:off x="1828800" y="4010306"/>
            <a:ext cx="1415772" cy="369332"/>
          </a:xfrm>
          <a:prstGeom prst="rect">
            <a:avLst/>
          </a:prstGeom>
          <a:noFill/>
        </p:spPr>
        <p:txBody>
          <a:bodyPr wrap="none" rtlCol="0">
            <a:spAutoFit/>
          </a:bodyPr>
          <a:lstStyle/>
          <a:p>
            <a:r>
              <a:rPr lang="en-US" dirty="0">
                <a:solidFill>
                  <a:srgbClr val="0000FF"/>
                </a:solidFill>
              </a:rPr>
              <a:t>Retinopathy</a:t>
            </a:r>
          </a:p>
        </p:txBody>
      </p:sp>
      <p:sp>
        <p:nvSpPr>
          <p:cNvPr id="28" name="Left Brace 27">
            <a:extLst>
              <a:ext uri="{FF2B5EF4-FFF2-40B4-BE49-F238E27FC236}">
                <a16:creationId xmlns:a16="http://schemas.microsoft.com/office/drawing/2014/main" id="{8AE8CBDE-D52E-44DB-A7D7-4548B8B2C022}"/>
              </a:ext>
            </a:extLst>
          </p:cNvPr>
          <p:cNvSpPr/>
          <p:nvPr/>
        </p:nvSpPr>
        <p:spPr>
          <a:xfrm rot="5400000">
            <a:off x="4369959" y="2310325"/>
            <a:ext cx="338554" cy="316219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2" name="Straight Arrow Connector 31">
            <a:extLst>
              <a:ext uri="{FF2B5EF4-FFF2-40B4-BE49-F238E27FC236}">
                <a16:creationId xmlns:a16="http://schemas.microsoft.com/office/drawing/2014/main" id="{6B22916A-3C48-4FB4-A176-0C12C43B6E6C}"/>
              </a:ext>
            </a:extLst>
          </p:cNvPr>
          <p:cNvCxnSpPr/>
          <p:nvPr/>
        </p:nvCxnSpPr>
        <p:spPr>
          <a:xfrm flipH="1">
            <a:off x="1510861" y="4419600"/>
            <a:ext cx="1012431" cy="36490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4168AC57-D8C3-424B-9649-BE81CDD526C5}"/>
              </a:ext>
            </a:extLst>
          </p:cNvPr>
          <p:cNvCxnSpPr>
            <a:cxnSpLocks/>
          </p:cNvCxnSpPr>
          <p:nvPr/>
        </p:nvCxnSpPr>
        <p:spPr>
          <a:xfrm flipH="1">
            <a:off x="1907033" y="4419600"/>
            <a:ext cx="616260" cy="9326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a:extLst>
              <a:ext uri="{FF2B5EF4-FFF2-40B4-BE49-F238E27FC236}">
                <a16:creationId xmlns:a16="http://schemas.microsoft.com/office/drawing/2014/main" id="{8413056C-3541-4E37-A6AF-D271B30504CA}"/>
              </a:ext>
            </a:extLst>
          </p:cNvPr>
          <p:cNvCxnSpPr>
            <a:cxnSpLocks/>
          </p:cNvCxnSpPr>
          <p:nvPr/>
        </p:nvCxnSpPr>
        <p:spPr>
          <a:xfrm flipH="1">
            <a:off x="2491489" y="4419600"/>
            <a:ext cx="31804" cy="155298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2945A505-4575-4DB3-8AD8-45495B44A794}"/>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0" name="TextBox 29">
            <a:extLst>
              <a:ext uri="{FF2B5EF4-FFF2-40B4-BE49-F238E27FC236}">
                <a16:creationId xmlns:a16="http://schemas.microsoft.com/office/drawing/2014/main" id="{B7D94D44-9F18-4FB4-A2FD-DF0A59DCDD90}"/>
              </a:ext>
            </a:extLst>
          </p:cNvPr>
          <p:cNvSpPr txBox="1"/>
          <p:nvPr/>
        </p:nvSpPr>
        <p:spPr>
          <a:xfrm>
            <a:off x="3854102" y="2336023"/>
            <a:ext cx="1373005" cy="559577"/>
          </a:xfrm>
          <a:prstGeom prst="rect">
            <a:avLst/>
          </a:prstGeom>
          <a:solidFill>
            <a:schemeClr val="bg1"/>
          </a:solidFill>
        </p:spPr>
        <p:txBody>
          <a:bodyPr wrap="none" rtlCol="0">
            <a:spAutoFit/>
          </a:bodyPr>
          <a:lstStyle/>
          <a:p>
            <a:pPr algn="ctr">
              <a:lnSpc>
                <a:spcPts val="1900"/>
              </a:lnSpc>
            </a:pPr>
            <a:r>
              <a:rPr lang="en-US" dirty="0">
                <a:solidFill>
                  <a:srgbClr val="0000FF"/>
                </a:solidFill>
              </a:rPr>
              <a:t>Vasospasm</a:t>
            </a:r>
          </a:p>
          <a:p>
            <a:pPr algn="ctr">
              <a:lnSpc>
                <a:spcPts val="1900"/>
              </a:lnSpc>
            </a:pPr>
            <a:r>
              <a:rPr lang="en-US" sz="1400" dirty="0">
                <a:solidFill>
                  <a:srgbClr val="0000FF"/>
                </a:solidFill>
              </a:rPr>
              <a:t>of arterioles</a:t>
            </a:r>
          </a:p>
        </p:txBody>
      </p:sp>
    </p:spTree>
    <p:extLst>
      <p:ext uri="{BB962C8B-B14F-4D97-AF65-F5344CB8AC3E}">
        <p14:creationId xmlns:p14="http://schemas.microsoft.com/office/powerpoint/2010/main" val="44829726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84</a:t>
            </a:fld>
            <a:endParaRPr lang="en-US" altLang="en-US"/>
          </a:p>
        </p:txBody>
      </p:sp>
      <p:sp>
        <p:nvSpPr>
          <p:cNvPr id="26" name="TextBox 25">
            <a:extLst>
              <a:ext uri="{FF2B5EF4-FFF2-40B4-BE49-F238E27FC236}">
                <a16:creationId xmlns:a16="http://schemas.microsoft.com/office/drawing/2014/main" id="{95DA0DA2-6229-4BBF-98F4-D5C6410E397E}"/>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sp>
        <p:nvSpPr>
          <p:cNvPr id="27" name="TextBox 26">
            <a:extLst>
              <a:ext uri="{FF2B5EF4-FFF2-40B4-BE49-F238E27FC236}">
                <a16:creationId xmlns:a16="http://schemas.microsoft.com/office/drawing/2014/main" id="{8DC3B28C-623D-4524-A6DA-1FC3CF3BBCFA}"/>
              </a:ext>
            </a:extLst>
          </p:cNvPr>
          <p:cNvSpPr txBox="1"/>
          <p:nvPr/>
        </p:nvSpPr>
        <p:spPr>
          <a:xfrm>
            <a:off x="5763946" y="4010306"/>
            <a:ext cx="1980029" cy="369332"/>
          </a:xfrm>
          <a:prstGeom prst="rect">
            <a:avLst/>
          </a:prstGeom>
          <a:noFill/>
        </p:spPr>
        <p:txBody>
          <a:bodyPr wrap="none" rtlCol="0">
            <a:spAutoFit/>
          </a:bodyPr>
          <a:lstStyle/>
          <a:p>
            <a:pPr algn="r"/>
            <a:r>
              <a:rPr lang="en-US" dirty="0">
                <a:solidFill>
                  <a:schemeClr val="bg1">
                    <a:lumMod val="75000"/>
                  </a:schemeClr>
                </a:solidFill>
              </a:rPr>
              <a:t>Optic Neuropathy</a:t>
            </a:r>
          </a:p>
        </p:txBody>
      </p:sp>
      <p:cxnSp>
        <p:nvCxnSpPr>
          <p:cNvPr id="28" name="Straight Arrow Connector 27">
            <a:extLst>
              <a:ext uri="{FF2B5EF4-FFF2-40B4-BE49-F238E27FC236}">
                <a16:creationId xmlns:a16="http://schemas.microsoft.com/office/drawing/2014/main" id="{7CA09316-59F8-4411-9516-3A9FEF83BDFA}"/>
              </a:ext>
            </a:extLst>
          </p:cNvPr>
          <p:cNvCxnSpPr>
            <a:cxnSpLocks/>
          </p:cNvCxnSpPr>
          <p:nvPr/>
        </p:nvCxnSpPr>
        <p:spPr>
          <a:xfrm>
            <a:off x="4539237" y="1267106"/>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9A811AE1-B36A-4420-9149-8131569158B4}"/>
              </a:ext>
            </a:extLst>
          </p:cNvPr>
          <p:cNvSpPr txBox="1"/>
          <p:nvPr/>
        </p:nvSpPr>
        <p:spPr>
          <a:xfrm>
            <a:off x="2862942" y="1495706"/>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cxnSp>
        <p:nvCxnSpPr>
          <p:cNvPr id="31" name="Straight Arrow Connector 30">
            <a:extLst>
              <a:ext uri="{FF2B5EF4-FFF2-40B4-BE49-F238E27FC236}">
                <a16:creationId xmlns:a16="http://schemas.microsoft.com/office/drawing/2014/main" id="{8E140DEA-7A00-4CF5-82D6-C369F5054210}"/>
              </a:ext>
            </a:extLst>
          </p:cNvPr>
          <p:cNvCxnSpPr>
            <a:cxnSpLocks/>
          </p:cNvCxnSpPr>
          <p:nvPr/>
        </p:nvCxnSpPr>
        <p:spPr>
          <a:xfrm>
            <a:off x="4539972" y="2791106"/>
            <a:ext cx="0" cy="89231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EFA6E829-B7E3-487C-A028-A7E7A5B5C85C}"/>
              </a:ext>
            </a:extLst>
          </p:cNvPr>
          <p:cNvSpPr txBox="1"/>
          <p:nvPr/>
        </p:nvSpPr>
        <p:spPr>
          <a:xfrm>
            <a:off x="2581859" y="3090446"/>
            <a:ext cx="3939313" cy="338554"/>
          </a:xfrm>
          <a:prstGeom prst="rect">
            <a:avLst/>
          </a:prstGeom>
          <a:solidFill>
            <a:schemeClr val="bg1"/>
          </a:solidFill>
        </p:spPr>
        <p:txBody>
          <a:bodyPr wrap="square" rtlCol="0">
            <a:spAutoFit/>
          </a:bodyPr>
          <a:lstStyle/>
          <a:p>
            <a:pPr algn="ctr"/>
            <a:r>
              <a:rPr lang="en-US" sz="1600" i="1" dirty="0"/>
              <a:t>What categories of pathology can result?</a:t>
            </a:r>
          </a:p>
        </p:txBody>
      </p:sp>
      <p:sp>
        <p:nvSpPr>
          <p:cNvPr id="33" name="TextBox 32">
            <a:extLst>
              <a:ext uri="{FF2B5EF4-FFF2-40B4-BE49-F238E27FC236}">
                <a16:creationId xmlns:a16="http://schemas.microsoft.com/office/drawing/2014/main" id="{D538A92D-78B0-48FD-988C-ED7D89875E14}"/>
              </a:ext>
            </a:extLst>
          </p:cNvPr>
          <p:cNvSpPr txBox="1"/>
          <p:nvPr/>
        </p:nvSpPr>
        <p:spPr>
          <a:xfrm>
            <a:off x="3701772" y="4010306"/>
            <a:ext cx="1685077" cy="369332"/>
          </a:xfrm>
          <a:prstGeom prst="rect">
            <a:avLst/>
          </a:prstGeom>
          <a:noFill/>
        </p:spPr>
        <p:txBody>
          <a:bodyPr wrap="none" rtlCol="0">
            <a:spAutoFit/>
          </a:bodyPr>
          <a:lstStyle/>
          <a:p>
            <a:r>
              <a:rPr lang="en-US" dirty="0">
                <a:solidFill>
                  <a:schemeClr val="bg1">
                    <a:lumMod val="75000"/>
                  </a:schemeClr>
                </a:solidFill>
              </a:rPr>
              <a:t>Choroidopathy</a:t>
            </a:r>
          </a:p>
        </p:txBody>
      </p:sp>
      <p:sp>
        <p:nvSpPr>
          <p:cNvPr id="36" name="TextBox 35">
            <a:extLst>
              <a:ext uri="{FF2B5EF4-FFF2-40B4-BE49-F238E27FC236}">
                <a16:creationId xmlns:a16="http://schemas.microsoft.com/office/drawing/2014/main" id="{FE758ADC-AF15-48DE-99FD-748DA92F95DE}"/>
              </a:ext>
            </a:extLst>
          </p:cNvPr>
          <p:cNvSpPr txBox="1"/>
          <p:nvPr/>
        </p:nvSpPr>
        <p:spPr>
          <a:xfrm>
            <a:off x="1828800" y="4010306"/>
            <a:ext cx="1415772" cy="369332"/>
          </a:xfrm>
          <a:prstGeom prst="rect">
            <a:avLst/>
          </a:prstGeom>
          <a:noFill/>
        </p:spPr>
        <p:txBody>
          <a:bodyPr wrap="none" rtlCol="0">
            <a:spAutoFit/>
          </a:bodyPr>
          <a:lstStyle/>
          <a:p>
            <a:r>
              <a:rPr lang="en-US" dirty="0">
                <a:solidFill>
                  <a:srgbClr val="0000FF"/>
                </a:solidFill>
              </a:rPr>
              <a:t>Retinopathy</a:t>
            </a:r>
          </a:p>
        </p:txBody>
      </p:sp>
      <p:sp>
        <p:nvSpPr>
          <p:cNvPr id="37" name="Left Brace 36">
            <a:extLst>
              <a:ext uri="{FF2B5EF4-FFF2-40B4-BE49-F238E27FC236}">
                <a16:creationId xmlns:a16="http://schemas.microsoft.com/office/drawing/2014/main" id="{8E592E5B-BC38-4898-A107-648A375AF237}"/>
              </a:ext>
            </a:extLst>
          </p:cNvPr>
          <p:cNvSpPr/>
          <p:nvPr/>
        </p:nvSpPr>
        <p:spPr>
          <a:xfrm rot="5400000">
            <a:off x="4369959" y="2310325"/>
            <a:ext cx="338554" cy="316219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TextBox 37">
            <a:extLst>
              <a:ext uri="{FF2B5EF4-FFF2-40B4-BE49-F238E27FC236}">
                <a16:creationId xmlns:a16="http://schemas.microsoft.com/office/drawing/2014/main" id="{42AD2737-7362-4357-A3C5-48E754004765}"/>
              </a:ext>
            </a:extLst>
          </p:cNvPr>
          <p:cNvSpPr txBox="1"/>
          <p:nvPr/>
        </p:nvSpPr>
        <p:spPr>
          <a:xfrm>
            <a:off x="1834097" y="5972580"/>
            <a:ext cx="1314784" cy="338554"/>
          </a:xfrm>
          <a:prstGeom prst="rect">
            <a:avLst/>
          </a:prstGeom>
          <a:noFill/>
        </p:spPr>
        <p:txBody>
          <a:bodyPr wrap="none" rtlCol="0">
            <a:spAutoFit/>
          </a:bodyPr>
          <a:lstStyle/>
          <a:p>
            <a:pPr algn="ctr"/>
            <a:r>
              <a:rPr lang="en-US" sz="1600" dirty="0">
                <a:solidFill>
                  <a:srgbClr val="0000FF"/>
                </a:solidFill>
              </a:rPr>
              <a:t>Macular star</a:t>
            </a:r>
          </a:p>
        </p:txBody>
      </p:sp>
      <p:sp>
        <p:nvSpPr>
          <p:cNvPr id="40" name="TextBox 39">
            <a:extLst>
              <a:ext uri="{FF2B5EF4-FFF2-40B4-BE49-F238E27FC236}">
                <a16:creationId xmlns:a16="http://schemas.microsoft.com/office/drawing/2014/main" id="{50FF5653-C047-49D7-A5E6-FC7FEE02ADE5}"/>
              </a:ext>
            </a:extLst>
          </p:cNvPr>
          <p:cNvSpPr txBox="1"/>
          <p:nvPr/>
        </p:nvSpPr>
        <p:spPr>
          <a:xfrm>
            <a:off x="727500" y="5287435"/>
            <a:ext cx="1393331" cy="477054"/>
          </a:xfrm>
          <a:prstGeom prst="rect">
            <a:avLst/>
          </a:prstGeom>
          <a:noFill/>
        </p:spPr>
        <p:txBody>
          <a:bodyPr wrap="none" rtlCol="0">
            <a:spAutoFit/>
          </a:bodyPr>
          <a:lstStyle/>
          <a:p>
            <a:pPr algn="ctr">
              <a:lnSpc>
                <a:spcPts val="1500"/>
              </a:lnSpc>
            </a:pPr>
            <a:r>
              <a:rPr lang="en-US" sz="1600" dirty="0">
                <a:solidFill>
                  <a:srgbClr val="0000FF"/>
                </a:solidFill>
              </a:rPr>
              <a:t>Retinal</a:t>
            </a:r>
          </a:p>
          <a:p>
            <a:pPr algn="ctr">
              <a:lnSpc>
                <a:spcPts val="1500"/>
              </a:lnSpc>
            </a:pPr>
            <a:r>
              <a:rPr lang="en-US" sz="1600" dirty="0">
                <a:solidFill>
                  <a:srgbClr val="0000FF"/>
                </a:solidFill>
              </a:rPr>
              <a:t>hemorrhages</a:t>
            </a:r>
          </a:p>
        </p:txBody>
      </p:sp>
      <p:cxnSp>
        <p:nvCxnSpPr>
          <p:cNvPr id="42" name="Straight Arrow Connector 41">
            <a:extLst>
              <a:ext uri="{FF2B5EF4-FFF2-40B4-BE49-F238E27FC236}">
                <a16:creationId xmlns:a16="http://schemas.microsoft.com/office/drawing/2014/main" id="{ED3DDAF9-177F-43CB-A265-4EB4F64B481F}"/>
              </a:ext>
            </a:extLst>
          </p:cNvPr>
          <p:cNvCxnSpPr/>
          <p:nvPr/>
        </p:nvCxnSpPr>
        <p:spPr>
          <a:xfrm flipH="1">
            <a:off x="1510861" y="4419600"/>
            <a:ext cx="1012431" cy="36490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3701BD05-9E91-4F7E-A750-E3231E0612E2}"/>
              </a:ext>
            </a:extLst>
          </p:cNvPr>
          <p:cNvCxnSpPr>
            <a:cxnSpLocks/>
          </p:cNvCxnSpPr>
          <p:nvPr/>
        </p:nvCxnSpPr>
        <p:spPr>
          <a:xfrm flipH="1">
            <a:off x="1907033" y="4419600"/>
            <a:ext cx="616260" cy="9326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F80011A5-7515-4B53-A246-8008F42848E7}"/>
              </a:ext>
            </a:extLst>
          </p:cNvPr>
          <p:cNvCxnSpPr>
            <a:cxnSpLocks/>
            <a:endCxn id="38" idx="0"/>
          </p:cNvCxnSpPr>
          <p:nvPr/>
        </p:nvCxnSpPr>
        <p:spPr>
          <a:xfrm flipH="1">
            <a:off x="2491489" y="4419600"/>
            <a:ext cx="31804" cy="155298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26F667BE-B54B-437D-B87F-BB2D549B446B}"/>
              </a:ext>
            </a:extLst>
          </p:cNvPr>
          <p:cNvSpPr txBox="1"/>
          <p:nvPr/>
        </p:nvSpPr>
        <p:spPr>
          <a:xfrm>
            <a:off x="522839" y="4733057"/>
            <a:ext cx="1152881" cy="477054"/>
          </a:xfrm>
          <a:prstGeom prst="rect">
            <a:avLst/>
          </a:prstGeom>
          <a:noFill/>
          <a:ln>
            <a:noFill/>
          </a:ln>
        </p:spPr>
        <p:txBody>
          <a:bodyPr wrap="none" rtlCol="0">
            <a:spAutoFit/>
          </a:bodyPr>
          <a:lstStyle/>
          <a:p>
            <a:pPr algn="ctr">
              <a:lnSpc>
                <a:spcPts val="1500"/>
              </a:lnSpc>
            </a:pPr>
            <a:r>
              <a:rPr lang="en-US" sz="1600" dirty="0">
                <a:solidFill>
                  <a:srgbClr val="0000FF"/>
                </a:solidFill>
              </a:rPr>
              <a:t>Cotton-</a:t>
            </a:r>
          </a:p>
          <a:p>
            <a:pPr algn="ctr">
              <a:lnSpc>
                <a:spcPts val="1500"/>
              </a:lnSpc>
            </a:pPr>
            <a:r>
              <a:rPr lang="en-US" sz="1600" dirty="0">
                <a:solidFill>
                  <a:srgbClr val="0000FF"/>
                </a:solidFill>
              </a:rPr>
              <a:t>wool spots</a:t>
            </a:r>
          </a:p>
        </p:txBody>
      </p:sp>
      <p:sp>
        <p:nvSpPr>
          <p:cNvPr id="19" name="TextBox 18">
            <a:extLst>
              <a:ext uri="{FF2B5EF4-FFF2-40B4-BE49-F238E27FC236}">
                <a16:creationId xmlns:a16="http://schemas.microsoft.com/office/drawing/2014/main" id="{6ECE81E3-C34F-4215-8015-1A00BF8EF093}"/>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20" name="TextBox 19">
            <a:extLst>
              <a:ext uri="{FF2B5EF4-FFF2-40B4-BE49-F238E27FC236}">
                <a16:creationId xmlns:a16="http://schemas.microsoft.com/office/drawing/2014/main" id="{D6602F23-E7CE-47A3-8B4F-D289B1EE2CFC}"/>
              </a:ext>
            </a:extLst>
          </p:cNvPr>
          <p:cNvSpPr txBox="1"/>
          <p:nvPr/>
        </p:nvSpPr>
        <p:spPr>
          <a:xfrm>
            <a:off x="3854102" y="2336023"/>
            <a:ext cx="1373005" cy="559577"/>
          </a:xfrm>
          <a:prstGeom prst="rect">
            <a:avLst/>
          </a:prstGeom>
          <a:solidFill>
            <a:schemeClr val="bg1"/>
          </a:solidFill>
        </p:spPr>
        <p:txBody>
          <a:bodyPr wrap="none" rtlCol="0">
            <a:spAutoFit/>
          </a:bodyPr>
          <a:lstStyle/>
          <a:p>
            <a:pPr algn="ctr">
              <a:lnSpc>
                <a:spcPts val="1900"/>
              </a:lnSpc>
            </a:pPr>
            <a:r>
              <a:rPr lang="en-US" dirty="0">
                <a:solidFill>
                  <a:srgbClr val="0000FF"/>
                </a:solidFill>
              </a:rPr>
              <a:t>Vasospasm</a:t>
            </a:r>
          </a:p>
          <a:p>
            <a:pPr algn="ctr">
              <a:lnSpc>
                <a:spcPts val="1900"/>
              </a:lnSpc>
            </a:pPr>
            <a:r>
              <a:rPr lang="en-US" sz="1400" dirty="0">
                <a:solidFill>
                  <a:srgbClr val="0000FF"/>
                </a:solidFill>
              </a:rPr>
              <a:t>of arterioles</a:t>
            </a:r>
          </a:p>
        </p:txBody>
      </p:sp>
    </p:spTree>
    <p:extLst>
      <p:ext uri="{BB962C8B-B14F-4D97-AF65-F5344CB8AC3E}">
        <p14:creationId xmlns:p14="http://schemas.microsoft.com/office/powerpoint/2010/main" val="414829907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713DF93-1FB4-4085-AFB2-2A85DA6C10AB}"/>
              </a:ext>
            </a:extLst>
          </p:cNvPr>
          <p:cNvSpPr>
            <a:spLocks noGrp="1"/>
          </p:cNvSpPr>
          <p:nvPr>
            <p:ph type="sldNum" sz="quarter" idx="12"/>
          </p:nvPr>
        </p:nvSpPr>
        <p:spPr/>
        <p:txBody>
          <a:bodyPr/>
          <a:lstStyle/>
          <a:p>
            <a:pPr>
              <a:defRPr/>
            </a:pPr>
            <a:fld id="{AA5D8EAE-EC14-452A-AF26-215B4AE31F01}" type="slidenum">
              <a:rPr lang="en-US" altLang="en-US" smtClean="0"/>
              <a:pPr>
                <a:defRPr/>
              </a:pPr>
              <a:t>85</a:t>
            </a:fld>
            <a:endParaRPr lang="en-US" altLang="en-US"/>
          </a:p>
        </p:txBody>
      </p:sp>
      <p:sp>
        <p:nvSpPr>
          <p:cNvPr id="5" name="TextBox 4">
            <a:extLst>
              <a:ext uri="{FF2B5EF4-FFF2-40B4-BE49-F238E27FC236}">
                <a16:creationId xmlns:a16="http://schemas.microsoft.com/office/drawing/2014/main" id="{3E72196F-7F6B-430B-A99A-9C2DC03E73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0" name="TextBox 9">
            <a:extLst>
              <a:ext uri="{FF2B5EF4-FFF2-40B4-BE49-F238E27FC236}">
                <a16:creationId xmlns:a16="http://schemas.microsoft.com/office/drawing/2014/main" id="{A6B069AC-88AE-4E93-85DC-9C2DAC9EB78C}"/>
              </a:ext>
            </a:extLst>
          </p:cNvPr>
          <p:cNvSpPr txBox="1"/>
          <p:nvPr/>
        </p:nvSpPr>
        <p:spPr>
          <a:xfrm>
            <a:off x="3634150" y="6096000"/>
            <a:ext cx="1864614" cy="369332"/>
          </a:xfrm>
          <a:prstGeom prst="rect">
            <a:avLst/>
          </a:prstGeom>
          <a:noFill/>
        </p:spPr>
        <p:txBody>
          <a:bodyPr wrap="none" rtlCol="0">
            <a:spAutoFit/>
          </a:bodyPr>
          <a:lstStyle/>
          <a:p>
            <a:pPr algn="ctr"/>
            <a:r>
              <a:rPr lang="en-US" dirty="0"/>
              <a:t>HTN retinopathy</a:t>
            </a:r>
          </a:p>
        </p:txBody>
      </p:sp>
      <p:pic>
        <p:nvPicPr>
          <p:cNvPr id="3" name="Picture 2">
            <a:extLst>
              <a:ext uri="{FF2B5EF4-FFF2-40B4-BE49-F238E27FC236}">
                <a16:creationId xmlns:a16="http://schemas.microsoft.com/office/drawing/2014/main" id="{DE84F095-2DFF-4881-AAA7-9A7ABDA7727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88242" y="1647285"/>
            <a:ext cx="4756404" cy="3563430"/>
          </a:xfrm>
          <a:prstGeom prst="rect">
            <a:avLst/>
          </a:prstGeom>
        </p:spPr>
      </p:pic>
    </p:spTree>
    <p:extLst>
      <p:ext uri="{BB962C8B-B14F-4D97-AF65-F5344CB8AC3E}">
        <p14:creationId xmlns:p14="http://schemas.microsoft.com/office/powerpoint/2010/main" val="318881925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86</a:t>
            </a:fld>
            <a:endParaRPr lang="en-US" altLang="en-US"/>
          </a:p>
        </p:txBody>
      </p:sp>
      <p:sp>
        <p:nvSpPr>
          <p:cNvPr id="12" name="TextBox 11">
            <a:extLst>
              <a:ext uri="{FF2B5EF4-FFF2-40B4-BE49-F238E27FC236}">
                <a16:creationId xmlns:a16="http://schemas.microsoft.com/office/drawing/2014/main" id="{7541A85D-4B28-4BF0-B6F2-46D2CA93A3C5}"/>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sp>
        <p:nvSpPr>
          <p:cNvPr id="29" name="TextBox 28">
            <a:extLst>
              <a:ext uri="{FF2B5EF4-FFF2-40B4-BE49-F238E27FC236}">
                <a16:creationId xmlns:a16="http://schemas.microsoft.com/office/drawing/2014/main" id="{F6F93350-D01B-476A-8748-F019A1AF09A7}"/>
              </a:ext>
            </a:extLst>
          </p:cNvPr>
          <p:cNvSpPr txBox="1"/>
          <p:nvPr/>
        </p:nvSpPr>
        <p:spPr>
          <a:xfrm>
            <a:off x="5763946" y="4010306"/>
            <a:ext cx="1980029" cy="369332"/>
          </a:xfrm>
          <a:prstGeom prst="rect">
            <a:avLst/>
          </a:prstGeom>
          <a:noFill/>
        </p:spPr>
        <p:txBody>
          <a:bodyPr wrap="none" rtlCol="0">
            <a:spAutoFit/>
          </a:bodyPr>
          <a:lstStyle/>
          <a:p>
            <a:pPr algn="r"/>
            <a:r>
              <a:rPr lang="en-US" dirty="0">
                <a:solidFill>
                  <a:schemeClr val="bg1">
                    <a:lumMod val="75000"/>
                  </a:schemeClr>
                </a:solidFill>
              </a:rPr>
              <a:t>Optic Neuropathy</a:t>
            </a:r>
          </a:p>
        </p:txBody>
      </p:sp>
      <p:cxnSp>
        <p:nvCxnSpPr>
          <p:cNvPr id="41" name="Straight Arrow Connector 40">
            <a:extLst>
              <a:ext uri="{FF2B5EF4-FFF2-40B4-BE49-F238E27FC236}">
                <a16:creationId xmlns:a16="http://schemas.microsoft.com/office/drawing/2014/main" id="{935CA89C-F5CA-43C4-990A-9D68D80623E6}"/>
              </a:ext>
            </a:extLst>
          </p:cNvPr>
          <p:cNvCxnSpPr>
            <a:cxnSpLocks/>
          </p:cNvCxnSpPr>
          <p:nvPr/>
        </p:nvCxnSpPr>
        <p:spPr>
          <a:xfrm>
            <a:off x="4539237" y="1267106"/>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DECE4BD2-A060-4E2A-92A3-EC0616459638}"/>
              </a:ext>
            </a:extLst>
          </p:cNvPr>
          <p:cNvSpPr txBox="1"/>
          <p:nvPr/>
        </p:nvSpPr>
        <p:spPr>
          <a:xfrm>
            <a:off x="2862942" y="1495706"/>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cxnSp>
        <p:nvCxnSpPr>
          <p:cNvPr id="44" name="Straight Arrow Connector 43">
            <a:extLst>
              <a:ext uri="{FF2B5EF4-FFF2-40B4-BE49-F238E27FC236}">
                <a16:creationId xmlns:a16="http://schemas.microsoft.com/office/drawing/2014/main" id="{394549F1-F622-4FFD-A2AB-7E0A8A966951}"/>
              </a:ext>
            </a:extLst>
          </p:cNvPr>
          <p:cNvCxnSpPr>
            <a:cxnSpLocks/>
          </p:cNvCxnSpPr>
          <p:nvPr/>
        </p:nvCxnSpPr>
        <p:spPr>
          <a:xfrm>
            <a:off x="4539972" y="2791106"/>
            <a:ext cx="0" cy="89231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B9E99119-FD85-4558-B64D-98EAD09233F5}"/>
              </a:ext>
            </a:extLst>
          </p:cNvPr>
          <p:cNvSpPr txBox="1"/>
          <p:nvPr/>
        </p:nvSpPr>
        <p:spPr>
          <a:xfrm>
            <a:off x="2581859" y="3090446"/>
            <a:ext cx="3939313" cy="338554"/>
          </a:xfrm>
          <a:prstGeom prst="rect">
            <a:avLst/>
          </a:prstGeom>
          <a:solidFill>
            <a:schemeClr val="bg1"/>
          </a:solidFill>
        </p:spPr>
        <p:txBody>
          <a:bodyPr wrap="square" rtlCol="0">
            <a:spAutoFit/>
          </a:bodyPr>
          <a:lstStyle/>
          <a:p>
            <a:pPr algn="ctr"/>
            <a:r>
              <a:rPr lang="en-US" sz="1600" i="1" dirty="0"/>
              <a:t>What categories of pathology can result?</a:t>
            </a:r>
          </a:p>
        </p:txBody>
      </p:sp>
      <p:sp>
        <p:nvSpPr>
          <p:cNvPr id="35" name="TextBox 34">
            <a:extLst>
              <a:ext uri="{FF2B5EF4-FFF2-40B4-BE49-F238E27FC236}">
                <a16:creationId xmlns:a16="http://schemas.microsoft.com/office/drawing/2014/main" id="{9BF7E642-98A3-4514-9F1E-7813BA72F842}"/>
              </a:ext>
            </a:extLst>
          </p:cNvPr>
          <p:cNvSpPr txBox="1"/>
          <p:nvPr/>
        </p:nvSpPr>
        <p:spPr>
          <a:xfrm>
            <a:off x="3701772" y="4010306"/>
            <a:ext cx="1685077" cy="369332"/>
          </a:xfrm>
          <a:prstGeom prst="rect">
            <a:avLst/>
          </a:prstGeom>
          <a:noFill/>
        </p:spPr>
        <p:txBody>
          <a:bodyPr wrap="none" rtlCol="0">
            <a:spAutoFit/>
          </a:bodyPr>
          <a:lstStyle/>
          <a:p>
            <a:r>
              <a:rPr lang="en-US" dirty="0">
                <a:solidFill>
                  <a:srgbClr val="0000FF"/>
                </a:solidFill>
              </a:rPr>
              <a:t>Choroidopathy</a:t>
            </a:r>
          </a:p>
        </p:txBody>
      </p:sp>
      <p:sp>
        <p:nvSpPr>
          <p:cNvPr id="39" name="TextBox 38">
            <a:extLst>
              <a:ext uri="{FF2B5EF4-FFF2-40B4-BE49-F238E27FC236}">
                <a16:creationId xmlns:a16="http://schemas.microsoft.com/office/drawing/2014/main" id="{85F75B90-614F-47BB-AA07-D136D0E30446}"/>
              </a:ext>
            </a:extLst>
          </p:cNvPr>
          <p:cNvSpPr txBox="1"/>
          <p:nvPr/>
        </p:nvSpPr>
        <p:spPr>
          <a:xfrm>
            <a:off x="1828800" y="4010306"/>
            <a:ext cx="1415772" cy="369332"/>
          </a:xfrm>
          <a:prstGeom prst="rect">
            <a:avLst/>
          </a:prstGeom>
          <a:noFill/>
        </p:spPr>
        <p:txBody>
          <a:bodyPr wrap="none" rtlCol="0">
            <a:spAutoFit/>
          </a:bodyPr>
          <a:lstStyle/>
          <a:p>
            <a:r>
              <a:rPr lang="en-US" dirty="0">
                <a:solidFill>
                  <a:srgbClr val="0000FF"/>
                </a:solidFill>
              </a:rPr>
              <a:t>Retinopathy</a:t>
            </a:r>
          </a:p>
        </p:txBody>
      </p:sp>
      <p:sp>
        <p:nvSpPr>
          <p:cNvPr id="3" name="Left Brace 2">
            <a:extLst>
              <a:ext uri="{FF2B5EF4-FFF2-40B4-BE49-F238E27FC236}">
                <a16:creationId xmlns:a16="http://schemas.microsoft.com/office/drawing/2014/main" id="{9717B4E2-D34D-43A5-AB9C-025EDFD7ADBE}"/>
              </a:ext>
            </a:extLst>
          </p:cNvPr>
          <p:cNvSpPr/>
          <p:nvPr/>
        </p:nvSpPr>
        <p:spPr>
          <a:xfrm rot="5400000">
            <a:off x="4369959" y="2310325"/>
            <a:ext cx="338554" cy="316219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TextBox 66">
            <a:extLst>
              <a:ext uri="{FF2B5EF4-FFF2-40B4-BE49-F238E27FC236}">
                <a16:creationId xmlns:a16="http://schemas.microsoft.com/office/drawing/2014/main" id="{03AC4F3B-8893-4786-8310-C3492C03F14F}"/>
              </a:ext>
            </a:extLst>
          </p:cNvPr>
          <p:cNvSpPr txBox="1"/>
          <p:nvPr/>
        </p:nvSpPr>
        <p:spPr>
          <a:xfrm>
            <a:off x="1834097" y="5972580"/>
            <a:ext cx="1314784" cy="338554"/>
          </a:xfrm>
          <a:prstGeom prst="rect">
            <a:avLst/>
          </a:prstGeom>
          <a:noFill/>
        </p:spPr>
        <p:txBody>
          <a:bodyPr wrap="none" rtlCol="0">
            <a:spAutoFit/>
          </a:bodyPr>
          <a:lstStyle/>
          <a:p>
            <a:pPr algn="ctr"/>
            <a:r>
              <a:rPr lang="en-US" sz="1600" dirty="0">
                <a:solidFill>
                  <a:srgbClr val="0000FF"/>
                </a:solidFill>
              </a:rPr>
              <a:t>Macular star</a:t>
            </a:r>
          </a:p>
        </p:txBody>
      </p:sp>
      <p:sp>
        <p:nvSpPr>
          <p:cNvPr id="68" name="TextBox 67">
            <a:extLst>
              <a:ext uri="{FF2B5EF4-FFF2-40B4-BE49-F238E27FC236}">
                <a16:creationId xmlns:a16="http://schemas.microsoft.com/office/drawing/2014/main" id="{3F0CB41E-9190-4E4D-9B44-3BC8458BAAB3}"/>
              </a:ext>
            </a:extLst>
          </p:cNvPr>
          <p:cNvSpPr txBox="1"/>
          <p:nvPr/>
        </p:nvSpPr>
        <p:spPr>
          <a:xfrm>
            <a:off x="727500" y="5287435"/>
            <a:ext cx="1393331" cy="477054"/>
          </a:xfrm>
          <a:prstGeom prst="rect">
            <a:avLst/>
          </a:prstGeom>
          <a:noFill/>
        </p:spPr>
        <p:txBody>
          <a:bodyPr wrap="none" rtlCol="0">
            <a:spAutoFit/>
          </a:bodyPr>
          <a:lstStyle/>
          <a:p>
            <a:pPr algn="ctr">
              <a:lnSpc>
                <a:spcPts val="1500"/>
              </a:lnSpc>
            </a:pPr>
            <a:r>
              <a:rPr lang="en-US" sz="1600" dirty="0">
                <a:solidFill>
                  <a:srgbClr val="0000FF"/>
                </a:solidFill>
              </a:rPr>
              <a:t>Retinal</a:t>
            </a:r>
          </a:p>
          <a:p>
            <a:pPr algn="ctr">
              <a:lnSpc>
                <a:spcPts val="1500"/>
              </a:lnSpc>
            </a:pPr>
            <a:r>
              <a:rPr lang="en-US" sz="1600" dirty="0">
                <a:solidFill>
                  <a:srgbClr val="0000FF"/>
                </a:solidFill>
              </a:rPr>
              <a:t>hemorrhages</a:t>
            </a:r>
          </a:p>
        </p:txBody>
      </p:sp>
      <p:cxnSp>
        <p:nvCxnSpPr>
          <p:cNvPr id="70" name="Straight Arrow Connector 69">
            <a:extLst>
              <a:ext uri="{FF2B5EF4-FFF2-40B4-BE49-F238E27FC236}">
                <a16:creationId xmlns:a16="http://schemas.microsoft.com/office/drawing/2014/main" id="{511827D8-B39E-402B-8B7B-DD5BFC3D8255}"/>
              </a:ext>
            </a:extLst>
          </p:cNvPr>
          <p:cNvCxnSpPr/>
          <p:nvPr/>
        </p:nvCxnSpPr>
        <p:spPr>
          <a:xfrm flipH="1">
            <a:off x="1510861" y="4419600"/>
            <a:ext cx="1012431" cy="36490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8ACEFD6C-F0C3-49A3-95EE-7AAF8251270C}"/>
              </a:ext>
            </a:extLst>
          </p:cNvPr>
          <p:cNvCxnSpPr>
            <a:cxnSpLocks/>
          </p:cNvCxnSpPr>
          <p:nvPr/>
        </p:nvCxnSpPr>
        <p:spPr>
          <a:xfrm flipH="1">
            <a:off x="1907033" y="4419600"/>
            <a:ext cx="616260" cy="9326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8A7A33BE-8F30-4442-A666-A98130486FB4}"/>
              </a:ext>
            </a:extLst>
          </p:cNvPr>
          <p:cNvCxnSpPr>
            <a:cxnSpLocks/>
            <a:endCxn id="67" idx="0"/>
          </p:cNvCxnSpPr>
          <p:nvPr/>
        </p:nvCxnSpPr>
        <p:spPr>
          <a:xfrm flipH="1">
            <a:off x="2491489" y="4419600"/>
            <a:ext cx="31804" cy="155298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AE1B6BF3-C777-463E-BB16-F92F19A324A1}"/>
              </a:ext>
            </a:extLst>
          </p:cNvPr>
          <p:cNvSpPr txBox="1"/>
          <p:nvPr/>
        </p:nvSpPr>
        <p:spPr>
          <a:xfrm>
            <a:off x="522839" y="4733057"/>
            <a:ext cx="1152881" cy="477054"/>
          </a:xfrm>
          <a:prstGeom prst="rect">
            <a:avLst/>
          </a:prstGeom>
          <a:noFill/>
          <a:ln>
            <a:noFill/>
          </a:ln>
        </p:spPr>
        <p:txBody>
          <a:bodyPr wrap="none" rtlCol="0">
            <a:spAutoFit/>
          </a:bodyPr>
          <a:lstStyle/>
          <a:p>
            <a:pPr algn="ctr">
              <a:lnSpc>
                <a:spcPts val="1500"/>
              </a:lnSpc>
            </a:pPr>
            <a:r>
              <a:rPr lang="en-US" sz="1600" dirty="0">
                <a:solidFill>
                  <a:srgbClr val="0000FF"/>
                </a:solidFill>
              </a:rPr>
              <a:t>Cotton-</a:t>
            </a:r>
          </a:p>
          <a:p>
            <a:pPr algn="ctr">
              <a:lnSpc>
                <a:spcPts val="1500"/>
              </a:lnSpc>
            </a:pPr>
            <a:r>
              <a:rPr lang="en-US" sz="1600" dirty="0">
                <a:solidFill>
                  <a:srgbClr val="0000FF"/>
                </a:solidFill>
              </a:rPr>
              <a:t>wool spots</a:t>
            </a:r>
          </a:p>
        </p:txBody>
      </p:sp>
      <p:sp>
        <p:nvSpPr>
          <p:cNvPr id="26" name="TextBox 25">
            <a:extLst>
              <a:ext uri="{FF2B5EF4-FFF2-40B4-BE49-F238E27FC236}">
                <a16:creationId xmlns:a16="http://schemas.microsoft.com/office/drawing/2014/main" id="{4B36FBD9-6179-49A6-A26A-C2D8E9F8B345}"/>
              </a:ext>
            </a:extLst>
          </p:cNvPr>
          <p:cNvSpPr txBox="1"/>
          <p:nvPr/>
        </p:nvSpPr>
        <p:spPr>
          <a:xfrm>
            <a:off x="4384385" y="5046474"/>
            <a:ext cx="309700" cy="338554"/>
          </a:xfrm>
          <a:prstGeom prst="rect">
            <a:avLst/>
          </a:prstGeom>
          <a:noFill/>
        </p:spPr>
        <p:txBody>
          <a:bodyPr wrap="none" rtlCol="0">
            <a:spAutoFit/>
          </a:bodyPr>
          <a:lstStyle/>
          <a:p>
            <a:pPr algn="ctr"/>
            <a:r>
              <a:rPr lang="en-US" sz="1600" b="1" i="1" dirty="0">
                <a:solidFill>
                  <a:srgbClr val="0000FF"/>
                </a:solidFill>
              </a:rPr>
              <a:t>?</a:t>
            </a:r>
          </a:p>
        </p:txBody>
      </p:sp>
      <p:cxnSp>
        <p:nvCxnSpPr>
          <p:cNvPr id="27" name="Straight Arrow Connector 26">
            <a:extLst>
              <a:ext uri="{FF2B5EF4-FFF2-40B4-BE49-F238E27FC236}">
                <a16:creationId xmlns:a16="http://schemas.microsoft.com/office/drawing/2014/main" id="{AB5F7B53-0F0D-49D4-8AA3-BDF39DB7B415}"/>
              </a:ext>
            </a:extLst>
          </p:cNvPr>
          <p:cNvCxnSpPr>
            <a:cxnSpLocks/>
            <a:stCxn id="35" idx="2"/>
            <a:endCxn id="26" idx="0"/>
          </p:cNvCxnSpPr>
          <p:nvPr/>
        </p:nvCxnSpPr>
        <p:spPr>
          <a:xfrm flipH="1">
            <a:off x="4539235" y="4379638"/>
            <a:ext cx="5076" cy="66683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2484C4A-8074-46B5-8A58-223108C468A6}"/>
              </a:ext>
            </a:extLst>
          </p:cNvPr>
          <p:cNvSpPr txBox="1"/>
          <p:nvPr/>
        </p:nvSpPr>
        <p:spPr>
          <a:xfrm>
            <a:off x="4396667" y="6214646"/>
            <a:ext cx="309700" cy="338554"/>
          </a:xfrm>
          <a:prstGeom prst="rect">
            <a:avLst/>
          </a:prstGeom>
          <a:noFill/>
        </p:spPr>
        <p:txBody>
          <a:bodyPr wrap="none" rtlCol="0">
            <a:spAutoFit/>
          </a:bodyPr>
          <a:lstStyle/>
          <a:p>
            <a:pPr algn="ctr"/>
            <a:r>
              <a:rPr lang="en-US" sz="1600" b="1" i="1" dirty="0">
                <a:solidFill>
                  <a:srgbClr val="0000FF"/>
                </a:solidFill>
              </a:rPr>
              <a:t>?</a:t>
            </a:r>
          </a:p>
        </p:txBody>
      </p:sp>
      <p:cxnSp>
        <p:nvCxnSpPr>
          <p:cNvPr id="30" name="Straight Arrow Connector 29">
            <a:extLst>
              <a:ext uri="{FF2B5EF4-FFF2-40B4-BE49-F238E27FC236}">
                <a16:creationId xmlns:a16="http://schemas.microsoft.com/office/drawing/2014/main" id="{34BCDA86-D281-4A9C-A3B6-011668742A4D}"/>
              </a:ext>
            </a:extLst>
          </p:cNvPr>
          <p:cNvCxnSpPr>
            <a:cxnSpLocks/>
          </p:cNvCxnSpPr>
          <p:nvPr/>
        </p:nvCxnSpPr>
        <p:spPr>
          <a:xfrm flipH="1">
            <a:off x="4539235" y="5410200"/>
            <a:ext cx="1" cy="8213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47680F44-9BB1-4025-B507-6589385DF7B1}"/>
              </a:ext>
            </a:extLst>
          </p:cNvPr>
          <p:cNvSpPr txBox="1"/>
          <p:nvPr/>
        </p:nvSpPr>
        <p:spPr>
          <a:xfrm>
            <a:off x="4114800" y="4537316"/>
            <a:ext cx="1050288" cy="307777"/>
          </a:xfrm>
          <a:prstGeom prst="rect">
            <a:avLst/>
          </a:prstGeom>
          <a:solidFill>
            <a:schemeClr val="bg1"/>
          </a:solidFill>
        </p:spPr>
        <p:txBody>
          <a:bodyPr wrap="none" rtlCol="0">
            <a:spAutoFit/>
          </a:bodyPr>
          <a:lstStyle/>
          <a:p>
            <a:pPr algn="ctr"/>
            <a:r>
              <a:rPr lang="en-US" sz="1400" i="1" dirty="0"/>
              <a:t>Leads to…</a:t>
            </a:r>
          </a:p>
        </p:txBody>
      </p:sp>
      <p:sp>
        <p:nvSpPr>
          <p:cNvPr id="31" name="TextBox 30">
            <a:extLst>
              <a:ext uri="{FF2B5EF4-FFF2-40B4-BE49-F238E27FC236}">
                <a16:creationId xmlns:a16="http://schemas.microsoft.com/office/drawing/2014/main" id="{5FF9C42A-7824-4037-87AD-BFCFD835E84A}"/>
              </a:ext>
            </a:extLst>
          </p:cNvPr>
          <p:cNvSpPr txBox="1"/>
          <p:nvPr/>
        </p:nvSpPr>
        <p:spPr>
          <a:xfrm>
            <a:off x="4114800" y="5635823"/>
            <a:ext cx="1050288" cy="307777"/>
          </a:xfrm>
          <a:prstGeom prst="rect">
            <a:avLst/>
          </a:prstGeom>
          <a:solidFill>
            <a:schemeClr val="bg1"/>
          </a:solidFill>
        </p:spPr>
        <p:txBody>
          <a:bodyPr wrap="none" rtlCol="0">
            <a:spAutoFit/>
          </a:bodyPr>
          <a:lstStyle/>
          <a:p>
            <a:pPr algn="ctr"/>
            <a:r>
              <a:rPr lang="en-US" sz="1400" i="1" dirty="0"/>
              <a:t>Leads to…</a:t>
            </a:r>
          </a:p>
        </p:txBody>
      </p:sp>
      <p:sp>
        <p:nvSpPr>
          <p:cNvPr id="25" name="TextBox 24">
            <a:extLst>
              <a:ext uri="{FF2B5EF4-FFF2-40B4-BE49-F238E27FC236}">
                <a16:creationId xmlns:a16="http://schemas.microsoft.com/office/drawing/2014/main" id="{172E3326-C0C0-4D46-BE17-F03B1D4DE1F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2" name="TextBox 31">
            <a:extLst>
              <a:ext uri="{FF2B5EF4-FFF2-40B4-BE49-F238E27FC236}">
                <a16:creationId xmlns:a16="http://schemas.microsoft.com/office/drawing/2014/main" id="{E1D60C23-3208-49DD-B417-63658927E7D7}"/>
              </a:ext>
            </a:extLst>
          </p:cNvPr>
          <p:cNvSpPr txBox="1"/>
          <p:nvPr/>
        </p:nvSpPr>
        <p:spPr>
          <a:xfrm>
            <a:off x="3854102" y="2336023"/>
            <a:ext cx="1373005" cy="559577"/>
          </a:xfrm>
          <a:prstGeom prst="rect">
            <a:avLst/>
          </a:prstGeom>
          <a:solidFill>
            <a:schemeClr val="bg1"/>
          </a:solidFill>
        </p:spPr>
        <p:txBody>
          <a:bodyPr wrap="none" rtlCol="0">
            <a:spAutoFit/>
          </a:bodyPr>
          <a:lstStyle/>
          <a:p>
            <a:pPr algn="ctr">
              <a:lnSpc>
                <a:spcPts val="1900"/>
              </a:lnSpc>
            </a:pPr>
            <a:r>
              <a:rPr lang="en-US" dirty="0">
                <a:solidFill>
                  <a:srgbClr val="0000FF"/>
                </a:solidFill>
              </a:rPr>
              <a:t>Vasospasm</a:t>
            </a:r>
          </a:p>
          <a:p>
            <a:pPr algn="ctr">
              <a:lnSpc>
                <a:spcPts val="1900"/>
              </a:lnSpc>
            </a:pPr>
            <a:r>
              <a:rPr lang="en-US" sz="1400" dirty="0">
                <a:solidFill>
                  <a:srgbClr val="0000FF"/>
                </a:solidFill>
              </a:rPr>
              <a:t>of arterioles</a:t>
            </a:r>
          </a:p>
        </p:txBody>
      </p:sp>
    </p:spTree>
    <p:extLst>
      <p:ext uri="{BB962C8B-B14F-4D97-AF65-F5344CB8AC3E}">
        <p14:creationId xmlns:p14="http://schemas.microsoft.com/office/powerpoint/2010/main" val="30235931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87</a:t>
            </a:fld>
            <a:endParaRPr lang="en-US" altLang="en-US"/>
          </a:p>
        </p:txBody>
      </p:sp>
      <p:sp>
        <p:nvSpPr>
          <p:cNvPr id="12" name="TextBox 11">
            <a:extLst>
              <a:ext uri="{FF2B5EF4-FFF2-40B4-BE49-F238E27FC236}">
                <a16:creationId xmlns:a16="http://schemas.microsoft.com/office/drawing/2014/main" id="{7541A85D-4B28-4BF0-B6F2-46D2CA93A3C5}"/>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sp>
        <p:nvSpPr>
          <p:cNvPr id="29" name="TextBox 28">
            <a:extLst>
              <a:ext uri="{FF2B5EF4-FFF2-40B4-BE49-F238E27FC236}">
                <a16:creationId xmlns:a16="http://schemas.microsoft.com/office/drawing/2014/main" id="{F6F93350-D01B-476A-8748-F019A1AF09A7}"/>
              </a:ext>
            </a:extLst>
          </p:cNvPr>
          <p:cNvSpPr txBox="1"/>
          <p:nvPr/>
        </p:nvSpPr>
        <p:spPr>
          <a:xfrm>
            <a:off x="5763946" y="4010306"/>
            <a:ext cx="1980029" cy="369332"/>
          </a:xfrm>
          <a:prstGeom prst="rect">
            <a:avLst/>
          </a:prstGeom>
          <a:noFill/>
        </p:spPr>
        <p:txBody>
          <a:bodyPr wrap="none" rtlCol="0">
            <a:spAutoFit/>
          </a:bodyPr>
          <a:lstStyle/>
          <a:p>
            <a:pPr algn="r"/>
            <a:r>
              <a:rPr lang="en-US" dirty="0">
                <a:solidFill>
                  <a:schemeClr val="bg1">
                    <a:lumMod val="75000"/>
                  </a:schemeClr>
                </a:solidFill>
              </a:rPr>
              <a:t>Optic Neuropathy</a:t>
            </a:r>
          </a:p>
        </p:txBody>
      </p:sp>
      <p:cxnSp>
        <p:nvCxnSpPr>
          <p:cNvPr id="41" name="Straight Arrow Connector 40">
            <a:extLst>
              <a:ext uri="{FF2B5EF4-FFF2-40B4-BE49-F238E27FC236}">
                <a16:creationId xmlns:a16="http://schemas.microsoft.com/office/drawing/2014/main" id="{935CA89C-F5CA-43C4-990A-9D68D80623E6}"/>
              </a:ext>
            </a:extLst>
          </p:cNvPr>
          <p:cNvCxnSpPr>
            <a:cxnSpLocks/>
          </p:cNvCxnSpPr>
          <p:nvPr/>
        </p:nvCxnSpPr>
        <p:spPr>
          <a:xfrm>
            <a:off x="4539237" y="1267106"/>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DECE4BD2-A060-4E2A-92A3-EC0616459638}"/>
              </a:ext>
            </a:extLst>
          </p:cNvPr>
          <p:cNvSpPr txBox="1"/>
          <p:nvPr/>
        </p:nvSpPr>
        <p:spPr>
          <a:xfrm>
            <a:off x="2862942" y="1495706"/>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cxnSp>
        <p:nvCxnSpPr>
          <p:cNvPr id="44" name="Straight Arrow Connector 43">
            <a:extLst>
              <a:ext uri="{FF2B5EF4-FFF2-40B4-BE49-F238E27FC236}">
                <a16:creationId xmlns:a16="http://schemas.microsoft.com/office/drawing/2014/main" id="{394549F1-F622-4FFD-A2AB-7E0A8A966951}"/>
              </a:ext>
            </a:extLst>
          </p:cNvPr>
          <p:cNvCxnSpPr>
            <a:cxnSpLocks/>
          </p:cNvCxnSpPr>
          <p:nvPr/>
        </p:nvCxnSpPr>
        <p:spPr>
          <a:xfrm>
            <a:off x="4539972" y="2791106"/>
            <a:ext cx="0" cy="89231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B9E99119-FD85-4558-B64D-98EAD09233F5}"/>
              </a:ext>
            </a:extLst>
          </p:cNvPr>
          <p:cNvSpPr txBox="1"/>
          <p:nvPr/>
        </p:nvSpPr>
        <p:spPr>
          <a:xfrm>
            <a:off x="2581859" y="3090446"/>
            <a:ext cx="3939313" cy="338554"/>
          </a:xfrm>
          <a:prstGeom prst="rect">
            <a:avLst/>
          </a:prstGeom>
          <a:solidFill>
            <a:schemeClr val="bg1"/>
          </a:solidFill>
        </p:spPr>
        <p:txBody>
          <a:bodyPr wrap="square" rtlCol="0">
            <a:spAutoFit/>
          </a:bodyPr>
          <a:lstStyle/>
          <a:p>
            <a:pPr algn="ctr"/>
            <a:r>
              <a:rPr lang="en-US" sz="1600" i="1" dirty="0"/>
              <a:t>What categories of pathology can result?</a:t>
            </a:r>
          </a:p>
        </p:txBody>
      </p:sp>
      <p:sp>
        <p:nvSpPr>
          <p:cNvPr id="35" name="TextBox 34">
            <a:extLst>
              <a:ext uri="{FF2B5EF4-FFF2-40B4-BE49-F238E27FC236}">
                <a16:creationId xmlns:a16="http://schemas.microsoft.com/office/drawing/2014/main" id="{9BF7E642-98A3-4514-9F1E-7813BA72F842}"/>
              </a:ext>
            </a:extLst>
          </p:cNvPr>
          <p:cNvSpPr txBox="1"/>
          <p:nvPr/>
        </p:nvSpPr>
        <p:spPr>
          <a:xfrm>
            <a:off x="3701772" y="4010306"/>
            <a:ext cx="1685077" cy="369332"/>
          </a:xfrm>
          <a:prstGeom prst="rect">
            <a:avLst/>
          </a:prstGeom>
          <a:noFill/>
        </p:spPr>
        <p:txBody>
          <a:bodyPr wrap="none" rtlCol="0">
            <a:spAutoFit/>
          </a:bodyPr>
          <a:lstStyle/>
          <a:p>
            <a:r>
              <a:rPr lang="en-US" dirty="0">
                <a:solidFill>
                  <a:srgbClr val="0000FF"/>
                </a:solidFill>
              </a:rPr>
              <a:t>Choroidopathy</a:t>
            </a:r>
          </a:p>
        </p:txBody>
      </p:sp>
      <p:sp>
        <p:nvSpPr>
          <p:cNvPr id="39" name="TextBox 38">
            <a:extLst>
              <a:ext uri="{FF2B5EF4-FFF2-40B4-BE49-F238E27FC236}">
                <a16:creationId xmlns:a16="http://schemas.microsoft.com/office/drawing/2014/main" id="{85F75B90-614F-47BB-AA07-D136D0E30446}"/>
              </a:ext>
            </a:extLst>
          </p:cNvPr>
          <p:cNvSpPr txBox="1"/>
          <p:nvPr/>
        </p:nvSpPr>
        <p:spPr>
          <a:xfrm>
            <a:off x="1828800" y="4010306"/>
            <a:ext cx="1415772" cy="369332"/>
          </a:xfrm>
          <a:prstGeom prst="rect">
            <a:avLst/>
          </a:prstGeom>
          <a:noFill/>
        </p:spPr>
        <p:txBody>
          <a:bodyPr wrap="none" rtlCol="0">
            <a:spAutoFit/>
          </a:bodyPr>
          <a:lstStyle/>
          <a:p>
            <a:r>
              <a:rPr lang="en-US" dirty="0">
                <a:solidFill>
                  <a:srgbClr val="0000FF"/>
                </a:solidFill>
              </a:rPr>
              <a:t>Retinopathy</a:t>
            </a:r>
          </a:p>
        </p:txBody>
      </p:sp>
      <p:sp>
        <p:nvSpPr>
          <p:cNvPr id="3" name="Left Brace 2">
            <a:extLst>
              <a:ext uri="{FF2B5EF4-FFF2-40B4-BE49-F238E27FC236}">
                <a16:creationId xmlns:a16="http://schemas.microsoft.com/office/drawing/2014/main" id="{9717B4E2-D34D-43A5-AB9C-025EDFD7ADBE}"/>
              </a:ext>
            </a:extLst>
          </p:cNvPr>
          <p:cNvSpPr/>
          <p:nvPr/>
        </p:nvSpPr>
        <p:spPr>
          <a:xfrm rot="5400000">
            <a:off x="4369959" y="2310325"/>
            <a:ext cx="338554" cy="316219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TextBox 66">
            <a:extLst>
              <a:ext uri="{FF2B5EF4-FFF2-40B4-BE49-F238E27FC236}">
                <a16:creationId xmlns:a16="http://schemas.microsoft.com/office/drawing/2014/main" id="{03AC4F3B-8893-4786-8310-C3492C03F14F}"/>
              </a:ext>
            </a:extLst>
          </p:cNvPr>
          <p:cNvSpPr txBox="1"/>
          <p:nvPr/>
        </p:nvSpPr>
        <p:spPr>
          <a:xfrm>
            <a:off x="1834097" y="5972580"/>
            <a:ext cx="1314784" cy="338554"/>
          </a:xfrm>
          <a:prstGeom prst="rect">
            <a:avLst/>
          </a:prstGeom>
          <a:noFill/>
        </p:spPr>
        <p:txBody>
          <a:bodyPr wrap="none" rtlCol="0">
            <a:spAutoFit/>
          </a:bodyPr>
          <a:lstStyle/>
          <a:p>
            <a:pPr algn="ctr"/>
            <a:r>
              <a:rPr lang="en-US" sz="1600" dirty="0">
                <a:solidFill>
                  <a:srgbClr val="0000FF"/>
                </a:solidFill>
              </a:rPr>
              <a:t>Macular star</a:t>
            </a:r>
          </a:p>
        </p:txBody>
      </p:sp>
      <p:sp>
        <p:nvSpPr>
          <p:cNvPr id="68" name="TextBox 67">
            <a:extLst>
              <a:ext uri="{FF2B5EF4-FFF2-40B4-BE49-F238E27FC236}">
                <a16:creationId xmlns:a16="http://schemas.microsoft.com/office/drawing/2014/main" id="{3F0CB41E-9190-4E4D-9B44-3BC8458BAAB3}"/>
              </a:ext>
            </a:extLst>
          </p:cNvPr>
          <p:cNvSpPr txBox="1"/>
          <p:nvPr/>
        </p:nvSpPr>
        <p:spPr>
          <a:xfrm>
            <a:off x="727500" y="5287435"/>
            <a:ext cx="1393331" cy="477054"/>
          </a:xfrm>
          <a:prstGeom prst="rect">
            <a:avLst/>
          </a:prstGeom>
          <a:noFill/>
        </p:spPr>
        <p:txBody>
          <a:bodyPr wrap="none" rtlCol="0">
            <a:spAutoFit/>
          </a:bodyPr>
          <a:lstStyle/>
          <a:p>
            <a:pPr algn="ctr">
              <a:lnSpc>
                <a:spcPts val="1500"/>
              </a:lnSpc>
            </a:pPr>
            <a:r>
              <a:rPr lang="en-US" sz="1600" dirty="0">
                <a:solidFill>
                  <a:srgbClr val="0000FF"/>
                </a:solidFill>
              </a:rPr>
              <a:t>Retinal</a:t>
            </a:r>
          </a:p>
          <a:p>
            <a:pPr algn="ctr">
              <a:lnSpc>
                <a:spcPts val="1500"/>
              </a:lnSpc>
            </a:pPr>
            <a:r>
              <a:rPr lang="en-US" sz="1600" dirty="0">
                <a:solidFill>
                  <a:srgbClr val="0000FF"/>
                </a:solidFill>
              </a:rPr>
              <a:t>hemorrhages</a:t>
            </a:r>
          </a:p>
        </p:txBody>
      </p:sp>
      <p:cxnSp>
        <p:nvCxnSpPr>
          <p:cNvPr id="70" name="Straight Arrow Connector 69">
            <a:extLst>
              <a:ext uri="{FF2B5EF4-FFF2-40B4-BE49-F238E27FC236}">
                <a16:creationId xmlns:a16="http://schemas.microsoft.com/office/drawing/2014/main" id="{511827D8-B39E-402B-8B7B-DD5BFC3D8255}"/>
              </a:ext>
            </a:extLst>
          </p:cNvPr>
          <p:cNvCxnSpPr/>
          <p:nvPr/>
        </p:nvCxnSpPr>
        <p:spPr>
          <a:xfrm flipH="1">
            <a:off x="1510861" y="4419600"/>
            <a:ext cx="1012431" cy="36490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8ACEFD6C-F0C3-49A3-95EE-7AAF8251270C}"/>
              </a:ext>
            </a:extLst>
          </p:cNvPr>
          <p:cNvCxnSpPr>
            <a:cxnSpLocks/>
          </p:cNvCxnSpPr>
          <p:nvPr/>
        </p:nvCxnSpPr>
        <p:spPr>
          <a:xfrm flipH="1">
            <a:off x="1907033" y="4419600"/>
            <a:ext cx="616260" cy="9326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8A7A33BE-8F30-4442-A666-A98130486FB4}"/>
              </a:ext>
            </a:extLst>
          </p:cNvPr>
          <p:cNvCxnSpPr>
            <a:cxnSpLocks/>
            <a:endCxn id="67" idx="0"/>
          </p:cNvCxnSpPr>
          <p:nvPr/>
        </p:nvCxnSpPr>
        <p:spPr>
          <a:xfrm flipH="1">
            <a:off x="2491489" y="4419600"/>
            <a:ext cx="31804" cy="155298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AE1B6BF3-C777-463E-BB16-F92F19A324A1}"/>
              </a:ext>
            </a:extLst>
          </p:cNvPr>
          <p:cNvSpPr txBox="1"/>
          <p:nvPr/>
        </p:nvSpPr>
        <p:spPr>
          <a:xfrm>
            <a:off x="522839" y="4733057"/>
            <a:ext cx="1152881" cy="477054"/>
          </a:xfrm>
          <a:prstGeom prst="rect">
            <a:avLst/>
          </a:prstGeom>
          <a:noFill/>
          <a:ln>
            <a:noFill/>
          </a:ln>
        </p:spPr>
        <p:txBody>
          <a:bodyPr wrap="none" rtlCol="0">
            <a:spAutoFit/>
          </a:bodyPr>
          <a:lstStyle/>
          <a:p>
            <a:pPr algn="ctr">
              <a:lnSpc>
                <a:spcPts val="1500"/>
              </a:lnSpc>
            </a:pPr>
            <a:r>
              <a:rPr lang="en-US" sz="1600" dirty="0">
                <a:solidFill>
                  <a:srgbClr val="0000FF"/>
                </a:solidFill>
              </a:rPr>
              <a:t>Cotton-</a:t>
            </a:r>
          </a:p>
          <a:p>
            <a:pPr algn="ctr">
              <a:lnSpc>
                <a:spcPts val="1500"/>
              </a:lnSpc>
            </a:pPr>
            <a:r>
              <a:rPr lang="en-US" sz="1600" dirty="0">
                <a:solidFill>
                  <a:srgbClr val="0000FF"/>
                </a:solidFill>
              </a:rPr>
              <a:t>wool spots</a:t>
            </a:r>
          </a:p>
        </p:txBody>
      </p:sp>
      <p:sp>
        <p:nvSpPr>
          <p:cNvPr id="26" name="TextBox 25">
            <a:extLst>
              <a:ext uri="{FF2B5EF4-FFF2-40B4-BE49-F238E27FC236}">
                <a16:creationId xmlns:a16="http://schemas.microsoft.com/office/drawing/2014/main" id="{4B36FBD9-6179-49A6-A26A-C2D8E9F8B345}"/>
              </a:ext>
            </a:extLst>
          </p:cNvPr>
          <p:cNvSpPr txBox="1"/>
          <p:nvPr/>
        </p:nvSpPr>
        <p:spPr>
          <a:xfrm>
            <a:off x="3564449" y="5046474"/>
            <a:ext cx="1949573" cy="338554"/>
          </a:xfrm>
          <a:prstGeom prst="rect">
            <a:avLst/>
          </a:prstGeom>
          <a:noFill/>
        </p:spPr>
        <p:txBody>
          <a:bodyPr wrap="none" rtlCol="0">
            <a:spAutoFit/>
          </a:bodyPr>
          <a:lstStyle/>
          <a:p>
            <a:pPr algn="ctr"/>
            <a:r>
              <a:rPr lang="en-US" sz="1600" dirty="0">
                <a:solidFill>
                  <a:srgbClr val="0000FF"/>
                </a:solidFill>
              </a:rPr>
              <a:t>Choroidal infarction</a:t>
            </a:r>
          </a:p>
        </p:txBody>
      </p:sp>
      <p:cxnSp>
        <p:nvCxnSpPr>
          <p:cNvPr id="27" name="Straight Arrow Connector 26">
            <a:extLst>
              <a:ext uri="{FF2B5EF4-FFF2-40B4-BE49-F238E27FC236}">
                <a16:creationId xmlns:a16="http://schemas.microsoft.com/office/drawing/2014/main" id="{AB5F7B53-0F0D-49D4-8AA3-BDF39DB7B415}"/>
              </a:ext>
            </a:extLst>
          </p:cNvPr>
          <p:cNvCxnSpPr>
            <a:cxnSpLocks/>
            <a:stCxn id="35" idx="2"/>
            <a:endCxn id="26" idx="0"/>
          </p:cNvCxnSpPr>
          <p:nvPr/>
        </p:nvCxnSpPr>
        <p:spPr>
          <a:xfrm flipH="1">
            <a:off x="4539236" y="4379638"/>
            <a:ext cx="5075" cy="66683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2484C4A-8074-46B5-8A58-223108C468A6}"/>
              </a:ext>
            </a:extLst>
          </p:cNvPr>
          <p:cNvSpPr txBox="1"/>
          <p:nvPr/>
        </p:nvSpPr>
        <p:spPr>
          <a:xfrm>
            <a:off x="3833211" y="6214646"/>
            <a:ext cx="1436612" cy="338554"/>
          </a:xfrm>
          <a:prstGeom prst="rect">
            <a:avLst/>
          </a:prstGeom>
          <a:noFill/>
        </p:spPr>
        <p:txBody>
          <a:bodyPr wrap="none" rtlCol="0">
            <a:spAutoFit/>
          </a:bodyPr>
          <a:lstStyle/>
          <a:p>
            <a:pPr algn="ctr"/>
            <a:r>
              <a:rPr lang="en-US" sz="1600" dirty="0">
                <a:solidFill>
                  <a:srgbClr val="0000FF"/>
                </a:solidFill>
              </a:rPr>
              <a:t>Exudative RD</a:t>
            </a:r>
          </a:p>
        </p:txBody>
      </p:sp>
      <p:cxnSp>
        <p:nvCxnSpPr>
          <p:cNvPr id="30" name="Straight Arrow Connector 29">
            <a:extLst>
              <a:ext uri="{FF2B5EF4-FFF2-40B4-BE49-F238E27FC236}">
                <a16:creationId xmlns:a16="http://schemas.microsoft.com/office/drawing/2014/main" id="{34BCDA86-D281-4A9C-A3B6-011668742A4D}"/>
              </a:ext>
            </a:extLst>
          </p:cNvPr>
          <p:cNvCxnSpPr>
            <a:cxnSpLocks/>
          </p:cNvCxnSpPr>
          <p:nvPr/>
        </p:nvCxnSpPr>
        <p:spPr>
          <a:xfrm flipH="1">
            <a:off x="4539235" y="5410200"/>
            <a:ext cx="1" cy="8213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47680F44-9BB1-4025-B507-6589385DF7B1}"/>
              </a:ext>
            </a:extLst>
          </p:cNvPr>
          <p:cNvSpPr txBox="1"/>
          <p:nvPr/>
        </p:nvSpPr>
        <p:spPr>
          <a:xfrm>
            <a:off x="4114800" y="4537316"/>
            <a:ext cx="1050288" cy="307777"/>
          </a:xfrm>
          <a:prstGeom prst="rect">
            <a:avLst/>
          </a:prstGeom>
          <a:solidFill>
            <a:schemeClr val="bg1"/>
          </a:solidFill>
        </p:spPr>
        <p:txBody>
          <a:bodyPr wrap="none" rtlCol="0">
            <a:spAutoFit/>
          </a:bodyPr>
          <a:lstStyle/>
          <a:p>
            <a:pPr algn="ctr"/>
            <a:r>
              <a:rPr lang="en-US" sz="1400" i="1" dirty="0"/>
              <a:t>Leads to…</a:t>
            </a:r>
          </a:p>
        </p:txBody>
      </p:sp>
      <p:sp>
        <p:nvSpPr>
          <p:cNvPr id="31" name="TextBox 30">
            <a:extLst>
              <a:ext uri="{FF2B5EF4-FFF2-40B4-BE49-F238E27FC236}">
                <a16:creationId xmlns:a16="http://schemas.microsoft.com/office/drawing/2014/main" id="{5FF9C42A-7824-4037-87AD-BFCFD835E84A}"/>
              </a:ext>
            </a:extLst>
          </p:cNvPr>
          <p:cNvSpPr txBox="1"/>
          <p:nvPr/>
        </p:nvSpPr>
        <p:spPr>
          <a:xfrm>
            <a:off x="4114800" y="5635823"/>
            <a:ext cx="1050288" cy="307777"/>
          </a:xfrm>
          <a:prstGeom prst="rect">
            <a:avLst/>
          </a:prstGeom>
          <a:solidFill>
            <a:schemeClr val="bg1"/>
          </a:solidFill>
        </p:spPr>
        <p:txBody>
          <a:bodyPr wrap="none" rtlCol="0">
            <a:spAutoFit/>
          </a:bodyPr>
          <a:lstStyle/>
          <a:p>
            <a:pPr algn="ctr"/>
            <a:r>
              <a:rPr lang="en-US" sz="1400" i="1" dirty="0"/>
              <a:t>Leads to…</a:t>
            </a:r>
          </a:p>
        </p:txBody>
      </p:sp>
      <p:sp>
        <p:nvSpPr>
          <p:cNvPr id="25" name="TextBox 24">
            <a:extLst>
              <a:ext uri="{FF2B5EF4-FFF2-40B4-BE49-F238E27FC236}">
                <a16:creationId xmlns:a16="http://schemas.microsoft.com/office/drawing/2014/main" id="{2DAB0406-6D58-49CD-94A6-0D1B5F56EE9A}"/>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2" name="TextBox 31">
            <a:extLst>
              <a:ext uri="{FF2B5EF4-FFF2-40B4-BE49-F238E27FC236}">
                <a16:creationId xmlns:a16="http://schemas.microsoft.com/office/drawing/2014/main" id="{1D4B1573-10BF-4471-B4E3-EA544A342AC7}"/>
              </a:ext>
            </a:extLst>
          </p:cNvPr>
          <p:cNvSpPr txBox="1"/>
          <p:nvPr/>
        </p:nvSpPr>
        <p:spPr>
          <a:xfrm>
            <a:off x="3854102" y="2336023"/>
            <a:ext cx="1373005" cy="559577"/>
          </a:xfrm>
          <a:prstGeom prst="rect">
            <a:avLst/>
          </a:prstGeom>
          <a:solidFill>
            <a:schemeClr val="bg1"/>
          </a:solidFill>
        </p:spPr>
        <p:txBody>
          <a:bodyPr wrap="none" rtlCol="0">
            <a:spAutoFit/>
          </a:bodyPr>
          <a:lstStyle/>
          <a:p>
            <a:pPr algn="ctr">
              <a:lnSpc>
                <a:spcPts val="1900"/>
              </a:lnSpc>
            </a:pPr>
            <a:r>
              <a:rPr lang="en-US" dirty="0">
                <a:solidFill>
                  <a:srgbClr val="0000FF"/>
                </a:solidFill>
              </a:rPr>
              <a:t>Vasospasm</a:t>
            </a:r>
          </a:p>
          <a:p>
            <a:pPr algn="ctr">
              <a:lnSpc>
                <a:spcPts val="1900"/>
              </a:lnSpc>
            </a:pPr>
            <a:r>
              <a:rPr lang="en-US" sz="1400" dirty="0">
                <a:solidFill>
                  <a:srgbClr val="0000FF"/>
                </a:solidFill>
              </a:rPr>
              <a:t>of arterioles</a:t>
            </a:r>
          </a:p>
        </p:txBody>
      </p:sp>
    </p:spTree>
    <p:extLst>
      <p:ext uri="{BB962C8B-B14F-4D97-AF65-F5344CB8AC3E}">
        <p14:creationId xmlns:p14="http://schemas.microsoft.com/office/powerpoint/2010/main" val="129926490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713DF93-1FB4-4085-AFB2-2A85DA6C10AB}"/>
              </a:ext>
            </a:extLst>
          </p:cNvPr>
          <p:cNvSpPr>
            <a:spLocks noGrp="1"/>
          </p:cNvSpPr>
          <p:nvPr>
            <p:ph type="sldNum" sz="quarter" idx="12"/>
          </p:nvPr>
        </p:nvSpPr>
        <p:spPr/>
        <p:txBody>
          <a:bodyPr/>
          <a:lstStyle/>
          <a:p>
            <a:pPr>
              <a:defRPr/>
            </a:pPr>
            <a:fld id="{AA5D8EAE-EC14-452A-AF26-215B4AE31F01}" type="slidenum">
              <a:rPr lang="en-US" altLang="en-US" smtClean="0"/>
              <a:pPr>
                <a:defRPr/>
              </a:pPr>
              <a:t>88</a:t>
            </a:fld>
            <a:endParaRPr lang="en-US" altLang="en-US"/>
          </a:p>
        </p:txBody>
      </p:sp>
      <p:sp>
        <p:nvSpPr>
          <p:cNvPr id="5" name="TextBox 4">
            <a:extLst>
              <a:ext uri="{FF2B5EF4-FFF2-40B4-BE49-F238E27FC236}">
                <a16:creationId xmlns:a16="http://schemas.microsoft.com/office/drawing/2014/main" id="{3E72196F-7F6B-430B-A99A-9C2DC03E73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0" name="TextBox 9">
            <a:extLst>
              <a:ext uri="{FF2B5EF4-FFF2-40B4-BE49-F238E27FC236}">
                <a16:creationId xmlns:a16="http://schemas.microsoft.com/office/drawing/2014/main" id="{A6B069AC-88AE-4E93-85DC-9C2DAC9EB78C}"/>
              </a:ext>
            </a:extLst>
          </p:cNvPr>
          <p:cNvSpPr txBox="1"/>
          <p:nvPr/>
        </p:nvSpPr>
        <p:spPr>
          <a:xfrm>
            <a:off x="2518466" y="6096000"/>
            <a:ext cx="4095993" cy="369332"/>
          </a:xfrm>
          <a:prstGeom prst="rect">
            <a:avLst/>
          </a:prstGeom>
          <a:noFill/>
        </p:spPr>
        <p:txBody>
          <a:bodyPr wrap="none" rtlCol="0">
            <a:spAutoFit/>
          </a:bodyPr>
          <a:lstStyle/>
          <a:p>
            <a:pPr algn="ctr"/>
            <a:r>
              <a:rPr lang="en-US" dirty="0"/>
              <a:t>HTN choroidopathy with exudative RD</a:t>
            </a:r>
          </a:p>
        </p:txBody>
      </p:sp>
      <p:pic>
        <p:nvPicPr>
          <p:cNvPr id="6" name="Picture 5">
            <a:extLst>
              <a:ext uri="{FF2B5EF4-FFF2-40B4-BE49-F238E27FC236}">
                <a16:creationId xmlns:a16="http://schemas.microsoft.com/office/drawing/2014/main" id="{4778634B-1376-4D58-9BBC-5A06E05B234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1314" y="2182134"/>
            <a:ext cx="8581371" cy="2493732"/>
          </a:xfrm>
          <a:prstGeom prst="rect">
            <a:avLst/>
          </a:prstGeom>
        </p:spPr>
      </p:pic>
    </p:spTree>
    <p:extLst>
      <p:ext uri="{BB962C8B-B14F-4D97-AF65-F5344CB8AC3E}">
        <p14:creationId xmlns:p14="http://schemas.microsoft.com/office/powerpoint/2010/main" val="377378758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89</a:t>
            </a:fld>
            <a:endParaRPr lang="en-US" altLang="en-US"/>
          </a:p>
        </p:txBody>
      </p:sp>
      <p:sp>
        <p:nvSpPr>
          <p:cNvPr id="12" name="TextBox 11">
            <a:extLst>
              <a:ext uri="{FF2B5EF4-FFF2-40B4-BE49-F238E27FC236}">
                <a16:creationId xmlns:a16="http://schemas.microsoft.com/office/drawing/2014/main" id="{7541A85D-4B28-4BF0-B6F2-46D2CA93A3C5}"/>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sp>
        <p:nvSpPr>
          <p:cNvPr id="29" name="TextBox 28">
            <a:extLst>
              <a:ext uri="{FF2B5EF4-FFF2-40B4-BE49-F238E27FC236}">
                <a16:creationId xmlns:a16="http://schemas.microsoft.com/office/drawing/2014/main" id="{F6F93350-D01B-476A-8748-F019A1AF09A7}"/>
              </a:ext>
            </a:extLst>
          </p:cNvPr>
          <p:cNvSpPr txBox="1"/>
          <p:nvPr/>
        </p:nvSpPr>
        <p:spPr>
          <a:xfrm>
            <a:off x="5763946" y="4010306"/>
            <a:ext cx="1980029" cy="369332"/>
          </a:xfrm>
          <a:prstGeom prst="rect">
            <a:avLst/>
          </a:prstGeom>
          <a:noFill/>
        </p:spPr>
        <p:txBody>
          <a:bodyPr wrap="none" rtlCol="0">
            <a:spAutoFit/>
          </a:bodyPr>
          <a:lstStyle/>
          <a:p>
            <a:pPr algn="r"/>
            <a:r>
              <a:rPr lang="en-US" dirty="0">
                <a:solidFill>
                  <a:srgbClr val="0000FF"/>
                </a:solidFill>
              </a:rPr>
              <a:t>Optic Neuropathy</a:t>
            </a:r>
          </a:p>
        </p:txBody>
      </p:sp>
      <p:cxnSp>
        <p:nvCxnSpPr>
          <p:cNvPr id="41" name="Straight Arrow Connector 40">
            <a:extLst>
              <a:ext uri="{FF2B5EF4-FFF2-40B4-BE49-F238E27FC236}">
                <a16:creationId xmlns:a16="http://schemas.microsoft.com/office/drawing/2014/main" id="{935CA89C-F5CA-43C4-990A-9D68D80623E6}"/>
              </a:ext>
            </a:extLst>
          </p:cNvPr>
          <p:cNvCxnSpPr>
            <a:cxnSpLocks/>
          </p:cNvCxnSpPr>
          <p:nvPr/>
        </p:nvCxnSpPr>
        <p:spPr>
          <a:xfrm>
            <a:off x="4539237" y="1267106"/>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DECE4BD2-A060-4E2A-92A3-EC0616459638}"/>
              </a:ext>
            </a:extLst>
          </p:cNvPr>
          <p:cNvSpPr txBox="1"/>
          <p:nvPr/>
        </p:nvSpPr>
        <p:spPr>
          <a:xfrm>
            <a:off x="2862942" y="1495706"/>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cxnSp>
        <p:nvCxnSpPr>
          <p:cNvPr id="44" name="Straight Arrow Connector 43">
            <a:extLst>
              <a:ext uri="{FF2B5EF4-FFF2-40B4-BE49-F238E27FC236}">
                <a16:creationId xmlns:a16="http://schemas.microsoft.com/office/drawing/2014/main" id="{394549F1-F622-4FFD-A2AB-7E0A8A966951}"/>
              </a:ext>
            </a:extLst>
          </p:cNvPr>
          <p:cNvCxnSpPr>
            <a:cxnSpLocks/>
          </p:cNvCxnSpPr>
          <p:nvPr/>
        </p:nvCxnSpPr>
        <p:spPr>
          <a:xfrm>
            <a:off x="4539972" y="2791106"/>
            <a:ext cx="0" cy="89231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B9E99119-FD85-4558-B64D-98EAD09233F5}"/>
              </a:ext>
            </a:extLst>
          </p:cNvPr>
          <p:cNvSpPr txBox="1"/>
          <p:nvPr/>
        </p:nvSpPr>
        <p:spPr>
          <a:xfrm>
            <a:off x="2581859" y="3090446"/>
            <a:ext cx="3939313" cy="338554"/>
          </a:xfrm>
          <a:prstGeom prst="rect">
            <a:avLst/>
          </a:prstGeom>
          <a:solidFill>
            <a:schemeClr val="bg1"/>
          </a:solidFill>
        </p:spPr>
        <p:txBody>
          <a:bodyPr wrap="square" rtlCol="0">
            <a:spAutoFit/>
          </a:bodyPr>
          <a:lstStyle/>
          <a:p>
            <a:pPr algn="ctr"/>
            <a:r>
              <a:rPr lang="en-US" sz="1600" i="1" dirty="0"/>
              <a:t>What categories of pathology can result?</a:t>
            </a:r>
          </a:p>
        </p:txBody>
      </p:sp>
      <p:sp>
        <p:nvSpPr>
          <p:cNvPr id="35" name="TextBox 34">
            <a:extLst>
              <a:ext uri="{FF2B5EF4-FFF2-40B4-BE49-F238E27FC236}">
                <a16:creationId xmlns:a16="http://schemas.microsoft.com/office/drawing/2014/main" id="{9BF7E642-98A3-4514-9F1E-7813BA72F842}"/>
              </a:ext>
            </a:extLst>
          </p:cNvPr>
          <p:cNvSpPr txBox="1"/>
          <p:nvPr/>
        </p:nvSpPr>
        <p:spPr>
          <a:xfrm>
            <a:off x="3701772" y="4010306"/>
            <a:ext cx="1685077" cy="369332"/>
          </a:xfrm>
          <a:prstGeom prst="rect">
            <a:avLst/>
          </a:prstGeom>
          <a:noFill/>
        </p:spPr>
        <p:txBody>
          <a:bodyPr wrap="none" rtlCol="0">
            <a:spAutoFit/>
          </a:bodyPr>
          <a:lstStyle/>
          <a:p>
            <a:r>
              <a:rPr lang="en-US" dirty="0">
                <a:solidFill>
                  <a:srgbClr val="0000FF"/>
                </a:solidFill>
              </a:rPr>
              <a:t>Choroidopathy</a:t>
            </a:r>
          </a:p>
        </p:txBody>
      </p:sp>
      <p:sp>
        <p:nvSpPr>
          <p:cNvPr id="39" name="TextBox 38">
            <a:extLst>
              <a:ext uri="{FF2B5EF4-FFF2-40B4-BE49-F238E27FC236}">
                <a16:creationId xmlns:a16="http://schemas.microsoft.com/office/drawing/2014/main" id="{85F75B90-614F-47BB-AA07-D136D0E30446}"/>
              </a:ext>
            </a:extLst>
          </p:cNvPr>
          <p:cNvSpPr txBox="1"/>
          <p:nvPr/>
        </p:nvSpPr>
        <p:spPr>
          <a:xfrm>
            <a:off x="1828800" y="4010306"/>
            <a:ext cx="1415772" cy="369332"/>
          </a:xfrm>
          <a:prstGeom prst="rect">
            <a:avLst/>
          </a:prstGeom>
          <a:noFill/>
        </p:spPr>
        <p:txBody>
          <a:bodyPr wrap="none" rtlCol="0">
            <a:spAutoFit/>
          </a:bodyPr>
          <a:lstStyle/>
          <a:p>
            <a:r>
              <a:rPr lang="en-US" dirty="0">
                <a:solidFill>
                  <a:srgbClr val="0000FF"/>
                </a:solidFill>
              </a:rPr>
              <a:t>Retinopathy</a:t>
            </a:r>
          </a:p>
        </p:txBody>
      </p:sp>
      <p:sp>
        <p:nvSpPr>
          <p:cNvPr id="3" name="Left Brace 2">
            <a:extLst>
              <a:ext uri="{FF2B5EF4-FFF2-40B4-BE49-F238E27FC236}">
                <a16:creationId xmlns:a16="http://schemas.microsoft.com/office/drawing/2014/main" id="{9717B4E2-D34D-43A5-AB9C-025EDFD7ADBE}"/>
              </a:ext>
            </a:extLst>
          </p:cNvPr>
          <p:cNvSpPr/>
          <p:nvPr/>
        </p:nvSpPr>
        <p:spPr>
          <a:xfrm rot="5400000">
            <a:off x="4369959" y="2310325"/>
            <a:ext cx="338554" cy="316219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TextBox 66">
            <a:extLst>
              <a:ext uri="{FF2B5EF4-FFF2-40B4-BE49-F238E27FC236}">
                <a16:creationId xmlns:a16="http://schemas.microsoft.com/office/drawing/2014/main" id="{03AC4F3B-8893-4786-8310-C3492C03F14F}"/>
              </a:ext>
            </a:extLst>
          </p:cNvPr>
          <p:cNvSpPr txBox="1"/>
          <p:nvPr/>
        </p:nvSpPr>
        <p:spPr>
          <a:xfrm>
            <a:off x="1834097" y="5972580"/>
            <a:ext cx="1314784" cy="338554"/>
          </a:xfrm>
          <a:prstGeom prst="rect">
            <a:avLst/>
          </a:prstGeom>
          <a:noFill/>
        </p:spPr>
        <p:txBody>
          <a:bodyPr wrap="none" rtlCol="0">
            <a:spAutoFit/>
          </a:bodyPr>
          <a:lstStyle/>
          <a:p>
            <a:pPr algn="ctr"/>
            <a:r>
              <a:rPr lang="en-US" sz="1600" dirty="0">
                <a:solidFill>
                  <a:srgbClr val="0000FF"/>
                </a:solidFill>
              </a:rPr>
              <a:t>Macular star</a:t>
            </a:r>
          </a:p>
        </p:txBody>
      </p:sp>
      <p:sp>
        <p:nvSpPr>
          <p:cNvPr id="68" name="TextBox 67">
            <a:extLst>
              <a:ext uri="{FF2B5EF4-FFF2-40B4-BE49-F238E27FC236}">
                <a16:creationId xmlns:a16="http://schemas.microsoft.com/office/drawing/2014/main" id="{3F0CB41E-9190-4E4D-9B44-3BC8458BAAB3}"/>
              </a:ext>
            </a:extLst>
          </p:cNvPr>
          <p:cNvSpPr txBox="1"/>
          <p:nvPr/>
        </p:nvSpPr>
        <p:spPr>
          <a:xfrm>
            <a:off x="727500" y="5287435"/>
            <a:ext cx="1393331" cy="477054"/>
          </a:xfrm>
          <a:prstGeom prst="rect">
            <a:avLst/>
          </a:prstGeom>
          <a:noFill/>
        </p:spPr>
        <p:txBody>
          <a:bodyPr wrap="none" rtlCol="0">
            <a:spAutoFit/>
          </a:bodyPr>
          <a:lstStyle/>
          <a:p>
            <a:pPr algn="ctr">
              <a:lnSpc>
                <a:spcPts val="1500"/>
              </a:lnSpc>
            </a:pPr>
            <a:r>
              <a:rPr lang="en-US" sz="1600" dirty="0">
                <a:solidFill>
                  <a:srgbClr val="0000FF"/>
                </a:solidFill>
              </a:rPr>
              <a:t>Retinal</a:t>
            </a:r>
          </a:p>
          <a:p>
            <a:pPr algn="ctr">
              <a:lnSpc>
                <a:spcPts val="1500"/>
              </a:lnSpc>
            </a:pPr>
            <a:r>
              <a:rPr lang="en-US" sz="1600" dirty="0">
                <a:solidFill>
                  <a:srgbClr val="0000FF"/>
                </a:solidFill>
              </a:rPr>
              <a:t>hemorrhages</a:t>
            </a:r>
          </a:p>
        </p:txBody>
      </p:sp>
      <p:cxnSp>
        <p:nvCxnSpPr>
          <p:cNvPr id="70" name="Straight Arrow Connector 69">
            <a:extLst>
              <a:ext uri="{FF2B5EF4-FFF2-40B4-BE49-F238E27FC236}">
                <a16:creationId xmlns:a16="http://schemas.microsoft.com/office/drawing/2014/main" id="{511827D8-B39E-402B-8B7B-DD5BFC3D8255}"/>
              </a:ext>
            </a:extLst>
          </p:cNvPr>
          <p:cNvCxnSpPr/>
          <p:nvPr/>
        </p:nvCxnSpPr>
        <p:spPr>
          <a:xfrm flipH="1">
            <a:off x="1510861" y="4419600"/>
            <a:ext cx="1012431" cy="36490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8ACEFD6C-F0C3-49A3-95EE-7AAF8251270C}"/>
              </a:ext>
            </a:extLst>
          </p:cNvPr>
          <p:cNvCxnSpPr>
            <a:cxnSpLocks/>
          </p:cNvCxnSpPr>
          <p:nvPr/>
        </p:nvCxnSpPr>
        <p:spPr>
          <a:xfrm flipH="1">
            <a:off x="1907033" y="4419600"/>
            <a:ext cx="616260" cy="9326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8A7A33BE-8F30-4442-A666-A98130486FB4}"/>
              </a:ext>
            </a:extLst>
          </p:cNvPr>
          <p:cNvCxnSpPr>
            <a:cxnSpLocks/>
            <a:endCxn id="67" idx="0"/>
          </p:cNvCxnSpPr>
          <p:nvPr/>
        </p:nvCxnSpPr>
        <p:spPr>
          <a:xfrm flipH="1">
            <a:off x="2491489" y="4419600"/>
            <a:ext cx="31804" cy="155298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AE1B6BF3-C777-463E-BB16-F92F19A324A1}"/>
              </a:ext>
            </a:extLst>
          </p:cNvPr>
          <p:cNvSpPr txBox="1"/>
          <p:nvPr/>
        </p:nvSpPr>
        <p:spPr>
          <a:xfrm>
            <a:off x="522839" y="4733057"/>
            <a:ext cx="1152881" cy="477054"/>
          </a:xfrm>
          <a:prstGeom prst="rect">
            <a:avLst/>
          </a:prstGeom>
          <a:noFill/>
          <a:ln>
            <a:noFill/>
          </a:ln>
        </p:spPr>
        <p:txBody>
          <a:bodyPr wrap="none" rtlCol="0">
            <a:spAutoFit/>
          </a:bodyPr>
          <a:lstStyle/>
          <a:p>
            <a:pPr algn="ctr">
              <a:lnSpc>
                <a:spcPts val="1500"/>
              </a:lnSpc>
            </a:pPr>
            <a:r>
              <a:rPr lang="en-US" sz="1600" dirty="0">
                <a:solidFill>
                  <a:srgbClr val="0000FF"/>
                </a:solidFill>
              </a:rPr>
              <a:t>Cotton-</a:t>
            </a:r>
          </a:p>
          <a:p>
            <a:pPr algn="ctr">
              <a:lnSpc>
                <a:spcPts val="1500"/>
              </a:lnSpc>
            </a:pPr>
            <a:r>
              <a:rPr lang="en-US" sz="1600" dirty="0">
                <a:solidFill>
                  <a:srgbClr val="0000FF"/>
                </a:solidFill>
              </a:rPr>
              <a:t>wool spots</a:t>
            </a:r>
          </a:p>
        </p:txBody>
      </p:sp>
      <p:sp>
        <p:nvSpPr>
          <p:cNvPr id="26" name="TextBox 25">
            <a:extLst>
              <a:ext uri="{FF2B5EF4-FFF2-40B4-BE49-F238E27FC236}">
                <a16:creationId xmlns:a16="http://schemas.microsoft.com/office/drawing/2014/main" id="{4B36FBD9-6179-49A6-A26A-C2D8E9F8B345}"/>
              </a:ext>
            </a:extLst>
          </p:cNvPr>
          <p:cNvSpPr txBox="1"/>
          <p:nvPr/>
        </p:nvSpPr>
        <p:spPr>
          <a:xfrm>
            <a:off x="3564449" y="5046474"/>
            <a:ext cx="1949573" cy="338554"/>
          </a:xfrm>
          <a:prstGeom prst="rect">
            <a:avLst/>
          </a:prstGeom>
          <a:noFill/>
        </p:spPr>
        <p:txBody>
          <a:bodyPr wrap="none" rtlCol="0">
            <a:spAutoFit/>
          </a:bodyPr>
          <a:lstStyle/>
          <a:p>
            <a:pPr algn="ctr"/>
            <a:r>
              <a:rPr lang="en-US" sz="1600" dirty="0">
                <a:solidFill>
                  <a:srgbClr val="0000FF"/>
                </a:solidFill>
              </a:rPr>
              <a:t>Choroidal infarction</a:t>
            </a:r>
          </a:p>
        </p:txBody>
      </p:sp>
      <p:cxnSp>
        <p:nvCxnSpPr>
          <p:cNvPr id="27" name="Straight Arrow Connector 26">
            <a:extLst>
              <a:ext uri="{FF2B5EF4-FFF2-40B4-BE49-F238E27FC236}">
                <a16:creationId xmlns:a16="http://schemas.microsoft.com/office/drawing/2014/main" id="{AB5F7B53-0F0D-49D4-8AA3-BDF39DB7B415}"/>
              </a:ext>
            </a:extLst>
          </p:cNvPr>
          <p:cNvCxnSpPr>
            <a:cxnSpLocks/>
            <a:stCxn id="35" idx="2"/>
            <a:endCxn id="26" idx="0"/>
          </p:cNvCxnSpPr>
          <p:nvPr/>
        </p:nvCxnSpPr>
        <p:spPr>
          <a:xfrm flipH="1">
            <a:off x="4539236" y="4379638"/>
            <a:ext cx="5075" cy="66683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2484C4A-8074-46B5-8A58-223108C468A6}"/>
              </a:ext>
            </a:extLst>
          </p:cNvPr>
          <p:cNvSpPr txBox="1"/>
          <p:nvPr/>
        </p:nvSpPr>
        <p:spPr>
          <a:xfrm>
            <a:off x="3833211" y="6214646"/>
            <a:ext cx="1436612" cy="338554"/>
          </a:xfrm>
          <a:prstGeom prst="rect">
            <a:avLst/>
          </a:prstGeom>
          <a:noFill/>
        </p:spPr>
        <p:txBody>
          <a:bodyPr wrap="none" rtlCol="0">
            <a:spAutoFit/>
          </a:bodyPr>
          <a:lstStyle/>
          <a:p>
            <a:pPr algn="ctr"/>
            <a:r>
              <a:rPr lang="en-US" sz="1600" dirty="0">
                <a:solidFill>
                  <a:srgbClr val="0000FF"/>
                </a:solidFill>
              </a:rPr>
              <a:t>Exudative RD</a:t>
            </a:r>
          </a:p>
        </p:txBody>
      </p:sp>
      <p:cxnSp>
        <p:nvCxnSpPr>
          <p:cNvPr id="30" name="Straight Arrow Connector 29">
            <a:extLst>
              <a:ext uri="{FF2B5EF4-FFF2-40B4-BE49-F238E27FC236}">
                <a16:creationId xmlns:a16="http://schemas.microsoft.com/office/drawing/2014/main" id="{34BCDA86-D281-4A9C-A3B6-011668742A4D}"/>
              </a:ext>
            </a:extLst>
          </p:cNvPr>
          <p:cNvCxnSpPr>
            <a:cxnSpLocks/>
          </p:cNvCxnSpPr>
          <p:nvPr/>
        </p:nvCxnSpPr>
        <p:spPr>
          <a:xfrm flipH="1">
            <a:off x="4539235" y="5410200"/>
            <a:ext cx="1" cy="8213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47680F44-9BB1-4025-B507-6589385DF7B1}"/>
              </a:ext>
            </a:extLst>
          </p:cNvPr>
          <p:cNvSpPr txBox="1"/>
          <p:nvPr/>
        </p:nvSpPr>
        <p:spPr>
          <a:xfrm>
            <a:off x="4114800" y="4537316"/>
            <a:ext cx="1050288" cy="307777"/>
          </a:xfrm>
          <a:prstGeom prst="rect">
            <a:avLst/>
          </a:prstGeom>
          <a:solidFill>
            <a:schemeClr val="bg1"/>
          </a:solidFill>
        </p:spPr>
        <p:txBody>
          <a:bodyPr wrap="none" rtlCol="0">
            <a:spAutoFit/>
          </a:bodyPr>
          <a:lstStyle/>
          <a:p>
            <a:pPr algn="ctr"/>
            <a:r>
              <a:rPr lang="en-US" sz="1400" i="1" dirty="0"/>
              <a:t>Leads to…</a:t>
            </a:r>
          </a:p>
        </p:txBody>
      </p:sp>
      <p:sp>
        <p:nvSpPr>
          <p:cNvPr id="31" name="TextBox 30">
            <a:extLst>
              <a:ext uri="{FF2B5EF4-FFF2-40B4-BE49-F238E27FC236}">
                <a16:creationId xmlns:a16="http://schemas.microsoft.com/office/drawing/2014/main" id="{5FF9C42A-7824-4037-87AD-BFCFD835E84A}"/>
              </a:ext>
            </a:extLst>
          </p:cNvPr>
          <p:cNvSpPr txBox="1"/>
          <p:nvPr/>
        </p:nvSpPr>
        <p:spPr>
          <a:xfrm>
            <a:off x="4114800" y="5635823"/>
            <a:ext cx="1050288" cy="307777"/>
          </a:xfrm>
          <a:prstGeom prst="rect">
            <a:avLst/>
          </a:prstGeom>
          <a:solidFill>
            <a:schemeClr val="bg1"/>
          </a:solidFill>
        </p:spPr>
        <p:txBody>
          <a:bodyPr wrap="none" rtlCol="0">
            <a:spAutoFit/>
          </a:bodyPr>
          <a:lstStyle/>
          <a:p>
            <a:pPr algn="ctr"/>
            <a:r>
              <a:rPr lang="en-US" sz="1400" i="1" dirty="0"/>
              <a:t>Leads to…</a:t>
            </a:r>
          </a:p>
        </p:txBody>
      </p:sp>
      <p:sp>
        <p:nvSpPr>
          <p:cNvPr id="25" name="TextBox 24">
            <a:extLst>
              <a:ext uri="{FF2B5EF4-FFF2-40B4-BE49-F238E27FC236}">
                <a16:creationId xmlns:a16="http://schemas.microsoft.com/office/drawing/2014/main" id="{78FF5442-57D2-4023-82DD-8A5C0DE53BDD}"/>
              </a:ext>
            </a:extLst>
          </p:cNvPr>
          <p:cNvSpPr txBox="1"/>
          <p:nvPr/>
        </p:nvSpPr>
        <p:spPr>
          <a:xfrm>
            <a:off x="7023767" y="5282625"/>
            <a:ext cx="309700" cy="338554"/>
          </a:xfrm>
          <a:prstGeom prst="rect">
            <a:avLst/>
          </a:prstGeom>
          <a:noFill/>
        </p:spPr>
        <p:txBody>
          <a:bodyPr wrap="none" rtlCol="0">
            <a:spAutoFit/>
          </a:bodyPr>
          <a:lstStyle/>
          <a:p>
            <a:pPr algn="ctr"/>
            <a:r>
              <a:rPr lang="en-US" sz="1600" b="1" i="1" dirty="0">
                <a:solidFill>
                  <a:srgbClr val="0000FF"/>
                </a:solidFill>
              </a:rPr>
              <a:t>?</a:t>
            </a:r>
          </a:p>
        </p:txBody>
      </p:sp>
      <p:cxnSp>
        <p:nvCxnSpPr>
          <p:cNvPr id="32" name="Straight Arrow Connector 31">
            <a:extLst>
              <a:ext uri="{FF2B5EF4-FFF2-40B4-BE49-F238E27FC236}">
                <a16:creationId xmlns:a16="http://schemas.microsoft.com/office/drawing/2014/main" id="{317B1925-A4BE-4CC5-8C3D-AACC047667F2}"/>
              </a:ext>
            </a:extLst>
          </p:cNvPr>
          <p:cNvCxnSpPr>
            <a:cxnSpLocks/>
          </p:cNvCxnSpPr>
          <p:nvPr/>
        </p:nvCxnSpPr>
        <p:spPr>
          <a:xfrm>
            <a:off x="7162800" y="4459904"/>
            <a:ext cx="0" cy="82753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0C0A2ED-235F-42FA-A5E0-61B42086AA98}"/>
              </a:ext>
            </a:extLst>
          </p:cNvPr>
          <p:cNvSpPr txBox="1"/>
          <p:nvPr/>
        </p:nvSpPr>
        <p:spPr>
          <a:xfrm>
            <a:off x="6747334" y="4721423"/>
            <a:ext cx="1050288" cy="307777"/>
          </a:xfrm>
          <a:prstGeom prst="rect">
            <a:avLst/>
          </a:prstGeom>
          <a:solidFill>
            <a:schemeClr val="bg1"/>
          </a:solidFill>
        </p:spPr>
        <p:txBody>
          <a:bodyPr wrap="none" rtlCol="0">
            <a:spAutoFit/>
          </a:bodyPr>
          <a:lstStyle/>
          <a:p>
            <a:pPr algn="ctr"/>
            <a:r>
              <a:rPr lang="en-US" sz="1400" i="1" dirty="0"/>
              <a:t>Leads to…</a:t>
            </a:r>
          </a:p>
        </p:txBody>
      </p:sp>
      <p:sp>
        <p:nvSpPr>
          <p:cNvPr id="36" name="TextBox 35">
            <a:extLst>
              <a:ext uri="{FF2B5EF4-FFF2-40B4-BE49-F238E27FC236}">
                <a16:creationId xmlns:a16="http://schemas.microsoft.com/office/drawing/2014/main" id="{1CC2292B-10CB-4EA1-88C8-1F00D5ED3F81}"/>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TextBox 36">
            <a:extLst>
              <a:ext uri="{FF2B5EF4-FFF2-40B4-BE49-F238E27FC236}">
                <a16:creationId xmlns:a16="http://schemas.microsoft.com/office/drawing/2014/main" id="{125373CE-537C-4355-90AA-95944DDF8895}"/>
              </a:ext>
            </a:extLst>
          </p:cNvPr>
          <p:cNvSpPr txBox="1"/>
          <p:nvPr/>
        </p:nvSpPr>
        <p:spPr>
          <a:xfrm>
            <a:off x="3854102" y="2336023"/>
            <a:ext cx="1373005" cy="559577"/>
          </a:xfrm>
          <a:prstGeom prst="rect">
            <a:avLst/>
          </a:prstGeom>
          <a:solidFill>
            <a:schemeClr val="bg1"/>
          </a:solidFill>
        </p:spPr>
        <p:txBody>
          <a:bodyPr wrap="none" rtlCol="0">
            <a:spAutoFit/>
          </a:bodyPr>
          <a:lstStyle/>
          <a:p>
            <a:pPr algn="ctr">
              <a:lnSpc>
                <a:spcPts val="1900"/>
              </a:lnSpc>
            </a:pPr>
            <a:r>
              <a:rPr lang="en-US" dirty="0">
                <a:solidFill>
                  <a:srgbClr val="0000FF"/>
                </a:solidFill>
              </a:rPr>
              <a:t>Vasospasm</a:t>
            </a:r>
          </a:p>
          <a:p>
            <a:pPr algn="ctr">
              <a:lnSpc>
                <a:spcPts val="1900"/>
              </a:lnSpc>
            </a:pPr>
            <a:r>
              <a:rPr lang="en-US" sz="1400" dirty="0">
                <a:solidFill>
                  <a:srgbClr val="0000FF"/>
                </a:solidFill>
              </a:rPr>
              <a:t>of arterioles</a:t>
            </a:r>
          </a:p>
        </p:txBody>
      </p:sp>
    </p:spTree>
    <p:extLst>
      <p:ext uri="{BB962C8B-B14F-4D97-AF65-F5344CB8AC3E}">
        <p14:creationId xmlns:p14="http://schemas.microsoft.com/office/powerpoint/2010/main" val="107213158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FF0000"/>
                </a:solidFill>
              </a:rPr>
              <a:t>Arterial</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FF0000"/>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rgbClr val="FF0000"/>
                </a:solidFill>
                <a:latin typeface="Segoe Script" panose="030B0504020000000003" pitchFamily="66" charset="0"/>
              </a:rPr>
              <a:t>2</a:t>
            </a:r>
          </a:p>
        </p:txBody>
      </p:sp>
      <p:sp>
        <p:nvSpPr>
          <p:cNvPr id="20" name="Line 9">
            <a:extLst>
              <a:ext uri="{FF2B5EF4-FFF2-40B4-BE49-F238E27FC236}">
                <a16:creationId xmlns:a16="http://schemas.microsoft.com/office/drawing/2014/main" id="{92DC91FC-DE71-4EB3-B378-E1A5B43B8ED7}"/>
              </a:ext>
            </a:extLst>
          </p:cNvPr>
          <p:cNvSpPr>
            <a:spLocks noChangeShapeType="1"/>
          </p:cNvSpPr>
          <p:nvPr/>
        </p:nvSpPr>
        <p:spPr bwMode="auto">
          <a:xfrm>
            <a:off x="4572000" y="2057400"/>
            <a:ext cx="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 name="Line 27">
            <a:extLst>
              <a:ext uri="{FF2B5EF4-FFF2-40B4-BE49-F238E27FC236}">
                <a16:creationId xmlns:a16="http://schemas.microsoft.com/office/drawing/2014/main" id="{88A1013B-4D18-4B23-80E9-DF91A72C73E8}"/>
              </a:ext>
            </a:extLst>
          </p:cNvPr>
          <p:cNvSpPr>
            <a:spLocks noChangeShapeType="1"/>
          </p:cNvSpPr>
          <p:nvPr/>
        </p:nvSpPr>
        <p:spPr bwMode="auto">
          <a:xfrm>
            <a:off x="6858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Line 28">
            <a:extLst>
              <a:ext uri="{FF2B5EF4-FFF2-40B4-BE49-F238E27FC236}">
                <a16:creationId xmlns:a16="http://schemas.microsoft.com/office/drawing/2014/main" id="{A3BCB911-F5F2-46E3-84F1-66A9C4C5E70C}"/>
              </a:ext>
            </a:extLst>
          </p:cNvPr>
          <p:cNvSpPr>
            <a:spLocks noChangeShapeType="1"/>
          </p:cNvSpPr>
          <p:nvPr/>
        </p:nvSpPr>
        <p:spPr bwMode="auto">
          <a:xfrm>
            <a:off x="6858000" y="44338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Line 29">
            <a:extLst>
              <a:ext uri="{FF2B5EF4-FFF2-40B4-BE49-F238E27FC236}">
                <a16:creationId xmlns:a16="http://schemas.microsoft.com/office/drawing/2014/main" id="{6D4CA698-855C-4AD0-AC62-9D59E25ED5AD}"/>
              </a:ext>
            </a:extLst>
          </p:cNvPr>
          <p:cNvSpPr>
            <a:spLocks noChangeShapeType="1"/>
          </p:cNvSpPr>
          <p:nvPr/>
        </p:nvSpPr>
        <p:spPr bwMode="auto">
          <a:xfrm>
            <a:off x="6858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 name="Line 30">
            <a:extLst>
              <a:ext uri="{FF2B5EF4-FFF2-40B4-BE49-F238E27FC236}">
                <a16:creationId xmlns:a16="http://schemas.microsoft.com/office/drawing/2014/main" id="{8ED95A09-D244-411E-82CE-BBABFED2E751}"/>
              </a:ext>
            </a:extLst>
          </p:cNvPr>
          <p:cNvSpPr>
            <a:spLocks noChangeShapeType="1"/>
          </p:cNvSpPr>
          <p:nvPr/>
        </p:nvSpPr>
        <p:spPr bwMode="auto">
          <a:xfrm>
            <a:off x="6858000" y="4129088"/>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 name="Text Box 31">
            <a:extLst>
              <a:ext uri="{FF2B5EF4-FFF2-40B4-BE49-F238E27FC236}">
                <a16:creationId xmlns:a16="http://schemas.microsoft.com/office/drawing/2014/main" id="{464DD160-3EC1-49A7-AA44-480B050E3C22}"/>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Primarily</a:t>
            </a:r>
          </a:p>
          <a:p>
            <a:pPr algn="ctr" eaLnBrk="1" hangingPunct="1">
              <a:lnSpc>
                <a:spcPct val="90000"/>
              </a:lnSpc>
              <a:spcBef>
                <a:spcPct val="0"/>
              </a:spcBef>
              <a:buClrTx/>
              <a:buSzTx/>
              <a:buFontTx/>
              <a:buNone/>
            </a:pP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 </a:t>
            </a:r>
            <a:r>
              <a:rPr lang="en-US" altLang="en-US" sz="1700" b="1" i="1" dirty="0">
                <a:solidFill>
                  <a:schemeClr val="bg1">
                    <a:lumMod val="75000"/>
                  </a:schemeClr>
                </a:solidFill>
              </a:rPr>
              <a:t>3</a:t>
            </a:r>
            <a:r>
              <a:rPr lang="en-US" altLang="en-US" sz="1700" dirty="0"/>
              <a:t> diseases:</a:t>
            </a:r>
          </a:p>
        </p:txBody>
      </p:sp>
      <p:sp>
        <p:nvSpPr>
          <p:cNvPr id="21" name="Text Box 23">
            <a:extLst>
              <a:ext uri="{FF2B5EF4-FFF2-40B4-BE49-F238E27FC236}">
                <a16:creationId xmlns:a16="http://schemas.microsoft.com/office/drawing/2014/main" id="{A8BC3600-0D8A-4280-8BDD-27F7011C07C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Sarcoid</a:t>
            </a:r>
          </a:p>
        </p:txBody>
      </p:sp>
      <p:sp>
        <p:nvSpPr>
          <p:cNvPr id="23" name="Text Box 25">
            <a:extLst>
              <a:ext uri="{FF2B5EF4-FFF2-40B4-BE49-F238E27FC236}">
                <a16:creationId xmlns:a16="http://schemas.microsoft.com/office/drawing/2014/main" id="{598804AB-A2CE-43D4-899B-D0B544C05FF2}"/>
              </a:ext>
            </a:extLst>
          </p:cNvPr>
          <p:cNvSpPr txBox="1">
            <a:spLocks noChangeArrowheads="1"/>
          </p:cNvSpPr>
          <p:nvPr/>
        </p:nvSpPr>
        <p:spPr bwMode="auto">
          <a:xfrm>
            <a:off x="6978650" y="4267200"/>
            <a:ext cx="9667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Birdshot</a:t>
            </a:r>
          </a:p>
        </p:txBody>
      </p:sp>
      <p:sp>
        <p:nvSpPr>
          <p:cNvPr id="24" name="Text Box 16">
            <a:extLst>
              <a:ext uri="{FF2B5EF4-FFF2-40B4-BE49-F238E27FC236}">
                <a16:creationId xmlns:a16="http://schemas.microsoft.com/office/drawing/2014/main" id="{08933EFA-B1CF-4311-80F1-50C886D85D1C}"/>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Both </a:t>
            </a:r>
            <a:r>
              <a:rPr lang="en-US" altLang="en-US" sz="2000" i="1" dirty="0">
                <a:solidFill>
                  <a:schemeClr val="bg1">
                    <a:lumMod val="75000"/>
                  </a:schemeClr>
                </a:solidFill>
              </a:rPr>
              <a:t>Arterial</a:t>
            </a:r>
          </a:p>
          <a:p>
            <a:pPr algn="ctr" eaLnBrk="1" hangingPunct="1">
              <a:lnSpc>
                <a:spcPct val="90000"/>
              </a:lnSpc>
              <a:spcBef>
                <a:spcPct val="0"/>
              </a:spcBef>
              <a:buClrTx/>
              <a:buSzTx/>
              <a:buFontTx/>
              <a:buNone/>
            </a:pPr>
            <a:r>
              <a:rPr lang="en-US" altLang="en-US" sz="2000" dirty="0">
                <a:solidFill>
                  <a:schemeClr val="bg1">
                    <a:lumMod val="75000"/>
                  </a:schemeClr>
                </a:solidFill>
              </a:rPr>
              <a:t>and </a:t>
            </a:r>
            <a:r>
              <a:rPr lang="en-US" altLang="en-US" sz="2000" i="1" dirty="0">
                <a:solidFill>
                  <a:schemeClr val="bg1">
                    <a:lumMod val="75000"/>
                  </a:schemeClr>
                </a:solidFill>
              </a:rPr>
              <a:t>Venous</a:t>
            </a:r>
            <a:r>
              <a:rPr lang="en-US" altLang="en-US" sz="2000" dirty="0">
                <a:solidFill>
                  <a:schemeClr val="bg1"/>
                </a:solidFill>
              </a:rPr>
              <a:t>:</a:t>
            </a:r>
          </a:p>
          <a:p>
            <a:pPr algn="ctr" eaLnBrk="1" hangingPunct="1">
              <a:lnSpc>
                <a:spcPct val="90000"/>
              </a:lnSpc>
              <a:spcBef>
                <a:spcPct val="0"/>
              </a:spcBef>
              <a:buClrTx/>
              <a:buSzTx/>
              <a:buFontTx/>
              <a:buNone/>
            </a:pPr>
            <a:r>
              <a:rPr lang="en-US" altLang="en-US" sz="1700" dirty="0">
                <a:solidFill>
                  <a:schemeClr val="bg1"/>
                </a:solidFill>
              </a:rPr>
              <a:t>Think of these</a:t>
            </a:r>
            <a:r>
              <a:rPr lang="en-US" altLang="en-US" sz="1700" b="1" i="1" dirty="0">
                <a:solidFill>
                  <a:schemeClr val="bg1"/>
                </a:solidFill>
              </a:rPr>
              <a:t> 3</a:t>
            </a:r>
            <a:r>
              <a:rPr lang="en-US" altLang="en-US" sz="1700" dirty="0">
                <a:solidFill>
                  <a:schemeClr val="bg1"/>
                </a:solidFill>
              </a:rPr>
              <a:t> diseases:</a:t>
            </a:r>
          </a:p>
        </p:txBody>
      </p:sp>
      <p:sp>
        <p:nvSpPr>
          <p:cNvPr id="26" name="TextBox 25">
            <a:extLst>
              <a:ext uri="{FF2B5EF4-FFF2-40B4-BE49-F238E27FC236}">
                <a16:creationId xmlns:a16="http://schemas.microsoft.com/office/drawing/2014/main" id="{C74DBC96-6B95-4127-B871-80F15AE05BE2}"/>
              </a:ext>
            </a:extLst>
          </p:cNvPr>
          <p:cNvSpPr txBox="1"/>
          <p:nvPr/>
        </p:nvSpPr>
        <p:spPr>
          <a:xfrm>
            <a:off x="7543800" y="3200400"/>
            <a:ext cx="352982" cy="369332"/>
          </a:xfrm>
          <a:prstGeom prst="rect">
            <a:avLst/>
          </a:prstGeom>
          <a:noFill/>
        </p:spPr>
        <p:txBody>
          <a:bodyPr wrap="none" rtlCol="0">
            <a:spAutoFit/>
          </a:bodyPr>
          <a:lstStyle/>
          <a:p>
            <a:r>
              <a:rPr lang="en-US" b="1" dirty="0">
                <a:solidFill>
                  <a:srgbClr val="D60093"/>
                </a:solidFill>
                <a:latin typeface="Segoe Script" panose="030B0504020000000003" pitchFamily="66" charset="0"/>
              </a:rPr>
              <a:t>2</a:t>
            </a:r>
          </a:p>
        </p:txBody>
      </p:sp>
      <p:cxnSp>
        <p:nvCxnSpPr>
          <p:cNvPr id="33" name="Straight Connector 32">
            <a:extLst>
              <a:ext uri="{FF2B5EF4-FFF2-40B4-BE49-F238E27FC236}">
                <a16:creationId xmlns:a16="http://schemas.microsoft.com/office/drawing/2014/main" id="{903A967F-22B0-4C4E-90E2-3150859C10B3}"/>
              </a:ext>
            </a:extLst>
          </p:cNvPr>
          <p:cNvCxnSpPr>
            <a:cxnSpLocks/>
          </p:cNvCxnSpPr>
          <p:nvPr/>
        </p:nvCxnSpPr>
        <p:spPr>
          <a:xfrm flipH="1">
            <a:off x="7035595" y="4419600"/>
            <a:ext cx="81438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8E8F612B-0CAA-4512-BC21-8ACB5AD54AF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5" name="Text Box 23">
            <a:extLst>
              <a:ext uri="{FF2B5EF4-FFF2-40B4-BE49-F238E27FC236}">
                <a16:creationId xmlns:a16="http://schemas.microsoft.com/office/drawing/2014/main" id="{672C975A-F07C-4460-9BB3-91F69B40187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rgbClr val="D60093"/>
                </a:solidFill>
              </a:rPr>
              <a:t>Multiple sclerosis</a:t>
            </a:r>
          </a:p>
        </p:txBody>
      </p:sp>
      <p:sp>
        <p:nvSpPr>
          <p:cNvPr id="3" name="TextBox 2">
            <a:extLst>
              <a:ext uri="{FF2B5EF4-FFF2-40B4-BE49-F238E27FC236}">
                <a16:creationId xmlns:a16="http://schemas.microsoft.com/office/drawing/2014/main" id="{EA378E64-DABB-4D69-B465-87257846567A}"/>
              </a:ext>
            </a:extLst>
          </p:cNvPr>
          <p:cNvSpPr txBox="1"/>
          <p:nvPr/>
        </p:nvSpPr>
        <p:spPr>
          <a:xfrm>
            <a:off x="1126413" y="4905034"/>
            <a:ext cx="7378943" cy="369332"/>
          </a:xfrm>
          <a:prstGeom prst="rect">
            <a:avLst/>
          </a:prstGeom>
          <a:noFill/>
          <a:ln>
            <a:solidFill>
              <a:schemeClr val="tx1"/>
            </a:solidFill>
          </a:ln>
        </p:spPr>
        <p:txBody>
          <a:bodyPr wrap="none" rtlCol="0">
            <a:spAutoFit/>
          </a:bodyPr>
          <a:lstStyle/>
          <a:p>
            <a:r>
              <a:rPr lang="en-US" dirty="0">
                <a:effectLst>
                  <a:outerShdw blurRad="38100" dist="38100" dir="2700000" algn="tl">
                    <a:srgbClr val="000000">
                      <a:alpha val="43137"/>
                    </a:srgbClr>
                  </a:outerShdw>
                </a:effectLst>
              </a:rPr>
              <a:t>Birdshot</a:t>
            </a:r>
            <a:r>
              <a:rPr lang="en-US" i="1" dirty="0">
                <a:effectLst>
                  <a:outerShdw blurRad="38100" dist="38100" dir="2700000" algn="tl">
                    <a:srgbClr val="000000">
                      <a:alpha val="43137"/>
                    </a:srgbClr>
                  </a:outerShdw>
                </a:effectLst>
              </a:rPr>
              <a:t> is addressed in detail in the set entitled </a:t>
            </a:r>
            <a:r>
              <a:rPr lang="en-US" dirty="0">
                <a:effectLst>
                  <a:outerShdw blurRad="38100" dist="38100" dir="2700000" algn="tl">
                    <a:srgbClr val="000000">
                      <a:alpha val="43137"/>
                    </a:srgbClr>
                  </a:outerShdw>
                </a:effectLst>
              </a:rPr>
              <a:t>White Dot Syndromes</a:t>
            </a:r>
          </a:p>
        </p:txBody>
      </p:sp>
    </p:spTree>
    <p:extLst>
      <p:ext uri="{BB962C8B-B14F-4D97-AF65-F5344CB8AC3E}">
        <p14:creationId xmlns:p14="http://schemas.microsoft.com/office/powerpoint/2010/main" val="230022516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4" name="Slide Number Placeholder 1">
            <a:extLst>
              <a:ext uri="{FF2B5EF4-FFF2-40B4-BE49-F238E27FC236}">
                <a16:creationId xmlns:a16="http://schemas.microsoft.com/office/drawing/2014/main" id="{CF152BEB-7A65-408D-AF9C-91F2BAD4263B}"/>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197B61D-44AC-41C4-A3CD-D1CF47501F30}" type="slidenum">
              <a:rPr lang="en-US" altLang="en-US"/>
              <a:pPr eaLnBrk="1" hangingPunct="1"/>
              <a:t>90</a:t>
            </a:fld>
            <a:endParaRPr lang="en-US" altLang="en-US"/>
          </a:p>
        </p:txBody>
      </p:sp>
      <p:sp>
        <p:nvSpPr>
          <p:cNvPr id="12" name="TextBox 11">
            <a:extLst>
              <a:ext uri="{FF2B5EF4-FFF2-40B4-BE49-F238E27FC236}">
                <a16:creationId xmlns:a16="http://schemas.microsoft.com/office/drawing/2014/main" id="{7541A85D-4B28-4BF0-B6F2-46D2CA93A3C5}"/>
              </a:ext>
            </a:extLst>
          </p:cNvPr>
          <p:cNvSpPr txBox="1"/>
          <p:nvPr/>
        </p:nvSpPr>
        <p:spPr>
          <a:xfrm>
            <a:off x="3364812" y="838200"/>
            <a:ext cx="2350323" cy="400110"/>
          </a:xfrm>
          <a:prstGeom prst="rect">
            <a:avLst/>
          </a:prstGeom>
          <a:noFill/>
        </p:spPr>
        <p:txBody>
          <a:bodyPr wrap="none" rtlCol="0">
            <a:spAutoFit/>
          </a:bodyPr>
          <a:lstStyle/>
          <a:p>
            <a:pPr algn="ctr"/>
            <a:r>
              <a:rPr lang="en-US" sz="2000" dirty="0">
                <a:solidFill>
                  <a:srgbClr val="0000FF"/>
                </a:solidFill>
              </a:rPr>
              <a:t>Acute, severe HTN</a:t>
            </a:r>
          </a:p>
        </p:txBody>
      </p:sp>
      <p:sp>
        <p:nvSpPr>
          <p:cNvPr id="29" name="TextBox 28">
            <a:extLst>
              <a:ext uri="{FF2B5EF4-FFF2-40B4-BE49-F238E27FC236}">
                <a16:creationId xmlns:a16="http://schemas.microsoft.com/office/drawing/2014/main" id="{F6F93350-D01B-476A-8748-F019A1AF09A7}"/>
              </a:ext>
            </a:extLst>
          </p:cNvPr>
          <p:cNvSpPr txBox="1"/>
          <p:nvPr/>
        </p:nvSpPr>
        <p:spPr>
          <a:xfrm>
            <a:off x="5763946" y="4010306"/>
            <a:ext cx="1980029" cy="369332"/>
          </a:xfrm>
          <a:prstGeom prst="rect">
            <a:avLst/>
          </a:prstGeom>
          <a:noFill/>
        </p:spPr>
        <p:txBody>
          <a:bodyPr wrap="none" rtlCol="0">
            <a:spAutoFit/>
          </a:bodyPr>
          <a:lstStyle/>
          <a:p>
            <a:pPr algn="r"/>
            <a:r>
              <a:rPr lang="en-US" dirty="0">
                <a:solidFill>
                  <a:srgbClr val="0000FF"/>
                </a:solidFill>
              </a:rPr>
              <a:t>Optic Neuropathy</a:t>
            </a:r>
          </a:p>
        </p:txBody>
      </p:sp>
      <p:cxnSp>
        <p:nvCxnSpPr>
          <p:cNvPr id="41" name="Straight Arrow Connector 40">
            <a:extLst>
              <a:ext uri="{FF2B5EF4-FFF2-40B4-BE49-F238E27FC236}">
                <a16:creationId xmlns:a16="http://schemas.microsoft.com/office/drawing/2014/main" id="{935CA89C-F5CA-43C4-990A-9D68D80623E6}"/>
              </a:ext>
            </a:extLst>
          </p:cNvPr>
          <p:cNvCxnSpPr>
            <a:cxnSpLocks/>
          </p:cNvCxnSpPr>
          <p:nvPr/>
        </p:nvCxnSpPr>
        <p:spPr>
          <a:xfrm>
            <a:off x="4539237" y="1267106"/>
            <a:ext cx="735" cy="10668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DECE4BD2-A060-4E2A-92A3-EC0616459638}"/>
              </a:ext>
            </a:extLst>
          </p:cNvPr>
          <p:cNvSpPr txBox="1"/>
          <p:nvPr/>
        </p:nvSpPr>
        <p:spPr>
          <a:xfrm>
            <a:off x="2862942" y="1495706"/>
            <a:ext cx="3353430" cy="584775"/>
          </a:xfrm>
          <a:prstGeom prst="rect">
            <a:avLst/>
          </a:prstGeom>
          <a:solidFill>
            <a:schemeClr val="bg1"/>
          </a:solidFill>
        </p:spPr>
        <p:txBody>
          <a:bodyPr wrap="square" rtlCol="0">
            <a:spAutoFit/>
          </a:bodyPr>
          <a:lstStyle/>
          <a:p>
            <a:pPr algn="ctr"/>
            <a:r>
              <a:rPr lang="en-US" sz="1600" i="1" dirty="0"/>
              <a:t>What process mediates damage caused by acute, severe HTN?</a:t>
            </a:r>
          </a:p>
        </p:txBody>
      </p:sp>
      <p:cxnSp>
        <p:nvCxnSpPr>
          <p:cNvPr id="44" name="Straight Arrow Connector 43">
            <a:extLst>
              <a:ext uri="{FF2B5EF4-FFF2-40B4-BE49-F238E27FC236}">
                <a16:creationId xmlns:a16="http://schemas.microsoft.com/office/drawing/2014/main" id="{394549F1-F622-4FFD-A2AB-7E0A8A966951}"/>
              </a:ext>
            </a:extLst>
          </p:cNvPr>
          <p:cNvCxnSpPr>
            <a:cxnSpLocks/>
          </p:cNvCxnSpPr>
          <p:nvPr/>
        </p:nvCxnSpPr>
        <p:spPr>
          <a:xfrm>
            <a:off x="4539972" y="2791106"/>
            <a:ext cx="0" cy="89231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B9E99119-FD85-4558-B64D-98EAD09233F5}"/>
              </a:ext>
            </a:extLst>
          </p:cNvPr>
          <p:cNvSpPr txBox="1"/>
          <p:nvPr/>
        </p:nvSpPr>
        <p:spPr>
          <a:xfrm>
            <a:off x="2581859" y="3090446"/>
            <a:ext cx="3939313" cy="338554"/>
          </a:xfrm>
          <a:prstGeom prst="rect">
            <a:avLst/>
          </a:prstGeom>
          <a:solidFill>
            <a:schemeClr val="bg1"/>
          </a:solidFill>
        </p:spPr>
        <p:txBody>
          <a:bodyPr wrap="square" rtlCol="0">
            <a:spAutoFit/>
          </a:bodyPr>
          <a:lstStyle/>
          <a:p>
            <a:pPr algn="ctr"/>
            <a:r>
              <a:rPr lang="en-US" sz="1600" i="1" dirty="0"/>
              <a:t>What categories of pathology can result?</a:t>
            </a:r>
          </a:p>
        </p:txBody>
      </p:sp>
      <p:sp>
        <p:nvSpPr>
          <p:cNvPr id="35" name="TextBox 34">
            <a:extLst>
              <a:ext uri="{FF2B5EF4-FFF2-40B4-BE49-F238E27FC236}">
                <a16:creationId xmlns:a16="http://schemas.microsoft.com/office/drawing/2014/main" id="{9BF7E642-98A3-4514-9F1E-7813BA72F842}"/>
              </a:ext>
            </a:extLst>
          </p:cNvPr>
          <p:cNvSpPr txBox="1"/>
          <p:nvPr/>
        </p:nvSpPr>
        <p:spPr>
          <a:xfrm>
            <a:off x="3701772" y="4010306"/>
            <a:ext cx="1685077" cy="369332"/>
          </a:xfrm>
          <a:prstGeom prst="rect">
            <a:avLst/>
          </a:prstGeom>
          <a:noFill/>
        </p:spPr>
        <p:txBody>
          <a:bodyPr wrap="none" rtlCol="0">
            <a:spAutoFit/>
          </a:bodyPr>
          <a:lstStyle/>
          <a:p>
            <a:r>
              <a:rPr lang="en-US" dirty="0">
                <a:solidFill>
                  <a:srgbClr val="0000FF"/>
                </a:solidFill>
              </a:rPr>
              <a:t>Choroidopathy</a:t>
            </a:r>
          </a:p>
        </p:txBody>
      </p:sp>
      <p:sp>
        <p:nvSpPr>
          <p:cNvPr id="39" name="TextBox 38">
            <a:extLst>
              <a:ext uri="{FF2B5EF4-FFF2-40B4-BE49-F238E27FC236}">
                <a16:creationId xmlns:a16="http://schemas.microsoft.com/office/drawing/2014/main" id="{85F75B90-614F-47BB-AA07-D136D0E30446}"/>
              </a:ext>
            </a:extLst>
          </p:cNvPr>
          <p:cNvSpPr txBox="1"/>
          <p:nvPr/>
        </p:nvSpPr>
        <p:spPr>
          <a:xfrm>
            <a:off x="1828800" y="4010306"/>
            <a:ext cx="1415772" cy="369332"/>
          </a:xfrm>
          <a:prstGeom prst="rect">
            <a:avLst/>
          </a:prstGeom>
          <a:noFill/>
        </p:spPr>
        <p:txBody>
          <a:bodyPr wrap="none" rtlCol="0">
            <a:spAutoFit/>
          </a:bodyPr>
          <a:lstStyle/>
          <a:p>
            <a:r>
              <a:rPr lang="en-US" dirty="0">
                <a:solidFill>
                  <a:srgbClr val="0000FF"/>
                </a:solidFill>
              </a:rPr>
              <a:t>Retinopathy</a:t>
            </a:r>
          </a:p>
        </p:txBody>
      </p:sp>
      <p:sp>
        <p:nvSpPr>
          <p:cNvPr id="3" name="Left Brace 2">
            <a:extLst>
              <a:ext uri="{FF2B5EF4-FFF2-40B4-BE49-F238E27FC236}">
                <a16:creationId xmlns:a16="http://schemas.microsoft.com/office/drawing/2014/main" id="{9717B4E2-D34D-43A5-AB9C-025EDFD7ADBE}"/>
              </a:ext>
            </a:extLst>
          </p:cNvPr>
          <p:cNvSpPr/>
          <p:nvPr/>
        </p:nvSpPr>
        <p:spPr>
          <a:xfrm rot="5400000">
            <a:off x="4369959" y="2310325"/>
            <a:ext cx="338554" cy="316219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TextBox 66">
            <a:extLst>
              <a:ext uri="{FF2B5EF4-FFF2-40B4-BE49-F238E27FC236}">
                <a16:creationId xmlns:a16="http://schemas.microsoft.com/office/drawing/2014/main" id="{03AC4F3B-8893-4786-8310-C3492C03F14F}"/>
              </a:ext>
            </a:extLst>
          </p:cNvPr>
          <p:cNvSpPr txBox="1"/>
          <p:nvPr/>
        </p:nvSpPr>
        <p:spPr>
          <a:xfrm>
            <a:off x="1834097" y="5972580"/>
            <a:ext cx="1314784" cy="338554"/>
          </a:xfrm>
          <a:prstGeom prst="rect">
            <a:avLst/>
          </a:prstGeom>
          <a:noFill/>
        </p:spPr>
        <p:txBody>
          <a:bodyPr wrap="none" rtlCol="0">
            <a:spAutoFit/>
          </a:bodyPr>
          <a:lstStyle/>
          <a:p>
            <a:pPr algn="ctr"/>
            <a:r>
              <a:rPr lang="en-US" sz="1600" dirty="0">
                <a:solidFill>
                  <a:srgbClr val="0000FF"/>
                </a:solidFill>
              </a:rPr>
              <a:t>Macular star</a:t>
            </a:r>
          </a:p>
        </p:txBody>
      </p:sp>
      <p:sp>
        <p:nvSpPr>
          <p:cNvPr id="68" name="TextBox 67">
            <a:extLst>
              <a:ext uri="{FF2B5EF4-FFF2-40B4-BE49-F238E27FC236}">
                <a16:creationId xmlns:a16="http://schemas.microsoft.com/office/drawing/2014/main" id="{3F0CB41E-9190-4E4D-9B44-3BC8458BAAB3}"/>
              </a:ext>
            </a:extLst>
          </p:cNvPr>
          <p:cNvSpPr txBox="1"/>
          <p:nvPr/>
        </p:nvSpPr>
        <p:spPr>
          <a:xfrm>
            <a:off x="727500" y="5287435"/>
            <a:ext cx="1393331" cy="477054"/>
          </a:xfrm>
          <a:prstGeom prst="rect">
            <a:avLst/>
          </a:prstGeom>
          <a:noFill/>
        </p:spPr>
        <p:txBody>
          <a:bodyPr wrap="none" rtlCol="0">
            <a:spAutoFit/>
          </a:bodyPr>
          <a:lstStyle/>
          <a:p>
            <a:pPr algn="ctr">
              <a:lnSpc>
                <a:spcPts val="1500"/>
              </a:lnSpc>
            </a:pPr>
            <a:r>
              <a:rPr lang="en-US" sz="1600" dirty="0">
                <a:solidFill>
                  <a:srgbClr val="0000FF"/>
                </a:solidFill>
              </a:rPr>
              <a:t>Retinal</a:t>
            </a:r>
          </a:p>
          <a:p>
            <a:pPr algn="ctr">
              <a:lnSpc>
                <a:spcPts val="1500"/>
              </a:lnSpc>
            </a:pPr>
            <a:r>
              <a:rPr lang="en-US" sz="1600" dirty="0">
                <a:solidFill>
                  <a:srgbClr val="0000FF"/>
                </a:solidFill>
              </a:rPr>
              <a:t>hemorrhages</a:t>
            </a:r>
          </a:p>
        </p:txBody>
      </p:sp>
      <p:cxnSp>
        <p:nvCxnSpPr>
          <p:cNvPr id="70" name="Straight Arrow Connector 69">
            <a:extLst>
              <a:ext uri="{FF2B5EF4-FFF2-40B4-BE49-F238E27FC236}">
                <a16:creationId xmlns:a16="http://schemas.microsoft.com/office/drawing/2014/main" id="{511827D8-B39E-402B-8B7B-DD5BFC3D8255}"/>
              </a:ext>
            </a:extLst>
          </p:cNvPr>
          <p:cNvCxnSpPr/>
          <p:nvPr/>
        </p:nvCxnSpPr>
        <p:spPr>
          <a:xfrm flipH="1">
            <a:off x="1510861" y="4419600"/>
            <a:ext cx="1012431" cy="36490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8ACEFD6C-F0C3-49A3-95EE-7AAF8251270C}"/>
              </a:ext>
            </a:extLst>
          </p:cNvPr>
          <p:cNvCxnSpPr>
            <a:cxnSpLocks/>
          </p:cNvCxnSpPr>
          <p:nvPr/>
        </p:nvCxnSpPr>
        <p:spPr>
          <a:xfrm flipH="1">
            <a:off x="1907033" y="4419600"/>
            <a:ext cx="616260" cy="9326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8A7A33BE-8F30-4442-A666-A98130486FB4}"/>
              </a:ext>
            </a:extLst>
          </p:cNvPr>
          <p:cNvCxnSpPr>
            <a:cxnSpLocks/>
            <a:endCxn id="67" idx="0"/>
          </p:cNvCxnSpPr>
          <p:nvPr/>
        </p:nvCxnSpPr>
        <p:spPr>
          <a:xfrm flipH="1">
            <a:off x="2491489" y="4419600"/>
            <a:ext cx="31804" cy="155298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AE1B6BF3-C777-463E-BB16-F92F19A324A1}"/>
              </a:ext>
            </a:extLst>
          </p:cNvPr>
          <p:cNvSpPr txBox="1"/>
          <p:nvPr/>
        </p:nvSpPr>
        <p:spPr>
          <a:xfrm>
            <a:off x="522839" y="4733057"/>
            <a:ext cx="1152881" cy="477054"/>
          </a:xfrm>
          <a:prstGeom prst="rect">
            <a:avLst/>
          </a:prstGeom>
          <a:noFill/>
          <a:ln>
            <a:noFill/>
          </a:ln>
        </p:spPr>
        <p:txBody>
          <a:bodyPr wrap="none" rtlCol="0">
            <a:spAutoFit/>
          </a:bodyPr>
          <a:lstStyle/>
          <a:p>
            <a:pPr algn="ctr">
              <a:lnSpc>
                <a:spcPts val="1500"/>
              </a:lnSpc>
            </a:pPr>
            <a:r>
              <a:rPr lang="en-US" sz="1600" dirty="0">
                <a:solidFill>
                  <a:srgbClr val="0000FF"/>
                </a:solidFill>
              </a:rPr>
              <a:t>Cotton-</a:t>
            </a:r>
          </a:p>
          <a:p>
            <a:pPr algn="ctr">
              <a:lnSpc>
                <a:spcPts val="1500"/>
              </a:lnSpc>
            </a:pPr>
            <a:r>
              <a:rPr lang="en-US" sz="1600" dirty="0">
                <a:solidFill>
                  <a:srgbClr val="0000FF"/>
                </a:solidFill>
              </a:rPr>
              <a:t>wool spots</a:t>
            </a:r>
          </a:p>
        </p:txBody>
      </p:sp>
      <p:sp>
        <p:nvSpPr>
          <p:cNvPr id="26" name="TextBox 25">
            <a:extLst>
              <a:ext uri="{FF2B5EF4-FFF2-40B4-BE49-F238E27FC236}">
                <a16:creationId xmlns:a16="http://schemas.microsoft.com/office/drawing/2014/main" id="{4B36FBD9-6179-49A6-A26A-C2D8E9F8B345}"/>
              </a:ext>
            </a:extLst>
          </p:cNvPr>
          <p:cNvSpPr txBox="1"/>
          <p:nvPr/>
        </p:nvSpPr>
        <p:spPr>
          <a:xfrm>
            <a:off x="3564449" y="5046474"/>
            <a:ext cx="1949573" cy="338554"/>
          </a:xfrm>
          <a:prstGeom prst="rect">
            <a:avLst/>
          </a:prstGeom>
          <a:noFill/>
        </p:spPr>
        <p:txBody>
          <a:bodyPr wrap="none" rtlCol="0">
            <a:spAutoFit/>
          </a:bodyPr>
          <a:lstStyle/>
          <a:p>
            <a:pPr algn="ctr"/>
            <a:r>
              <a:rPr lang="en-US" sz="1600" dirty="0">
                <a:solidFill>
                  <a:srgbClr val="0000FF"/>
                </a:solidFill>
              </a:rPr>
              <a:t>Choroidal infarction</a:t>
            </a:r>
          </a:p>
        </p:txBody>
      </p:sp>
      <p:cxnSp>
        <p:nvCxnSpPr>
          <p:cNvPr id="27" name="Straight Arrow Connector 26">
            <a:extLst>
              <a:ext uri="{FF2B5EF4-FFF2-40B4-BE49-F238E27FC236}">
                <a16:creationId xmlns:a16="http://schemas.microsoft.com/office/drawing/2014/main" id="{AB5F7B53-0F0D-49D4-8AA3-BDF39DB7B415}"/>
              </a:ext>
            </a:extLst>
          </p:cNvPr>
          <p:cNvCxnSpPr>
            <a:cxnSpLocks/>
            <a:stCxn id="35" idx="2"/>
            <a:endCxn id="26" idx="0"/>
          </p:cNvCxnSpPr>
          <p:nvPr/>
        </p:nvCxnSpPr>
        <p:spPr>
          <a:xfrm flipH="1">
            <a:off x="4539236" y="4379638"/>
            <a:ext cx="5075" cy="66683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2484C4A-8074-46B5-8A58-223108C468A6}"/>
              </a:ext>
            </a:extLst>
          </p:cNvPr>
          <p:cNvSpPr txBox="1"/>
          <p:nvPr/>
        </p:nvSpPr>
        <p:spPr>
          <a:xfrm>
            <a:off x="3833211" y="6214646"/>
            <a:ext cx="1436612" cy="338554"/>
          </a:xfrm>
          <a:prstGeom prst="rect">
            <a:avLst/>
          </a:prstGeom>
          <a:noFill/>
        </p:spPr>
        <p:txBody>
          <a:bodyPr wrap="none" rtlCol="0">
            <a:spAutoFit/>
          </a:bodyPr>
          <a:lstStyle/>
          <a:p>
            <a:pPr algn="ctr"/>
            <a:r>
              <a:rPr lang="en-US" sz="1600" dirty="0">
                <a:solidFill>
                  <a:srgbClr val="0000FF"/>
                </a:solidFill>
              </a:rPr>
              <a:t>Exudative RD</a:t>
            </a:r>
          </a:p>
        </p:txBody>
      </p:sp>
      <p:cxnSp>
        <p:nvCxnSpPr>
          <p:cNvPr id="30" name="Straight Arrow Connector 29">
            <a:extLst>
              <a:ext uri="{FF2B5EF4-FFF2-40B4-BE49-F238E27FC236}">
                <a16:creationId xmlns:a16="http://schemas.microsoft.com/office/drawing/2014/main" id="{34BCDA86-D281-4A9C-A3B6-011668742A4D}"/>
              </a:ext>
            </a:extLst>
          </p:cNvPr>
          <p:cNvCxnSpPr>
            <a:cxnSpLocks/>
          </p:cNvCxnSpPr>
          <p:nvPr/>
        </p:nvCxnSpPr>
        <p:spPr>
          <a:xfrm flipH="1">
            <a:off x="4539235" y="5410200"/>
            <a:ext cx="1" cy="8213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47680F44-9BB1-4025-B507-6589385DF7B1}"/>
              </a:ext>
            </a:extLst>
          </p:cNvPr>
          <p:cNvSpPr txBox="1"/>
          <p:nvPr/>
        </p:nvSpPr>
        <p:spPr>
          <a:xfrm>
            <a:off x="4114800" y="4537316"/>
            <a:ext cx="1050288" cy="307777"/>
          </a:xfrm>
          <a:prstGeom prst="rect">
            <a:avLst/>
          </a:prstGeom>
          <a:solidFill>
            <a:schemeClr val="bg1"/>
          </a:solidFill>
        </p:spPr>
        <p:txBody>
          <a:bodyPr wrap="none" rtlCol="0">
            <a:spAutoFit/>
          </a:bodyPr>
          <a:lstStyle/>
          <a:p>
            <a:pPr algn="ctr"/>
            <a:r>
              <a:rPr lang="en-US" sz="1400" i="1" dirty="0"/>
              <a:t>Leads to…</a:t>
            </a:r>
          </a:p>
        </p:txBody>
      </p:sp>
      <p:sp>
        <p:nvSpPr>
          <p:cNvPr id="31" name="TextBox 30">
            <a:extLst>
              <a:ext uri="{FF2B5EF4-FFF2-40B4-BE49-F238E27FC236}">
                <a16:creationId xmlns:a16="http://schemas.microsoft.com/office/drawing/2014/main" id="{5FF9C42A-7824-4037-87AD-BFCFD835E84A}"/>
              </a:ext>
            </a:extLst>
          </p:cNvPr>
          <p:cNvSpPr txBox="1"/>
          <p:nvPr/>
        </p:nvSpPr>
        <p:spPr>
          <a:xfrm>
            <a:off x="4114800" y="5635823"/>
            <a:ext cx="1050288" cy="307777"/>
          </a:xfrm>
          <a:prstGeom prst="rect">
            <a:avLst/>
          </a:prstGeom>
          <a:solidFill>
            <a:schemeClr val="bg1"/>
          </a:solidFill>
        </p:spPr>
        <p:txBody>
          <a:bodyPr wrap="none" rtlCol="0">
            <a:spAutoFit/>
          </a:bodyPr>
          <a:lstStyle/>
          <a:p>
            <a:pPr algn="ctr"/>
            <a:r>
              <a:rPr lang="en-US" sz="1400" i="1" dirty="0"/>
              <a:t>Leads to…</a:t>
            </a:r>
          </a:p>
        </p:txBody>
      </p:sp>
      <p:sp>
        <p:nvSpPr>
          <p:cNvPr id="25" name="TextBox 24">
            <a:extLst>
              <a:ext uri="{FF2B5EF4-FFF2-40B4-BE49-F238E27FC236}">
                <a16:creationId xmlns:a16="http://schemas.microsoft.com/office/drawing/2014/main" id="{78FF5442-57D2-4023-82DD-8A5C0DE53BDD}"/>
              </a:ext>
            </a:extLst>
          </p:cNvPr>
          <p:cNvSpPr txBox="1"/>
          <p:nvPr/>
        </p:nvSpPr>
        <p:spPr>
          <a:xfrm>
            <a:off x="6481952" y="5282625"/>
            <a:ext cx="1393330" cy="584775"/>
          </a:xfrm>
          <a:prstGeom prst="rect">
            <a:avLst/>
          </a:prstGeom>
          <a:noFill/>
        </p:spPr>
        <p:txBody>
          <a:bodyPr wrap="none" rtlCol="0">
            <a:spAutoFit/>
          </a:bodyPr>
          <a:lstStyle/>
          <a:p>
            <a:pPr algn="ctr"/>
            <a:r>
              <a:rPr lang="en-US" sz="1600" dirty="0">
                <a:solidFill>
                  <a:srgbClr val="0000FF"/>
                </a:solidFill>
              </a:rPr>
              <a:t>Disc edema,</a:t>
            </a:r>
          </a:p>
          <a:p>
            <a:pPr algn="ctr"/>
            <a:r>
              <a:rPr lang="en-US" sz="1600" dirty="0">
                <a:solidFill>
                  <a:srgbClr val="0000FF"/>
                </a:solidFill>
              </a:rPr>
              <a:t>hemorrhages</a:t>
            </a:r>
          </a:p>
        </p:txBody>
      </p:sp>
      <p:cxnSp>
        <p:nvCxnSpPr>
          <p:cNvPr id="32" name="Straight Arrow Connector 31">
            <a:extLst>
              <a:ext uri="{FF2B5EF4-FFF2-40B4-BE49-F238E27FC236}">
                <a16:creationId xmlns:a16="http://schemas.microsoft.com/office/drawing/2014/main" id="{317B1925-A4BE-4CC5-8C3D-AACC047667F2}"/>
              </a:ext>
            </a:extLst>
          </p:cNvPr>
          <p:cNvCxnSpPr>
            <a:cxnSpLocks/>
          </p:cNvCxnSpPr>
          <p:nvPr/>
        </p:nvCxnSpPr>
        <p:spPr>
          <a:xfrm>
            <a:off x="7162800" y="4459904"/>
            <a:ext cx="0" cy="82753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0C0A2ED-235F-42FA-A5E0-61B42086AA98}"/>
              </a:ext>
            </a:extLst>
          </p:cNvPr>
          <p:cNvSpPr txBox="1"/>
          <p:nvPr/>
        </p:nvSpPr>
        <p:spPr>
          <a:xfrm>
            <a:off x="6747334" y="4721423"/>
            <a:ext cx="1050288" cy="307777"/>
          </a:xfrm>
          <a:prstGeom prst="rect">
            <a:avLst/>
          </a:prstGeom>
          <a:solidFill>
            <a:schemeClr val="bg1"/>
          </a:solidFill>
        </p:spPr>
        <p:txBody>
          <a:bodyPr wrap="none" rtlCol="0">
            <a:spAutoFit/>
          </a:bodyPr>
          <a:lstStyle/>
          <a:p>
            <a:pPr algn="ctr"/>
            <a:r>
              <a:rPr lang="en-US" sz="1400" i="1" dirty="0"/>
              <a:t>Leads to…</a:t>
            </a:r>
          </a:p>
        </p:txBody>
      </p:sp>
      <p:sp>
        <p:nvSpPr>
          <p:cNvPr id="36" name="TextBox 35">
            <a:extLst>
              <a:ext uri="{FF2B5EF4-FFF2-40B4-BE49-F238E27FC236}">
                <a16:creationId xmlns:a16="http://schemas.microsoft.com/office/drawing/2014/main" id="{BD8045BC-20E2-4816-B6DD-677A03BF2705}"/>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7" name="TextBox 36">
            <a:extLst>
              <a:ext uri="{FF2B5EF4-FFF2-40B4-BE49-F238E27FC236}">
                <a16:creationId xmlns:a16="http://schemas.microsoft.com/office/drawing/2014/main" id="{07C75EE0-AF28-4DD2-87F3-BC951C8CBACE}"/>
              </a:ext>
            </a:extLst>
          </p:cNvPr>
          <p:cNvSpPr txBox="1"/>
          <p:nvPr/>
        </p:nvSpPr>
        <p:spPr>
          <a:xfrm>
            <a:off x="3854102" y="2336023"/>
            <a:ext cx="1373005" cy="559577"/>
          </a:xfrm>
          <a:prstGeom prst="rect">
            <a:avLst/>
          </a:prstGeom>
          <a:solidFill>
            <a:schemeClr val="bg1"/>
          </a:solidFill>
        </p:spPr>
        <p:txBody>
          <a:bodyPr wrap="none" rtlCol="0">
            <a:spAutoFit/>
          </a:bodyPr>
          <a:lstStyle/>
          <a:p>
            <a:pPr algn="ctr">
              <a:lnSpc>
                <a:spcPts val="1900"/>
              </a:lnSpc>
            </a:pPr>
            <a:r>
              <a:rPr lang="en-US" dirty="0">
                <a:solidFill>
                  <a:srgbClr val="0000FF"/>
                </a:solidFill>
              </a:rPr>
              <a:t>Vasospasm</a:t>
            </a:r>
          </a:p>
          <a:p>
            <a:pPr algn="ctr">
              <a:lnSpc>
                <a:spcPts val="1900"/>
              </a:lnSpc>
            </a:pPr>
            <a:r>
              <a:rPr lang="en-US" sz="1400" dirty="0">
                <a:solidFill>
                  <a:srgbClr val="0000FF"/>
                </a:solidFill>
              </a:rPr>
              <a:t>of arterioles</a:t>
            </a:r>
          </a:p>
        </p:txBody>
      </p:sp>
    </p:spTree>
    <p:extLst>
      <p:ext uri="{BB962C8B-B14F-4D97-AF65-F5344CB8AC3E}">
        <p14:creationId xmlns:p14="http://schemas.microsoft.com/office/powerpoint/2010/main" val="380884505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713DF93-1FB4-4085-AFB2-2A85DA6C10AB}"/>
              </a:ext>
            </a:extLst>
          </p:cNvPr>
          <p:cNvSpPr>
            <a:spLocks noGrp="1"/>
          </p:cNvSpPr>
          <p:nvPr>
            <p:ph type="sldNum" sz="quarter" idx="12"/>
          </p:nvPr>
        </p:nvSpPr>
        <p:spPr/>
        <p:txBody>
          <a:bodyPr/>
          <a:lstStyle/>
          <a:p>
            <a:pPr>
              <a:defRPr/>
            </a:pPr>
            <a:fld id="{AA5D8EAE-EC14-452A-AF26-215B4AE31F01}" type="slidenum">
              <a:rPr lang="en-US" altLang="en-US" smtClean="0"/>
              <a:pPr>
                <a:defRPr/>
              </a:pPr>
              <a:t>91</a:t>
            </a:fld>
            <a:endParaRPr lang="en-US" altLang="en-US"/>
          </a:p>
        </p:txBody>
      </p:sp>
      <p:sp>
        <p:nvSpPr>
          <p:cNvPr id="5" name="TextBox 4">
            <a:extLst>
              <a:ext uri="{FF2B5EF4-FFF2-40B4-BE49-F238E27FC236}">
                <a16:creationId xmlns:a16="http://schemas.microsoft.com/office/drawing/2014/main" id="{3E72196F-7F6B-430B-A99A-9C2DC03E7392}"/>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10" name="TextBox 9">
            <a:extLst>
              <a:ext uri="{FF2B5EF4-FFF2-40B4-BE49-F238E27FC236}">
                <a16:creationId xmlns:a16="http://schemas.microsoft.com/office/drawing/2014/main" id="{A6B069AC-88AE-4E93-85DC-9C2DAC9EB78C}"/>
              </a:ext>
            </a:extLst>
          </p:cNvPr>
          <p:cNvSpPr txBox="1"/>
          <p:nvPr/>
        </p:nvSpPr>
        <p:spPr>
          <a:xfrm>
            <a:off x="3352030" y="6096000"/>
            <a:ext cx="2428871" cy="369332"/>
          </a:xfrm>
          <a:prstGeom prst="rect">
            <a:avLst/>
          </a:prstGeom>
          <a:noFill/>
        </p:spPr>
        <p:txBody>
          <a:bodyPr wrap="none" rtlCol="0">
            <a:spAutoFit/>
          </a:bodyPr>
          <a:lstStyle/>
          <a:p>
            <a:pPr algn="ctr"/>
            <a:r>
              <a:rPr lang="en-US" dirty="0"/>
              <a:t>HTN optic neuropathy</a:t>
            </a:r>
          </a:p>
        </p:txBody>
      </p:sp>
      <p:pic>
        <p:nvPicPr>
          <p:cNvPr id="3" name="Picture 2">
            <a:extLst>
              <a:ext uri="{FF2B5EF4-FFF2-40B4-BE49-F238E27FC236}">
                <a16:creationId xmlns:a16="http://schemas.microsoft.com/office/drawing/2014/main" id="{8484F703-B8C7-409F-B7B2-F22208748AA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2648" y="1633728"/>
            <a:ext cx="7918704" cy="3590544"/>
          </a:xfrm>
          <a:prstGeom prst="rect">
            <a:avLst/>
          </a:prstGeom>
        </p:spPr>
      </p:pic>
    </p:spTree>
    <p:extLst>
      <p:ext uri="{BB962C8B-B14F-4D97-AF65-F5344CB8AC3E}">
        <p14:creationId xmlns:p14="http://schemas.microsoft.com/office/powerpoint/2010/main" val="374874171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 Box 23">
            <a:extLst>
              <a:ext uri="{FF2B5EF4-FFF2-40B4-BE49-F238E27FC236}">
                <a16:creationId xmlns:a16="http://schemas.microsoft.com/office/drawing/2014/main" id="{27EDD748-B915-4055-9240-4DE44FB3D143}"/>
              </a:ext>
            </a:extLst>
          </p:cNvPr>
          <p:cNvSpPr txBox="1">
            <a:spLocks noChangeArrowheads="1"/>
          </p:cNvSpPr>
          <p:nvPr/>
        </p:nvSpPr>
        <p:spPr bwMode="auto">
          <a:xfrm>
            <a:off x="3932238" y="3941802"/>
            <a:ext cx="171707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a:p>
            <a:pPr eaLnBrk="1" hangingPunct="1">
              <a:spcBef>
                <a:spcPct val="0"/>
              </a:spcBef>
              <a:buClrTx/>
              <a:buSzTx/>
              <a:buFontTx/>
              <a:buNone/>
            </a:pPr>
            <a:r>
              <a:rPr lang="en-US" altLang="en-US" sz="1500" b="1" dirty="0">
                <a:solidFill>
                  <a:schemeClr val="bg1">
                    <a:lumMod val="75000"/>
                  </a:schemeClr>
                </a:solidFill>
              </a:rPr>
              <a:t>with polyangiitis</a:t>
            </a:r>
          </a:p>
        </p:txBody>
      </p:sp>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92</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rgbClr val="0000FF"/>
                </a:solidFill>
              </a:rPr>
              <a:t>Who is the typical </a:t>
            </a:r>
            <a:r>
              <a:rPr lang="en-US" altLang="en-US" sz="1600" i="1" dirty="0">
                <a:solidFill>
                  <a:srgbClr val="0000FF"/>
                </a:solidFill>
              </a:rPr>
              <a:t>Bechet’s disease (</a:t>
            </a:r>
            <a:r>
              <a:rPr lang="en-US" sz="1600" i="1" dirty="0">
                <a:solidFill>
                  <a:srgbClr val="0000FF"/>
                </a:solidFill>
              </a:rPr>
              <a:t>BD) </a:t>
            </a:r>
            <a:r>
              <a:rPr lang="en-US" sz="1600" i="1" dirty="0" err="1">
                <a:solidFill>
                  <a:srgbClr val="0000FF"/>
                </a:solidFill>
              </a:rPr>
              <a:t>pt</a:t>
            </a:r>
            <a:r>
              <a:rPr lang="en-US" sz="1600" i="1" dirty="0">
                <a:solidFill>
                  <a:srgbClr val="0000FF"/>
                </a:solidFill>
              </a:rPr>
              <a:t>?</a:t>
            </a:r>
            <a:endParaRPr lang="en-US" sz="1600" i="1" dirty="0">
              <a:solidFill>
                <a:schemeClr val="accent1">
                  <a:lumMod val="60000"/>
                  <a:lumOff val="40000"/>
                </a:schemeClr>
              </a:solidFill>
            </a:endParaRPr>
          </a:p>
          <a:p>
            <a:r>
              <a:rPr lang="en-US" sz="1600" dirty="0">
                <a:solidFill>
                  <a:schemeClr val="accent1">
                    <a:lumMod val="60000"/>
                    <a:lumOff val="40000"/>
                  </a:schemeClr>
                </a:solidFill>
              </a:rPr>
              <a:t>An individual of ‘Silk Road’ descent age 25-35</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the classic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complaint in BD?</a:t>
            </a:r>
          </a:p>
          <a:p>
            <a:r>
              <a:rPr lang="en-US" sz="1600" dirty="0">
                <a:solidFill>
                  <a:schemeClr val="accent1">
                    <a:lumMod val="60000"/>
                    <a:lumOff val="40000"/>
                  </a:schemeClr>
                </a:solidFill>
              </a:rPr>
              <a:t>Recurrent oral ulcers</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Text Box 16">
            <a:extLst>
              <a:ext uri="{FF2B5EF4-FFF2-40B4-BE49-F238E27FC236}">
                <a16:creationId xmlns:a16="http://schemas.microsoft.com/office/drawing/2014/main" id="{5567B1C0-B3F2-407F-9739-D546FC6A852B}"/>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4AFB4557-A7D1-44E8-B2DC-63604576631D}"/>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2" name="TextBox 31">
            <a:extLst>
              <a:ext uri="{FF2B5EF4-FFF2-40B4-BE49-F238E27FC236}">
                <a16:creationId xmlns:a16="http://schemas.microsoft.com/office/drawing/2014/main" id="{F0704CC6-3A1E-4629-8BE8-18B2E9205C6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3" name="Line 29">
            <a:extLst>
              <a:ext uri="{FF2B5EF4-FFF2-40B4-BE49-F238E27FC236}">
                <a16:creationId xmlns:a16="http://schemas.microsoft.com/office/drawing/2014/main" id="{D82D11B9-83DD-40C1-A4E7-D3A2598AD29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67D476EB-02C2-437A-B944-4793014838A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31">
            <a:extLst>
              <a:ext uri="{FF2B5EF4-FFF2-40B4-BE49-F238E27FC236}">
                <a16:creationId xmlns:a16="http://schemas.microsoft.com/office/drawing/2014/main" id="{66248D7B-FA41-43A5-A06A-180A7141704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58A79685-8F7B-41D1-BBC2-54261CF042A1}"/>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211FFF3D-5E88-40B3-83E9-8CDEBCB996E5}"/>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42FE915E-1164-4429-9FDB-65397A5504B4}"/>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4" name="TextBox 53">
            <a:extLst>
              <a:ext uri="{FF2B5EF4-FFF2-40B4-BE49-F238E27FC236}">
                <a16:creationId xmlns:a16="http://schemas.microsoft.com/office/drawing/2014/main" id="{3AFCE4C7-CB73-48F9-9CAD-DFA6FC07BA75}"/>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19618298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93</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rgbClr val="0000FF"/>
                </a:solidFill>
              </a:rPr>
              <a:t>Who is the typical </a:t>
            </a:r>
            <a:r>
              <a:rPr lang="en-US" altLang="en-US" sz="1600" i="1" dirty="0">
                <a:solidFill>
                  <a:srgbClr val="0000FF"/>
                </a:solidFill>
              </a:rPr>
              <a:t>Bechet’s disease (</a:t>
            </a:r>
            <a:r>
              <a:rPr lang="en-US" sz="1600" i="1" dirty="0">
                <a:solidFill>
                  <a:srgbClr val="0000FF"/>
                </a:solidFill>
              </a:rPr>
              <a:t>BD) </a:t>
            </a:r>
            <a:r>
              <a:rPr lang="en-US" sz="1600" i="1" dirty="0" err="1">
                <a:solidFill>
                  <a:srgbClr val="0000FF"/>
                </a:solidFill>
              </a:rPr>
              <a:t>pt</a:t>
            </a:r>
            <a:r>
              <a:rPr lang="en-US" sz="1600" i="1" dirty="0">
                <a:solidFill>
                  <a:srgbClr val="0000FF"/>
                </a:solidFill>
              </a:rPr>
              <a:t>?</a:t>
            </a:r>
          </a:p>
          <a:p>
            <a:r>
              <a:rPr lang="en-US" sz="1600" dirty="0">
                <a:solidFill>
                  <a:srgbClr val="0000FF"/>
                </a:solidFill>
              </a:rPr>
              <a:t>An individual of ‘Silk Road’ descent age 25-35</a:t>
            </a:r>
            <a:endParaRPr lang="en-US" sz="1600" dirty="0">
              <a:solidFill>
                <a:schemeClr val="accent1">
                  <a:lumMod val="60000"/>
                  <a:lumOff val="40000"/>
                </a:schemeClr>
              </a:solidFill>
            </a:endParaRP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the classic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complaint in BD?</a:t>
            </a:r>
          </a:p>
          <a:p>
            <a:r>
              <a:rPr lang="en-US" sz="1600" dirty="0">
                <a:solidFill>
                  <a:schemeClr val="accent1">
                    <a:lumMod val="60000"/>
                    <a:lumOff val="40000"/>
                  </a:schemeClr>
                </a:solidFill>
              </a:rPr>
              <a:t>Recurrent oral ulcers</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Text Box 16">
            <a:extLst>
              <a:ext uri="{FF2B5EF4-FFF2-40B4-BE49-F238E27FC236}">
                <a16:creationId xmlns:a16="http://schemas.microsoft.com/office/drawing/2014/main" id="{FFFE2DF7-B550-4908-AA58-AA9ECF0C61C7}"/>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7" name="TextBox 36">
            <a:extLst>
              <a:ext uri="{FF2B5EF4-FFF2-40B4-BE49-F238E27FC236}">
                <a16:creationId xmlns:a16="http://schemas.microsoft.com/office/drawing/2014/main" id="{B3CD49A5-0DBE-4722-B02A-F187E11E8C98}"/>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1" name="Text Box 23">
            <a:extLst>
              <a:ext uri="{FF2B5EF4-FFF2-40B4-BE49-F238E27FC236}">
                <a16:creationId xmlns:a16="http://schemas.microsoft.com/office/drawing/2014/main" id="{69398FA4-7EDC-4C5B-ADF3-AAEF085E8E9C}"/>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2" name="TextBox 31">
            <a:extLst>
              <a:ext uri="{FF2B5EF4-FFF2-40B4-BE49-F238E27FC236}">
                <a16:creationId xmlns:a16="http://schemas.microsoft.com/office/drawing/2014/main" id="{3D35BC05-143F-4527-8F2F-E869E22E500D}"/>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33" name="Line 29">
            <a:extLst>
              <a:ext uri="{FF2B5EF4-FFF2-40B4-BE49-F238E27FC236}">
                <a16:creationId xmlns:a16="http://schemas.microsoft.com/office/drawing/2014/main" id="{F85D0453-3C48-44CC-83DD-A934FBC9D7DA}"/>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4" name="Line 30">
            <a:extLst>
              <a:ext uri="{FF2B5EF4-FFF2-40B4-BE49-F238E27FC236}">
                <a16:creationId xmlns:a16="http://schemas.microsoft.com/office/drawing/2014/main" id="{978E96B7-6CF5-4139-A094-2625300A1B76}"/>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8" name="Text Box 31">
            <a:extLst>
              <a:ext uri="{FF2B5EF4-FFF2-40B4-BE49-F238E27FC236}">
                <a16:creationId xmlns:a16="http://schemas.microsoft.com/office/drawing/2014/main" id="{08A3239B-74F4-4AD1-B06B-9414D9A00146}"/>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45" name="Text Box 23">
            <a:extLst>
              <a:ext uri="{FF2B5EF4-FFF2-40B4-BE49-F238E27FC236}">
                <a16:creationId xmlns:a16="http://schemas.microsoft.com/office/drawing/2014/main" id="{90866710-A803-4DCF-B57C-FE98BB55872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46" name="Straight Connector 45">
            <a:extLst>
              <a:ext uri="{FF2B5EF4-FFF2-40B4-BE49-F238E27FC236}">
                <a16:creationId xmlns:a16="http://schemas.microsoft.com/office/drawing/2014/main" id="{5F6BE72A-F9EB-4F19-BC63-FC3B63617F26}"/>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8" name="Text Box 23">
            <a:extLst>
              <a:ext uri="{FF2B5EF4-FFF2-40B4-BE49-F238E27FC236}">
                <a16:creationId xmlns:a16="http://schemas.microsoft.com/office/drawing/2014/main" id="{203A126E-5D15-4560-AB23-3D13D7234748}"/>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4" name="TextBox 53">
            <a:extLst>
              <a:ext uri="{FF2B5EF4-FFF2-40B4-BE49-F238E27FC236}">
                <a16:creationId xmlns:a16="http://schemas.microsoft.com/office/drawing/2014/main" id="{B7438C81-36FE-45A9-B655-D2E76A575AA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239983581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94</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a:t>
            </a:r>
            <a:r>
              <a:rPr lang="en-US" sz="1600" dirty="0">
                <a:solidFill>
                  <a:srgbClr val="0000FF"/>
                </a:solidFill>
              </a:rPr>
              <a:t>‘</a:t>
            </a:r>
            <a:r>
              <a:rPr lang="en-US" sz="1600" b="1" dirty="0">
                <a:solidFill>
                  <a:srgbClr val="0000FF"/>
                </a:solidFill>
              </a:rPr>
              <a:t>Silk Road</a:t>
            </a:r>
            <a:r>
              <a:rPr lang="en-US" sz="1600" dirty="0">
                <a:solidFill>
                  <a:srgbClr val="0000FF"/>
                </a:solidFill>
              </a:rPr>
              <a:t>’ </a:t>
            </a:r>
            <a:r>
              <a:rPr lang="en-US" sz="1600" dirty="0">
                <a:solidFill>
                  <a:schemeClr val="bg1">
                    <a:lumMod val="65000"/>
                  </a:schemeClr>
                </a:solidFill>
              </a:rPr>
              <a:t>descent age 25-35</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the classic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complaint in BD?</a:t>
            </a:r>
          </a:p>
          <a:p>
            <a:r>
              <a:rPr lang="en-US" sz="1600" dirty="0">
                <a:solidFill>
                  <a:schemeClr val="accent1">
                    <a:lumMod val="60000"/>
                    <a:lumOff val="40000"/>
                  </a:schemeClr>
                </a:solidFill>
              </a:rPr>
              <a:t>Recurrent oral ulcers</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Oval 35">
            <a:extLst>
              <a:ext uri="{FF2B5EF4-FFF2-40B4-BE49-F238E27FC236}">
                <a16:creationId xmlns:a16="http://schemas.microsoft.com/office/drawing/2014/main" id="{603E15B5-43DF-4A49-A82E-48265684E051}"/>
              </a:ext>
            </a:extLst>
          </p:cNvPr>
          <p:cNvSpPr/>
          <p:nvPr/>
        </p:nvSpPr>
        <p:spPr>
          <a:xfrm>
            <a:off x="2734436" y="4345031"/>
            <a:ext cx="1210502" cy="4732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895FF89-394D-4FFD-9253-40F24C24ECA8}"/>
              </a:ext>
            </a:extLst>
          </p:cNvPr>
          <p:cNvSpPr txBox="1"/>
          <p:nvPr/>
        </p:nvSpPr>
        <p:spPr>
          <a:xfrm>
            <a:off x="1380491" y="5003196"/>
            <a:ext cx="4516578" cy="1384995"/>
          </a:xfrm>
          <a:prstGeom prst="rect">
            <a:avLst/>
          </a:prstGeom>
          <a:solidFill>
            <a:srgbClr val="99FF99"/>
          </a:solidFill>
        </p:spPr>
        <p:txBody>
          <a:bodyPr wrap="square" rtlCol="0">
            <a:spAutoFit/>
          </a:bodyPr>
          <a:lstStyle/>
          <a:p>
            <a:r>
              <a:rPr lang="en-US" sz="1400" i="1" dirty="0">
                <a:solidFill>
                  <a:srgbClr val="0000FF"/>
                </a:solidFill>
              </a:rPr>
              <a:t>What is/was the </a:t>
            </a:r>
            <a:r>
              <a:rPr lang="en-US" sz="1400" dirty="0">
                <a:solidFill>
                  <a:srgbClr val="0000FF"/>
                </a:solidFill>
              </a:rPr>
              <a:t>Silk Road</a:t>
            </a:r>
            <a:r>
              <a:rPr lang="en-US" sz="1400" i="1" dirty="0">
                <a:solidFill>
                  <a:srgbClr val="0000FF"/>
                </a:solidFill>
              </a:rPr>
              <a:t>?</a:t>
            </a:r>
            <a:endParaRPr lang="en-US" sz="1400" i="1" dirty="0">
              <a:solidFill>
                <a:srgbClr val="99FF99"/>
              </a:solidFill>
            </a:endParaRPr>
          </a:p>
          <a:p>
            <a:r>
              <a:rPr lang="en-US" sz="1400" dirty="0">
                <a:solidFill>
                  <a:srgbClr val="99FF99"/>
                </a:solidFill>
              </a:rPr>
              <a:t>An ancient trading route extending from the eastern Mediterranean to the Far East</a:t>
            </a:r>
          </a:p>
          <a:p>
            <a:endParaRPr lang="en-US" sz="1400" dirty="0">
              <a:solidFill>
                <a:srgbClr val="99FF99"/>
              </a:solidFill>
            </a:endParaRPr>
          </a:p>
          <a:p>
            <a:r>
              <a:rPr lang="en-US" sz="1400" i="1" dirty="0">
                <a:solidFill>
                  <a:srgbClr val="99FF99"/>
                </a:solidFill>
              </a:rPr>
              <a:t>What regions/countries are found along the Silk Road?</a:t>
            </a:r>
          </a:p>
          <a:p>
            <a:r>
              <a:rPr lang="en-US" sz="1400" dirty="0">
                <a:solidFill>
                  <a:srgbClr val="99FF99"/>
                </a:solidFill>
              </a:rPr>
              <a:t>The Middle East; Turkey; China; Korea; Japan</a:t>
            </a:r>
          </a:p>
        </p:txBody>
      </p:sp>
      <p:sp>
        <p:nvSpPr>
          <p:cNvPr id="38" name="Text Box 16">
            <a:extLst>
              <a:ext uri="{FF2B5EF4-FFF2-40B4-BE49-F238E27FC236}">
                <a16:creationId xmlns:a16="http://schemas.microsoft.com/office/drawing/2014/main" id="{23A7D9FE-CC1A-43A6-A067-8E0B5C73F280}"/>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CAAEA2BB-09C5-4F37-B8AF-B9F494D04353}"/>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 Box 23">
            <a:extLst>
              <a:ext uri="{FF2B5EF4-FFF2-40B4-BE49-F238E27FC236}">
                <a16:creationId xmlns:a16="http://schemas.microsoft.com/office/drawing/2014/main" id="{3F8280E8-78E0-4682-9E43-405E6E977D62}"/>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4" name="TextBox 33">
            <a:extLst>
              <a:ext uri="{FF2B5EF4-FFF2-40B4-BE49-F238E27FC236}">
                <a16:creationId xmlns:a16="http://schemas.microsoft.com/office/drawing/2014/main" id="{F9BE5AFC-53CA-4244-9514-A2A76B68E7B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481150D0-FA8A-4C9E-B567-7525E42353E2}"/>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CA868D20-FB48-4196-81D7-298FDFF37688}"/>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5D84E32D-3691-4836-8C29-3896B5405FBD}"/>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B39333D6-AAD1-403D-A8F1-B1F6A0DEF986}"/>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578A3CA8-637E-4CF6-BC16-B28ED164C1DF}"/>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B2799713-68AF-4E59-9CBB-9B9F4B18A82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D122E697-BB0A-4BB0-9294-F20756EA6C1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302749958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95</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a:t>
            </a:r>
            <a:r>
              <a:rPr lang="en-US" sz="1600" dirty="0">
                <a:solidFill>
                  <a:srgbClr val="0000FF"/>
                </a:solidFill>
              </a:rPr>
              <a:t>‘</a:t>
            </a:r>
            <a:r>
              <a:rPr lang="en-US" sz="1600" b="1" dirty="0">
                <a:solidFill>
                  <a:srgbClr val="0000FF"/>
                </a:solidFill>
              </a:rPr>
              <a:t>Silk Road</a:t>
            </a:r>
            <a:r>
              <a:rPr lang="en-US" sz="1600" dirty="0">
                <a:solidFill>
                  <a:srgbClr val="0000FF"/>
                </a:solidFill>
              </a:rPr>
              <a:t>’ </a:t>
            </a:r>
            <a:r>
              <a:rPr lang="en-US" sz="1600" dirty="0">
                <a:solidFill>
                  <a:schemeClr val="bg1">
                    <a:lumMod val="65000"/>
                  </a:schemeClr>
                </a:solidFill>
              </a:rPr>
              <a:t>descent age 25-35</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the classic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complaint in BD?</a:t>
            </a:r>
          </a:p>
          <a:p>
            <a:r>
              <a:rPr lang="en-US" sz="1600" dirty="0">
                <a:solidFill>
                  <a:schemeClr val="accent1">
                    <a:lumMod val="60000"/>
                    <a:lumOff val="40000"/>
                  </a:schemeClr>
                </a:solidFill>
              </a:rPr>
              <a:t>Recurrent oral ulcers</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Oval 35">
            <a:extLst>
              <a:ext uri="{FF2B5EF4-FFF2-40B4-BE49-F238E27FC236}">
                <a16:creationId xmlns:a16="http://schemas.microsoft.com/office/drawing/2014/main" id="{603E15B5-43DF-4A49-A82E-48265684E051}"/>
              </a:ext>
            </a:extLst>
          </p:cNvPr>
          <p:cNvSpPr/>
          <p:nvPr/>
        </p:nvSpPr>
        <p:spPr>
          <a:xfrm>
            <a:off x="2734436" y="4345031"/>
            <a:ext cx="1210502" cy="4732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895FF89-394D-4FFD-9253-40F24C24ECA8}"/>
              </a:ext>
            </a:extLst>
          </p:cNvPr>
          <p:cNvSpPr txBox="1"/>
          <p:nvPr/>
        </p:nvSpPr>
        <p:spPr>
          <a:xfrm>
            <a:off x="1380491" y="5003196"/>
            <a:ext cx="4516578" cy="1384995"/>
          </a:xfrm>
          <a:prstGeom prst="rect">
            <a:avLst/>
          </a:prstGeom>
          <a:solidFill>
            <a:srgbClr val="99FF99"/>
          </a:solidFill>
        </p:spPr>
        <p:txBody>
          <a:bodyPr wrap="square" rtlCol="0">
            <a:spAutoFit/>
          </a:bodyPr>
          <a:lstStyle/>
          <a:p>
            <a:r>
              <a:rPr lang="en-US" sz="1400" i="1" dirty="0">
                <a:solidFill>
                  <a:srgbClr val="0000FF"/>
                </a:solidFill>
              </a:rPr>
              <a:t>What is/was the </a:t>
            </a:r>
            <a:r>
              <a:rPr lang="en-US" sz="1400" dirty="0">
                <a:solidFill>
                  <a:srgbClr val="0000FF"/>
                </a:solidFill>
              </a:rPr>
              <a:t>Silk Road</a:t>
            </a:r>
            <a:r>
              <a:rPr lang="en-US" sz="1400" i="1" dirty="0">
                <a:solidFill>
                  <a:srgbClr val="0000FF"/>
                </a:solidFill>
              </a:rPr>
              <a:t>?</a:t>
            </a:r>
          </a:p>
          <a:p>
            <a:r>
              <a:rPr lang="en-US" sz="1400" dirty="0">
                <a:solidFill>
                  <a:srgbClr val="0000FF"/>
                </a:solidFill>
              </a:rPr>
              <a:t>An ancient trading route extending from the eastern Mediterranean to the Far East</a:t>
            </a:r>
            <a:endParaRPr lang="en-US" sz="1400" dirty="0">
              <a:solidFill>
                <a:srgbClr val="99FF99"/>
              </a:solidFill>
            </a:endParaRPr>
          </a:p>
          <a:p>
            <a:endParaRPr lang="en-US" sz="1400" dirty="0">
              <a:solidFill>
                <a:srgbClr val="99FF99"/>
              </a:solidFill>
            </a:endParaRPr>
          </a:p>
          <a:p>
            <a:r>
              <a:rPr lang="en-US" sz="1400" i="1" dirty="0">
                <a:solidFill>
                  <a:srgbClr val="99FF99"/>
                </a:solidFill>
              </a:rPr>
              <a:t>What regions/countries are found along the Silk Road?</a:t>
            </a:r>
          </a:p>
          <a:p>
            <a:r>
              <a:rPr lang="en-US" sz="1400" dirty="0">
                <a:solidFill>
                  <a:srgbClr val="99FF99"/>
                </a:solidFill>
              </a:rPr>
              <a:t>The Middle East; Turkey; China; Korea; Japan</a:t>
            </a:r>
          </a:p>
        </p:txBody>
      </p:sp>
      <p:sp>
        <p:nvSpPr>
          <p:cNvPr id="38" name="Text Box 16">
            <a:extLst>
              <a:ext uri="{FF2B5EF4-FFF2-40B4-BE49-F238E27FC236}">
                <a16:creationId xmlns:a16="http://schemas.microsoft.com/office/drawing/2014/main" id="{C54120B8-C4C1-4F03-9FE1-C953CD89F16D}"/>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21ACD80F-F6A7-4140-BF8D-9608F7F92584}"/>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 Box 23">
            <a:extLst>
              <a:ext uri="{FF2B5EF4-FFF2-40B4-BE49-F238E27FC236}">
                <a16:creationId xmlns:a16="http://schemas.microsoft.com/office/drawing/2014/main" id="{54D9EE9D-B2D6-4CAE-AD57-4E50E7631002}"/>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4" name="TextBox 33">
            <a:extLst>
              <a:ext uri="{FF2B5EF4-FFF2-40B4-BE49-F238E27FC236}">
                <a16:creationId xmlns:a16="http://schemas.microsoft.com/office/drawing/2014/main" id="{BD4B6538-D61B-419E-8F7B-80DE57F8DB6B}"/>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26DFA04D-D487-43C0-B772-CB0E5B375F3D}"/>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B6A577E0-E37D-4746-9F6E-766665F19419}"/>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C4EA79F1-C189-41B0-8C3C-1770094FD8BA}"/>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1EBEE24E-A24A-4CCD-82FB-B2A5A096E4DF}"/>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45ADADCC-420C-4A46-B582-612F70C573CA}"/>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87FF339C-0AD7-4727-8A17-34F627EC2D22}"/>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7E1ADF41-3021-4256-A6E5-1A384605E556}"/>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418966340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978B3D9-A15A-4A94-95D0-7F010661B2C9}" type="slidenum">
              <a:rPr lang="en-US" smtClean="0"/>
              <a:t>96</a:t>
            </a:fld>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1100" y="1274874"/>
            <a:ext cx="8535899" cy="4185768"/>
          </a:xfrm>
          <a:prstGeom prst="rect">
            <a:avLst/>
          </a:prstGeom>
        </p:spPr>
      </p:pic>
      <p:sp>
        <p:nvSpPr>
          <p:cNvPr id="4" name="TextBox 3">
            <a:extLst>
              <a:ext uri="{FF2B5EF4-FFF2-40B4-BE49-F238E27FC236}">
                <a16:creationId xmlns:a16="http://schemas.microsoft.com/office/drawing/2014/main" id="{EC4F7136-7F84-4900-B510-FBF58FB82100}"/>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Tree>
    <p:extLst>
      <p:ext uri="{BB962C8B-B14F-4D97-AF65-F5344CB8AC3E}">
        <p14:creationId xmlns:p14="http://schemas.microsoft.com/office/powerpoint/2010/main" val="383892348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97</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a:t>
            </a:r>
            <a:r>
              <a:rPr lang="en-US" sz="1600" dirty="0">
                <a:solidFill>
                  <a:srgbClr val="0000FF"/>
                </a:solidFill>
              </a:rPr>
              <a:t>‘</a:t>
            </a:r>
            <a:r>
              <a:rPr lang="en-US" sz="1600" b="1" dirty="0">
                <a:solidFill>
                  <a:srgbClr val="0000FF"/>
                </a:solidFill>
              </a:rPr>
              <a:t>Silk Road</a:t>
            </a:r>
            <a:r>
              <a:rPr lang="en-US" sz="1600" dirty="0">
                <a:solidFill>
                  <a:srgbClr val="0000FF"/>
                </a:solidFill>
              </a:rPr>
              <a:t>’ </a:t>
            </a:r>
            <a:r>
              <a:rPr lang="en-US" sz="1600" dirty="0">
                <a:solidFill>
                  <a:schemeClr val="bg1">
                    <a:lumMod val="65000"/>
                  </a:schemeClr>
                </a:solidFill>
              </a:rPr>
              <a:t>descent age 25-35</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the classic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complaint in BD?</a:t>
            </a:r>
          </a:p>
          <a:p>
            <a:r>
              <a:rPr lang="en-US" sz="1600" dirty="0">
                <a:solidFill>
                  <a:schemeClr val="accent1">
                    <a:lumMod val="60000"/>
                    <a:lumOff val="40000"/>
                  </a:schemeClr>
                </a:solidFill>
              </a:rPr>
              <a:t>Recurrent oral ulcers</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Oval 35">
            <a:extLst>
              <a:ext uri="{FF2B5EF4-FFF2-40B4-BE49-F238E27FC236}">
                <a16:creationId xmlns:a16="http://schemas.microsoft.com/office/drawing/2014/main" id="{603E15B5-43DF-4A49-A82E-48265684E051}"/>
              </a:ext>
            </a:extLst>
          </p:cNvPr>
          <p:cNvSpPr/>
          <p:nvPr/>
        </p:nvSpPr>
        <p:spPr>
          <a:xfrm>
            <a:off x="2734436" y="4345031"/>
            <a:ext cx="1210502" cy="4732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895FF89-394D-4FFD-9253-40F24C24ECA8}"/>
              </a:ext>
            </a:extLst>
          </p:cNvPr>
          <p:cNvSpPr txBox="1"/>
          <p:nvPr/>
        </p:nvSpPr>
        <p:spPr>
          <a:xfrm>
            <a:off x="1380491" y="5003196"/>
            <a:ext cx="4516578" cy="1384995"/>
          </a:xfrm>
          <a:prstGeom prst="rect">
            <a:avLst/>
          </a:prstGeom>
          <a:solidFill>
            <a:srgbClr val="99FF99"/>
          </a:solidFill>
        </p:spPr>
        <p:txBody>
          <a:bodyPr wrap="square" rtlCol="0">
            <a:spAutoFit/>
          </a:bodyPr>
          <a:lstStyle/>
          <a:p>
            <a:r>
              <a:rPr lang="en-US" sz="1400" i="1" dirty="0">
                <a:solidFill>
                  <a:srgbClr val="0000FF"/>
                </a:solidFill>
              </a:rPr>
              <a:t>What is/was the </a:t>
            </a:r>
            <a:r>
              <a:rPr lang="en-US" sz="1400" dirty="0">
                <a:solidFill>
                  <a:srgbClr val="0000FF"/>
                </a:solidFill>
              </a:rPr>
              <a:t>Silk Road</a:t>
            </a:r>
            <a:r>
              <a:rPr lang="en-US" sz="1400" i="1" dirty="0">
                <a:solidFill>
                  <a:srgbClr val="0000FF"/>
                </a:solidFill>
              </a:rPr>
              <a:t>?</a:t>
            </a:r>
          </a:p>
          <a:p>
            <a:r>
              <a:rPr lang="en-US" sz="1400" dirty="0">
                <a:solidFill>
                  <a:srgbClr val="0000FF"/>
                </a:solidFill>
              </a:rPr>
              <a:t>An ancient trading route extending from the eastern Mediterranean to the Far East</a:t>
            </a:r>
          </a:p>
          <a:p>
            <a:endParaRPr lang="en-US" sz="1400" dirty="0">
              <a:solidFill>
                <a:srgbClr val="0000FF"/>
              </a:solidFill>
            </a:endParaRPr>
          </a:p>
          <a:p>
            <a:r>
              <a:rPr lang="en-US" sz="1400" i="1" dirty="0">
                <a:solidFill>
                  <a:srgbClr val="0000FF"/>
                </a:solidFill>
              </a:rPr>
              <a:t>What regions/countries are found along the Silk Road?</a:t>
            </a:r>
          </a:p>
          <a:p>
            <a:r>
              <a:rPr lang="en-US" sz="1400" dirty="0">
                <a:solidFill>
                  <a:srgbClr val="99FF99"/>
                </a:solidFill>
              </a:rPr>
              <a:t>The Middle East; Turkey; China; Korea; Japan</a:t>
            </a:r>
          </a:p>
        </p:txBody>
      </p:sp>
      <p:sp>
        <p:nvSpPr>
          <p:cNvPr id="38" name="Text Box 16">
            <a:extLst>
              <a:ext uri="{FF2B5EF4-FFF2-40B4-BE49-F238E27FC236}">
                <a16:creationId xmlns:a16="http://schemas.microsoft.com/office/drawing/2014/main" id="{A8A64063-EAF4-4339-BBEA-879D3F669B0F}"/>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68B19049-EC61-4936-9E44-36DEFB7D25CD}"/>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 Box 23">
            <a:extLst>
              <a:ext uri="{FF2B5EF4-FFF2-40B4-BE49-F238E27FC236}">
                <a16:creationId xmlns:a16="http://schemas.microsoft.com/office/drawing/2014/main" id="{16D4C634-6A40-456C-8CC3-FD1452FF4E76}"/>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4" name="TextBox 33">
            <a:extLst>
              <a:ext uri="{FF2B5EF4-FFF2-40B4-BE49-F238E27FC236}">
                <a16:creationId xmlns:a16="http://schemas.microsoft.com/office/drawing/2014/main" id="{B63613B9-3A73-49BC-BB56-36675D8EBF56}"/>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90240F73-7457-444D-90B3-4B19547D8A85}"/>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5684408C-9180-4BF2-998C-725B8BDB286D}"/>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C6293BD7-3F87-4FB1-BB7D-07C3CE4D657E}"/>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F19260F3-CB59-47FB-95E3-CD3A0A8B9B1B}"/>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1BD6C235-DEB2-4062-BE09-45F94ED81142}"/>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9CF67699-69CF-4DD3-AA05-FE958216E8BF}"/>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E8EC2C9E-E262-4BF2-9AB3-9C278540D345}"/>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397475711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98</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a:t>
            </a:r>
            <a:r>
              <a:rPr lang="en-US" sz="1600" dirty="0">
                <a:solidFill>
                  <a:srgbClr val="0000FF"/>
                </a:solidFill>
              </a:rPr>
              <a:t>‘</a:t>
            </a:r>
            <a:r>
              <a:rPr lang="en-US" sz="1600" b="1" dirty="0">
                <a:solidFill>
                  <a:srgbClr val="0000FF"/>
                </a:solidFill>
              </a:rPr>
              <a:t>Silk Road</a:t>
            </a:r>
            <a:r>
              <a:rPr lang="en-US" sz="1600" dirty="0">
                <a:solidFill>
                  <a:srgbClr val="0000FF"/>
                </a:solidFill>
              </a:rPr>
              <a:t>’ </a:t>
            </a:r>
            <a:r>
              <a:rPr lang="en-US" sz="1600" dirty="0">
                <a:solidFill>
                  <a:schemeClr val="bg1">
                    <a:lumMod val="65000"/>
                  </a:schemeClr>
                </a:solidFill>
              </a:rPr>
              <a:t>descent age 25-35</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the classic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complaint in BD?</a:t>
            </a:r>
          </a:p>
          <a:p>
            <a:r>
              <a:rPr lang="en-US" sz="1600" dirty="0">
                <a:solidFill>
                  <a:schemeClr val="accent1">
                    <a:lumMod val="60000"/>
                    <a:lumOff val="40000"/>
                  </a:schemeClr>
                </a:solidFill>
              </a:rPr>
              <a:t>Recurrent oral ulcers</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Oval 35">
            <a:extLst>
              <a:ext uri="{FF2B5EF4-FFF2-40B4-BE49-F238E27FC236}">
                <a16:creationId xmlns:a16="http://schemas.microsoft.com/office/drawing/2014/main" id="{603E15B5-43DF-4A49-A82E-48265684E051}"/>
              </a:ext>
            </a:extLst>
          </p:cNvPr>
          <p:cNvSpPr/>
          <p:nvPr/>
        </p:nvSpPr>
        <p:spPr>
          <a:xfrm>
            <a:off x="2734436" y="4345031"/>
            <a:ext cx="1210502" cy="4732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895FF89-394D-4FFD-9253-40F24C24ECA8}"/>
              </a:ext>
            </a:extLst>
          </p:cNvPr>
          <p:cNvSpPr txBox="1"/>
          <p:nvPr/>
        </p:nvSpPr>
        <p:spPr>
          <a:xfrm>
            <a:off x="1380491" y="5003196"/>
            <a:ext cx="4516578" cy="1384995"/>
          </a:xfrm>
          <a:prstGeom prst="rect">
            <a:avLst/>
          </a:prstGeom>
          <a:solidFill>
            <a:srgbClr val="99FF99"/>
          </a:solidFill>
        </p:spPr>
        <p:txBody>
          <a:bodyPr wrap="square" rtlCol="0">
            <a:spAutoFit/>
          </a:bodyPr>
          <a:lstStyle/>
          <a:p>
            <a:r>
              <a:rPr lang="en-US" sz="1400" i="1" dirty="0">
                <a:solidFill>
                  <a:srgbClr val="0000FF"/>
                </a:solidFill>
              </a:rPr>
              <a:t>What is/was the </a:t>
            </a:r>
            <a:r>
              <a:rPr lang="en-US" sz="1400" dirty="0">
                <a:solidFill>
                  <a:srgbClr val="0000FF"/>
                </a:solidFill>
              </a:rPr>
              <a:t>Silk Road</a:t>
            </a:r>
            <a:r>
              <a:rPr lang="en-US" sz="1400" i="1" dirty="0">
                <a:solidFill>
                  <a:srgbClr val="0000FF"/>
                </a:solidFill>
              </a:rPr>
              <a:t>?</a:t>
            </a:r>
          </a:p>
          <a:p>
            <a:r>
              <a:rPr lang="en-US" sz="1400" dirty="0">
                <a:solidFill>
                  <a:srgbClr val="0000FF"/>
                </a:solidFill>
              </a:rPr>
              <a:t>An ancient trading route extending from the eastern Mediterranean to the Far East</a:t>
            </a:r>
          </a:p>
          <a:p>
            <a:endParaRPr lang="en-US" sz="1400" dirty="0">
              <a:solidFill>
                <a:srgbClr val="0000FF"/>
              </a:solidFill>
            </a:endParaRPr>
          </a:p>
          <a:p>
            <a:r>
              <a:rPr lang="en-US" sz="1400" i="1" dirty="0">
                <a:solidFill>
                  <a:srgbClr val="0000FF"/>
                </a:solidFill>
              </a:rPr>
              <a:t>What regions/countries are found along the Silk Road?</a:t>
            </a:r>
          </a:p>
          <a:p>
            <a:r>
              <a:rPr lang="en-US" sz="1400" dirty="0">
                <a:solidFill>
                  <a:srgbClr val="0000FF"/>
                </a:solidFill>
              </a:rPr>
              <a:t>The Middle East; Turkey; China; Korea; Japan</a:t>
            </a:r>
          </a:p>
        </p:txBody>
      </p:sp>
      <p:sp>
        <p:nvSpPr>
          <p:cNvPr id="38" name="Text Box 16">
            <a:extLst>
              <a:ext uri="{FF2B5EF4-FFF2-40B4-BE49-F238E27FC236}">
                <a16:creationId xmlns:a16="http://schemas.microsoft.com/office/drawing/2014/main" id="{EC6110A1-B8B9-4670-9625-271B20DB2A26}"/>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3410F3B4-6CA5-44F9-818B-CBAB2B122E07}"/>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33" name="Text Box 23">
            <a:extLst>
              <a:ext uri="{FF2B5EF4-FFF2-40B4-BE49-F238E27FC236}">
                <a16:creationId xmlns:a16="http://schemas.microsoft.com/office/drawing/2014/main" id="{0B43311D-1E62-4ADE-A767-42D2A1B342E4}"/>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34" name="TextBox 33">
            <a:extLst>
              <a:ext uri="{FF2B5EF4-FFF2-40B4-BE49-F238E27FC236}">
                <a16:creationId xmlns:a16="http://schemas.microsoft.com/office/drawing/2014/main" id="{014B2961-4416-41BB-B817-56D0412C324C}"/>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40" name="Line 29">
            <a:extLst>
              <a:ext uri="{FF2B5EF4-FFF2-40B4-BE49-F238E27FC236}">
                <a16:creationId xmlns:a16="http://schemas.microsoft.com/office/drawing/2014/main" id="{7998680C-9A53-4100-A879-84300134AA10}"/>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8" name="Line 30">
            <a:extLst>
              <a:ext uri="{FF2B5EF4-FFF2-40B4-BE49-F238E27FC236}">
                <a16:creationId xmlns:a16="http://schemas.microsoft.com/office/drawing/2014/main" id="{C736A41E-FEA6-49D9-8B84-1A5B29BBC692}"/>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1">
            <a:extLst>
              <a:ext uri="{FF2B5EF4-FFF2-40B4-BE49-F238E27FC236}">
                <a16:creationId xmlns:a16="http://schemas.microsoft.com/office/drawing/2014/main" id="{BF34DD12-7208-4224-9DAB-8C89E0DB385C}"/>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6" name="Text Box 23">
            <a:extLst>
              <a:ext uri="{FF2B5EF4-FFF2-40B4-BE49-F238E27FC236}">
                <a16:creationId xmlns:a16="http://schemas.microsoft.com/office/drawing/2014/main" id="{55579C11-C1BD-403F-9FE5-5E553D3B6643}"/>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7" name="Straight Connector 56">
            <a:extLst>
              <a:ext uri="{FF2B5EF4-FFF2-40B4-BE49-F238E27FC236}">
                <a16:creationId xmlns:a16="http://schemas.microsoft.com/office/drawing/2014/main" id="{965E9022-5402-45E3-80C0-615E1263E200}"/>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58" name="Text Box 23">
            <a:extLst>
              <a:ext uri="{FF2B5EF4-FFF2-40B4-BE49-F238E27FC236}">
                <a16:creationId xmlns:a16="http://schemas.microsoft.com/office/drawing/2014/main" id="{29209620-2A72-4147-86F4-B716F65E6237}"/>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59" name="TextBox 58">
            <a:extLst>
              <a:ext uri="{FF2B5EF4-FFF2-40B4-BE49-F238E27FC236}">
                <a16:creationId xmlns:a16="http://schemas.microsoft.com/office/drawing/2014/main" id="{354279EC-2D47-4561-B99E-251CBC7C4F6F}"/>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114233496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3">
            <a:extLst>
              <a:ext uri="{FF2B5EF4-FFF2-40B4-BE49-F238E27FC236}">
                <a16:creationId xmlns:a16="http://schemas.microsoft.com/office/drawing/2014/main" id="{A8A7B068-2B93-4A10-885E-42345774EBAC}"/>
              </a:ext>
            </a:extLst>
          </p:cNvPr>
          <p:cNvSpPr txBox="1">
            <a:spLocks noChangeArrowheads="1"/>
          </p:cNvSpPr>
          <p:nvPr/>
        </p:nvSpPr>
        <p:spPr bwMode="auto">
          <a:xfrm>
            <a:off x="3722688" y="1143000"/>
            <a:ext cx="1687512"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a:t>Retinal</a:t>
            </a:r>
          </a:p>
          <a:p>
            <a:pPr algn="ctr" eaLnBrk="1" hangingPunct="1">
              <a:lnSpc>
                <a:spcPct val="85000"/>
              </a:lnSpc>
              <a:spcBef>
                <a:spcPct val="0"/>
              </a:spcBef>
              <a:buClrTx/>
              <a:buSzTx/>
              <a:buFontTx/>
              <a:buNone/>
            </a:pPr>
            <a:r>
              <a:rPr lang="en-US" altLang="en-US" sz="2800"/>
              <a:t>Vasculitis</a:t>
            </a:r>
          </a:p>
        </p:txBody>
      </p:sp>
      <p:sp>
        <p:nvSpPr>
          <p:cNvPr id="7172" name="Line 5">
            <a:extLst>
              <a:ext uri="{FF2B5EF4-FFF2-40B4-BE49-F238E27FC236}">
                <a16:creationId xmlns:a16="http://schemas.microsoft.com/office/drawing/2014/main" id="{66131DD2-1DF0-443E-B67F-5B7501CB5065}"/>
              </a:ext>
            </a:extLst>
          </p:cNvPr>
          <p:cNvSpPr>
            <a:spLocks noChangeShapeType="1"/>
          </p:cNvSpPr>
          <p:nvPr/>
        </p:nvSpPr>
        <p:spPr bwMode="auto">
          <a:xfrm>
            <a:off x="685800" y="3581400"/>
            <a:ext cx="0" cy="547688"/>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 name="Line 7">
            <a:extLst>
              <a:ext uri="{FF2B5EF4-FFF2-40B4-BE49-F238E27FC236}">
                <a16:creationId xmlns:a16="http://schemas.microsoft.com/office/drawing/2014/main" id="{5964067C-2B35-4AF2-80AE-381EA962A62A}"/>
              </a:ext>
            </a:extLst>
          </p:cNvPr>
          <p:cNvSpPr>
            <a:spLocks noChangeShapeType="1"/>
          </p:cNvSpPr>
          <p:nvPr/>
        </p:nvSpPr>
        <p:spPr bwMode="auto">
          <a:xfrm>
            <a:off x="6858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8">
            <a:extLst>
              <a:ext uri="{FF2B5EF4-FFF2-40B4-BE49-F238E27FC236}">
                <a16:creationId xmlns:a16="http://schemas.microsoft.com/office/drawing/2014/main" id="{AE4A1C44-4F3A-4277-8B84-AF21D6634A09}"/>
              </a:ext>
            </a:extLst>
          </p:cNvPr>
          <p:cNvSpPr>
            <a:spLocks noChangeShapeType="1"/>
          </p:cNvSpPr>
          <p:nvPr/>
        </p:nvSpPr>
        <p:spPr bwMode="auto">
          <a:xfrm>
            <a:off x="6858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9">
            <a:extLst>
              <a:ext uri="{FF2B5EF4-FFF2-40B4-BE49-F238E27FC236}">
                <a16:creationId xmlns:a16="http://schemas.microsoft.com/office/drawing/2014/main" id="{E70FE401-1707-4C9F-8318-D485EEE9688D}"/>
              </a:ext>
            </a:extLst>
          </p:cNvPr>
          <p:cNvSpPr>
            <a:spLocks noChangeShapeType="1"/>
          </p:cNvSpPr>
          <p:nvPr/>
        </p:nvSpPr>
        <p:spPr bwMode="auto">
          <a:xfrm flipH="1">
            <a:off x="16002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6" name="Line 11">
            <a:extLst>
              <a:ext uri="{FF2B5EF4-FFF2-40B4-BE49-F238E27FC236}">
                <a16:creationId xmlns:a16="http://schemas.microsoft.com/office/drawing/2014/main" id="{94FC2AE1-289F-43C2-9F08-C2320AE54B4C}"/>
              </a:ext>
            </a:extLst>
          </p:cNvPr>
          <p:cNvSpPr>
            <a:spLocks noChangeShapeType="1"/>
          </p:cNvSpPr>
          <p:nvPr/>
        </p:nvSpPr>
        <p:spPr bwMode="auto">
          <a:xfrm>
            <a:off x="4572000" y="2057400"/>
            <a:ext cx="2971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solidFill>
                <a:schemeClr val="bg1">
                  <a:lumMod val="75000"/>
                </a:schemeClr>
              </a:solidFill>
              <a:latin typeface="Arial" charset="0"/>
            </a:endParaRPr>
          </a:p>
        </p:txBody>
      </p:sp>
      <p:sp>
        <p:nvSpPr>
          <p:cNvPr id="7179" name="Text Box 12">
            <a:extLst>
              <a:ext uri="{FF2B5EF4-FFF2-40B4-BE49-F238E27FC236}">
                <a16:creationId xmlns:a16="http://schemas.microsoft.com/office/drawing/2014/main" id="{31F8E338-D075-456C-967C-812D6CBB617F}"/>
              </a:ext>
            </a:extLst>
          </p:cNvPr>
          <p:cNvSpPr txBox="1">
            <a:spLocks noChangeArrowheads="1"/>
          </p:cNvSpPr>
          <p:nvPr/>
        </p:nvSpPr>
        <p:spPr bwMode="auto">
          <a:xfrm>
            <a:off x="269875" y="2651125"/>
            <a:ext cx="2700338"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Arterial</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lumMod val="75000"/>
                  </a:schemeClr>
                </a:solidFill>
              </a:rPr>
              <a:t>3</a:t>
            </a:r>
            <a:r>
              <a:rPr lang="en-US" altLang="en-US" sz="1700" dirty="0">
                <a:solidFill>
                  <a:schemeClr val="bg1">
                    <a:lumMod val="75000"/>
                  </a:schemeClr>
                </a:solidFill>
              </a:rPr>
              <a:t> diseases:</a:t>
            </a:r>
          </a:p>
        </p:txBody>
      </p:sp>
      <p:sp>
        <p:nvSpPr>
          <p:cNvPr id="7181" name="Text Box 15">
            <a:extLst>
              <a:ext uri="{FF2B5EF4-FFF2-40B4-BE49-F238E27FC236}">
                <a16:creationId xmlns:a16="http://schemas.microsoft.com/office/drawing/2014/main" id="{3A4A997A-BD8E-4C52-889E-4BF457E35C71}"/>
              </a:ext>
            </a:extLst>
          </p:cNvPr>
          <p:cNvSpPr txBox="1">
            <a:spLocks noChangeArrowheads="1"/>
          </p:cNvSpPr>
          <p:nvPr/>
        </p:nvSpPr>
        <p:spPr bwMode="auto">
          <a:xfrm>
            <a:off x="850900" y="3962400"/>
            <a:ext cx="577530"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PAN</a:t>
            </a:r>
          </a:p>
        </p:txBody>
      </p:sp>
      <p:sp>
        <p:nvSpPr>
          <p:cNvPr id="7183" name="Slide Number Placeholder 1">
            <a:extLst>
              <a:ext uri="{FF2B5EF4-FFF2-40B4-BE49-F238E27FC236}">
                <a16:creationId xmlns:a16="http://schemas.microsoft.com/office/drawing/2014/main" id="{805CEBC6-F832-447D-9590-252780B674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61B697-CB18-4163-8269-BD956C7411CD}" type="slidenum">
              <a:rPr lang="en-US" altLang="en-US" sz="1000" smtClean="0"/>
              <a:pPr>
                <a:spcBef>
                  <a:spcPct val="0"/>
                </a:spcBef>
                <a:buClrTx/>
                <a:buSzTx/>
                <a:buFontTx/>
                <a:buNone/>
              </a:pPr>
              <a:t>99</a:t>
            </a:fld>
            <a:endParaRPr lang="en-US" altLang="en-US" sz="1000"/>
          </a:p>
        </p:txBody>
      </p:sp>
      <p:sp>
        <p:nvSpPr>
          <p:cNvPr id="7185" name="Text Box 14">
            <a:extLst>
              <a:ext uri="{FF2B5EF4-FFF2-40B4-BE49-F238E27FC236}">
                <a16:creationId xmlns:a16="http://schemas.microsoft.com/office/drawing/2014/main" id="{36DD698C-D0D8-49C5-89D0-3E152A29FBC2}"/>
              </a:ext>
            </a:extLst>
          </p:cNvPr>
          <p:cNvSpPr txBox="1">
            <a:spLocks noChangeArrowheads="1"/>
          </p:cNvSpPr>
          <p:nvPr/>
        </p:nvSpPr>
        <p:spPr bwMode="auto">
          <a:xfrm>
            <a:off x="822325" y="3652838"/>
            <a:ext cx="558166"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SLE</a:t>
            </a:r>
          </a:p>
        </p:txBody>
      </p:sp>
      <p:sp>
        <p:nvSpPr>
          <p:cNvPr id="9" name="TextBox 8">
            <a:extLst>
              <a:ext uri="{FF2B5EF4-FFF2-40B4-BE49-F238E27FC236}">
                <a16:creationId xmlns:a16="http://schemas.microsoft.com/office/drawing/2014/main" id="{BF82C185-1CFB-4CF1-9279-CED835FFE130}"/>
              </a:ext>
            </a:extLst>
          </p:cNvPr>
          <p:cNvSpPr txBox="1"/>
          <p:nvPr/>
        </p:nvSpPr>
        <p:spPr>
          <a:xfrm>
            <a:off x="1686728" y="3202500"/>
            <a:ext cx="343364" cy="353943"/>
          </a:xfrm>
          <a:prstGeom prst="rect">
            <a:avLst/>
          </a:prstGeom>
          <a:noFill/>
        </p:spPr>
        <p:txBody>
          <a:bodyPr wrap="none" rtlCol="0">
            <a:spAutoFit/>
          </a:bodyPr>
          <a:lstStyle/>
          <a:p>
            <a:r>
              <a:rPr lang="en-US" sz="1700" b="1" dirty="0">
                <a:solidFill>
                  <a:schemeClr val="bg1">
                    <a:lumMod val="75000"/>
                  </a:schemeClr>
                </a:solidFill>
                <a:latin typeface="Segoe Script" panose="030B0504020000000003" pitchFamily="66" charset="0"/>
              </a:rPr>
              <a:t>2</a:t>
            </a:r>
          </a:p>
        </p:txBody>
      </p:sp>
      <p:sp>
        <p:nvSpPr>
          <p:cNvPr id="47" name="Line 9">
            <a:extLst>
              <a:ext uri="{FF2B5EF4-FFF2-40B4-BE49-F238E27FC236}">
                <a16:creationId xmlns:a16="http://schemas.microsoft.com/office/drawing/2014/main" id="{62D768BC-1D34-48F8-B4BA-5FC6508ABDCA}"/>
              </a:ext>
            </a:extLst>
          </p:cNvPr>
          <p:cNvSpPr>
            <a:spLocks noChangeShapeType="1"/>
          </p:cNvSpPr>
          <p:nvPr/>
        </p:nvSpPr>
        <p:spPr bwMode="auto">
          <a:xfrm>
            <a:off x="4572000" y="2057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 name="Line 17">
            <a:extLst>
              <a:ext uri="{FF2B5EF4-FFF2-40B4-BE49-F238E27FC236}">
                <a16:creationId xmlns:a16="http://schemas.microsoft.com/office/drawing/2014/main" id="{CC3F9513-26E7-4EBC-873B-0F72EA6D63B1}"/>
              </a:ext>
            </a:extLst>
          </p:cNvPr>
          <p:cNvSpPr>
            <a:spLocks noChangeShapeType="1"/>
          </p:cNvSpPr>
          <p:nvPr/>
        </p:nvSpPr>
        <p:spPr bwMode="auto">
          <a:xfrm>
            <a:off x="3810000" y="3581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18">
            <a:extLst>
              <a:ext uri="{FF2B5EF4-FFF2-40B4-BE49-F238E27FC236}">
                <a16:creationId xmlns:a16="http://schemas.microsoft.com/office/drawing/2014/main" id="{27E72A75-DA79-485F-BBDD-84A776CDE888}"/>
              </a:ext>
            </a:extLst>
          </p:cNvPr>
          <p:cNvSpPr>
            <a:spLocks noChangeShapeType="1"/>
          </p:cNvSpPr>
          <p:nvPr/>
        </p:nvSpPr>
        <p:spPr bwMode="auto">
          <a:xfrm>
            <a:off x="3810000" y="44338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19">
            <a:extLst>
              <a:ext uri="{FF2B5EF4-FFF2-40B4-BE49-F238E27FC236}">
                <a16:creationId xmlns:a16="http://schemas.microsoft.com/office/drawing/2014/main" id="{9390FC2D-C031-45D4-8285-F79ACE8FE402}"/>
              </a:ext>
            </a:extLst>
          </p:cNvPr>
          <p:cNvSpPr>
            <a:spLocks noChangeShapeType="1"/>
          </p:cNvSpPr>
          <p:nvPr/>
        </p:nvSpPr>
        <p:spPr bwMode="auto">
          <a:xfrm>
            <a:off x="3810000" y="3808413"/>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 name="Line 20">
            <a:extLst>
              <a:ext uri="{FF2B5EF4-FFF2-40B4-BE49-F238E27FC236}">
                <a16:creationId xmlns:a16="http://schemas.microsoft.com/office/drawing/2014/main" id="{E2A53DB9-5DD6-4EDC-BFED-F99C2933CF19}"/>
              </a:ext>
            </a:extLst>
          </p:cNvPr>
          <p:cNvSpPr>
            <a:spLocks noChangeShapeType="1"/>
          </p:cNvSpPr>
          <p:nvPr/>
        </p:nvSpPr>
        <p:spPr bwMode="auto">
          <a:xfrm>
            <a:off x="3810000" y="4129088"/>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Text Box 21">
            <a:extLst>
              <a:ext uri="{FF2B5EF4-FFF2-40B4-BE49-F238E27FC236}">
                <a16:creationId xmlns:a16="http://schemas.microsoft.com/office/drawing/2014/main" id="{2F78004A-3FB7-4ECF-A3A6-4682EB4E3FA6}"/>
              </a:ext>
            </a:extLst>
          </p:cNvPr>
          <p:cNvSpPr txBox="1">
            <a:spLocks noChangeArrowheads="1"/>
          </p:cNvSpPr>
          <p:nvPr/>
        </p:nvSpPr>
        <p:spPr bwMode="auto">
          <a:xfrm>
            <a:off x="3916363" y="3639235"/>
            <a:ext cx="980653"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err="1">
                <a:solidFill>
                  <a:srgbClr val="FF0000"/>
                </a:solidFill>
              </a:rPr>
              <a:t>B</a:t>
            </a:r>
            <a:r>
              <a:rPr lang="en-US" altLang="en-US" sz="1500" b="1" dirty="0" err="1">
                <a:solidFill>
                  <a:srgbClr val="CC00CC"/>
                </a:solidFill>
              </a:rPr>
              <a:t>e</a:t>
            </a:r>
            <a:r>
              <a:rPr lang="en-US" altLang="en-US" sz="1500" b="1" dirty="0" err="1">
                <a:solidFill>
                  <a:srgbClr val="FF0000"/>
                </a:solidFill>
              </a:rPr>
              <a:t>h</a:t>
            </a:r>
            <a:r>
              <a:rPr lang="en-US" altLang="en-US" sz="1500" b="1" dirty="0" err="1">
                <a:solidFill>
                  <a:srgbClr val="CC00CC"/>
                </a:solidFill>
                <a:cs typeface="Arial" panose="020B0604020202020204" pitchFamily="34" charset="0"/>
              </a:rPr>
              <a:t>ç</a:t>
            </a:r>
            <a:r>
              <a:rPr lang="en-US" altLang="en-US" sz="1500" b="1" dirty="0" err="1">
                <a:solidFill>
                  <a:srgbClr val="FF0000"/>
                </a:solidFill>
              </a:rPr>
              <a:t>e</a:t>
            </a:r>
            <a:r>
              <a:rPr lang="en-US" altLang="en-US" sz="1500" b="1" dirty="0" err="1">
                <a:solidFill>
                  <a:srgbClr val="CC00CC"/>
                </a:solidFill>
              </a:rPr>
              <a:t>t</a:t>
            </a:r>
            <a:r>
              <a:rPr lang="en-US" altLang="en-US" sz="1500" b="1" dirty="0" err="1">
                <a:solidFill>
                  <a:srgbClr val="FF0000"/>
                </a:solidFill>
              </a:rPr>
              <a:t>’s</a:t>
            </a:r>
            <a:endParaRPr lang="en-US" altLang="en-US" sz="1500" b="1" dirty="0">
              <a:solidFill>
                <a:srgbClr val="FF0000"/>
              </a:solidFill>
            </a:endParaRPr>
          </a:p>
        </p:txBody>
      </p:sp>
      <p:sp>
        <p:nvSpPr>
          <p:cNvPr id="55" name="Text Box 23">
            <a:extLst>
              <a:ext uri="{FF2B5EF4-FFF2-40B4-BE49-F238E27FC236}">
                <a16:creationId xmlns:a16="http://schemas.microsoft.com/office/drawing/2014/main" id="{24685EF8-FB32-4191-A075-22E84F5268D0}"/>
              </a:ext>
            </a:extLst>
          </p:cNvPr>
          <p:cNvSpPr txBox="1">
            <a:spLocks noChangeArrowheads="1"/>
          </p:cNvSpPr>
          <p:nvPr/>
        </p:nvSpPr>
        <p:spPr bwMode="auto">
          <a:xfrm>
            <a:off x="3932238" y="4267200"/>
            <a:ext cx="115422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Wegener’s</a:t>
            </a:r>
          </a:p>
        </p:txBody>
      </p:sp>
      <p:sp>
        <p:nvSpPr>
          <p:cNvPr id="3" name="Oval 2">
            <a:extLst>
              <a:ext uri="{FF2B5EF4-FFF2-40B4-BE49-F238E27FC236}">
                <a16:creationId xmlns:a16="http://schemas.microsoft.com/office/drawing/2014/main" id="{5A8FA037-2DB3-470C-8F6E-5CCCA9795361}"/>
              </a:ext>
            </a:extLst>
          </p:cNvPr>
          <p:cNvSpPr/>
          <p:nvPr/>
        </p:nvSpPr>
        <p:spPr>
          <a:xfrm>
            <a:off x="3809999" y="3581399"/>
            <a:ext cx="1115591" cy="4605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205E88D-3B9C-4DF8-9105-FC6BFB008E9F}"/>
              </a:ext>
            </a:extLst>
          </p:cNvPr>
          <p:cNvSpPr txBox="1"/>
          <p:nvPr/>
        </p:nvSpPr>
        <p:spPr>
          <a:xfrm>
            <a:off x="1322670" y="4186664"/>
            <a:ext cx="6970430" cy="2554545"/>
          </a:xfrm>
          <a:prstGeom prst="rect">
            <a:avLst/>
          </a:prstGeom>
          <a:solidFill>
            <a:schemeClr val="accent1">
              <a:lumMod val="60000"/>
              <a:lumOff val="40000"/>
            </a:schemeClr>
          </a:solidFill>
        </p:spPr>
        <p:txBody>
          <a:bodyPr wrap="square" rtlCol="0">
            <a:spAutoFit/>
          </a:bodyPr>
          <a:lstStyle/>
          <a:p>
            <a:r>
              <a:rPr lang="en-US" sz="1600" i="1" dirty="0">
                <a:solidFill>
                  <a:schemeClr val="bg1">
                    <a:lumMod val="65000"/>
                  </a:schemeClr>
                </a:solidFill>
              </a:rPr>
              <a:t>Who is the typical </a:t>
            </a:r>
            <a:r>
              <a:rPr lang="en-US" altLang="en-US" sz="1600" i="1" dirty="0">
                <a:solidFill>
                  <a:schemeClr val="bg1">
                    <a:lumMod val="65000"/>
                  </a:schemeClr>
                </a:solidFill>
              </a:rPr>
              <a:t>Bechet’s disease (</a:t>
            </a:r>
            <a:r>
              <a:rPr lang="en-US" sz="1600" i="1" dirty="0">
                <a:solidFill>
                  <a:schemeClr val="bg1">
                    <a:lumMod val="65000"/>
                  </a:schemeClr>
                </a:solidFill>
              </a:rPr>
              <a:t>BD) </a:t>
            </a:r>
            <a:r>
              <a:rPr lang="en-US" sz="1600" i="1" dirty="0" err="1">
                <a:solidFill>
                  <a:schemeClr val="bg1">
                    <a:lumMod val="65000"/>
                  </a:schemeClr>
                </a:solidFill>
              </a:rPr>
              <a:t>pt</a:t>
            </a:r>
            <a:r>
              <a:rPr lang="en-US" sz="1600" i="1" dirty="0">
                <a:solidFill>
                  <a:schemeClr val="bg1">
                    <a:lumMod val="65000"/>
                  </a:schemeClr>
                </a:solidFill>
              </a:rPr>
              <a:t>?</a:t>
            </a:r>
          </a:p>
          <a:p>
            <a:r>
              <a:rPr lang="en-US" sz="1600" dirty="0">
                <a:solidFill>
                  <a:schemeClr val="bg1">
                    <a:lumMod val="65000"/>
                  </a:schemeClr>
                </a:solidFill>
              </a:rPr>
              <a:t>An individual of </a:t>
            </a:r>
            <a:r>
              <a:rPr lang="en-US" sz="1600" dirty="0">
                <a:solidFill>
                  <a:srgbClr val="0000FF"/>
                </a:solidFill>
              </a:rPr>
              <a:t>‘</a:t>
            </a:r>
            <a:r>
              <a:rPr lang="en-US" sz="1600" b="1" dirty="0">
                <a:solidFill>
                  <a:srgbClr val="0000FF"/>
                </a:solidFill>
              </a:rPr>
              <a:t>Silk Road</a:t>
            </a:r>
            <a:r>
              <a:rPr lang="en-US" sz="1600" dirty="0">
                <a:solidFill>
                  <a:srgbClr val="0000FF"/>
                </a:solidFill>
              </a:rPr>
              <a:t>’ </a:t>
            </a:r>
            <a:r>
              <a:rPr lang="en-US" sz="1600" dirty="0">
                <a:solidFill>
                  <a:schemeClr val="bg1">
                    <a:lumMod val="65000"/>
                  </a:schemeClr>
                </a:solidFill>
              </a:rPr>
              <a:t>descent age 25-35</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What the classic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complaint in BD?</a:t>
            </a:r>
          </a:p>
          <a:p>
            <a:r>
              <a:rPr lang="en-US" sz="1600" dirty="0">
                <a:solidFill>
                  <a:schemeClr val="accent1">
                    <a:lumMod val="60000"/>
                    <a:lumOff val="40000"/>
                  </a:schemeClr>
                </a:solidFill>
              </a:rPr>
              <a:t>Recurrent oral ulcers</a:t>
            </a:r>
          </a:p>
          <a:p>
            <a:endParaRPr lang="en-US" sz="1600" dirty="0">
              <a:solidFill>
                <a:schemeClr val="accent1">
                  <a:lumMod val="60000"/>
                  <a:lumOff val="40000"/>
                </a:schemeClr>
              </a:solidFill>
            </a:endParaRPr>
          </a:p>
          <a:p>
            <a:r>
              <a:rPr lang="en-US" sz="1600" i="1" dirty="0">
                <a:solidFill>
                  <a:schemeClr val="accent1">
                    <a:lumMod val="60000"/>
                    <a:lumOff val="40000"/>
                  </a:schemeClr>
                </a:solidFill>
              </a:rPr>
              <a:t>In addition to oral ulcers, what three other </a:t>
            </a:r>
            <a:r>
              <a:rPr lang="en-US" sz="1600" i="1" dirty="0" err="1">
                <a:solidFill>
                  <a:schemeClr val="accent1">
                    <a:lumMod val="60000"/>
                    <a:lumOff val="40000"/>
                  </a:schemeClr>
                </a:solidFill>
              </a:rPr>
              <a:t>nonocular</a:t>
            </a:r>
            <a:r>
              <a:rPr lang="en-US" sz="1600" i="1" dirty="0">
                <a:solidFill>
                  <a:schemeClr val="accent1">
                    <a:lumMod val="60000"/>
                    <a:lumOff val="40000"/>
                  </a:schemeClr>
                </a:solidFill>
              </a:rPr>
              <a:t> findings are common?</a:t>
            </a:r>
          </a:p>
          <a:p>
            <a:r>
              <a:rPr lang="en-US" sz="1600" dirty="0">
                <a:solidFill>
                  <a:schemeClr val="accent1">
                    <a:lumMod val="60000"/>
                    <a:lumOff val="40000"/>
                  </a:schemeClr>
                </a:solidFill>
              </a:rPr>
              <a:t>--Skin rash</a:t>
            </a:r>
          </a:p>
          <a:p>
            <a:r>
              <a:rPr lang="en-US" sz="1600" dirty="0">
                <a:solidFill>
                  <a:schemeClr val="accent1">
                    <a:lumMod val="60000"/>
                    <a:lumOff val="40000"/>
                  </a:schemeClr>
                </a:solidFill>
              </a:rPr>
              <a:t>--Genital ulcers</a:t>
            </a:r>
          </a:p>
          <a:p>
            <a:r>
              <a:rPr lang="en-US" sz="1600" dirty="0">
                <a:solidFill>
                  <a:schemeClr val="accent1">
                    <a:lumMod val="60000"/>
                    <a:lumOff val="40000"/>
                  </a:schemeClr>
                </a:solidFill>
              </a:rPr>
              <a:t>--Arthralgias</a:t>
            </a:r>
          </a:p>
        </p:txBody>
      </p:sp>
      <p:sp>
        <p:nvSpPr>
          <p:cNvPr id="36" name="Oval 35">
            <a:extLst>
              <a:ext uri="{FF2B5EF4-FFF2-40B4-BE49-F238E27FC236}">
                <a16:creationId xmlns:a16="http://schemas.microsoft.com/office/drawing/2014/main" id="{603E15B5-43DF-4A49-A82E-48265684E051}"/>
              </a:ext>
            </a:extLst>
          </p:cNvPr>
          <p:cNvSpPr/>
          <p:nvPr/>
        </p:nvSpPr>
        <p:spPr>
          <a:xfrm>
            <a:off x="2734436" y="4345031"/>
            <a:ext cx="1210502" cy="4732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895FF89-394D-4FFD-9253-40F24C24ECA8}"/>
              </a:ext>
            </a:extLst>
          </p:cNvPr>
          <p:cNvSpPr txBox="1"/>
          <p:nvPr/>
        </p:nvSpPr>
        <p:spPr>
          <a:xfrm>
            <a:off x="1380491" y="5003196"/>
            <a:ext cx="4516578" cy="1384995"/>
          </a:xfrm>
          <a:prstGeom prst="rect">
            <a:avLst/>
          </a:prstGeom>
          <a:solidFill>
            <a:srgbClr val="99FF99"/>
          </a:solidFill>
        </p:spPr>
        <p:txBody>
          <a:bodyPr wrap="square" rtlCol="0">
            <a:spAutoFit/>
          </a:bodyPr>
          <a:lstStyle/>
          <a:p>
            <a:r>
              <a:rPr lang="en-US" sz="1400" i="1" dirty="0">
                <a:solidFill>
                  <a:schemeClr val="bg1">
                    <a:lumMod val="65000"/>
                  </a:schemeClr>
                </a:solidFill>
              </a:rPr>
              <a:t>What is/was the </a:t>
            </a:r>
            <a:r>
              <a:rPr lang="en-US" sz="1400" dirty="0">
                <a:solidFill>
                  <a:schemeClr val="bg1">
                    <a:lumMod val="65000"/>
                  </a:schemeClr>
                </a:solidFill>
              </a:rPr>
              <a:t>Silk Road</a:t>
            </a:r>
            <a:r>
              <a:rPr lang="en-US" sz="1400" i="1" dirty="0">
                <a:solidFill>
                  <a:schemeClr val="bg1">
                    <a:lumMod val="65000"/>
                  </a:schemeClr>
                </a:solidFill>
              </a:rPr>
              <a:t>?</a:t>
            </a:r>
          </a:p>
          <a:p>
            <a:r>
              <a:rPr lang="en-US" sz="1400" dirty="0">
                <a:solidFill>
                  <a:schemeClr val="bg1">
                    <a:lumMod val="65000"/>
                  </a:schemeClr>
                </a:solidFill>
              </a:rPr>
              <a:t>An ancient trading route extending from the eastern Mediterranean to the Far East</a:t>
            </a:r>
          </a:p>
          <a:p>
            <a:endParaRPr lang="en-US" sz="1400" dirty="0">
              <a:solidFill>
                <a:schemeClr val="bg1">
                  <a:lumMod val="65000"/>
                </a:schemeClr>
              </a:solidFill>
            </a:endParaRPr>
          </a:p>
          <a:p>
            <a:r>
              <a:rPr lang="en-US" sz="1400" i="1" dirty="0">
                <a:solidFill>
                  <a:schemeClr val="bg1">
                    <a:lumMod val="65000"/>
                  </a:schemeClr>
                </a:solidFill>
              </a:rPr>
              <a:t>What regions/countries are found along the Silk Road?</a:t>
            </a:r>
          </a:p>
          <a:p>
            <a:r>
              <a:rPr lang="en-US" sz="1400" b="1" dirty="0">
                <a:solidFill>
                  <a:srgbClr val="0000FF"/>
                </a:solidFill>
              </a:rPr>
              <a:t>The Middle East; Turkey; China; Korea; Japan</a:t>
            </a:r>
          </a:p>
        </p:txBody>
      </p:sp>
      <p:sp>
        <p:nvSpPr>
          <p:cNvPr id="38" name="Text Box 16">
            <a:extLst>
              <a:ext uri="{FF2B5EF4-FFF2-40B4-BE49-F238E27FC236}">
                <a16:creationId xmlns:a16="http://schemas.microsoft.com/office/drawing/2014/main" id="{EC6110A1-B8B9-4670-9625-271B20DB2A26}"/>
              </a:ext>
            </a:extLst>
          </p:cNvPr>
          <p:cNvSpPr txBox="1">
            <a:spLocks noChangeArrowheads="1"/>
          </p:cNvSpPr>
          <p:nvPr/>
        </p:nvSpPr>
        <p:spPr bwMode="auto">
          <a:xfrm>
            <a:off x="3246438" y="264160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t>Both </a:t>
            </a:r>
            <a:r>
              <a:rPr lang="en-US" altLang="en-US" sz="2000" i="1" dirty="0">
                <a:solidFill>
                  <a:srgbClr val="FF0000"/>
                </a:solidFill>
              </a:rPr>
              <a:t>Arterial</a:t>
            </a:r>
          </a:p>
          <a:p>
            <a:pPr algn="ctr" eaLnBrk="1" hangingPunct="1">
              <a:lnSpc>
                <a:spcPct val="90000"/>
              </a:lnSpc>
              <a:spcBef>
                <a:spcPct val="0"/>
              </a:spcBef>
              <a:buClrTx/>
              <a:buSzTx/>
              <a:buFontTx/>
              <a:buNone/>
            </a:pPr>
            <a:r>
              <a:rPr lang="en-US" altLang="en-US" sz="2000" dirty="0"/>
              <a:t>and </a:t>
            </a:r>
            <a:r>
              <a:rPr lang="en-US" altLang="en-US" sz="2000" i="1" dirty="0">
                <a:solidFill>
                  <a:srgbClr val="D60093"/>
                </a:solidFill>
              </a:rPr>
              <a:t>Venous</a:t>
            </a:r>
            <a:r>
              <a:rPr lang="en-US" altLang="en-US" sz="2000" dirty="0"/>
              <a:t>:</a:t>
            </a:r>
          </a:p>
          <a:p>
            <a:pPr algn="ctr" eaLnBrk="1" hangingPunct="1">
              <a:lnSpc>
                <a:spcPct val="90000"/>
              </a:lnSpc>
              <a:spcBef>
                <a:spcPct val="0"/>
              </a:spcBef>
              <a:buClrTx/>
              <a:buSzTx/>
              <a:buFontTx/>
              <a:buNone/>
            </a:pPr>
            <a:r>
              <a:rPr lang="en-US" altLang="en-US" sz="1700" dirty="0"/>
              <a:t>Think of these</a:t>
            </a:r>
            <a:r>
              <a:rPr lang="en-US" altLang="en-US" sz="1700" b="1" i="1" dirty="0">
                <a:solidFill>
                  <a:srgbClr val="0000FF"/>
                </a:solidFill>
              </a:rPr>
              <a:t> </a:t>
            </a:r>
            <a:r>
              <a:rPr lang="en-US" altLang="en-US" sz="1700" b="1" i="1" dirty="0">
                <a:solidFill>
                  <a:schemeClr val="bg1">
                    <a:lumMod val="75000"/>
                  </a:schemeClr>
                </a:solidFill>
              </a:rPr>
              <a:t>3</a:t>
            </a:r>
            <a:r>
              <a:rPr lang="en-US" altLang="en-US" sz="1700" dirty="0"/>
              <a:t> diseases:</a:t>
            </a:r>
          </a:p>
        </p:txBody>
      </p:sp>
      <p:sp>
        <p:nvSpPr>
          <p:cNvPr id="39" name="TextBox 38">
            <a:extLst>
              <a:ext uri="{FF2B5EF4-FFF2-40B4-BE49-F238E27FC236}">
                <a16:creationId xmlns:a16="http://schemas.microsoft.com/office/drawing/2014/main" id="{3410F3B4-6CA5-44F9-818B-CBAB2B122E07}"/>
              </a:ext>
            </a:extLst>
          </p:cNvPr>
          <p:cNvSpPr txBox="1"/>
          <p:nvPr/>
        </p:nvSpPr>
        <p:spPr>
          <a:xfrm>
            <a:off x="4648200" y="3200400"/>
            <a:ext cx="343364" cy="353943"/>
          </a:xfrm>
          <a:prstGeom prst="rect">
            <a:avLst/>
          </a:prstGeom>
          <a:noFill/>
        </p:spPr>
        <p:txBody>
          <a:bodyPr wrap="none" rtlCol="0">
            <a:spAutoFit/>
          </a:bodyPr>
          <a:lstStyle/>
          <a:p>
            <a:r>
              <a:rPr lang="en-US" sz="1700" b="1" dirty="0">
                <a:solidFill>
                  <a:srgbClr val="CC00CC"/>
                </a:solidFill>
                <a:latin typeface="Segoe Script" panose="030B0504020000000003" pitchFamily="66" charset="0"/>
              </a:rPr>
              <a:t>2</a:t>
            </a:r>
          </a:p>
        </p:txBody>
      </p:sp>
      <p:sp>
        <p:nvSpPr>
          <p:cNvPr id="4" name="TextBox 3">
            <a:extLst>
              <a:ext uri="{FF2B5EF4-FFF2-40B4-BE49-F238E27FC236}">
                <a16:creationId xmlns:a16="http://schemas.microsoft.com/office/drawing/2014/main" id="{4B398BB6-DCB2-471D-8DFE-99A7A1C7A716}"/>
              </a:ext>
            </a:extLst>
          </p:cNvPr>
          <p:cNvSpPr txBox="1"/>
          <p:nvPr/>
        </p:nvSpPr>
        <p:spPr>
          <a:xfrm>
            <a:off x="1328112" y="5267980"/>
            <a:ext cx="4134465" cy="523220"/>
          </a:xfrm>
          <a:prstGeom prst="rect">
            <a:avLst/>
          </a:prstGeom>
          <a:solidFill>
            <a:srgbClr val="0070C0"/>
          </a:solidFill>
        </p:spPr>
        <p:txBody>
          <a:bodyPr wrap="none" rtlCol="0">
            <a:spAutoFit/>
          </a:bodyPr>
          <a:lstStyle/>
          <a:p>
            <a:r>
              <a:rPr lang="en-US" sz="1400" i="1" dirty="0">
                <a:solidFill>
                  <a:schemeClr val="bg1"/>
                </a:solidFill>
              </a:rPr>
              <a:t>Which of these areas has the highest rate of  BD?</a:t>
            </a:r>
          </a:p>
          <a:p>
            <a:r>
              <a:rPr lang="en-US" sz="1400" dirty="0">
                <a:solidFill>
                  <a:srgbClr val="0070C0"/>
                </a:solidFill>
              </a:rPr>
              <a:t>Turkey</a:t>
            </a:r>
          </a:p>
        </p:txBody>
      </p:sp>
      <p:sp>
        <p:nvSpPr>
          <p:cNvPr id="5" name="Left Brace 4">
            <a:extLst>
              <a:ext uri="{FF2B5EF4-FFF2-40B4-BE49-F238E27FC236}">
                <a16:creationId xmlns:a16="http://schemas.microsoft.com/office/drawing/2014/main" id="{D405F981-3018-4717-8782-B0F08FE4D665}"/>
              </a:ext>
            </a:extLst>
          </p:cNvPr>
          <p:cNvSpPr/>
          <p:nvPr/>
        </p:nvSpPr>
        <p:spPr>
          <a:xfrm rot="5400000">
            <a:off x="3233808" y="4052073"/>
            <a:ext cx="323074" cy="4029709"/>
          </a:xfrm>
          <a:prstGeom prst="leftBrace">
            <a:avLst/>
          </a:prstGeom>
          <a:ln w="222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Text Box 23">
            <a:extLst>
              <a:ext uri="{FF2B5EF4-FFF2-40B4-BE49-F238E27FC236}">
                <a16:creationId xmlns:a16="http://schemas.microsoft.com/office/drawing/2014/main" id="{F532CFF5-CF4D-4694-9097-138BA5CC3A12}"/>
              </a:ext>
            </a:extLst>
          </p:cNvPr>
          <p:cNvSpPr txBox="1">
            <a:spLocks noChangeArrowheads="1"/>
          </p:cNvSpPr>
          <p:nvPr/>
        </p:nvSpPr>
        <p:spPr bwMode="auto">
          <a:xfrm>
            <a:off x="3932238" y="3941802"/>
            <a:ext cx="164820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Granulomatosis</a:t>
            </a:r>
          </a:p>
        </p:txBody>
      </p:sp>
      <p:sp>
        <p:nvSpPr>
          <p:cNvPr id="40" name="TextBox 39">
            <a:extLst>
              <a:ext uri="{FF2B5EF4-FFF2-40B4-BE49-F238E27FC236}">
                <a16:creationId xmlns:a16="http://schemas.microsoft.com/office/drawing/2014/main" id="{E527F309-0FC4-43AD-A77D-DD13C0BE3828}"/>
              </a:ext>
            </a:extLst>
          </p:cNvPr>
          <p:cNvSpPr txBox="1"/>
          <p:nvPr/>
        </p:nvSpPr>
        <p:spPr>
          <a:xfrm>
            <a:off x="3418469" y="223234"/>
            <a:ext cx="2295950" cy="400110"/>
          </a:xfrm>
          <a:prstGeom prst="rect">
            <a:avLst/>
          </a:prstGeom>
          <a:solidFill>
            <a:srgbClr val="00B0F0"/>
          </a:solidFill>
        </p:spPr>
        <p:txBody>
          <a:bodyPr wrap="none" rtlCol="0">
            <a:spAutoFit/>
          </a:bodyPr>
          <a:lstStyle/>
          <a:p>
            <a:pPr algn="ctr"/>
            <a:r>
              <a:rPr lang="en-US" sz="2000" b="1" i="1" dirty="0">
                <a:solidFill>
                  <a:srgbClr val="FF0000"/>
                </a:solidFill>
              </a:rPr>
              <a:t>Retinal Vasculitis</a:t>
            </a:r>
          </a:p>
        </p:txBody>
      </p:sp>
      <p:sp>
        <p:nvSpPr>
          <p:cNvPr id="54" name="Line 29">
            <a:extLst>
              <a:ext uri="{FF2B5EF4-FFF2-40B4-BE49-F238E27FC236}">
                <a16:creationId xmlns:a16="http://schemas.microsoft.com/office/drawing/2014/main" id="{AE372FAC-C90D-4F6B-AFA3-D61577F5A09B}"/>
              </a:ext>
            </a:extLst>
          </p:cNvPr>
          <p:cNvSpPr>
            <a:spLocks noChangeShapeType="1"/>
          </p:cNvSpPr>
          <p:nvPr/>
        </p:nvSpPr>
        <p:spPr bwMode="auto">
          <a:xfrm>
            <a:off x="6858000" y="3808413"/>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Line 30">
            <a:extLst>
              <a:ext uri="{FF2B5EF4-FFF2-40B4-BE49-F238E27FC236}">
                <a16:creationId xmlns:a16="http://schemas.microsoft.com/office/drawing/2014/main" id="{D9137D86-D89F-416F-9142-08FDF992C9EB}"/>
              </a:ext>
            </a:extLst>
          </p:cNvPr>
          <p:cNvSpPr>
            <a:spLocks noChangeShapeType="1"/>
          </p:cNvSpPr>
          <p:nvPr/>
        </p:nvSpPr>
        <p:spPr bwMode="auto">
          <a:xfrm>
            <a:off x="6858000" y="4114800"/>
            <a:ext cx="1524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7" name="Text Box 31">
            <a:extLst>
              <a:ext uri="{FF2B5EF4-FFF2-40B4-BE49-F238E27FC236}">
                <a16:creationId xmlns:a16="http://schemas.microsoft.com/office/drawing/2014/main" id="{F1749448-3D7E-49DC-9A24-BBF555606340}"/>
              </a:ext>
            </a:extLst>
          </p:cNvPr>
          <p:cNvSpPr txBox="1">
            <a:spLocks noChangeArrowheads="1"/>
          </p:cNvSpPr>
          <p:nvPr/>
        </p:nvSpPr>
        <p:spPr bwMode="auto">
          <a:xfrm>
            <a:off x="6164263" y="2660650"/>
            <a:ext cx="2700337" cy="874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000" dirty="0">
                <a:solidFill>
                  <a:schemeClr val="bg1">
                    <a:lumMod val="75000"/>
                  </a:schemeClr>
                </a:solidFill>
              </a:rPr>
              <a:t>Primarily</a:t>
            </a:r>
          </a:p>
          <a:p>
            <a:pPr algn="ctr" eaLnBrk="1" hangingPunct="1">
              <a:lnSpc>
                <a:spcPct val="90000"/>
              </a:lnSpc>
              <a:spcBef>
                <a:spcPct val="0"/>
              </a:spcBef>
              <a:buClrTx/>
              <a:buSzTx/>
              <a:buFontTx/>
              <a:buNone/>
            </a:pPr>
            <a:r>
              <a:rPr lang="en-US" altLang="en-US" sz="2000" i="1" dirty="0">
                <a:solidFill>
                  <a:schemeClr val="bg1">
                    <a:lumMod val="75000"/>
                  </a:schemeClr>
                </a:solidFill>
              </a:rPr>
              <a:t>Venous</a:t>
            </a:r>
            <a:r>
              <a:rPr lang="en-US" altLang="en-US" sz="2000" dirty="0">
                <a:solidFill>
                  <a:schemeClr val="bg1">
                    <a:lumMod val="75000"/>
                  </a:schemeClr>
                </a:solidFill>
              </a:rPr>
              <a:t>:</a:t>
            </a:r>
          </a:p>
          <a:p>
            <a:pPr algn="ctr" eaLnBrk="1" hangingPunct="1">
              <a:lnSpc>
                <a:spcPct val="90000"/>
              </a:lnSpc>
              <a:spcBef>
                <a:spcPct val="0"/>
              </a:spcBef>
              <a:buClrTx/>
              <a:buSzTx/>
              <a:buFontTx/>
              <a:buNone/>
            </a:pPr>
            <a:r>
              <a:rPr lang="en-US" altLang="en-US" sz="1700" dirty="0">
                <a:solidFill>
                  <a:schemeClr val="bg1">
                    <a:lumMod val="75000"/>
                  </a:schemeClr>
                </a:solidFill>
              </a:rPr>
              <a:t>Think of these </a:t>
            </a:r>
            <a:r>
              <a:rPr lang="en-US" altLang="en-US" sz="1700" b="1" i="1" dirty="0">
                <a:solidFill>
                  <a:schemeClr val="bg1"/>
                </a:solidFill>
              </a:rPr>
              <a:t>3</a:t>
            </a:r>
            <a:r>
              <a:rPr lang="en-US" altLang="en-US" sz="1700" dirty="0">
                <a:solidFill>
                  <a:schemeClr val="bg1">
                    <a:lumMod val="75000"/>
                  </a:schemeClr>
                </a:solidFill>
              </a:rPr>
              <a:t> diseases:</a:t>
            </a:r>
          </a:p>
        </p:txBody>
      </p:sp>
      <p:sp>
        <p:nvSpPr>
          <p:cNvPr id="58" name="Text Box 23">
            <a:extLst>
              <a:ext uri="{FF2B5EF4-FFF2-40B4-BE49-F238E27FC236}">
                <a16:creationId xmlns:a16="http://schemas.microsoft.com/office/drawing/2014/main" id="{D94F62D2-A430-454E-824A-16D925B022E2}"/>
              </a:ext>
            </a:extLst>
          </p:cNvPr>
          <p:cNvSpPr txBox="1">
            <a:spLocks noChangeArrowheads="1"/>
          </p:cNvSpPr>
          <p:nvPr/>
        </p:nvSpPr>
        <p:spPr bwMode="auto">
          <a:xfrm>
            <a:off x="6962775" y="3652838"/>
            <a:ext cx="8826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Sarcoid</a:t>
            </a:r>
          </a:p>
        </p:txBody>
      </p:sp>
      <p:cxnSp>
        <p:nvCxnSpPr>
          <p:cNvPr id="59" name="Straight Connector 58">
            <a:extLst>
              <a:ext uri="{FF2B5EF4-FFF2-40B4-BE49-F238E27FC236}">
                <a16:creationId xmlns:a16="http://schemas.microsoft.com/office/drawing/2014/main" id="{2941B955-C81C-4191-A7F3-A3EA6EBDEEC3}"/>
              </a:ext>
            </a:extLst>
          </p:cNvPr>
          <p:cNvCxnSpPr/>
          <p:nvPr/>
        </p:nvCxnSpPr>
        <p:spPr>
          <a:xfrm>
            <a:off x="6858000" y="3581400"/>
            <a:ext cx="0" cy="563215"/>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60" name="Text Box 23">
            <a:extLst>
              <a:ext uri="{FF2B5EF4-FFF2-40B4-BE49-F238E27FC236}">
                <a16:creationId xmlns:a16="http://schemas.microsoft.com/office/drawing/2014/main" id="{46B963F3-F813-406D-A5B1-D6E80705DE0E}"/>
              </a:ext>
            </a:extLst>
          </p:cNvPr>
          <p:cNvSpPr txBox="1">
            <a:spLocks noChangeArrowheads="1"/>
          </p:cNvSpPr>
          <p:nvPr/>
        </p:nvSpPr>
        <p:spPr bwMode="auto">
          <a:xfrm>
            <a:off x="6981134" y="3950041"/>
            <a:ext cx="1797287"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1" dirty="0">
                <a:solidFill>
                  <a:schemeClr val="bg1">
                    <a:lumMod val="75000"/>
                  </a:schemeClr>
                </a:solidFill>
              </a:rPr>
              <a:t>Multiple sclerosis</a:t>
            </a:r>
          </a:p>
        </p:txBody>
      </p:sp>
      <p:sp>
        <p:nvSpPr>
          <p:cNvPr id="61" name="TextBox 60">
            <a:extLst>
              <a:ext uri="{FF2B5EF4-FFF2-40B4-BE49-F238E27FC236}">
                <a16:creationId xmlns:a16="http://schemas.microsoft.com/office/drawing/2014/main" id="{4FF481F6-929C-482E-9D55-30A472E07F6A}"/>
              </a:ext>
            </a:extLst>
          </p:cNvPr>
          <p:cNvSpPr txBox="1"/>
          <p:nvPr/>
        </p:nvSpPr>
        <p:spPr>
          <a:xfrm>
            <a:off x="7543800" y="3200400"/>
            <a:ext cx="352982" cy="369332"/>
          </a:xfrm>
          <a:prstGeom prst="rect">
            <a:avLst/>
          </a:prstGeom>
          <a:noFill/>
        </p:spPr>
        <p:txBody>
          <a:bodyPr wrap="none" rtlCol="0">
            <a:spAutoFit/>
          </a:bodyPr>
          <a:lstStyle/>
          <a:p>
            <a:r>
              <a:rPr lang="en-US" b="1" dirty="0">
                <a:solidFill>
                  <a:schemeClr val="bg1">
                    <a:lumMod val="75000"/>
                  </a:schemeClr>
                </a:solidFill>
                <a:latin typeface="Segoe Script" panose="030B0504020000000003" pitchFamily="66" charset="0"/>
              </a:rPr>
              <a:t>2</a:t>
            </a:r>
          </a:p>
        </p:txBody>
      </p:sp>
    </p:spTree>
    <p:extLst>
      <p:ext uri="{BB962C8B-B14F-4D97-AF65-F5344CB8AC3E}">
        <p14:creationId xmlns:p14="http://schemas.microsoft.com/office/powerpoint/2010/main" val="3619474254"/>
      </p:ext>
    </p:extLst>
  </p:cSld>
  <p:clrMapOvr>
    <a:masterClrMapping/>
  </p:clrMapOvr>
</p:sld>
</file>

<file path=ppt/theme/theme1.xml><?xml version="1.0" encoding="utf-8"?>
<a:theme xmlns:a="http://schemas.openxmlformats.org/drawingml/2006/main" name="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1544</TotalTime>
  <Words>41637</Words>
  <Application>Microsoft Office PowerPoint</Application>
  <PresentationFormat>On-screen Show (4:3)</PresentationFormat>
  <Paragraphs>10513</Paragraphs>
  <Slides>284</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284</vt:i4>
      </vt:variant>
    </vt:vector>
  </HeadingPairs>
  <TitlesOfParts>
    <vt:vector size="289" baseType="lpstr">
      <vt:lpstr>Arial</vt:lpstr>
      <vt:lpstr>Calibri</vt:lpstr>
      <vt:lpstr>Segoe Script</vt:lpstr>
      <vt:lpstr>Wingdings</vt:lpstr>
      <vt:lpstr>Network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LSU Ophthalmology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Study Guide: Retinal vasculitis</dc:title>
  <dc:creator>Steven B. Flynn</dc:creator>
  <cp:lastModifiedBy>Steven Flynn</cp:lastModifiedBy>
  <cp:revision>191</cp:revision>
  <dcterms:created xsi:type="dcterms:W3CDTF">2008-09-03T20:53:12Z</dcterms:created>
  <dcterms:modified xsi:type="dcterms:W3CDTF">2020-08-30T11:42:07Z</dcterms:modified>
</cp:coreProperties>
</file>