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3"/>
  </p:notesMasterIdLst>
  <p:sldIdLst>
    <p:sldId id="257" r:id="rId2"/>
    <p:sldId id="267" r:id="rId3"/>
    <p:sldId id="266" r:id="rId4"/>
    <p:sldId id="258" r:id="rId5"/>
    <p:sldId id="259" r:id="rId6"/>
    <p:sldId id="269" r:id="rId7"/>
    <p:sldId id="288" r:id="rId8"/>
    <p:sldId id="1798" r:id="rId9"/>
    <p:sldId id="262" r:id="rId10"/>
    <p:sldId id="284" r:id="rId11"/>
    <p:sldId id="311" r:id="rId12"/>
    <p:sldId id="337" r:id="rId13"/>
    <p:sldId id="451" r:id="rId14"/>
    <p:sldId id="338" r:id="rId15"/>
    <p:sldId id="339" r:id="rId16"/>
    <p:sldId id="461" r:id="rId17"/>
    <p:sldId id="536" r:id="rId18"/>
    <p:sldId id="313" r:id="rId19"/>
    <p:sldId id="538" r:id="rId20"/>
    <p:sldId id="1842" r:id="rId21"/>
    <p:sldId id="1843" r:id="rId22"/>
    <p:sldId id="1844" r:id="rId23"/>
    <p:sldId id="1846" r:id="rId24"/>
    <p:sldId id="1847" r:id="rId25"/>
    <p:sldId id="1848" r:id="rId26"/>
    <p:sldId id="1845" r:id="rId27"/>
    <p:sldId id="1850" r:id="rId28"/>
    <p:sldId id="1849" r:id="rId29"/>
    <p:sldId id="1851" r:id="rId30"/>
    <p:sldId id="315" r:id="rId31"/>
    <p:sldId id="539" r:id="rId32"/>
    <p:sldId id="316" r:id="rId33"/>
    <p:sldId id="317" r:id="rId34"/>
    <p:sldId id="318" r:id="rId35"/>
    <p:sldId id="319" r:id="rId36"/>
    <p:sldId id="1800" r:id="rId37"/>
    <p:sldId id="1808" r:id="rId38"/>
    <p:sldId id="1809" r:id="rId39"/>
    <p:sldId id="1810" r:id="rId40"/>
    <p:sldId id="1811" r:id="rId41"/>
    <p:sldId id="1803" r:id="rId42"/>
    <p:sldId id="1813" r:id="rId43"/>
    <p:sldId id="1812" r:id="rId44"/>
    <p:sldId id="1815" r:id="rId45"/>
    <p:sldId id="1814" r:id="rId46"/>
    <p:sldId id="1817" r:id="rId47"/>
    <p:sldId id="1804" r:id="rId48"/>
    <p:sldId id="1818" r:id="rId49"/>
    <p:sldId id="1819" r:id="rId50"/>
    <p:sldId id="1820" r:id="rId51"/>
    <p:sldId id="1821" r:id="rId52"/>
    <p:sldId id="1805" r:id="rId53"/>
    <p:sldId id="1822" r:id="rId54"/>
    <p:sldId id="1824" r:id="rId55"/>
    <p:sldId id="1823" r:id="rId56"/>
    <p:sldId id="1825" r:id="rId57"/>
    <p:sldId id="1826" r:id="rId58"/>
    <p:sldId id="1827" r:id="rId59"/>
    <p:sldId id="1828" r:id="rId60"/>
    <p:sldId id="1829" r:id="rId61"/>
    <p:sldId id="1830" r:id="rId62"/>
    <p:sldId id="1831" r:id="rId63"/>
    <p:sldId id="1832" r:id="rId64"/>
    <p:sldId id="1833" r:id="rId65"/>
    <p:sldId id="1834" r:id="rId66"/>
    <p:sldId id="1835" r:id="rId67"/>
    <p:sldId id="1836" r:id="rId68"/>
    <p:sldId id="1837" r:id="rId69"/>
    <p:sldId id="540" r:id="rId70"/>
    <p:sldId id="286" r:id="rId71"/>
    <p:sldId id="1856" r:id="rId72"/>
    <p:sldId id="1857" r:id="rId73"/>
    <p:sldId id="383" r:id="rId74"/>
    <p:sldId id="546" r:id="rId75"/>
    <p:sldId id="542" r:id="rId76"/>
    <p:sldId id="348" r:id="rId77"/>
    <p:sldId id="564" r:id="rId78"/>
    <p:sldId id="563" r:id="rId79"/>
    <p:sldId id="566" r:id="rId80"/>
    <p:sldId id="565" r:id="rId81"/>
    <p:sldId id="568" r:id="rId82"/>
    <p:sldId id="569" r:id="rId83"/>
    <p:sldId id="567" r:id="rId84"/>
    <p:sldId id="570" r:id="rId85"/>
    <p:sldId id="571" r:id="rId86"/>
    <p:sldId id="572" r:id="rId87"/>
    <p:sldId id="1795" r:id="rId88"/>
    <p:sldId id="336" r:id="rId89"/>
    <p:sldId id="355" r:id="rId90"/>
    <p:sldId id="548" r:id="rId91"/>
    <p:sldId id="360" r:id="rId92"/>
    <p:sldId id="361" r:id="rId93"/>
    <p:sldId id="547" r:id="rId94"/>
    <p:sldId id="362" r:id="rId95"/>
    <p:sldId id="363" r:id="rId96"/>
    <p:sldId id="549" r:id="rId97"/>
    <p:sldId id="356" r:id="rId98"/>
    <p:sldId id="550" r:id="rId99"/>
    <p:sldId id="551" r:id="rId100"/>
    <p:sldId id="358" r:id="rId101"/>
    <p:sldId id="552" r:id="rId102"/>
    <p:sldId id="553" r:id="rId103"/>
    <p:sldId id="357" r:id="rId104"/>
    <p:sldId id="554" r:id="rId105"/>
    <p:sldId id="558" r:id="rId106"/>
    <p:sldId id="556" r:id="rId107"/>
    <p:sldId id="555" r:id="rId108"/>
    <p:sldId id="359" r:id="rId109"/>
    <p:sldId id="557" r:id="rId110"/>
    <p:sldId id="354" r:id="rId111"/>
    <p:sldId id="364" r:id="rId112"/>
    <p:sldId id="365" r:id="rId113"/>
    <p:sldId id="366" r:id="rId114"/>
    <p:sldId id="367" r:id="rId115"/>
    <p:sldId id="368" r:id="rId116"/>
    <p:sldId id="369" r:id="rId117"/>
    <p:sldId id="1858" r:id="rId118"/>
    <p:sldId id="370" r:id="rId119"/>
    <p:sldId id="371" r:id="rId120"/>
    <p:sldId id="562" r:id="rId121"/>
    <p:sldId id="576" r:id="rId122"/>
    <p:sldId id="575" r:id="rId123"/>
    <p:sldId id="577" r:id="rId124"/>
    <p:sldId id="582" r:id="rId125"/>
    <p:sldId id="578" r:id="rId126"/>
    <p:sldId id="579" r:id="rId127"/>
    <p:sldId id="583" r:id="rId128"/>
    <p:sldId id="574" r:id="rId129"/>
    <p:sldId id="580" r:id="rId130"/>
    <p:sldId id="581" r:id="rId131"/>
    <p:sldId id="585" r:id="rId132"/>
    <p:sldId id="1797" r:id="rId133"/>
    <p:sldId id="1852" r:id="rId134"/>
    <p:sldId id="1853" r:id="rId135"/>
    <p:sldId id="1854" r:id="rId136"/>
    <p:sldId id="1855" r:id="rId137"/>
    <p:sldId id="270" r:id="rId138"/>
    <p:sldId id="1859" r:id="rId139"/>
    <p:sldId id="559" r:id="rId140"/>
    <p:sldId id="560" r:id="rId141"/>
    <p:sldId id="561" r:id="rId1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00FF"/>
    <a:srgbClr val="FFCCFF"/>
    <a:srgbClr val="CCFFCC"/>
    <a:srgbClr val="FF99FF"/>
    <a:srgbClr val="99FF99"/>
    <a:srgbClr val="5BFF5B"/>
    <a:srgbClr val="C0C0C0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91" autoAdjust="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A44DFF-443E-4EFC-A1A4-D85D993F96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A0E8E0-D133-42BB-8132-133D0A69EE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72A0F4F-CD51-441D-961F-5AFD1B273EFC}" type="datetimeFigureOut">
              <a:rPr lang="en-US"/>
              <a:pPr>
                <a:defRPr/>
              </a:pPr>
              <a:t>11/20/2022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D056F70-3CF2-44A3-B302-9EB5A38184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D1E0E8F-2D38-464F-BAAF-0331CBC994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C4EC3-A8B6-4D14-9C50-C6DCF7DA33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E2897-498B-4B16-BF0D-2C44873B86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4054B85-CF9A-4B38-B2E0-085C35760F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892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60FC889-7AD2-48EE-B663-BAD90668D2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6C7F1A82-31D5-4B26-9ADC-49CCA9BFE5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08B2DA91-C0DE-48CC-82CA-F377B3D85E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5815B1-B046-4FFC-B43C-432C9E2316C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302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D4FD26D7-146D-48BA-87B1-51C28D5AC7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C7457B4F-0724-406D-ACBD-EDBAB4C7A7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260477C8-517F-4936-9697-E92557D0950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CB547E7-FAA0-4581-AEFB-21426BA9A716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714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D4FD26D7-146D-48BA-87B1-51C28D5AC7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C7457B4F-0724-406D-ACBD-EDBAB4C7A7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260477C8-517F-4936-9697-E92557D0950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CB547E7-FAA0-4581-AEFB-21426BA9A716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17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D4FD26D7-146D-48BA-87B1-51C28D5AC7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C7457B4F-0724-406D-ACBD-EDBAB4C7A7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260477C8-517F-4936-9697-E92557D0950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CB547E7-FAA0-4581-AEFB-21426BA9A716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611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D4FD26D7-146D-48BA-87B1-51C28D5AC7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C7457B4F-0724-406D-ACBD-EDBAB4C7A7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260477C8-517F-4936-9697-E92557D0950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CB547E7-FAA0-4581-AEFB-21426BA9A716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205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D4FD26D7-146D-48BA-87B1-51C28D5AC7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C7457B4F-0724-406D-ACBD-EDBAB4C7A7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260477C8-517F-4936-9697-E92557D0950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CB547E7-FAA0-4581-AEFB-21426BA9A716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953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FCB55C58-F4E5-42FC-A624-5E49DEC3C53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8F48037E-6774-4587-AE0E-09C30923274D}"/>
              </a:ext>
            </a:extLst>
          </p:cNvPr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82CEAB88-C876-40E9-AA8F-1C6A34139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E0DA1C73-CB9B-4748-B412-DF148E02D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7E9F0DA1-116B-4129-AB8D-8EEFADA5B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22A98401-0FF1-4B24-86F7-32002558E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4512EF7C-A809-4D44-861B-304FA5AE7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" name="Oval 14">
              <a:extLst>
                <a:ext uri="{FF2B5EF4-FFF2-40B4-BE49-F238E27FC236}">
                  <a16:creationId xmlns:a16="http://schemas.microsoft.com/office/drawing/2014/main" id="{3C72A680-1362-438A-9550-AFFDA1ECA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02261F2F-BF42-4DB3-9743-1AB05C72F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3" name="Oval 16">
              <a:extLst>
                <a:ext uri="{FF2B5EF4-FFF2-40B4-BE49-F238E27FC236}">
                  <a16:creationId xmlns:a16="http://schemas.microsoft.com/office/drawing/2014/main" id="{3BCDF601-D848-48B2-BF66-3A0249097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E56156E0-2664-42D1-8D65-7A8FB7A02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5" name="Oval 18">
              <a:extLst>
                <a:ext uri="{FF2B5EF4-FFF2-40B4-BE49-F238E27FC236}">
                  <a16:creationId xmlns:a16="http://schemas.microsoft.com/office/drawing/2014/main" id="{E7873FC4-2226-49D2-92DF-29651512A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6" name="Oval 19">
              <a:extLst>
                <a:ext uri="{FF2B5EF4-FFF2-40B4-BE49-F238E27FC236}">
                  <a16:creationId xmlns:a16="http://schemas.microsoft.com/office/drawing/2014/main" id="{58707119-0581-4F99-BA80-AF009124A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CEB10582-22A9-40B3-A11F-482C209B2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E8042EEF-C932-4955-8EFA-5D388D4F7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9" name="Oval 22">
              <a:extLst>
                <a:ext uri="{FF2B5EF4-FFF2-40B4-BE49-F238E27FC236}">
                  <a16:creationId xmlns:a16="http://schemas.microsoft.com/office/drawing/2014/main" id="{BBBC2BAB-0706-4680-B280-D94218648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0" name="Oval 23">
              <a:extLst>
                <a:ext uri="{FF2B5EF4-FFF2-40B4-BE49-F238E27FC236}">
                  <a16:creationId xmlns:a16="http://schemas.microsoft.com/office/drawing/2014/main" id="{9B9D12A7-F221-4482-8727-4DA92D589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E8268A2A-536C-475D-BF96-9F318FC6D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2" name="Oval 25">
              <a:extLst>
                <a:ext uri="{FF2B5EF4-FFF2-40B4-BE49-F238E27FC236}">
                  <a16:creationId xmlns:a16="http://schemas.microsoft.com/office/drawing/2014/main" id="{1837054B-EABC-474C-8A8A-F47D10AF0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3" name="Oval 26">
              <a:extLst>
                <a:ext uri="{FF2B5EF4-FFF2-40B4-BE49-F238E27FC236}">
                  <a16:creationId xmlns:a16="http://schemas.microsoft.com/office/drawing/2014/main" id="{9A3761E8-9C83-4CC0-84A4-57B77F655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4" name="Oval 27">
              <a:extLst>
                <a:ext uri="{FF2B5EF4-FFF2-40B4-BE49-F238E27FC236}">
                  <a16:creationId xmlns:a16="http://schemas.microsoft.com/office/drawing/2014/main" id="{F4575863-60FF-47DC-A6EF-26BC18744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5" name="Oval 28">
              <a:extLst>
                <a:ext uri="{FF2B5EF4-FFF2-40B4-BE49-F238E27FC236}">
                  <a16:creationId xmlns:a16="http://schemas.microsoft.com/office/drawing/2014/main" id="{2A592463-476C-47D3-9719-2F4A2C79B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6" name="Oval 29">
              <a:extLst>
                <a:ext uri="{FF2B5EF4-FFF2-40B4-BE49-F238E27FC236}">
                  <a16:creationId xmlns:a16="http://schemas.microsoft.com/office/drawing/2014/main" id="{1058EC51-63D5-4809-9583-F8859D64E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7" name="Oval 30">
              <a:extLst>
                <a:ext uri="{FF2B5EF4-FFF2-40B4-BE49-F238E27FC236}">
                  <a16:creationId xmlns:a16="http://schemas.microsoft.com/office/drawing/2014/main" id="{27626C4F-C608-4E12-A833-7C627C906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8" name="Oval 31">
              <a:extLst>
                <a:ext uri="{FF2B5EF4-FFF2-40B4-BE49-F238E27FC236}">
                  <a16:creationId xmlns:a16="http://schemas.microsoft.com/office/drawing/2014/main" id="{7B5824D0-4637-4209-AE69-A292F7C2A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9" name="Oval 32">
              <a:extLst>
                <a:ext uri="{FF2B5EF4-FFF2-40B4-BE49-F238E27FC236}">
                  <a16:creationId xmlns:a16="http://schemas.microsoft.com/office/drawing/2014/main" id="{BFDE517D-7E8F-41AD-B4DA-D65023035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0" name="Oval 33">
              <a:extLst>
                <a:ext uri="{FF2B5EF4-FFF2-40B4-BE49-F238E27FC236}">
                  <a16:creationId xmlns:a16="http://schemas.microsoft.com/office/drawing/2014/main" id="{0D513979-F5D8-49A3-A247-738B4F240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1" name="Oval 34">
              <a:extLst>
                <a:ext uri="{FF2B5EF4-FFF2-40B4-BE49-F238E27FC236}">
                  <a16:creationId xmlns:a16="http://schemas.microsoft.com/office/drawing/2014/main" id="{0535656D-EF94-4C68-9244-12C9F46A5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2" name="Oval 35">
              <a:extLst>
                <a:ext uri="{FF2B5EF4-FFF2-40B4-BE49-F238E27FC236}">
                  <a16:creationId xmlns:a16="http://schemas.microsoft.com/office/drawing/2014/main" id="{CCDBCE7B-0019-4DB1-B7D6-AA30E5458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3" name="Oval 36">
              <a:extLst>
                <a:ext uri="{FF2B5EF4-FFF2-40B4-BE49-F238E27FC236}">
                  <a16:creationId xmlns:a16="http://schemas.microsoft.com/office/drawing/2014/main" id="{229C0DB5-F1A1-4729-AD5F-F2BE05DCF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4" name="Oval 37">
              <a:extLst>
                <a:ext uri="{FF2B5EF4-FFF2-40B4-BE49-F238E27FC236}">
                  <a16:creationId xmlns:a16="http://schemas.microsoft.com/office/drawing/2014/main" id="{5B503060-4592-4341-B9B8-D8CFDA732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5" name="Oval 38">
              <a:extLst>
                <a:ext uri="{FF2B5EF4-FFF2-40B4-BE49-F238E27FC236}">
                  <a16:creationId xmlns:a16="http://schemas.microsoft.com/office/drawing/2014/main" id="{A08EB082-3EA3-41DB-BB7D-DDC324587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6" name="Oval 39">
              <a:extLst>
                <a:ext uri="{FF2B5EF4-FFF2-40B4-BE49-F238E27FC236}">
                  <a16:creationId xmlns:a16="http://schemas.microsoft.com/office/drawing/2014/main" id="{F4190B9A-8110-485A-A66D-A39F3B505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37" name="Line 40">
            <a:extLst>
              <a:ext uri="{FF2B5EF4-FFF2-40B4-BE49-F238E27FC236}">
                <a16:creationId xmlns:a16="http://schemas.microsoft.com/office/drawing/2014/main" id="{D4DF0411-67A0-4B07-B1D5-6AF0E5F40E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53BE522E-1647-4D97-A8F2-C91A1D30B0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DA3CA726-D55C-4479-A1CD-0555381DC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id="{41BF505B-FB90-4EB9-95B3-D7077FAB95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B9CF0-E465-4790-B052-2FECD9E33B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08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8A62D84-B6A7-4D1E-8ABB-291CD96A8D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0AC4322-7D26-4029-A3A6-324301E48D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2E197A3-BC48-4B9F-872C-CC368513FB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2DD8E-B7E4-4E40-9F99-1294276C49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92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DB890F5-655C-4EF1-BD69-3C52ADC573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5F1B688-06D0-4035-A3C1-42E04920F3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A2892D8-8141-42C6-9588-61BA8D5F0F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51310-3721-4AD1-A009-C2346F07FC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20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0C6637-A28D-4096-BFB3-D3E32A5D28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86E0FF1-9D3C-4040-8715-38511F1E62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1E4B4A3-9997-4CC9-ACBC-88BA26F62F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BA4A8-E0BC-401A-AE96-20F91898B8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24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0F1AB6-509D-4A90-936A-C24D991FB0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E411C9F-89CB-47DE-9206-28901C180C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80D9E2A-61E3-4015-A5E4-108398DB72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F0DE6-3E5F-4C97-BC9C-63761A932C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13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470DA5-568E-4630-9315-0B6F210A57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9C14AA-E783-40D8-B1B8-438429635F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3290578-C26D-4525-BF0C-D4107E8F96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CCA9C-08C8-4980-9C8A-8A2A49F269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66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E2E86AA-E3A7-4FBE-ACCB-006531710E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0E3A94C-73EB-427B-97EE-2723AE501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BEA01955-8E41-4E94-8CE3-7955A88427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7CC99-CEB2-4038-8D7B-B41C96E48D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46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23122F1-DB91-4E80-A933-4FD2E0575B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13BE2AD-8E37-4BA3-9FE7-94DF02ADAA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2E6CA8C-3A2C-44A3-9ECE-4AED476680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A9915-C42C-4A66-9F3C-BE019AEA93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14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2A4D085-8FB7-4395-99FA-88FB6226E9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E4DBA332-9189-474C-BF71-393B3A3EBC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2289BE3-E425-4004-BDD4-74610CA12B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61A84-811C-45D4-A0C5-A9E8C66912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537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DF5427-CCA1-4BD7-993D-B974BEABE3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D9123D-A6FE-4205-8683-44959797C0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E23E35D-A520-4034-AE9F-4582C0384D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A58DF-98BD-4464-9622-1ED652FD29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21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576D5B-D501-4D28-BF4C-5337724D75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5DC78E-73BC-418E-B3BD-E8AE49AF45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10D09CB-25D3-4115-90D8-E684E80845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197F8-ECDA-4292-B1CA-042AA1E9C9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5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>
            <a:extLst>
              <a:ext uri="{FF2B5EF4-FFF2-40B4-BE49-F238E27FC236}">
                <a16:creationId xmlns:a16="http://schemas.microsoft.com/office/drawing/2014/main" id="{39A4E8C7-5C51-49B1-A772-048C22D39F5B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3CD0311-0F7D-4322-A4C7-D4E6BA9BC0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E0C4FBD-836C-40AE-97D5-BC918C6490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73F03212-EDFC-4A2F-BD13-A646F1BDAE0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145C9E64-B800-4F76-A82D-D0831BB00F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D459C8EE-09D1-44F8-BD14-6B4BA9F9FD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965D848C-220A-4960-9471-E53E7A69F7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30C67D05-45D5-4C5C-BB80-9E4C332E7762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>
              <a:extLst>
                <a:ext uri="{FF2B5EF4-FFF2-40B4-BE49-F238E27FC236}">
                  <a16:creationId xmlns:a16="http://schemas.microsoft.com/office/drawing/2014/main" id="{757046D8-E5F6-4C65-A6D1-47BD30EEB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4" name="Oval 10">
              <a:extLst>
                <a:ext uri="{FF2B5EF4-FFF2-40B4-BE49-F238E27FC236}">
                  <a16:creationId xmlns:a16="http://schemas.microsoft.com/office/drawing/2014/main" id="{94B478DC-58CE-4C5E-8AD3-38BCFE709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5" name="Oval 11">
              <a:extLst>
                <a:ext uri="{FF2B5EF4-FFF2-40B4-BE49-F238E27FC236}">
                  <a16:creationId xmlns:a16="http://schemas.microsoft.com/office/drawing/2014/main" id="{8219A86D-C7AC-447A-80A3-BDFD3E4ED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6" name="Oval 12">
              <a:extLst>
                <a:ext uri="{FF2B5EF4-FFF2-40B4-BE49-F238E27FC236}">
                  <a16:creationId xmlns:a16="http://schemas.microsoft.com/office/drawing/2014/main" id="{6CD61D9B-DFCE-418A-B1D6-1549FD3F9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7" name="Oval 13">
              <a:extLst>
                <a:ext uri="{FF2B5EF4-FFF2-40B4-BE49-F238E27FC236}">
                  <a16:creationId xmlns:a16="http://schemas.microsoft.com/office/drawing/2014/main" id="{67F38299-C511-4B33-9A20-04CEB7AA2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8" name="Oval 14">
              <a:extLst>
                <a:ext uri="{FF2B5EF4-FFF2-40B4-BE49-F238E27FC236}">
                  <a16:creationId xmlns:a16="http://schemas.microsoft.com/office/drawing/2014/main" id="{A0059681-8E1B-4982-A7AB-B9595B70A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9" name="Oval 15">
              <a:extLst>
                <a:ext uri="{FF2B5EF4-FFF2-40B4-BE49-F238E27FC236}">
                  <a16:creationId xmlns:a16="http://schemas.microsoft.com/office/drawing/2014/main" id="{C1093793-664C-4CB8-A77C-FCFE6A4AE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6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0" name="Oval 16">
              <a:extLst>
                <a:ext uri="{FF2B5EF4-FFF2-40B4-BE49-F238E27FC236}">
                  <a16:creationId xmlns:a16="http://schemas.microsoft.com/office/drawing/2014/main" id="{6FA6DCBD-7D37-4DE4-AFCF-F5B408777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1" name="Oval 17">
              <a:extLst>
                <a:ext uri="{FF2B5EF4-FFF2-40B4-BE49-F238E27FC236}">
                  <a16:creationId xmlns:a16="http://schemas.microsoft.com/office/drawing/2014/main" id="{1BB61067-DC71-440E-9951-EE8A8E7BE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2" name="Oval 18">
              <a:extLst>
                <a:ext uri="{FF2B5EF4-FFF2-40B4-BE49-F238E27FC236}">
                  <a16:creationId xmlns:a16="http://schemas.microsoft.com/office/drawing/2014/main" id="{55682274-A220-490D-AD39-79C03486A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6" cy="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3" name="Oval 19">
              <a:extLst>
                <a:ext uri="{FF2B5EF4-FFF2-40B4-BE49-F238E27FC236}">
                  <a16:creationId xmlns:a16="http://schemas.microsoft.com/office/drawing/2014/main" id="{B88A4E9C-C6EF-45C1-86C4-443C683E2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6" cy="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4" name="Oval 20">
              <a:extLst>
                <a:ext uri="{FF2B5EF4-FFF2-40B4-BE49-F238E27FC236}">
                  <a16:creationId xmlns:a16="http://schemas.microsoft.com/office/drawing/2014/main" id="{6FF7C9BF-6C03-48F3-A744-AFA989CC6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5" name="Oval 21">
              <a:extLst>
                <a:ext uri="{FF2B5EF4-FFF2-40B4-BE49-F238E27FC236}">
                  <a16:creationId xmlns:a16="http://schemas.microsoft.com/office/drawing/2014/main" id="{88B26075-75F0-4CAE-9D53-D8E514FE2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6" name="Oval 22">
              <a:extLst>
                <a:ext uri="{FF2B5EF4-FFF2-40B4-BE49-F238E27FC236}">
                  <a16:creationId xmlns:a16="http://schemas.microsoft.com/office/drawing/2014/main" id="{E2B8DE88-286A-4727-AFBE-36542212D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7" name="Oval 23">
              <a:extLst>
                <a:ext uri="{FF2B5EF4-FFF2-40B4-BE49-F238E27FC236}">
                  <a16:creationId xmlns:a16="http://schemas.microsoft.com/office/drawing/2014/main" id="{1D4BB456-B041-4153-AC53-82F536C7F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8" name="Oval 24">
              <a:extLst>
                <a:ext uri="{FF2B5EF4-FFF2-40B4-BE49-F238E27FC236}">
                  <a16:creationId xmlns:a16="http://schemas.microsoft.com/office/drawing/2014/main" id="{BB05C247-755D-4E4E-98F9-6781DCCA2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9" name="Oval 25">
              <a:extLst>
                <a:ext uri="{FF2B5EF4-FFF2-40B4-BE49-F238E27FC236}">
                  <a16:creationId xmlns:a16="http://schemas.microsoft.com/office/drawing/2014/main" id="{72F5EEDD-41C0-41C8-BA40-016196532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0" name="Oval 26">
              <a:extLst>
                <a:ext uri="{FF2B5EF4-FFF2-40B4-BE49-F238E27FC236}">
                  <a16:creationId xmlns:a16="http://schemas.microsoft.com/office/drawing/2014/main" id="{20AED639-AE88-41DF-B4D4-FB687E845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1" name="Oval 27">
              <a:extLst>
                <a:ext uri="{FF2B5EF4-FFF2-40B4-BE49-F238E27FC236}">
                  <a16:creationId xmlns:a16="http://schemas.microsoft.com/office/drawing/2014/main" id="{DBD6A9C8-86F4-4E7B-97E6-83F2D68F2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2" name="Oval 28">
              <a:extLst>
                <a:ext uri="{FF2B5EF4-FFF2-40B4-BE49-F238E27FC236}">
                  <a16:creationId xmlns:a16="http://schemas.microsoft.com/office/drawing/2014/main" id="{DD188AAC-8554-4C9A-A86B-5AC2B2190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3" name="Oval 29">
              <a:extLst>
                <a:ext uri="{FF2B5EF4-FFF2-40B4-BE49-F238E27FC236}">
                  <a16:creationId xmlns:a16="http://schemas.microsoft.com/office/drawing/2014/main" id="{67DF268E-9C4A-4EF9-B45B-0CFAE1F97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4" name="Oval 30">
              <a:extLst>
                <a:ext uri="{FF2B5EF4-FFF2-40B4-BE49-F238E27FC236}">
                  <a16:creationId xmlns:a16="http://schemas.microsoft.com/office/drawing/2014/main" id="{1CA7EEFA-1678-449C-B761-6C6AFAF18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5" name="Oval 31">
              <a:extLst>
                <a:ext uri="{FF2B5EF4-FFF2-40B4-BE49-F238E27FC236}">
                  <a16:creationId xmlns:a16="http://schemas.microsoft.com/office/drawing/2014/main" id="{84D49AAF-E632-45D7-9351-9FAD9B2FD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6" name="Oval 32">
              <a:extLst>
                <a:ext uri="{FF2B5EF4-FFF2-40B4-BE49-F238E27FC236}">
                  <a16:creationId xmlns:a16="http://schemas.microsoft.com/office/drawing/2014/main" id="{05436FAB-3AD0-40BB-81D4-49C6AC4B5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7" name="Oval 33">
              <a:extLst>
                <a:ext uri="{FF2B5EF4-FFF2-40B4-BE49-F238E27FC236}">
                  <a16:creationId xmlns:a16="http://schemas.microsoft.com/office/drawing/2014/main" id="{9362E97F-8053-4F85-B892-787954D4B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6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8" name="Oval 34">
              <a:extLst>
                <a:ext uri="{FF2B5EF4-FFF2-40B4-BE49-F238E27FC236}">
                  <a16:creationId xmlns:a16="http://schemas.microsoft.com/office/drawing/2014/main" id="{3D264281-0784-45BF-BDED-039AE55CA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9" name="Oval 35">
              <a:extLst>
                <a:ext uri="{FF2B5EF4-FFF2-40B4-BE49-F238E27FC236}">
                  <a16:creationId xmlns:a16="http://schemas.microsoft.com/office/drawing/2014/main" id="{DD2A9EDF-ED11-4CCB-B716-BF0562E7E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0" name="Oval 36">
              <a:extLst>
                <a:ext uri="{FF2B5EF4-FFF2-40B4-BE49-F238E27FC236}">
                  <a16:creationId xmlns:a16="http://schemas.microsoft.com/office/drawing/2014/main" id="{F6F94484-0CB4-4BEB-850E-DB4467D1C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6" cy="76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1" name="Oval 37">
              <a:extLst>
                <a:ext uri="{FF2B5EF4-FFF2-40B4-BE49-F238E27FC236}">
                  <a16:creationId xmlns:a16="http://schemas.microsoft.com/office/drawing/2014/main" id="{94FC0C7A-4B03-46D5-8458-024DAD6D4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6" cy="76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2" name="Oval 38">
              <a:extLst>
                <a:ext uri="{FF2B5EF4-FFF2-40B4-BE49-F238E27FC236}">
                  <a16:creationId xmlns:a16="http://schemas.microsoft.com/office/drawing/2014/main" id="{5D98CEDF-5D9E-4519-B337-4D35B8DB3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3" name="Oval 39">
              <a:extLst>
                <a:ext uri="{FF2B5EF4-FFF2-40B4-BE49-F238E27FC236}">
                  <a16:creationId xmlns:a16="http://schemas.microsoft.com/office/drawing/2014/main" id="{BF7D801C-94EE-460E-8F91-1A67DECF1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6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140A65B-0110-4A7B-85D9-CA0E676841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/>
              <a:t>Q</a:t>
            </a:r>
          </a:p>
        </p:txBody>
      </p:sp>
      <p:grpSp>
        <p:nvGrpSpPr>
          <p:cNvPr id="4099" name="Group 3">
            <a:extLst>
              <a:ext uri="{FF2B5EF4-FFF2-40B4-BE49-F238E27FC236}">
                <a16:creationId xmlns:a16="http://schemas.microsoft.com/office/drawing/2014/main" id="{0C151AEA-E947-403A-BDB7-45AA41D94DEA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4106" name="Text Box 4">
              <a:extLst>
                <a:ext uri="{FF2B5EF4-FFF2-40B4-BE49-F238E27FC236}">
                  <a16:creationId xmlns:a16="http://schemas.microsoft.com/office/drawing/2014/main" id="{73D671C8-89B5-4477-A068-FE53E5720B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/>
                <a:t>IOP =</a:t>
              </a:r>
            </a:p>
          </p:txBody>
        </p:sp>
        <p:sp>
          <p:nvSpPr>
            <p:cNvPr id="4107" name="Text Box 5">
              <a:extLst>
                <a:ext uri="{FF2B5EF4-FFF2-40B4-BE49-F238E27FC236}">
                  <a16:creationId xmlns:a16="http://schemas.microsoft.com/office/drawing/2014/main" id="{66CF427A-95DE-4DB7-A6B3-B8A93F619E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0066FF"/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rgbClr val="0066FF"/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rgbClr val="0066FF"/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accent2"/>
                  </a:solidFill>
                </a:rPr>
                <a:t>Outflow Facility (</a:t>
              </a:r>
              <a:r>
                <a:rPr lang="en-US" altLang="en-US" sz="2000" b="1" dirty="0">
                  <a:solidFill>
                    <a:schemeClr val="accent2"/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accent2"/>
                  </a:solidFill>
                </a:rPr>
                <a:t>L/min/mmHg)</a:t>
              </a:r>
            </a:p>
          </p:txBody>
        </p:sp>
        <p:sp>
          <p:nvSpPr>
            <p:cNvPr id="4108" name="Text Box 6">
              <a:extLst>
                <a:ext uri="{FF2B5EF4-FFF2-40B4-BE49-F238E27FC236}">
                  <a16:creationId xmlns:a16="http://schemas.microsoft.com/office/drawing/2014/main" id="{35D3977B-B7D1-42D8-9465-4DDB20801A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</a:rPr>
                <a:t>+</a:t>
              </a:r>
              <a:endParaRPr lang="en-US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4109" name="Text Box 7">
              <a:extLst>
                <a:ext uri="{FF2B5EF4-FFF2-40B4-BE49-F238E27FC236}">
                  <a16:creationId xmlns:a16="http://schemas.microsoft.com/office/drawing/2014/main" id="{3AD92532-F561-41E3-82DD-E8618100E8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accent1"/>
                  </a:solidFill>
                </a:rPr>
                <a:t>Episcleral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accent1"/>
                  </a:solidFill>
                </a:rPr>
                <a:t>Pressure (EVP)</a:t>
              </a:r>
            </a:p>
          </p:txBody>
        </p:sp>
      </p:grpSp>
      <p:sp>
        <p:nvSpPr>
          <p:cNvPr id="4100" name="Text Box 8">
            <a:extLst>
              <a:ext uri="{FF2B5EF4-FFF2-40B4-BE49-F238E27FC236}">
                <a16:creationId xmlns:a16="http://schemas.microsoft.com/office/drawing/2014/main" id="{4C5AD095-4854-4738-92D2-114622EC5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1143000"/>
            <a:ext cx="8404225" cy="8223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Fill in the IOP equation below. </a:t>
            </a:r>
            <a:r>
              <a:rPr lang="en-US" altLang="en-US" sz="2400" i="1">
                <a:solidFill>
                  <a:schemeClr val="folHlink"/>
                </a:solidFill>
              </a:rPr>
              <a:t>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folHlink"/>
                </a:solidFill>
              </a:rPr>
              <a:t>The </a:t>
            </a:r>
            <a:r>
              <a:rPr lang="en-US" altLang="en-US" sz="2400" b="1">
                <a:solidFill>
                  <a:schemeClr val="folHlink"/>
                </a:solidFill>
              </a:rPr>
              <a:t>Goldmann equation</a:t>
            </a:r>
          </a:p>
        </p:txBody>
      </p:sp>
      <p:sp>
        <p:nvSpPr>
          <p:cNvPr id="4101" name="Line 9">
            <a:extLst>
              <a:ext uri="{FF2B5EF4-FFF2-40B4-BE49-F238E27FC236}">
                <a16:creationId xmlns:a16="http://schemas.microsoft.com/office/drawing/2014/main" id="{BB9B50C4-A23E-49AF-B944-CF79285557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10">
            <a:extLst>
              <a:ext uri="{FF2B5EF4-FFF2-40B4-BE49-F238E27FC236}">
                <a16:creationId xmlns:a16="http://schemas.microsoft.com/office/drawing/2014/main" id="{6E205079-834B-48B0-8181-D87337EDC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551113"/>
            <a:ext cx="4191000" cy="304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103" name="Rectangle 11">
            <a:extLst>
              <a:ext uri="{FF2B5EF4-FFF2-40B4-BE49-F238E27FC236}">
                <a16:creationId xmlns:a16="http://schemas.microsoft.com/office/drawing/2014/main" id="{81322600-C5E5-4FAA-B3DB-52BD79863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008313"/>
            <a:ext cx="4191000" cy="304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104" name="Rectangle 12">
            <a:extLst>
              <a:ext uri="{FF2B5EF4-FFF2-40B4-BE49-F238E27FC236}">
                <a16:creationId xmlns:a16="http://schemas.microsoft.com/office/drawing/2014/main" id="{E2B66FC0-5105-49D6-A3E4-E244469CD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551113"/>
            <a:ext cx="2209800" cy="609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105" name="Slide Number Placeholder 1">
            <a:extLst>
              <a:ext uri="{FF2B5EF4-FFF2-40B4-BE49-F238E27FC236}">
                <a16:creationId xmlns:a16="http://schemas.microsoft.com/office/drawing/2014/main" id="{AC273FE5-875D-458E-9E16-AC9EF413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D6E3F8-41D1-41CB-A60C-91CC760CD4C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7BC4CB7-A6A9-4A16-AC51-A5F14DC4D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/>
              <a:t>Speaking of Aqueous Formation…</a:t>
            </a:r>
          </a:p>
          <a:p>
            <a:pPr lvl="1" eaLnBrk="1" hangingPunct="1"/>
            <a:r>
              <a:rPr lang="en-US" altLang="en-US"/>
              <a:t>Where is it formed? What cells specifically?</a:t>
            </a:r>
            <a:r>
              <a:rPr lang="en-US" altLang="en-US" i="1"/>
              <a:t> 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1CBECB5-25E1-45F9-8A9E-476DE3AFF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20484" name="Slide Number Placeholder 1">
            <a:extLst>
              <a:ext uri="{FF2B5EF4-FFF2-40B4-BE49-F238E27FC236}">
                <a16:creationId xmlns:a16="http://schemas.microsoft.com/office/drawing/2014/main" id="{075C7634-E13E-485A-A783-301FDC98C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92835A-564A-47BA-86EC-F0C8063CED0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3D59A5-8D93-4586-9C5A-D093541CA4EE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2DE52E-CE4E-4131-8446-FFD56D63350F}"/>
              </a:ext>
            </a:extLst>
          </p:cNvPr>
          <p:cNvSpPr/>
          <p:nvPr/>
        </p:nvSpPr>
        <p:spPr>
          <a:xfrm>
            <a:off x="7772400" y="1295400"/>
            <a:ext cx="1143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31838"/>
            <a:ext cx="8458200" cy="6126162"/>
          </a:xfrm>
        </p:spPr>
        <p:txBody>
          <a:bodyPr/>
          <a:lstStyle/>
          <a:p>
            <a:pPr eaLnBrk="1" hangingPunct="1"/>
            <a:r>
              <a:rPr lang="en-US" altLang="en-US" b="1" dirty="0"/>
              <a:t>And Speaking of Aqueous Outflow…</a:t>
            </a:r>
          </a:p>
          <a:p>
            <a:pPr lvl="1" eaLnBrk="1" hangingPunct="1"/>
            <a:r>
              <a:rPr lang="en-US" altLang="en-US" dirty="0"/>
              <a:t>What are the major structures aqueous encounters along the conventional outflow pathway?</a:t>
            </a:r>
            <a:r>
              <a:rPr lang="en-US" altLang="en-US" i="1" dirty="0"/>
              <a:t> 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The TM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Schlemm’s canal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Episcleral veins</a:t>
            </a:r>
          </a:p>
          <a:p>
            <a:pPr lvl="2" eaLnBrk="1" hangingPunct="1"/>
            <a:r>
              <a:rPr lang="en-US" altLang="en-US" dirty="0">
                <a:solidFill>
                  <a:schemeClr val="bg1"/>
                </a:solidFill>
              </a:rPr>
              <a:t>Anterior ciliary and superior ophthalmic veins</a:t>
            </a:r>
          </a:p>
          <a:p>
            <a:pPr lvl="2" eaLnBrk="1" hangingPunct="1"/>
            <a:r>
              <a:rPr lang="en-US" altLang="en-US" dirty="0">
                <a:solidFill>
                  <a:schemeClr val="bg1"/>
                </a:solidFill>
              </a:rPr>
              <a:t>Cavernous sinus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Q/A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100</a:t>
            </a:fld>
            <a:endParaRPr lang="en-US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07F55E-B9BD-44B3-BA8A-D7B59288B8F2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422589579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9CFD5-CEB9-4953-B245-2B44D109E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BA4A8-E0BC-401A-AE96-20F91898B8CB}" type="slidenum">
              <a:rPr lang="en-US" altLang="en-US" smtClean="0"/>
              <a:pPr>
                <a:defRPr/>
              </a:pPr>
              <a:t>101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73ADA-7C5E-48B4-9569-C896E4F43940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3CF95-F8B4-406C-8401-BB11BC740017}"/>
              </a:ext>
            </a:extLst>
          </p:cNvPr>
          <p:cNvSpPr txBox="1"/>
          <p:nvPr/>
        </p:nvSpPr>
        <p:spPr>
          <a:xfrm>
            <a:off x="3678181" y="6018668"/>
            <a:ext cx="1787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Episcleral veins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386AB7-C17F-4BEF-A3E4-5D906482F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031" y="1117351"/>
            <a:ext cx="6043935" cy="462329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605ACBF-9685-4199-93A8-0B828F3F7D2B}"/>
              </a:ext>
            </a:extLst>
          </p:cNvPr>
          <p:cNvSpPr/>
          <p:nvPr/>
        </p:nvSpPr>
        <p:spPr>
          <a:xfrm>
            <a:off x="1566596" y="3250096"/>
            <a:ext cx="1252804" cy="5334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2151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2DE52E-CE4E-4131-8446-FFD56D63350F}"/>
              </a:ext>
            </a:extLst>
          </p:cNvPr>
          <p:cNvSpPr/>
          <p:nvPr/>
        </p:nvSpPr>
        <p:spPr>
          <a:xfrm>
            <a:off x="7772400" y="1295400"/>
            <a:ext cx="1143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31838"/>
            <a:ext cx="8458200" cy="6126162"/>
          </a:xfrm>
        </p:spPr>
        <p:txBody>
          <a:bodyPr/>
          <a:lstStyle/>
          <a:p>
            <a:pPr eaLnBrk="1" hangingPunct="1"/>
            <a:r>
              <a:rPr lang="en-US" altLang="en-US" b="1" dirty="0"/>
              <a:t>And Speaking of Aqueous Outflow…</a:t>
            </a:r>
          </a:p>
          <a:p>
            <a:pPr lvl="1" eaLnBrk="1" hangingPunct="1"/>
            <a:r>
              <a:rPr lang="en-US" altLang="en-US" dirty="0"/>
              <a:t>What are the major structures aqueous encounters along the conventional outflow pathway?</a:t>
            </a:r>
            <a:r>
              <a:rPr lang="en-US" altLang="en-US" i="1" dirty="0"/>
              <a:t> 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The TM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Schlemm’s canal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Episcleral veins</a:t>
            </a:r>
          </a:p>
          <a:p>
            <a:pPr lvl="2" eaLnBrk="1" hangingPunct="1"/>
            <a:r>
              <a:rPr lang="en-US" altLang="en-US" dirty="0">
                <a:solidFill>
                  <a:schemeClr val="bg1"/>
                </a:solidFill>
              </a:rPr>
              <a:t>Anterior ciliary and superior ophthalmic veins</a:t>
            </a:r>
          </a:p>
          <a:p>
            <a:pPr lvl="2" eaLnBrk="1" hangingPunct="1"/>
            <a:r>
              <a:rPr lang="en-US" altLang="en-US" dirty="0">
                <a:solidFill>
                  <a:schemeClr val="bg1"/>
                </a:solidFill>
              </a:rPr>
              <a:t>Cavernous sinus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Q/A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102</a:t>
            </a:fld>
            <a:endParaRPr lang="en-US" altLang="en-US" sz="1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505784-8C45-43DE-BEC8-36C42C63DA2B}"/>
              </a:ext>
            </a:extLst>
          </p:cNvPr>
          <p:cNvSpPr txBox="1"/>
          <p:nvPr/>
        </p:nvSpPr>
        <p:spPr>
          <a:xfrm>
            <a:off x="1415599" y="3505200"/>
            <a:ext cx="3001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Next, more and larger vascular structures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07F55E-B9BD-44B3-BA8A-D7B59288B8F2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194051827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2DE52E-CE4E-4131-8446-FFD56D63350F}"/>
              </a:ext>
            </a:extLst>
          </p:cNvPr>
          <p:cNvSpPr/>
          <p:nvPr/>
        </p:nvSpPr>
        <p:spPr>
          <a:xfrm>
            <a:off x="7772400" y="1295400"/>
            <a:ext cx="1143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31838"/>
            <a:ext cx="8458200" cy="6126162"/>
          </a:xfrm>
        </p:spPr>
        <p:txBody>
          <a:bodyPr/>
          <a:lstStyle/>
          <a:p>
            <a:pPr eaLnBrk="1" hangingPunct="1"/>
            <a:r>
              <a:rPr lang="en-US" altLang="en-US" b="1" dirty="0"/>
              <a:t>And Speaking of Aqueous Outflow…</a:t>
            </a:r>
          </a:p>
          <a:p>
            <a:pPr lvl="1" eaLnBrk="1" hangingPunct="1"/>
            <a:r>
              <a:rPr lang="en-US" altLang="en-US" dirty="0"/>
              <a:t>What are the major structures aqueous encounters along the conventional outflow pathway?</a:t>
            </a:r>
            <a:r>
              <a:rPr lang="en-US" altLang="en-US" i="1" dirty="0"/>
              <a:t> 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The TM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Schlemm’s canal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Episcleral veins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Anterior ciliary vein…</a:t>
            </a:r>
          </a:p>
          <a:p>
            <a:pPr lvl="2" eaLnBrk="1" hangingPunct="1"/>
            <a:r>
              <a:rPr lang="en-US" altLang="en-US" dirty="0">
                <a:solidFill>
                  <a:schemeClr val="bg1"/>
                </a:solidFill>
              </a:rPr>
              <a:t>Cavernous sinus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Q/A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103</a:t>
            </a:fld>
            <a:endParaRPr lang="en-US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B869BA-99A8-40D3-886B-1BCBF77CC97B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255940995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9CFD5-CEB9-4953-B245-2B44D109E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BA4A8-E0BC-401A-AE96-20F91898B8CB}" type="slidenum">
              <a:rPr lang="en-US" altLang="en-US" smtClean="0"/>
              <a:pPr>
                <a:defRPr/>
              </a:pPr>
              <a:t>104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73ADA-7C5E-48B4-9569-C896E4F43940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3CF95-F8B4-406C-8401-BB11BC740017}"/>
              </a:ext>
            </a:extLst>
          </p:cNvPr>
          <p:cNvSpPr txBox="1"/>
          <p:nvPr/>
        </p:nvSpPr>
        <p:spPr>
          <a:xfrm>
            <a:off x="3505056" y="6018668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Anterior ciliary vein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3BCA85-9594-4CFA-834A-B14059CF8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032" y="1117351"/>
            <a:ext cx="6043935" cy="462329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A6E5ADC-83D7-4255-81DE-34282A34B52E}"/>
              </a:ext>
            </a:extLst>
          </p:cNvPr>
          <p:cNvSpPr/>
          <p:nvPr/>
        </p:nvSpPr>
        <p:spPr>
          <a:xfrm>
            <a:off x="1550032" y="3657600"/>
            <a:ext cx="1345568" cy="6096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2791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2DE52E-CE4E-4131-8446-FFD56D63350F}"/>
              </a:ext>
            </a:extLst>
          </p:cNvPr>
          <p:cNvSpPr/>
          <p:nvPr/>
        </p:nvSpPr>
        <p:spPr>
          <a:xfrm>
            <a:off x="7772400" y="1295400"/>
            <a:ext cx="1143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31838"/>
            <a:ext cx="8458200" cy="6126162"/>
          </a:xfrm>
        </p:spPr>
        <p:txBody>
          <a:bodyPr/>
          <a:lstStyle/>
          <a:p>
            <a:pPr eaLnBrk="1" hangingPunct="1"/>
            <a:r>
              <a:rPr lang="en-US" altLang="en-US" b="1" dirty="0"/>
              <a:t>And Speaking of Aqueous Outflow…</a:t>
            </a:r>
          </a:p>
          <a:p>
            <a:pPr lvl="1" eaLnBrk="1" hangingPunct="1"/>
            <a:r>
              <a:rPr lang="en-US" altLang="en-US" dirty="0"/>
              <a:t>What are the major structures aqueous encounters along the conventional outflow pathway?</a:t>
            </a:r>
            <a:r>
              <a:rPr lang="en-US" altLang="en-US" i="1" dirty="0"/>
              <a:t> 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The TM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Schlemm’s canal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Episcleral veins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Anterior ciliary vein…and superior ophthalmic vein</a:t>
            </a:r>
          </a:p>
          <a:p>
            <a:pPr lvl="2" eaLnBrk="1" hangingPunct="1"/>
            <a:r>
              <a:rPr lang="en-US" altLang="en-US" dirty="0">
                <a:solidFill>
                  <a:schemeClr val="bg1"/>
                </a:solidFill>
              </a:rPr>
              <a:t>Cavernous sinus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Q/A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105</a:t>
            </a:fld>
            <a:endParaRPr lang="en-US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B869BA-99A8-40D3-886B-1BCBF77CC97B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141667332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9CFD5-CEB9-4953-B245-2B44D109E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BA4A8-E0BC-401A-AE96-20F91898B8CB}" type="slidenum">
              <a:rPr lang="en-US" altLang="en-US" smtClean="0"/>
              <a:pPr>
                <a:defRPr/>
              </a:pPr>
              <a:t>106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73ADA-7C5E-48B4-9569-C896E4F43940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3CF95-F8B4-406C-8401-BB11BC740017}"/>
              </a:ext>
            </a:extLst>
          </p:cNvPr>
          <p:cNvSpPr txBox="1"/>
          <p:nvPr/>
        </p:nvSpPr>
        <p:spPr>
          <a:xfrm>
            <a:off x="3210113" y="601866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Superior ophthalmic vein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7778BC-DBB4-442C-BF8D-E5204C961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29" y="1295166"/>
            <a:ext cx="6655742" cy="426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9907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2DE52E-CE4E-4131-8446-FFD56D63350F}"/>
              </a:ext>
            </a:extLst>
          </p:cNvPr>
          <p:cNvSpPr/>
          <p:nvPr/>
        </p:nvSpPr>
        <p:spPr>
          <a:xfrm>
            <a:off x="7772400" y="1295400"/>
            <a:ext cx="1143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31838"/>
            <a:ext cx="8458200" cy="6126162"/>
          </a:xfrm>
        </p:spPr>
        <p:txBody>
          <a:bodyPr/>
          <a:lstStyle/>
          <a:p>
            <a:pPr eaLnBrk="1" hangingPunct="1"/>
            <a:r>
              <a:rPr lang="en-US" altLang="en-US" b="1" dirty="0"/>
              <a:t>And Speaking of Aqueous Outflow…</a:t>
            </a:r>
          </a:p>
          <a:p>
            <a:pPr lvl="1" eaLnBrk="1" hangingPunct="1"/>
            <a:r>
              <a:rPr lang="en-US" altLang="en-US" dirty="0"/>
              <a:t>What are the major structures aqueous encounters along the conventional outflow pathway?</a:t>
            </a:r>
            <a:r>
              <a:rPr lang="en-US" altLang="en-US" i="1" dirty="0"/>
              <a:t> 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The TM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Schlemm’s canal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Episcleral veins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Anterior ciliary vein…and superior ophthalmic vein</a:t>
            </a:r>
          </a:p>
          <a:p>
            <a:pPr lvl="2" eaLnBrk="1" hangingPunct="1"/>
            <a:r>
              <a:rPr lang="en-US" altLang="en-US" dirty="0">
                <a:solidFill>
                  <a:schemeClr val="bg1"/>
                </a:solidFill>
              </a:rPr>
              <a:t>Cavernous sinus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Q/A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107</a:t>
            </a:fld>
            <a:endParaRPr lang="en-US" altLang="en-US" sz="1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68FB13-ACFA-4704-A6D3-D075F7D45D74}"/>
              </a:ext>
            </a:extLst>
          </p:cNvPr>
          <p:cNvSpPr txBox="1"/>
          <p:nvPr/>
        </p:nvSpPr>
        <p:spPr>
          <a:xfrm>
            <a:off x="1415599" y="3914001"/>
            <a:ext cx="22795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Finally, a major vascular 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B869BA-99A8-40D3-886B-1BCBF77CC97B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222886999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2DE52E-CE4E-4131-8446-FFD56D63350F}"/>
              </a:ext>
            </a:extLst>
          </p:cNvPr>
          <p:cNvSpPr/>
          <p:nvPr/>
        </p:nvSpPr>
        <p:spPr>
          <a:xfrm>
            <a:off x="7772400" y="1295400"/>
            <a:ext cx="1143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31838"/>
            <a:ext cx="8458200" cy="6126162"/>
          </a:xfrm>
        </p:spPr>
        <p:txBody>
          <a:bodyPr/>
          <a:lstStyle/>
          <a:p>
            <a:pPr eaLnBrk="1" hangingPunct="1"/>
            <a:r>
              <a:rPr lang="en-US" altLang="en-US" b="1" dirty="0"/>
              <a:t>And Speaking of Aqueous Outflow…</a:t>
            </a:r>
          </a:p>
          <a:p>
            <a:pPr lvl="1" eaLnBrk="1" hangingPunct="1"/>
            <a:r>
              <a:rPr lang="en-US" altLang="en-US" dirty="0"/>
              <a:t>What are the major structures aqueous encounters along the conventional outflow pathway?</a:t>
            </a:r>
            <a:r>
              <a:rPr lang="en-US" altLang="en-US" i="1" dirty="0"/>
              <a:t> 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The TM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Schlemm’s canal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Episcleral veins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Anterior ciliary vein…and superior ophthalmic vein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Cavernous sinus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108</a:t>
            </a:fld>
            <a:endParaRPr lang="en-US" altLang="en-US" sz="1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35306B-88CC-4673-B35D-EAA6B62875E4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364941884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9CFD5-CEB9-4953-B245-2B44D109E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BA4A8-E0BC-401A-AE96-20F91898B8CB}" type="slidenum">
              <a:rPr lang="en-US" altLang="en-US" smtClean="0"/>
              <a:pPr>
                <a:defRPr/>
              </a:pPr>
              <a:t>109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73ADA-7C5E-48B4-9569-C896E4F43940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3CF95-F8B4-406C-8401-BB11BC740017}"/>
              </a:ext>
            </a:extLst>
          </p:cNvPr>
          <p:cNvSpPr txBox="1"/>
          <p:nvPr/>
        </p:nvSpPr>
        <p:spPr>
          <a:xfrm>
            <a:off x="3620475" y="6018668"/>
            <a:ext cx="190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Cavernous sinus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4F7136-2D66-4B05-9A4C-827E8422D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29" y="1295400"/>
            <a:ext cx="6655742" cy="426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43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1714063-4BE0-49E0-9A24-09CAFFC65E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/>
              <a:t>Speaking of Aqueous Formation…</a:t>
            </a:r>
          </a:p>
          <a:p>
            <a:pPr lvl="1" eaLnBrk="1" hangingPunct="1"/>
            <a:r>
              <a:rPr lang="en-US" altLang="en-US"/>
              <a:t>Where is it formed? What cells specifically?</a:t>
            </a:r>
            <a:r>
              <a:rPr lang="en-US" altLang="en-US" i="1"/>
              <a:t> </a:t>
            </a:r>
            <a:r>
              <a:rPr lang="en-US" altLang="en-US">
                <a:solidFill>
                  <a:srgbClr val="0000FF"/>
                </a:solidFill>
              </a:rPr>
              <a:t>Nonpigmented epithelial cells of the pars plicata portion of the ciliary body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781E1DF-0061-424B-BA01-967D05084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Q/A</a:t>
            </a:r>
          </a:p>
        </p:txBody>
      </p:sp>
      <p:sp>
        <p:nvSpPr>
          <p:cNvPr id="21508" name="Slide Number Placeholder 1">
            <a:extLst>
              <a:ext uri="{FF2B5EF4-FFF2-40B4-BE49-F238E27FC236}">
                <a16:creationId xmlns:a16="http://schemas.microsoft.com/office/drawing/2014/main" id="{8E3DA23E-42CE-4613-9FF1-5E6D0582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2ACE0A-83E8-4335-8996-F74435EDF32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6F640D-1E12-4498-8B24-74DB08189890}"/>
              </a:ext>
            </a:extLst>
          </p:cNvPr>
          <p:cNvSpPr/>
          <p:nvPr/>
        </p:nvSpPr>
        <p:spPr>
          <a:xfrm>
            <a:off x="1219200" y="2133600"/>
            <a:ext cx="2209800" cy="381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pigmented vs nonpigmented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43B4AB-8B87-47D4-B1A5-AB22BB84ADA4}"/>
              </a:ext>
            </a:extLst>
          </p:cNvPr>
          <p:cNvSpPr/>
          <p:nvPr/>
        </p:nvSpPr>
        <p:spPr>
          <a:xfrm>
            <a:off x="6553200" y="2163417"/>
            <a:ext cx="1752600" cy="381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two words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4595BD-9BFF-478E-9AB6-BFF454586FE5}"/>
              </a:ext>
            </a:extLst>
          </p:cNvPr>
          <p:cNvSpPr/>
          <p:nvPr/>
        </p:nvSpPr>
        <p:spPr>
          <a:xfrm>
            <a:off x="3276600" y="2590800"/>
            <a:ext cx="1752600" cy="381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two different words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90D48-35D3-4998-A74E-7653948E8EFE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2DE52E-CE4E-4131-8446-FFD56D63350F}"/>
              </a:ext>
            </a:extLst>
          </p:cNvPr>
          <p:cNvSpPr/>
          <p:nvPr/>
        </p:nvSpPr>
        <p:spPr>
          <a:xfrm>
            <a:off x="7772400" y="1295400"/>
            <a:ext cx="1143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31838"/>
            <a:ext cx="8458200" cy="6126162"/>
          </a:xfrm>
        </p:spPr>
        <p:txBody>
          <a:bodyPr/>
          <a:lstStyle/>
          <a:p>
            <a:pPr eaLnBrk="1" hangingPunct="1"/>
            <a:r>
              <a:rPr lang="en-US" altLang="en-US" b="1" dirty="0"/>
              <a:t>And Speaking of Aqueous Outflow…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major structures aqueous encounters along the conventional outflow pathway?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The TM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Schlemm’s canal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Episcleral veins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Anterior ciliary vein…and superior ophthalmic vein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Cavernous sinus</a:t>
            </a:r>
          </a:p>
          <a:p>
            <a:pPr lvl="1" eaLnBrk="1" hangingPunct="1"/>
            <a:r>
              <a:rPr lang="en-US" altLang="en-US" dirty="0"/>
              <a:t>What are the major structures aqueous encounters along the </a:t>
            </a:r>
            <a:r>
              <a:rPr lang="en-US" altLang="en-US" b="1" dirty="0"/>
              <a:t>un</a:t>
            </a:r>
            <a:r>
              <a:rPr lang="en-US" altLang="en-US" dirty="0"/>
              <a:t>conventional outflow pathway?</a:t>
            </a:r>
            <a:r>
              <a:rPr lang="en-US" altLang="en-US" i="1" dirty="0"/>
              <a:t> </a:t>
            </a:r>
          </a:p>
          <a:p>
            <a:pPr lvl="2" eaLnBrk="1" hangingPunct="1"/>
            <a:r>
              <a:rPr lang="en-US" altLang="en-US" dirty="0">
                <a:solidFill>
                  <a:schemeClr val="bg1"/>
                </a:solidFill>
              </a:rPr>
              <a:t>Ciliary body</a:t>
            </a:r>
          </a:p>
          <a:p>
            <a:pPr lvl="2" eaLnBrk="1" hangingPunct="1"/>
            <a:r>
              <a:rPr lang="en-US" altLang="en-US" dirty="0">
                <a:solidFill>
                  <a:schemeClr val="bg1"/>
                </a:solidFill>
              </a:rPr>
              <a:t>Supraciliary/suprachoroidal spaces</a:t>
            </a:r>
          </a:p>
          <a:p>
            <a:pPr lvl="2" eaLnBrk="1" hangingPunct="1"/>
            <a:r>
              <a:rPr lang="en-US" altLang="en-US" dirty="0">
                <a:solidFill>
                  <a:schemeClr val="bg1"/>
                </a:solidFill>
              </a:rPr>
              <a:t>Sclera</a:t>
            </a:r>
          </a:p>
          <a:p>
            <a:pPr lvl="2" eaLnBrk="1" hangingPunct="1"/>
            <a:r>
              <a:rPr lang="en-US" altLang="en-US" dirty="0">
                <a:solidFill>
                  <a:schemeClr val="bg1"/>
                </a:solidFill>
              </a:rPr>
              <a:t>Conjunctiva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110</a:t>
            </a:fld>
            <a:endParaRPr lang="en-US" altLang="en-US" sz="1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EF87C-814C-415C-A981-1C583FC59105}"/>
              </a:ext>
            </a:extLst>
          </p:cNvPr>
          <p:cNvSpPr txBox="1"/>
          <p:nvPr/>
        </p:nvSpPr>
        <p:spPr>
          <a:xfrm>
            <a:off x="1415599" y="5209401"/>
            <a:ext cx="7225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Start here—name the first structure crossed by aqueous on the way out via the unconventional pathway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3607D8-B942-45CB-BE01-3AC45FD97A35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219347452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2DE52E-CE4E-4131-8446-FFD56D63350F}"/>
              </a:ext>
            </a:extLst>
          </p:cNvPr>
          <p:cNvSpPr/>
          <p:nvPr/>
        </p:nvSpPr>
        <p:spPr>
          <a:xfrm>
            <a:off x="7772400" y="1295400"/>
            <a:ext cx="1143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31838"/>
            <a:ext cx="8458200" cy="6126162"/>
          </a:xfrm>
        </p:spPr>
        <p:txBody>
          <a:bodyPr/>
          <a:lstStyle/>
          <a:p>
            <a:pPr eaLnBrk="1" hangingPunct="1"/>
            <a:r>
              <a:rPr lang="en-US" altLang="en-US" b="1" dirty="0"/>
              <a:t>And Speaking of Aqueous Outflow…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major structures aqueous encounters along the conventional outflow pathway?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The TM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Schlemm’s canal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Episcleral veins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Anterior ciliary vein…and superior ophthalmic vein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Cavernous sinus</a:t>
            </a:r>
          </a:p>
          <a:p>
            <a:pPr lvl="1" eaLnBrk="1" hangingPunct="1"/>
            <a:r>
              <a:rPr lang="en-US" altLang="en-US" dirty="0"/>
              <a:t>What are the major structures aqueous encounters along the </a:t>
            </a:r>
            <a:r>
              <a:rPr lang="en-US" altLang="en-US" b="1" dirty="0"/>
              <a:t>un</a:t>
            </a:r>
            <a:r>
              <a:rPr lang="en-US" altLang="en-US" dirty="0"/>
              <a:t>conventional outflow pathway?</a:t>
            </a:r>
            <a:r>
              <a:rPr lang="en-US" altLang="en-US" i="1" dirty="0"/>
              <a:t> 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Ciliary body</a:t>
            </a:r>
          </a:p>
          <a:p>
            <a:pPr lvl="2" eaLnBrk="1" hangingPunct="1"/>
            <a:r>
              <a:rPr lang="en-US" altLang="en-US" dirty="0">
                <a:solidFill>
                  <a:schemeClr val="bg1"/>
                </a:solidFill>
              </a:rPr>
              <a:t>Supraciliary/suprachoroidal spaces</a:t>
            </a:r>
          </a:p>
          <a:p>
            <a:pPr lvl="2" eaLnBrk="1" hangingPunct="1"/>
            <a:r>
              <a:rPr lang="en-US" altLang="en-US" dirty="0">
                <a:solidFill>
                  <a:schemeClr val="bg1"/>
                </a:solidFill>
              </a:rPr>
              <a:t>Sclera</a:t>
            </a:r>
          </a:p>
          <a:p>
            <a:pPr lvl="2" eaLnBrk="1" hangingPunct="1"/>
            <a:r>
              <a:rPr lang="en-US" altLang="en-US" dirty="0">
                <a:solidFill>
                  <a:schemeClr val="bg1"/>
                </a:solidFill>
              </a:rPr>
              <a:t>Conjunctiva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Q/A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111</a:t>
            </a:fld>
            <a:endParaRPr lang="en-US" altLang="en-US" sz="1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676D5-FB54-4C91-A18B-FBAD06D792E5}"/>
              </a:ext>
            </a:extLst>
          </p:cNvPr>
          <p:cNvSpPr txBox="1"/>
          <p:nvPr/>
        </p:nvSpPr>
        <p:spPr>
          <a:xfrm>
            <a:off x="1415599" y="5638800"/>
            <a:ext cx="3198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And next, a space(s) associated with the CB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59857B-04E0-46EE-83A6-710392E2109A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158373794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2DE52E-CE4E-4131-8446-FFD56D63350F}"/>
              </a:ext>
            </a:extLst>
          </p:cNvPr>
          <p:cNvSpPr/>
          <p:nvPr/>
        </p:nvSpPr>
        <p:spPr>
          <a:xfrm>
            <a:off x="7772400" y="1295400"/>
            <a:ext cx="1143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31838"/>
            <a:ext cx="8458200" cy="6126162"/>
          </a:xfrm>
        </p:spPr>
        <p:txBody>
          <a:bodyPr/>
          <a:lstStyle/>
          <a:p>
            <a:pPr eaLnBrk="1" hangingPunct="1"/>
            <a:r>
              <a:rPr lang="en-US" altLang="en-US" b="1" dirty="0"/>
              <a:t>And Speaking of Aqueous Outflow…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major structures aqueous encounters along the conventional outflow pathway?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The TM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Schlemm’s canal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Episcleral veins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Anterior ciliary vein…and superior ophthalmic vein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Cavernous sinus</a:t>
            </a:r>
          </a:p>
          <a:p>
            <a:pPr lvl="1" eaLnBrk="1" hangingPunct="1"/>
            <a:r>
              <a:rPr lang="en-US" altLang="en-US" dirty="0"/>
              <a:t>What are the major structures aqueous encounters along the </a:t>
            </a:r>
            <a:r>
              <a:rPr lang="en-US" altLang="en-US" b="1" dirty="0"/>
              <a:t>un</a:t>
            </a:r>
            <a:r>
              <a:rPr lang="en-US" altLang="en-US" dirty="0"/>
              <a:t>conventional outflow pathway?</a:t>
            </a:r>
            <a:r>
              <a:rPr lang="en-US" altLang="en-US" i="1" dirty="0"/>
              <a:t> 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Ciliary body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Supraciliary/suprachoroidal spaces</a:t>
            </a:r>
          </a:p>
          <a:p>
            <a:pPr lvl="2" eaLnBrk="1" hangingPunct="1"/>
            <a:r>
              <a:rPr lang="en-US" altLang="en-US" dirty="0">
                <a:solidFill>
                  <a:schemeClr val="bg1"/>
                </a:solidFill>
              </a:rPr>
              <a:t>Sclera</a:t>
            </a:r>
          </a:p>
          <a:p>
            <a:pPr lvl="2" eaLnBrk="1" hangingPunct="1"/>
            <a:r>
              <a:rPr lang="en-US" altLang="en-US" dirty="0">
                <a:solidFill>
                  <a:schemeClr val="bg1"/>
                </a:solidFill>
              </a:rPr>
              <a:t>Conjunctiva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Q/A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112</a:t>
            </a:fld>
            <a:endParaRPr lang="en-US" altLang="en-US" sz="1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23815E-759E-4BF2-98C0-53C24892DC10}"/>
              </a:ext>
            </a:extLst>
          </p:cNvPr>
          <p:cNvSpPr txBox="1"/>
          <p:nvPr/>
        </p:nvSpPr>
        <p:spPr>
          <a:xfrm>
            <a:off x="1415599" y="6096000"/>
            <a:ext cx="3342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And next, another major component of the eye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5999BF-0D07-4D2B-A7E5-EBCDC93470F7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21434324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2DE52E-CE4E-4131-8446-FFD56D63350F}"/>
              </a:ext>
            </a:extLst>
          </p:cNvPr>
          <p:cNvSpPr/>
          <p:nvPr/>
        </p:nvSpPr>
        <p:spPr>
          <a:xfrm>
            <a:off x="7772400" y="1295400"/>
            <a:ext cx="1143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31838"/>
            <a:ext cx="8458200" cy="6126162"/>
          </a:xfrm>
        </p:spPr>
        <p:txBody>
          <a:bodyPr/>
          <a:lstStyle/>
          <a:p>
            <a:pPr eaLnBrk="1" hangingPunct="1"/>
            <a:r>
              <a:rPr lang="en-US" altLang="en-US" b="1" dirty="0"/>
              <a:t>And Speaking of Aqueous Outflow…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major structures aqueous encounters along the conventional outflow pathway?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The TM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Schlemm’s canal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Episcleral veins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Anterior ciliary vein…and superior ophthalmic vein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Cavernous sinus</a:t>
            </a:r>
          </a:p>
          <a:p>
            <a:pPr lvl="1" eaLnBrk="1" hangingPunct="1"/>
            <a:r>
              <a:rPr lang="en-US" altLang="en-US" dirty="0"/>
              <a:t>What are the major structures aqueous encounters along the </a:t>
            </a:r>
            <a:r>
              <a:rPr lang="en-US" altLang="en-US" b="1" dirty="0"/>
              <a:t>un</a:t>
            </a:r>
            <a:r>
              <a:rPr lang="en-US" altLang="en-US" dirty="0"/>
              <a:t>conventional outflow pathway?</a:t>
            </a:r>
            <a:r>
              <a:rPr lang="en-US" altLang="en-US" i="1" dirty="0"/>
              <a:t> 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Ciliary body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Supraciliary/suprachoroidal spaces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Sclera</a:t>
            </a:r>
          </a:p>
          <a:p>
            <a:pPr lvl="2" eaLnBrk="1" hangingPunct="1"/>
            <a:r>
              <a:rPr lang="en-US" altLang="en-US" dirty="0">
                <a:solidFill>
                  <a:schemeClr val="bg1"/>
                </a:solidFill>
              </a:rPr>
              <a:t>Conjunctiva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Q/A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113</a:t>
            </a:fld>
            <a:endParaRPr lang="en-US" altLang="en-US" sz="1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23815E-759E-4BF2-98C0-53C24892DC10}"/>
              </a:ext>
            </a:extLst>
          </p:cNvPr>
          <p:cNvSpPr txBox="1"/>
          <p:nvPr/>
        </p:nvSpPr>
        <p:spPr>
          <a:xfrm>
            <a:off x="1415599" y="6504801"/>
            <a:ext cx="3510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And finally…another major component of the eye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561190-2E68-4B61-9C73-2462FD86820B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74307416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2DE52E-CE4E-4131-8446-FFD56D63350F}"/>
              </a:ext>
            </a:extLst>
          </p:cNvPr>
          <p:cNvSpPr/>
          <p:nvPr/>
        </p:nvSpPr>
        <p:spPr>
          <a:xfrm>
            <a:off x="7772400" y="1295400"/>
            <a:ext cx="1143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31838"/>
            <a:ext cx="8458200" cy="6126162"/>
          </a:xfrm>
        </p:spPr>
        <p:txBody>
          <a:bodyPr/>
          <a:lstStyle/>
          <a:p>
            <a:pPr eaLnBrk="1" hangingPunct="1"/>
            <a:r>
              <a:rPr lang="en-US" altLang="en-US" b="1" dirty="0"/>
              <a:t>And Speaking of Aqueous Outflow…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major structures aqueous encounters along the conventional outflow pathway?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The TM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Schlemm’s canal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Episcleral veins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Anterior ciliary vein…and superior ophthalmic vein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Cavernous sinus</a:t>
            </a:r>
          </a:p>
          <a:p>
            <a:pPr lvl="1" eaLnBrk="1" hangingPunct="1"/>
            <a:r>
              <a:rPr lang="en-US" altLang="en-US" dirty="0"/>
              <a:t>What are the major structures aqueous encounters along the </a:t>
            </a:r>
            <a:r>
              <a:rPr lang="en-US" altLang="en-US" b="1" dirty="0"/>
              <a:t>un</a:t>
            </a:r>
            <a:r>
              <a:rPr lang="en-US" altLang="en-US" dirty="0"/>
              <a:t>conventional outflow pathway?</a:t>
            </a:r>
            <a:r>
              <a:rPr lang="en-US" altLang="en-US" i="1" dirty="0"/>
              <a:t> 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Ciliary body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Supraciliary/suprachoroidal spaces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Sclera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Conjunctiva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114</a:t>
            </a:fld>
            <a:endParaRPr lang="en-US" altLang="en-US" sz="1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E7A798-121C-4256-83F2-3B1D78493D06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206036938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2DE52E-CE4E-4131-8446-FFD56D63350F}"/>
              </a:ext>
            </a:extLst>
          </p:cNvPr>
          <p:cNvSpPr/>
          <p:nvPr/>
        </p:nvSpPr>
        <p:spPr>
          <a:xfrm>
            <a:off x="7772400" y="1295400"/>
            <a:ext cx="1143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31838"/>
            <a:ext cx="8458200" cy="6126162"/>
          </a:xfrm>
        </p:spPr>
        <p:txBody>
          <a:bodyPr/>
          <a:lstStyle/>
          <a:p>
            <a:pPr eaLnBrk="1" hangingPunct="1"/>
            <a:r>
              <a:rPr lang="en-US" altLang="en-US" b="1" dirty="0"/>
              <a:t>And Speaking of Aqueous Outflow…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major structures aqueous encounters along the conventional outflow pathway?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The TM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Schlemm’s canal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Episcleral veins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Anterior ciliary vein…and superior ophthalmic vein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Cavernous sinus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major structures aqueous encounters along the </a:t>
            </a:r>
            <a:r>
              <a:rPr lang="en-US" altLang="en-US" b="1" dirty="0"/>
              <a:t>unconventional outflow pathway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r>
              <a:rPr lang="en-US" altLang="en-US" i="1" dirty="0"/>
              <a:t> 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Ciliary body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Supraciliary/suprachoroidal spaces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Sclera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Conjunctiva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115</a:t>
            </a:fld>
            <a:endParaRPr lang="en-US" altLang="en-US" sz="1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E49946-6DD3-45B6-A3E4-E34E6EF3544B}"/>
              </a:ext>
            </a:extLst>
          </p:cNvPr>
          <p:cNvSpPr txBox="1"/>
          <p:nvPr/>
        </p:nvSpPr>
        <p:spPr>
          <a:xfrm>
            <a:off x="1524000" y="5166102"/>
            <a:ext cx="7391400" cy="1569660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proportion of egressed aqueous leaves via the unconventional pathway?</a:t>
            </a:r>
          </a:p>
          <a:p>
            <a:r>
              <a:rPr lang="en-US" sz="1600" dirty="0">
                <a:solidFill>
                  <a:srgbClr val="66CCFF"/>
                </a:solidFill>
              </a:rPr>
              <a:t>The most recent version of the BCSC </a:t>
            </a:r>
            <a:r>
              <a:rPr lang="en-US" sz="1600" i="1" dirty="0">
                <a:solidFill>
                  <a:srgbClr val="66CCFF"/>
                </a:solidFill>
              </a:rPr>
              <a:t>Glaucoma</a:t>
            </a:r>
            <a:r>
              <a:rPr lang="en-US" sz="1600" dirty="0">
                <a:solidFill>
                  <a:srgbClr val="66CCFF"/>
                </a:solidFill>
              </a:rPr>
              <a:t> book in my possession puts it at 5-15%, but acknowledges that it may be higher than that</a:t>
            </a:r>
          </a:p>
          <a:p>
            <a:endParaRPr lang="en-US" sz="1600" dirty="0">
              <a:solidFill>
                <a:srgbClr val="66CCFF"/>
              </a:solidFill>
            </a:endParaRPr>
          </a:p>
          <a:p>
            <a:r>
              <a:rPr lang="en-US" sz="1600" i="1" dirty="0">
                <a:solidFill>
                  <a:srgbClr val="66CCFF"/>
                </a:solidFill>
              </a:rPr>
              <a:t>Does the proportion leaving via this pathway increase, or decrease with age?</a:t>
            </a:r>
          </a:p>
          <a:p>
            <a:r>
              <a:rPr lang="en-US" sz="1600" dirty="0">
                <a:solidFill>
                  <a:srgbClr val="66CCFF"/>
                </a:solidFill>
              </a:rPr>
              <a:t>Decrease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325F4A-CB8E-4EF5-8422-68CDFDBDEE38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3896298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2DE52E-CE4E-4131-8446-FFD56D63350F}"/>
              </a:ext>
            </a:extLst>
          </p:cNvPr>
          <p:cNvSpPr/>
          <p:nvPr/>
        </p:nvSpPr>
        <p:spPr>
          <a:xfrm>
            <a:off x="7772400" y="1295400"/>
            <a:ext cx="1143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31838"/>
            <a:ext cx="8458200" cy="6126162"/>
          </a:xfrm>
        </p:spPr>
        <p:txBody>
          <a:bodyPr/>
          <a:lstStyle/>
          <a:p>
            <a:pPr eaLnBrk="1" hangingPunct="1"/>
            <a:r>
              <a:rPr lang="en-US" altLang="en-US" b="1" dirty="0"/>
              <a:t>And Speaking of Aqueous Outflow…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major structures aqueous encounters along the conventional outflow pathway?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The TM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Schlemm’s canal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Episcleral veins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Anterior ciliary vein…and superior ophthalmic vein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Cavernous sinus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major structures aqueous encounters along the </a:t>
            </a:r>
            <a:r>
              <a:rPr lang="en-US" altLang="en-US" b="1" dirty="0"/>
              <a:t>unconventional outflow pathway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r>
              <a:rPr lang="en-US" altLang="en-US" i="1" dirty="0"/>
              <a:t> 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Ciliary body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Supraciliary/suprachoroidal spaces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Sclera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Conjunctiva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116</a:t>
            </a:fld>
            <a:endParaRPr lang="en-US" altLang="en-US" sz="1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E49946-6DD3-45B6-A3E4-E34E6EF3544B}"/>
              </a:ext>
            </a:extLst>
          </p:cNvPr>
          <p:cNvSpPr txBox="1"/>
          <p:nvPr/>
        </p:nvSpPr>
        <p:spPr>
          <a:xfrm>
            <a:off x="1524000" y="5166102"/>
            <a:ext cx="7391400" cy="1569660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proportion of egressed aqueous leaves via the unconventional pathway?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The most recent version of the BCSC </a:t>
            </a:r>
            <a:r>
              <a:rPr lang="en-US" sz="1600" i="1" dirty="0">
                <a:solidFill>
                  <a:srgbClr val="0000FF"/>
                </a:solidFill>
              </a:rPr>
              <a:t>Glaucoma</a:t>
            </a:r>
            <a:r>
              <a:rPr lang="en-US" sz="1600" dirty="0">
                <a:solidFill>
                  <a:srgbClr val="0000FF"/>
                </a:solidFill>
              </a:rPr>
              <a:t> book in my possession puts it as high as 45% </a:t>
            </a:r>
            <a:r>
              <a:rPr lang="en-US" sz="1600" dirty="0">
                <a:solidFill>
                  <a:srgbClr val="66CCFF"/>
                </a:solidFill>
              </a:rPr>
              <a:t>(Note: The </a:t>
            </a:r>
            <a:r>
              <a:rPr lang="en-US" sz="1600" i="1" dirty="0">
                <a:solidFill>
                  <a:srgbClr val="66CCFF"/>
                </a:solidFill>
              </a:rPr>
              <a:t>Fundamentals</a:t>
            </a:r>
            <a:r>
              <a:rPr lang="en-US" sz="1600" dirty="0">
                <a:solidFill>
                  <a:srgbClr val="66CCFF"/>
                </a:solidFill>
              </a:rPr>
              <a:t> book puts the figure at 50%)</a:t>
            </a:r>
          </a:p>
          <a:p>
            <a:endParaRPr lang="en-US" sz="1600" dirty="0">
              <a:solidFill>
                <a:srgbClr val="66CCFF"/>
              </a:solidFill>
            </a:endParaRPr>
          </a:p>
          <a:p>
            <a:r>
              <a:rPr lang="en-US" sz="1600" i="1" dirty="0">
                <a:solidFill>
                  <a:srgbClr val="66CCFF"/>
                </a:solidFill>
              </a:rPr>
              <a:t>Does the proportion leaving via this pathway increase, or decrease with age?</a:t>
            </a:r>
          </a:p>
          <a:p>
            <a:r>
              <a:rPr lang="en-US" sz="1600" dirty="0">
                <a:solidFill>
                  <a:srgbClr val="66CCFF"/>
                </a:solidFill>
              </a:rPr>
              <a:t>Decrease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ED8461-514C-4936-9E0B-1EC4BAC54082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248110699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2DE52E-CE4E-4131-8446-FFD56D63350F}"/>
              </a:ext>
            </a:extLst>
          </p:cNvPr>
          <p:cNvSpPr/>
          <p:nvPr/>
        </p:nvSpPr>
        <p:spPr>
          <a:xfrm>
            <a:off x="7772400" y="1295400"/>
            <a:ext cx="1143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31838"/>
            <a:ext cx="8458200" cy="6126162"/>
          </a:xfrm>
        </p:spPr>
        <p:txBody>
          <a:bodyPr/>
          <a:lstStyle/>
          <a:p>
            <a:pPr eaLnBrk="1" hangingPunct="1"/>
            <a:r>
              <a:rPr lang="en-US" altLang="en-US" b="1" dirty="0"/>
              <a:t>And Speaking of Aqueous Outflow…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major structures aqueous encounters along the conventional outflow pathway?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The TM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Schlemm’s canal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Episcleral veins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Anterior ciliary vein…and superior ophthalmic vein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Cavernous sinus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major structures aqueous encounters along the </a:t>
            </a:r>
            <a:r>
              <a:rPr lang="en-US" altLang="en-US" b="1" dirty="0"/>
              <a:t>unconventional outflow pathway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r>
              <a:rPr lang="en-US" altLang="en-US" i="1" dirty="0"/>
              <a:t> 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Ciliary body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Supraciliary/suprachoroidal spaces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Sclera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Conjunctiva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117</a:t>
            </a:fld>
            <a:endParaRPr lang="en-US" altLang="en-US" sz="1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E49946-6DD3-45B6-A3E4-E34E6EF3544B}"/>
              </a:ext>
            </a:extLst>
          </p:cNvPr>
          <p:cNvSpPr txBox="1"/>
          <p:nvPr/>
        </p:nvSpPr>
        <p:spPr>
          <a:xfrm>
            <a:off x="1524000" y="5166102"/>
            <a:ext cx="7391400" cy="1569660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proportion of egressed aqueous leaves via the unconventional pathway?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The most recent version of the BCSC </a:t>
            </a:r>
            <a:r>
              <a:rPr lang="en-US" sz="1600" i="1" dirty="0">
                <a:solidFill>
                  <a:srgbClr val="0000FF"/>
                </a:solidFill>
              </a:rPr>
              <a:t>Glaucoma</a:t>
            </a:r>
            <a:r>
              <a:rPr lang="en-US" sz="1600" dirty="0">
                <a:solidFill>
                  <a:srgbClr val="0000FF"/>
                </a:solidFill>
              </a:rPr>
              <a:t> book in my possession puts it as high as 45% </a:t>
            </a:r>
            <a:r>
              <a:rPr lang="en-US" sz="1600" dirty="0"/>
              <a:t>(Note: The </a:t>
            </a:r>
            <a:r>
              <a:rPr lang="en-US" sz="1600" i="1" dirty="0"/>
              <a:t>Fundamentals</a:t>
            </a:r>
            <a:r>
              <a:rPr lang="en-US" sz="1600" dirty="0"/>
              <a:t> book puts the figure at 50%)</a:t>
            </a:r>
          </a:p>
          <a:p>
            <a:endParaRPr lang="en-US" sz="1600" dirty="0">
              <a:solidFill>
                <a:srgbClr val="66CCFF"/>
              </a:solidFill>
            </a:endParaRPr>
          </a:p>
          <a:p>
            <a:r>
              <a:rPr lang="en-US" sz="1600" i="1" dirty="0">
                <a:solidFill>
                  <a:srgbClr val="66CCFF"/>
                </a:solidFill>
              </a:rPr>
              <a:t>Does the proportion leaving via this pathway increase, or decrease with age?</a:t>
            </a:r>
          </a:p>
          <a:p>
            <a:r>
              <a:rPr lang="en-US" sz="1600" dirty="0">
                <a:solidFill>
                  <a:srgbClr val="66CCFF"/>
                </a:solidFill>
              </a:rPr>
              <a:t>Decrease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ED8461-514C-4936-9E0B-1EC4BAC54082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369055012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2DE52E-CE4E-4131-8446-FFD56D63350F}"/>
              </a:ext>
            </a:extLst>
          </p:cNvPr>
          <p:cNvSpPr/>
          <p:nvPr/>
        </p:nvSpPr>
        <p:spPr>
          <a:xfrm>
            <a:off x="7772400" y="1295400"/>
            <a:ext cx="1143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31838"/>
            <a:ext cx="8458200" cy="6126162"/>
          </a:xfrm>
        </p:spPr>
        <p:txBody>
          <a:bodyPr/>
          <a:lstStyle/>
          <a:p>
            <a:pPr eaLnBrk="1" hangingPunct="1"/>
            <a:r>
              <a:rPr lang="en-US" altLang="en-US" b="1" dirty="0"/>
              <a:t>And Speaking of Aqueous Outflow…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major structures aqueous encounters along the conventional outflow pathway?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The TM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Schlemm’s canal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Episcleral veins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Anterior ciliary vein…and superior ophthalmic vein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Cavernous sinus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major structures aqueous encounters along the </a:t>
            </a:r>
            <a:r>
              <a:rPr lang="en-US" altLang="en-US" b="1" dirty="0"/>
              <a:t>unconventional outflow pathway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r>
              <a:rPr lang="en-US" altLang="en-US" i="1" dirty="0"/>
              <a:t> 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Ciliary body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Supraciliary/suprachoroidal spaces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Sclera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Conjunctiva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118</a:t>
            </a:fld>
            <a:endParaRPr lang="en-US" altLang="en-US" sz="1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E49946-6DD3-45B6-A3E4-E34E6EF3544B}"/>
              </a:ext>
            </a:extLst>
          </p:cNvPr>
          <p:cNvSpPr txBox="1"/>
          <p:nvPr/>
        </p:nvSpPr>
        <p:spPr>
          <a:xfrm>
            <a:off x="1524000" y="5166102"/>
            <a:ext cx="7391400" cy="1569660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proportion of egressed aqueous leaves via the unconventional pathway?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The most recent version of the BCSC </a:t>
            </a:r>
            <a:r>
              <a:rPr lang="en-US" sz="1600" i="1" dirty="0">
                <a:solidFill>
                  <a:srgbClr val="0000FF"/>
                </a:solidFill>
              </a:rPr>
              <a:t>Glaucoma</a:t>
            </a:r>
            <a:r>
              <a:rPr lang="en-US" sz="1600" dirty="0">
                <a:solidFill>
                  <a:srgbClr val="0000FF"/>
                </a:solidFill>
              </a:rPr>
              <a:t> book in my possession puts it as high as 45% </a:t>
            </a:r>
            <a:r>
              <a:rPr lang="en-US" sz="1600" dirty="0"/>
              <a:t>(Note: The </a:t>
            </a:r>
            <a:r>
              <a:rPr lang="en-US" sz="1600" i="1" dirty="0"/>
              <a:t>Fundamentals</a:t>
            </a:r>
            <a:r>
              <a:rPr lang="en-US" sz="1600" dirty="0"/>
              <a:t> book puts the figure at 50%)</a:t>
            </a:r>
          </a:p>
          <a:p>
            <a:endParaRPr lang="en-US" sz="1600" dirty="0"/>
          </a:p>
          <a:p>
            <a:r>
              <a:rPr lang="en-US" sz="1600" i="1" dirty="0">
                <a:solidFill>
                  <a:srgbClr val="0000FF"/>
                </a:solidFill>
              </a:rPr>
              <a:t>Does the proportion leaving via this pathway increase, or decrease with age?</a:t>
            </a:r>
          </a:p>
          <a:p>
            <a:r>
              <a:rPr lang="en-US" sz="1600" dirty="0">
                <a:solidFill>
                  <a:srgbClr val="66CCFF"/>
                </a:solidFill>
              </a:rPr>
              <a:t>Decrease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8E8249-EB10-494D-83D6-A9D8CFD18902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159711738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2DE52E-CE4E-4131-8446-FFD56D63350F}"/>
              </a:ext>
            </a:extLst>
          </p:cNvPr>
          <p:cNvSpPr/>
          <p:nvPr/>
        </p:nvSpPr>
        <p:spPr>
          <a:xfrm>
            <a:off x="7772400" y="1295400"/>
            <a:ext cx="1143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31838"/>
            <a:ext cx="8458200" cy="6126162"/>
          </a:xfrm>
        </p:spPr>
        <p:txBody>
          <a:bodyPr/>
          <a:lstStyle/>
          <a:p>
            <a:pPr eaLnBrk="1" hangingPunct="1"/>
            <a:r>
              <a:rPr lang="en-US" altLang="en-US" b="1" dirty="0"/>
              <a:t>And Speaking of Aqueous Outflow…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major structures aqueous encounters along the conventional outflow pathway?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The TM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Schlemm’s canal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Episcleral veins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Anterior ciliary vein…and superior ophthalmic vein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Cavernous sinus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major structures aqueous encounters along the </a:t>
            </a:r>
            <a:r>
              <a:rPr lang="en-US" altLang="en-US" b="1" dirty="0"/>
              <a:t>unconventional outflow pathway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r>
              <a:rPr lang="en-US" altLang="en-US" i="1" dirty="0"/>
              <a:t> 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Ciliary body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Supraciliary/suprachoroidal spaces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Sclera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Conjunctiva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119</a:t>
            </a:fld>
            <a:endParaRPr lang="en-US" altLang="en-US" sz="1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E49946-6DD3-45B6-A3E4-E34E6EF3544B}"/>
              </a:ext>
            </a:extLst>
          </p:cNvPr>
          <p:cNvSpPr txBox="1"/>
          <p:nvPr/>
        </p:nvSpPr>
        <p:spPr>
          <a:xfrm>
            <a:off x="1524000" y="5166102"/>
            <a:ext cx="7391400" cy="1569660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proportion of egressed aqueous leaves via the unconventional pathway?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The most recent version of the BCSC </a:t>
            </a:r>
            <a:r>
              <a:rPr lang="en-US" sz="1600" i="1" dirty="0">
                <a:solidFill>
                  <a:srgbClr val="0000FF"/>
                </a:solidFill>
              </a:rPr>
              <a:t>Glaucoma</a:t>
            </a:r>
            <a:r>
              <a:rPr lang="en-US" sz="1600" dirty="0">
                <a:solidFill>
                  <a:srgbClr val="0000FF"/>
                </a:solidFill>
              </a:rPr>
              <a:t> book in my possession puts it as high as 45% </a:t>
            </a:r>
            <a:r>
              <a:rPr lang="en-US" sz="1600" dirty="0"/>
              <a:t>(Note: The </a:t>
            </a:r>
            <a:r>
              <a:rPr lang="en-US" sz="1600" i="1" dirty="0"/>
              <a:t>Fundamentals</a:t>
            </a:r>
            <a:r>
              <a:rPr lang="en-US" sz="1600" dirty="0"/>
              <a:t> book puts the figure at 50%)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Does the proportion leaving via this pathway increase, or decrease with age?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Decrease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200D22-EDA1-4EE3-95B8-AA49FAE1EE8A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4264514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B2D8FC-AD72-4420-BA20-82F287E8649D}"/>
              </a:ext>
            </a:extLst>
          </p:cNvPr>
          <p:cNvSpPr/>
          <p:nvPr/>
        </p:nvSpPr>
        <p:spPr>
          <a:xfrm>
            <a:off x="1219200" y="2133600"/>
            <a:ext cx="22098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9BE6E5-C585-4825-AB89-57CB8DD5B758}"/>
              </a:ext>
            </a:extLst>
          </p:cNvPr>
          <p:cNvSpPr/>
          <p:nvPr/>
        </p:nvSpPr>
        <p:spPr>
          <a:xfrm>
            <a:off x="6553200" y="2163417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81E8F0-8DE2-48E1-AA19-070A4ECC95F9}"/>
              </a:ext>
            </a:extLst>
          </p:cNvPr>
          <p:cNvSpPr/>
          <p:nvPr/>
        </p:nvSpPr>
        <p:spPr>
          <a:xfrm>
            <a:off x="3276600" y="25146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1714063-4BE0-49E0-9A24-09CAFFC65E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/>
              <a:t>Speaking of Aqueous Formation…</a:t>
            </a:r>
          </a:p>
          <a:p>
            <a:pPr lvl="1" eaLnBrk="1" hangingPunct="1"/>
            <a:r>
              <a:rPr lang="en-US" altLang="en-US"/>
              <a:t>Where is it formed? What cells specifically?</a:t>
            </a:r>
            <a:r>
              <a:rPr lang="en-US" altLang="en-US" i="1"/>
              <a:t> </a:t>
            </a:r>
            <a:r>
              <a:rPr lang="en-US" altLang="en-US">
                <a:solidFill>
                  <a:srgbClr val="0000FF"/>
                </a:solidFill>
              </a:rPr>
              <a:t>Nonpigmented epithelial cells of the pars plicata portion of the ciliary body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781E1DF-0061-424B-BA01-967D05084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1508" name="Slide Number Placeholder 1">
            <a:extLst>
              <a:ext uri="{FF2B5EF4-FFF2-40B4-BE49-F238E27FC236}">
                <a16:creationId xmlns:a16="http://schemas.microsoft.com/office/drawing/2014/main" id="{8E3DA23E-42CE-4613-9FF1-5E6D0582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2ACE0A-83E8-4335-8996-F74435EDF32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275EF6-8631-4DEC-8BCF-2CAB8B0020C1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174753164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FC5BADC6-4ABC-47A4-BA7C-B5044BBB1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103688"/>
            <a:ext cx="409599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So to lower IOP, one must: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aqueous formation,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1800" b="1" dirty="0">
                <a:solidFill>
                  <a:srgbClr val="FF0000"/>
                </a:solidFill>
              </a:rPr>
              <a:t>increase outflow facility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episcleral venous pressure</a:t>
            </a:r>
          </a:p>
        </p:txBody>
      </p:sp>
      <p:sp>
        <p:nvSpPr>
          <p:cNvPr id="19460" name="Text Box 9">
            <a:extLst>
              <a:ext uri="{FF2B5EF4-FFF2-40B4-BE49-F238E27FC236}">
                <a16:creationId xmlns:a16="http://schemas.microsoft.com/office/drawing/2014/main" id="{2CB3FF3A-42F4-458F-B73D-0AD2408F6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3" y="1143000"/>
            <a:ext cx="8456609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chemeClr val="bg1">
                    <a:lumMod val="65000"/>
                  </a:schemeClr>
                </a:solidFill>
              </a:rPr>
              <a:t>Fill in the IOP equation below. 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altLang="en-US" sz="2400" b="1">
                <a:solidFill>
                  <a:schemeClr val="bg1">
                    <a:lumMod val="65000"/>
                  </a:schemeClr>
                </a:solidFill>
              </a:rPr>
              <a:t>Goldmann equation</a:t>
            </a:r>
          </a:p>
        </p:txBody>
      </p:sp>
      <p:sp>
        <p:nvSpPr>
          <p:cNvPr id="19466" name="Rectangle 15">
            <a:extLst>
              <a:ext uri="{FF2B5EF4-FFF2-40B4-BE49-F238E27FC236}">
                <a16:creationId xmlns:a16="http://schemas.microsoft.com/office/drawing/2014/main" id="{13A414B9-9103-4264-9DA1-BB5C8CD25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9467" name="Slide Number Placeholder 1">
            <a:extLst>
              <a:ext uri="{FF2B5EF4-FFF2-40B4-BE49-F238E27FC236}">
                <a16:creationId xmlns:a16="http://schemas.microsoft.com/office/drawing/2014/main" id="{41513787-CFE3-44D6-B156-FD19E9A8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0A2EBC-BD54-438E-96EE-BEB43DEC4E1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120</a:t>
            </a:fld>
            <a:endParaRPr lang="en-US" altLang="en-US" sz="10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9C9E8A-33AB-41DB-AEDC-29F6B7C1B357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grpSp>
        <p:nvGrpSpPr>
          <p:cNvPr id="27" name="Group 3">
            <a:extLst>
              <a:ext uri="{FF2B5EF4-FFF2-40B4-BE49-F238E27FC236}">
                <a16:creationId xmlns:a16="http://schemas.microsoft.com/office/drawing/2014/main" id="{5C23089F-9F8C-436C-9D71-35FF9F39551F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28" name="Text Box 4">
              <a:extLst>
                <a:ext uri="{FF2B5EF4-FFF2-40B4-BE49-F238E27FC236}">
                  <a16:creationId xmlns:a16="http://schemas.microsoft.com/office/drawing/2014/main" id="{1B6122BB-2FCD-4A17-B4A8-5B1EA71F9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 dirty="0">
                  <a:solidFill>
                    <a:schemeClr val="bg1">
                      <a:lumMod val="75000"/>
                    </a:schemeClr>
                  </a:solidFill>
                </a:rPr>
                <a:t>IOP =</a:t>
              </a:r>
            </a:p>
          </p:txBody>
        </p:sp>
        <p:sp>
          <p:nvSpPr>
            <p:cNvPr id="29" name="Text Box 5">
              <a:extLst>
                <a:ext uri="{FF2B5EF4-FFF2-40B4-BE49-F238E27FC236}">
                  <a16:creationId xmlns:a16="http://schemas.microsoft.com/office/drawing/2014/main" id="{D4BC2F1C-9DDF-428F-9254-6AC3404C77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Outflow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Facility (</a:t>
              </a:r>
              <a:r>
                <a:rPr lang="en-US" altLang="en-US" sz="2000" b="1" dirty="0">
                  <a:solidFill>
                    <a:srgbClr val="FF0000"/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L/min/mmHg)</a:t>
              </a:r>
            </a:p>
          </p:txBody>
        </p:sp>
        <p:sp>
          <p:nvSpPr>
            <p:cNvPr id="30" name="Text Box 6">
              <a:extLst>
                <a:ext uri="{FF2B5EF4-FFF2-40B4-BE49-F238E27FC236}">
                  <a16:creationId xmlns:a16="http://schemas.microsoft.com/office/drawing/2014/main" id="{8E2B1D9A-BA7C-4B24-BB91-272F13553F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</a:rPr>
                <a:t>+</a:t>
              </a:r>
              <a:endParaRPr lang="en-US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31" name="Text Box 7">
              <a:extLst>
                <a:ext uri="{FF2B5EF4-FFF2-40B4-BE49-F238E27FC236}">
                  <a16:creationId xmlns:a16="http://schemas.microsoft.com/office/drawing/2014/main" id="{04070000-9A77-48BB-8D4A-42F158133D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Episcleral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Pressure (mmHg)</a:t>
              </a:r>
            </a:p>
          </p:txBody>
        </p:sp>
      </p:grpSp>
      <p:sp>
        <p:nvSpPr>
          <p:cNvPr id="32" name="Line 9">
            <a:extLst>
              <a:ext uri="{FF2B5EF4-FFF2-40B4-BE49-F238E27FC236}">
                <a16:creationId xmlns:a16="http://schemas.microsoft.com/office/drawing/2014/main" id="{F25D8FC2-7B30-4384-99B4-E683C41CB7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49575D3-CDE2-493F-BD75-1F7767173BAA}"/>
              </a:ext>
            </a:extLst>
          </p:cNvPr>
          <p:cNvSpPr/>
          <p:nvPr/>
        </p:nvSpPr>
        <p:spPr>
          <a:xfrm>
            <a:off x="1621729" y="2731678"/>
            <a:ext cx="4296472" cy="697322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715968-C953-48BA-A9EE-D0861E6313CA}"/>
              </a:ext>
            </a:extLst>
          </p:cNvPr>
          <p:cNvSpPr/>
          <p:nvPr/>
        </p:nvSpPr>
        <p:spPr>
          <a:xfrm>
            <a:off x="2724150" y="4690360"/>
            <a:ext cx="3067050" cy="516835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A424E139-CCFC-414D-8779-67E02939A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634220"/>
            <a:ext cx="3352800" cy="75713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are the two types of outflow?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--</a:t>
            </a:r>
            <a:r>
              <a:rPr lang="en-US" altLang="en-US" sz="1600" b="1" dirty="0">
                <a:solidFill>
                  <a:schemeClr val="bg1"/>
                </a:solidFill>
              </a:rPr>
              <a:t>Trabecular meshwork (TM)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</a:t>
            </a:r>
            <a:r>
              <a:rPr lang="en-US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Uveoscleral (U/S)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66DECB8-BD0A-48F7-B3DF-C7C2C96204F5}"/>
              </a:ext>
            </a:extLst>
          </p:cNvPr>
          <p:cNvSpPr/>
          <p:nvPr/>
        </p:nvSpPr>
        <p:spPr>
          <a:xfrm>
            <a:off x="76200" y="3733800"/>
            <a:ext cx="3048000" cy="5762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FB001CAC-3E08-FDE4-8CA3-01A228F5ADFA}"/>
              </a:ext>
            </a:extLst>
          </p:cNvPr>
          <p:cNvSpPr/>
          <p:nvPr/>
        </p:nvSpPr>
        <p:spPr>
          <a:xfrm>
            <a:off x="3200400" y="3507198"/>
            <a:ext cx="4419600" cy="10806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>
                <a:solidFill>
                  <a:srgbClr val="0000FF"/>
                </a:solidFill>
              </a:rPr>
              <a:t>Which class of meds increases TM outflow?</a:t>
            </a:r>
          </a:p>
          <a:p>
            <a:r>
              <a:rPr lang="en-US" sz="1600" dirty="0" err="1">
                <a:solidFill>
                  <a:schemeClr val="accent1"/>
                </a:solidFill>
              </a:rPr>
              <a:t>Parasympathomimetics</a:t>
            </a:r>
            <a:r>
              <a:rPr lang="en-US" sz="1600" dirty="0">
                <a:solidFill>
                  <a:schemeClr val="accent1"/>
                </a:solidFill>
              </a:rPr>
              <a:t>, </a:t>
            </a:r>
            <a:r>
              <a:rPr lang="en-US" sz="1600" dirty="0" err="1">
                <a:solidFill>
                  <a:schemeClr val="accent1"/>
                </a:solidFill>
              </a:rPr>
              <a:t>ie</a:t>
            </a:r>
            <a:r>
              <a:rPr lang="en-US" sz="1600" dirty="0">
                <a:solidFill>
                  <a:schemeClr val="accent1"/>
                </a:solidFill>
              </a:rPr>
              <a:t>, </a:t>
            </a:r>
            <a:r>
              <a:rPr lang="en-US" sz="1600" dirty="0" err="1">
                <a:solidFill>
                  <a:schemeClr val="accent1"/>
                </a:solidFill>
              </a:rPr>
              <a:t>pilo</a:t>
            </a:r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62264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FC5BADC6-4ABC-47A4-BA7C-B5044BBB1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103688"/>
            <a:ext cx="409599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So to lower IOP, one must: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aqueous formation,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1800" b="1" dirty="0">
                <a:solidFill>
                  <a:srgbClr val="FF0000"/>
                </a:solidFill>
              </a:rPr>
              <a:t>increase outflow facility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episcleral venous pressure</a:t>
            </a:r>
          </a:p>
        </p:txBody>
      </p:sp>
      <p:sp>
        <p:nvSpPr>
          <p:cNvPr id="19460" name="Text Box 9">
            <a:extLst>
              <a:ext uri="{FF2B5EF4-FFF2-40B4-BE49-F238E27FC236}">
                <a16:creationId xmlns:a16="http://schemas.microsoft.com/office/drawing/2014/main" id="{2CB3FF3A-42F4-458F-B73D-0AD2408F6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3" y="1143000"/>
            <a:ext cx="8456609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chemeClr val="bg1">
                    <a:lumMod val="65000"/>
                  </a:schemeClr>
                </a:solidFill>
              </a:rPr>
              <a:t>Fill in the IOP equation below. 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altLang="en-US" sz="2400" b="1">
                <a:solidFill>
                  <a:schemeClr val="bg1">
                    <a:lumMod val="65000"/>
                  </a:schemeClr>
                </a:solidFill>
              </a:rPr>
              <a:t>Goldmann equation</a:t>
            </a:r>
          </a:p>
        </p:txBody>
      </p:sp>
      <p:sp>
        <p:nvSpPr>
          <p:cNvPr id="19466" name="Rectangle 15">
            <a:extLst>
              <a:ext uri="{FF2B5EF4-FFF2-40B4-BE49-F238E27FC236}">
                <a16:creationId xmlns:a16="http://schemas.microsoft.com/office/drawing/2014/main" id="{13A414B9-9103-4264-9DA1-BB5C8CD25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9467" name="Slide Number Placeholder 1">
            <a:extLst>
              <a:ext uri="{FF2B5EF4-FFF2-40B4-BE49-F238E27FC236}">
                <a16:creationId xmlns:a16="http://schemas.microsoft.com/office/drawing/2014/main" id="{41513787-CFE3-44D6-B156-FD19E9A8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0A2EBC-BD54-438E-96EE-BEB43DEC4E1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121</a:t>
            </a:fld>
            <a:endParaRPr lang="en-US" altLang="en-US" sz="10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9C9E8A-33AB-41DB-AEDC-29F6B7C1B357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grpSp>
        <p:nvGrpSpPr>
          <p:cNvPr id="27" name="Group 3">
            <a:extLst>
              <a:ext uri="{FF2B5EF4-FFF2-40B4-BE49-F238E27FC236}">
                <a16:creationId xmlns:a16="http://schemas.microsoft.com/office/drawing/2014/main" id="{5C23089F-9F8C-436C-9D71-35FF9F39551F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28" name="Text Box 4">
              <a:extLst>
                <a:ext uri="{FF2B5EF4-FFF2-40B4-BE49-F238E27FC236}">
                  <a16:creationId xmlns:a16="http://schemas.microsoft.com/office/drawing/2014/main" id="{1B6122BB-2FCD-4A17-B4A8-5B1EA71F9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 dirty="0">
                  <a:solidFill>
                    <a:schemeClr val="bg1">
                      <a:lumMod val="75000"/>
                    </a:schemeClr>
                  </a:solidFill>
                </a:rPr>
                <a:t>IOP =</a:t>
              </a:r>
            </a:p>
          </p:txBody>
        </p:sp>
        <p:sp>
          <p:nvSpPr>
            <p:cNvPr id="29" name="Text Box 5">
              <a:extLst>
                <a:ext uri="{FF2B5EF4-FFF2-40B4-BE49-F238E27FC236}">
                  <a16:creationId xmlns:a16="http://schemas.microsoft.com/office/drawing/2014/main" id="{D4BC2F1C-9DDF-428F-9254-6AC3404C77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Outflow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Facility (</a:t>
              </a:r>
              <a:r>
                <a:rPr lang="en-US" altLang="en-US" sz="2000" b="1" dirty="0">
                  <a:solidFill>
                    <a:srgbClr val="FF0000"/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L/min/mmHg)</a:t>
              </a:r>
            </a:p>
          </p:txBody>
        </p:sp>
        <p:sp>
          <p:nvSpPr>
            <p:cNvPr id="30" name="Text Box 6">
              <a:extLst>
                <a:ext uri="{FF2B5EF4-FFF2-40B4-BE49-F238E27FC236}">
                  <a16:creationId xmlns:a16="http://schemas.microsoft.com/office/drawing/2014/main" id="{8E2B1D9A-BA7C-4B24-BB91-272F13553F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</a:rPr>
                <a:t>+</a:t>
              </a:r>
              <a:endParaRPr lang="en-US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31" name="Text Box 7">
              <a:extLst>
                <a:ext uri="{FF2B5EF4-FFF2-40B4-BE49-F238E27FC236}">
                  <a16:creationId xmlns:a16="http://schemas.microsoft.com/office/drawing/2014/main" id="{04070000-9A77-48BB-8D4A-42F158133D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Episcleral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Pressure (mmHg)</a:t>
              </a:r>
            </a:p>
          </p:txBody>
        </p:sp>
      </p:grpSp>
      <p:sp>
        <p:nvSpPr>
          <p:cNvPr id="32" name="Line 9">
            <a:extLst>
              <a:ext uri="{FF2B5EF4-FFF2-40B4-BE49-F238E27FC236}">
                <a16:creationId xmlns:a16="http://schemas.microsoft.com/office/drawing/2014/main" id="{F25D8FC2-7B30-4384-99B4-E683C41CB7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49575D3-CDE2-493F-BD75-1F7767173BAA}"/>
              </a:ext>
            </a:extLst>
          </p:cNvPr>
          <p:cNvSpPr/>
          <p:nvPr/>
        </p:nvSpPr>
        <p:spPr>
          <a:xfrm>
            <a:off x="1621729" y="2731678"/>
            <a:ext cx="4296472" cy="697322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715968-C953-48BA-A9EE-D0861E6313CA}"/>
              </a:ext>
            </a:extLst>
          </p:cNvPr>
          <p:cNvSpPr/>
          <p:nvPr/>
        </p:nvSpPr>
        <p:spPr>
          <a:xfrm>
            <a:off x="2724150" y="4690360"/>
            <a:ext cx="3067050" cy="516835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A424E139-CCFC-414D-8779-67E02939A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634220"/>
            <a:ext cx="3352800" cy="75713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are the two types of outflow?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--</a:t>
            </a:r>
            <a:r>
              <a:rPr lang="en-US" altLang="en-US" sz="1600" b="1" dirty="0">
                <a:solidFill>
                  <a:schemeClr val="bg1"/>
                </a:solidFill>
              </a:rPr>
              <a:t>Trabecular meshwork (TM)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</a:t>
            </a:r>
            <a:r>
              <a:rPr lang="en-US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Uveoscleral (U/S)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66DECB8-BD0A-48F7-B3DF-C7C2C96204F5}"/>
              </a:ext>
            </a:extLst>
          </p:cNvPr>
          <p:cNvSpPr/>
          <p:nvPr/>
        </p:nvSpPr>
        <p:spPr>
          <a:xfrm>
            <a:off x="76200" y="3733800"/>
            <a:ext cx="3048000" cy="5762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675F616A-0893-4C89-D31A-DFD0A42A7493}"/>
              </a:ext>
            </a:extLst>
          </p:cNvPr>
          <p:cNvSpPr/>
          <p:nvPr/>
        </p:nvSpPr>
        <p:spPr>
          <a:xfrm>
            <a:off x="3200400" y="3507198"/>
            <a:ext cx="4419600" cy="10806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>
                <a:solidFill>
                  <a:srgbClr val="0000FF"/>
                </a:solidFill>
              </a:rPr>
              <a:t>Which class of meds increases TM outflow?</a:t>
            </a:r>
          </a:p>
          <a:p>
            <a:r>
              <a:rPr lang="en-US" sz="1600" dirty="0" err="1">
                <a:solidFill>
                  <a:srgbClr val="0000FF"/>
                </a:solidFill>
              </a:rPr>
              <a:t>Parasympathomimetics</a:t>
            </a:r>
            <a:r>
              <a:rPr lang="en-US" sz="1600" dirty="0">
                <a:solidFill>
                  <a:srgbClr val="0000FF"/>
                </a:solidFill>
              </a:rPr>
              <a:t>, </a:t>
            </a:r>
            <a:r>
              <a:rPr lang="en-US" sz="1600" dirty="0" err="1">
                <a:solidFill>
                  <a:srgbClr val="0000FF"/>
                </a:solidFill>
              </a:rPr>
              <a:t>ie</a:t>
            </a:r>
            <a:r>
              <a:rPr lang="en-US" sz="1600" dirty="0">
                <a:solidFill>
                  <a:srgbClr val="0000FF"/>
                </a:solidFill>
              </a:rPr>
              <a:t>, </a:t>
            </a:r>
            <a:r>
              <a:rPr lang="en-US" sz="1600" dirty="0" err="1">
                <a:solidFill>
                  <a:srgbClr val="0000FF"/>
                </a:solidFill>
              </a:rPr>
              <a:t>pilo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37071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FC5BADC6-4ABC-47A4-BA7C-B5044BBB1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103688"/>
            <a:ext cx="409599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So to lower IOP, one must: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aqueous formation,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1800" b="1" dirty="0">
                <a:solidFill>
                  <a:srgbClr val="FF0000"/>
                </a:solidFill>
              </a:rPr>
              <a:t>increase outflow facility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episcleral venous pressure</a:t>
            </a:r>
          </a:p>
        </p:txBody>
      </p:sp>
      <p:sp>
        <p:nvSpPr>
          <p:cNvPr id="19460" name="Text Box 9">
            <a:extLst>
              <a:ext uri="{FF2B5EF4-FFF2-40B4-BE49-F238E27FC236}">
                <a16:creationId xmlns:a16="http://schemas.microsoft.com/office/drawing/2014/main" id="{2CB3FF3A-42F4-458F-B73D-0AD2408F6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3" y="1143000"/>
            <a:ext cx="8456609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chemeClr val="bg1">
                    <a:lumMod val="65000"/>
                  </a:schemeClr>
                </a:solidFill>
              </a:rPr>
              <a:t>Fill in the IOP equation below. 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altLang="en-US" sz="2400" b="1">
                <a:solidFill>
                  <a:schemeClr val="bg1">
                    <a:lumMod val="65000"/>
                  </a:schemeClr>
                </a:solidFill>
              </a:rPr>
              <a:t>Goldmann equation</a:t>
            </a:r>
          </a:p>
        </p:txBody>
      </p:sp>
      <p:sp>
        <p:nvSpPr>
          <p:cNvPr id="19466" name="Rectangle 15">
            <a:extLst>
              <a:ext uri="{FF2B5EF4-FFF2-40B4-BE49-F238E27FC236}">
                <a16:creationId xmlns:a16="http://schemas.microsoft.com/office/drawing/2014/main" id="{13A414B9-9103-4264-9DA1-BB5C8CD25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9467" name="Slide Number Placeholder 1">
            <a:extLst>
              <a:ext uri="{FF2B5EF4-FFF2-40B4-BE49-F238E27FC236}">
                <a16:creationId xmlns:a16="http://schemas.microsoft.com/office/drawing/2014/main" id="{41513787-CFE3-44D6-B156-FD19E9A8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0A2EBC-BD54-438E-96EE-BEB43DEC4E1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122</a:t>
            </a:fld>
            <a:endParaRPr lang="en-US" altLang="en-US" sz="10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9C9E8A-33AB-41DB-AEDC-29F6B7C1B357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grpSp>
        <p:nvGrpSpPr>
          <p:cNvPr id="27" name="Group 3">
            <a:extLst>
              <a:ext uri="{FF2B5EF4-FFF2-40B4-BE49-F238E27FC236}">
                <a16:creationId xmlns:a16="http://schemas.microsoft.com/office/drawing/2014/main" id="{5C23089F-9F8C-436C-9D71-35FF9F39551F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28" name="Text Box 4">
              <a:extLst>
                <a:ext uri="{FF2B5EF4-FFF2-40B4-BE49-F238E27FC236}">
                  <a16:creationId xmlns:a16="http://schemas.microsoft.com/office/drawing/2014/main" id="{1B6122BB-2FCD-4A17-B4A8-5B1EA71F9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 dirty="0">
                  <a:solidFill>
                    <a:schemeClr val="bg1">
                      <a:lumMod val="75000"/>
                    </a:schemeClr>
                  </a:solidFill>
                </a:rPr>
                <a:t>IOP =</a:t>
              </a:r>
            </a:p>
          </p:txBody>
        </p:sp>
        <p:sp>
          <p:nvSpPr>
            <p:cNvPr id="29" name="Text Box 5">
              <a:extLst>
                <a:ext uri="{FF2B5EF4-FFF2-40B4-BE49-F238E27FC236}">
                  <a16:creationId xmlns:a16="http://schemas.microsoft.com/office/drawing/2014/main" id="{D4BC2F1C-9DDF-428F-9254-6AC3404C77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Outflow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Facility (</a:t>
              </a:r>
              <a:r>
                <a:rPr lang="en-US" altLang="en-US" sz="2000" b="1" dirty="0">
                  <a:solidFill>
                    <a:srgbClr val="FF0000"/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L/min/mmHg)</a:t>
              </a:r>
            </a:p>
          </p:txBody>
        </p:sp>
        <p:sp>
          <p:nvSpPr>
            <p:cNvPr id="30" name="Text Box 6">
              <a:extLst>
                <a:ext uri="{FF2B5EF4-FFF2-40B4-BE49-F238E27FC236}">
                  <a16:creationId xmlns:a16="http://schemas.microsoft.com/office/drawing/2014/main" id="{8E2B1D9A-BA7C-4B24-BB91-272F13553F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</a:rPr>
                <a:t>+</a:t>
              </a:r>
              <a:endParaRPr lang="en-US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31" name="Text Box 7">
              <a:extLst>
                <a:ext uri="{FF2B5EF4-FFF2-40B4-BE49-F238E27FC236}">
                  <a16:creationId xmlns:a16="http://schemas.microsoft.com/office/drawing/2014/main" id="{04070000-9A77-48BB-8D4A-42F158133D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Episcleral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Pressure (mmHg)</a:t>
              </a:r>
            </a:p>
          </p:txBody>
        </p:sp>
      </p:grpSp>
      <p:sp>
        <p:nvSpPr>
          <p:cNvPr id="32" name="Line 9">
            <a:extLst>
              <a:ext uri="{FF2B5EF4-FFF2-40B4-BE49-F238E27FC236}">
                <a16:creationId xmlns:a16="http://schemas.microsoft.com/office/drawing/2014/main" id="{F25D8FC2-7B30-4384-99B4-E683C41CB7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715968-C953-48BA-A9EE-D0861E6313CA}"/>
              </a:ext>
            </a:extLst>
          </p:cNvPr>
          <p:cNvSpPr/>
          <p:nvPr/>
        </p:nvSpPr>
        <p:spPr>
          <a:xfrm>
            <a:off x="2724150" y="4690360"/>
            <a:ext cx="3067050" cy="516835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A424E139-CCFC-414D-8779-67E02939A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634220"/>
            <a:ext cx="3352800" cy="75713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are the two types of outflow?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--</a:t>
            </a:r>
            <a:r>
              <a:rPr lang="en-US" altLang="en-US" sz="1600" b="1" dirty="0">
                <a:solidFill>
                  <a:schemeClr val="bg1"/>
                </a:solidFill>
              </a:rPr>
              <a:t>Trabecular meshwork (TM)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</a:t>
            </a:r>
            <a:r>
              <a:rPr lang="en-US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Uveoscleral (U/S)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66DECB8-BD0A-48F7-B3DF-C7C2C96204F5}"/>
              </a:ext>
            </a:extLst>
          </p:cNvPr>
          <p:cNvSpPr/>
          <p:nvPr/>
        </p:nvSpPr>
        <p:spPr>
          <a:xfrm>
            <a:off x="76200" y="3733800"/>
            <a:ext cx="3048000" cy="5762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C30BBD-5895-41A1-9AFB-DED365ABD49D}"/>
              </a:ext>
            </a:extLst>
          </p:cNvPr>
          <p:cNvSpPr txBox="1"/>
          <p:nvPr/>
        </p:nvSpPr>
        <p:spPr>
          <a:xfrm>
            <a:off x="609599" y="720505"/>
            <a:ext cx="7924800" cy="206210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laser procedure enhances TM outflow?</a:t>
            </a:r>
            <a:endParaRPr lang="en-US" sz="1600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Laser trabeculoplasty</a:t>
            </a:r>
          </a:p>
          <a:p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Microinvasive glaucoma surgery (MIGS) to enhance TM outflow takes one of three general approaches. What are they?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--Disruption or removal of a portion of the TM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--Creation of an artificial conduit through it with an implanted bypass stent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--Enlargement of Schlemm’s canal via cannulation and dilation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49575D3-CDE2-493F-BD75-1F7767173BAA}"/>
              </a:ext>
            </a:extLst>
          </p:cNvPr>
          <p:cNvSpPr/>
          <p:nvPr/>
        </p:nvSpPr>
        <p:spPr>
          <a:xfrm>
            <a:off x="1621729" y="2731678"/>
            <a:ext cx="4296472" cy="697322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2255E5D0-A7FC-152C-0380-9272CE1AA16A}"/>
              </a:ext>
            </a:extLst>
          </p:cNvPr>
          <p:cNvSpPr/>
          <p:nvPr/>
        </p:nvSpPr>
        <p:spPr>
          <a:xfrm>
            <a:off x="3200400" y="3507198"/>
            <a:ext cx="4419600" cy="10806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>
                <a:solidFill>
                  <a:srgbClr val="0000FF"/>
                </a:solidFill>
              </a:rPr>
              <a:t>Which class of meds increases TM outflow?</a:t>
            </a:r>
          </a:p>
          <a:p>
            <a:r>
              <a:rPr lang="en-US" sz="1600" dirty="0" err="1">
                <a:solidFill>
                  <a:srgbClr val="0000FF"/>
                </a:solidFill>
              </a:rPr>
              <a:t>Parasympathomimetics</a:t>
            </a:r>
            <a:r>
              <a:rPr lang="en-US" sz="1600" dirty="0">
                <a:solidFill>
                  <a:srgbClr val="0000FF"/>
                </a:solidFill>
              </a:rPr>
              <a:t>, </a:t>
            </a:r>
            <a:r>
              <a:rPr lang="en-US" sz="1600" dirty="0" err="1">
                <a:solidFill>
                  <a:srgbClr val="0000FF"/>
                </a:solidFill>
              </a:rPr>
              <a:t>ie</a:t>
            </a:r>
            <a:r>
              <a:rPr lang="en-US" sz="1600" dirty="0">
                <a:solidFill>
                  <a:srgbClr val="0000FF"/>
                </a:solidFill>
              </a:rPr>
              <a:t>, </a:t>
            </a:r>
            <a:r>
              <a:rPr lang="en-US" sz="1600" dirty="0" err="1">
                <a:solidFill>
                  <a:srgbClr val="0000FF"/>
                </a:solidFill>
              </a:rPr>
              <a:t>pilo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0782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FC5BADC6-4ABC-47A4-BA7C-B5044BBB1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103688"/>
            <a:ext cx="409599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So to lower IOP, one must: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aqueous formation,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1800" b="1" dirty="0">
                <a:solidFill>
                  <a:srgbClr val="FF0000"/>
                </a:solidFill>
              </a:rPr>
              <a:t>increase outflow facility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episcleral venous pressure</a:t>
            </a:r>
          </a:p>
        </p:txBody>
      </p:sp>
      <p:sp>
        <p:nvSpPr>
          <p:cNvPr id="19460" name="Text Box 9">
            <a:extLst>
              <a:ext uri="{FF2B5EF4-FFF2-40B4-BE49-F238E27FC236}">
                <a16:creationId xmlns:a16="http://schemas.microsoft.com/office/drawing/2014/main" id="{2CB3FF3A-42F4-458F-B73D-0AD2408F6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3" y="1143000"/>
            <a:ext cx="8456609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chemeClr val="bg1">
                    <a:lumMod val="65000"/>
                  </a:schemeClr>
                </a:solidFill>
              </a:rPr>
              <a:t>Fill in the IOP equation below. 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altLang="en-US" sz="2400" b="1">
                <a:solidFill>
                  <a:schemeClr val="bg1">
                    <a:lumMod val="65000"/>
                  </a:schemeClr>
                </a:solidFill>
              </a:rPr>
              <a:t>Goldmann equation</a:t>
            </a:r>
          </a:p>
        </p:txBody>
      </p:sp>
      <p:sp>
        <p:nvSpPr>
          <p:cNvPr id="19466" name="Rectangle 15">
            <a:extLst>
              <a:ext uri="{FF2B5EF4-FFF2-40B4-BE49-F238E27FC236}">
                <a16:creationId xmlns:a16="http://schemas.microsoft.com/office/drawing/2014/main" id="{13A414B9-9103-4264-9DA1-BB5C8CD25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9467" name="Slide Number Placeholder 1">
            <a:extLst>
              <a:ext uri="{FF2B5EF4-FFF2-40B4-BE49-F238E27FC236}">
                <a16:creationId xmlns:a16="http://schemas.microsoft.com/office/drawing/2014/main" id="{41513787-CFE3-44D6-B156-FD19E9A8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0A2EBC-BD54-438E-96EE-BEB43DEC4E1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123</a:t>
            </a:fld>
            <a:endParaRPr lang="en-US" altLang="en-US" sz="10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9C9E8A-33AB-41DB-AEDC-29F6B7C1B357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grpSp>
        <p:nvGrpSpPr>
          <p:cNvPr id="27" name="Group 3">
            <a:extLst>
              <a:ext uri="{FF2B5EF4-FFF2-40B4-BE49-F238E27FC236}">
                <a16:creationId xmlns:a16="http://schemas.microsoft.com/office/drawing/2014/main" id="{5C23089F-9F8C-436C-9D71-35FF9F39551F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28" name="Text Box 4">
              <a:extLst>
                <a:ext uri="{FF2B5EF4-FFF2-40B4-BE49-F238E27FC236}">
                  <a16:creationId xmlns:a16="http://schemas.microsoft.com/office/drawing/2014/main" id="{1B6122BB-2FCD-4A17-B4A8-5B1EA71F9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 dirty="0">
                  <a:solidFill>
                    <a:schemeClr val="bg1">
                      <a:lumMod val="75000"/>
                    </a:schemeClr>
                  </a:solidFill>
                </a:rPr>
                <a:t>IOP =</a:t>
              </a:r>
            </a:p>
          </p:txBody>
        </p:sp>
        <p:sp>
          <p:nvSpPr>
            <p:cNvPr id="29" name="Text Box 5">
              <a:extLst>
                <a:ext uri="{FF2B5EF4-FFF2-40B4-BE49-F238E27FC236}">
                  <a16:creationId xmlns:a16="http://schemas.microsoft.com/office/drawing/2014/main" id="{D4BC2F1C-9DDF-428F-9254-6AC3404C77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Outflow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Facility (</a:t>
              </a:r>
              <a:r>
                <a:rPr lang="en-US" altLang="en-US" sz="2000" b="1" dirty="0">
                  <a:solidFill>
                    <a:srgbClr val="FF0000"/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L/min/mmHg)</a:t>
              </a:r>
            </a:p>
          </p:txBody>
        </p:sp>
        <p:sp>
          <p:nvSpPr>
            <p:cNvPr id="30" name="Text Box 6">
              <a:extLst>
                <a:ext uri="{FF2B5EF4-FFF2-40B4-BE49-F238E27FC236}">
                  <a16:creationId xmlns:a16="http://schemas.microsoft.com/office/drawing/2014/main" id="{8E2B1D9A-BA7C-4B24-BB91-272F13553F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</a:rPr>
                <a:t>+</a:t>
              </a:r>
              <a:endParaRPr lang="en-US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31" name="Text Box 7">
              <a:extLst>
                <a:ext uri="{FF2B5EF4-FFF2-40B4-BE49-F238E27FC236}">
                  <a16:creationId xmlns:a16="http://schemas.microsoft.com/office/drawing/2014/main" id="{04070000-9A77-48BB-8D4A-42F158133D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Episcleral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Pressure (mmHg)</a:t>
              </a:r>
            </a:p>
          </p:txBody>
        </p:sp>
      </p:grpSp>
      <p:sp>
        <p:nvSpPr>
          <p:cNvPr id="32" name="Line 9">
            <a:extLst>
              <a:ext uri="{FF2B5EF4-FFF2-40B4-BE49-F238E27FC236}">
                <a16:creationId xmlns:a16="http://schemas.microsoft.com/office/drawing/2014/main" id="{F25D8FC2-7B30-4384-99B4-E683C41CB7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715968-C953-48BA-A9EE-D0861E6313CA}"/>
              </a:ext>
            </a:extLst>
          </p:cNvPr>
          <p:cNvSpPr/>
          <p:nvPr/>
        </p:nvSpPr>
        <p:spPr>
          <a:xfrm>
            <a:off x="2724150" y="4690360"/>
            <a:ext cx="3067050" cy="516835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A424E139-CCFC-414D-8779-67E02939A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634220"/>
            <a:ext cx="3352800" cy="75713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are the two types of outflow?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--</a:t>
            </a:r>
            <a:r>
              <a:rPr lang="en-US" altLang="en-US" sz="1600" b="1" dirty="0">
                <a:solidFill>
                  <a:schemeClr val="bg1"/>
                </a:solidFill>
              </a:rPr>
              <a:t>Trabecular meshwork (TM)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</a:t>
            </a:r>
            <a:r>
              <a:rPr lang="en-US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Uveoscleral (U/S)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66DECB8-BD0A-48F7-B3DF-C7C2C96204F5}"/>
              </a:ext>
            </a:extLst>
          </p:cNvPr>
          <p:cNvSpPr/>
          <p:nvPr/>
        </p:nvSpPr>
        <p:spPr>
          <a:xfrm>
            <a:off x="76200" y="3733800"/>
            <a:ext cx="3048000" cy="5762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C30BBD-5895-41A1-9AFB-DED365ABD49D}"/>
              </a:ext>
            </a:extLst>
          </p:cNvPr>
          <p:cNvSpPr txBox="1"/>
          <p:nvPr/>
        </p:nvSpPr>
        <p:spPr>
          <a:xfrm>
            <a:off x="609599" y="720505"/>
            <a:ext cx="7924800" cy="206210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laser procedure enhances TM outflow?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Laser trabeculoplasty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Microinvasive glaucoma surgery (MIGS) to enhance TM outflow takes one of three general approaches. What are they?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--Disruption or removal of a portion of the TM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--Creation of an artificial conduit through it with an implanted bypass stent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--Enlargement of Schlemm’s canal via cannulation and dilation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49575D3-CDE2-493F-BD75-1F7767173BAA}"/>
              </a:ext>
            </a:extLst>
          </p:cNvPr>
          <p:cNvSpPr/>
          <p:nvPr/>
        </p:nvSpPr>
        <p:spPr>
          <a:xfrm>
            <a:off x="1621729" y="2731678"/>
            <a:ext cx="4296472" cy="697322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86D257C1-12FF-9209-CD2F-33E9BB5FB08F}"/>
              </a:ext>
            </a:extLst>
          </p:cNvPr>
          <p:cNvSpPr/>
          <p:nvPr/>
        </p:nvSpPr>
        <p:spPr>
          <a:xfrm>
            <a:off x="3200400" y="3507198"/>
            <a:ext cx="4419600" cy="10806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>
                <a:solidFill>
                  <a:srgbClr val="0000FF"/>
                </a:solidFill>
              </a:rPr>
              <a:t>Which class of meds increases TM outflow?</a:t>
            </a:r>
          </a:p>
          <a:p>
            <a:r>
              <a:rPr lang="en-US" sz="1600" dirty="0" err="1">
                <a:solidFill>
                  <a:srgbClr val="0000FF"/>
                </a:solidFill>
              </a:rPr>
              <a:t>Parasympathomimetics</a:t>
            </a:r>
            <a:r>
              <a:rPr lang="en-US" sz="1600" dirty="0">
                <a:solidFill>
                  <a:srgbClr val="0000FF"/>
                </a:solidFill>
              </a:rPr>
              <a:t>, </a:t>
            </a:r>
            <a:r>
              <a:rPr lang="en-US" sz="1600" dirty="0" err="1">
                <a:solidFill>
                  <a:srgbClr val="0000FF"/>
                </a:solidFill>
              </a:rPr>
              <a:t>ie</a:t>
            </a:r>
            <a:r>
              <a:rPr lang="en-US" sz="1600" dirty="0">
                <a:solidFill>
                  <a:srgbClr val="0000FF"/>
                </a:solidFill>
              </a:rPr>
              <a:t>, </a:t>
            </a:r>
            <a:r>
              <a:rPr lang="en-US" sz="1600" dirty="0" err="1">
                <a:solidFill>
                  <a:srgbClr val="0000FF"/>
                </a:solidFill>
              </a:rPr>
              <a:t>pilo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2741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98A3F-566C-4B34-BB2F-E38A9F4F7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BA4A8-E0BC-401A-AE96-20F91898B8CB}" type="slidenum">
              <a:rPr lang="en-US" altLang="en-US" smtClean="0"/>
              <a:pPr>
                <a:defRPr/>
              </a:pPr>
              <a:t>124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361137-5DB4-4973-8C15-B0A27A2CD23E}"/>
              </a:ext>
            </a:extLst>
          </p:cNvPr>
          <p:cNvSpPr txBox="1"/>
          <p:nvPr/>
        </p:nvSpPr>
        <p:spPr>
          <a:xfrm>
            <a:off x="3383236" y="6018668"/>
            <a:ext cx="2377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Laser trabeculoplasty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80C2EC-CE70-4220-9E3F-00ECB263C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244" y="1011936"/>
            <a:ext cx="2953512" cy="48341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D9807A-1172-4C59-BACE-44D094946198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187839121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FC5BADC6-4ABC-47A4-BA7C-B5044BBB1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103688"/>
            <a:ext cx="409599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So to lower IOP, one must: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aqueous formation,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1800" b="1" dirty="0">
                <a:solidFill>
                  <a:srgbClr val="FF0000"/>
                </a:solidFill>
              </a:rPr>
              <a:t>increase outflow facility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episcleral venous pressure</a:t>
            </a:r>
          </a:p>
        </p:txBody>
      </p:sp>
      <p:sp>
        <p:nvSpPr>
          <p:cNvPr id="19460" name="Text Box 9">
            <a:extLst>
              <a:ext uri="{FF2B5EF4-FFF2-40B4-BE49-F238E27FC236}">
                <a16:creationId xmlns:a16="http://schemas.microsoft.com/office/drawing/2014/main" id="{2CB3FF3A-42F4-458F-B73D-0AD2408F6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3" y="1143000"/>
            <a:ext cx="8456609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chemeClr val="bg1">
                    <a:lumMod val="65000"/>
                  </a:schemeClr>
                </a:solidFill>
              </a:rPr>
              <a:t>Fill in the IOP equation below. 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altLang="en-US" sz="2400" b="1">
                <a:solidFill>
                  <a:schemeClr val="bg1">
                    <a:lumMod val="65000"/>
                  </a:schemeClr>
                </a:solidFill>
              </a:rPr>
              <a:t>Goldmann equation</a:t>
            </a:r>
          </a:p>
        </p:txBody>
      </p:sp>
      <p:sp>
        <p:nvSpPr>
          <p:cNvPr id="19466" name="Rectangle 15">
            <a:extLst>
              <a:ext uri="{FF2B5EF4-FFF2-40B4-BE49-F238E27FC236}">
                <a16:creationId xmlns:a16="http://schemas.microsoft.com/office/drawing/2014/main" id="{13A414B9-9103-4264-9DA1-BB5C8CD25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9467" name="Slide Number Placeholder 1">
            <a:extLst>
              <a:ext uri="{FF2B5EF4-FFF2-40B4-BE49-F238E27FC236}">
                <a16:creationId xmlns:a16="http://schemas.microsoft.com/office/drawing/2014/main" id="{41513787-CFE3-44D6-B156-FD19E9A8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0A2EBC-BD54-438E-96EE-BEB43DEC4E1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125</a:t>
            </a:fld>
            <a:endParaRPr lang="en-US" altLang="en-US" sz="10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9C9E8A-33AB-41DB-AEDC-29F6B7C1B357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grpSp>
        <p:nvGrpSpPr>
          <p:cNvPr id="27" name="Group 3">
            <a:extLst>
              <a:ext uri="{FF2B5EF4-FFF2-40B4-BE49-F238E27FC236}">
                <a16:creationId xmlns:a16="http://schemas.microsoft.com/office/drawing/2014/main" id="{5C23089F-9F8C-436C-9D71-35FF9F39551F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28" name="Text Box 4">
              <a:extLst>
                <a:ext uri="{FF2B5EF4-FFF2-40B4-BE49-F238E27FC236}">
                  <a16:creationId xmlns:a16="http://schemas.microsoft.com/office/drawing/2014/main" id="{1B6122BB-2FCD-4A17-B4A8-5B1EA71F9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 dirty="0">
                  <a:solidFill>
                    <a:schemeClr val="bg1">
                      <a:lumMod val="75000"/>
                    </a:schemeClr>
                  </a:solidFill>
                </a:rPr>
                <a:t>IOP =</a:t>
              </a:r>
            </a:p>
          </p:txBody>
        </p:sp>
        <p:sp>
          <p:nvSpPr>
            <p:cNvPr id="29" name="Text Box 5">
              <a:extLst>
                <a:ext uri="{FF2B5EF4-FFF2-40B4-BE49-F238E27FC236}">
                  <a16:creationId xmlns:a16="http://schemas.microsoft.com/office/drawing/2014/main" id="{D4BC2F1C-9DDF-428F-9254-6AC3404C77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Outflow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Facility (</a:t>
              </a:r>
              <a:r>
                <a:rPr lang="en-US" altLang="en-US" sz="2000" b="1" dirty="0">
                  <a:solidFill>
                    <a:srgbClr val="FF0000"/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L/min/mmHg)</a:t>
              </a:r>
            </a:p>
          </p:txBody>
        </p:sp>
        <p:sp>
          <p:nvSpPr>
            <p:cNvPr id="30" name="Text Box 6">
              <a:extLst>
                <a:ext uri="{FF2B5EF4-FFF2-40B4-BE49-F238E27FC236}">
                  <a16:creationId xmlns:a16="http://schemas.microsoft.com/office/drawing/2014/main" id="{8E2B1D9A-BA7C-4B24-BB91-272F13553F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</a:rPr>
                <a:t>+</a:t>
              </a:r>
              <a:endParaRPr lang="en-US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31" name="Text Box 7">
              <a:extLst>
                <a:ext uri="{FF2B5EF4-FFF2-40B4-BE49-F238E27FC236}">
                  <a16:creationId xmlns:a16="http://schemas.microsoft.com/office/drawing/2014/main" id="{04070000-9A77-48BB-8D4A-42F158133D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Episcleral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Pressure (mmHg)</a:t>
              </a:r>
            </a:p>
          </p:txBody>
        </p:sp>
      </p:grpSp>
      <p:sp>
        <p:nvSpPr>
          <p:cNvPr id="32" name="Line 9">
            <a:extLst>
              <a:ext uri="{FF2B5EF4-FFF2-40B4-BE49-F238E27FC236}">
                <a16:creationId xmlns:a16="http://schemas.microsoft.com/office/drawing/2014/main" id="{F25D8FC2-7B30-4384-99B4-E683C41CB7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715968-C953-48BA-A9EE-D0861E6313CA}"/>
              </a:ext>
            </a:extLst>
          </p:cNvPr>
          <p:cNvSpPr/>
          <p:nvPr/>
        </p:nvSpPr>
        <p:spPr>
          <a:xfrm>
            <a:off x="2724150" y="4690360"/>
            <a:ext cx="3067050" cy="516835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A424E139-CCFC-414D-8779-67E02939A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634220"/>
            <a:ext cx="3352800" cy="75713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are the two types of outflow?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--</a:t>
            </a:r>
            <a:r>
              <a:rPr lang="en-US" altLang="en-US" sz="1600" b="1" dirty="0">
                <a:solidFill>
                  <a:schemeClr val="bg1"/>
                </a:solidFill>
              </a:rPr>
              <a:t>Trabecular meshwork (TM)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</a:t>
            </a:r>
            <a:r>
              <a:rPr lang="en-US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Uveoscleral (U/S)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66DECB8-BD0A-48F7-B3DF-C7C2C96204F5}"/>
              </a:ext>
            </a:extLst>
          </p:cNvPr>
          <p:cNvSpPr/>
          <p:nvPr/>
        </p:nvSpPr>
        <p:spPr>
          <a:xfrm>
            <a:off x="76200" y="3733800"/>
            <a:ext cx="3048000" cy="5762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C30BBD-5895-41A1-9AFB-DED365ABD49D}"/>
              </a:ext>
            </a:extLst>
          </p:cNvPr>
          <p:cNvSpPr txBox="1"/>
          <p:nvPr/>
        </p:nvSpPr>
        <p:spPr>
          <a:xfrm>
            <a:off x="609599" y="720505"/>
            <a:ext cx="7924800" cy="206210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laser procedure enhances TM outflow?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Laser trabeculoplasty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Microinvasive glaucoma surgery (MIGS) to enhance TM outflow takes one of three general approaches. What are they?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i="1" dirty="0">
                <a:solidFill>
                  <a:srgbClr val="0000FF"/>
                </a:solidFill>
              </a:rPr>
              <a:t>?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Disruption or removal of a portion of the TM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i="1" dirty="0">
                <a:solidFill>
                  <a:srgbClr val="0000FF"/>
                </a:solidFill>
              </a:rPr>
              <a:t>?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Creation of an artificial conduit through it with an implanted bypass stent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i="1" dirty="0">
                <a:solidFill>
                  <a:srgbClr val="0000FF"/>
                </a:solidFill>
              </a:rPr>
              <a:t>?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Enlargement of Schlemm’s canal via cannulation and dilation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49575D3-CDE2-493F-BD75-1F7767173BAA}"/>
              </a:ext>
            </a:extLst>
          </p:cNvPr>
          <p:cNvSpPr/>
          <p:nvPr/>
        </p:nvSpPr>
        <p:spPr>
          <a:xfrm>
            <a:off x="1621729" y="2731678"/>
            <a:ext cx="4296472" cy="697322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3627576A-5168-C7DD-D693-1A0FFDAF1E6A}"/>
              </a:ext>
            </a:extLst>
          </p:cNvPr>
          <p:cNvSpPr/>
          <p:nvPr/>
        </p:nvSpPr>
        <p:spPr>
          <a:xfrm>
            <a:off x="3200400" y="3507198"/>
            <a:ext cx="4419600" cy="10806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>
                <a:solidFill>
                  <a:srgbClr val="0000FF"/>
                </a:solidFill>
              </a:rPr>
              <a:t>Which class of meds increases TM outflow?</a:t>
            </a:r>
          </a:p>
          <a:p>
            <a:r>
              <a:rPr lang="en-US" sz="1600" dirty="0" err="1">
                <a:solidFill>
                  <a:srgbClr val="0000FF"/>
                </a:solidFill>
              </a:rPr>
              <a:t>Parasympathomimetics</a:t>
            </a:r>
            <a:r>
              <a:rPr lang="en-US" sz="1600" dirty="0">
                <a:solidFill>
                  <a:srgbClr val="0000FF"/>
                </a:solidFill>
              </a:rPr>
              <a:t>, </a:t>
            </a:r>
            <a:r>
              <a:rPr lang="en-US" sz="1600" dirty="0" err="1">
                <a:solidFill>
                  <a:srgbClr val="0000FF"/>
                </a:solidFill>
              </a:rPr>
              <a:t>ie</a:t>
            </a:r>
            <a:r>
              <a:rPr lang="en-US" sz="1600" dirty="0">
                <a:solidFill>
                  <a:srgbClr val="0000FF"/>
                </a:solidFill>
              </a:rPr>
              <a:t>, </a:t>
            </a:r>
            <a:r>
              <a:rPr lang="en-US" sz="1600" dirty="0" err="1">
                <a:solidFill>
                  <a:srgbClr val="0000FF"/>
                </a:solidFill>
              </a:rPr>
              <a:t>pilo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83773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FC5BADC6-4ABC-47A4-BA7C-B5044BBB1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103688"/>
            <a:ext cx="409599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So to lower IOP, one must: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aqueous formation,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1800" b="1" dirty="0">
                <a:solidFill>
                  <a:srgbClr val="FF0000"/>
                </a:solidFill>
              </a:rPr>
              <a:t>increase outflow facility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episcleral venous pressure</a:t>
            </a:r>
          </a:p>
        </p:txBody>
      </p:sp>
      <p:sp>
        <p:nvSpPr>
          <p:cNvPr id="19460" name="Text Box 9">
            <a:extLst>
              <a:ext uri="{FF2B5EF4-FFF2-40B4-BE49-F238E27FC236}">
                <a16:creationId xmlns:a16="http://schemas.microsoft.com/office/drawing/2014/main" id="{2CB3FF3A-42F4-458F-B73D-0AD2408F6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3" y="1143000"/>
            <a:ext cx="8456609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chemeClr val="bg1">
                    <a:lumMod val="65000"/>
                  </a:schemeClr>
                </a:solidFill>
              </a:rPr>
              <a:t>Fill in the IOP equation below. 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altLang="en-US" sz="2400" b="1">
                <a:solidFill>
                  <a:schemeClr val="bg1">
                    <a:lumMod val="65000"/>
                  </a:schemeClr>
                </a:solidFill>
              </a:rPr>
              <a:t>Goldmann equation</a:t>
            </a:r>
          </a:p>
        </p:txBody>
      </p:sp>
      <p:sp>
        <p:nvSpPr>
          <p:cNvPr id="19466" name="Rectangle 15">
            <a:extLst>
              <a:ext uri="{FF2B5EF4-FFF2-40B4-BE49-F238E27FC236}">
                <a16:creationId xmlns:a16="http://schemas.microsoft.com/office/drawing/2014/main" id="{13A414B9-9103-4264-9DA1-BB5C8CD25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9467" name="Slide Number Placeholder 1">
            <a:extLst>
              <a:ext uri="{FF2B5EF4-FFF2-40B4-BE49-F238E27FC236}">
                <a16:creationId xmlns:a16="http://schemas.microsoft.com/office/drawing/2014/main" id="{41513787-CFE3-44D6-B156-FD19E9A8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0A2EBC-BD54-438E-96EE-BEB43DEC4E1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126</a:t>
            </a:fld>
            <a:endParaRPr lang="en-US" altLang="en-US" sz="10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9C9E8A-33AB-41DB-AEDC-29F6B7C1B357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grpSp>
        <p:nvGrpSpPr>
          <p:cNvPr id="27" name="Group 3">
            <a:extLst>
              <a:ext uri="{FF2B5EF4-FFF2-40B4-BE49-F238E27FC236}">
                <a16:creationId xmlns:a16="http://schemas.microsoft.com/office/drawing/2014/main" id="{5C23089F-9F8C-436C-9D71-35FF9F39551F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28" name="Text Box 4">
              <a:extLst>
                <a:ext uri="{FF2B5EF4-FFF2-40B4-BE49-F238E27FC236}">
                  <a16:creationId xmlns:a16="http://schemas.microsoft.com/office/drawing/2014/main" id="{1B6122BB-2FCD-4A17-B4A8-5B1EA71F9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 dirty="0">
                  <a:solidFill>
                    <a:schemeClr val="bg1">
                      <a:lumMod val="75000"/>
                    </a:schemeClr>
                  </a:solidFill>
                </a:rPr>
                <a:t>IOP =</a:t>
              </a:r>
            </a:p>
          </p:txBody>
        </p:sp>
        <p:sp>
          <p:nvSpPr>
            <p:cNvPr id="29" name="Text Box 5">
              <a:extLst>
                <a:ext uri="{FF2B5EF4-FFF2-40B4-BE49-F238E27FC236}">
                  <a16:creationId xmlns:a16="http://schemas.microsoft.com/office/drawing/2014/main" id="{D4BC2F1C-9DDF-428F-9254-6AC3404C77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Outflow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Facility (</a:t>
              </a:r>
              <a:r>
                <a:rPr lang="en-US" altLang="en-US" sz="2000" b="1" dirty="0">
                  <a:solidFill>
                    <a:srgbClr val="FF0000"/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L/min/mmHg)</a:t>
              </a:r>
            </a:p>
          </p:txBody>
        </p:sp>
        <p:sp>
          <p:nvSpPr>
            <p:cNvPr id="30" name="Text Box 6">
              <a:extLst>
                <a:ext uri="{FF2B5EF4-FFF2-40B4-BE49-F238E27FC236}">
                  <a16:creationId xmlns:a16="http://schemas.microsoft.com/office/drawing/2014/main" id="{8E2B1D9A-BA7C-4B24-BB91-272F13553F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</a:rPr>
                <a:t>+</a:t>
              </a:r>
              <a:endParaRPr lang="en-US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31" name="Text Box 7">
              <a:extLst>
                <a:ext uri="{FF2B5EF4-FFF2-40B4-BE49-F238E27FC236}">
                  <a16:creationId xmlns:a16="http://schemas.microsoft.com/office/drawing/2014/main" id="{04070000-9A77-48BB-8D4A-42F158133D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Episcleral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Pressure (mmHg)</a:t>
              </a:r>
            </a:p>
          </p:txBody>
        </p:sp>
      </p:grpSp>
      <p:sp>
        <p:nvSpPr>
          <p:cNvPr id="32" name="Line 9">
            <a:extLst>
              <a:ext uri="{FF2B5EF4-FFF2-40B4-BE49-F238E27FC236}">
                <a16:creationId xmlns:a16="http://schemas.microsoft.com/office/drawing/2014/main" id="{F25D8FC2-7B30-4384-99B4-E683C41CB7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715968-C953-48BA-A9EE-D0861E6313CA}"/>
              </a:ext>
            </a:extLst>
          </p:cNvPr>
          <p:cNvSpPr/>
          <p:nvPr/>
        </p:nvSpPr>
        <p:spPr>
          <a:xfrm>
            <a:off x="2724150" y="4690360"/>
            <a:ext cx="3067050" cy="516835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A424E139-CCFC-414D-8779-67E02939A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634220"/>
            <a:ext cx="3352800" cy="75713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are the two types of outflow?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--</a:t>
            </a:r>
            <a:r>
              <a:rPr lang="en-US" altLang="en-US" sz="1600" b="1" dirty="0">
                <a:solidFill>
                  <a:schemeClr val="bg1"/>
                </a:solidFill>
              </a:rPr>
              <a:t>Trabecular meshwork (TM)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</a:t>
            </a:r>
            <a:r>
              <a:rPr lang="en-US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Uveoscleral (U/S)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66DECB8-BD0A-48F7-B3DF-C7C2C96204F5}"/>
              </a:ext>
            </a:extLst>
          </p:cNvPr>
          <p:cNvSpPr/>
          <p:nvPr/>
        </p:nvSpPr>
        <p:spPr>
          <a:xfrm>
            <a:off x="76200" y="3733800"/>
            <a:ext cx="3048000" cy="5762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C30BBD-5895-41A1-9AFB-DED365ABD49D}"/>
              </a:ext>
            </a:extLst>
          </p:cNvPr>
          <p:cNvSpPr txBox="1"/>
          <p:nvPr/>
        </p:nvSpPr>
        <p:spPr>
          <a:xfrm>
            <a:off x="609599" y="720505"/>
            <a:ext cx="7924800" cy="206210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laser procedure enhances TM outflow?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Laser trabeculoplasty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Microinvasive glaucoma surgery (MIGS) to enhance TM outflow takes one of three general approaches. What are they?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--Disruption or removal of a portion of the TM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--Creation of an artificial conduit through it with an implanted bypass stent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--Enlargement of Schlemm’s canal via cannulation and dilation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49575D3-CDE2-493F-BD75-1F7767173BAA}"/>
              </a:ext>
            </a:extLst>
          </p:cNvPr>
          <p:cNvSpPr/>
          <p:nvPr/>
        </p:nvSpPr>
        <p:spPr>
          <a:xfrm>
            <a:off x="1621729" y="2731678"/>
            <a:ext cx="4296472" cy="697322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2FD5C3B1-E2B1-F170-4C00-912A66B2DEFB}"/>
              </a:ext>
            </a:extLst>
          </p:cNvPr>
          <p:cNvSpPr/>
          <p:nvPr/>
        </p:nvSpPr>
        <p:spPr>
          <a:xfrm>
            <a:off x="3200400" y="3507198"/>
            <a:ext cx="4419600" cy="10806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>
                <a:solidFill>
                  <a:srgbClr val="0000FF"/>
                </a:solidFill>
              </a:rPr>
              <a:t>Which class of meds increases TM outflow?</a:t>
            </a:r>
          </a:p>
          <a:p>
            <a:r>
              <a:rPr lang="en-US" sz="1600" dirty="0" err="1">
                <a:solidFill>
                  <a:srgbClr val="0000FF"/>
                </a:solidFill>
              </a:rPr>
              <a:t>Parasympathomimetics</a:t>
            </a:r>
            <a:r>
              <a:rPr lang="en-US" sz="1600" dirty="0">
                <a:solidFill>
                  <a:srgbClr val="0000FF"/>
                </a:solidFill>
              </a:rPr>
              <a:t>, </a:t>
            </a:r>
            <a:r>
              <a:rPr lang="en-US" sz="1600" dirty="0" err="1">
                <a:solidFill>
                  <a:srgbClr val="0000FF"/>
                </a:solidFill>
              </a:rPr>
              <a:t>ie</a:t>
            </a:r>
            <a:r>
              <a:rPr lang="en-US" sz="1600" dirty="0">
                <a:solidFill>
                  <a:srgbClr val="0000FF"/>
                </a:solidFill>
              </a:rPr>
              <a:t>, </a:t>
            </a:r>
            <a:r>
              <a:rPr lang="en-US" sz="1600" dirty="0" err="1">
                <a:solidFill>
                  <a:srgbClr val="0000FF"/>
                </a:solidFill>
              </a:rPr>
              <a:t>pilo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99172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98A3F-566C-4B34-BB2F-E38A9F4F7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BA4A8-E0BC-401A-AE96-20F91898B8CB}" type="slidenum">
              <a:rPr lang="en-US" altLang="en-US" smtClean="0"/>
              <a:pPr>
                <a:defRPr/>
              </a:pPr>
              <a:t>127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361137-5DB4-4973-8C15-B0A27A2CD23E}"/>
              </a:ext>
            </a:extLst>
          </p:cNvPr>
          <p:cNvSpPr txBox="1"/>
          <p:nvPr/>
        </p:nvSpPr>
        <p:spPr>
          <a:xfrm>
            <a:off x="1896106" y="4585750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MIGS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C5876D-10B9-4CF7-837E-262989E7381D}"/>
              </a:ext>
            </a:extLst>
          </p:cNvPr>
          <p:cNvSpPr txBox="1"/>
          <p:nvPr/>
        </p:nvSpPr>
        <p:spPr>
          <a:xfrm>
            <a:off x="5486400" y="3058180"/>
            <a:ext cx="333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Creation of an artificial conduit through it with an implanted bypass stent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081845-2522-4285-8EE7-E9B315B7F3A0}"/>
              </a:ext>
            </a:extLst>
          </p:cNvPr>
          <p:cNvSpPr txBox="1"/>
          <p:nvPr/>
        </p:nvSpPr>
        <p:spPr>
          <a:xfrm>
            <a:off x="5600700" y="5940648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Enlargement of Schlemm’s canal via cannulation and dilation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4F3BE87-2966-4ED7-AC06-552E26362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42532"/>
            <a:ext cx="3733800" cy="25156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D9807A-1172-4C59-BACE-44D094946198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622788-1E0F-49B0-AC15-CB21D3ED0DC7}"/>
              </a:ext>
            </a:extLst>
          </p:cNvPr>
          <p:cNvSpPr txBox="1"/>
          <p:nvPr/>
        </p:nvSpPr>
        <p:spPr>
          <a:xfrm>
            <a:off x="838200" y="3058180"/>
            <a:ext cx="1930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Disruption or removal of a portion of the TM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49B413A-F48B-44AE-83A2-DB3BBC3C0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767" y="673930"/>
            <a:ext cx="3062357" cy="23478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CBD77F-3F2A-45F1-A6D6-FDA1585C52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380" y="3754072"/>
            <a:ext cx="3909063" cy="218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6006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FC5BADC6-4ABC-47A4-BA7C-B5044BBB1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103688"/>
            <a:ext cx="409599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So to lower IOP, one must: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aqueous formation,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1800" b="1" dirty="0">
                <a:solidFill>
                  <a:srgbClr val="FF0000"/>
                </a:solidFill>
              </a:rPr>
              <a:t>increase outflow facility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episcleral venous pressure</a:t>
            </a:r>
          </a:p>
        </p:txBody>
      </p:sp>
      <p:sp>
        <p:nvSpPr>
          <p:cNvPr id="19460" name="Text Box 9">
            <a:extLst>
              <a:ext uri="{FF2B5EF4-FFF2-40B4-BE49-F238E27FC236}">
                <a16:creationId xmlns:a16="http://schemas.microsoft.com/office/drawing/2014/main" id="{2CB3FF3A-42F4-458F-B73D-0AD2408F6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3" y="1143000"/>
            <a:ext cx="8456609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chemeClr val="bg1">
                    <a:lumMod val="65000"/>
                  </a:schemeClr>
                </a:solidFill>
              </a:rPr>
              <a:t>Fill in the IOP equation below. 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altLang="en-US" sz="2400" b="1">
                <a:solidFill>
                  <a:schemeClr val="bg1">
                    <a:lumMod val="65000"/>
                  </a:schemeClr>
                </a:solidFill>
              </a:rPr>
              <a:t>Goldmann equation</a:t>
            </a:r>
          </a:p>
        </p:txBody>
      </p:sp>
      <p:sp>
        <p:nvSpPr>
          <p:cNvPr id="19466" name="Rectangle 15">
            <a:extLst>
              <a:ext uri="{FF2B5EF4-FFF2-40B4-BE49-F238E27FC236}">
                <a16:creationId xmlns:a16="http://schemas.microsoft.com/office/drawing/2014/main" id="{13A414B9-9103-4264-9DA1-BB5C8CD25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9467" name="Slide Number Placeholder 1">
            <a:extLst>
              <a:ext uri="{FF2B5EF4-FFF2-40B4-BE49-F238E27FC236}">
                <a16:creationId xmlns:a16="http://schemas.microsoft.com/office/drawing/2014/main" id="{41513787-CFE3-44D6-B156-FD19E9A8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0A2EBC-BD54-438E-96EE-BEB43DEC4E1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128</a:t>
            </a:fld>
            <a:endParaRPr lang="en-US" altLang="en-US" sz="10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9C9E8A-33AB-41DB-AEDC-29F6B7C1B357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grpSp>
        <p:nvGrpSpPr>
          <p:cNvPr id="27" name="Group 3">
            <a:extLst>
              <a:ext uri="{FF2B5EF4-FFF2-40B4-BE49-F238E27FC236}">
                <a16:creationId xmlns:a16="http://schemas.microsoft.com/office/drawing/2014/main" id="{5C23089F-9F8C-436C-9D71-35FF9F39551F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28" name="Text Box 4">
              <a:extLst>
                <a:ext uri="{FF2B5EF4-FFF2-40B4-BE49-F238E27FC236}">
                  <a16:creationId xmlns:a16="http://schemas.microsoft.com/office/drawing/2014/main" id="{1B6122BB-2FCD-4A17-B4A8-5B1EA71F9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 dirty="0">
                  <a:solidFill>
                    <a:schemeClr val="bg1">
                      <a:lumMod val="75000"/>
                    </a:schemeClr>
                  </a:solidFill>
                </a:rPr>
                <a:t>IOP =</a:t>
              </a:r>
            </a:p>
          </p:txBody>
        </p:sp>
        <p:sp>
          <p:nvSpPr>
            <p:cNvPr id="29" name="Text Box 5">
              <a:extLst>
                <a:ext uri="{FF2B5EF4-FFF2-40B4-BE49-F238E27FC236}">
                  <a16:creationId xmlns:a16="http://schemas.microsoft.com/office/drawing/2014/main" id="{D4BC2F1C-9DDF-428F-9254-6AC3404C77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Outflow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Facility (</a:t>
              </a:r>
              <a:r>
                <a:rPr lang="en-US" altLang="en-US" sz="2000" b="1" dirty="0">
                  <a:solidFill>
                    <a:srgbClr val="FF0000"/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L/min/mmHg)</a:t>
              </a:r>
            </a:p>
          </p:txBody>
        </p:sp>
        <p:sp>
          <p:nvSpPr>
            <p:cNvPr id="30" name="Text Box 6">
              <a:extLst>
                <a:ext uri="{FF2B5EF4-FFF2-40B4-BE49-F238E27FC236}">
                  <a16:creationId xmlns:a16="http://schemas.microsoft.com/office/drawing/2014/main" id="{8E2B1D9A-BA7C-4B24-BB91-272F13553F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</a:rPr>
                <a:t>+</a:t>
              </a:r>
              <a:endParaRPr lang="en-US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31" name="Text Box 7">
              <a:extLst>
                <a:ext uri="{FF2B5EF4-FFF2-40B4-BE49-F238E27FC236}">
                  <a16:creationId xmlns:a16="http://schemas.microsoft.com/office/drawing/2014/main" id="{04070000-9A77-48BB-8D4A-42F158133D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Episcleral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Pressure (mmHg)</a:t>
              </a:r>
            </a:p>
          </p:txBody>
        </p:sp>
      </p:grpSp>
      <p:sp>
        <p:nvSpPr>
          <p:cNvPr id="32" name="Line 9">
            <a:extLst>
              <a:ext uri="{FF2B5EF4-FFF2-40B4-BE49-F238E27FC236}">
                <a16:creationId xmlns:a16="http://schemas.microsoft.com/office/drawing/2014/main" id="{F25D8FC2-7B30-4384-99B4-E683C41CB7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49575D3-CDE2-493F-BD75-1F7767173BAA}"/>
              </a:ext>
            </a:extLst>
          </p:cNvPr>
          <p:cNvSpPr/>
          <p:nvPr/>
        </p:nvSpPr>
        <p:spPr>
          <a:xfrm>
            <a:off x="1621729" y="2731678"/>
            <a:ext cx="4296472" cy="697322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715968-C953-48BA-A9EE-D0861E6313CA}"/>
              </a:ext>
            </a:extLst>
          </p:cNvPr>
          <p:cNvSpPr/>
          <p:nvPr/>
        </p:nvSpPr>
        <p:spPr>
          <a:xfrm>
            <a:off x="2724150" y="4690360"/>
            <a:ext cx="3067050" cy="516835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A424E139-CCFC-414D-8779-67E02939A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634220"/>
            <a:ext cx="3352800" cy="75713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are the two types of outflow?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</a:t>
            </a:r>
            <a:r>
              <a:rPr lang="en-US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Trabecular meshwork (TM)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--</a:t>
            </a:r>
            <a:r>
              <a:rPr lang="en-US" altLang="en-US" sz="1600" b="1" dirty="0">
                <a:solidFill>
                  <a:schemeClr val="bg1"/>
                </a:solidFill>
              </a:rPr>
              <a:t>Uveoscleral (U/S)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0758840-92A5-4D58-BF0F-53ED3703CD6A}"/>
              </a:ext>
            </a:extLst>
          </p:cNvPr>
          <p:cNvSpPr/>
          <p:nvPr/>
        </p:nvSpPr>
        <p:spPr>
          <a:xfrm>
            <a:off x="76200" y="3962400"/>
            <a:ext cx="2133600" cy="5762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CC78DA7F-CD2B-9478-29B9-67971918AA19}"/>
              </a:ext>
            </a:extLst>
          </p:cNvPr>
          <p:cNvSpPr/>
          <p:nvPr/>
        </p:nvSpPr>
        <p:spPr>
          <a:xfrm>
            <a:off x="2266608" y="3580825"/>
            <a:ext cx="4495800" cy="1339412"/>
          </a:xfrm>
          <a:prstGeom prst="lef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700"/>
              </a:lnSpc>
            </a:pPr>
            <a:r>
              <a:rPr lang="en-US" sz="1600" i="1" dirty="0">
                <a:solidFill>
                  <a:srgbClr val="0000FF"/>
                </a:solidFill>
              </a:rPr>
              <a:t>Which class of meds has as its main IOP-lowering effect an increase in U/S outflow?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solidFill>
                  <a:srgbClr val="CCFFCC"/>
                </a:solidFill>
              </a:rPr>
              <a:t>Prostaglandin analogues</a:t>
            </a:r>
          </a:p>
        </p:txBody>
      </p:sp>
    </p:spTree>
    <p:extLst>
      <p:ext uri="{BB962C8B-B14F-4D97-AF65-F5344CB8AC3E}">
        <p14:creationId xmlns:p14="http://schemas.microsoft.com/office/powerpoint/2010/main" val="44703531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FC5BADC6-4ABC-47A4-BA7C-B5044BBB1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103688"/>
            <a:ext cx="409599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So to lower IOP, one must: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aqueous formation,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1800" b="1" dirty="0">
                <a:solidFill>
                  <a:srgbClr val="FF0000"/>
                </a:solidFill>
              </a:rPr>
              <a:t>increase outflow facility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episcleral venous pressure</a:t>
            </a:r>
          </a:p>
        </p:txBody>
      </p:sp>
      <p:sp>
        <p:nvSpPr>
          <p:cNvPr id="19460" name="Text Box 9">
            <a:extLst>
              <a:ext uri="{FF2B5EF4-FFF2-40B4-BE49-F238E27FC236}">
                <a16:creationId xmlns:a16="http://schemas.microsoft.com/office/drawing/2014/main" id="{2CB3FF3A-42F4-458F-B73D-0AD2408F6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3" y="1143000"/>
            <a:ext cx="8456609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chemeClr val="bg1">
                    <a:lumMod val="65000"/>
                  </a:schemeClr>
                </a:solidFill>
              </a:rPr>
              <a:t>Fill in the IOP equation below. 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altLang="en-US" sz="2400" b="1">
                <a:solidFill>
                  <a:schemeClr val="bg1">
                    <a:lumMod val="65000"/>
                  </a:schemeClr>
                </a:solidFill>
              </a:rPr>
              <a:t>Goldmann equation</a:t>
            </a:r>
          </a:p>
        </p:txBody>
      </p:sp>
      <p:sp>
        <p:nvSpPr>
          <p:cNvPr id="19466" name="Rectangle 15">
            <a:extLst>
              <a:ext uri="{FF2B5EF4-FFF2-40B4-BE49-F238E27FC236}">
                <a16:creationId xmlns:a16="http://schemas.microsoft.com/office/drawing/2014/main" id="{13A414B9-9103-4264-9DA1-BB5C8CD25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9467" name="Slide Number Placeholder 1">
            <a:extLst>
              <a:ext uri="{FF2B5EF4-FFF2-40B4-BE49-F238E27FC236}">
                <a16:creationId xmlns:a16="http://schemas.microsoft.com/office/drawing/2014/main" id="{41513787-CFE3-44D6-B156-FD19E9A8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0A2EBC-BD54-438E-96EE-BEB43DEC4E1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129</a:t>
            </a:fld>
            <a:endParaRPr lang="en-US" altLang="en-US" sz="10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9C9E8A-33AB-41DB-AEDC-29F6B7C1B357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grpSp>
        <p:nvGrpSpPr>
          <p:cNvPr id="27" name="Group 3">
            <a:extLst>
              <a:ext uri="{FF2B5EF4-FFF2-40B4-BE49-F238E27FC236}">
                <a16:creationId xmlns:a16="http://schemas.microsoft.com/office/drawing/2014/main" id="{5C23089F-9F8C-436C-9D71-35FF9F39551F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28" name="Text Box 4">
              <a:extLst>
                <a:ext uri="{FF2B5EF4-FFF2-40B4-BE49-F238E27FC236}">
                  <a16:creationId xmlns:a16="http://schemas.microsoft.com/office/drawing/2014/main" id="{1B6122BB-2FCD-4A17-B4A8-5B1EA71F9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 dirty="0">
                  <a:solidFill>
                    <a:schemeClr val="bg1">
                      <a:lumMod val="75000"/>
                    </a:schemeClr>
                  </a:solidFill>
                </a:rPr>
                <a:t>IOP =</a:t>
              </a:r>
            </a:p>
          </p:txBody>
        </p:sp>
        <p:sp>
          <p:nvSpPr>
            <p:cNvPr id="29" name="Text Box 5">
              <a:extLst>
                <a:ext uri="{FF2B5EF4-FFF2-40B4-BE49-F238E27FC236}">
                  <a16:creationId xmlns:a16="http://schemas.microsoft.com/office/drawing/2014/main" id="{D4BC2F1C-9DDF-428F-9254-6AC3404C77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Outflow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Facility (</a:t>
              </a:r>
              <a:r>
                <a:rPr lang="en-US" altLang="en-US" sz="2000" b="1" dirty="0">
                  <a:solidFill>
                    <a:srgbClr val="FF0000"/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L/min/mmHg)</a:t>
              </a:r>
            </a:p>
          </p:txBody>
        </p:sp>
        <p:sp>
          <p:nvSpPr>
            <p:cNvPr id="30" name="Text Box 6">
              <a:extLst>
                <a:ext uri="{FF2B5EF4-FFF2-40B4-BE49-F238E27FC236}">
                  <a16:creationId xmlns:a16="http://schemas.microsoft.com/office/drawing/2014/main" id="{8E2B1D9A-BA7C-4B24-BB91-272F13553F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</a:rPr>
                <a:t>+</a:t>
              </a:r>
              <a:endParaRPr lang="en-US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31" name="Text Box 7">
              <a:extLst>
                <a:ext uri="{FF2B5EF4-FFF2-40B4-BE49-F238E27FC236}">
                  <a16:creationId xmlns:a16="http://schemas.microsoft.com/office/drawing/2014/main" id="{04070000-9A77-48BB-8D4A-42F158133D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Episcleral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Pressure (mmHg)</a:t>
              </a:r>
            </a:p>
          </p:txBody>
        </p:sp>
      </p:grpSp>
      <p:sp>
        <p:nvSpPr>
          <p:cNvPr id="32" name="Line 9">
            <a:extLst>
              <a:ext uri="{FF2B5EF4-FFF2-40B4-BE49-F238E27FC236}">
                <a16:creationId xmlns:a16="http://schemas.microsoft.com/office/drawing/2014/main" id="{F25D8FC2-7B30-4384-99B4-E683C41CB7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49575D3-CDE2-493F-BD75-1F7767173BAA}"/>
              </a:ext>
            </a:extLst>
          </p:cNvPr>
          <p:cNvSpPr/>
          <p:nvPr/>
        </p:nvSpPr>
        <p:spPr>
          <a:xfrm>
            <a:off x="1621729" y="2731678"/>
            <a:ext cx="4296472" cy="697322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715968-C953-48BA-A9EE-D0861E6313CA}"/>
              </a:ext>
            </a:extLst>
          </p:cNvPr>
          <p:cNvSpPr/>
          <p:nvPr/>
        </p:nvSpPr>
        <p:spPr>
          <a:xfrm>
            <a:off x="2724150" y="4690360"/>
            <a:ext cx="3067050" cy="516835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A424E139-CCFC-414D-8779-67E02939A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634220"/>
            <a:ext cx="3352800" cy="75713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are the two types of outflow?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</a:t>
            </a:r>
            <a:r>
              <a:rPr lang="en-US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Trabecular meshwork (TM)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--</a:t>
            </a:r>
            <a:r>
              <a:rPr lang="en-US" altLang="en-US" sz="1600" b="1" dirty="0">
                <a:solidFill>
                  <a:schemeClr val="bg1"/>
                </a:solidFill>
              </a:rPr>
              <a:t>Uveoscleral (U/S)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0758840-92A5-4D58-BF0F-53ED3703CD6A}"/>
              </a:ext>
            </a:extLst>
          </p:cNvPr>
          <p:cNvSpPr/>
          <p:nvPr/>
        </p:nvSpPr>
        <p:spPr>
          <a:xfrm>
            <a:off x="76200" y="3962400"/>
            <a:ext cx="2133600" cy="5762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5E3BDB84-BE46-BF9C-15DA-4C935D57CBC3}"/>
              </a:ext>
            </a:extLst>
          </p:cNvPr>
          <p:cNvSpPr/>
          <p:nvPr/>
        </p:nvSpPr>
        <p:spPr>
          <a:xfrm>
            <a:off x="2266608" y="3580825"/>
            <a:ext cx="4495800" cy="1339412"/>
          </a:xfrm>
          <a:prstGeom prst="lef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700"/>
              </a:lnSpc>
            </a:pPr>
            <a:r>
              <a:rPr lang="en-US" sz="1600" i="1" dirty="0">
                <a:solidFill>
                  <a:srgbClr val="0000FF"/>
                </a:solidFill>
              </a:rPr>
              <a:t>Which class of meds has as its main IOP-lowering effect an increase in U/S outflow?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solidFill>
                  <a:srgbClr val="0000FF"/>
                </a:solidFill>
              </a:rPr>
              <a:t>Prostaglandin analogues</a:t>
            </a:r>
          </a:p>
        </p:txBody>
      </p:sp>
    </p:spTree>
    <p:extLst>
      <p:ext uri="{BB962C8B-B14F-4D97-AF65-F5344CB8AC3E}">
        <p14:creationId xmlns:p14="http://schemas.microsoft.com/office/powerpoint/2010/main" val="38561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4680804" cy="3505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546E13-4B74-448A-AC96-F251109B85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4"/>
          <a:stretch/>
        </p:blipFill>
        <p:spPr>
          <a:xfrm>
            <a:off x="5379522" y="1295400"/>
            <a:ext cx="3459678" cy="3505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463514-66E9-402D-AFF5-39D45C48B5E2}"/>
              </a:ext>
            </a:extLst>
          </p:cNvPr>
          <p:cNvSpPr txBox="1"/>
          <p:nvPr/>
        </p:nvSpPr>
        <p:spPr>
          <a:xfrm>
            <a:off x="1299318" y="6019800"/>
            <a:ext cx="6545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Nonpigmented epithelium of the pars </a:t>
            </a:r>
            <a:r>
              <a:rPr lang="en-US" dirty="0" err="1"/>
              <a:t>plicata</a:t>
            </a:r>
            <a:r>
              <a:rPr lang="en-US" dirty="0"/>
              <a:t> of the ciliary body</a:t>
            </a:r>
          </a:p>
          <a:p>
            <a:pPr algn="ctr"/>
            <a:r>
              <a:rPr lang="en-US" dirty="0"/>
              <a:t>(note also the presence of a pigmented epithelial layer)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FD28E6-3C07-48B5-836C-B8CF2EA94D32}"/>
              </a:ext>
            </a:extLst>
          </p:cNvPr>
          <p:cNvSpPr txBox="1"/>
          <p:nvPr/>
        </p:nvSpPr>
        <p:spPr>
          <a:xfrm>
            <a:off x="2045519" y="4883762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Lower mag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17F995-A06E-4CF6-9C96-0636F71E709E}"/>
              </a:ext>
            </a:extLst>
          </p:cNvPr>
          <p:cNvSpPr txBox="1"/>
          <p:nvPr/>
        </p:nvSpPr>
        <p:spPr>
          <a:xfrm>
            <a:off x="6487238" y="4873823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Higher mag</a:t>
            </a:r>
          </a:p>
        </p:txBody>
      </p:sp>
    </p:spTree>
    <p:extLst>
      <p:ext uri="{BB962C8B-B14F-4D97-AF65-F5344CB8AC3E}">
        <p14:creationId xmlns:p14="http://schemas.microsoft.com/office/powerpoint/2010/main" val="209931253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FC5BADC6-4ABC-47A4-BA7C-B5044BBB1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103688"/>
            <a:ext cx="409599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So to lower IOP, one must: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aqueous formation,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1800" b="1" dirty="0">
                <a:solidFill>
                  <a:srgbClr val="FF0000"/>
                </a:solidFill>
              </a:rPr>
              <a:t>increase outflow facility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episcleral venous pressure</a:t>
            </a:r>
          </a:p>
        </p:txBody>
      </p:sp>
      <p:sp>
        <p:nvSpPr>
          <p:cNvPr id="19460" name="Text Box 9">
            <a:extLst>
              <a:ext uri="{FF2B5EF4-FFF2-40B4-BE49-F238E27FC236}">
                <a16:creationId xmlns:a16="http://schemas.microsoft.com/office/drawing/2014/main" id="{2CB3FF3A-42F4-458F-B73D-0AD2408F6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3" y="1143000"/>
            <a:ext cx="8456609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chemeClr val="bg1">
                    <a:lumMod val="65000"/>
                  </a:schemeClr>
                </a:solidFill>
              </a:rPr>
              <a:t>Fill in the IOP equation below. 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altLang="en-US" sz="2400" b="1">
                <a:solidFill>
                  <a:schemeClr val="bg1">
                    <a:lumMod val="65000"/>
                  </a:schemeClr>
                </a:solidFill>
              </a:rPr>
              <a:t>Goldmann equation</a:t>
            </a:r>
          </a:p>
        </p:txBody>
      </p:sp>
      <p:sp>
        <p:nvSpPr>
          <p:cNvPr id="19466" name="Rectangle 15">
            <a:extLst>
              <a:ext uri="{FF2B5EF4-FFF2-40B4-BE49-F238E27FC236}">
                <a16:creationId xmlns:a16="http://schemas.microsoft.com/office/drawing/2014/main" id="{13A414B9-9103-4264-9DA1-BB5C8CD25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9467" name="Slide Number Placeholder 1">
            <a:extLst>
              <a:ext uri="{FF2B5EF4-FFF2-40B4-BE49-F238E27FC236}">
                <a16:creationId xmlns:a16="http://schemas.microsoft.com/office/drawing/2014/main" id="{41513787-CFE3-44D6-B156-FD19E9A8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0A2EBC-BD54-438E-96EE-BEB43DEC4E1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130</a:t>
            </a:fld>
            <a:endParaRPr lang="en-US" altLang="en-US" sz="10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9C9E8A-33AB-41DB-AEDC-29F6B7C1B357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grpSp>
        <p:nvGrpSpPr>
          <p:cNvPr id="27" name="Group 3">
            <a:extLst>
              <a:ext uri="{FF2B5EF4-FFF2-40B4-BE49-F238E27FC236}">
                <a16:creationId xmlns:a16="http://schemas.microsoft.com/office/drawing/2014/main" id="{5C23089F-9F8C-436C-9D71-35FF9F39551F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28" name="Text Box 4">
              <a:extLst>
                <a:ext uri="{FF2B5EF4-FFF2-40B4-BE49-F238E27FC236}">
                  <a16:creationId xmlns:a16="http://schemas.microsoft.com/office/drawing/2014/main" id="{1B6122BB-2FCD-4A17-B4A8-5B1EA71F9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 dirty="0">
                  <a:solidFill>
                    <a:schemeClr val="bg1">
                      <a:lumMod val="75000"/>
                    </a:schemeClr>
                  </a:solidFill>
                </a:rPr>
                <a:t>IOP =</a:t>
              </a:r>
            </a:p>
          </p:txBody>
        </p:sp>
        <p:sp>
          <p:nvSpPr>
            <p:cNvPr id="29" name="Text Box 5">
              <a:extLst>
                <a:ext uri="{FF2B5EF4-FFF2-40B4-BE49-F238E27FC236}">
                  <a16:creationId xmlns:a16="http://schemas.microsoft.com/office/drawing/2014/main" id="{D4BC2F1C-9DDF-428F-9254-6AC3404C77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Outflow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Facility (</a:t>
              </a:r>
              <a:r>
                <a:rPr lang="en-US" altLang="en-US" sz="2000" b="1" dirty="0">
                  <a:solidFill>
                    <a:srgbClr val="FF0000"/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L/min/mmHg)</a:t>
              </a:r>
            </a:p>
          </p:txBody>
        </p:sp>
        <p:sp>
          <p:nvSpPr>
            <p:cNvPr id="30" name="Text Box 6">
              <a:extLst>
                <a:ext uri="{FF2B5EF4-FFF2-40B4-BE49-F238E27FC236}">
                  <a16:creationId xmlns:a16="http://schemas.microsoft.com/office/drawing/2014/main" id="{8E2B1D9A-BA7C-4B24-BB91-272F13553F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</a:rPr>
                <a:t>+</a:t>
              </a:r>
              <a:endParaRPr lang="en-US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31" name="Text Box 7">
              <a:extLst>
                <a:ext uri="{FF2B5EF4-FFF2-40B4-BE49-F238E27FC236}">
                  <a16:creationId xmlns:a16="http://schemas.microsoft.com/office/drawing/2014/main" id="{04070000-9A77-48BB-8D4A-42F158133D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Episcleral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Pressure (mmHg)</a:t>
              </a:r>
            </a:p>
          </p:txBody>
        </p:sp>
      </p:grpSp>
      <p:sp>
        <p:nvSpPr>
          <p:cNvPr id="32" name="Line 9">
            <a:extLst>
              <a:ext uri="{FF2B5EF4-FFF2-40B4-BE49-F238E27FC236}">
                <a16:creationId xmlns:a16="http://schemas.microsoft.com/office/drawing/2014/main" id="{F25D8FC2-7B30-4384-99B4-E683C41CB7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49575D3-CDE2-493F-BD75-1F7767173BAA}"/>
              </a:ext>
            </a:extLst>
          </p:cNvPr>
          <p:cNvSpPr/>
          <p:nvPr/>
        </p:nvSpPr>
        <p:spPr>
          <a:xfrm>
            <a:off x="1621729" y="2731678"/>
            <a:ext cx="4296472" cy="697322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715968-C953-48BA-A9EE-D0861E6313CA}"/>
              </a:ext>
            </a:extLst>
          </p:cNvPr>
          <p:cNvSpPr/>
          <p:nvPr/>
        </p:nvSpPr>
        <p:spPr>
          <a:xfrm>
            <a:off x="2724150" y="4690360"/>
            <a:ext cx="3067050" cy="516835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A424E139-CCFC-414D-8779-67E02939A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634220"/>
            <a:ext cx="3352800" cy="75713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are the two types of outflow?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</a:t>
            </a:r>
            <a:r>
              <a:rPr lang="en-US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Trabecular meshwork (TM)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--</a:t>
            </a:r>
            <a:r>
              <a:rPr lang="en-US" altLang="en-US" sz="1600" b="1" dirty="0">
                <a:solidFill>
                  <a:schemeClr val="bg1"/>
                </a:solidFill>
              </a:rPr>
              <a:t>Uveoscleral (U/S)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0758840-92A5-4D58-BF0F-53ED3703CD6A}"/>
              </a:ext>
            </a:extLst>
          </p:cNvPr>
          <p:cNvSpPr/>
          <p:nvPr/>
        </p:nvSpPr>
        <p:spPr>
          <a:xfrm>
            <a:off x="76200" y="3962400"/>
            <a:ext cx="2133600" cy="5762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D4BC36-376A-42BD-9DE5-7F2B0CBA75C1}"/>
              </a:ext>
            </a:extLst>
          </p:cNvPr>
          <p:cNvSpPr txBox="1"/>
          <p:nvPr/>
        </p:nvSpPr>
        <p:spPr>
          <a:xfrm>
            <a:off x="1201704" y="5406289"/>
            <a:ext cx="6934200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Is there a MIGS procedure that enhances U/S outflow?</a:t>
            </a:r>
            <a:endParaRPr lang="en-US" sz="16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 of this writing, no. An implantable bypass device that shunted aqueous into the suprachoroidal space was available for a time, but has since been withdrawn owing to corneal complications associated with it.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6F39FF1B-770D-604A-4F96-86073C0F59A0}"/>
              </a:ext>
            </a:extLst>
          </p:cNvPr>
          <p:cNvSpPr/>
          <p:nvPr/>
        </p:nvSpPr>
        <p:spPr>
          <a:xfrm>
            <a:off x="2266608" y="3580825"/>
            <a:ext cx="4495800" cy="1339412"/>
          </a:xfrm>
          <a:prstGeom prst="lef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700"/>
              </a:lnSpc>
            </a:pPr>
            <a:r>
              <a:rPr lang="en-US" sz="1600" i="1" dirty="0">
                <a:solidFill>
                  <a:srgbClr val="0000FF"/>
                </a:solidFill>
              </a:rPr>
              <a:t>Which class of meds has as its main IOP-lowering effect an increase in U/S outflow?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solidFill>
                  <a:srgbClr val="0000FF"/>
                </a:solidFill>
              </a:rPr>
              <a:t>Prostaglandin analogues</a:t>
            </a:r>
          </a:p>
        </p:txBody>
      </p:sp>
    </p:spTree>
    <p:extLst>
      <p:ext uri="{BB962C8B-B14F-4D97-AF65-F5344CB8AC3E}">
        <p14:creationId xmlns:p14="http://schemas.microsoft.com/office/powerpoint/2010/main" val="337307578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FC5BADC6-4ABC-47A4-BA7C-B5044BBB1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103688"/>
            <a:ext cx="409599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So to lower IOP, one must: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aqueous formation,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1800" b="1" dirty="0">
                <a:solidFill>
                  <a:srgbClr val="FF0000"/>
                </a:solidFill>
              </a:rPr>
              <a:t>increase outflow facility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episcleral venous pressure</a:t>
            </a:r>
          </a:p>
        </p:txBody>
      </p:sp>
      <p:sp>
        <p:nvSpPr>
          <p:cNvPr id="19460" name="Text Box 9">
            <a:extLst>
              <a:ext uri="{FF2B5EF4-FFF2-40B4-BE49-F238E27FC236}">
                <a16:creationId xmlns:a16="http://schemas.microsoft.com/office/drawing/2014/main" id="{2CB3FF3A-42F4-458F-B73D-0AD2408F6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3" y="1143000"/>
            <a:ext cx="8456609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chemeClr val="bg1">
                    <a:lumMod val="65000"/>
                  </a:schemeClr>
                </a:solidFill>
              </a:rPr>
              <a:t>Fill in the IOP equation below. 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altLang="en-US" sz="2400" b="1">
                <a:solidFill>
                  <a:schemeClr val="bg1">
                    <a:lumMod val="65000"/>
                  </a:schemeClr>
                </a:solidFill>
              </a:rPr>
              <a:t>Goldmann equation</a:t>
            </a:r>
          </a:p>
        </p:txBody>
      </p:sp>
      <p:sp>
        <p:nvSpPr>
          <p:cNvPr id="19466" name="Rectangle 15">
            <a:extLst>
              <a:ext uri="{FF2B5EF4-FFF2-40B4-BE49-F238E27FC236}">
                <a16:creationId xmlns:a16="http://schemas.microsoft.com/office/drawing/2014/main" id="{13A414B9-9103-4264-9DA1-BB5C8CD25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9467" name="Slide Number Placeholder 1">
            <a:extLst>
              <a:ext uri="{FF2B5EF4-FFF2-40B4-BE49-F238E27FC236}">
                <a16:creationId xmlns:a16="http://schemas.microsoft.com/office/drawing/2014/main" id="{41513787-CFE3-44D6-B156-FD19E9A8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0A2EBC-BD54-438E-96EE-BEB43DEC4E1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131</a:t>
            </a:fld>
            <a:endParaRPr lang="en-US" altLang="en-US" sz="10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9C9E8A-33AB-41DB-AEDC-29F6B7C1B357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grpSp>
        <p:nvGrpSpPr>
          <p:cNvPr id="27" name="Group 3">
            <a:extLst>
              <a:ext uri="{FF2B5EF4-FFF2-40B4-BE49-F238E27FC236}">
                <a16:creationId xmlns:a16="http://schemas.microsoft.com/office/drawing/2014/main" id="{5C23089F-9F8C-436C-9D71-35FF9F39551F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28" name="Text Box 4">
              <a:extLst>
                <a:ext uri="{FF2B5EF4-FFF2-40B4-BE49-F238E27FC236}">
                  <a16:creationId xmlns:a16="http://schemas.microsoft.com/office/drawing/2014/main" id="{1B6122BB-2FCD-4A17-B4A8-5B1EA71F9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 dirty="0">
                  <a:solidFill>
                    <a:schemeClr val="bg1">
                      <a:lumMod val="75000"/>
                    </a:schemeClr>
                  </a:solidFill>
                </a:rPr>
                <a:t>IOP =</a:t>
              </a:r>
            </a:p>
          </p:txBody>
        </p:sp>
        <p:sp>
          <p:nvSpPr>
            <p:cNvPr id="29" name="Text Box 5">
              <a:extLst>
                <a:ext uri="{FF2B5EF4-FFF2-40B4-BE49-F238E27FC236}">
                  <a16:creationId xmlns:a16="http://schemas.microsoft.com/office/drawing/2014/main" id="{D4BC2F1C-9DDF-428F-9254-6AC3404C77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Outflow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Facility (</a:t>
              </a:r>
              <a:r>
                <a:rPr lang="en-US" altLang="en-US" sz="2000" b="1" dirty="0">
                  <a:solidFill>
                    <a:srgbClr val="FF0000"/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L/min/mmHg)</a:t>
              </a:r>
            </a:p>
          </p:txBody>
        </p:sp>
        <p:sp>
          <p:nvSpPr>
            <p:cNvPr id="30" name="Text Box 6">
              <a:extLst>
                <a:ext uri="{FF2B5EF4-FFF2-40B4-BE49-F238E27FC236}">
                  <a16:creationId xmlns:a16="http://schemas.microsoft.com/office/drawing/2014/main" id="{8E2B1D9A-BA7C-4B24-BB91-272F13553F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</a:rPr>
                <a:t>+</a:t>
              </a:r>
              <a:endParaRPr lang="en-US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31" name="Text Box 7">
              <a:extLst>
                <a:ext uri="{FF2B5EF4-FFF2-40B4-BE49-F238E27FC236}">
                  <a16:creationId xmlns:a16="http://schemas.microsoft.com/office/drawing/2014/main" id="{04070000-9A77-48BB-8D4A-42F158133D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Episcleral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Pressure (mmHg)</a:t>
              </a:r>
            </a:p>
          </p:txBody>
        </p:sp>
      </p:grpSp>
      <p:sp>
        <p:nvSpPr>
          <p:cNvPr id="32" name="Line 9">
            <a:extLst>
              <a:ext uri="{FF2B5EF4-FFF2-40B4-BE49-F238E27FC236}">
                <a16:creationId xmlns:a16="http://schemas.microsoft.com/office/drawing/2014/main" id="{F25D8FC2-7B30-4384-99B4-E683C41CB7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49575D3-CDE2-493F-BD75-1F7767173BAA}"/>
              </a:ext>
            </a:extLst>
          </p:cNvPr>
          <p:cNvSpPr/>
          <p:nvPr/>
        </p:nvSpPr>
        <p:spPr>
          <a:xfrm>
            <a:off x="1621729" y="2731678"/>
            <a:ext cx="4296472" cy="697322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715968-C953-48BA-A9EE-D0861E6313CA}"/>
              </a:ext>
            </a:extLst>
          </p:cNvPr>
          <p:cNvSpPr/>
          <p:nvPr/>
        </p:nvSpPr>
        <p:spPr>
          <a:xfrm>
            <a:off x="2724150" y="4690360"/>
            <a:ext cx="3067050" cy="516835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A424E139-CCFC-414D-8779-67E02939A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634220"/>
            <a:ext cx="3352800" cy="75713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are the two types of outflow?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</a:t>
            </a:r>
            <a:r>
              <a:rPr lang="en-US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Trabecular meshwork (TM)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--</a:t>
            </a:r>
            <a:r>
              <a:rPr lang="en-US" altLang="en-US" sz="1600" b="1" dirty="0">
                <a:solidFill>
                  <a:schemeClr val="bg1"/>
                </a:solidFill>
              </a:rPr>
              <a:t>Uveoscleral (U/S)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0758840-92A5-4D58-BF0F-53ED3703CD6A}"/>
              </a:ext>
            </a:extLst>
          </p:cNvPr>
          <p:cNvSpPr/>
          <p:nvPr/>
        </p:nvSpPr>
        <p:spPr>
          <a:xfrm>
            <a:off x="76200" y="3962400"/>
            <a:ext cx="2133600" cy="5762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D4BC36-376A-42BD-9DE5-7F2B0CBA75C1}"/>
              </a:ext>
            </a:extLst>
          </p:cNvPr>
          <p:cNvSpPr txBox="1"/>
          <p:nvPr/>
        </p:nvSpPr>
        <p:spPr>
          <a:xfrm>
            <a:off x="1201704" y="5406289"/>
            <a:ext cx="6934200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Is there a MIGS procedure that enhances U/S outflow?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As of this writing, no. An implantable bypass device that shunted aqueous into the suprachoroidal space was available for a time, but has since been withdrawn owing to corneal complications associated with it.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540B24AC-E295-8A44-B88F-8A95E2690260}"/>
              </a:ext>
            </a:extLst>
          </p:cNvPr>
          <p:cNvSpPr/>
          <p:nvPr/>
        </p:nvSpPr>
        <p:spPr>
          <a:xfrm>
            <a:off x="2266608" y="3580825"/>
            <a:ext cx="4495800" cy="1339412"/>
          </a:xfrm>
          <a:prstGeom prst="lef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700"/>
              </a:lnSpc>
            </a:pPr>
            <a:r>
              <a:rPr lang="en-US" sz="1600" i="1" dirty="0">
                <a:solidFill>
                  <a:srgbClr val="0000FF"/>
                </a:solidFill>
              </a:rPr>
              <a:t>Which class of meds has as its main IOP-lowering effect an increase in U/S outflow?</a:t>
            </a:r>
          </a:p>
          <a:p>
            <a:pPr>
              <a:lnSpc>
                <a:spcPts val="1700"/>
              </a:lnSpc>
            </a:pPr>
            <a:r>
              <a:rPr lang="en-US" sz="1600" dirty="0">
                <a:solidFill>
                  <a:srgbClr val="0000FF"/>
                </a:solidFill>
              </a:rPr>
              <a:t>Prostaglandin analogues</a:t>
            </a:r>
          </a:p>
        </p:txBody>
      </p:sp>
    </p:spTree>
    <p:extLst>
      <p:ext uri="{BB962C8B-B14F-4D97-AF65-F5344CB8AC3E}">
        <p14:creationId xmlns:p14="http://schemas.microsoft.com/office/powerpoint/2010/main" val="7234193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3">
            <a:extLst>
              <a:ext uri="{FF2B5EF4-FFF2-40B4-BE49-F238E27FC236}">
                <a16:creationId xmlns:a16="http://schemas.microsoft.com/office/drawing/2014/main" id="{54ACD05A-FC03-4AC2-B823-DE49C95613DE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10251" name="Text Box 4">
              <a:extLst>
                <a:ext uri="{FF2B5EF4-FFF2-40B4-BE49-F238E27FC236}">
                  <a16:creationId xmlns:a16="http://schemas.microsoft.com/office/drawing/2014/main" id="{0AF16221-8743-432A-B1EF-83BEE65D4A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 dirty="0">
                  <a:solidFill>
                    <a:schemeClr val="bg1">
                      <a:lumMod val="75000"/>
                    </a:schemeClr>
                  </a:solidFill>
                </a:rPr>
                <a:t>IOP =</a:t>
              </a:r>
            </a:p>
          </p:txBody>
        </p:sp>
        <p:sp>
          <p:nvSpPr>
            <p:cNvPr id="10253" name="Text Box 6">
              <a:extLst>
                <a:ext uri="{FF2B5EF4-FFF2-40B4-BE49-F238E27FC236}">
                  <a16:creationId xmlns:a16="http://schemas.microsoft.com/office/drawing/2014/main" id="{68F4B9D6-201A-4A80-A8B3-7E116A1FF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</a:rPr>
                <a:t>+</a:t>
              </a:r>
              <a:endParaRPr lang="en-US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10254" name="Text Box 7">
              <a:extLst>
                <a:ext uri="{FF2B5EF4-FFF2-40B4-BE49-F238E27FC236}">
                  <a16:creationId xmlns:a16="http://schemas.microsoft.com/office/drawing/2014/main" id="{1D30705C-2DA4-46E2-BA54-EC48C33932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accent1"/>
                  </a:solidFill>
                </a:rPr>
                <a:t>Episcleral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accent1"/>
                  </a:solidFill>
                </a:rPr>
                <a:t>Pressure (</a:t>
              </a:r>
              <a:r>
                <a:rPr lang="en-US" altLang="en-US" sz="2000" b="1" i="1"/>
                <a:t>mmHg</a:t>
              </a:r>
              <a:r>
                <a:rPr lang="en-US" altLang="en-US" sz="2000" b="1">
                  <a:solidFill>
                    <a:schemeClr val="accent1"/>
                  </a:solidFill>
                </a:rPr>
                <a:t>)</a:t>
              </a:r>
            </a:p>
          </p:txBody>
        </p:sp>
        <p:sp>
          <p:nvSpPr>
            <p:cNvPr id="10252" name="Text Box 5">
              <a:extLst>
                <a:ext uri="{FF2B5EF4-FFF2-40B4-BE49-F238E27FC236}">
                  <a16:creationId xmlns:a16="http://schemas.microsoft.com/office/drawing/2014/main" id="{BE48972D-6E51-4BFA-8753-52390E10D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Outflow Facility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L/min/</a:t>
              </a:r>
              <a:r>
                <a:rPr lang="en-US" altLang="en-US" sz="2000" b="1" i="1" dirty="0">
                  <a:solidFill>
                    <a:schemeClr val="bg1">
                      <a:lumMod val="75000"/>
                    </a:schemeClr>
                  </a:solidFill>
                </a:rPr>
                <a:t>mmHg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)</a:t>
              </a:r>
            </a:p>
          </p:txBody>
        </p:sp>
      </p:grpSp>
      <p:sp>
        <p:nvSpPr>
          <p:cNvPr id="10243" name="Text Box 8">
            <a:extLst>
              <a:ext uri="{FF2B5EF4-FFF2-40B4-BE49-F238E27FC236}">
                <a16:creationId xmlns:a16="http://schemas.microsoft.com/office/drawing/2014/main" id="{9B598A08-1A0C-417E-ACD7-71BD1AEA5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3" y="1143000"/>
            <a:ext cx="8456609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bg1">
                    <a:lumMod val="65000"/>
                  </a:schemeClr>
                </a:solidFill>
              </a:rPr>
              <a:t>Fill in the IOP equation below. 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altLang="en-US" sz="2400" b="1" dirty="0" err="1">
                <a:solidFill>
                  <a:schemeClr val="bg1">
                    <a:lumMod val="65000"/>
                  </a:schemeClr>
                </a:solidFill>
              </a:rPr>
              <a:t>Goldmann</a:t>
            </a: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</a:rPr>
              <a:t> equation</a:t>
            </a:r>
          </a:p>
        </p:txBody>
      </p:sp>
      <p:sp>
        <p:nvSpPr>
          <p:cNvPr id="10244" name="Line 9">
            <a:extLst>
              <a:ext uri="{FF2B5EF4-FFF2-40B4-BE49-F238E27FC236}">
                <a16:creationId xmlns:a16="http://schemas.microsoft.com/office/drawing/2014/main" id="{5AA83849-30A9-494B-9698-EA2F13708B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Line 10">
            <a:extLst>
              <a:ext uri="{FF2B5EF4-FFF2-40B4-BE49-F238E27FC236}">
                <a16:creationId xmlns:a16="http://schemas.microsoft.com/office/drawing/2014/main" id="{E53D8FBB-5595-4720-9C48-648B9F3CF8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6800" y="2627313"/>
            <a:ext cx="990600" cy="22860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11">
            <a:extLst>
              <a:ext uri="{FF2B5EF4-FFF2-40B4-BE49-F238E27FC236}">
                <a16:creationId xmlns:a16="http://schemas.microsoft.com/office/drawing/2014/main" id="{7A93FECF-9116-4995-8B89-CA0FB29461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3008313"/>
            <a:ext cx="990600" cy="22860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Text Box 14">
            <a:extLst>
              <a:ext uri="{FF2B5EF4-FFF2-40B4-BE49-F238E27FC236}">
                <a16:creationId xmlns:a16="http://schemas.microsoft.com/office/drawing/2014/main" id="{A87B6F6F-D599-4495-B1DE-285412823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5" y="4057650"/>
            <a:ext cx="5611813" cy="33972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>
                <a:solidFill>
                  <a:schemeClr val="bg1">
                    <a:lumMod val="65000"/>
                  </a:schemeClr>
                </a:solidFill>
              </a:rPr>
              <a:t>Note how the </a:t>
            </a:r>
            <a:r>
              <a:rPr lang="en-US" altLang="en-US" sz="1800" b="1">
                <a:solidFill>
                  <a:schemeClr val="bg1">
                    <a:lumMod val="6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altLang="en-US" sz="1800" b="1">
                <a:solidFill>
                  <a:schemeClr val="bg1">
                    <a:lumMod val="65000"/>
                  </a:schemeClr>
                </a:solidFill>
              </a:rPr>
              <a:t>L/min </a:t>
            </a:r>
            <a:r>
              <a:rPr lang="en-US" altLang="en-US" sz="1800" b="1" i="1">
                <a:solidFill>
                  <a:schemeClr val="bg1">
                    <a:lumMod val="65000"/>
                  </a:schemeClr>
                </a:solidFill>
              </a:rPr>
              <a:t>cancel, leaving IOP in </a:t>
            </a:r>
            <a:r>
              <a:rPr lang="en-US" altLang="en-US" sz="1800" b="1">
                <a:solidFill>
                  <a:schemeClr val="bg1">
                    <a:lumMod val="65000"/>
                  </a:schemeClr>
                </a:solidFill>
              </a:rPr>
              <a:t>mmHg</a:t>
            </a:r>
          </a:p>
        </p:txBody>
      </p:sp>
      <p:sp>
        <p:nvSpPr>
          <p:cNvPr id="10249" name="Slide Number Placeholder 1">
            <a:extLst>
              <a:ext uri="{FF2B5EF4-FFF2-40B4-BE49-F238E27FC236}">
                <a16:creationId xmlns:a16="http://schemas.microsoft.com/office/drawing/2014/main" id="{BB8AC9DE-E42D-43FC-8FB4-43079A6CBAF2}"/>
              </a:ext>
            </a:extLst>
          </p:cNvPr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4F05323-4CD4-446E-B913-0F33AFE4D78D}" type="slidenum">
              <a:rPr lang="en-US" altLang="en-US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132</a:t>
            </a:fld>
            <a:endParaRPr lang="en-US" altLang="en-US" sz="1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7CC58D-57DE-4993-9630-A80EA24802BF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2A3656-03D5-486A-9574-3B6A9EB17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AA3637CB-A996-9DB1-D6A1-2943C7595B07}"/>
              </a:ext>
            </a:extLst>
          </p:cNvPr>
          <p:cNvSpPr/>
          <p:nvPr/>
        </p:nvSpPr>
        <p:spPr>
          <a:xfrm rot="19672869">
            <a:off x="864774" y="3051437"/>
            <a:ext cx="5629873" cy="3153826"/>
          </a:xfrm>
          <a:prstGeom prst="rightArrow">
            <a:avLst>
              <a:gd name="adj1" fmla="val 51624"/>
              <a:gd name="adj2" fmla="val 51088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i="1" dirty="0">
                <a:solidFill>
                  <a:srgbClr val="0000FF"/>
                </a:solidFill>
              </a:rPr>
              <a:t>Are there medical options for lowering EVP?</a:t>
            </a:r>
            <a:endParaRPr lang="en-US" sz="1600" i="1" dirty="0">
              <a:solidFill>
                <a:srgbClr val="FFCCFF"/>
              </a:solidFill>
            </a:endParaRPr>
          </a:p>
          <a:p>
            <a:pPr>
              <a:lnSpc>
                <a:spcPts val="1800"/>
              </a:lnSpc>
            </a:pPr>
            <a:r>
              <a:rPr lang="en-US" sz="1600" dirty="0">
                <a:solidFill>
                  <a:srgbClr val="FFCCFF"/>
                </a:solidFill>
              </a:rPr>
              <a:t>The </a:t>
            </a:r>
            <a:r>
              <a:rPr lang="en-US" sz="1600" i="1" dirty="0">
                <a:solidFill>
                  <a:srgbClr val="FFCCFF"/>
                </a:solidFill>
              </a:rPr>
              <a:t>Glaucoma</a:t>
            </a:r>
            <a:r>
              <a:rPr lang="en-US" sz="1600" dirty="0">
                <a:solidFill>
                  <a:srgbClr val="FFCCFF"/>
                </a:solidFill>
              </a:rPr>
              <a:t> book indicates  rho kinase inhibitors  may lower EVP. Additionally, one selective </a:t>
            </a:r>
            <a:r>
              <a:rPr lang="en-US" sz="1600" dirty="0">
                <a:solidFill>
                  <a:srgbClr val="FFCCFF"/>
                </a:solidFill>
                <a:latin typeface="Symbol" panose="05050102010706020507" pitchFamily="18" charset="2"/>
              </a:rPr>
              <a:t>a</a:t>
            </a:r>
            <a:r>
              <a:rPr lang="en-US" sz="1600" dirty="0">
                <a:solidFill>
                  <a:srgbClr val="FFCCFF"/>
                </a:solidFill>
              </a:rPr>
              <a:t>-agonist—apraclonidine—may lower EVP to some extent by decreasing blood flow to the eye.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05B0A3A-5F81-4D1E-9D58-E3880F439A48}"/>
              </a:ext>
            </a:extLst>
          </p:cNvPr>
          <p:cNvSpPr/>
          <p:nvPr/>
        </p:nvSpPr>
        <p:spPr>
          <a:xfrm>
            <a:off x="5791200" y="2286000"/>
            <a:ext cx="2743200" cy="11413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3062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3">
            <a:extLst>
              <a:ext uri="{FF2B5EF4-FFF2-40B4-BE49-F238E27FC236}">
                <a16:creationId xmlns:a16="http://schemas.microsoft.com/office/drawing/2014/main" id="{54ACD05A-FC03-4AC2-B823-DE49C95613DE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10251" name="Text Box 4">
              <a:extLst>
                <a:ext uri="{FF2B5EF4-FFF2-40B4-BE49-F238E27FC236}">
                  <a16:creationId xmlns:a16="http://schemas.microsoft.com/office/drawing/2014/main" id="{0AF16221-8743-432A-B1EF-83BEE65D4A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 dirty="0">
                  <a:solidFill>
                    <a:schemeClr val="bg1">
                      <a:lumMod val="75000"/>
                    </a:schemeClr>
                  </a:solidFill>
                </a:rPr>
                <a:t>IOP =</a:t>
              </a:r>
            </a:p>
          </p:txBody>
        </p:sp>
        <p:sp>
          <p:nvSpPr>
            <p:cNvPr id="10253" name="Text Box 6">
              <a:extLst>
                <a:ext uri="{FF2B5EF4-FFF2-40B4-BE49-F238E27FC236}">
                  <a16:creationId xmlns:a16="http://schemas.microsoft.com/office/drawing/2014/main" id="{68F4B9D6-201A-4A80-A8B3-7E116A1FF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</a:rPr>
                <a:t>+</a:t>
              </a:r>
              <a:endParaRPr lang="en-US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10254" name="Text Box 7">
              <a:extLst>
                <a:ext uri="{FF2B5EF4-FFF2-40B4-BE49-F238E27FC236}">
                  <a16:creationId xmlns:a16="http://schemas.microsoft.com/office/drawing/2014/main" id="{1D30705C-2DA4-46E2-BA54-EC48C33932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accent1"/>
                  </a:solidFill>
                </a:rPr>
                <a:t>Episcleral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accent1"/>
                  </a:solidFill>
                </a:rPr>
                <a:t>Pressure (</a:t>
              </a:r>
              <a:r>
                <a:rPr lang="en-US" altLang="en-US" sz="2000" b="1" i="1"/>
                <a:t>mmHg</a:t>
              </a:r>
              <a:r>
                <a:rPr lang="en-US" altLang="en-US" sz="2000" b="1">
                  <a:solidFill>
                    <a:schemeClr val="accent1"/>
                  </a:solidFill>
                </a:rPr>
                <a:t>)</a:t>
              </a:r>
            </a:p>
          </p:txBody>
        </p:sp>
        <p:sp>
          <p:nvSpPr>
            <p:cNvPr id="10252" name="Text Box 5">
              <a:extLst>
                <a:ext uri="{FF2B5EF4-FFF2-40B4-BE49-F238E27FC236}">
                  <a16:creationId xmlns:a16="http://schemas.microsoft.com/office/drawing/2014/main" id="{BE48972D-6E51-4BFA-8753-52390E10D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Outflow Facility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L/min/</a:t>
              </a:r>
              <a:r>
                <a:rPr lang="en-US" altLang="en-US" sz="2000" b="1" i="1" dirty="0">
                  <a:solidFill>
                    <a:schemeClr val="bg1">
                      <a:lumMod val="75000"/>
                    </a:schemeClr>
                  </a:solidFill>
                </a:rPr>
                <a:t>mmHg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)</a:t>
              </a:r>
            </a:p>
          </p:txBody>
        </p:sp>
      </p:grpSp>
      <p:sp>
        <p:nvSpPr>
          <p:cNvPr id="10243" name="Text Box 8">
            <a:extLst>
              <a:ext uri="{FF2B5EF4-FFF2-40B4-BE49-F238E27FC236}">
                <a16:creationId xmlns:a16="http://schemas.microsoft.com/office/drawing/2014/main" id="{9B598A08-1A0C-417E-ACD7-71BD1AEA5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3" y="1143000"/>
            <a:ext cx="8456609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bg1">
                    <a:lumMod val="65000"/>
                  </a:schemeClr>
                </a:solidFill>
              </a:rPr>
              <a:t>Fill in the IOP equation below. 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altLang="en-US" sz="2400" b="1" dirty="0" err="1">
                <a:solidFill>
                  <a:schemeClr val="bg1">
                    <a:lumMod val="65000"/>
                  </a:schemeClr>
                </a:solidFill>
              </a:rPr>
              <a:t>Goldmann</a:t>
            </a: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</a:rPr>
              <a:t> equation</a:t>
            </a:r>
          </a:p>
        </p:txBody>
      </p:sp>
      <p:sp>
        <p:nvSpPr>
          <p:cNvPr id="10244" name="Line 9">
            <a:extLst>
              <a:ext uri="{FF2B5EF4-FFF2-40B4-BE49-F238E27FC236}">
                <a16:creationId xmlns:a16="http://schemas.microsoft.com/office/drawing/2014/main" id="{5AA83849-30A9-494B-9698-EA2F13708B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Line 10">
            <a:extLst>
              <a:ext uri="{FF2B5EF4-FFF2-40B4-BE49-F238E27FC236}">
                <a16:creationId xmlns:a16="http://schemas.microsoft.com/office/drawing/2014/main" id="{E53D8FBB-5595-4720-9C48-648B9F3CF8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6800" y="2627313"/>
            <a:ext cx="990600" cy="22860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11">
            <a:extLst>
              <a:ext uri="{FF2B5EF4-FFF2-40B4-BE49-F238E27FC236}">
                <a16:creationId xmlns:a16="http://schemas.microsoft.com/office/drawing/2014/main" id="{7A93FECF-9116-4995-8B89-CA0FB29461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3008313"/>
            <a:ext cx="990600" cy="22860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Text Box 14">
            <a:extLst>
              <a:ext uri="{FF2B5EF4-FFF2-40B4-BE49-F238E27FC236}">
                <a16:creationId xmlns:a16="http://schemas.microsoft.com/office/drawing/2014/main" id="{A87B6F6F-D599-4495-B1DE-285412823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5" y="4057650"/>
            <a:ext cx="5611813" cy="33972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>
                <a:solidFill>
                  <a:schemeClr val="bg1">
                    <a:lumMod val="65000"/>
                  </a:schemeClr>
                </a:solidFill>
              </a:rPr>
              <a:t>Note how the </a:t>
            </a:r>
            <a:r>
              <a:rPr lang="en-US" altLang="en-US" sz="1800" b="1">
                <a:solidFill>
                  <a:schemeClr val="bg1">
                    <a:lumMod val="6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altLang="en-US" sz="1800" b="1">
                <a:solidFill>
                  <a:schemeClr val="bg1">
                    <a:lumMod val="65000"/>
                  </a:schemeClr>
                </a:solidFill>
              </a:rPr>
              <a:t>L/min </a:t>
            </a:r>
            <a:r>
              <a:rPr lang="en-US" altLang="en-US" sz="1800" b="1" i="1">
                <a:solidFill>
                  <a:schemeClr val="bg1">
                    <a:lumMod val="65000"/>
                  </a:schemeClr>
                </a:solidFill>
              </a:rPr>
              <a:t>cancel, leaving IOP in </a:t>
            </a:r>
            <a:r>
              <a:rPr lang="en-US" altLang="en-US" sz="1800" b="1">
                <a:solidFill>
                  <a:schemeClr val="bg1">
                    <a:lumMod val="65000"/>
                  </a:schemeClr>
                </a:solidFill>
              </a:rPr>
              <a:t>mmHg</a:t>
            </a:r>
          </a:p>
        </p:txBody>
      </p:sp>
      <p:sp>
        <p:nvSpPr>
          <p:cNvPr id="10249" name="Slide Number Placeholder 1">
            <a:extLst>
              <a:ext uri="{FF2B5EF4-FFF2-40B4-BE49-F238E27FC236}">
                <a16:creationId xmlns:a16="http://schemas.microsoft.com/office/drawing/2014/main" id="{BB8AC9DE-E42D-43FC-8FB4-43079A6CBAF2}"/>
              </a:ext>
            </a:extLst>
          </p:cNvPr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4F05323-4CD4-446E-B913-0F33AFE4D78D}" type="slidenum">
              <a:rPr lang="en-US" altLang="en-US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133</a:t>
            </a:fld>
            <a:endParaRPr lang="en-US" altLang="en-US" sz="1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7CC58D-57DE-4993-9630-A80EA24802BF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2A3656-03D5-486A-9574-3B6A9EB17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Q/A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AA3637CB-A996-9DB1-D6A1-2943C7595B07}"/>
              </a:ext>
            </a:extLst>
          </p:cNvPr>
          <p:cNvSpPr/>
          <p:nvPr/>
        </p:nvSpPr>
        <p:spPr>
          <a:xfrm rot="19672869">
            <a:off x="864774" y="3051437"/>
            <a:ext cx="5629873" cy="3153826"/>
          </a:xfrm>
          <a:prstGeom prst="rightArrow">
            <a:avLst>
              <a:gd name="adj1" fmla="val 51624"/>
              <a:gd name="adj2" fmla="val 51088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i="1" dirty="0">
                <a:solidFill>
                  <a:srgbClr val="0000FF"/>
                </a:solidFill>
              </a:rPr>
              <a:t>Are there medical options for lowering EVP?</a:t>
            </a:r>
          </a:p>
          <a:p>
            <a:pPr>
              <a:lnSpc>
                <a:spcPts val="1800"/>
              </a:lnSpc>
            </a:pPr>
            <a:r>
              <a:rPr lang="en-US" sz="1600" dirty="0">
                <a:solidFill>
                  <a:srgbClr val="0000FF"/>
                </a:solidFill>
              </a:rPr>
              <a:t>The </a:t>
            </a:r>
            <a:r>
              <a:rPr lang="en-US" sz="1600" i="1" dirty="0">
                <a:solidFill>
                  <a:srgbClr val="0000FF"/>
                </a:solidFill>
              </a:rPr>
              <a:t>Glaucoma</a:t>
            </a:r>
            <a:r>
              <a:rPr lang="en-US" sz="1600" dirty="0">
                <a:solidFill>
                  <a:srgbClr val="0000FF"/>
                </a:solidFill>
              </a:rPr>
              <a:t> book indicates  rho kinase inhibitors  may lower EVP</a:t>
            </a:r>
            <a:r>
              <a:rPr lang="en-US" sz="1600" dirty="0">
                <a:solidFill>
                  <a:srgbClr val="FFCCFF"/>
                </a:solidFill>
              </a:rPr>
              <a:t>. Additionally, one selective </a:t>
            </a:r>
            <a:r>
              <a:rPr lang="en-US" sz="1600" dirty="0">
                <a:solidFill>
                  <a:srgbClr val="FFCCFF"/>
                </a:solidFill>
                <a:latin typeface="Symbol" panose="05050102010706020507" pitchFamily="18" charset="2"/>
              </a:rPr>
              <a:t>a</a:t>
            </a:r>
            <a:r>
              <a:rPr lang="en-US" sz="1600" dirty="0">
                <a:solidFill>
                  <a:srgbClr val="FFCCFF"/>
                </a:solidFill>
              </a:rPr>
              <a:t>-agonist—apraclonidine—may lower EVP to some extent by decreasing blood flow to the eye.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CCB3A7-0B99-1FA2-731E-3CFF90A37ADB}"/>
              </a:ext>
            </a:extLst>
          </p:cNvPr>
          <p:cNvSpPr/>
          <p:nvPr/>
        </p:nvSpPr>
        <p:spPr>
          <a:xfrm rot="19648777">
            <a:off x="3401552" y="3836638"/>
            <a:ext cx="1865734" cy="225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class of glaucoma med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05B0A3A-5F81-4D1E-9D58-E3880F439A48}"/>
              </a:ext>
            </a:extLst>
          </p:cNvPr>
          <p:cNvSpPr/>
          <p:nvPr/>
        </p:nvSpPr>
        <p:spPr>
          <a:xfrm>
            <a:off x="5791200" y="2286000"/>
            <a:ext cx="2743200" cy="11413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68531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3">
            <a:extLst>
              <a:ext uri="{FF2B5EF4-FFF2-40B4-BE49-F238E27FC236}">
                <a16:creationId xmlns:a16="http://schemas.microsoft.com/office/drawing/2014/main" id="{54ACD05A-FC03-4AC2-B823-DE49C95613DE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10251" name="Text Box 4">
              <a:extLst>
                <a:ext uri="{FF2B5EF4-FFF2-40B4-BE49-F238E27FC236}">
                  <a16:creationId xmlns:a16="http://schemas.microsoft.com/office/drawing/2014/main" id="{0AF16221-8743-432A-B1EF-83BEE65D4A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 dirty="0">
                  <a:solidFill>
                    <a:schemeClr val="bg1">
                      <a:lumMod val="75000"/>
                    </a:schemeClr>
                  </a:solidFill>
                </a:rPr>
                <a:t>IOP =</a:t>
              </a:r>
            </a:p>
          </p:txBody>
        </p:sp>
        <p:sp>
          <p:nvSpPr>
            <p:cNvPr id="10253" name="Text Box 6">
              <a:extLst>
                <a:ext uri="{FF2B5EF4-FFF2-40B4-BE49-F238E27FC236}">
                  <a16:creationId xmlns:a16="http://schemas.microsoft.com/office/drawing/2014/main" id="{68F4B9D6-201A-4A80-A8B3-7E116A1FF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</a:rPr>
                <a:t>+</a:t>
              </a:r>
              <a:endParaRPr lang="en-US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10254" name="Text Box 7">
              <a:extLst>
                <a:ext uri="{FF2B5EF4-FFF2-40B4-BE49-F238E27FC236}">
                  <a16:creationId xmlns:a16="http://schemas.microsoft.com/office/drawing/2014/main" id="{1D30705C-2DA4-46E2-BA54-EC48C33932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accent1"/>
                  </a:solidFill>
                </a:rPr>
                <a:t>Episcleral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accent1"/>
                  </a:solidFill>
                </a:rPr>
                <a:t>Pressure (</a:t>
              </a:r>
              <a:r>
                <a:rPr lang="en-US" altLang="en-US" sz="2000" b="1" i="1"/>
                <a:t>mmHg</a:t>
              </a:r>
              <a:r>
                <a:rPr lang="en-US" altLang="en-US" sz="2000" b="1">
                  <a:solidFill>
                    <a:schemeClr val="accent1"/>
                  </a:solidFill>
                </a:rPr>
                <a:t>)</a:t>
              </a:r>
            </a:p>
          </p:txBody>
        </p:sp>
        <p:sp>
          <p:nvSpPr>
            <p:cNvPr id="10252" name="Text Box 5">
              <a:extLst>
                <a:ext uri="{FF2B5EF4-FFF2-40B4-BE49-F238E27FC236}">
                  <a16:creationId xmlns:a16="http://schemas.microsoft.com/office/drawing/2014/main" id="{BE48972D-6E51-4BFA-8753-52390E10D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Outflow Facility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L/min/</a:t>
              </a:r>
              <a:r>
                <a:rPr lang="en-US" altLang="en-US" sz="2000" b="1" i="1" dirty="0">
                  <a:solidFill>
                    <a:schemeClr val="bg1">
                      <a:lumMod val="75000"/>
                    </a:schemeClr>
                  </a:solidFill>
                </a:rPr>
                <a:t>mmHg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)</a:t>
              </a:r>
            </a:p>
          </p:txBody>
        </p:sp>
      </p:grpSp>
      <p:sp>
        <p:nvSpPr>
          <p:cNvPr id="10243" name="Text Box 8">
            <a:extLst>
              <a:ext uri="{FF2B5EF4-FFF2-40B4-BE49-F238E27FC236}">
                <a16:creationId xmlns:a16="http://schemas.microsoft.com/office/drawing/2014/main" id="{9B598A08-1A0C-417E-ACD7-71BD1AEA5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3" y="1143000"/>
            <a:ext cx="8456609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bg1">
                    <a:lumMod val="65000"/>
                  </a:schemeClr>
                </a:solidFill>
              </a:rPr>
              <a:t>Fill in the IOP equation below. 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altLang="en-US" sz="2400" b="1" dirty="0" err="1">
                <a:solidFill>
                  <a:schemeClr val="bg1">
                    <a:lumMod val="65000"/>
                  </a:schemeClr>
                </a:solidFill>
              </a:rPr>
              <a:t>Goldmann</a:t>
            </a: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</a:rPr>
              <a:t> equation</a:t>
            </a:r>
          </a:p>
        </p:txBody>
      </p:sp>
      <p:sp>
        <p:nvSpPr>
          <p:cNvPr id="10244" name="Line 9">
            <a:extLst>
              <a:ext uri="{FF2B5EF4-FFF2-40B4-BE49-F238E27FC236}">
                <a16:creationId xmlns:a16="http://schemas.microsoft.com/office/drawing/2014/main" id="{5AA83849-30A9-494B-9698-EA2F13708B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Line 10">
            <a:extLst>
              <a:ext uri="{FF2B5EF4-FFF2-40B4-BE49-F238E27FC236}">
                <a16:creationId xmlns:a16="http://schemas.microsoft.com/office/drawing/2014/main" id="{E53D8FBB-5595-4720-9C48-648B9F3CF8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6800" y="2627313"/>
            <a:ext cx="990600" cy="22860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11">
            <a:extLst>
              <a:ext uri="{FF2B5EF4-FFF2-40B4-BE49-F238E27FC236}">
                <a16:creationId xmlns:a16="http://schemas.microsoft.com/office/drawing/2014/main" id="{7A93FECF-9116-4995-8B89-CA0FB29461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3008313"/>
            <a:ext cx="990600" cy="22860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Text Box 14">
            <a:extLst>
              <a:ext uri="{FF2B5EF4-FFF2-40B4-BE49-F238E27FC236}">
                <a16:creationId xmlns:a16="http://schemas.microsoft.com/office/drawing/2014/main" id="{A87B6F6F-D599-4495-B1DE-285412823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5" y="4057650"/>
            <a:ext cx="5611813" cy="33972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>
                <a:solidFill>
                  <a:schemeClr val="bg1">
                    <a:lumMod val="65000"/>
                  </a:schemeClr>
                </a:solidFill>
              </a:rPr>
              <a:t>Note how the </a:t>
            </a:r>
            <a:r>
              <a:rPr lang="en-US" altLang="en-US" sz="1800" b="1">
                <a:solidFill>
                  <a:schemeClr val="bg1">
                    <a:lumMod val="6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altLang="en-US" sz="1800" b="1">
                <a:solidFill>
                  <a:schemeClr val="bg1">
                    <a:lumMod val="65000"/>
                  </a:schemeClr>
                </a:solidFill>
              </a:rPr>
              <a:t>L/min </a:t>
            </a:r>
            <a:r>
              <a:rPr lang="en-US" altLang="en-US" sz="1800" b="1" i="1">
                <a:solidFill>
                  <a:schemeClr val="bg1">
                    <a:lumMod val="65000"/>
                  </a:schemeClr>
                </a:solidFill>
              </a:rPr>
              <a:t>cancel, leaving IOP in </a:t>
            </a:r>
            <a:r>
              <a:rPr lang="en-US" altLang="en-US" sz="1800" b="1">
                <a:solidFill>
                  <a:schemeClr val="bg1">
                    <a:lumMod val="65000"/>
                  </a:schemeClr>
                </a:solidFill>
              </a:rPr>
              <a:t>mmHg</a:t>
            </a:r>
          </a:p>
        </p:txBody>
      </p:sp>
      <p:sp>
        <p:nvSpPr>
          <p:cNvPr id="10249" name="Slide Number Placeholder 1">
            <a:extLst>
              <a:ext uri="{FF2B5EF4-FFF2-40B4-BE49-F238E27FC236}">
                <a16:creationId xmlns:a16="http://schemas.microsoft.com/office/drawing/2014/main" id="{BB8AC9DE-E42D-43FC-8FB4-43079A6CBAF2}"/>
              </a:ext>
            </a:extLst>
          </p:cNvPr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4F05323-4CD4-446E-B913-0F33AFE4D78D}" type="slidenum">
              <a:rPr lang="en-US" altLang="en-US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134</a:t>
            </a:fld>
            <a:endParaRPr lang="en-US" altLang="en-US" sz="1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7CC58D-57DE-4993-9630-A80EA24802BF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2A3656-03D5-486A-9574-3B6A9EB17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AA3637CB-A996-9DB1-D6A1-2943C7595B07}"/>
              </a:ext>
            </a:extLst>
          </p:cNvPr>
          <p:cNvSpPr/>
          <p:nvPr/>
        </p:nvSpPr>
        <p:spPr>
          <a:xfrm rot="19672869">
            <a:off x="864774" y="3051437"/>
            <a:ext cx="5629873" cy="3153826"/>
          </a:xfrm>
          <a:prstGeom prst="rightArrow">
            <a:avLst>
              <a:gd name="adj1" fmla="val 51624"/>
              <a:gd name="adj2" fmla="val 51088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i="1" dirty="0">
                <a:solidFill>
                  <a:srgbClr val="0000FF"/>
                </a:solidFill>
              </a:rPr>
              <a:t>Are there medical options for lowering EVP?</a:t>
            </a:r>
          </a:p>
          <a:p>
            <a:pPr>
              <a:lnSpc>
                <a:spcPts val="1800"/>
              </a:lnSpc>
            </a:pPr>
            <a:r>
              <a:rPr lang="en-US" sz="1600" dirty="0">
                <a:solidFill>
                  <a:srgbClr val="0000FF"/>
                </a:solidFill>
              </a:rPr>
              <a:t>The </a:t>
            </a:r>
            <a:r>
              <a:rPr lang="en-US" sz="1600" i="1" dirty="0">
                <a:solidFill>
                  <a:srgbClr val="0000FF"/>
                </a:solidFill>
              </a:rPr>
              <a:t>Glaucoma</a:t>
            </a:r>
            <a:r>
              <a:rPr lang="en-US" sz="1600" dirty="0">
                <a:solidFill>
                  <a:srgbClr val="0000FF"/>
                </a:solidFill>
              </a:rPr>
              <a:t> book indicates  rho kinase inhibitors  may lower EVP</a:t>
            </a:r>
            <a:r>
              <a:rPr lang="en-US" sz="1600" dirty="0">
                <a:solidFill>
                  <a:srgbClr val="FFCCFF"/>
                </a:solidFill>
              </a:rPr>
              <a:t>. Additionally, one selective </a:t>
            </a:r>
            <a:r>
              <a:rPr lang="en-US" sz="1600" dirty="0">
                <a:solidFill>
                  <a:srgbClr val="FFCCFF"/>
                </a:solidFill>
                <a:latin typeface="Symbol" panose="05050102010706020507" pitchFamily="18" charset="2"/>
              </a:rPr>
              <a:t>a</a:t>
            </a:r>
            <a:r>
              <a:rPr lang="en-US" sz="1600" dirty="0">
                <a:solidFill>
                  <a:srgbClr val="FFCCFF"/>
                </a:solidFill>
              </a:rPr>
              <a:t>-agonist—apraclonidine—may lower EVP to some extent by decreasing blood flow to the eye.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05B0A3A-5F81-4D1E-9D58-E3880F439A48}"/>
              </a:ext>
            </a:extLst>
          </p:cNvPr>
          <p:cNvSpPr/>
          <p:nvPr/>
        </p:nvSpPr>
        <p:spPr>
          <a:xfrm>
            <a:off x="5791200" y="2286000"/>
            <a:ext cx="2743200" cy="11413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4076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3">
            <a:extLst>
              <a:ext uri="{FF2B5EF4-FFF2-40B4-BE49-F238E27FC236}">
                <a16:creationId xmlns:a16="http://schemas.microsoft.com/office/drawing/2014/main" id="{54ACD05A-FC03-4AC2-B823-DE49C95613DE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10251" name="Text Box 4">
              <a:extLst>
                <a:ext uri="{FF2B5EF4-FFF2-40B4-BE49-F238E27FC236}">
                  <a16:creationId xmlns:a16="http://schemas.microsoft.com/office/drawing/2014/main" id="{0AF16221-8743-432A-B1EF-83BEE65D4A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 dirty="0">
                  <a:solidFill>
                    <a:schemeClr val="bg1">
                      <a:lumMod val="75000"/>
                    </a:schemeClr>
                  </a:solidFill>
                </a:rPr>
                <a:t>IOP =</a:t>
              </a:r>
            </a:p>
          </p:txBody>
        </p:sp>
        <p:sp>
          <p:nvSpPr>
            <p:cNvPr id="10253" name="Text Box 6">
              <a:extLst>
                <a:ext uri="{FF2B5EF4-FFF2-40B4-BE49-F238E27FC236}">
                  <a16:creationId xmlns:a16="http://schemas.microsoft.com/office/drawing/2014/main" id="{68F4B9D6-201A-4A80-A8B3-7E116A1FF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</a:rPr>
                <a:t>+</a:t>
              </a:r>
              <a:endParaRPr lang="en-US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10254" name="Text Box 7">
              <a:extLst>
                <a:ext uri="{FF2B5EF4-FFF2-40B4-BE49-F238E27FC236}">
                  <a16:creationId xmlns:a16="http://schemas.microsoft.com/office/drawing/2014/main" id="{1D30705C-2DA4-46E2-BA54-EC48C33932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accent1"/>
                  </a:solidFill>
                </a:rPr>
                <a:t>Episcleral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accent1"/>
                  </a:solidFill>
                </a:rPr>
                <a:t>Pressure (</a:t>
              </a:r>
              <a:r>
                <a:rPr lang="en-US" altLang="en-US" sz="2000" b="1" i="1"/>
                <a:t>mmHg</a:t>
              </a:r>
              <a:r>
                <a:rPr lang="en-US" altLang="en-US" sz="2000" b="1">
                  <a:solidFill>
                    <a:schemeClr val="accent1"/>
                  </a:solidFill>
                </a:rPr>
                <a:t>)</a:t>
              </a:r>
            </a:p>
          </p:txBody>
        </p:sp>
        <p:sp>
          <p:nvSpPr>
            <p:cNvPr id="10252" name="Text Box 5">
              <a:extLst>
                <a:ext uri="{FF2B5EF4-FFF2-40B4-BE49-F238E27FC236}">
                  <a16:creationId xmlns:a16="http://schemas.microsoft.com/office/drawing/2014/main" id="{BE48972D-6E51-4BFA-8753-52390E10D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Outflow Facility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L/min/</a:t>
              </a:r>
              <a:r>
                <a:rPr lang="en-US" altLang="en-US" sz="2000" b="1" i="1" dirty="0">
                  <a:solidFill>
                    <a:schemeClr val="bg1">
                      <a:lumMod val="75000"/>
                    </a:schemeClr>
                  </a:solidFill>
                </a:rPr>
                <a:t>mmHg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)</a:t>
              </a:r>
            </a:p>
          </p:txBody>
        </p:sp>
      </p:grpSp>
      <p:sp>
        <p:nvSpPr>
          <p:cNvPr id="10243" name="Text Box 8">
            <a:extLst>
              <a:ext uri="{FF2B5EF4-FFF2-40B4-BE49-F238E27FC236}">
                <a16:creationId xmlns:a16="http://schemas.microsoft.com/office/drawing/2014/main" id="{9B598A08-1A0C-417E-ACD7-71BD1AEA5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3" y="1143000"/>
            <a:ext cx="8456609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bg1">
                    <a:lumMod val="65000"/>
                  </a:schemeClr>
                </a:solidFill>
              </a:rPr>
              <a:t>Fill in the IOP equation below. 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altLang="en-US" sz="2400" b="1" dirty="0" err="1">
                <a:solidFill>
                  <a:schemeClr val="bg1">
                    <a:lumMod val="65000"/>
                  </a:schemeClr>
                </a:solidFill>
              </a:rPr>
              <a:t>Goldmann</a:t>
            </a: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</a:rPr>
              <a:t> equation</a:t>
            </a:r>
          </a:p>
        </p:txBody>
      </p:sp>
      <p:sp>
        <p:nvSpPr>
          <p:cNvPr id="10244" name="Line 9">
            <a:extLst>
              <a:ext uri="{FF2B5EF4-FFF2-40B4-BE49-F238E27FC236}">
                <a16:creationId xmlns:a16="http://schemas.microsoft.com/office/drawing/2014/main" id="{5AA83849-30A9-494B-9698-EA2F13708B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Line 10">
            <a:extLst>
              <a:ext uri="{FF2B5EF4-FFF2-40B4-BE49-F238E27FC236}">
                <a16:creationId xmlns:a16="http://schemas.microsoft.com/office/drawing/2014/main" id="{E53D8FBB-5595-4720-9C48-648B9F3CF8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6800" y="2627313"/>
            <a:ext cx="990600" cy="22860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11">
            <a:extLst>
              <a:ext uri="{FF2B5EF4-FFF2-40B4-BE49-F238E27FC236}">
                <a16:creationId xmlns:a16="http://schemas.microsoft.com/office/drawing/2014/main" id="{7A93FECF-9116-4995-8B89-CA0FB29461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3008313"/>
            <a:ext cx="990600" cy="22860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Text Box 14">
            <a:extLst>
              <a:ext uri="{FF2B5EF4-FFF2-40B4-BE49-F238E27FC236}">
                <a16:creationId xmlns:a16="http://schemas.microsoft.com/office/drawing/2014/main" id="{A87B6F6F-D599-4495-B1DE-285412823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5" y="4057650"/>
            <a:ext cx="5611813" cy="33972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>
                <a:solidFill>
                  <a:schemeClr val="bg1">
                    <a:lumMod val="65000"/>
                  </a:schemeClr>
                </a:solidFill>
              </a:rPr>
              <a:t>Note how the </a:t>
            </a:r>
            <a:r>
              <a:rPr lang="en-US" altLang="en-US" sz="1800" b="1">
                <a:solidFill>
                  <a:schemeClr val="bg1">
                    <a:lumMod val="6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altLang="en-US" sz="1800" b="1">
                <a:solidFill>
                  <a:schemeClr val="bg1">
                    <a:lumMod val="65000"/>
                  </a:schemeClr>
                </a:solidFill>
              </a:rPr>
              <a:t>L/min </a:t>
            </a:r>
            <a:r>
              <a:rPr lang="en-US" altLang="en-US" sz="1800" b="1" i="1">
                <a:solidFill>
                  <a:schemeClr val="bg1">
                    <a:lumMod val="65000"/>
                  </a:schemeClr>
                </a:solidFill>
              </a:rPr>
              <a:t>cancel, leaving IOP in </a:t>
            </a:r>
            <a:r>
              <a:rPr lang="en-US" altLang="en-US" sz="1800" b="1">
                <a:solidFill>
                  <a:schemeClr val="bg1">
                    <a:lumMod val="65000"/>
                  </a:schemeClr>
                </a:solidFill>
              </a:rPr>
              <a:t>mmHg</a:t>
            </a:r>
          </a:p>
        </p:txBody>
      </p:sp>
      <p:sp>
        <p:nvSpPr>
          <p:cNvPr id="10249" name="Slide Number Placeholder 1">
            <a:extLst>
              <a:ext uri="{FF2B5EF4-FFF2-40B4-BE49-F238E27FC236}">
                <a16:creationId xmlns:a16="http://schemas.microsoft.com/office/drawing/2014/main" id="{BB8AC9DE-E42D-43FC-8FB4-43079A6CBAF2}"/>
              </a:ext>
            </a:extLst>
          </p:cNvPr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4F05323-4CD4-446E-B913-0F33AFE4D78D}" type="slidenum">
              <a:rPr lang="en-US" altLang="en-US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135</a:t>
            </a:fld>
            <a:endParaRPr lang="en-US" altLang="en-US" sz="1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7CC58D-57DE-4993-9630-A80EA24802BF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2A3656-03D5-486A-9574-3B6A9EB17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AA3637CB-A996-9DB1-D6A1-2943C7595B07}"/>
              </a:ext>
            </a:extLst>
          </p:cNvPr>
          <p:cNvSpPr/>
          <p:nvPr/>
        </p:nvSpPr>
        <p:spPr>
          <a:xfrm rot="19672869">
            <a:off x="864774" y="3051437"/>
            <a:ext cx="5629873" cy="3153826"/>
          </a:xfrm>
          <a:prstGeom prst="rightArrow">
            <a:avLst>
              <a:gd name="adj1" fmla="val 51624"/>
              <a:gd name="adj2" fmla="val 51088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i="1" dirty="0">
                <a:solidFill>
                  <a:srgbClr val="0000FF"/>
                </a:solidFill>
              </a:rPr>
              <a:t>Are there medical options for lowering EVP?</a:t>
            </a:r>
          </a:p>
          <a:p>
            <a:pPr>
              <a:lnSpc>
                <a:spcPts val="1800"/>
              </a:lnSpc>
            </a:pPr>
            <a:r>
              <a:rPr lang="en-US" sz="1600" dirty="0">
                <a:solidFill>
                  <a:srgbClr val="0000FF"/>
                </a:solidFill>
              </a:rPr>
              <a:t>The </a:t>
            </a:r>
            <a:r>
              <a:rPr lang="en-US" sz="1600" i="1" dirty="0">
                <a:solidFill>
                  <a:srgbClr val="0000FF"/>
                </a:solidFill>
              </a:rPr>
              <a:t>Glaucoma</a:t>
            </a:r>
            <a:r>
              <a:rPr lang="en-US" sz="1600" dirty="0">
                <a:solidFill>
                  <a:srgbClr val="0000FF"/>
                </a:solidFill>
              </a:rPr>
              <a:t> book indicates  rho kinase inhibitors  may lower EVP. </a:t>
            </a:r>
            <a:r>
              <a:rPr lang="en-US" sz="1600" dirty="0">
                <a:solidFill>
                  <a:schemeClr val="tx1"/>
                </a:solidFill>
              </a:rPr>
              <a:t>Additionally, one selective </a:t>
            </a:r>
            <a:r>
              <a:rPr lang="en-US" sz="1600" dirty="0">
                <a:solidFill>
                  <a:schemeClr val="tx1"/>
                </a:solidFill>
                <a:latin typeface="Symbol" panose="05050102010706020507" pitchFamily="18" charset="2"/>
              </a:rPr>
              <a:t>a</a:t>
            </a:r>
            <a:r>
              <a:rPr lang="en-US" sz="1600" dirty="0">
                <a:solidFill>
                  <a:schemeClr val="tx1"/>
                </a:solidFill>
              </a:rPr>
              <a:t>-agonist—apraclonidine—may lower EVP to some extent by decreasing blood flow to the eye.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78BBD2-A93B-BE8A-2CA0-C3795BA50498}"/>
              </a:ext>
            </a:extLst>
          </p:cNvPr>
          <p:cNvSpPr/>
          <p:nvPr/>
        </p:nvSpPr>
        <p:spPr>
          <a:xfrm rot="19648777">
            <a:off x="2086631" y="5400018"/>
            <a:ext cx="1365390" cy="223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specific drug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05B0A3A-5F81-4D1E-9D58-E3880F439A48}"/>
              </a:ext>
            </a:extLst>
          </p:cNvPr>
          <p:cNvSpPr/>
          <p:nvPr/>
        </p:nvSpPr>
        <p:spPr>
          <a:xfrm>
            <a:off x="5791200" y="2286000"/>
            <a:ext cx="2743200" cy="11413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1074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3">
            <a:extLst>
              <a:ext uri="{FF2B5EF4-FFF2-40B4-BE49-F238E27FC236}">
                <a16:creationId xmlns:a16="http://schemas.microsoft.com/office/drawing/2014/main" id="{54ACD05A-FC03-4AC2-B823-DE49C95613DE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10251" name="Text Box 4">
              <a:extLst>
                <a:ext uri="{FF2B5EF4-FFF2-40B4-BE49-F238E27FC236}">
                  <a16:creationId xmlns:a16="http://schemas.microsoft.com/office/drawing/2014/main" id="{0AF16221-8743-432A-B1EF-83BEE65D4A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 dirty="0">
                  <a:solidFill>
                    <a:schemeClr val="bg1">
                      <a:lumMod val="75000"/>
                    </a:schemeClr>
                  </a:solidFill>
                </a:rPr>
                <a:t>IOP =</a:t>
              </a:r>
            </a:p>
          </p:txBody>
        </p:sp>
        <p:sp>
          <p:nvSpPr>
            <p:cNvPr id="10253" name="Text Box 6">
              <a:extLst>
                <a:ext uri="{FF2B5EF4-FFF2-40B4-BE49-F238E27FC236}">
                  <a16:creationId xmlns:a16="http://schemas.microsoft.com/office/drawing/2014/main" id="{68F4B9D6-201A-4A80-A8B3-7E116A1FF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</a:rPr>
                <a:t>+</a:t>
              </a:r>
              <a:endParaRPr lang="en-US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10254" name="Text Box 7">
              <a:extLst>
                <a:ext uri="{FF2B5EF4-FFF2-40B4-BE49-F238E27FC236}">
                  <a16:creationId xmlns:a16="http://schemas.microsoft.com/office/drawing/2014/main" id="{1D30705C-2DA4-46E2-BA54-EC48C33932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accent1"/>
                  </a:solidFill>
                </a:rPr>
                <a:t>Episcleral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accent1"/>
                  </a:solidFill>
                </a:rPr>
                <a:t>Pressure (</a:t>
              </a:r>
              <a:r>
                <a:rPr lang="en-US" altLang="en-US" sz="2000" b="1" i="1"/>
                <a:t>mmHg</a:t>
              </a:r>
              <a:r>
                <a:rPr lang="en-US" altLang="en-US" sz="2000" b="1">
                  <a:solidFill>
                    <a:schemeClr val="accent1"/>
                  </a:solidFill>
                </a:rPr>
                <a:t>)</a:t>
              </a:r>
            </a:p>
          </p:txBody>
        </p:sp>
        <p:sp>
          <p:nvSpPr>
            <p:cNvPr id="10252" name="Text Box 5">
              <a:extLst>
                <a:ext uri="{FF2B5EF4-FFF2-40B4-BE49-F238E27FC236}">
                  <a16:creationId xmlns:a16="http://schemas.microsoft.com/office/drawing/2014/main" id="{BE48972D-6E51-4BFA-8753-52390E10D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Outflow Facility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L/min/</a:t>
              </a:r>
              <a:r>
                <a:rPr lang="en-US" altLang="en-US" sz="2000" b="1" i="1" dirty="0">
                  <a:solidFill>
                    <a:schemeClr val="bg1">
                      <a:lumMod val="75000"/>
                    </a:schemeClr>
                  </a:solidFill>
                </a:rPr>
                <a:t>mmHg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)</a:t>
              </a:r>
            </a:p>
          </p:txBody>
        </p:sp>
      </p:grpSp>
      <p:sp>
        <p:nvSpPr>
          <p:cNvPr id="10243" name="Text Box 8">
            <a:extLst>
              <a:ext uri="{FF2B5EF4-FFF2-40B4-BE49-F238E27FC236}">
                <a16:creationId xmlns:a16="http://schemas.microsoft.com/office/drawing/2014/main" id="{9B598A08-1A0C-417E-ACD7-71BD1AEA5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3" y="1143000"/>
            <a:ext cx="8456609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bg1">
                    <a:lumMod val="65000"/>
                  </a:schemeClr>
                </a:solidFill>
              </a:rPr>
              <a:t>Fill in the IOP equation below. 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altLang="en-US" sz="2400" b="1" dirty="0" err="1">
                <a:solidFill>
                  <a:schemeClr val="bg1">
                    <a:lumMod val="65000"/>
                  </a:schemeClr>
                </a:solidFill>
              </a:rPr>
              <a:t>Goldmann</a:t>
            </a:r>
            <a:r>
              <a:rPr lang="en-US" altLang="en-US" sz="2400" b="1" dirty="0">
                <a:solidFill>
                  <a:schemeClr val="bg1">
                    <a:lumMod val="65000"/>
                  </a:schemeClr>
                </a:solidFill>
              </a:rPr>
              <a:t> equation</a:t>
            </a:r>
          </a:p>
        </p:txBody>
      </p:sp>
      <p:sp>
        <p:nvSpPr>
          <p:cNvPr id="10244" name="Line 9">
            <a:extLst>
              <a:ext uri="{FF2B5EF4-FFF2-40B4-BE49-F238E27FC236}">
                <a16:creationId xmlns:a16="http://schemas.microsoft.com/office/drawing/2014/main" id="{5AA83849-30A9-494B-9698-EA2F13708B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Line 10">
            <a:extLst>
              <a:ext uri="{FF2B5EF4-FFF2-40B4-BE49-F238E27FC236}">
                <a16:creationId xmlns:a16="http://schemas.microsoft.com/office/drawing/2014/main" id="{E53D8FBB-5595-4720-9C48-648B9F3CF8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6800" y="2627313"/>
            <a:ext cx="990600" cy="22860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11">
            <a:extLst>
              <a:ext uri="{FF2B5EF4-FFF2-40B4-BE49-F238E27FC236}">
                <a16:creationId xmlns:a16="http://schemas.microsoft.com/office/drawing/2014/main" id="{7A93FECF-9116-4995-8B89-CA0FB29461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3008313"/>
            <a:ext cx="990600" cy="22860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Text Box 14">
            <a:extLst>
              <a:ext uri="{FF2B5EF4-FFF2-40B4-BE49-F238E27FC236}">
                <a16:creationId xmlns:a16="http://schemas.microsoft.com/office/drawing/2014/main" id="{A87B6F6F-D599-4495-B1DE-285412823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5" y="4057650"/>
            <a:ext cx="5611813" cy="33972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>
                <a:solidFill>
                  <a:schemeClr val="bg1">
                    <a:lumMod val="65000"/>
                  </a:schemeClr>
                </a:solidFill>
              </a:rPr>
              <a:t>Note how the </a:t>
            </a:r>
            <a:r>
              <a:rPr lang="en-US" altLang="en-US" sz="1800" b="1">
                <a:solidFill>
                  <a:schemeClr val="bg1">
                    <a:lumMod val="6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altLang="en-US" sz="1800" b="1">
                <a:solidFill>
                  <a:schemeClr val="bg1">
                    <a:lumMod val="65000"/>
                  </a:schemeClr>
                </a:solidFill>
              </a:rPr>
              <a:t>L/min </a:t>
            </a:r>
            <a:r>
              <a:rPr lang="en-US" altLang="en-US" sz="1800" b="1" i="1">
                <a:solidFill>
                  <a:schemeClr val="bg1">
                    <a:lumMod val="65000"/>
                  </a:schemeClr>
                </a:solidFill>
              </a:rPr>
              <a:t>cancel, leaving IOP in </a:t>
            </a:r>
            <a:r>
              <a:rPr lang="en-US" altLang="en-US" sz="1800" b="1">
                <a:solidFill>
                  <a:schemeClr val="bg1">
                    <a:lumMod val="65000"/>
                  </a:schemeClr>
                </a:solidFill>
              </a:rPr>
              <a:t>mmHg</a:t>
            </a:r>
          </a:p>
        </p:txBody>
      </p:sp>
      <p:sp>
        <p:nvSpPr>
          <p:cNvPr id="10249" name="Slide Number Placeholder 1">
            <a:extLst>
              <a:ext uri="{FF2B5EF4-FFF2-40B4-BE49-F238E27FC236}">
                <a16:creationId xmlns:a16="http://schemas.microsoft.com/office/drawing/2014/main" id="{BB8AC9DE-E42D-43FC-8FB4-43079A6CBAF2}"/>
              </a:ext>
            </a:extLst>
          </p:cNvPr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4F05323-4CD4-446E-B913-0F33AFE4D78D}" type="slidenum">
              <a:rPr lang="en-US" altLang="en-US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136</a:t>
            </a:fld>
            <a:endParaRPr lang="en-US" altLang="en-US" sz="1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7CC58D-57DE-4993-9630-A80EA24802BF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2A3656-03D5-486A-9574-3B6A9EB17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AA3637CB-A996-9DB1-D6A1-2943C7595B07}"/>
              </a:ext>
            </a:extLst>
          </p:cNvPr>
          <p:cNvSpPr/>
          <p:nvPr/>
        </p:nvSpPr>
        <p:spPr>
          <a:xfrm rot="19672869">
            <a:off x="864774" y="3051437"/>
            <a:ext cx="5629873" cy="3153826"/>
          </a:xfrm>
          <a:prstGeom prst="rightArrow">
            <a:avLst>
              <a:gd name="adj1" fmla="val 51624"/>
              <a:gd name="adj2" fmla="val 51088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i="1" dirty="0">
                <a:solidFill>
                  <a:srgbClr val="0000FF"/>
                </a:solidFill>
              </a:rPr>
              <a:t>Are there medical options for lowering EVP?</a:t>
            </a:r>
          </a:p>
          <a:p>
            <a:pPr>
              <a:lnSpc>
                <a:spcPts val="1800"/>
              </a:lnSpc>
            </a:pPr>
            <a:r>
              <a:rPr lang="en-US" sz="1600" dirty="0">
                <a:solidFill>
                  <a:srgbClr val="0000FF"/>
                </a:solidFill>
              </a:rPr>
              <a:t>The </a:t>
            </a:r>
            <a:r>
              <a:rPr lang="en-US" sz="1600" i="1" dirty="0">
                <a:solidFill>
                  <a:srgbClr val="0000FF"/>
                </a:solidFill>
              </a:rPr>
              <a:t>Glaucoma</a:t>
            </a:r>
            <a:r>
              <a:rPr lang="en-US" sz="1600" dirty="0">
                <a:solidFill>
                  <a:srgbClr val="0000FF"/>
                </a:solidFill>
              </a:rPr>
              <a:t> book indicates  rho kinase inhibitors  may lower EVP. </a:t>
            </a:r>
            <a:r>
              <a:rPr lang="en-US" sz="1600" dirty="0">
                <a:solidFill>
                  <a:schemeClr val="tx1"/>
                </a:solidFill>
              </a:rPr>
              <a:t>Additionally, one selective </a:t>
            </a:r>
            <a:r>
              <a:rPr lang="en-US" sz="1600" dirty="0">
                <a:solidFill>
                  <a:schemeClr val="tx1"/>
                </a:solidFill>
                <a:latin typeface="Symbol" panose="05050102010706020507" pitchFamily="18" charset="2"/>
              </a:rPr>
              <a:t>a</a:t>
            </a:r>
            <a:r>
              <a:rPr lang="en-US" sz="1600" dirty="0">
                <a:solidFill>
                  <a:schemeClr val="tx1"/>
                </a:solidFill>
              </a:rPr>
              <a:t>-agonist—apraclonidine—may lower EVP to some extent by decreasing blood flow to the eye.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05B0A3A-5F81-4D1E-9D58-E3880F439A48}"/>
              </a:ext>
            </a:extLst>
          </p:cNvPr>
          <p:cNvSpPr/>
          <p:nvPr/>
        </p:nvSpPr>
        <p:spPr>
          <a:xfrm>
            <a:off x="5791200" y="2286000"/>
            <a:ext cx="2743200" cy="11413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0353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3">
            <a:extLst>
              <a:ext uri="{FF2B5EF4-FFF2-40B4-BE49-F238E27FC236}">
                <a16:creationId xmlns:a16="http://schemas.microsoft.com/office/drawing/2014/main" id="{E9A6F35C-C365-4517-A547-FFA5C1A772A7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14350" name="Text Box 4">
              <a:extLst>
                <a:ext uri="{FF2B5EF4-FFF2-40B4-BE49-F238E27FC236}">
                  <a16:creationId xmlns:a16="http://schemas.microsoft.com/office/drawing/2014/main" id="{CD7ECCC2-0C45-427C-8BDC-6FAC86437F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>
                  <a:solidFill>
                    <a:schemeClr val="bg1">
                      <a:lumMod val="75000"/>
                    </a:schemeClr>
                  </a:solidFill>
                </a:rPr>
                <a:t>IOP =</a:t>
              </a:r>
            </a:p>
          </p:txBody>
        </p:sp>
        <p:sp>
          <p:nvSpPr>
            <p:cNvPr id="14351" name="Text Box 5">
              <a:extLst>
                <a:ext uri="{FF2B5EF4-FFF2-40B4-BE49-F238E27FC236}">
                  <a16:creationId xmlns:a16="http://schemas.microsoft.com/office/drawing/2014/main" id="{15CD4373-5C35-426E-AC5F-E3FB7D8664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Outflow Facility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L/min/mmHg)</a:t>
              </a:r>
            </a:p>
          </p:txBody>
        </p:sp>
        <p:sp>
          <p:nvSpPr>
            <p:cNvPr id="14352" name="Text Box 6">
              <a:extLst>
                <a:ext uri="{FF2B5EF4-FFF2-40B4-BE49-F238E27FC236}">
                  <a16:creationId xmlns:a16="http://schemas.microsoft.com/office/drawing/2014/main" id="{6996EA2B-87AD-4E0F-B9E3-5B3943BFED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bg1">
                      <a:lumMod val="75000"/>
                    </a:schemeClr>
                  </a:solidFill>
                </a:rPr>
                <a:t>+</a:t>
              </a:r>
              <a:endParaRPr lang="en-US" altLang="en-US" sz="2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4353" name="Text Box 7">
              <a:extLst>
                <a:ext uri="{FF2B5EF4-FFF2-40B4-BE49-F238E27FC236}">
                  <a16:creationId xmlns:a16="http://schemas.microsoft.com/office/drawing/2014/main" id="{D7EE5C0C-9C17-4B65-A7A4-8723FD1B3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bg1">
                      <a:lumMod val="75000"/>
                    </a:schemeClr>
                  </a:solidFill>
                </a:rPr>
                <a:t>Episcleral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bg1">
                      <a:lumMod val="75000"/>
                    </a:schemeClr>
                  </a:solidFill>
                </a:rPr>
                <a:t>Pressure (mmHg)</a:t>
              </a:r>
            </a:p>
          </p:txBody>
        </p:sp>
      </p:grpSp>
      <p:sp>
        <p:nvSpPr>
          <p:cNvPr id="14339" name="Text Box 8">
            <a:extLst>
              <a:ext uri="{FF2B5EF4-FFF2-40B4-BE49-F238E27FC236}">
                <a16:creationId xmlns:a16="http://schemas.microsoft.com/office/drawing/2014/main" id="{107BC12A-0412-48FC-AC35-AA62B419A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1143000"/>
            <a:ext cx="8404225" cy="8223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Fill in the IOP equation below. 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The </a:t>
            </a:r>
            <a:r>
              <a:rPr lang="en-US" altLang="en-US" sz="2400" b="1"/>
              <a:t>Goldmann equation</a:t>
            </a:r>
          </a:p>
        </p:txBody>
      </p:sp>
      <p:sp>
        <p:nvSpPr>
          <p:cNvPr id="14340" name="Line 9">
            <a:extLst>
              <a:ext uri="{FF2B5EF4-FFF2-40B4-BE49-F238E27FC236}">
                <a16:creationId xmlns:a16="http://schemas.microsoft.com/office/drawing/2014/main" id="{1B6DC1CC-4A91-4DBB-BE9E-06DF74FA39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341" name="Text Box 10">
            <a:extLst>
              <a:ext uri="{FF2B5EF4-FFF2-40B4-BE49-F238E27FC236}">
                <a16:creationId xmlns:a16="http://schemas.microsoft.com/office/drawing/2014/main" id="{BED0EDC5-9C24-4CC3-96E1-694DDE389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103688"/>
            <a:ext cx="409599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So to lower IOP, one must: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aqueous formation,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--increase outflow facility,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episcleral venous pressure</a:t>
            </a:r>
          </a:p>
        </p:txBody>
      </p:sp>
      <p:sp>
        <p:nvSpPr>
          <p:cNvPr id="14343" name="AutoShape 12">
            <a:extLst>
              <a:ext uri="{FF2B5EF4-FFF2-40B4-BE49-F238E27FC236}">
                <a16:creationId xmlns:a16="http://schemas.microsoft.com/office/drawing/2014/main" id="{6AEC472D-3C45-4623-9AE1-D33BACD24212}"/>
              </a:ext>
            </a:extLst>
          </p:cNvPr>
          <p:cNvSpPr>
            <a:spLocks/>
          </p:cNvSpPr>
          <p:nvPr/>
        </p:nvSpPr>
        <p:spPr bwMode="auto">
          <a:xfrm>
            <a:off x="2590800" y="4456113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345" name="Text Box 14">
            <a:extLst>
              <a:ext uri="{FF2B5EF4-FFF2-40B4-BE49-F238E27FC236}">
                <a16:creationId xmlns:a16="http://schemas.microsoft.com/office/drawing/2014/main" id="{8B2BADA3-9A15-4EC9-885D-DB55EB35C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9" y="5562600"/>
            <a:ext cx="2480365" cy="64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/>
              <a:t>Important IOP-lowering maneuver not implied by the </a:t>
            </a:r>
          </a:p>
          <a:p>
            <a:pPr algn="r"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err="1"/>
              <a:t>Goldmann</a:t>
            </a:r>
            <a:r>
              <a:rPr lang="en-US" altLang="en-US" sz="1400" i="1" dirty="0"/>
              <a:t> equation</a:t>
            </a:r>
          </a:p>
        </p:txBody>
      </p:sp>
      <p:sp>
        <p:nvSpPr>
          <p:cNvPr id="14348" name="Rectangle 17">
            <a:extLst>
              <a:ext uri="{FF2B5EF4-FFF2-40B4-BE49-F238E27FC236}">
                <a16:creationId xmlns:a16="http://schemas.microsoft.com/office/drawing/2014/main" id="{61E462B9-7F83-4484-B4BB-6EA2ECCB9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4349" name="Slide Number Placeholder 1">
            <a:extLst>
              <a:ext uri="{FF2B5EF4-FFF2-40B4-BE49-F238E27FC236}">
                <a16:creationId xmlns:a16="http://schemas.microsoft.com/office/drawing/2014/main" id="{9265563B-1EDE-4788-AF8C-A36D68454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A25BE35-905B-4399-9BE6-687B57576312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137</a:t>
            </a:fld>
            <a:endParaRPr lang="en-US" altLang="en-US" sz="1000"/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C2ACC928-6B72-4D13-884C-A4AA1A8E3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0"/>
            <a:ext cx="2108200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1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75000"/>
                  </a:schemeClr>
                </a:solidFill>
              </a:rPr>
              <a:t>Three IOP-lowering maneuvers implied by the </a:t>
            </a:r>
            <a:r>
              <a:rPr lang="en-US" altLang="en-US" sz="1400" i="1" dirty="0" err="1">
                <a:solidFill>
                  <a:schemeClr val="bg1">
                    <a:lumMod val="75000"/>
                  </a:schemeClr>
                </a:solidFill>
              </a:rPr>
              <a:t>Goldmann</a:t>
            </a:r>
            <a:r>
              <a:rPr lang="en-US" altLang="en-US" sz="1400" i="1" dirty="0">
                <a:solidFill>
                  <a:schemeClr val="bg1">
                    <a:lumMod val="75000"/>
                  </a:schemeClr>
                </a:solidFill>
              </a:rPr>
              <a:t> equation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521A45-B53C-4DEC-88B6-4509F45F45D1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EAA5691E-25BA-EA71-8DE9-90FABAC0FCF9}"/>
              </a:ext>
            </a:extLst>
          </p:cNvPr>
          <p:cNvSpPr/>
          <p:nvPr/>
        </p:nvSpPr>
        <p:spPr>
          <a:xfrm>
            <a:off x="2629590" y="5426257"/>
            <a:ext cx="57912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chemeClr val="tx1"/>
                </a:solidFill>
              </a:rPr>
              <a:t>Time to address the important and oft-used IOP-lowering maneuver </a:t>
            </a:r>
            <a:r>
              <a:rPr lang="en-US" sz="1200" b="1" i="1" dirty="0">
                <a:solidFill>
                  <a:schemeClr val="tx1"/>
                </a:solidFill>
              </a:rPr>
              <a:t>not</a:t>
            </a:r>
            <a:r>
              <a:rPr lang="en-US" sz="1200" i="1" dirty="0">
                <a:solidFill>
                  <a:schemeClr val="tx1"/>
                </a:solidFill>
              </a:rPr>
              <a:t> implied by the </a:t>
            </a:r>
            <a:r>
              <a:rPr lang="en-US" sz="1200" i="1" dirty="0" err="1">
                <a:solidFill>
                  <a:schemeClr val="tx1"/>
                </a:solidFill>
              </a:rPr>
              <a:t>Goldmann</a:t>
            </a:r>
            <a:r>
              <a:rPr lang="en-US" sz="1200" i="1" dirty="0">
                <a:solidFill>
                  <a:schemeClr val="tx1"/>
                </a:solidFill>
              </a:rPr>
              <a:t> equation that was foreshadowed early in the set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994BD2-10AC-07AE-8CCF-F514F94C9FD7}"/>
              </a:ext>
            </a:extLst>
          </p:cNvPr>
          <p:cNvSpPr txBox="1"/>
          <p:nvPr/>
        </p:nvSpPr>
        <p:spPr>
          <a:xfrm>
            <a:off x="3299856" y="6504801"/>
            <a:ext cx="2544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/>
              <a:t>No question—proceed when ready</a:t>
            </a:r>
          </a:p>
        </p:txBody>
      </p:sp>
    </p:spTree>
    <p:extLst>
      <p:ext uri="{BB962C8B-B14F-4D97-AF65-F5344CB8AC3E}">
        <p14:creationId xmlns:p14="http://schemas.microsoft.com/office/powerpoint/2010/main" val="3099390235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3">
            <a:extLst>
              <a:ext uri="{FF2B5EF4-FFF2-40B4-BE49-F238E27FC236}">
                <a16:creationId xmlns:a16="http://schemas.microsoft.com/office/drawing/2014/main" id="{E9A6F35C-C365-4517-A547-FFA5C1A772A7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14350" name="Text Box 4">
              <a:extLst>
                <a:ext uri="{FF2B5EF4-FFF2-40B4-BE49-F238E27FC236}">
                  <a16:creationId xmlns:a16="http://schemas.microsoft.com/office/drawing/2014/main" id="{CD7ECCC2-0C45-427C-8BDC-6FAC86437F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>
                  <a:solidFill>
                    <a:schemeClr val="bg1">
                      <a:lumMod val="75000"/>
                    </a:schemeClr>
                  </a:solidFill>
                </a:rPr>
                <a:t>IOP =</a:t>
              </a:r>
            </a:p>
          </p:txBody>
        </p:sp>
        <p:sp>
          <p:nvSpPr>
            <p:cNvPr id="14351" name="Text Box 5">
              <a:extLst>
                <a:ext uri="{FF2B5EF4-FFF2-40B4-BE49-F238E27FC236}">
                  <a16:creationId xmlns:a16="http://schemas.microsoft.com/office/drawing/2014/main" id="{15CD4373-5C35-426E-AC5F-E3FB7D8664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Outflow Facility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L/min/mmHg)</a:t>
              </a:r>
            </a:p>
          </p:txBody>
        </p:sp>
        <p:sp>
          <p:nvSpPr>
            <p:cNvPr id="14352" name="Text Box 6">
              <a:extLst>
                <a:ext uri="{FF2B5EF4-FFF2-40B4-BE49-F238E27FC236}">
                  <a16:creationId xmlns:a16="http://schemas.microsoft.com/office/drawing/2014/main" id="{6996EA2B-87AD-4E0F-B9E3-5B3943BFED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bg1">
                      <a:lumMod val="75000"/>
                    </a:schemeClr>
                  </a:solidFill>
                </a:rPr>
                <a:t>+</a:t>
              </a:r>
              <a:endParaRPr lang="en-US" altLang="en-US" sz="2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4353" name="Text Box 7">
              <a:extLst>
                <a:ext uri="{FF2B5EF4-FFF2-40B4-BE49-F238E27FC236}">
                  <a16:creationId xmlns:a16="http://schemas.microsoft.com/office/drawing/2014/main" id="{D7EE5C0C-9C17-4B65-A7A4-8723FD1B3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bg1">
                      <a:lumMod val="75000"/>
                    </a:schemeClr>
                  </a:solidFill>
                </a:rPr>
                <a:t>Episcleral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bg1">
                      <a:lumMod val="75000"/>
                    </a:schemeClr>
                  </a:solidFill>
                </a:rPr>
                <a:t>Pressure (mmHg)</a:t>
              </a:r>
            </a:p>
          </p:txBody>
        </p:sp>
      </p:grpSp>
      <p:sp>
        <p:nvSpPr>
          <p:cNvPr id="14339" name="Text Box 8">
            <a:extLst>
              <a:ext uri="{FF2B5EF4-FFF2-40B4-BE49-F238E27FC236}">
                <a16:creationId xmlns:a16="http://schemas.microsoft.com/office/drawing/2014/main" id="{107BC12A-0412-48FC-AC35-AA62B419A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1143000"/>
            <a:ext cx="8404225" cy="8223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Fill in the IOP equation below. 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The </a:t>
            </a:r>
            <a:r>
              <a:rPr lang="en-US" altLang="en-US" sz="2400" b="1"/>
              <a:t>Goldmann equation</a:t>
            </a:r>
          </a:p>
        </p:txBody>
      </p:sp>
      <p:sp>
        <p:nvSpPr>
          <p:cNvPr id="14340" name="Line 9">
            <a:extLst>
              <a:ext uri="{FF2B5EF4-FFF2-40B4-BE49-F238E27FC236}">
                <a16:creationId xmlns:a16="http://schemas.microsoft.com/office/drawing/2014/main" id="{1B6DC1CC-4A91-4DBB-BE9E-06DF74FA39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341" name="Text Box 10">
            <a:extLst>
              <a:ext uri="{FF2B5EF4-FFF2-40B4-BE49-F238E27FC236}">
                <a16:creationId xmlns:a16="http://schemas.microsoft.com/office/drawing/2014/main" id="{BED0EDC5-9C24-4CC3-96E1-694DDE389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103688"/>
            <a:ext cx="423545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So to lower IOP, one must: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aqueous formation,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--increase outflow facility,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episcleral venous pressure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…</a:t>
            </a:r>
            <a:r>
              <a:rPr lang="en-US" altLang="en-US" sz="1800" i="1" dirty="0"/>
              <a:t>and/or</a:t>
            </a:r>
            <a:r>
              <a:rPr lang="en-US" altLang="en-US" sz="1800" dirty="0"/>
              <a:t> </a:t>
            </a:r>
            <a:r>
              <a:rPr lang="en-US" altLang="en-US" sz="1800" b="1" dirty="0">
                <a:solidFill>
                  <a:srgbClr val="FF0000"/>
                </a:solidFill>
              </a:rPr>
              <a:t>dehydrate the vitreous</a:t>
            </a:r>
            <a:r>
              <a:rPr lang="en-US" altLang="en-US" sz="1800" dirty="0"/>
              <a:t> with 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   </a:t>
            </a:r>
            <a:r>
              <a:rPr lang="en-US" altLang="en-US" sz="1800" b="1" dirty="0">
                <a:solidFill>
                  <a:srgbClr val="FF0000"/>
                </a:solidFill>
              </a:rPr>
              <a:t>hyperosmotic</a:t>
            </a:r>
            <a:r>
              <a:rPr lang="en-US" altLang="en-US" sz="1800" dirty="0"/>
              <a:t> agent</a:t>
            </a:r>
          </a:p>
        </p:txBody>
      </p:sp>
      <p:sp>
        <p:nvSpPr>
          <p:cNvPr id="14343" name="AutoShape 12">
            <a:extLst>
              <a:ext uri="{FF2B5EF4-FFF2-40B4-BE49-F238E27FC236}">
                <a16:creationId xmlns:a16="http://schemas.microsoft.com/office/drawing/2014/main" id="{6AEC472D-3C45-4623-9AE1-D33BACD24212}"/>
              </a:ext>
            </a:extLst>
          </p:cNvPr>
          <p:cNvSpPr>
            <a:spLocks/>
          </p:cNvSpPr>
          <p:nvPr/>
        </p:nvSpPr>
        <p:spPr bwMode="auto">
          <a:xfrm>
            <a:off x="2590800" y="4456113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344" name="Rectangle 13">
            <a:extLst>
              <a:ext uri="{FF2B5EF4-FFF2-40B4-BE49-F238E27FC236}">
                <a16:creationId xmlns:a16="http://schemas.microsoft.com/office/drawing/2014/main" id="{D430A1E5-D89F-41A0-96B0-6A8A6F497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903913"/>
            <a:ext cx="1524000" cy="304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/>
              <a:t>one word</a:t>
            </a:r>
          </a:p>
        </p:txBody>
      </p:sp>
      <p:sp>
        <p:nvSpPr>
          <p:cNvPr id="14345" name="Text Box 14">
            <a:extLst>
              <a:ext uri="{FF2B5EF4-FFF2-40B4-BE49-F238E27FC236}">
                <a16:creationId xmlns:a16="http://schemas.microsoft.com/office/drawing/2014/main" id="{8B2BADA3-9A15-4EC9-885D-DB55EB35C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9" y="5562600"/>
            <a:ext cx="2480365" cy="64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/>
              <a:t>Important IOP-lowering maneuver not implied by the </a:t>
            </a:r>
          </a:p>
          <a:p>
            <a:pPr algn="r"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err="1"/>
              <a:t>Goldmann</a:t>
            </a:r>
            <a:r>
              <a:rPr lang="en-US" altLang="en-US" sz="1400" i="1" dirty="0"/>
              <a:t> equation</a:t>
            </a:r>
          </a:p>
        </p:txBody>
      </p:sp>
      <p:sp>
        <p:nvSpPr>
          <p:cNvPr id="14346" name="AutoShape 15">
            <a:extLst>
              <a:ext uri="{FF2B5EF4-FFF2-40B4-BE49-F238E27FC236}">
                <a16:creationId xmlns:a16="http://schemas.microsoft.com/office/drawing/2014/main" id="{56AD0B12-D5B9-4FFA-837B-B272DBCA3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751513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7" name="Rectangle 16">
            <a:extLst>
              <a:ext uri="{FF2B5EF4-FFF2-40B4-BE49-F238E27FC236}">
                <a16:creationId xmlns:a16="http://schemas.microsoft.com/office/drawing/2014/main" id="{CAF0E986-C390-49A3-996C-7BFA6FA30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599113"/>
            <a:ext cx="2438400" cy="304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/>
              <a:t>three words</a:t>
            </a:r>
          </a:p>
        </p:txBody>
      </p:sp>
      <p:sp>
        <p:nvSpPr>
          <p:cNvPr id="14348" name="Rectangle 17">
            <a:extLst>
              <a:ext uri="{FF2B5EF4-FFF2-40B4-BE49-F238E27FC236}">
                <a16:creationId xmlns:a16="http://schemas.microsoft.com/office/drawing/2014/main" id="{61E462B9-7F83-4484-B4BB-6EA2ECCB9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4349" name="Slide Number Placeholder 1">
            <a:extLst>
              <a:ext uri="{FF2B5EF4-FFF2-40B4-BE49-F238E27FC236}">
                <a16:creationId xmlns:a16="http://schemas.microsoft.com/office/drawing/2014/main" id="{9265563B-1EDE-4788-AF8C-A36D68454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A25BE35-905B-4399-9BE6-687B57576312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138</a:t>
            </a:fld>
            <a:endParaRPr lang="en-US" altLang="en-US" sz="1000"/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C2ACC928-6B72-4D13-884C-A4AA1A8E3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0"/>
            <a:ext cx="2108200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1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75000"/>
                  </a:schemeClr>
                </a:solidFill>
              </a:rPr>
              <a:t>Three IOP-lowering maneuvers implied by the </a:t>
            </a:r>
            <a:r>
              <a:rPr lang="en-US" altLang="en-US" sz="1400" i="1" dirty="0" err="1">
                <a:solidFill>
                  <a:schemeClr val="bg1">
                    <a:lumMod val="75000"/>
                  </a:schemeClr>
                </a:solidFill>
              </a:rPr>
              <a:t>Goldmann</a:t>
            </a:r>
            <a:r>
              <a:rPr lang="en-US" altLang="en-US" sz="1400" i="1" dirty="0">
                <a:solidFill>
                  <a:schemeClr val="bg1">
                    <a:lumMod val="75000"/>
                  </a:schemeClr>
                </a:solidFill>
              </a:rPr>
              <a:t> equation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521A45-B53C-4DEC-88B6-4509F45F45D1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103205476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13">
            <a:extLst>
              <a:ext uri="{FF2B5EF4-FFF2-40B4-BE49-F238E27FC236}">
                <a16:creationId xmlns:a16="http://schemas.microsoft.com/office/drawing/2014/main" id="{D430A1E5-D89F-41A0-96B0-6A8A6F497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903913"/>
            <a:ext cx="1524000" cy="3048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 dirty="0"/>
          </a:p>
        </p:txBody>
      </p:sp>
      <p:sp>
        <p:nvSpPr>
          <p:cNvPr id="14347" name="Rectangle 16">
            <a:extLst>
              <a:ext uri="{FF2B5EF4-FFF2-40B4-BE49-F238E27FC236}">
                <a16:creationId xmlns:a16="http://schemas.microsoft.com/office/drawing/2014/main" id="{CAF0E986-C390-49A3-996C-7BFA6FA30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599113"/>
            <a:ext cx="2438400" cy="3048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 dirty="0"/>
          </a:p>
        </p:txBody>
      </p:sp>
      <p:grpSp>
        <p:nvGrpSpPr>
          <p:cNvPr id="14338" name="Group 3">
            <a:extLst>
              <a:ext uri="{FF2B5EF4-FFF2-40B4-BE49-F238E27FC236}">
                <a16:creationId xmlns:a16="http://schemas.microsoft.com/office/drawing/2014/main" id="{E9A6F35C-C365-4517-A547-FFA5C1A772A7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14350" name="Text Box 4">
              <a:extLst>
                <a:ext uri="{FF2B5EF4-FFF2-40B4-BE49-F238E27FC236}">
                  <a16:creationId xmlns:a16="http://schemas.microsoft.com/office/drawing/2014/main" id="{CD7ECCC2-0C45-427C-8BDC-6FAC86437F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>
                  <a:solidFill>
                    <a:schemeClr val="bg1">
                      <a:lumMod val="75000"/>
                    </a:schemeClr>
                  </a:solidFill>
                </a:rPr>
                <a:t>IOP =</a:t>
              </a:r>
            </a:p>
          </p:txBody>
        </p:sp>
        <p:sp>
          <p:nvSpPr>
            <p:cNvPr id="14351" name="Text Box 5">
              <a:extLst>
                <a:ext uri="{FF2B5EF4-FFF2-40B4-BE49-F238E27FC236}">
                  <a16:creationId xmlns:a16="http://schemas.microsoft.com/office/drawing/2014/main" id="{15CD4373-5C35-426E-AC5F-E3FB7D8664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Outflow Facility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L/min/mmHg)</a:t>
              </a:r>
            </a:p>
          </p:txBody>
        </p:sp>
        <p:sp>
          <p:nvSpPr>
            <p:cNvPr id="14352" name="Text Box 6">
              <a:extLst>
                <a:ext uri="{FF2B5EF4-FFF2-40B4-BE49-F238E27FC236}">
                  <a16:creationId xmlns:a16="http://schemas.microsoft.com/office/drawing/2014/main" id="{6996EA2B-87AD-4E0F-B9E3-5B3943BFED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bg1">
                      <a:lumMod val="75000"/>
                    </a:schemeClr>
                  </a:solidFill>
                </a:rPr>
                <a:t>+</a:t>
              </a:r>
              <a:endParaRPr lang="en-US" altLang="en-US" sz="2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4353" name="Text Box 7">
              <a:extLst>
                <a:ext uri="{FF2B5EF4-FFF2-40B4-BE49-F238E27FC236}">
                  <a16:creationId xmlns:a16="http://schemas.microsoft.com/office/drawing/2014/main" id="{D7EE5C0C-9C17-4B65-A7A4-8723FD1B3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bg1">
                      <a:lumMod val="75000"/>
                    </a:schemeClr>
                  </a:solidFill>
                </a:rPr>
                <a:t>Episcleral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bg1">
                      <a:lumMod val="75000"/>
                    </a:schemeClr>
                  </a:solidFill>
                </a:rPr>
                <a:t>Pressure (mmHg)</a:t>
              </a:r>
            </a:p>
          </p:txBody>
        </p:sp>
      </p:grpSp>
      <p:sp>
        <p:nvSpPr>
          <p:cNvPr id="14339" name="Text Box 8">
            <a:extLst>
              <a:ext uri="{FF2B5EF4-FFF2-40B4-BE49-F238E27FC236}">
                <a16:creationId xmlns:a16="http://schemas.microsoft.com/office/drawing/2014/main" id="{107BC12A-0412-48FC-AC35-AA62B419A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1143000"/>
            <a:ext cx="8404225" cy="8223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Fill in the IOP equation below. 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The </a:t>
            </a:r>
            <a:r>
              <a:rPr lang="en-US" altLang="en-US" sz="2400" b="1"/>
              <a:t>Goldmann equation</a:t>
            </a:r>
          </a:p>
        </p:txBody>
      </p:sp>
      <p:sp>
        <p:nvSpPr>
          <p:cNvPr id="14340" name="Line 9">
            <a:extLst>
              <a:ext uri="{FF2B5EF4-FFF2-40B4-BE49-F238E27FC236}">
                <a16:creationId xmlns:a16="http://schemas.microsoft.com/office/drawing/2014/main" id="{1B6DC1CC-4A91-4DBB-BE9E-06DF74FA39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341" name="Text Box 10">
            <a:extLst>
              <a:ext uri="{FF2B5EF4-FFF2-40B4-BE49-F238E27FC236}">
                <a16:creationId xmlns:a16="http://schemas.microsoft.com/office/drawing/2014/main" id="{BED0EDC5-9C24-4CC3-96E1-694DDE389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103688"/>
            <a:ext cx="423545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So to lower IOP, one must: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aqueous formation,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--increase outflow facility,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episcleral venous pressure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…</a:t>
            </a:r>
            <a:r>
              <a:rPr lang="en-US" altLang="en-US" sz="1800" i="1" dirty="0"/>
              <a:t>and/or</a:t>
            </a:r>
            <a:r>
              <a:rPr lang="en-US" altLang="en-US" sz="1800" dirty="0"/>
              <a:t> </a:t>
            </a:r>
            <a:r>
              <a:rPr lang="en-US" altLang="en-US" sz="1800" b="1" dirty="0">
                <a:solidFill>
                  <a:srgbClr val="002060"/>
                </a:solidFill>
              </a:rPr>
              <a:t>dehydrate the vitreous</a:t>
            </a:r>
            <a:r>
              <a:rPr lang="en-US" altLang="en-US" sz="1800" dirty="0">
                <a:solidFill>
                  <a:srgbClr val="002060"/>
                </a:solidFill>
              </a:rPr>
              <a:t> </a:t>
            </a:r>
            <a:r>
              <a:rPr lang="en-US" altLang="en-US" sz="1800" dirty="0"/>
              <a:t>with 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   </a:t>
            </a:r>
            <a:r>
              <a:rPr lang="en-US" altLang="en-US" sz="1800" b="1" dirty="0">
                <a:solidFill>
                  <a:srgbClr val="002060"/>
                </a:solidFill>
              </a:rPr>
              <a:t>hyperosmotic</a:t>
            </a:r>
            <a:r>
              <a:rPr lang="en-US" altLang="en-US" sz="1800" dirty="0"/>
              <a:t> agent</a:t>
            </a:r>
          </a:p>
        </p:txBody>
      </p:sp>
      <p:sp>
        <p:nvSpPr>
          <p:cNvPr id="14343" name="AutoShape 12">
            <a:extLst>
              <a:ext uri="{FF2B5EF4-FFF2-40B4-BE49-F238E27FC236}">
                <a16:creationId xmlns:a16="http://schemas.microsoft.com/office/drawing/2014/main" id="{6AEC472D-3C45-4623-9AE1-D33BACD24212}"/>
              </a:ext>
            </a:extLst>
          </p:cNvPr>
          <p:cNvSpPr>
            <a:spLocks/>
          </p:cNvSpPr>
          <p:nvPr/>
        </p:nvSpPr>
        <p:spPr bwMode="auto">
          <a:xfrm>
            <a:off x="2590800" y="4456113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345" name="Text Box 14">
            <a:extLst>
              <a:ext uri="{FF2B5EF4-FFF2-40B4-BE49-F238E27FC236}">
                <a16:creationId xmlns:a16="http://schemas.microsoft.com/office/drawing/2014/main" id="{8B2BADA3-9A15-4EC9-885D-DB55EB35C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9" y="5562600"/>
            <a:ext cx="2480365" cy="64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/>
              <a:t>Important IOP-lowering maneuver not implied by the </a:t>
            </a:r>
          </a:p>
          <a:p>
            <a:pPr algn="r"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err="1"/>
              <a:t>Goldmann</a:t>
            </a:r>
            <a:r>
              <a:rPr lang="en-US" altLang="en-US" sz="1400" i="1" dirty="0"/>
              <a:t> equation</a:t>
            </a:r>
          </a:p>
        </p:txBody>
      </p:sp>
      <p:sp>
        <p:nvSpPr>
          <p:cNvPr id="14346" name="AutoShape 15">
            <a:extLst>
              <a:ext uri="{FF2B5EF4-FFF2-40B4-BE49-F238E27FC236}">
                <a16:creationId xmlns:a16="http://schemas.microsoft.com/office/drawing/2014/main" id="{56AD0B12-D5B9-4FFA-837B-B272DBCA3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751513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8" name="Rectangle 17">
            <a:extLst>
              <a:ext uri="{FF2B5EF4-FFF2-40B4-BE49-F238E27FC236}">
                <a16:creationId xmlns:a16="http://schemas.microsoft.com/office/drawing/2014/main" id="{61E462B9-7F83-4484-B4BB-6EA2ECCB9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4349" name="Slide Number Placeholder 1">
            <a:extLst>
              <a:ext uri="{FF2B5EF4-FFF2-40B4-BE49-F238E27FC236}">
                <a16:creationId xmlns:a16="http://schemas.microsoft.com/office/drawing/2014/main" id="{9265563B-1EDE-4788-AF8C-A36D68454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A25BE35-905B-4399-9BE6-687B57576312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139</a:t>
            </a:fld>
            <a:endParaRPr lang="en-US" altLang="en-US" sz="1000"/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C2ACC928-6B72-4D13-884C-A4AA1A8E3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0"/>
            <a:ext cx="2108200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1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75000"/>
                  </a:schemeClr>
                </a:solidFill>
              </a:rPr>
              <a:t>Three IOP-lowering maneuvers implied by the </a:t>
            </a:r>
            <a:r>
              <a:rPr lang="en-US" altLang="en-US" sz="1400" i="1" dirty="0" err="1">
                <a:solidFill>
                  <a:schemeClr val="bg1">
                    <a:lumMod val="75000"/>
                  </a:schemeClr>
                </a:solidFill>
              </a:rPr>
              <a:t>Goldmann</a:t>
            </a:r>
            <a:r>
              <a:rPr lang="en-US" altLang="en-US" sz="1400" i="1" dirty="0">
                <a:solidFill>
                  <a:schemeClr val="bg1">
                    <a:lumMod val="75000"/>
                  </a:schemeClr>
                </a:solidFill>
              </a:rPr>
              <a:t> equation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521A45-B53C-4DEC-88B6-4509F45F45D1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3510091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B2D8FC-AD72-4420-BA20-82F287E8649D}"/>
              </a:ext>
            </a:extLst>
          </p:cNvPr>
          <p:cNvSpPr/>
          <p:nvPr/>
        </p:nvSpPr>
        <p:spPr>
          <a:xfrm>
            <a:off x="1219200" y="2133600"/>
            <a:ext cx="22098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9BE6E5-C585-4825-AB89-57CB8DD5B758}"/>
              </a:ext>
            </a:extLst>
          </p:cNvPr>
          <p:cNvSpPr/>
          <p:nvPr/>
        </p:nvSpPr>
        <p:spPr>
          <a:xfrm>
            <a:off x="6553200" y="2163417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81E8F0-8DE2-48E1-AA19-070A4ECC95F9}"/>
              </a:ext>
            </a:extLst>
          </p:cNvPr>
          <p:cNvSpPr/>
          <p:nvPr/>
        </p:nvSpPr>
        <p:spPr>
          <a:xfrm>
            <a:off x="3276600" y="25146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1714063-4BE0-49E0-9A24-09CAFFC65E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Speaking of Aqueous Formation…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Where is it formed? What cells specifically?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Nonpigmented epithelial cells of </a:t>
            </a:r>
            <a:r>
              <a:rPr lang="en-US" altLang="en-US" b="1" dirty="0">
                <a:solidFill>
                  <a:srgbClr val="0000FF"/>
                </a:solidFill>
              </a:rPr>
              <a:t>the pars </a:t>
            </a:r>
            <a:r>
              <a:rPr lang="en-US" altLang="en-US" b="1" dirty="0" err="1">
                <a:solidFill>
                  <a:srgbClr val="0000FF"/>
                </a:solidFill>
              </a:rPr>
              <a:t>plicata</a:t>
            </a:r>
            <a:r>
              <a:rPr lang="en-US" altLang="en-US" b="1" dirty="0">
                <a:solidFill>
                  <a:srgbClr val="0000FF"/>
                </a:solidFill>
              </a:rPr>
              <a:t> portion of the ciliary body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781E1DF-0061-424B-BA01-967D05084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21508" name="Slide Number Placeholder 1">
            <a:extLst>
              <a:ext uri="{FF2B5EF4-FFF2-40B4-BE49-F238E27FC236}">
                <a16:creationId xmlns:a16="http://schemas.microsoft.com/office/drawing/2014/main" id="{8E3DA23E-42CE-4613-9FF1-5E6D0582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2ACE0A-83E8-4335-8996-F74435EDF32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95D558-0D2A-4A66-81BA-D74101F69E4B}"/>
              </a:ext>
            </a:extLst>
          </p:cNvPr>
          <p:cNvSpPr txBox="1"/>
          <p:nvPr/>
        </p:nvSpPr>
        <p:spPr>
          <a:xfrm>
            <a:off x="1371600" y="3136612"/>
            <a:ext cx="6792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The ciliary body has two parts. One is the pars plicata; what is the other?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C0AAD5-E726-4A50-986B-EADB55E1DE69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375959013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13">
            <a:extLst>
              <a:ext uri="{FF2B5EF4-FFF2-40B4-BE49-F238E27FC236}">
                <a16:creationId xmlns:a16="http://schemas.microsoft.com/office/drawing/2014/main" id="{D430A1E5-D89F-41A0-96B0-6A8A6F497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903913"/>
            <a:ext cx="1524000" cy="3048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 dirty="0"/>
          </a:p>
        </p:txBody>
      </p:sp>
      <p:sp>
        <p:nvSpPr>
          <p:cNvPr id="14347" name="Rectangle 16">
            <a:extLst>
              <a:ext uri="{FF2B5EF4-FFF2-40B4-BE49-F238E27FC236}">
                <a16:creationId xmlns:a16="http://schemas.microsoft.com/office/drawing/2014/main" id="{CAF0E986-C390-49A3-996C-7BFA6FA30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599113"/>
            <a:ext cx="2438400" cy="3048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 dirty="0"/>
          </a:p>
        </p:txBody>
      </p:sp>
      <p:grpSp>
        <p:nvGrpSpPr>
          <p:cNvPr id="14338" name="Group 3">
            <a:extLst>
              <a:ext uri="{FF2B5EF4-FFF2-40B4-BE49-F238E27FC236}">
                <a16:creationId xmlns:a16="http://schemas.microsoft.com/office/drawing/2014/main" id="{E9A6F35C-C365-4517-A547-FFA5C1A772A7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14350" name="Text Box 4">
              <a:extLst>
                <a:ext uri="{FF2B5EF4-FFF2-40B4-BE49-F238E27FC236}">
                  <a16:creationId xmlns:a16="http://schemas.microsoft.com/office/drawing/2014/main" id="{CD7ECCC2-0C45-427C-8BDC-6FAC86437F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>
                  <a:solidFill>
                    <a:schemeClr val="bg1">
                      <a:lumMod val="75000"/>
                    </a:schemeClr>
                  </a:solidFill>
                </a:rPr>
                <a:t>IOP =</a:t>
              </a:r>
            </a:p>
          </p:txBody>
        </p:sp>
        <p:sp>
          <p:nvSpPr>
            <p:cNvPr id="14351" name="Text Box 5">
              <a:extLst>
                <a:ext uri="{FF2B5EF4-FFF2-40B4-BE49-F238E27FC236}">
                  <a16:creationId xmlns:a16="http://schemas.microsoft.com/office/drawing/2014/main" id="{15CD4373-5C35-426E-AC5F-E3FB7D8664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Outflow Facility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L/min/mmHg)</a:t>
              </a:r>
            </a:p>
          </p:txBody>
        </p:sp>
        <p:sp>
          <p:nvSpPr>
            <p:cNvPr id="14352" name="Text Box 6">
              <a:extLst>
                <a:ext uri="{FF2B5EF4-FFF2-40B4-BE49-F238E27FC236}">
                  <a16:creationId xmlns:a16="http://schemas.microsoft.com/office/drawing/2014/main" id="{6996EA2B-87AD-4E0F-B9E3-5B3943BFED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bg1">
                      <a:lumMod val="75000"/>
                    </a:schemeClr>
                  </a:solidFill>
                </a:rPr>
                <a:t>+</a:t>
              </a:r>
              <a:endParaRPr lang="en-US" altLang="en-US" sz="2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4353" name="Text Box 7">
              <a:extLst>
                <a:ext uri="{FF2B5EF4-FFF2-40B4-BE49-F238E27FC236}">
                  <a16:creationId xmlns:a16="http://schemas.microsoft.com/office/drawing/2014/main" id="{D7EE5C0C-9C17-4B65-A7A4-8723FD1B3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bg1">
                      <a:lumMod val="75000"/>
                    </a:schemeClr>
                  </a:solidFill>
                </a:rPr>
                <a:t>Episcleral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bg1">
                      <a:lumMod val="75000"/>
                    </a:schemeClr>
                  </a:solidFill>
                </a:rPr>
                <a:t>Pressure (mmHg)</a:t>
              </a:r>
            </a:p>
          </p:txBody>
        </p:sp>
      </p:grpSp>
      <p:sp>
        <p:nvSpPr>
          <p:cNvPr id="14339" name="Text Box 8">
            <a:extLst>
              <a:ext uri="{FF2B5EF4-FFF2-40B4-BE49-F238E27FC236}">
                <a16:creationId xmlns:a16="http://schemas.microsoft.com/office/drawing/2014/main" id="{107BC12A-0412-48FC-AC35-AA62B419A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1143000"/>
            <a:ext cx="8404225" cy="8223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Fill in the IOP equation below. 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The </a:t>
            </a:r>
            <a:r>
              <a:rPr lang="en-US" altLang="en-US" sz="2400" b="1"/>
              <a:t>Goldmann equation</a:t>
            </a:r>
          </a:p>
        </p:txBody>
      </p:sp>
      <p:sp>
        <p:nvSpPr>
          <p:cNvPr id="14340" name="Line 9">
            <a:extLst>
              <a:ext uri="{FF2B5EF4-FFF2-40B4-BE49-F238E27FC236}">
                <a16:creationId xmlns:a16="http://schemas.microsoft.com/office/drawing/2014/main" id="{1B6DC1CC-4A91-4DBB-BE9E-06DF74FA39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341" name="Text Box 10">
            <a:extLst>
              <a:ext uri="{FF2B5EF4-FFF2-40B4-BE49-F238E27FC236}">
                <a16:creationId xmlns:a16="http://schemas.microsoft.com/office/drawing/2014/main" id="{BED0EDC5-9C24-4CC3-96E1-694DDE389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103688"/>
            <a:ext cx="423545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So to lower IOP, one must: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aqueous formation,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--increase outflow facility,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episcleral venous pressure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…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1800" b="1" dirty="0">
                <a:solidFill>
                  <a:schemeClr val="bg1">
                    <a:lumMod val="75000"/>
                  </a:schemeClr>
                </a:solidFill>
              </a:rPr>
              <a:t>dehydrate the vitreous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with 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   </a:t>
            </a:r>
            <a:r>
              <a:rPr lang="en-US" altLang="en-US" sz="1800" b="1" dirty="0">
                <a:solidFill>
                  <a:srgbClr val="002060"/>
                </a:solidFill>
              </a:rPr>
              <a:t>hyperosmotic</a:t>
            </a:r>
            <a:r>
              <a:rPr lang="en-US" altLang="en-US" sz="1800" dirty="0"/>
              <a:t> </a:t>
            </a:r>
            <a:r>
              <a:rPr lang="en-US" altLang="en-US" sz="1800" b="1" dirty="0"/>
              <a:t>agent</a:t>
            </a:r>
          </a:p>
        </p:txBody>
      </p:sp>
      <p:sp>
        <p:nvSpPr>
          <p:cNvPr id="14343" name="AutoShape 12">
            <a:extLst>
              <a:ext uri="{FF2B5EF4-FFF2-40B4-BE49-F238E27FC236}">
                <a16:creationId xmlns:a16="http://schemas.microsoft.com/office/drawing/2014/main" id="{6AEC472D-3C45-4623-9AE1-D33BACD24212}"/>
              </a:ext>
            </a:extLst>
          </p:cNvPr>
          <p:cNvSpPr>
            <a:spLocks/>
          </p:cNvSpPr>
          <p:nvPr/>
        </p:nvSpPr>
        <p:spPr bwMode="auto">
          <a:xfrm>
            <a:off x="2590800" y="4456113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345" name="Text Box 14">
            <a:extLst>
              <a:ext uri="{FF2B5EF4-FFF2-40B4-BE49-F238E27FC236}">
                <a16:creationId xmlns:a16="http://schemas.microsoft.com/office/drawing/2014/main" id="{8B2BADA3-9A15-4EC9-885D-DB55EB35C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9" y="5562600"/>
            <a:ext cx="2480365" cy="64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/>
              <a:t>Important IOP-lowering maneuver not implied by the </a:t>
            </a:r>
          </a:p>
          <a:p>
            <a:pPr algn="r"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err="1"/>
              <a:t>Goldmann</a:t>
            </a:r>
            <a:r>
              <a:rPr lang="en-US" altLang="en-US" sz="1400" i="1" dirty="0"/>
              <a:t> equation</a:t>
            </a:r>
          </a:p>
        </p:txBody>
      </p:sp>
      <p:sp>
        <p:nvSpPr>
          <p:cNvPr id="14346" name="AutoShape 15">
            <a:extLst>
              <a:ext uri="{FF2B5EF4-FFF2-40B4-BE49-F238E27FC236}">
                <a16:creationId xmlns:a16="http://schemas.microsoft.com/office/drawing/2014/main" id="{56AD0B12-D5B9-4FFA-837B-B272DBCA3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751513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8" name="Rectangle 17">
            <a:extLst>
              <a:ext uri="{FF2B5EF4-FFF2-40B4-BE49-F238E27FC236}">
                <a16:creationId xmlns:a16="http://schemas.microsoft.com/office/drawing/2014/main" id="{61E462B9-7F83-4484-B4BB-6EA2ECCB9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4349" name="Slide Number Placeholder 1">
            <a:extLst>
              <a:ext uri="{FF2B5EF4-FFF2-40B4-BE49-F238E27FC236}">
                <a16:creationId xmlns:a16="http://schemas.microsoft.com/office/drawing/2014/main" id="{9265563B-1EDE-4788-AF8C-A36D68454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A25BE35-905B-4399-9BE6-687B57576312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140</a:t>
            </a:fld>
            <a:endParaRPr lang="en-US" altLang="en-US" sz="1000"/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C2ACC928-6B72-4D13-884C-A4AA1A8E3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0"/>
            <a:ext cx="2108200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1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75000"/>
                  </a:schemeClr>
                </a:solidFill>
              </a:rPr>
              <a:t>Three IOP-lowering maneuvers implied by the </a:t>
            </a:r>
            <a:r>
              <a:rPr lang="en-US" altLang="en-US" sz="1400" i="1" dirty="0" err="1">
                <a:solidFill>
                  <a:schemeClr val="bg1">
                    <a:lumMod val="75000"/>
                  </a:schemeClr>
                </a:solidFill>
              </a:rPr>
              <a:t>Goldmann</a:t>
            </a:r>
            <a:r>
              <a:rPr lang="en-US" altLang="en-US" sz="1400" i="1" dirty="0">
                <a:solidFill>
                  <a:schemeClr val="bg1">
                    <a:lumMod val="75000"/>
                  </a:schemeClr>
                </a:solidFill>
              </a:rPr>
              <a:t> equation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521A45-B53C-4DEC-88B6-4509F45F45D1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D3E7F85-1B9A-4F1B-90C5-2E8D7E7186E2}"/>
              </a:ext>
            </a:extLst>
          </p:cNvPr>
          <p:cNvSpPr/>
          <p:nvPr/>
        </p:nvSpPr>
        <p:spPr>
          <a:xfrm>
            <a:off x="2819400" y="5719399"/>
            <a:ext cx="2590800" cy="641714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7A5BC7-1845-4BDF-99EB-69723432DC05}"/>
              </a:ext>
            </a:extLst>
          </p:cNvPr>
          <p:cNvSpPr txBox="1"/>
          <p:nvPr/>
        </p:nvSpPr>
        <p:spPr>
          <a:xfrm>
            <a:off x="5638800" y="5660477"/>
            <a:ext cx="2590800" cy="73866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Which hyperosmotic agent is used most often?</a:t>
            </a:r>
            <a:endParaRPr lang="en-US" sz="1400" i="1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Mannitol</a:t>
            </a:r>
          </a:p>
        </p:txBody>
      </p:sp>
    </p:spTree>
    <p:extLst>
      <p:ext uri="{BB962C8B-B14F-4D97-AF65-F5344CB8AC3E}">
        <p14:creationId xmlns:p14="http://schemas.microsoft.com/office/powerpoint/2010/main" val="2379199882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13">
            <a:extLst>
              <a:ext uri="{FF2B5EF4-FFF2-40B4-BE49-F238E27FC236}">
                <a16:creationId xmlns:a16="http://schemas.microsoft.com/office/drawing/2014/main" id="{D430A1E5-D89F-41A0-96B0-6A8A6F497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903913"/>
            <a:ext cx="1524000" cy="3048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 dirty="0"/>
          </a:p>
        </p:txBody>
      </p:sp>
      <p:sp>
        <p:nvSpPr>
          <p:cNvPr id="14347" name="Rectangle 16">
            <a:extLst>
              <a:ext uri="{FF2B5EF4-FFF2-40B4-BE49-F238E27FC236}">
                <a16:creationId xmlns:a16="http://schemas.microsoft.com/office/drawing/2014/main" id="{CAF0E986-C390-49A3-996C-7BFA6FA30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599113"/>
            <a:ext cx="2438400" cy="3048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 dirty="0"/>
          </a:p>
        </p:txBody>
      </p:sp>
      <p:grpSp>
        <p:nvGrpSpPr>
          <p:cNvPr id="14338" name="Group 3">
            <a:extLst>
              <a:ext uri="{FF2B5EF4-FFF2-40B4-BE49-F238E27FC236}">
                <a16:creationId xmlns:a16="http://schemas.microsoft.com/office/drawing/2014/main" id="{E9A6F35C-C365-4517-A547-FFA5C1A772A7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14350" name="Text Box 4">
              <a:extLst>
                <a:ext uri="{FF2B5EF4-FFF2-40B4-BE49-F238E27FC236}">
                  <a16:creationId xmlns:a16="http://schemas.microsoft.com/office/drawing/2014/main" id="{CD7ECCC2-0C45-427C-8BDC-6FAC86437F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>
                  <a:solidFill>
                    <a:schemeClr val="bg1">
                      <a:lumMod val="75000"/>
                    </a:schemeClr>
                  </a:solidFill>
                </a:rPr>
                <a:t>IOP =</a:t>
              </a:r>
            </a:p>
          </p:txBody>
        </p:sp>
        <p:sp>
          <p:nvSpPr>
            <p:cNvPr id="14351" name="Text Box 5">
              <a:extLst>
                <a:ext uri="{FF2B5EF4-FFF2-40B4-BE49-F238E27FC236}">
                  <a16:creationId xmlns:a16="http://schemas.microsoft.com/office/drawing/2014/main" id="{15CD4373-5C35-426E-AC5F-E3FB7D8664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Outflow Facility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L/min/mmHg)</a:t>
              </a:r>
            </a:p>
          </p:txBody>
        </p:sp>
        <p:sp>
          <p:nvSpPr>
            <p:cNvPr id="14352" name="Text Box 6">
              <a:extLst>
                <a:ext uri="{FF2B5EF4-FFF2-40B4-BE49-F238E27FC236}">
                  <a16:creationId xmlns:a16="http://schemas.microsoft.com/office/drawing/2014/main" id="{6996EA2B-87AD-4E0F-B9E3-5B3943BFED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bg1">
                      <a:lumMod val="75000"/>
                    </a:schemeClr>
                  </a:solidFill>
                </a:rPr>
                <a:t>+</a:t>
              </a:r>
              <a:endParaRPr lang="en-US" altLang="en-US" sz="2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4353" name="Text Box 7">
              <a:extLst>
                <a:ext uri="{FF2B5EF4-FFF2-40B4-BE49-F238E27FC236}">
                  <a16:creationId xmlns:a16="http://schemas.microsoft.com/office/drawing/2014/main" id="{D7EE5C0C-9C17-4B65-A7A4-8723FD1B3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bg1">
                      <a:lumMod val="75000"/>
                    </a:schemeClr>
                  </a:solidFill>
                </a:rPr>
                <a:t>Episcleral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bg1">
                      <a:lumMod val="75000"/>
                    </a:schemeClr>
                  </a:solidFill>
                </a:rPr>
                <a:t>Pressure (mmHg)</a:t>
              </a:r>
            </a:p>
          </p:txBody>
        </p:sp>
      </p:grpSp>
      <p:sp>
        <p:nvSpPr>
          <p:cNvPr id="14339" name="Text Box 8">
            <a:extLst>
              <a:ext uri="{FF2B5EF4-FFF2-40B4-BE49-F238E27FC236}">
                <a16:creationId xmlns:a16="http://schemas.microsoft.com/office/drawing/2014/main" id="{107BC12A-0412-48FC-AC35-AA62B419A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1143000"/>
            <a:ext cx="8404225" cy="8223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Fill in the IOP equation below. 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The </a:t>
            </a:r>
            <a:r>
              <a:rPr lang="en-US" altLang="en-US" sz="2400" b="1"/>
              <a:t>Goldmann equation</a:t>
            </a:r>
          </a:p>
        </p:txBody>
      </p:sp>
      <p:sp>
        <p:nvSpPr>
          <p:cNvPr id="14340" name="Line 9">
            <a:extLst>
              <a:ext uri="{FF2B5EF4-FFF2-40B4-BE49-F238E27FC236}">
                <a16:creationId xmlns:a16="http://schemas.microsoft.com/office/drawing/2014/main" id="{1B6DC1CC-4A91-4DBB-BE9E-06DF74FA39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341" name="Text Box 10">
            <a:extLst>
              <a:ext uri="{FF2B5EF4-FFF2-40B4-BE49-F238E27FC236}">
                <a16:creationId xmlns:a16="http://schemas.microsoft.com/office/drawing/2014/main" id="{BED0EDC5-9C24-4CC3-96E1-694DDE389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103688"/>
            <a:ext cx="423545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So to lower IOP, one must: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aqueous formation,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--increase outflow facility,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episcleral venous pressure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…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1800" b="1" dirty="0">
                <a:solidFill>
                  <a:schemeClr val="bg1">
                    <a:lumMod val="75000"/>
                  </a:schemeClr>
                </a:solidFill>
              </a:rPr>
              <a:t>dehydrate the vitreous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with 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   </a:t>
            </a:r>
            <a:r>
              <a:rPr lang="en-US" altLang="en-US" sz="1800" b="1" dirty="0">
                <a:solidFill>
                  <a:srgbClr val="002060"/>
                </a:solidFill>
              </a:rPr>
              <a:t>hyperosmotic</a:t>
            </a:r>
            <a:r>
              <a:rPr lang="en-US" altLang="en-US" sz="1800" dirty="0"/>
              <a:t> </a:t>
            </a:r>
            <a:r>
              <a:rPr lang="en-US" altLang="en-US" sz="1800" b="1" dirty="0"/>
              <a:t>agent</a:t>
            </a:r>
          </a:p>
        </p:txBody>
      </p:sp>
      <p:sp>
        <p:nvSpPr>
          <p:cNvPr id="14343" name="AutoShape 12">
            <a:extLst>
              <a:ext uri="{FF2B5EF4-FFF2-40B4-BE49-F238E27FC236}">
                <a16:creationId xmlns:a16="http://schemas.microsoft.com/office/drawing/2014/main" id="{6AEC472D-3C45-4623-9AE1-D33BACD24212}"/>
              </a:ext>
            </a:extLst>
          </p:cNvPr>
          <p:cNvSpPr>
            <a:spLocks/>
          </p:cNvSpPr>
          <p:nvPr/>
        </p:nvSpPr>
        <p:spPr bwMode="auto">
          <a:xfrm>
            <a:off x="2590800" y="4456113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345" name="Text Box 14">
            <a:extLst>
              <a:ext uri="{FF2B5EF4-FFF2-40B4-BE49-F238E27FC236}">
                <a16:creationId xmlns:a16="http://schemas.microsoft.com/office/drawing/2014/main" id="{8B2BADA3-9A15-4EC9-885D-DB55EB35C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9" y="5562600"/>
            <a:ext cx="2480365" cy="64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/>
              <a:t>Important IOP-lowering maneuver not implied by the </a:t>
            </a:r>
          </a:p>
          <a:p>
            <a:pPr algn="r"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err="1"/>
              <a:t>Goldmann</a:t>
            </a:r>
            <a:r>
              <a:rPr lang="en-US" altLang="en-US" sz="1400" i="1" dirty="0"/>
              <a:t> equation</a:t>
            </a:r>
          </a:p>
        </p:txBody>
      </p:sp>
      <p:sp>
        <p:nvSpPr>
          <p:cNvPr id="14346" name="AutoShape 15">
            <a:extLst>
              <a:ext uri="{FF2B5EF4-FFF2-40B4-BE49-F238E27FC236}">
                <a16:creationId xmlns:a16="http://schemas.microsoft.com/office/drawing/2014/main" id="{56AD0B12-D5B9-4FFA-837B-B272DBCA3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751513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8" name="Rectangle 17">
            <a:extLst>
              <a:ext uri="{FF2B5EF4-FFF2-40B4-BE49-F238E27FC236}">
                <a16:creationId xmlns:a16="http://schemas.microsoft.com/office/drawing/2014/main" id="{61E462B9-7F83-4484-B4BB-6EA2ECCB9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4349" name="Slide Number Placeholder 1">
            <a:extLst>
              <a:ext uri="{FF2B5EF4-FFF2-40B4-BE49-F238E27FC236}">
                <a16:creationId xmlns:a16="http://schemas.microsoft.com/office/drawing/2014/main" id="{9265563B-1EDE-4788-AF8C-A36D68454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A25BE35-905B-4399-9BE6-687B57576312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141</a:t>
            </a:fld>
            <a:endParaRPr lang="en-US" altLang="en-US" sz="1000"/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C2ACC928-6B72-4D13-884C-A4AA1A8E3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0"/>
            <a:ext cx="2108200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1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75000"/>
                  </a:schemeClr>
                </a:solidFill>
              </a:rPr>
              <a:t>Three IOP-lowering maneuvers implied by the </a:t>
            </a:r>
            <a:r>
              <a:rPr lang="en-US" altLang="en-US" sz="1400" i="1" dirty="0" err="1">
                <a:solidFill>
                  <a:schemeClr val="bg1">
                    <a:lumMod val="75000"/>
                  </a:schemeClr>
                </a:solidFill>
              </a:rPr>
              <a:t>Goldmann</a:t>
            </a:r>
            <a:r>
              <a:rPr lang="en-US" altLang="en-US" sz="1400" i="1" dirty="0">
                <a:solidFill>
                  <a:schemeClr val="bg1">
                    <a:lumMod val="75000"/>
                  </a:schemeClr>
                </a:solidFill>
              </a:rPr>
              <a:t> equation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521A45-B53C-4DEC-88B6-4509F45F45D1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D3E7F85-1B9A-4F1B-90C5-2E8D7E7186E2}"/>
              </a:ext>
            </a:extLst>
          </p:cNvPr>
          <p:cNvSpPr/>
          <p:nvPr/>
        </p:nvSpPr>
        <p:spPr>
          <a:xfrm>
            <a:off x="2819400" y="5719399"/>
            <a:ext cx="2590800" cy="641714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7A5BC7-1845-4BDF-99EB-69723432DC05}"/>
              </a:ext>
            </a:extLst>
          </p:cNvPr>
          <p:cNvSpPr txBox="1"/>
          <p:nvPr/>
        </p:nvSpPr>
        <p:spPr>
          <a:xfrm>
            <a:off x="5638800" y="5660477"/>
            <a:ext cx="2590800" cy="73866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Which hyperosmotic agent is used most often?</a:t>
            </a:r>
          </a:p>
          <a:p>
            <a:r>
              <a:rPr lang="en-US" sz="1400" dirty="0">
                <a:solidFill>
                  <a:schemeClr val="bg1"/>
                </a:solidFill>
              </a:rPr>
              <a:t>Mannitol</a:t>
            </a:r>
          </a:p>
        </p:txBody>
      </p:sp>
    </p:spTree>
    <p:extLst>
      <p:ext uri="{BB962C8B-B14F-4D97-AF65-F5344CB8AC3E}">
        <p14:creationId xmlns:p14="http://schemas.microsoft.com/office/powerpoint/2010/main" val="2941738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B2D8FC-AD72-4420-BA20-82F287E8649D}"/>
              </a:ext>
            </a:extLst>
          </p:cNvPr>
          <p:cNvSpPr/>
          <p:nvPr/>
        </p:nvSpPr>
        <p:spPr>
          <a:xfrm>
            <a:off x="1219200" y="2133600"/>
            <a:ext cx="22098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9BE6E5-C585-4825-AB89-57CB8DD5B758}"/>
              </a:ext>
            </a:extLst>
          </p:cNvPr>
          <p:cNvSpPr/>
          <p:nvPr/>
        </p:nvSpPr>
        <p:spPr>
          <a:xfrm>
            <a:off x="6553200" y="2163417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81E8F0-8DE2-48E1-AA19-070A4ECC95F9}"/>
              </a:ext>
            </a:extLst>
          </p:cNvPr>
          <p:cNvSpPr/>
          <p:nvPr/>
        </p:nvSpPr>
        <p:spPr>
          <a:xfrm>
            <a:off x="3276600" y="25146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1714063-4BE0-49E0-9A24-09CAFFC65E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Speaking of Aqueous Formation…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Where is it formed? What cells specifically?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Nonpigmented epithelial cells of </a:t>
            </a:r>
            <a:r>
              <a:rPr lang="en-US" altLang="en-US" b="1" dirty="0">
                <a:solidFill>
                  <a:srgbClr val="0000FF"/>
                </a:solidFill>
              </a:rPr>
              <a:t>the pars </a:t>
            </a:r>
            <a:r>
              <a:rPr lang="en-US" altLang="en-US" b="1" dirty="0" err="1">
                <a:solidFill>
                  <a:srgbClr val="0000FF"/>
                </a:solidFill>
              </a:rPr>
              <a:t>plicata</a:t>
            </a:r>
            <a:r>
              <a:rPr lang="en-US" altLang="en-US" b="1" dirty="0">
                <a:solidFill>
                  <a:srgbClr val="0000FF"/>
                </a:solidFill>
              </a:rPr>
              <a:t> portion of the ciliary body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781E1DF-0061-424B-BA01-967D05084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1508" name="Slide Number Placeholder 1">
            <a:extLst>
              <a:ext uri="{FF2B5EF4-FFF2-40B4-BE49-F238E27FC236}">
                <a16:creationId xmlns:a16="http://schemas.microsoft.com/office/drawing/2014/main" id="{8E3DA23E-42CE-4613-9FF1-5E6D0582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2ACE0A-83E8-4335-8996-F74435EDF32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95D558-0D2A-4A66-81BA-D74101F69E4B}"/>
              </a:ext>
            </a:extLst>
          </p:cNvPr>
          <p:cNvSpPr txBox="1"/>
          <p:nvPr/>
        </p:nvSpPr>
        <p:spPr>
          <a:xfrm>
            <a:off x="1371600" y="3136612"/>
            <a:ext cx="6792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The ciliary body has two parts. One is the pars </a:t>
            </a:r>
            <a:r>
              <a:rPr lang="en-US" sz="1600" i="1" dirty="0" err="1">
                <a:solidFill>
                  <a:srgbClr val="0000FF"/>
                </a:solidFill>
              </a:rPr>
              <a:t>plicata</a:t>
            </a:r>
            <a:r>
              <a:rPr lang="en-US" sz="1600" i="1" dirty="0">
                <a:solidFill>
                  <a:srgbClr val="0000FF"/>
                </a:solidFill>
              </a:rPr>
              <a:t>; what is the other?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The </a:t>
            </a:r>
            <a:r>
              <a:rPr lang="en-US" sz="1600" b="1" dirty="0">
                <a:solidFill>
                  <a:srgbClr val="0000FF"/>
                </a:solidFill>
              </a:rPr>
              <a:t>pars plana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4F53CE-3051-46DD-B452-B98B31422ED9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1729109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8333" r="13333" b="13333"/>
          <a:stretch/>
        </p:blipFill>
        <p:spPr>
          <a:xfrm>
            <a:off x="838200" y="1066800"/>
            <a:ext cx="7822580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200" y="2362200"/>
            <a:ext cx="313419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</a:rPr>
              <a:t>This part is the…</a:t>
            </a:r>
            <a:r>
              <a:rPr lang="en-US" dirty="0">
                <a:solidFill>
                  <a:schemeClr val="bg1"/>
                </a:solidFill>
              </a:rPr>
              <a:t>Pars </a:t>
            </a:r>
            <a:r>
              <a:rPr lang="en-US" dirty="0" err="1">
                <a:solidFill>
                  <a:schemeClr val="bg1"/>
                </a:solidFill>
              </a:rPr>
              <a:t>plicata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7629262" y="2731532"/>
            <a:ext cx="143138" cy="84986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42632" y="5117068"/>
            <a:ext cx="3031599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US" i="1" dirty="0">
                <a:solidFill>
                  <a:srgbClr val="0000FF"/>
                </a:solidFill>
              </a:rPr>
              <a:t>This part is the…</a:t>
            </a:r>
            <a:r>
              <a:rPr lang="en-US" dirty="0">
                <a:solidFill>
                  <a:schemeClr val="bg1"/>
                </a:solidFill>
              </a:rPr>
              <a:t>Pars plana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040254" y="4329310"/>
            <a:ext cx="417946" cy="78775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9DDAC88-BB05-4079-BA7D-328E22535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FF7788-C3CA-4C20-8CFC-25415B0C86B2}"/>
              </a:ext>
            </a:extLst>
          </p:cNvPr>
          <p:cNvSpPr txBox="1"/>
          <p:nvPr/>
        </p:nvSpPr>
        <p:spPr>
          <a:xfrm>
            <a:off x="2132871" y="6107668"/>
            <a:ext cx="487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Ciliary body: One perspective, </a:t>
            </a:r>
            <a:r>
              <a:rPr lang="en-US" b="1" dirty="0"/>
              <a:t>two questions</a:t>
            </a:r>
          </a:p>
        </p:txBody>
      </p:sp>
      <p:sp>
        <p:nvSpPr>
          <p:cNvPr id="4" name="Arrow: Bent-Up 3">
            <a:extLst>
              <a:ext uri="{FF2B5EF4-FFF2-40B4-BE49-F238E27FC236}">
                <a16:creationId xmlns:a16="http://schemas.microsoft.com/office/drawing/2014/main" id="{394330EF-33C2-1AF8-1034-0CFC27B973ED}"/>
              </a:ext>
            </a:extLst>
          </p:cNvPr>
          <p:cNvSpPr/>
          <p:nvPr/>
        </p:nvSpPr>
        <p:spPr>
          <a:xfrm>
            <a:off x="6956100" y="5562600"/>
            <a:ext cx="695062" cy="8265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Bent-Up 4">
            <a:extLst>
              <a:ext uri="{FF2B5EF4-FFF2-40B4-BE49-F238E27FC236}">
                <a16:creationId xmlns:a16="http://schemas.microsoft.com/office/drawing/2014/main" id="{6895F049-63C1-B12F-30E3-D0C27EF2DC1A}"/>
              </a:ext>
            </a:extLst>
          </p:cNvPr>
          <p:cNvSpPr/>
          <p:nvPr/>
        </p:nvSpPr>
        <p:spPr>
          <a:xfrm>
            <a:off x="7554165" y="2740462"/>
            <a:ext cx="1371227" cy="3648670"/>
          </a:xfrm>
          <a:prstGeom prst="bentUpArrow">
            <a:avLst>
              <a:gd name="adj1" fmla="val 12436"/>
              <a:gd name="adj2" fmla="val 11953"/>
              <a:gd name="adj3" fmla="val 124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72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8333" r="13333" b="13333"/>
          <a:stretch/>
        </p:blipFill>
        <p:spPr>
          <a:xfrm>
            <a:off x="838200" y="1066800"/>
            <a:ext cx="7822580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200" y="2362200"/>
            <a:ext cx="313419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</a:rPr>
              <a:t>This part is the…</a:t>
            </a:r>
            <a:r>
              <a:rPr lang="en-US" dirty="0">
                <a:solidFill>
                  <a:srgbClr val="0000FF"/>
                </a:solidFill>
              </a:rPr>
              <a:t>Pars </a:t>
            </a:r>
            <a:r>
              <a:rPr lang="en-US" dirty="0" err="1">
                <a:solidFill>
                  <a:srgbClr val="0000FF"/>
                </a:solidFill>
              </a:rPr>
              <a:t>plicata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7629262" y="2731532"/>
            <a:ext cx="143138" cy="84986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42632" y="5117068"/>
            <a:ext cx="3031599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US" i="1" dirty="0">
                <a:solidFill>
                  <a:srgbClr val="0000FF"/>
                </a:solidFill>
              </a:rPr>
              <a:t>This part is the…</a:t>
            </a:r>
            <a:r>
              <a:rPr lang="en-US" dirty="0">
                <a:solidFill>
                  <a:srgbClr val="0000FF"/>
                </a:solidFill>
              </a:rPr>
              <a:t>Pars plana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040254" y="4329310"/>
            <a:ext cx="417946" cy="78775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9DDAC88-BB05-4079-BA7D-328E22535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FF7788-C3CA-4C20-8CFC-25415B0C86B2}"/>
              </a:ext>
            </a:extLst>
          </p:cNvPr>
          <p:cNvSpPr txBox="1"/>
          <p:nvPr/>
        </p:nvSpPr>
        <p:spPr>
          <a:xfrm>
            <a:off x="2132871" y="6107668"/>
            <a:ext cx="487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Ciliary body: One perspective, </a:t>
            </a:r>
            <a:r>
              <a:rPr lang="en-US" b="1" dirty="0"/>
              <a:t>two questions</a:t>
            </a:r>
          </a:p>
        </p:txBody>
      </p:sp>
      <p:sp>
        <p:nvSpPr>
          <p:cNvPr id="4" name="Arrow: Bent-Up 3">
            <a:extLst>
              <a:ext uri="{FF2B5EF4-FFF2-40B4-BE49-F238E27FC236}">
                <a16:creationId xmlns:a16="http://schemas.microsoft.com/office/drawing/2014/main" id="{C944E5E4-1BF1-0980-7C3A-5D309BCD70DC}"/>
              </a:ext>
            </a:extLst>
          </p:cNvPr>
          <p:cNvSpPr/>
          <p:nvPr/>
        </p:nvSpPr>
        <p:spPr>
          <a:xfrm>
            <a:off x="6956100" y="5562600"/>
            <a:ext cx="695062" cy="8265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Bent-Up 4">
            <a:extLst>
              <a:ext uri="{FF2B5EF4-FFF2-40B4-BE49-F238E27FC236}">
                <a16:creationId xmlns:a16="http://schemas.microsoft.com/office/drawing/2014/main" id="{8AF79651-6557-52F2-39DF-C22114D95012}"/>
              </a:ext>
            </a:extLst>
          </p:cNvPr>
          <p:cNvSpPr/>
          <p:nvPr/>
        </p:nvSpPr>
        <p:spPr>
          <a:xfrm>
            <a:off x="7554165" y="2740462"/>
            <a:ext cx="1371227" cy="3648670"/>
          </a:xfrm>
          <a:prstGeom prst="bentUpArrow">
            <a:avLst>
              <a:gd name="adj1" fmla="val 12436"/>
              <a:gd name="adj2" fmla="val 11953"/>
              <a:gd name="adj3" fmla="val 124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78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2A9619-D2A9-419A-8C33-4DCDC93EAAAD}"/>
              </a:ext>
            </a:extLst>
          </p:cNvPr>
          <p:cNvSpPr/>
          <p:nvPr/>
        </p:nvSpPr>
        <p:spPr>
          <a:xfrm>
            <a:off x="1219200" y="2133600"/>
            <a:ext cx="22098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4016BD-AB5E-4C7C-A9B8-CA98F2B2469A}"/>
              </a:ext>
            </a:extLst>
          </p:cNvPr>
          <p:cNvSpPr/>
          <p:nvPr/>
        </p:nvSpPr>
        <p:spPr>
          <a:xfrm>
            <a:off x="6553200" y="2163417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EAA5FB-805E-44EF-8A34-0567AF51244B}"/>
              </a:ext>
            </a:extLst>
          </p:cNvPr>
          <p:cNvSpPr/>
          <p:nvPr/>
        </p:nvSpPr>
        <p:spPr>
          <a:xfrm>
            <a:off x="3276600" y="25146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E8615FA2-BEFA-4FCD-B132-E9423784FC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/>
              <a:t>Speaking of Aqueous Formation…</a:t>
            </a:r>
          </a:p>
          <a:p>
            <a:pPr lvl="1" eaLnBrk="1" hangingPunct="1"/>
            <a:r>
              <a:rPr lang="en-US" altLang="en-US"/>
              <a:t>Where is it formed? What cells specifically?</a:t>
            </a:r>
            <a:r>
              <a:rPr lang="en-US" altLang="en-US" i="1"/>
              <a:t> </a:t>
            </a:r>
            <a:r>
              <a:rPr lang="en-US" altLang="en-US">
                <a:solidFill>
                  <a:srgbClr val="0000FF"/>
                </a:solidFill>
              </a:rPr>
              <a:t>Nonpigmented epithelial cells of the pars plicata portion of the ciliary body</a:t>
            </a:r>
          </a:p>
          <a:p>
            <a:pPr lvl="1" eaLnBrk="1" hangingPunct="1"/>
            <a:r>
              <a:rPr lang="en-US" altLang="en-US"/>
              <a:t>What is the normal rate of production? </a:t>
            </a:r>
            <a:r>
              <a:rPr lang="en-US" altLang="en-US">
                <a:solidFill>
                  <a:srgbClr val="0000FF"/>
                </a:solidFill>
              </a:rPr>
              <a:t>2-3 </a:t>
            </a:r>
            <a:r>
              <a:rPr lang="en-US" altLang="en-US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altLang="en-US">
                <a:solidFill>
                  <a:srgbClr val="0000FF"/>
                </a:solidFill>
              </a:rPr>
              <a:t>L/min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2095B40-B4DD-4E8C-8E4F-8FABA33C9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23556" name="Slide Number Placeholder 1">
            <a:extLst>
              <a:ext uri="{FF2B5EF4-FFF2-40B4-BE49-F238E27FC236}">
                <a16:creationId xmlns:a16="http://schemas.microsoft.com/office/drawing/2014/main" id="{12D51091-50BD-4887-9AF5-FE79FD7AD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D6EA5A-E82A-4217-89F2-81AE09B49F9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7D6EC6-EADA-424A-9C67-35DE7D9C64D4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D88F22-CCBC-405F-A451-E5A73907655C}"/>
              </a:ext>
            </a:extLst>
          </p:cNvPr>
          <p:cNvSpPr/>
          <p:nvPr/>
        </p:nvSpPr>
        <p:spPr>
          <a:xfrm>
            <a:off x="6924261" y="3024809"/>
            <a:ext cx="543339" cy="381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#-#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9B31C5-4D34-48A0-9A12-2D3BDF3CB6F1}"/>
              </a:ext>
            </a:extLst>
          </p:cNvPr>
          <p:cNvSpPr/>
          <p:nvPr/>
        </p:nvSpPr>
        <p:spPr>
          <a:xfrm>
            <a:off x="6924261" y="3024809"/>
            <a:ext cx="543339" cy="381000"/>
          </a:xfrm>
          <a:prstGeom prst="rect">
            <a:avLst/>
          </a:prstGeom>
          <a:solidFill>
            <a:srgbClr val="CCFFC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2A9619-D2A9-419A-8C33-4DCDC93EAAAD}"/>
              </a:ext>
            </a:extLst>
          </p:cNvPr>
          <p:cNvSpPr/>
          <p:nvPr/>
        </p:nvSpPr>
        <p:spPr>
          <a:xfrm>
            <a:off x="1219200" y="2133600"/>
            <a:ext cx="22098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4016BD-AB5E-4C7C-A9B8-CA98F2B2469A}"/>
              </a:ext>
            </a:extLst>
          </p:cNvPr>
          <p:cNvSpPr/>
          <p:nvPr/>
        </p:nvSpPr>
        <p:spPr>
          <a:xfrm>
            <a:off x="6553200" y="2163417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EAA5FB-805E-44EF-8A34-0567AF51244B}"/>
              </a:ext>
            </a:extLst>
          </p:cNvPr>
          <p:cNvSpPr/>
          <p:nvPr/>
        </p:nvSpPr>
        <p:spPr>
          <a:xfrm>
            <a:off x="3276600" y="25146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E8615FA2-BEFA-4FCD-B132-E9423784FC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/>
              <a:t>Speaking of Aqueous Formation…</a:t>
            </a:r>
          </a:p>
          <a:p>
            <a:pPr lvl="1" eaLnBrk="1" hangingPunct="1"/>
            <a:r>
              <a:rPr lang="en-US" altLang="en-US"/>
              <a:t>Where is it formed? What cells specifically?</a:t>
            </a:r>
            <a:r>
              <a:rPr lang="en-US" altLang="en-US" i="1"/>
              <a:t> </a:t>
            </a:r>
            <a:r>
              <a:rPr lang="en-US" altLang="en-US">
                <a:solidFill>
                  <a:srgbClr val="0000FF"/>
                </a:solidFill>
              </a:rPr>
              <a:t>Nonpigmented epithelial cells of the pars plicata portion of the ciliary body</a:t>
            </a:r>
          </a:p>
          <a:p>
            <a:pPr lvl="1" eaLnBrk="1" hangingPunct="1"/>
            <a:r>
              <a:rPr lang="en-US" altLang="en-US"/>
              <a:t>What is the normal rate of production? </a:t>
            </a:r>
            <a:r>
              <a:rPr lang="en-US" altLang="en-US">
                <a:solidFill>
                  <a:srgbClr val="0000FF"/>
                </a:solidFill>
              </a:rPr>
              <a:t>2-3 </a:t>
            </a:r>
            <a:r>
              <a:rPr lang="en-US" altLang="en-US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altLang="en-US">
                <a:solidFill>
                  <a:srgbClr val="0000FF"/>
                </a:solidFill>
              </a:rPr>
              <a:t>L/min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2095B40-B4DD-4E8C-8E4F-8FABA33C9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3556" name="Slide Number Placeholder 1">
            <a:extLst>
              <a:ext uri="{FF2B5EF4-FFF2-40B4-BE49-F238E27FC236}">
                <a16:creationId xmlns:a16="http://schemas.microsoft.com/office/drawing/2014/main" id="{12D51091-50BD-4887-9AF5-FE79FD7AD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D6EA5A-E82A-4217-89F2-81AE09B49F9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7D6EC6-EADA-424A-9C67-35DE7D9C64D4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2680020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">
            <a:extLst>
              <a:ext uri="{FF2B5EF4-FFF2-40B4-BE49-F238E27FC236}">
                <a16:creationId xmlns:a16="http://schemas.microsoft.com/office/drawing/2014/main" id="{27EF5B06-B5AC-40A5-B998-21EA22B37B3D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5127" name="Text Box 4">
              <a:extLst>
                <a:ext uri="{FF2B5EF4-FFF2-40B4-BE49-F238E27FC236}">
                  <a16:creationId xmlns:a16="http://schemas.microsoft.com/office/drawing/2014/main" id="{9BF26628-8DDA-4AAD-BB75-BF503C9F2D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/>
                <a:t>IOP =</a:t>
              </a:r>
            </a:p>
          </p:txBody>
        </p:sp>
        <p:sp>
          <p:nvSpPr>
            <p:cNvPr id="5128" name="Text Box 5">
              <a:extLst>
                <a:ext uri="{FF2B5EF4-FFF2-40B4-BE49-F238E27FC236}">
                  <a16:creationId xmlns:a16="http://schemas.microsoft.com/office/drawing/2014/main" id="{3F7CF2B2-6F1D-457D-B218-6E823DFAFE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0066FF"/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rgbClr val="0066FF"/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rgbClr val="0066FF"/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Outflow Facility (</a:t>
              </a:r>
              <a:r>
                <a:rPr lang="en-US" altLang="en-US" sz="2000" b="1" dirty="0">
                  <a:solidFill>
                    <a:srgbClr val="FF0000"/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L/min/mmHg)</a:t>
              </a:r>
            </a:p>
          </p:txBody>
        </p:sp>
        <p:sp>
          <p:nvSpPr>
            <p:cNvPr id="5129" name="Text Box 6">
              <a:extLst>
                <a:ext uri="{FF2B5EF4-FFF2-40B4-BE49-F238E27FC236}">
                  <a16:creationId xmlns:a16="http://schemas.microsoft.com/office/drawing/2014/main" id="{DB773028-CEBA-4BF1-A50D-1618BCA447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</a:rPr>
                <a:t>+</a:t>
              </a:r>
              <a:endParaRPr lang="en-US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5130" name="Text Box 7">
              <a:extLst>
                <a:ext uri="{FF2B5EF4-FFF2-40B4-BE49-F238E27FC236}">
                  <a16:creationId xmlns:a16="http://schemas.microsoft.com/office/drawing/2014/main" id="{FBDD1B2B-CE85-41A3-A5A1-D841A262BD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accent1"/>
                  </a:solidFill>
                </a:rPr>
                <a:t>Episcleral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accent1"/>
                  </a:solidFill>
                </a:rPr>
                <a:t>Pressure (mmHg)</a:t>
              </a:r>
            </a:p>
          </p:txBody>
        </p:sp>
      </p:grpSp>
      <p:sp>
        <p:nvSpPr>
          <p:cNvPr id="5123" name="Text Box 8">
            <a:extLst>
              <a:ext uri="{FF2B5EF4-FFF2-40B4-BE49-F238E27FC236}">
                <a16:creationId xmlns:a16="http://schemas.microsoft.com/office/drawing/2014/main" id="{13FE6F5D-7E8A-4D52-AC48-085FEABB5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1143000"/>
            <a:ext cx="8404225" cy="8223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Fill in the IOP equation below. </a:t>
            </a:r>
            <a:r>
              <a:rPr lang="en-US" altLang="en-US" sz="2400" i="1">
                <a:solidFill>
                  <a:schemeClr val="folHlink"/>
                </a:solidFill>
              </a:rPr>
              <a:t>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folHlink"/>
                </a:solidFill>
              </a:rPr>
              <a:t>The </a:t>
            </a:r>
            <a:r>
              <a:rPr lang="en-US" altLang="en-US" sz="2400" b="1">
                <a:solidFill>
                  <a:schemeClr val="folHlink"/>
                </a:solidFill>
              </a:rPr>
              <a:t>Goldmann equation</a:t>
            </a:r>
          </a:p>
        </p:txBody>
      </p:sp>
      <p:sp>
        <p:nvSpPr>
          <p:cNvPr id="5124" name="Line 9">
            <a:extLst>
              <a:ext uri="{FF2B5EF4-FFF2-40B4-BE49-F238E27FC236}">
                <a16:creationId xmlns:a16="http://schemas.microsoft.com/office/drawing/2014/main" id="{65FA7000-2E4B-47B8-B7C2-32C648540D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Rectangle 10">
            <a:extLst>
              <a:ext uri="{FF2B5EF4-FFF2-40B4-BE49-F238E27FC236}">
                <a16:creationId xmlns:a16="http://schemas.microsoft.com/office/drawing/2014/main" id="{594B50E6-F754-4614-8C4D-86194E4F3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5126" name="Slide Number Placeholder 1">
            <a:extLst>
              <a:ext uri="{FF2B5EF4-FFF2-40B4-BE49-F238E27FC236}">
                <a16:creationId xmlns:a16="http://schemas.microsoft.com/office/drawing/2014/main" id="{819C86E2-BD66-40ED-A7C5-3A414A349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D969FF-2D57-4E43-A03B-E67F49E05E3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9B31C5-4D34-48A0-9A12-2D3BDF3CB6F1}"/>
              </a:ext>
            </a:extLst>
          </p:cNvPr>
          <p:cNvSpPr/>
          <p:nvPr/>
        </p:nvSpPr>
        <p:spPr>
          <a:xfrm>
            <a:off x="6924261" y="3024809"/>
            <a:ext cx="543339" cy="381000"/>
          </a:xfrm>
          <a:prstGeom prst="rect">
            <a:avLst/>
          </a:prstGeom>
          <a:solidFill>
            <a:srgbClr val="CCFFC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2A9619-D2A9-419A-8C33-4DCDC93EAAAD}"/>
              </a:ext>
            </a:extLst>
          </p:cNvPr>
          <p:cNvSpPr/>
          <p:nvPr/>
        </p:nvSpPr>
        <p:spPr>
          <a:xfrm>
            <a:off x="1219200" y="2133600"/>
            <a:ext cx="22098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4016BD-AB5E-4C7C-A9B8-CA98F2B2469A}"/>
              </a:ext>
            </a:extLst>
          </p:cNvPr>
          <p:cNvSpPr/>
          <p:nvPr/>
        </p:nvSpPr>
        <p:spPr>
          <a:xfrm>
            <a:off x="6553200" y="2163417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EAA5FB-805E-44EF-8A34-0567AF51244B}"/>
              </a:ext>
            </a:extLst>
          </p:cNvPr>
          <p:cNvSpPr/>
          <p:nvPr/>
        </p:nvSpPr>
        <p:spPr>
          <a:xfrm>
            <a:off x="3276600" y="25146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E8615FA2-BEFA-4FCD-B132-E9423784FC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Speaking of Aqueous Formation…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Where is it formed? What cells specifically?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Nonpigmented epithelial cells of the pars plicata portion of the ciliary body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is the normal rate of production? </a:t>
            </a:r>
            <a:r>
              <a:rPr lang="en-US" altLang="en-US" b="1" dirty="0">
                <a:solidFill>
                  <a:srgbClr val="0000FF"/>
                </a:solidFill>
              </a:rPr>
              <a:t>2-3 </a:t>
            </a:r>
            <a:r>
              <a:rPr lang="en-US" altLang="en-US" b="1" dirty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altLang="en-US" b="1" dirty="0">
                <a:solidFill>
                  <a:srgbClr val="0000FF"/>
                </a:solidFill>
              </a:rPr>
              <a:t>L/min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2095B40-B4DD-4E8C-8E4F-8FABA33C9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23556" name="Slide Number Placeholder 1">
            <a:extLst>
              <a:ext uri="{FF2B5EF4-FFF2-40B4-BE49-F238E27FC236}">
                <a16:creationId xmlns:a16="http://schemas.microsoft.com/office/drawing/2014/main" id="{12D51091-50BD-4887-9AF5-FE79FD7AD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D6EA5A-E82A-4217-89F2-81AE09B49F9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7D6EC6-EADA-424A-9C67-35DE7D9C64D4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892D63-812E-7F23-09AD-3E12EB17736C}"/>
              </a:ext>
            </a:extLst>
          </p:cNvPr>
          <p:cNvSpPr txBox="1"/>
          <p:nvPr/>
        </p:nvSpPr>
        <p:spPr>
          <a:xfrm>
            <a:off x="2514600" y="3849757"/>
            <a:ext cx="64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An important clarification is needed regarding this figure—what is it?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4CCF719-420D-5FA2-37EF-D30000B2D4FD}"/>
              </a:ext>
            </a:extLst>
          </p:cNvPr>
          <p:cNvSpPr/>
          <p:nvPr/>
        </p:nvSpPr>
        <p:spPr>
          <a:xfrm>
            <a:off x="6629400" y="2782956"/>
            <a:ext cx="2133600" cy="86801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54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9B31C5-4D34-48A0-9A12-2D3BDF3CB6F1}"/>
              </a:ext>
            </a:extLst>
          </p:cNvPr>
          <p:cNvSpPr/>
          <p:nvPr/>
        </p:nvSpPr>
        <p:spPr>
          <a:xfrm>
            <a:off x="6924261" y="3024809"/>
            <a:ext cx="543339" cy="381000"/>
          </a:xfrm>
          <a:prstGeom prst="rect">
            <a:avLst/>
          </a:prstGeom>
          <a:solidFill>
            <a:srgbClr val="CCFFC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2A9619-D2A9-419A-8C33-4DCDC93EAAAD}"/>
              </a:ext>
            </a:extLst>
          </p:cNvPr>
          <p:cNvSpPr/>
          <p:nvPr/>
        </p:nvSpPr>
        <p:spPr>
          <a:xfrm>
            <a:off x="1219200" y="2133600"/>
            <a:ext cx="22098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4016BD-AB5E-4C7C-A9B8-CA98F2B2469A}"/>
              </a:ext>
            </a:extLst>
          </p:cNvPr>
          <p:cNvSpPr/>
          <p:nvPr/>
        </p:nvSpPr>
        <p:spPr>
          <a:xfrm>
            <a:off x="6553200" y="2163417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EAA5FB-805E-44EF-8A34-0567AF51244B}"/>
              </a:ext>
            </a:extLst>
          </p:cNvPr>
          <p:cNvSpPr/>
          <p:nvPr/>
        </p:nvSpPr>
        <p:spPr>
          <a:xfrm>
            <a:off x="3276600" y="25146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E8615FA2-BEFA-4FCD-B132-E9423784FC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Speaking of Aqueous Formation…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Where is it formed? What cells specifically?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Nonpigmented epithelial cells of the pars plicata portion of the ciliary body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is the normal rate of production? </a:t>
            </a:r>
            <a:r>
              <a:rPr lang="en-US" altLang="en-US" b="1" dirty="0">
                <a:solidFill>
                  <a:srgbClr val="0000FF"/>
                </a:solidFill>
              </a:rPr>
              <a:t>2-3 </a:t>
            </a:r>
            <a:r>
              <a:rPr lang="en-US" altLang="en-US" b="1" dirty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altLang="en-US" b="1" dirty="0">
                <a:solidFill>
                  <a:srgbClr val="0000FF"/>
                </a:solidFill>
              </a:rPr>
              <a:t>L/min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2095B40-B4DD-4E8C-8E4F-8FABA33C9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Q/A</a:t>
            </a:r>
          </a:p>
        </p:txBody>
      </p:sp>
      <p:sp>
        <p:nvSpPr>
          <p:cNvPr id="23556" name="Slide Number Placeholder 1">
            <a:extLst>
              <a:ext uri="{FF2B5EF4-FFF2-40B4-BE49-F238E27FC236}">
                <a16:creationId xmlns:a16="http://schemas.microsoft.com/office/drawing/2014/main" id="{12D51091-50BD-4887-9AF5-FE79FD7AD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D6EA5A-E82A-4217-89F2-81AE09B49F9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7D6EC6-EADA-424A-9C67-35DE7D9C64D4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892D63-812E-7F23-09AD-3E12EB17736C}"/>
              </a:ext>
            </a:extLst>
          </p:cNvPr>
          <p:cNvSpPr txBox="1"/>
          <p:nvPr/>
        </p:nvSpPr>
        <p:spPr>
          <a:xfrm>
            <a:off x="2514600" y="3849757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An important clarification is needed regarding this figure—what is it?</a:t>
            </a:r>
          </a:p>
          <a:p>
            <a:r>
              <a:rPr lang="en-US" sz="1600" dirty="0"/>
              <a:t>This is the rate of aqueous production while the individual is  </a:t>
            </a:r>
            <a:r>
              <a:rPr lang="en-US" sz="1600" b="1" dirty="0"/>
              <a:t>awake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4CCF719-420D-5FA2-37EF-D30000B2D4FD}"/>
              </a:ext>
            </a:extLst>
          </p:cNvPr>
          <p:cNvSpPr/>
          <p:nvPr/>
        </p:nvSpPr>
        <p:spPr>
          <a:xfrm>
            <a:off x="6629400" y="2782956"/>
            <a:ext cx="2133600" cy="86801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ADCC33-E968-6976-5599-939661419EA8}"/>
              </a:ext>
            </a:extLst>
          </p:cNvPr>
          <p:cNvSpPr/>
          <p:nvPr/>
        </p:nvSpPr>
        <p:spPr>
          <a:xfrm>
            <a:off x="8001000" y="4141303"/>
            <a:ext cx="762000" cy="221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700"/>
              </a:lnSpc>
            </a:pPr>
            <a:r>
              <a:rPr lang="en-US" sz="800" dirty="0">
                <a:solidFill>
                  <a:schemeClr val="tx1"/>
                </a:solidFill>
              </a:rPr>
              <a:t>general state</a:t>
            </a:r>
          </a:p>
        </p:txBody>
      </p:sp>
    </p:spTree>
    <p:extLst>
      <p:ext uri="{BB962C8B-B14F-4D97-AF65-F5344CB8AC3E}">
        <p14:creationId xmlns:p14="http://schemas.microsoft.com/office/powerpoint/2010/main" val="2666063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9B31C5-4D34-48A0-9A12-2D3BDF3CB6F1}"/>
              </a:ext>
            </a:extLst>
          </p:cNvPr>
          <p:cNvSpPr/>
          <p:nvPr/>
        </p:nvSpPr>
        <p:spPr>
          <a:xfrm>
            <a:off x="6924261" y="3024809"/>
            <a:ext cx="543339" cy="381000"/>
          </a:xfrm>
          <a:prstGeom prst="rect">
            <a:avLst/>
          </a:prstGeom>
          <a:solidFill>
            <a:srgbClr val="CCFFC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2A9619-D2A9-419A-8C33-4DCDC93EAAAD}"/>
              </a:ext>
            </a:extLst>
          </p:cNvPr>
          <p:cNvSpPr/>
          <p:nvPr/>
        </p:nvSpPr>
        <p:spPr>
          <a:xfrm>
            <a:off x="1219200" y="2133600"/>
            <a:ext cx="22098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4016BD-AB5E-4C7C-A9B8-CA98F2B2469A}"/>
              </a:ext>
            </a:extLst>
          </p:cNvPr>
          <p:cNvSpPr/>
          <p:nvPr/>
        </p:nvSpPr>
        <p:spPr>
          <a:xfrm>
            <a:off x="6553200" y="2163417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EAA5FB-805E-44EF-8A34-0567AF51244B}"/>
              </a:ext>
            </a:extLst>
          </p:cNvPr>
          <p:cNvSpPr/>
          <p:nvPr/>
        </p:nvSpPr>
        <p:spPr>
          <a:xfrm>
            <a:off x="3276600" y="25146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E8615FA2-BEFA-4FCD-B132-E9423784FC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Speaking of Aqueous Formation…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Where is it formed? What cells specifically?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Nonpigmented epithelial cells of the pars plicata portion of the ciliary body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is the normal rate of production? </a:t>
            </a:r>
            <a:r>
              <a:rPr lang="en-US" altLang="en-US" b="1" dirty="0">
                <a:solidFill>
                  <a:srgbClr val="0000FF"/>
                </a:solidFill>
              </a:rPr>
              <a:t>2-3 </a:t>
            </a:r>
            <a:r>
              <a:rPr lang="en-US" altLang="en-US" b="1" dirty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altLang="en-US" b="1" dirty="0">
                <a:solidFill>
                  <a:srgbClr val="0000FF"/>
                </a:solidFill>
              </a:rPr>
              <a:t>L/min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2095B40-B4DD-4E8C-8E4F-8FABA33C9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3556" name="Slide Number Placeholder 1">
            <a:extLst>
              <a:ext uri="{FF2B5EF4-FFF2-40B4-BE49-F238E27FC236}">
                <a16:creationId xmlns:a16="http://schemas.microsoft.com/office/drawing/2014/main" id="{12D51091-50BD-4887-9AF5-FE79FD7AD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D6EA5A-E82A-4217-89F2-81AE09B49F9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7D6EC6-EADA-424A-9C67-35DE7D9C64D4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892D63-812E-7F23-09AD-3E12EB17736C}"/>
              </a:ext>
            </a:extLst>
          </p:cNvPr>
          <p:cNvSpPr txBox="1"/>
          <p:nvPr/>
        </p:nvSpPr>
        <p:spPr>
          <a:xfrm>
            <a:off x="2514600" y="3849757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An important clarification is needed regarding this figure—what is it?</a:t>
            </a:r>
          </a:p>
          <a:p>
            <a:r>
              <a:rPr lang="en-US" sz="1600" dirty="0"/>
              <a:t>This is the rate of aqueous production while the individual is  </a:t>
            </a:r>
            <a:r>
              <a:rPr lang="en-US" sz="1600" b="1" dirty="0"/>
              <a:t>awake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4CCF719-420D-5FA2-37EF-D30000B2D4FD}"/>
              </a:ext>
            </a:extLst>
          </p:cNvPr>
          <p:cNvSpPr/>
          <p:nvPr/>
        </p:nvSpPr>
        <p:spPr>
          <a:xfrm>
            <a:off x="6629400" y="2782956"/>
            <a:ext cx="2133600" cy="86801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80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9B31C5-4D34-48A0-9A12-2D3BDF3CB6F1}"/>
              </a:ext>
            </a:extLst>
          </p:cNvPr>
          <p:cNvSpPr/>
          <p:nvPr/>
        </p:nvSpPr>
        <p:spPr>
          <a:xfrm>
            <a:off x="6924261" y="3024809"/>
            <a:ext cx="543339" cy="381000"/>
          </a:xfrm>
          <a:prstGeom prst="rect">
            <a:avLst/>
          </a:prstGeom>
          <a:solidFill>
            <a:srgbClr val="CCFFC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2A9619-D2A9-419A-8C33-4DCDC93EAAAD}"/>
              </a:ext>
            </a:extLst>
          </p:cNvPr>
          <p:cNvSpPr/>
          <p:nvPr/>
        </p:nvSpPr>
        <p:spPr>
          <a:xfrm>
            <a:off x="1219200" y="2133600"/>
            <a:ext cx="22098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4016BD-AB5E-4C7C-A9B8-CA98F2B2469A}"/>
              </a:ext>
            </a:extLst>
          </p:cNvPr>
          <p:cNvSpPr/>
          <p:nvPr/>
        </p:nvSpPr>
        <p:spPr>
          <a:xfrm>
            <a:off x="6553200" y="2163417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EAA5FB-805E-44EF-8A34-0567AF51244B}"/>
              </a:ext>
            </a:extLst>
          </p:cNvPr>
          <p:cNvSpPr/>
          <p:nvPr/>
        </p:nvSpPr>
        <p:spPr>
          <a:xfrm>
            <a:off x="3276600" y="25146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E8615FA2-BEFA-4FCD-B132-E9423784FC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Speaking of Aqueous Formation…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Where is it formed? What cells specifically?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Nonpigmented epithelial cells of the pars plicata portion of the ciliary body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is the normal rate of production? </a:t>
            </a:r>
            <a:r>
              <a:rPr lang="en-US" altLang="en-US" b="1" dirty="0">
                <a:solidFill>
                  <a:srgbClr val="0000FF"/>
                </a:solidFill>
              </a:rPr>
              <a:t>2-3 </a:t>
            </a:r>
            <a:r>
              <a:rPr lang="en-US" altLang="en-US" b="1" dirty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altLang="en-US" b="1" dirty="0">
                <a:solidFill>
                  <a:srgbClr val="0000FF"/>
                </a:solidFill>
              </a:rPr>
              <a:t>L/min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2095B40-B4DD-4E8C-8E4F-8FABA33C9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23556" name="Slide Number Placeholder 1">
            <a:extLst>
              <a:ext uri="{FF2B5EF4-FFF2-40B4-BE49-F238E27FC236}">
                <a16:creationId xmlns:a16="http://schemas.microsoft.com/office/drawing/2014/main" id="{12D51091-50BD-4887-9AF5-FE79FD7AD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D6EA5A-E82A-4217-89F2-81AE09B49F9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7D6EC6-EADA-424A-9C67-35DE7D9C64D4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892D63-812E-7F23-09AD-3E12EB17736C}"/>
              </a:ext>
            </a:extLst>
          </p:cNvPr>
          <p:cNvSpPr txBox="1"/>
          <p:nvPr/>
        </p:nvSpPr>
        <p:spPr>
          <a:xfrm>
            <a:off x="2514600" y="3849757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An important clarification is needed regarding this figure—what is it?</a:t>
            </a:r>
          </a:p>
          <a:p>
            <a:r>
              <a:rPr lang="en-US" sz="1600" dirty="0"/>
              <a:t>This is the rate of aqueous production while the individual is  </a:t>
            </a:r>
            <a:r>
              <a:rPr lang="en-US" sz="1600" b="1" dirty="0"/>
              <a:t>awake</a:t>
            </a:r>
          </a:p>
          <a:p>
            <a:endParaRPr lang="en-US" sz="1600" i="1" dirty="0"/>
          </a:p>
          <a:p>
            <a:r>
              <a:rPr lang="en-US" sz="1600" i="1" dirty="0"/>
              <a:t>Is the rate while sleeping higher, or lower? </a:t>
            </a:r>
            <a:endParaRPr lang="en-US" sz="1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4CCF719-420D-5FA2-37EF-D30000B2D4FD}"/>
              </a:ext>
            </a:extLst>
          </p:cNvPr>
          <p:cNvSpPr/>
          <p:nvPr/>
        </p:nvSpPr>
        <p:spPr>
          <a:xfrm>
            <a:off x="6629400" y="2782956"/>
            <a:ext cx="2133600" cy="86801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69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9B31C5-4D34-48A0-9A12-2D3BDF3CB6F1}"/>
              </a:ext>
            </a:extLst>
          </p:cNvPr>
          <p:cNvSpPr/>
          <p:nvPr/>
        </p:nvSpPr>
        <p:spPr>
          <a:xfrm>
            <a:off x="6924261" y="3024809"/>
            <a:ext cx="543339" cy="381000"/>
          </a:xfrm>
          <a:prstGeom prst="rect">
            <a:avLst/>
          </a:prstGeom>
          <a:solidFill>
            <a:srgbClr val="CCFFC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2A9619-D2A9-419A-8C33-4DCDC93EAAAD}"/>
              </a:ext>
            </a:extLst>
          </p:cNvPr>
          <p:cNvSpPr/>
          <p:nvPr/>
        </p:nvSpPr>
        <p:spPr>
          <a:xfrm>
            <a:off x="1219200" y="2133600"/>
            <a:ext cx="22098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4016BD-AB5E-4C7C-A9B8-CA98F2B2469A}"/>
              </a:ext>
            </a:extLst>
          </p:cNvPr>
          <p:cNvSpPr/>
          <p:nvPr/>
        </p:nvSpPr>
        <p:spPr>
          <a:xfrm>
            <a:off x="6553200" y="2163417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EAA5FB-805E-44EF-8A34-0567AF51244B}"/>
              </a:ext>
            </a:extLst>
          </p:cNvPr>
          <p:cNvSpPr/>
          <p:nvPr/>
        </p:nvSpPr>
        <p:spPr>
          <a:xfrm>
            <a:off x="3276600" y="25146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E8615FA2-BEFA-4FCD-B132-E9423784FC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Speaking of Aqueous Formation…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Where is it formed? What cells specifically?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Nonpigmented epithelial cells of the pars plicata portion of the ciliary body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is the normal rate of production? </a:t>
            </a:r>
            <a:r>
              <a:rPr lang="en-US" altLang="en-US" b="1" dirty="0">
                <a:solidFill>
                  <a:srgbClr val="0000FF"/>
                </a:solidFill>
              </a:rPr>
              <a:t>2-3 </a:t>
            </a:r>
            <a:r>
              <a:rPr lang="en-US" altLang="en-US" b="1" dirty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altLang="en-US" b="1" dirty="0">
                <a:solidFill>
                  <a:srgbClr val="0000FF"/>
                </a:solidFill>
              </a:rPr>
              <a:t>L/min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2095B40-B4DD-4E8C-8E4F-8FABA33C9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3556" name="Slide Number Placeholder 1">
            <a:extLst>
              <a:ext uri="{FF2B5EF4-FFF2-40B4-BE49-F238E27FC236}">
                <a16:creationId xmlns:a16="http://schemas.microsoft.com/office/drawing/2014/main" id="{12D51091-50BD-4887-9AF5-FE79FD7AD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D6EA5A-E82A-4217-89F2-81AE09B49F9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7D6EC6-EADA-424A-9C67-35DE7D9C64D4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892D63-812E-7F23-09AD-3E12EB17736C}"/>
              </a:ext>
            </a:extLst>
          </p:cNvPr>
          <p:cNvSpPr txBox="1"/>
          <p:nvPr/>
        </p:nvSpPr>
        <p:spPr>
          <a:xfrm>
            <a:off x="2514600" y="3849757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An important clarification is needed regarding this figure—what is it?</a:t>
            </a:r>
          </a:p>
          <a:p>
            <a:r>
              <a:rPr lang="en-US" sz="1600" dirty="0"/>
              <a:t>This is the rate of aqueous production while the individual is  </a:t>
            </a:r>
            <a:r>
              <a:rPr lang="en-US" sz="1600" b="1" dirty="0"/>
              <a:t>awake</a:t>
            </a:r>
          </a:p>
          <a:p>
            <a:endParaRPr lang="en-US" sz="1600" i="1" dirty="0"/>
          </a:p>
          <a:p>
            <a:r>
              <a:rPr lang="en-US" sz="1600" i="1" dirty="0"/>
              <a:t>Is the rate while sleeping higher, or lower? </a:t>
            </a:r>
            <a:r>
              <a:rPr lang="en-US" sz="1600" i="1" dirty="0">
                <a:solidFill>
                  <a:schemeClr val="bg1"/>
                </a:solidFill>
              </a:rPr>
              <a:t>How much lower?</a:t>
            </a:r>
          </a:p>
          <a:p>
            <a:r>
              <a:rPr lang="en-US" sz="1600" dirty="0"/>
              <a:t>Lower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4CCF719-420D-5FA2-37EF-D30000B2D4FD}"/>
              </a:ext>
            </a:extLst>
          </p:cNvPr>
          <p:cNvSpPr/>
          <p:nvPr/>
        </p:nvSpPr>
        <p:spPr>
          <a:xfrm>
            <a:off x="6629400" y="2782956"/>
            <a:ext cx="2133600" cy="86801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9B31C5-4D34-48A0-9A12-2D3BDF3CB6F1}"/>
              </a:ext>
            </a:extLst>
          </p:cNvPr>
          <p:cNvSpPr/>
          <p:nvPr/>
        </p:nvSpPr>
        <p:spPr>
          <a:xfrm>
            <a:off x="6924261" y="3024809"/>
            <a:ext cx="543339" cy="381000"/>
          </a:xfrm>
          <a:prstGeom prst="rect">
            <a:avLst/>
          </a:prstGeom>
          <a:solidFill>
            <a:srgbClr val="CCFFC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2A9619-D2A9-419A-8C33-4DCDC93EAAAD}"/>
              </a:ext>
            </a:extLst>
          </p:cNvPr>
          <p:cNvSpPr/>
          <p:nvPr/>
        </p:nvSpPr>
        <p:spPr>
          <a:xfrm>
            <a:off x="1219200" y="2133600"/>
            <a:ext cx="22098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4016BD-AB5E-4C7C-A9B8-CA98F2B2469A}"/>
              </a:ext>
            </a:extLst>
          </p:cNvPr>
          <p:cNvSpPr/>
          <p:nvPr/>
        </p:nvSpPr>
        <p:spPr>
          <a:xfrm>
            <a:off x="6553200" y="2163417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EAA5FB-805E-44EF-8A34-0567AF51244B}"/>
              </a:ext>
            </a:extLst>
          </p:cNvPr>
          <p:cNvSpPr/>
          <p:nvPr/>
        </p:nvSpPr>
        <p:spPr>
          <a:xfrm>
            <a:off x="3276600" y="25146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E8615FA2-BEFA-4FCD-B132-E9423784FC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Speaking of Aqueous Formation…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Where is it formed? What cells specifically?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Nonpigmented epithelial cells of the pars plicata portion of the ciliary body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is the normal rate of production? </a:t>
            </a:r>
            <a:r>
              <a:rPr lang="en-US" altLang="en-US" b="1" dirty="0">
                <a:solidFill>
                  <a:srgbClr val="0000FF"/>
                </a:solidFill>
              </a:rPr>
              <a:t>2-3 </a:t>
            </a:r>
            <a:r>
              <a:rPr lang="en-US" altLang="en-US" b="1" dirty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altLang="en-US" b="1" dirty="0">
                <a:solidFill>
                  <a:srgbClr val="0000FF"/>
                </a:solidFill>
              </a:rPr>
              <a:t>L/min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2095B40-B4DD-4E8C-8E4F-8FABA33C9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23556" name="Slide Number Placeholder 1">
            <a:extLst>
              <a:ext uri="{FF2B5EF4-FFF2-40B4-BE49-F238E27FC236}">
                <a16:creationId xmlns:a16="http://schemas.microsoft.com/office/drawing/2014/main" id="{12D51091-50BD-4887-9AF5-FE79FD7AD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D6EA5A-E82A-4217-89F2-81AE09B49F9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7D6EC6-EADA-424A-9C67-35DE7D9C64D4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892D63-812E-7F23-09AD-3E12EB17736C}"/>
              </a:ext>
            </a:extLst>
          </p:cNvPr>
          <p:cNvSpPr txBox="1"/>
          <p:nvPr/>
        </p:nvSpPr>
        <p:spPr>
          <a:xfrm>
            <a:off x="2514600" y="3849757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An important clarification is needed regarding this figure—what is it?</a:t>
            </a:r>
          </a:p>
          <a:p>
            <a:r>
              <a:rPr lang="en-US" sz="1600" dirty="0"/>
              <a:t>This is the rate of aqueous production while the individual is  </a:t>
            </a:r>
            <a:r>
              <a:rPr lang="en-US" sz="1600" b="1" dirty="0"/>
              <a:t>awake</a:t>
            </a:r>
          </a:p>
          <a:p>
            <a:endParaRPr lang="en-US" sz="1600" i="1" dirty="0"/>
          </a:p>
          <a:p>
            <a:r>
              <a:rPr lang="en-US" sz="1600" i="1" dirty="0"/>
              <a:t>Is the rate while sleeping higher, or lower? </a:t>
            </a:r>
            <a:r>
              <a:rPr lang="en-US" sz="1600" i="1" dirty="0">
                <a:solidFill>
                  <a:srgbClr val="0000FF"/>
                </a:solidFill>
              </a:rPr>
              <a:t>How much lower?</a:t>
            </a:r>
          </a:p>
          <a:p>
            <a:r>
              <a:rPr lang="en-US" sz="1600" dirty="0"/>
              <a:t>Lower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4CCF719-420D-5FA2-37EF-D30000B2D4FD}"/>
              </a:ext>
            </a:extLst>
          </p:cNvPr>
          <p:cNvSpPr/>
          <p:nvPr/>
        </p:nvSpPr>
        <p:spPr>
          <a:xfrm>
            <a:off x="6629400" y="2782956"/>
            <a:ext cx="2133600" cy="86801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04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9B31C5-4D34-48A0-9A12-2D3BDF3CB6F1}"/>
              </a:ext>
            </a:extLst>
          </p:cNvPr>
          <p:cNvSpPr/>
          <p:nvPr/>
        </p:nvSpPr>
        <p:spPr>
          <a:xfrm>
            <a:off x="6924261" y="3024809"/>
            <a:ext cx="543339" cy="381000"/>
          </a:xfrm>
          <a:prstGeom prst="rect">
            <a:avLst/>
          </a:prstGeom>
          <a:solidFill>
            <a:srgbClr val="CCFFC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2A9619-D2A9-419A-8C33-4DCDC93EAAAD}"/>
              </a:ext>
            </a:extLst>
          </p:cNvPr>
          <p:cNvSpPr/>
          <p:nvPr/>
        </p:nvSpPr>
        <p:spPr>
          <a:xfrm>
            <a:off x="1219200" y="2133600"/>
            <a:ext cx="22098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4016BD-AB5E-4C7C-A9B8-CA98F2B2469A}"/>
              </a:ext>
            </a:extLst>
          </p:cNvPr>
          <p:cNvSpPr/>
          <p:nvPr/>
        </p:nvSpPr>
        <p:spPr>
          <a:xfrm>
            <a:off x="6553200" y="2163417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EAA5FB-805E-44EF-8A34-0567AF51244B}"/>
              </a:ext>
            </a:extLst>
          </p:cNvPr>
          <p:cNvSpPr/>
          <p:nvPr/>
        </p:nvSpPr>
        <p:spPr>
          <a:xfrm>
            <a:off x="3276600" y="25146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E8615FA2-BEFA-4FCD-B132-E9423784FC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Speaking of Aqueous Formation…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Where is it formed? What cells specifically?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Nonpigmented epithelial cells of the pars plicata portion of the ciliary body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is the normal rate of production? </a:t>
            </a:r>
            <a:r>
              <a:rPr lang="en-US" altLang="en-US" b="1" dirty="0">
                <a:solidFill>
                  <a:srgbClr val="0000FF"/>
                </a:solidFill>
              </a:rPr>
              <a:t>2-3 </a:t>
            </a:r>
            <a:r>
              <a:rPr lang="en-US" altLang="en-US" b="1" dirty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altLang="en-US" b="1" dirty="0">
                <a:solidFill>
                  <a:srgbClr val="0000FF"/>
                </a:solidFill>
              </a:rPr>
              <a:t>L/min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2095B40-B4DD-4E8C-8E4F-8FABA33C9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Q/A</a:t>
            </a:r>
          </a:p>
        </p:txBody>
      </p:sp>
      <p:sp>
        <p:nvSpPr>
          <p:cNvPr id="23556" name="Slide Number Placeholder 1">
            <a:extLst>
              <a:ext uri="{FF2B5EF4-FFF2-40B4-BE49-F238E27FC236}">
                <a16:creationId xmlns:a16="http://schemas.microsoft.com/office/drawing/2014/main" id="{12D51091-50BD-4887-9AF5-FE79FD7AD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D6EA5A-E82A-4217-89F2-81AE09B49F9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7D6EC6-EADA-424A-9C67-35DE7D9C64D4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892D63-812E-7F23-09AD-3E12EB17736C}"/>
              </a:ext>
            </a:extLst>
          </p:cNvPr>
          <p:cNvSpPr txBox="1"/>
          <p:nvPr/>
        </p:nvSpPr>
        <p:spPr>
          <a:xfrm>
            <a:off x="2514600" y="3849757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An important clarification is needed regarding this figure—what is it?</a:t>
            </a:r>
          </a:p>
          <a:p>
            <a:r>
              <a:rPr lang="en-US" sz="1600" dirty="0"/>
              <a:t>This is the rate of aqueous production while the individual is  </a:t>
            </a:r>
            <a:r>
              <a:rPr lang="en-US" sz="1600" b="1" dirty="0"/>
              <a:t>awake</a:t>
            </a:r>
          </a:p>
          <a:p>
            <a:endParaRPr lang="en-US" sz="1600" i="1" dirty="0"/>
          </a:p>
          <a:p>
            <a:r>
              <a:rPr lang="en-US" sz="1600" i="1" dirty="0"/>
              <a:t>Is the rate while sleeping higher, or lower? </a:t>
            </a:r>
            <a:r>
              <a:rPr lang="en-US" sz="1600" i="1" dirty="0">
                <a:solidFill>
                  <a:srgbClr val="0000FF"/>
                </a:solidFill>
              </a:rPr>
              <a:t>How much lower?</a:t>
            </a:r>
          </a:p>
          <a:p>
            <a:r>
              <a:rPr lang="en-US" sz="1600" dirty="0"/>
              <a:t>Lower. </a:t>
            </a:r>
            <a:r>
              <a:rPr lang="en-US" sz="1600" dirty="0">
                <a:solidFill>
                  <a:srgbClr val="0000FF"/>
                </a:solidFill>
              </a:rPr>
              <a:t>Depends on which book you read—per the </a:t>
            </a:r>
            <a:r>
              <a:rPr lang="en-US" sz="1600" i="1" dirty="0">
                <a:solidFill>
                  <a:srgbClr val="0000FF"/>
                </a:solidFill>
              </a:rPr>
              <a:t>Glaucoma</a:t>
            </a:r>
            <a:r>
              <a:rPr lang="en-US" sz="1600" dirty="0">
                <a:solidFill>
                  <a:srgbClr val="0000FF"/>
                </a:solidFill>
              </a:rPr>
              <a:t> book, the rate drops “by about  50% ” during sleep</a:t>
            </a:r>
            <a:endParaRPr lang="en-US" sz="1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4CCF719-420D-5FA2-37EF-D30000B2D4FD}"/>
              </a:ext>
            </a:extLst>
          </p:cNvPr>
          <p:cNvSpPr/>
          <p:nvPr/>
        </p:nvSpPr>
        <p:spPr>
          <a:xfrm>
            <a:off x="6629400" y="2782956"/>
            <a:ext cx="2133600" cy="86801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6AB2EA-F36D-4ADF-7BD1-BC37FD8574AE}"/>
              </a:ext>
            </a:extLst>
          </p:cNvPr>
          <p:cNvSpPr/>
          <p:nvPr/>
        </p:nvSpPr>
        <p:spPr>
          <a:xfrm>
            <a:off x="4876800" y="5148740"/>
            <a:ext cx="45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355524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9B31C5-4D34-48A0-9A12-2D3BDF3CB6F1}"/>
              </a:ext>
            </a:extLst>
          </p:cNvPr>
          <p:cNvSpPr/>
          <p:nvPr/>
        </p:nvSpPr>
        <p:spPr>
          <a:xfrm>
            <a:off x="6924261" y="3024809"/>
            <a:ext cx="543339" cy="381000"/>
          </a:xfrm>
          <a:prstGeom prst="rect">
            <a:avLst/>
          </a:prstGeom>
          <a:solidFill>
            <a:srgbClr val="CCFFC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2A9619-D2A9-419A-8C33-4DCDC93EAAAD}"/>
              </a:ext>
            </a:extLst>
          </p:cNvPr>
          <p:cNvSpPr/>
          <p:nvPr/>
        </p:nvSpPr>
        <p:spPr>
          <a:xfrm>
            <a:off x="1219200" y="2133600"/>
            <a:ext cx="22098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4016BD-AB5E-4C7C-A9B8-CA98F2B2469A}"/>
              </a:ext>
            </a:extLst>
          </p:cNvPr>
          <p:cNvSpPr/>
          <p:nvPr/>
        </p:nvSpPr>
        <p:spPr>
          <a:xfrm>
            <a:off x="6553200" y="2163417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EAA5FB-805E-44EF-8A34-0567AF51244B}"/>
              </a:ext>
            </a:extLst>
          </p:cNvPr>
          <p:cNvSpPr/>
          <p:nvPr/>
        </p:nvSpPr>
        <p:spPr>
          <a:xfrm>
            <a:off x="3276600" y="25146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E8615FA2-BEFA-4FCD-B132-E9423784FC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Speaking of Aqueous Formation…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Where is it formed? What cells specifically?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Nonpigmented epithelial cells of the pars plicata portion of the ciliary body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is the normal rate of production? </a:t>
            </a:r>
            <a:r>
              <a:rPr lang="en-US" altLang="en-US" b="1" dirty="0">
                <a:solidFill>
                  <a:srgbClr val="0000FF"/>
                </a:solidFill>
              </a:rPr>
              <a:t>2-3 </a:t>
            </a:r>
            <a:r>
              <a:rPr lang="en-US" altLang="en-US" b="1" dirty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altLang="en-US" b="1" dirty="0">
                <a:solidFill>
                  <a:srgbClr val="0000FF"/>
                </a:solidFill>
              </a:rPr>
              <a:t>L/min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2095B40-B4DD-4E8C-8E4F-8FABA33C9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3556" name="Slide Number Placeholder 1">
            <a:extLst>
              <a:ext uri="{FF2B5EF4-FFF2-40B4-BE49-F238E27FC236}">
                <a16:creationId xmlns:a16="http://schemas.microsoft.com/office/drawing/2014/main" id="{12D51091-50BD-4887-9AF5-FE79FD7AD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D6EA5A-E82A-4217-89F2-81AE09B49F9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7D6EC6-EADA-424A-9C67-35DE7D9C64D4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892D63-812E-7F23-09AD-3E12EB17736C}"/>
              </a:ext>
            </a:extLst>
          </p:cNvPr>
          <p:cNvSpPr txBox="1"/>
          <p:nvPr/>
        </p:nvSpPr>
        <p:spPr>
          <a:xfrm>
            <a:off x="2514600" y="3849757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An important clarification is needed regarding this figure—what is it?</a:t>
            </a:r>
          </a:p>
          <a:p>
            <a:r>
              <a:rPr lang="en-US" sz="1600" dirty="0"/>
              <a:t>This is the rate of aqueous production while the individual is  </a:t>
            </a:r>
            <a:r>
              <a:rPr lang="en-US" sz="1600" b="1" dirty="0"/>
              <a:t>awake</a:t>
            </a:r>
          </a:p>
          <a:p>
            <a:endParaRPr lang="en-US" sz="1600" i="1" dirty="0"/>
          </a:p>
          <a:p>
            <a:r>
              <a:rPr lang="en-US" sz="1600" i="1" dirty="0"/>
              <a:t>Is the rate while sleeping higher, or lower? </a:t>
            </a:r>
            <a:r>
              <a:rPr lang="en-US" sz="1600" i="1" dirty="0">
                <a:solidFill>
                  <a:srgbClr val="0000FF"/>
                </a:solidFill>
              </a:rPr>
              <a:t>How much lower?</a:t>
            </a:r>
          </a:p>
          <a:p>
            <a:r>
              <a:rPr lang="en-US" sz="1600" dirty="0"/>
              <a:t>Lower. </a:t>
            </a:r>
            <a:r>
              <a:rPr lang="en-US" sz="1600" dirty="0">
                <a:solidFill>
                  <a:srgbClr val="0000FF"/>
                </a:solidFill>
              </a:rPr>
              <a:t>Depends on which book you read—per the </a:t>
            </a:r>
            <a:r>
              <a:rPr lang="en-US" sz="1600" i="1" dirty="0">
                <a:solidFill>
                  <a:srgbClr val="0000FF"/>
                </a:solidFill>
              </a:rPr>
              <a:t>Glaucoma</a:t>
            </a:r>
            <a:r>
              <a:rPr lang="en-US" sz="1600" dirty="0">
                <a:solidFill>
                  <a:srgbClr val="0000FF"/>
                </a:solidFill>
              </a:rPr>
              <a:t> book, the rate drops “by about  50% ” during sleep</a:t>
            </a:r>
            <a:endParaRPr lang="en-US" sz="1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4CCF719-420D-5FA2-37EF-D30000B2D4FD}"/>
              </a:ext>
            </a:extLst>
          </p:cNvPr>
          <p:cNvSpPr/>
          <p:nvPr/>
        </p:nvSpPr>
        <p:spPr>
          <a:xfrm>
            <a:off x="6629400" y="2782956"/>
            <a:ext cx="2133600" cy="86801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88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9B31C5-4D34-48A0-9A12-2D3BDF3CB6F1}"/>
              </a:ext>
            </a:extLst>
          </p:cNvPr>
          <p:cNvSpPr/>
          <p:nvPr/>
        </p:nvSpPr>
        <p:spPr>
          <a:xfrm>
            <a:off x="6924261" y="3024809"/>
            <a:ext cx="543339" cy="381000"/>
          </a:xfrm>
          <a:prstGeom prst="rect">
            <a:avLst/>
          </a:prstGeom>
          <a:solidFill>
            <a:srgbClr val="CCFFC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2A9619-D2A9-419A-8C33-4DCDC93EAAAD}"/>
              </a:ext>
            </a:extLst>
          </p:cNvPr>
          <p:cNvSpPr/>
          <p:nvPr/>
        </p:nvSpPr>
        <p:spPr>
          <a:xfrm>
            <a:off x="1219200" y="2133600"/>
            <a:ext cx="22098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4016BD-AB5E-4C7C-A9B8-CA98F2B2469A}"/>
              </a:ext>
            </a:extLst>
          </p:cNvPr>
          <p:cNvSpPr/>
          <p:nvPr/>
        </p:nvSpPr>
        <p:spPr>
          <a:xfrm>
            <a:off x="6553200" y="2163417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EAA5FB-805E-44EF-8A34-0567AF51244B}"/>
              </a:ext>
            </a:extLst>
          </p:cNvPr>
          <p:cNvSpPr/>
          <p:nvPr/>
        </p:nvSpPr>
        <p:spPr>
          <a:xfrm>
            <a:off x="3276600" y="25146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E8615FA2-BEFA-4FCD-B132-E9423784FC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Speaking of Aqueous Formation…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Where is it formed? What cells specifically?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Nonpigmented epithelial cells of the pars plicata portion of the ciliary body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is the normal rate of production? </a:t>
            </a:r>
            <a:r>
              <a:rPr lang="en-US" altLang="en-US" b="1" dirty="0">
                <a:solidFill>
                  <a:srgbClr val="0000FF"/>
                </a:solidFill>
              </a:rPr>
              <a:t>2-3 </a:t>
            </a:r>
            <a:r>
              <a:rPr lang="en-US" altLang="en-US" b="1" dirty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altLang="en-US" b="1" dirty="0">
                <a:solidFill>
                  <a:srgbClr val="0000FF"/>
                </a:solidFill>
              </a:rPr>
              <a:t>L/min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2095B40-B4DD-4E8C-8E4F-8FABA33C9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23556" name="Slide Number Placeholder 1">
            <a:extLst>
              <a:ext uri="{FF2B5EF4-FFF2-40B4-BE49-F238E27FC236}">
                <a16:creationId xmlns:a16="http://schemas.microsoft.com/office/drawing/2014/main" id="{12D51091-50BD-4887-9AF5-FE79FD7AD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D6EA5A-E82A-4217-89F2-81AE09B49F9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7D6EC6-EADA-424A-9C67-35DE7D9C64D4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892D63-812E-7F23-09AD-3E12EB17736C}"/>
              </a:ext>
            </a:extLst>
          </p:cNvPr>
          <p:cNvSpPr txBox="1"/>
          <p:nvPr/>
        </p:nvSpPr>
        <p:spPr>
          <a:xfrm>
            <a:off x="2514600" y="3849757"/>
            <a:ext cx="64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An important clarification is needed regarding this figure—what is it?</a:t>
            </a:r>
          </a:p>
          <a:p>
            <a:r>
              <a:rPr lang="en-US" sz="1600" dirty="0"/>
              <a:t>This is the rate of aqueous production while the individual is  </a:t>
            </a:r>
            <a:r>
              <a:rPr lang="en-US" sz="1600" b="1" dirty="0"/>
              <a:t>awake</a:t>
            </a:r>
          </a:p>
          <a:p>
            <a:endParaRPr lang="en-US" sz="1600" i="1" dirty="0"/>
          </a:p>
          <a:p>
            <a:r>
              <a:rPr lang="en-US" sz="1600" i="1" dirty="0"/>
              <a:t>Is the rate while sleeping higher, or lower? </a:t>
            </a:r>
            <a:r>
              <a:rPr lang="en-US" sz="1600" i="1" dirty="0">
                <a:solidFill>
                  <a:srgbClr val="0000FF"/>
                </a:solidFill>
              </a:rPr>
              <a:t>How much lower?</a:t>
            </a:r>
          </a:p>
          <a:p>
            <a:r>
              <a:rPr lang="en-US" sz="1600" dirty="0"/>
              <a:t>Lower. </a:t>
            </a:r>
            <a:r>
              <a:rPr lang="en-US" sz="1600" dirty="0">
                <a:solidFill>
                  <a:srgbClr val="0000FF"/>
                </a:solidFill>
              </a:rPr>
              <a:t>Depends on which book you read—per the </a:t>
            </a:r>
            <a:r>
              <a:rPr lang="en-US" sz="1600" i="1" dirty="0">
                <a:solidFill>
                  <a:srgbClr val="0000FF"/>
                </a:solidFill>
              </a:rPr>
              <a:t>Glaucoma</a:t>
            </a:r>
            <a:r>
              <a:rPr lang="en-US" sz="1600" dirty="0">
                <a:solidFill>
                  <a:srgbClr val="0000FF"/>
                </a:solidFill>
              </a:rPr>
              <a:t> book, the rate drops “by about  50% ” during sleep</a:t>
            </a:r>
            <a:r>
              <a:rPr lang="en-US" sz="1600" dirty="0"/>
              <a:t>, whereas the </a:t>
            </a:r>
            <a:r>
              <a:rPr lang="en-US" sz="1600" i="1" dirty="0"/>
              <a:t>Fundamentals</a:t>
            </a:r>
            <a:r>
              <a:rPr lang="en-US" sz="1600" dirty="0"/>
              <a:t> book gives a sleep-production rate of  1.0  </a:t>
            </a:r>
            <a:r>
              <a:rPr lang="en-US" sz="1600" dirty="0">
                <a:latin typeface="Symbol" panose="05050102010706020507" pitchFamily="18" charset="2"/>
              </a:rPr>
              <a:t>m</a:t>
            </a:r>
            <a:r>
              <a:rPr lang="en-US" sz="1600" dirty="0"/>
              <a:t>l/min.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4CCF719-420D-5FA2-37EF-D30000B2D4FD}"/>
              </a:ext>
            </a:extLst>
          </p:cNvPr>
          <p:cNvSpPr/>
          <p:nvPr/>
        </p:nvSpPr>
        <p:spPr>
          <a:xfrm>
            <a:off x="6629400" y="2782956"/>
            <a:ext cx="2133600" cy="86801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696410-8613-0897-44AA-F62E9F2DB061}"/>
              </a:ext>
            </a:extLst>
          </p:cNvPr>
          <p:cNvSpPr/>
          <p:nvPr/>
        </p:nvSpPr>
        <p:spPr>
          <a:xfrm>
            <a:off x="7315200" y="5377340"/>
            <a:ext cx="410817" cy="215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429233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9B31C5-4D34-48A0-9A12-2D3BDF3CB6F1}"/>
              </a:ext>
            </a:extLst>
          </p:cNvPr>
          <p:cNvSpPr/>
          <p:nvPr/>
        </p:nvSpPr>
        <p:spPr>
          <a:xfrm>
            <a:off x="6924261" y="3024809"/>
            <a:ext cx="543339" cy="381000"/>
          </a:xfrm>
          <a:prstGeom prst="rect">
            <a:avLst/>
          </a:prstGeom>
          <a:solidFill>
            <a:srgbClr val="CCFFC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2A9619-D2A9-419A-8C33-4DCDC93EAAAD}"/>
              </a:ext>
            </a:extLst>
          </p:cNvPr>
          <p:cNvSpPr/>
          <p:nvPr/>
        </p:nvSpPr>
        <p:spPr>
          <a:xfrm>
            <a:off x="1219200" y="2133600"/>
            <a:ext cx="22098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4016BD-AB5E-4C7C-A9B8-CA98F2B2469A}"/>
              </a:ext>
            </a:extLst>
          </p:cNvPr>
          <p:cNvSpPr/>
          <p:nvPr/>
        </p:nvSpPr>
        <p:spPr>
          <a:xfrm>
            <a:off x="6553200" y="2163417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EAA5FB-805E-44EF-8A34-0567AF51244B}"/>
              </a:ext>
            </a:extLst>
          </p:cNvPr>
          <p:cNvSpPr/>
          <p:nvPr/>
        </p:nvSpPr>
        <p:spPr>
          <a:xfrm>
            <a:off x="3276600" y="25146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E8615FA2-BEFA-4FCD-B132-E9423784FC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Speaking of Aqueous Formation…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Where is it formed? What cells specifically?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Nonpigmented epithelial cells of the pars plicata portion of the ciliary body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is the normal rate of production? </a:t>
            </a:r>
            <a:r>
              <a:rPr lang="en-US" altLang="en-US" b="1" dirty="0">
                <a:solidFill>
                  <a:srgbClr val="0000FF"/>
                </a:solidFill>
              </a:rPr>
              <a:t>2-3 </a:t>
            </a:r>
            <a:r>
              <a:rPr lang="en-US" altLang="en-US" b="1" dirty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altLang="en-US" b="1" dirty="0">
                <a:solidFill>
                  <a:srgbClr val="0000FF"/>
                </a:solidFill>
              </a:rPr>
              <a:t>L/min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2095B40-B4DD-4E8C-8E4F-8FABA33C9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3556" name="Slide Number Placeholder 1">
            <a:extLst>
              <a:ext uri="{FF2B5EF4-FFF2-40B4-BE49-F238E27FC236}">
                <a16:creationId xmlns:a16="http://schemas.microsoft.com/office/drawing/2014/main" id="{12D51091-50BD-4887-9AF5-FE79FD7AD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D6EA5A-E82A-4217-89F2-81AE09B49F9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7D6EC6-EADA-424A-9C67-35DE7D9C64D4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892D63-812E-7F23-09AD-3E12EB17736C}"/>
              </a:ext>
            </a:extLst>
          </p:cNvPr>
          <p:cNvSpPr txBox="1"/>
          <p:nvPr/>
        </p:nvSpPr>
        <p:spPr>
          <a:xfrm>
            <a:off x="2514600" y="3849757"/>
            <a:ext cx="64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An important clarification is needed regarding this figure—what is it?</a:t>
            </a:r>
          </a:p>
          <a:p>
            <a:r>
              <a:rPr lang="en-US" sz="1600" dirty="0"/>
              <a:t>This is the rate of aqueous production while the individual is  </a:t>
            </a:r>
            <a:r>
              <a:rPr lang="en-US" sz="1600" b="1" dirty="0"/>
              <a:t>awake</a:t>
            </a:r>
          </a:p>
          <a:p>
            <a:endParaRPr lang="en-US" sz="1600" i="1" dirty="0"/>
          </a:p>
          <a:p>
            <a:r>
              <a:rPr lang="en-US" sz="1600" i="1" dirty="0"/>
              <a:t>Is the rate while sleeping higher, or lower? </a:t>
            </a:r>
            <a:r>
              <a:rPr lang="en-US" sz="1600" i="1" dirty="0">
                <a:solidFill>
                  <a:srgbClr val="0000FF"/>
                </a:solidFill>
              </a:rPr>
              <a:t>How much lower?</a:t>
            </a:r>
          </a:p>
          <a:p>
            <a:r>
              <a:rPr lang="en-US" sz="1600" dirty="0"/>
              <a:t>Lower. </a:t>
            </a:r>
            <a:r>
              <a:rPr lang="en-US" sz="1600" dirty="0">
                <a:solidFill>
                  <a:srgbClr val="0000FF"/>
                </a:solidFill>
              </a:rPr>
              <a:t>Depends on which book you read—per the </a:t>
            </a:r>
            <a:r>
              <a:rPr lang="en-US" sz="1600" i="1" dirty="0">
                <a:solidFill>
                  <a:srgbClr val="0000FF"/>
                </a:solidFill>
              </a:rPr>
              <a:t>Glaucoma</a:t>
            </a:r>
            <a:r>
              <a:rPr lang="en-US" sz="1600" dirty="0">
                <a:solidFill>
                  <a:srgbClr val="0000FF"/>
                </a:solidFill>
              </a:rPr>
              <a:t> book, the rate drops “by about  50% ” during sleep</a:t>
            </a:r>
            <a:r>
              <a:rPr lang="en-US" sz="1600" dirty="0"/>
              <a:t>, whereas the </a:t>
            </a:r>
            <a:r>
              <a:rPr lang="en-US" sz="1600" i="1" dirty="0"/>
              <a:t>Fundamentals</a:t>
            </a:r>
            <a:r>
              <a:rPr lang="en-US" sz="1600" dirty="0"/>
              <a:t> book gives a sleep-production rate of  1.0  </a:t>
            </a:r>
            <a:r>
              <a:rPr lang="en-US" sz="1600" dirty="0">
                <a:latin typeface="Symbol" panose="05050102010706020507" pitchFamily="18" charset="2"/>
              </a:rPr>
              <a:t>m</a:t>
            </a:r>
            <a:r>
              <a:rPr lang="en-US" sz="1600" dirty="0"/>
              <a:t>l/min.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4CCF719-420D-5FA2-37EF-D30000B2D4FD}"/>
              </a:ext>
            </a:extLst>
          </p:cNvPr>
          <p:cNvSpPr/>
          <p:nvPr/>
        </p:nvSpPr>
        <p:spPr>
          <a:xfrm>
            <a:off x="6629400" y="2782956"/>
            <a:ext cx="2133600" cy="86801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36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">
            <a:extLst>
              <a:ext uri="{FF2B5EF4-FFF2-40B4-BE49-F238E27FC236}">
                <a16:creationId xmlns:a16="http://schemas.microsoft.com/office/drawing/2014/main" id="{0FF62E87-44C5-42AE-9F1F-A4BA1C2E51EA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6152" name="Text Box 4">
              <a:extLst>
                <a:ext uri="{FF2B5EF4-FFF2-40B4-BE49-F238E27FC236}">
                  <a16:creationId xmlns:a16="http://schemas.microsoft.com/office/drawing/2014/main" id="{48CFDF60-A3C3-42BE-BDBA-E27150A865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/>
                <a:t>IOP =</a:t>
              </a:r>
            </a:p>
          </p:txBody>
        </p:sp>
        <p:sp>
          <p:nvSpPr>
            <p:cNvPr id="6153" name="Text Box 5">
              <a:extLst>
                <a:ext uri="{FF2B5EF4-FFF2-40B4-BE49-F238E27FC236}">
                  <a16:creationId xmlns:a16="http://schemas.microsoft.com/office/drawing/2014/main" id="{9C17E875-D235-4940-AA08-059D1DCDB5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0066FF"/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rgbClr val="0066FF"/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rgbClr val="0066FF"/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Outflow Facility (</a:t>
              </a:r>
              <a:r>
                <a:rPr lang="en-US" altLang="en-US" sz="2000" b="1" dirty="0">
                  <a:solidFill>
                    <a:srgbClr val="FF0000"/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L/min/mmHg)</a:t>
              </a:r>
            </a:p>
          </p:txBody>
        </p:sp>
        <p:sp>
          <p:nvSpPr>
            <p:cNvPr id="6154" name="Text Box 6">
              <a:extLst>
                <a:ext uri="{FF2B5EF4-FFF2-40B4-BE49-F238E27FC236}">
                  <a16:creationId xmlns:a16="http://schemas.microsoft.com/office/drawing/2014/main" id="{3DDB2085-6844-4231-866A-BEA66637E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</a:rPr>
                <a:t>+</a:t>
              </a:r>
              <a:endParaRPr lang="en-US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6155" name="Text Box 7">
              <a:extLst>
                <a:ext uri="{FF2B5EF4-FFF2-40B4-BE49-F238E27FC236}">
                  <a16:creationId xmlns:a16="http://schemas.microsoft.com/office/drawing/2014/main" id="{80722B57-3341-4B67-8D85-0F3BF873D7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accent1"/>
                  </a:solidFill>
                </a:rPr>
                <a:t>Episcleral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accent1"/>
                  </a:solidFill>
                </a:rPr>
                <a:t>Pressure (mmHg)</a:t>
              </a:r>
            </a:p>
          </p:txBody>
        </p:sp>
      </p:grpSp>
      <p:sp>
        <p:nvSpPr>
          <p:cNvPr id="6147" name="Text Box 8">
            <a:extLst>
              <a:ext uri="{FF2B5EF4-FFF2-40B4-BE49-F238E27FC236}">
                <a16:creationId xmlns:a16="http://schemas.microsoft.com/office/drawing/2014/main" id="{3FA7FBCF-1A6F-418B-B049-EE527CDEB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1143000"/>
            <a:ext cx="8404225" cy="8223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Fill in the IOP equation below. 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The </a:t>
            </a:r>
            <a:r>
              <a:rPr lang="en-US" altLang="en-US" sz="2400" b="1"/>
              <a:t>Goldmann equation</a:t>
            </a:r>
          </a:p>
        </p:txBody>
      </p:sp>
      <p:sp>
        <p:nvSpPr>
          <p:cNvPr id="6148" name="Line 9">
            <a:extLst>
              <a:ext uri="{FF2B5EF4-FFF2-40B4-BE49-F238E27FC236}">
                <a16:creationId xmlns:a16="http://schemas.microsoft.com/office/drawing/2014/main" id="{DED2ADD7-854C-4648-97CA-A2C33B7692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Rectangle 13">
            <a:extLst>
              <a:ext uri="{FF2B5EF4-FFF2-40B4-BE49-F238E27FC236}">
                <a16:creationId xmlns:a16="http://schemas.microsoft.com/office/drawing/2014/main" id="{D7755D3A-7860-4365-9846-E776D12D7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560513"/>
            <a:ext cx="1600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150" name="Rectangle 14">
            <a:extLst>
              <a:ext uri="{FF2B5EF4-FFF2-40B4-BE49-F238E27FC236}">
                <a16:creationId xmlns:a16="http://schemas.microsoft.com/office/drawing/2014/main" id="{11E4AEDB-893F-4B7F-B189-90B54DC6B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6151" name="Slide Number Placeholder 1">
            <a:extLst>
              <a:ext uri="{FF2B5EF4-FFF2-40B4-BE49-F238E27FC236}">
                <a16:creationId xmlns:a16="http://schemas.microsoft.com/office/drawing/2014/main" id="{56A17C7A-584F-42CB-941D-35A43E9E2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AAD63B-290F-4150-888D-9B3B18EC697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61EE22-7ED2-4E15-9E64-BF2A8C5CF469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1C0502-931F-4D07-BEEC-B093148021D9}"/>
              </a:ext>
            </a:extLst>
          </p:cNvPr>
          <p:cNvSpPr txBox="1"/>
          <p:nvPr/>
        </p:nvSpPr>
        <p:spPr>
          <a:xfrm>
            <a:off x="4042991" y="22413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4D8C3-D8AD-40ED-A868-D9B032B63EF7}"/>
              </a:ext>
            </a:extLst>
          </p:cNvPr>
          <p:cNvSpPr/>
          <p:nvPr/>
        </p:nvSpPr>
        <p:spPr>
          <a:xfrm>
            <a:off x="6924261" y="3024809"/>
            <a:ext cx="543339" cy="381000"/>
          </a:xfrm>
          <a:prstGeom prst="rect">
            <a:avLst/>
          </a:prstGeom>
          <a:solidFill>
            <a:srgbClr val="CCFFC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E8E2A1-4814-4C8F-ABEC-805BC5540563}"/>
              </a:ext>
            </a:extLst>
          </p:cNvPr>
          <p:cNvSpPr/>
          <p:nvPr/>
        </p:nvSpPr>
        <p:spPr>
          <a:xfrm>
            <a:off x="1219200" y="2133600"/>
            <a:ext cx="22098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724FAF-F593-476D-A4E2-39F8B6920C3B}"/>
              </a:ext>
            </a:extLst>
          </p:cNvPr>
          <p:cNvSpPr/>
          <p:nvPr/>
        </p:nvSpPr>
        <p:spPr>
          <a:xfrm>
            <a:off x="6553200" y="2163417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BFE6BD-1286-4EFC-B925-94BE45A16A6B}"/>
              </a:ext>
            </a:extLst>
          </p:cNvPr>
          <p:cNvSpPr/>
          <p:nvPr/>
        </p:nvSpPr>
        <p:spPr>
          <a:xfrm>
            <a:off x="3276600" y="25146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41ED3A86-FA02-4294-BC8B-0B33DC93EF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/>
              <a:t>Speaking of Aqueous Formation…</a:t>
            </a:r>
          </a:p>
          <a:p>
            <a:pPr lvl="1" eaLnBrk="1" hangingPunct="1"/>
            <a:r>
              <a:rPr lang="en-US" altLang="en-US" dirty="0"/>
              <a:t>Where is it formed? What cells specifically?</a:t>
            </a:r>
            <a:r>
              <a:rPr lang="en-US" altLang="en-US" i="1" dirty="0"/>
              <a:t> </a:t>
            </a:r>
            <a:r>
              <a:rPr lang="en-US" altLang="en-US" dirty="0">
                <a:solidFill>
                  <a:srgbClr val="0000FF"/>
                </a:solidFill>
              </a:rPr>
              <a:t>Nonpigmented epithelial cells of the pars plicata portion of the ciliary body</a:t>
            </a:r>
          </a:p>
          <a:p>
            <a:pPr lvl="1" eaLnBrk="1" hangingPunct="1"/>
            <a:r>
              <a:rPr lang="en-US" altLang="en-US" dirty="0"/>
              <a:t>What is the normal rate of production? </a:t>
            </a:r>
            <a:r>
              <a:rPr lang="en-US" altLang="en-US" dirty="0">
                <a:solidFill>
                  <a:srgbClr val="0000FF"/>
                </a:solidFill>
              </a:rPr>
              <a:t>2-3 </a:t>
            </a:r>
            <a:r>
              <a:rPr lang="en-US" altLang="en-US" dirty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altLang="en-US" dirty="0">
                <a:solidFill>
                  <a:srgbClr val="0000FF"/>
                </a:solidFill>
              </a:rPr>
              <a:t>L/min</a:t>
            </a:r>
            <a:r>
              <a:rPr lang="en-US" altLang="en-US" dirty="0"/>
              <a:t> </a:t>
            </a:r>
          </a:p>
          <a:p>
            <a:pPr lvl="1" eaLnBrk="1" hangingPunct="1"/>
            <a:r>
              <a:rPr lang="en-US" altLang="en-US" dirty="0"/>
              <a:t>What is the AC aqueous volume? </a:t>
            </a:r>
            <a:r>
              <a:rPr lang="en-US" altLang="en-US" dirty="0">
                <a:solidFill>
                  <a:srgbClr val="0000FF"/>
                </a:solidFill>
              </a:rPr>
              <a:t>200-300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altLang="en-US" dirty="0">
                <a:solidFill>
                  <a:srgbClr val="0000FF"/>
                </a:solidFill>
              </a:rPr>
              <a:t>L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1BBF438-DB44-43DC-AB91-3FBB93CBA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5604" name="Slide Number Placeholder 1">
            <a:extLst>
              <a:ext uri="{FF2B5EF4-FFF2-40B4-BE49-F238E27FC236}">
                <a16:creationId xmlns:a16="http://schemas.microsoft.com/office/drawing/2014/main" id="{06931B99-1D9B-4E39-B4F8-DCCF84A8E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85EE1F5-185F-4C7E-A480-4C0E8D53FA8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86E8FB-BE47-44DA-B953-93E1ED109CBA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6A47B8-07C7-4B9E-A524-B8D2450E0E64}"/>
              </a:ext>
            </a:extLst>
          </p:cNvPr>
          <p:cNvSpPr/>
          <p:nvPr/>
        </p:nvSpPr>
        <p:spPr>
          <a:xfrm>
            <a:off x="6146309" y="3468758"/>
            <a:ext cx="1321291" cy="381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range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440399-2CD2-D5F7-B64F-FC7A6F5DB259}"/>
              </a:ext>
            </a:extLst>
          </p:cNvPr>
          <p:cNvSpPr/>
          <p:nvPr/>
        </p:nvSpPr>
        <p:spPr>
          <a:xfrm>
            <a:off x="6146309" y="3468758"/>
            <a:ext cx="1321291" cy="381000"/>
          </a:xfrm>
          <a:prstGeom prst="rect">
            <a:avLst/>
          </a:prstGeom>
          <a:solidFill>
            <a:srgbClr val="CCFFC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B4D8C3-D8AD-40ED-A868-D9B032B63EF7}"/>
              </a:ext>
            </a:extLst>
          </p:cNvPr>
          <p:cNvSpPr/>
          <p:nvPr/>
        </p:nvSpPr>
        <p:spPr>
          <a:xfrm>
            <a:off x="6924261" y="3024809"/>
            <a:ext cx="543339" cy="381000"/>
          </a:xfrm>
          <a:prstGeom prst="rect">
            <a:avLst/>
          </a:prstGeom>
          <a:solidFill>
            <a:srgbClr val="CCFFC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E8E2A1-4814-4C8F-ABEC-805BC5540563}"/>
              </a:ext>
            </a:extLst>
          </p:cNvPr>
          <p:cNvSpPr/>
          <p:nvPr/>
        </p:nvSpPr>
        <p:spPr>
          <a:xfrm>
            <a:off x="1219200" y="2133600"/>
            <a:ext cx="22098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724FAF-F593-476D-A4E2-39F8B6920C3B}"/>
              </a:ext>
            </a:extLst>
          </p:cNvPr>
          <p:cNvSpPr/>
          <p:nvPr/>
        </p:nvSpPr>
        <p:spPr>
          <a:xfrm>
            <a:off x="6553200" y="2163417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BFE6BD-1286-4EFC-B925-94BE45A16A6B}"/>
              </a:ext>
            </a:extLst>
          </p:cNvPr>
          <p:cNvSpPr/>
          <p:nvPr/>
        </p:nvSpPr>
        <p:spPr>
          <a:xfrm>
            <a:off x="3276600" y="25146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41ED3A86-FA02-4294-BC8B-0B33DC93EF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/>
              <a:t>Speaking of Aqueous Formation…</a:t>
            </a:r>
          </a:p>
          <a:p>
            <a:pPr lvl="1" eaLnBrk="1" hangingPunct="1"/>
            <a:r>
              <a:rPr lang="en-US" altLang="en-US" dirty="0"/>
              <a:t>Where is it formed? What cells specifically?</a:t>
            </a:r>
            <a:r>
              <a:rPr lang="en-US" altLang="en-US" i="1" dirty="0"/>
              <a:t> </a:t>
            </a:r>
            <a:r>
              <a:rPr lang="en-US" altLang="en-US" dirty="0">
                <a:solidFill>
                  <a:srgbClr val="0000FF"/>
                </a:solidFill>
              </a:rPr>
              <a:t>Nonpigmented epithelial cells of the pars plicata portion of the ciliary body</a:t>
            </a:r>
          </a:p>
          <a:p>
            <a:pPr lvl="1" eaLnBrk="1" hangingPunct="1"/>
            <a:r>
              <a:rPr lang="en-US" altLang="en-US" dirty="0"/>
              <a:t>What is the normal rate of production? </a:t>
            </a:r>
            <a:r>
              <a:rPr lang="en-US" altLang="en-US" dirty="0">
                <a:solidFill>
                  <a:srgbClr val="0000FF"/>
                </a:solidFill>
              </a:rPr>
              <a:t>2-3 </a:t>
            </a:r>
            <a:r>
              <a:rPr lang="en-US" altLang="en-US" dirty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altLang="en-US" dirty="0">
                <a:solidFill>
                  <a:srgbClr val="0000FF"/>
                </a:solidFill>
              </a:rPr>
              <a:t>L/min</a:t>
            </a:r>
            <a:r>
              <a:rPr lang="en-US" altLang="en-US" dirty="0"/>
              <a:t> </a:t>
            </a:r>
          </a:p>
          <a:p>
            <a:pPr lvl="1" eaLnBrk="1" hangingPunct="1"/>
            <a:r>
              <a:rPr lang="en-US" altLang="en-US" dirty="0"/>
              <a:t>What is the AC aqueous volume? </a:t>
            </a:r>
            <a:r>
              <a:rPr lang="en-US" altLang="en-US" dirty="0">
                <a:solidFill>
                  <a:srgbClr val="0000FF"/>
                </a:solidFill>
              </a:rPr>
              <a:t>200-300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altLang="en-US" dirty="0">
                <a:solidFill>
                  <a:srgbClr val="0000FF"/>
                </a:solidFill>
              </a:rPr>
              <a:t>L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1BBF438-DB44-43DC-AB91-3FBB93CBA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5604" name="Slide Number Placeholder 1">
            <a:extLst>
              <a:ext uri="{FF2B5EF4-FFF2-40B4-BE49-F238E27FC236}">
                <a16:creationId xmlns:a16="http://schemas.microsoft.com/office/drawing/2014/main" id="{06931B99-1D9B-4E39-B4F8-DCCF84A8E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85EE1F5-185F-4C7E-A480-4C0E8D53FA8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86E8FB-BE47-44DA-B953-93E1ED109CBA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36234134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71D946-190F-A047-A681-505348196112}"/>
              </a:ext>
            </a:extLst>
          </p:cNvPr>
          <p:cNvSpPr/>
          <p:nvPr/>
        </p:nvSpPr>
        <p:spPr>
          <a:xfrm>
            <a:off x="6146309" y="3468758"/>
            <a:ext cx="1321291" cy="381000"/>
          </a:xfrm>
          <a:prstGeom prst="rect">
            <a:avLst/>
          </a:prstGeom>
          <a:solidFill>
            <a:srgbClr val="CCFFC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E4F0FD-C6F9-4BED-9769-78D1EAE1E269}"/>
              </a:ext>
            </a:extLst>
          </p:cNvPr>
          <p:cNvSpPr/>
          <p:nvPr/>
        </p:nvSpPr>
        <p:spPr>
          <a:xfrm>
            <a:off x="6924261" y="3024809"/>
            <a:ext cx="543339" cy="381000"/>
          </a:xfrm>
          <a:prstGeom prst="rect">
            <a:avLst/>
          </a:prstGeom>
          <a:solidFill>
            <a:srgbClr val="CCFFC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505D0C-2C61-42D1-ACD2-0A9EC2EE2BCB}"/>
              </a:ext>
            </a:extLst>
          </p:cNvPr>
          <p:cNvSpPr/>
          <p:nvPr/>
        </p:nvSpPr>
        <p:spPr>
          <a:xfrm>
            <a:off x="1219200" y="2133600"/>
            <a:ext cx="22098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58AB27-8541-42AB-9D87-47E4305BF188}"/>
              </a:ext>
            </a:extLst>
          </p:cNvPr>
          <p:cNvSpPr/>
          <p:nvPr/>
        </p:nvSpPr>
        <p:spPr>
          <a:xfrm>
            <a:off x="6553200" y="2163417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C857E1-EDCC-4E88-A9DD-6C0456790FB0}"/>
              </a:ext>
            </a:extLst>
          </p:cNvPr>
          <p:cNvSpPr/>
          <p:nvPr/>
        </p:nvSpPr>
        <p:spPr>
          <a:xfrm>
            <a:off x="3276600" y="25146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FDD249D8-9230-4424-9707-246FCDB93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/>
              <a:t>Speaking of Aqueous Formation…</a:t>
            </a:r>
          </a:p>
          <a:p>
            <a:pPr lvl="1" eaLnBrk="1" hangingPunct="1"/>
            <a:r>
              <a:rPr lang="en-US" altLang="en-US" dirty="0"/>
              <a:t>Where is it formed? What cells specifically?</a:t>
            </a:r>
            <a:r>
              <a:rPr lang="en-US" altLang="en-US" i="1" dirty="0"/>
              <a:t> </a:t>
            </a:r>
            <a:r>
              <a:rPr lang="en-US" altLang="en-US" dirty="0">
                <a:solidFill>
                  <a:srgbClr val="0000FF"/>
                </a:solidFill>
              </a:rPr>
              <a:t>Nonpigmented epithelial cells of the pars plicata portion of the ciliary body</a:t>
            </a:r>
          </a:p>
          <a:p>
            <a:pPr lvl="1" eaLnBrk="1" hangingPunct="1"/>
            <a:r>
              <a:rPr lang="en-US" altLang="en-US" dirty="0"/>
              <a:t>What is the normal rate of production? </a:t>
            </a:r>
            <a:r>
              <a:rPr lang="en-US" altLang="en-US" dirty="0">
                <a:solidFill>
                  <a:srgbClr val="0000FF"/>
                </a:solidFill>
              </a:rPr>
              <a:t>2-3 </a:t>
            </a:r>
            <a:r>
              <a:rPr lang="en-US" altLang="en-US" dirty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altLang="en-US" dirty="0">
                <a:solidFill>
                  <a:srgbClr val="0000FF"/>
                </a:solidFill>
              </a:rPr>
              <a:t>L/min</a:t>
            </a:r>
            <a:r>
              <a:rPr lang="en-US" altLang="en-US" dirty="0"/>
              <a:t> </a:t>
            </a:r>
          </a:p>
          <a:p>
            <a:pPr lvl="1" eaLnBrk="1" hangingPunct="1"/>
            <a:r>
              <a:rPr lang="en-US" altLang="en-US" dirty="0"/>
              <a:t>What is the AC aqueous volume? </a:t>
            </a:r>
            <a:r>
              <a:rPr lang="en-US" altLang="en-US" dirty="0">
                <a:solidFill>
                  <a:srgbClr val="0000FF"/>
                </a:solidFill>
              </a:rPr>
              <a:t>200-300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altLang="en-US" dirty="0">
                <a:solidFill>
                  <a:srgbClr val="0000FF"/>
                </a:solidFill>
              </a:rPr>
              <a:t>L</a:t>
            </a:r>
          </a:p>
          <a:p>
            <a:pPr lvl="1" eaLnBrk="1" hangingPunct="1"/>
            <a:r>
              <a:rPr lang="en-US" altLang="en-US" dirty="0"/>
              <a:t>So, what percent of AC volume is formed per minute? </a:t>
            </a: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2BB9B6A-2AC5-40D8-A72B-AFB0745CE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26628" name="Slide Number Placeholder 1">
            <a:extLst>
              <a:ext uri="{FF2B5EF4-FFF2-40B4-BE49-F238E27FC236}">
                <a16:creationId xmlns:a16="http://schemas.microsoft.com/office/drawing/2014/main" id="{46F38BBA-1EFD-407A-86BC-6ED32FC2F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0487E19-3933-4F5E-9792-EA99986EA26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37A60E-C143-468B-B4F0-DF58ECB31ED4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E1B9D7-89AB-C759-FE3A-A5E7EAE1D205}"/>
              </a:ext>
            </a:extLst>
          </p:cNvPr>
          <p:cNvSpPr/>
          <p:nvPr/>
        </p:nvSpPr>
        <p:spPr>
          <a:xfrm>
            <a:off x="6146309" y="3468758"/>
            <a:ext cx="1321291" cy="381000"/>
          </a:xfrm>
          <a:prstGeom prst="rect">
            <a:avLst/>
          </a:prstGeom>
          <a:solidFill>
            <a:srgbClr val="CCFFC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DF7558-94ED-438E-BABC-E06C8F1C0CB5}"/>
              </a:ext>
            </a:extLst>
          </p:cNvPr>
          <p:cNvSpPr/>
          <p:nvPr/>
        </p:nvSpPr>
        <p:spPr>
          <a:xfrm>
            <a:off x="6924261" y="3024809"/>
            <a:ext cx="543339" cy="381000"/>
          </a:xfrm>
          <a:prstGeom prst="rect">
            <a:avLst/>
          </a:prstGeom>
          <a:solidFill>
            <a:srgbClr val="CCFFC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0F480B-79E3-428B-8307-E4896E3274B9}"/>
              </a:ext>
            </a:extLst>
          </p:cNvPr>
          <p:cNvSpPr/>
          <p:nvPr/>
        </p:nvSpPr>
        <p:spPr>
          <a:xfrm>
            <a:off x="1219200" y="2133600"/>
            <a:ext cx="22098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2FFFBF-B33C-45A3-A67C-8EB33E6BED8D}"/>
              </a:ext>
            </a:extLst>
          </p:cNvPr>
          <p:cNvSpPr/>
          <p:nvPr/>
        </p:nvSpPr>
        <p:spPr>
          <a:xfrm>
            <a:off x="6553200" y="2163417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40D28D-1261-4587-A033-74E6C76C3899}"/>
              </a:ext>
            </a:extLst>
          </p:cNvPr>
          <p:cNvSpPr/>
          <p:nvPr/>
        </p:nvSpPr>
        <p:spPr>
          <a:xfrm>
            <a:off x="3276600" y="25146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96808AFA-BEEF-4D07-A9BC-D57B3C2BA3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/>
              <a:t>Speaking of Aqueous Formation…</a:t>
            </a:r>
          </a:p>
          <a:p>
            <a:pPr lvl="1" eaLnBrk="1" hangingPunct="1"/>
            <a:r>
              <a:rPr lang="en-US" altLang="en-US" dirty="0"/>
              <a:t>Where is it formed? What cells specifically?</a:t>
            </a:r>
            <a:r>
              <a:rPr lang="en-US" altLang="en-US" i="1" dirty="0"/>
              <a:t> </a:t>
            </a:r>
            <a:r>
              <a:rPr lang="en-US" altLang="en-US" dirty="0">
                <a:solidFill>
                  <a:srgbClr val="0000FF"/>
                </a:solidFill>
              </a:rPr>
              <a:t>Nonpigmented epithelial cells of the pars plicata portion of the ciliary body</a:t>
            </a:r>
          </a:p>
          <a:p>
            <a:pPr lvl="1" eaLnBrk="1" hangingPunct="1"/>
            <a:r>
              <a:rPr lang="en-US" altLang="en-US" dirty="0"/>
              <a:t>What is the normal rate of production? </a:t>
            </a:r>
            <a:r>
              <a:rPr lang="en-US" altLang="en-US" dirty="0">
                <a:solidFill>
                  <a:srgbClr val="0000FF"/>
                </a:solidFill>
              </a:rPr>
              <a:t>2-3 </a:t>
            </a:r>
            <a:r>
              <a:rPr lang="en-US" altLang="en-US" dirty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altLang="en-US" dirty="0">
                <a:solidFill>
                  <a:srgbClr val="0000FF"/>
                </a:solidFill>
              </a:rPr>
              <a:t>L/min</a:t>
            </a:r>
            <a:r>
              <a:rPr lang="en-US" altLang="en-US" dirty="0"/>
              <a:t> </a:t>
            </a:r>
          </a:p>
          <a:p>
            <a:pPr lvl="1" eaLnBrk="1" hangingPunct="1"/>
            <a:r>
              <a:rPr lang="en-US" altLang="en-US" dirty="0"/>
              <a:t>What is the AC aqueous volume? </a:t>
            </a:r>
            <a:r>
              <a:rPr lang="en-US" altLang="en-US" dirty="0">
                <a:solidFill>
                  <a:srgbClr val="0000FF"/>
                </a:solidFill>
              </a:rPr>
              <a:t>200-300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altLang="en-US" dirty="0">
                <a:solidFill>
                  <a:srgbClr val="0000FF"/>
                </a:solidFill>
              </a:rPr>
              <a:t>L</a:t>
            </a:r>
          </a:p>
          <a:p>
            <a:pPr lvl="1" eaLnBrk="1" hangingPunct="1"/>
            <a:r>
              <a:rPr lang="en-US" altLang="en-US" dirty="0"/>
              <a:t>So, what percent of AC volume is formed per minute? </a:t>
            </a:r>
            <a:r>
              <a:rPr lang="en-US" altLang="en-US" dirty="0">
                <a:solidFill>
                  <a:srgbClr val="0000FF"/>
                </a:solidFill>
              </a:rPr>
              <a:t>~1%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1F03B63-EC93-48F2-BF73-DCC6A2018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7652" name="Slide Number Placeholder 1">
            <a:extLst>
              <a:ext uri="{FF2B5EF4-FFF2-40B4-BE49-F238E27FC236}">
                <a16:creationId xmlns:a16="http://schemas.microsoft.com/office/drawing/2014/main" id="{8CE1C920-AC25-4E87-9859-DBB7DB333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153C4B6-190C-4213-9AD3-6A58B964FDF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8D4366-2476-4CD9-8DC2-6336551D5E5C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49547F-6B30-DB0A-526A-FE74106461C6}"/>
              </a:ext>
            </a:extLst>
          </p:cNvPr>
          <p:cNvSpPr/>
          <p:nvPr/>
        </p:nvSpPr>
        <p:spPr>
          <a:xfrm>
            <a:off x="6146309" y="3468758"/>
            <a:ext cx="1321291" cy="381000"/>
          </a:xfrm>
          <a:prstGeom prst="rect">
            <a:avLst/>
          </a:prstGeom>
          <a:solidFill>
            <a:srgbClr val="CCFFC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848231-F252-4C53-9A09-ED08FCC8AFE6}"/>
              </a:ext>
            </a:extLst>
          </p:cNvPr>
          <p:cNvSpPr/>
          <p:nvPr/>
        </p:nvSpPr>
        <p:spPr>
          <a:xfrm>
            <a:off x="6924261" y="3024809"/>
            <a:ext cx="543339" cy="381000"/>
          </a:xfrm>
          <a:prstGeom prst="rect">
            <a:avLst/>
          </a:prstGeom>
          <a:solidFill>
            <a:srgbClr val="CCFFC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4DE8A2-E28F-4D5C-B120-F63443229B8A}"/>
              </a:ext>
            </a:extLst>
          </p:cNvPr>
          <p:cNvSpPr/>
          <p:nvPr/>
        </p:nvSpPr>
        <p:spPr>
          <a:xfrm>
            <a:off x="1219200" y="2133600"/>
            <a:ext cx="22098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6556BC-D656-4B82-926B-24B0F65FE55D}"/>
              </a:ext>
            </a:extLst>
          </p:cNvPr>
          <p:cNvSpPr/>
          <p:nvPr/>
        </p:nvSpPr>
        <p:spPr>
          <a:xfrm>
            <a:off x="6553200" y="2163417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8634C-B4C5-4982-9952-0CB51FE27238}"/>
              </a:ext>
            </a:extLst>
          </p:cNvPr>
          <p:cNvSpPr/>
          <p:nvPr/>
        </p:nvSpPr>
        <p:spPr>
          <a:xfrm>
            <a:off x="3276600" y="25146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FB972C26-80CB-411E-89DB-858B0C78A9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/>
              <a:t>Speaking of Aqueous Formation…</a:t>
            </a:r>
          </a:p>
          <a:p>
            <a:pPr lvl="1" eaLnBrk="1" hangingPunct="1"/>
            <a:r>
              <a:rPr lang="en-US" altLang="en-US" dirty="0"/>
              <a:t>Where is it formed? What cells specifically?</a:t>
            </a:r>
            <a:r>
              <a:rPr lang="en-US" altLang="en-US" i="1" dirty="0"/>
              <a:t> </a:t>
            </a:r>
            <a:r>
              <a:rPr lang="en-US" altLang="en-US" dirty="0">
                <a:solidFill>
                  <a:srgbClr val="0000FF"/>
                </a:solidFill>
              </a:rPr>
              <a:t>Nonpigmented epithelial cells of the pars </a:t>
            </a:r>
            <a:r>
              <a:rPr lang="en-US" altLang="en-US" dirty="0" err="1">
                <a:solidFill>
                  <a:srgbClr val="0000FF"/>
                </a:solidFill>
              </a:rPr>
              <a:t>plicata</a:t>
            </a:r>
            <a:r>
              <a:rPr lang="en-US" altLang="en-US" dirty="0">
                <a:solidFill>
                  <a:srgbClr val="0000FF"/>
                </a:solidFill>
              </a:rPr>
              <a:t> portion of the ciliary body</a:t>
            </a:r>
          </a:p>
          <a:p>
            <a:pPr lvl="1" eaLnBrk="1" hangingPunct="1"/>
            <a:r>
              <a:rPr lang="en-US" altLang="en-US" dirty="0"/>
              <a:t>What is the normal rate of production? </a:t>
            </a:r>
            <a:r>
              <a:rPr lang="en-US" altLang="en-US" dirty="0">
                <a:solidFill>
                  <a:srgbClr val="0000FF"/>
                </a:solidFill>
              </a:rPr>
              <a:t>2-3 </a:t>
            </a:r>
            <a:r>
              <a:rPr lang="en-US" altLang="en-US" dirty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altLang="en-US" dirty="0">
                <a:solidFill>
                  <a:srgbClr val="0000FF"/>
                </a:solidFill>
              </a:rPr>
              <a:t>L/min</a:t>
            </a:r>
            <a:r>
              <a:rPr lang="en-US" altLang="en-US" dirty="0"/>
              <a:t> </a:t>
            </a:r>
          </a:p>
          <a:p>
            <a:pPr lvl="1" eaLnBrk="1" hangingPunct="1"/>
            <a:r>
              <a:rPr lang="en-US" altLang="en-US" dirty="0"/>
              <a:t>What is the AC aqueous volume? </a:t>
            </a:r>
            <a:r>
              <a:rPr lang="en-US" altLang="en-US" dirty="0">
                <a:solidFill>
                  <a:srgbClr val="0000FF"/>
                </a:solidFill>
              </a:rPr>
              <a:t>200-300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altLang="en-US" dirty="0">
                <a:solidFill>
                  <a:srgbClr val="0000FF"/>
                </a:solidFill>
              </a:rPr>
              <a:t>L</a:t>
            </a:r>
          </a:p>
          <a:p>
            <a:pPr lvl="1" eaLnBrk="1" hangingPunct="1"/>
            <a:r>
              <a:rPr lang="en-US" altLang="en-US" dirty="0"/>
              <a:t>So, what percent of AC volume is formed per minute? </a:t>
            </a:r>
            <a:r>
              <a:rPr lang="en-US" altLang="en-US" dirty="0">
                <a:solidFill>
                  <a:srgbClr val="0000FF"/>
                </a:solidFill>
              </a:rPr>
              <a:t>~1%</a:t>
            </a:r>
          </a:p>
          <a:p>
            <a:pPr lvl="1" eaLnBrk="1" hangingPunct="1"/>
            <a:r>
              <a:rPr lang="en-US" altLang="en-US" dirty="0"/>
              <a:t>Given a 1%/min rate of aqueous formation, how long does it take to have a complete turnover of aqueous in the AC? </a:t>
            </a: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43F0F4E-04CC-42D3-9742-27D37E163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28676" name="Slide Number Placeholder 1">
            <a:extLst>
              <a:ext uri="{FF2B5EF4-FFF2-40B4-BE49-F238E27FC236}">
                <a16:creationId xmlns:a16="http://schemas.microsoft.com/office/drawing/2014/main" id="{75887C06-848A-4196-AB09-E730AF2E4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76BF76-E6B7-4720-BE3E-56FAD7A81392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52AF97-F66A-4DB8-8FAC-9072030E5F3F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30020D-50F9-8C16-5C8F-F387C5E68A1B}"/>
              </a:ext>
            </a:extLst>
          </p:cNvPr>
          <p:cNvSpPr/>
          <p:nvPr/>
        </p:nvSpPr>
        <p:spPr>
          <a:xfrm>
            <a:off x="6146309" y="3468758"/>
            <a:ext cx="1321291" cy="381000"/>
          </a:xfrm>
          <a:prstGeom prst="rect">
            <a:avLst/>
          </a:prstGeom>
          <a:solidFill>
            <a:srgbClr val="CCFFC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EF05D6-0959-410D-AC78-59F25B8BD429}"/>
              </a:ext>
            </a:extLst>
          </p:cNvPr>
          <p:cNvSpPr/>
          <p:nvPr/>
        </p:nvSpPr>
        <p:spPr>
          <a:xfrm>
            <a:off x="6924261" y="3024809"/>
            <a:ext cx="543339" cy="381000"/>
          </a:xfrm>
          <a:prstGeom prst="rect">
            <a:avLst/>
          </a:prstGeom>
          <a:solidFill>
            <a:srgbClr val="CCFFC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AC28FB-A59A-4D0F-B0B6-AB91444DDCF8}"/>
              </a:ext>
            </a:extLst>
          </p:cNvPr>
          <p:cNvSpPr/>
          <p:nvPr/>
        </p:nvSpPr>
        <p:spPr>
          <a:xfrm>
            <a:off x="1219200" y="2133600"/>
            <a:ext cx="22098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51B96B-E445-4E81-B2EF-E53343253509}"/>
              </a:ext>
            </a:extLst>
          </p:cNvPr>
          <p:cNvSpPr/>
          <p:nvPr/>
        </p:nvSpPr>
        <p:spPr>
          <a:xfrm>
            <a:off x="6553200" y="2163417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62F9AB-BA71-4EBA-8997-C96212D93895}"/>
              </a:ext>
            </a:extLst>
          </p:cNvPr>
          <p:cNvSpPr/>
          <p:nvPr/>
        </p:nvSpPr>
        <p:spPr>
          <a:xfrm>
            <a:off x="3276600" y="25146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/>
              <a:t>Speaking of Aqueous Formation…</a:t>
            </a:r>
          </a:p>
          <a:p>
            <a:pPr lvl="1" eaLnBrk="1" hangingPunct="1"/>
            <a:r>
              <a:rPr lang="en-US" altLang="en-US" dirty="0"/>
              <a:t>Where is it formed? What cells specifically?</a:t>
            </a:r>
            <a:r>
              <a:rPr lang="en-US" altLang="en-US" i="1" dirty="0"/>
              <a:t> </a:t>
            </a:r>
            <a:r>
              <a:rPr lang="en-US" altLang="en-US" dirty="0">
                <a:solidFill>
                  <a:srgbClr val="0000FF"/>
                </a:solidFill>
              </a:rPr>
              <a:t>Nonpigmented epithelial cells of the pars </a:t>
            </a:r>
            <a:r>
              <a:rPr lang="en-US" altLang="en-US" dirty="0" err="1">
                <a:solidFill>
                  <a:srgbClr val="0000FF"/>
                </a:solidFill>
              </a:rPr>
              <a:t>plicata</a:t>
            </a:r>
            <a:r>
              <a:rPr lang="en-US" altLang="en-US" dirty="0">
                <a:solidFill>
                  <a:srgbClr val="0000FF"/>
                </a:solidFill>
              </a:rPr>
              <a:t> portion of the ciliary body</a:t>
            </a:r>
          </a:p>
          <a:p>
            <a:pPr lvl="1" eaLnBrk="1" hangingPunct="1"/>
            <a:r>
              <a:rPr lang="en-US" altLang="en-US" dirty="0"/>
              <a:t>What is the normal rate of production? </a:t>
            </a:r>
            <a:r>
              <a:rPr lang="en-US" altLang="en-US" dirty="0">
                <a:solidFill>
                  <a:srgbClr val="0000FF"/>
                </a:solidFill>
              </a:rPr>
              <a:t>2-3 </a:t>
            </a:r>
            <a:r>
              <a:rPr lang="en-US" altLang="en-US" dirty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altLang="en-US" dirty="0">
                <a:solidFill>
                  <a:srgbClr val="0000FF"/>
                </a:solidFill>
              </a:rPr>
              <a:t>L/min</a:t>
            </a:r>
            <a:r>
              <a:rPr lang="en-US" altLang="en-US" dirty="0"/>
              <a:t> </a:t>
            </a:r>
          </a:p>
          <a:p>
            <a:pPr lvl="1" eaLnBrk="1" hangingPunct="1"/>
            <a:r>
              <a:rPr lang="en-US" altLang="en-US" dirty="0"/>
              <a:t>What is the AC aqueous volume? </a:t>
            </a:r>
            <a:r>
              <a:rPr lang="en-US" altLang="en-US" dirty="0">
                <a:solidFill>
                  <a:srgbClr val="0000FF"/>
                </a:solidFill>
              </a:rPr>
              <a:t>200-300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altLang="en-US" dirty="0">
                <a:solidFill>
                  <a:srgbClr val="0000FF"/>
                </a:solidFill>
              </a:rPr>
              <a:t>L</a:t>
            </a:r>
          </a:p>
          <a:p>
            <a:pPr lvl="1" eaLnBrk="1" hangingPunct="1"/>
            <a:r>
              <a:rPr lang="en-US" altLang="en-US" dirty="0"/>
              <a:t>So, what percent of AC volume is formed per minute? </a:t>
            </a:r>
            <a:r>
              <a:rPr lang="en-US" altLang="en-US" dirty="0">
                <a:solidFill>
                  <a:srgbClr val="0000FF"/>
                </a:solidFill>
              </a:rPr>
              <a:t>~1%</a:t>
            </a:r>
          </a:p>
          <a:p>
            <a:pPr lvl="1" eaLnBrk="1" hangingPunct="1"/>
            <a:r>
              <a:rPr lang="en-US" altLang="en-US" dirty="0"/>
              <a:t>Given a 1%/min rate of aqueous formation, how long does it take to have a complete turnover of aqueous in the AC? </a:t>
            </a:r>
            <a:r>
              <a:rPr lang="en-US" altLang="en-US" dirty="0">
                <a:solidFill>
                  <a:srgbClr val="0000FF"/>
                </a:solidFill>
              </a:rPr>
              <a:t>About 100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0000FF"/>
                </a:solidFill>
              </a:rPr>
              <a:t>minutes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3DC93-D6F2-4070-9A02-9B9864244E88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/>
              <a:t>Speaking of Aqueous Formation…</a:t>
            </a:r>
          </a:p>
          <a:p>
            <a:pPr lvl="1" eaLnBrk="1" hangingPunct="1"/>
            <a:r>
              <a:rPr lang="en-US" altLang="en-US" dirty="0"/>
              <a:t>Other than keeping the globe inflated, what physiologic needs are met by aqueous? </a:t>
            </a: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3DC93-D6F2-4070-9A02-9B9864244E88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27002542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/>
              <a:t>Speaking of Aqueous Formation…</a:t>
            </a:r>
          </a:p>
          <a:p>
            <a:pPr lvl="1" eaLnBrk="1" hangingPunct="1"/>
            <a:r>
              <a:rPr lang="en-US" altLang="en-US" dirty="0"/>
              <a:t>Other than keeping the globe inflated, what physiologic needs are met by aqueous? </a:t>
            </a:r>
            <a:r>
              <a:rPr lang="en-US" altLang="en-US" dirty="0">
                <a:solidFill>
                  <a:srgbClr val="0000FF"/>
                </a:solidFill>
              </a:rPr>
              <a:t>It is the chief source of nutrients for the  lens  and  cornea . (Likewise, it  removes their waste products .)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Q/A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3DC93-D6F2-4070-9A02-9B9864244E88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703A26-682E-CA80-33D1-69CD6CB1E121}"/>
              </a:ext>
            </a:extLst>
          </p:cNvPr>
          <p:cNvSpPr/>
          <p:nvPr/>
        </p:nvSpPr>
        <p:spPr>
          <a:xfrm>
            <a:off x="5943600" y="2590800"/>
            <a:ext cx="685800" cy="30480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structure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74B168-F374-C78C-7A50-1066A69C7F58}"/>
              </a:ext>
            </a:extLst>
          </p:cNvPr>
          <p:cNvSpPr/>
          <p:nvPr/>
        </p:nvSpPr>
        <p:spPr>
          <a:xfrm>
            <a:off x="7432812" y="2590800"/>
            <a:ext cx="1101587" cy="30480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structure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20258-3311-4CE2-EA12-8E2A2C343C31}"/>
              </a:ext>
            </a:extLst>
          </p:cNvPr>
          <p:cNvSpPr/>
          <p:nvPr/>
        </p:nvSpPr>
        <p:spPr>
          <a:xfrm>
            <a:off x="3062908" y="2968486"/>
            <a:ext cx="4480892" cy="357809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phrase</a:t>
            </a:r>
          </a:p>
        </p:txBody>
      </p:sp>
    </p:spTree>
    <p:extLst>
      <p:ext uri="{BB962C8B-B14F-4D97-AF65-F5344CB8AC3E}">
        <p14:creationId xmlns:p14="http://schemas.microsoft.com/office/powerpoint/2010/main" val="25530571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703A26-682E-CA80-33D1-69CD6CB1E121}"/>
              </a:ext>
            </a:extLst>
          </p:cNvPr>
          <p:cNvSpPr/>
          <p:nvPr/>
        </p:nvSpPr>
        <p:spPr>
          <a:xfrm>
            <a:off x="5943600" y="2590800"/>
            <a:ext cx="685800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74B168-F374-C78C-7A50-1066A69C7F58}"/>
              </a:ext>
            </a:extLst>
          </p:cNvPr>
          <p:cNvSpPr/>
          <p:nvPr/>
        </p:nvSpPr>
        <p:spPr>
          <a:xfrm>
            <a:off x="7432812" y="2590800"/>
            <a:ext cx="1101587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20258-3311-4CE2-EA12-8E2A2C343C31}"/>
              </a:ext>
            </a:extLst>
          </p:cNvPr>
          <p:cNvSpPr/>
          <p:nvPr/>
        </p:nvSpPr>
        <p:spPr>
          <a:xfrm>
            <a:off x="3062908" y="2968486"/>
            <a:ext cx="4480892" cy="357809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/>
              <a:t>Speaking of Aqueous Formation…</a:t>
            </a:r>
          </a:p>
          <a:p>
            <a:pPr lvl="1" eaLnBrk="1" hangingPunct="1"/>
            <a:r>
              <a:rPr lang="en-US" altLang="en-US" dirty="0"/>
              <a:t>Other than keeping the globe inflated, what physiologic needs are met by aqueous? </a:t>
            </a:r>
            <a:r>
              <a:rPr lang="en-US" altLang="en-US" dirty="0">
                <a:solidFill>
                  <a:srgbClr val="0000FF"/>
                </a:solidFill>
              </a:rPr>
              <a:t>It is the chief source of nutrients for the  lens  and  cornea . (Likewise, it  removes their waste products .)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3DC93-D6F2-4070-9A02-9B9864244E88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33241766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703A26-682E-CA80-33D1-69CD6CB1E121}"/>
              </a:ext>
            </a:extLst>
          </p:cNvPr>
          <p:cNvSpPr/>
          <p:nvPr/>
        </p:nvSpPr>
        <p:spPr>
          <a:xfrm>
            <a:off x="5943600" y="2590800"/>
            <a:ext cx="685800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74B168-F374-C78C-7A50-1066A69C7F58}"/>
              </a:ext>
            </a:extLst>
          </p:cNvPr>
          <p:cNvSpPr/>
          <p:nvPr/>
        </p:nvSpPr>
        <p:spPr>
          <a:xfrm>
            <a:off x="7432812" y="2590800"/>
            <a:ext cx="1101587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20258-3311-4CE2-EA12-8E2A2C343C31}"/>
              </a:ext>
            </a:extLst>
          </p:cNvPr>
          <p:cNvSpPr/>
          <p:nvPr/>
        </p:nvSpPr>
        <p:spPr>
          <a:xfrm>
            <a:off x="3062908" y="2968486"/>
            <a:ext cx="4480892" cy="357809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/>
              <a:t>Speaking of Aqueous Formation…</a:t>
            </a:r>
          </a:p>
          <a:p>
            <a:pPr lvl="1" eaLnBrk="1" hangingPunct="1"/>
            <a:r>
              <a:rPr lang="en-US" altLang="en-US" dirty="0"/>
              <a:t>Other than keeping the globe inflated, what physiologic needs are met by aqueous? </a:t>
            </a:r>
            <a:r>
              <a:rPr lang="en-US" altLang="en-US" dirty="0">
                <a:solidFill>
                  <a:srgbClr val="0000FF"/>
                </a:solidFill>
              </a:rPr>
              <a:t>It is the chief source of nutrients for the  lens  and  cornea . (Likewise, it  removes their waste products .)</a:t>
            </a:r>
          </a:p>
          <a:p>
            <a:pPr lvl="1" eaLnBrk="1" hangingPunct="1"/>
            <a:r>
              <a:rPr lang="en-US" altLang="en-US" dirty="0"/>
              <a:t>Of the many constituents of aqueous, the Academy seems fixated on one class—what is it? </a:t>
            </a: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3DC93-D6F2-4070-9A02-9B9864244E88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156337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3">
            <a:extLst>
              <a:ext uri="{FF2B5EF4-FFF2-40B4-BE49-F238E27FC236}">
                <a16:creationId xmlns:a16="http://schemas.microsoft.com/office/drawing/2014/main" id="{2140DB61-FCE6-45F3-8237-F6F520EA3C77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7175" name="Text Box 4">
              <a:extLst>
                <a:ext uri="{FF2B5EF4-FFF2-40B4-BE49-F238E27FC236}">
                  <a16:creationId xmlns:a16="http://schemas.microsoft.com/office/drawing/2014/main" id="{BCF0377A-F67F-467D-9646-B15EEB0D65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/>
                <a:t>IOP =</a:t>
              </a:r>
            </a:p>
          </p:txBody>
        </p:sp>
        <p:sp>
          <p:nvSpPr>
            <p:cNvPr id="7176" name="Text Box 5">
              <a:extLst>
                <a:ext uri="{FF2B5EF4-FFF2-40B4-BE49-F238E27FC236}">
                  <a16:creationId xmlns:a16="http://schemas.microsoft.com/office/drawing/2014/main" id="{178ABA1A-83A4-4F46-8C86-0AC5785ECF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0066FF"/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rgbClr val="0066FF"/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rgbClr val="0066FF"/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Outflow Facility (</a:t>
              </a:r>
              <a:r>
                <a:rPr lang="en-US" altLang="en-US" sz="2000" b="1" dirty="0">
                  <a:solidFill>
                    <a:srgbClr val="FF0000"/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L/min/mmHg)</a:t>
              </a:r>
            </a:p>
          </p:txBody>
        </p:sp>
        <p:sp>
          <p:nvSpPr>
            <p:cNvPr id="7177" name="Text Box 6">
              <a:extLst>
                <a:ext uri="{FF2B5EF4-FFF2-40B4-BE49-F238E27FC236}">
                  <a16:creationId xmlns:a16="http://schemas.microsoft.com/office/drawing/2014/main" id="{7D954133-C105-4C0E-8EB2-4D76CCC201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</a:rPr>
                <a:t>+</a:t>
              </a:r>
              <a:endParaRPr lang="en-US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7178" name="Text Box 7">
              <a:extLst>
                <a:ext uri="{FF2B5EF4-FFF2-40B4-BE49-F238E27FC236}">
                  <a16:creationId xmlns:a16="http://schemas.microsoft.com/office/drawing/2014/main" id="{ADBFF643-715F-43A7-9241-556781E0A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accent1"/>
                  </a:solidFill>
                </a:rPr>
                <a:t>Episcleral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accent1"/>
                  </a:solidFill>
                </a:rPr>
                <a:t>Pressure (mmHg)</a:t>
              </a:r>
            </a:p>
          </p:txBody>
        </p:sp>
      </p:grpSp>
      <p:sp>
        <p:nvSpPr>
          <p:cNvPr id="7171" name="Text Box 8">
            <a:extLst>
              <a:ext uri="{FF2B5EF4-FFF2-40B4-BE49-F238E27FC236}">
                <a16:creationId xmlns:a16="http://schemas.microsoft.com/office/drawing/2014/main" id="{A03A383D-371E-477E-9F09-93C54F664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1143000"/>
            <a:ext cx="8404225" cy="8223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Fill in the IOP equation below. 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The </a:t>
            </a:r>
            <a:r>
              <a:rPr lang="en-US" altLang="en-US" sz="2400" b="1"/>
              <a:t>Goldmann equation</a:t>
            </a:r>
          </a:p>
        </p:txBody>
      </p:sp>
      <p:sp>
        <p:nvSpPr>
          <p:cNvPr id="7172" name="Line 9">
            <a:extLst>
              <a:ext uri="{FF2B5EF4-FFF2-40B4-BE49-F238E27FC236}">
                <a16:creationId xmlns:a16="http://schemas.microsoft.com/office/drawing/2014/main" id="{65621F0A-BDA7-4CA2-89F6-4E034E6C77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Rectangle 10">
            <a:extLst>
              <a:ext uri="{FF2B5EF4-FFF2-40B4-BE49-F238E27FC236}">
                <a16:creationId xmlns:a16="http://schemas.microsoft.com/office/drawing/2014/main" id="{8C9C4C1E-93A9-4A36-A8E2-29D3933F4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7174" name="Slide Number Placeholder 1">
            <a:extLst>
              <a:ext uri="{FF2B5EF4-FFF2-40B4-BE49-F238E27FC236}">
                <a16:creationId xmlns:a16="http://schemas.microsoft.com/office/drawing/2014/main" id="{0A0BA7F1-0724-4521-8BDE-057336789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3D72A27-F8A2-48D2-8A22-1DABD7008E2F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307AF1-ADF8-4C5C-B56C-FECCE28ECEE7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703A26-682E-CA80-33D1-69CD6CB1E121}"/>
              </a:ext>
            </a:extLst>
          </p:cNvPr>
          <p:cNvSpPr/>
          <p:nvPr/>
        </p:nvSpPr>
        <p:spPr>
          <a:xfrm>
            <a:off x="5943600" y="2590800"/>
            <a:ext cx="685800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74B168-F374-C78C-7A50-1066A69C7F58}"/>
              </a:ext>
            </a:extLst>
          </p:cNvPr>
          <p:cNvSpPr/>
          <p:nvPr/>
        </p:nvSpPr>
        <p:spPr>
          <a:xfrm>
            <a:off x="7432812" y="2590800"/>
            <a:ext cx="1101587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20258-3311-4CE2-EA12-8E2A2C343C31}"/>
              </a:ext>
            </a:extLst>
          </p:cNvPr>
          <p:cNvSpPr/>
          <p:nvPr/>
        </p:nvSpPr>
        <p:spPr>
          <a:xfrm>
            <a:off x="3062908" y="2968486"/>
            <a:ext cx="4480892" cy="357809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/>
              <a:t>Speaking of Aqueous Formation…</a:t>
            </a:r>
          </a:p>
          <a:p>
            <a:pPr lvl="1" eaLnBrk="1" hangingPunct="1"/>
            <a:r>
              <a:rPr lang="en-US" altLang="en-US" dirty="0"/>
              <a:t>Other than keeping the globe inflated, what physiologic needs are met by aqueous? </a:t>
            </a:r>
            <a:r>
              <a:rPr lang="en-US" altLang="en-US" dirty="0">
                <a:solidFill>
                  <a:srgbClr val="0000FF"/>
                </a:solidFill>
              </a:rPr>
              <a:t>It is the chief source of nutrients for the  lens  and  cornea . (Likewise, it  removes their waste products .)</a:t>
            </a:r>
          </a:p>
          <a:p>
            <a:pPr lvl="1" eaLnBrk="1" hangingPunct="1"/>
            <a:r>
              <a:rPr lang="en-US" altLang="en-US" dirty="0"/>
              <a:t>Of the many constituents of aqueous, the Academy seems fixated on one class—what is it? </a:t>
            </a:r>
            <a:r>
              <a:rPr lang="en-US" altLang="en-US" dirty="0">
                <a:solidFill>
                  <a:srgbClr val="0000FF"/>
                </a:solidFill>
              </a:rPr>
              <a:t>Ions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3DC93-D6F2-4070-9A02-9B9864244E88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8336083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0BEE7BD-ABD4-B715-A9D6-D0BEA5C6F64B}"/>
              </a:ext>
            </a:extLst>
          </p:cNvPr>
          <p:cNvSpPr txBox="1"/>
          <p:nvPr/>
        </p:nvSpPr>
        <p:spPr>
          <a:xfrm>
            <a:off x="545095" y="4175405"/>
            <a:ext cx="8053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/>
              <a:t>What are the two general classes of ions in aqueous? (Note: </a:t>
            </a:r>
            <a:r>
              <a:rPr lang="en-US" sz="1600" b="1" i="1" dirty="0"/>
              <a:t>Not</a:t>
            </a:r>
            <a:r>
              <a:rPr lang="en-US" sz="1600" i="1" dirty="0"/>
              <a:t> ‘anions and cations.’)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703A26-682E-CA80-33D1-69CD6CB1E121}"/>
              </a:ext>
            </a:extLst>
          </p:cNvPr>
          <p:cNvSpPr/>
          <p:nvPr/>
        </p:nvSpPr>
        <p:spPr>
          <a:xfrm>
            <a:off x="5943600" y="2590800"/>
            <a:ext cx="685800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74B168-F374-C78C-7A50-1066A69C7F58}"/>
              </a:ext>
            </a:extLst>
          </p:cNvPr>
          <p:cNvSpPr/>
          <p:nvPr/>
        </p:nvSpPr>
        <p:spPr>
          <a:xfrm>
            <a:off x="7432812" y="2590800"/>
            <a:ext cx="1101587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20258-3311-4CE2-EA12-8E2A2C343C31}"/>
              </a:ext>
            </a:extLst>
          </p:cNvPr>
          <p:cNvSpPr/>
          <p:nvPr/>
        </p:nvSpPr>
        <p:spPr>
          <a:xfrm>
            <a:off x="3062908" y="2968486"/>
            <a:ext cx="4480892" cy="357809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Speaking of Aqueous Formation…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Other than keeping the globe inflated, what physiologic needs are met by aqueous? It is the chief source of nutrients for the  lens  and  cornea . (Likewise, it  removes their waste products .)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Of the many constituents of aqueous, the Academy seems fixated on one class—what is it? </a:t>
            </a:r>
            <a:r>
              <a:rPr lang="en-US" altLang="en-US" b="1" dirty="0">
                <a:solidFill>
                  <a:srgbClr val="0000FF"/>
                </a:solidFill>
              </a:rPr>
              <a:t>Ions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3DC93-D6F2-4070-9A02-9B9864244E88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BEF9176-74E7-78E6-D982-C0CE1E123EE8}"/>
              </a:ext>
            </a:extLst>
          </p:cNvPr>
          <p:cNvSpPr/>
          <p:nvPr/>
        </p:nvSpPr>
        <p:spPr>
          <a:xfrm>
            <a:off x="6943565" y="3763617"/>
            <a:ext cx="1040040" cy="49033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441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0BEE7BD-ABD4-B715-A9D6-D0BEA5C6F64B}"/>
              </a:ext>
            </a:extLst>
          </p:cNvPr>
          <p:cNvSpPr txBox="1"/>
          <p:nvPr/>
        </p:nvSpPr>
        <p:spPr>
          <a:xfrm>
            <a:off x="545095" y="4175405"/>
            <a:ext cx="8053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/>
              <a:t>What are the two general classes of ions in aqueous? (Note: </a:t>
            </a:r>
            <a:r>
              <a:rPr lang="en-US" sz="1600" b="1" i="1" dirty="0"/>
              <a:t>Not</a:t>
            </a:r>
            <a:r>
              <a:rPr lang="en-US" sz="1600" i="1" dirty="0"/>
              <a:t> ‘anions and cations.’)</a:t>
            </a:r>
          </a:p>
          <a:p>
            <a:pPr algn="ctr"/>
            <a:r>
              <a:rPr lang="en-US" sz="1600" dirty="0"/>
              <a:t>Inorganic and organic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703A26-682E-CA80-33D1-69CD6CB1E121}"/>
              </a:ext>
            </a:extLst>
          </p:cNvPr>
          <p:cNvSpPr/>
          <p:nvPr/>
        </p:nvSpPr>
        <p:spPr>
          <a:xfrm>
            <a:off x="5943600" y="2590800"/>
            <a:ext cx="685800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74B168-F374-C78C-7A50-1066A69C7F58}"/>
              </a:ext>
            </a:extLst>
          </p:cNvPr>
          <p:cNvSpPr/>
          <p:nvPr/>
        </p:nvSpPr>
        <p:spPr>
          <a:xfrm>
            <a:off x="7432812" y="2590800"/>
            <a:ext cx="1101587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20258-3311-4CE2-EA12-8E2A2C343C31}"/>
              </a:ext>
            </a:extLst>
          </p:cNvPr>
          <p:cNvSpPr/>
          <p:nvPr/>
        </p:nvSpPr>
        <p:spPr>
          <a:xfrm>
            <a:off x="3062908" y="2968486"/>
            <a:ext cx="4480892" cy="357809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Speaking of Aqueous Formation…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Other than keeping the globe inflated, what physiologic needs are met by aqueous? It is the chief source of nutrients for the  lens  and  cornea . (Likewise, it  removes their waste products .)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Of the many constituents of aqueous, the Academy seems fixated on one class—what is it? </a:t>
            </a:r>
            <a:r>
              <a:rPr lang="en-US" altLang="en-US" b="1" dirty="0">
                <a:solidFill>
                  <a:srgbClr val="0000FF"/>
                </a:solidFill>
              </a:rPr>
              <a:t>Ions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3DC93-D6F2-4070-9A02-9B9864244E88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BEF9176-74E7-78E6-D982-C0CE1E123EE8}"/>
              </a:ext>
            </a:extLst>
          </p:cNvPr>
          <p:cNvSpPr/>
          <p:nvPr/>
        </p:nvSpPr>
        <p:spPr>
          <a:xfrm>
            <a:off x="6943565" y="3763617"/>
            <a:ext cx="1040040" cy="49033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52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703A26-682E-CA80-33D1-69CD6CB1E121}"/>
              </a:ext>
            </a:extLst>
          </p:cNvPr>
          <p:cNvSpPr/>
          <p:nvPr/>
        </p:nvSpPr>
        <p:spPr>
          <a:xfrm>
            <a:off x="5943600" y="2590800"/>
            <a:ext cx="685800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74B168-F374-C78C-7A50-1066A69C7F58}"/>
              </a:ext>
            </a:extLst>
          </p:cNvPr>
          <p:cNvSpPr/>
          <p:nvPr/>
        </p:nvSpPr>
        <p:spPr>
          <a:xfrm>
            <a:off x="7432812" y="2590800"/>
            <a:ext cx="1101587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20258-3311-4CE2-EA12-8E2A2C343C31}"/>
              </a:ext>
            </a:extLst>
          </p:cNvPr>
          <p:cNvSpPr/>
          <p:nvPr/>
        </p:nvSpPr>
        <p:spPr>
          <a:xfrm>
            <a:off x="3062908" y="2968486"/>
            <a:ext cx="4480892" cy="357809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E6DFFA1-3009-86B5-72AF-29E331F664F4}"/>
              </a:ext>
            </a:extLst>
          </p:cNvPr>
          <p:cNvCxnSpPr/>
          <p:nvPr/>
        </p:nvCxnSpPr>
        <p:spPr>
          <a:xfrm>
            <a:off x="2921491" y="4608493"/>
            <a:ext cx="3250709" cy="0"/>
          </a:xfrm>
          <a:prstGeom prst="straightConnector1">
            <a:avLst/>
          </a:prstGeom>
          <a:ln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6F8B453-E85A-1485-97A0-3869EB1A790C}"/>
              </a:ext>
            </a:extLst>
          </p:cNvPr>
          <p:cNvSpPr/>
          <p:nvPr/>
        </p:nvSpPr>
        <p:spPr>
          <a:xfrm>
            <a:off x="3581400" y="4456092"/>
            <a:ext cx="2819400" cy="3040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Speaking of Aqueous Formation…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Other than keeping the globe inflated, what physiologic needs are met by aqueous? It is the chief source of nutrients for the  lens  and  cornea . (Likewise, it  removes their waste products .)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Of the many constituents of aqueous, the Academy seems fixated on one class—what is it? </a:t>
            </a:r>
            <a:r>
              <a:rPr lang="en-US" altLang="en-US" b="1" dirty="0">
                <a:solidFill>
                  <a:srgbClr val="0000FF"/>
                </a:solidFill>
              </a:rPr>
              <a:t>Ions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3DC93-D6F2-4070-9A02-9B9864244E88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EE7BD-ABD4-B715-A9D6-D0BEA5C6F64B}"/>
              </a:ext>
            </a:extLst>
          </p:cNvPr>
          <p:cNvSpPr txBox="1"/>
          <p:nvPr/>
        </p:nvSpPr>
        <p:spPr>
          <a:xfrm>
            <a:off x="545095" y="4175405"/>
            <a:ext cx="8053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/>
              <a:t>What are the two general classes of ions in aqueous? (Note: </a:t>
            </a:r>
            <a:r>
              <a:rPr lang="en-US" sz="1600" b="1" i="1" dirty="0"/>
              <a:t>Not</a:t>
            </a:r>
            <a:r>
              <a:rPr lang="en-US" sz="1600" i="1" dirty="0"/>
              <a:t> ‘anions and cations.’)</a:t>
            </a:r>
          </a:p>
          <a:p>
            <a:pPr algn="ctr"/>
            <a:r>
              <a:rPr lang="en-US" sz="1600" dirty="0"/>
              <a:t>Inorganic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and organic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A6B323-7152-70CD-1937-FB7B334D5AAB}"/>
              </a:ext>
            </a:extLst>
          </p:cNvPr>
          <p:cNvSpPr txBox="1"/>
          <p:nvPr/>
        </p:nvSpPr>
        <p:spPr>
          <a:xfrm>
            <a:off x="2445270" y="4456093"/>
            <a:ext cx="2936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400" b="1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400" b="1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400" b="1" i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BEF9176-74E7-78E6-D982-C0CE1E123EE8}"/>
              </a:ext>
            </a:extLst>
          </p:cNvPr>
          <p:cNvSpPr/>
          <p:nvPr/>
        </p:nvSpPr>
        <p:spPr>
          <a:xfrm>
            <a:off x="6943565" y="3763617"/>
            <a:ext cx="1040040" cy="49033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E8EF6100-B995-BE81-FC0B-F6ED7937D42C}"/>
              </a:ext>
            </a:extLst>
          </p:cNvPr>
          <p:cNvSpPr/>
          <p:nvPr/>
        </p:nvSpPr>
        <p:spPr>
          <a:xfrm>
            <a:off x="2286000" y="4456092"/>
            <a:ext cx="247621" cy="95410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E77C1E-C444-2AEB-F2DC-BB5422A00E5F}"/>
              </a:ext>
            </a:extLst>
          </p:cNvPr>
          <p:cNvSpPr txBox="1"/>
          <p:nvPr/>
        </p:nvSpPr>
        <p:spPr>
          <a:xfrm>
            <a:off x="331839" y="4608135"/>
            <a:ext cx="198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The </a:t>
            </a:r>
            <a:r>
              <a:rPr lang="en-US" sz="1400" dirty="0"/>
              <a:t>BCSC</a:t>
            </a:r>
            <a:r>
              <a:rPr lang="en-US" sz="1400" i="1" dirty="0"/>
              <a:t> fixates on four inorganic ions—which ones?</a:t>
            </a:r>
          </a:p>
        </p:txBody>
      </p:sp>
    </p:spTree>
    <p:extLst>
      <p:ext uri="{BB962C8B-B14F-4D97-AF65-F5344CB8AC3E}">
        <p14:creationId xmlns:p14="http://schemas.microsoft.com/office/powerpoint/2010/main" val="9303517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703A26-682E-CA80-33D1-69CD6CB1E121}"/>
              </a:ext>
            </a:extLst>
          </p:cNvPr>
          <p:cNvSpPr/>
          <p:nvPr/>
        </p:nvSpPr>
        <p:spPr>
          <a:xfrm>
            <a:off x="5943600" y="2590800"/>
            <a:ext cx="685800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74B168-F374-C78C-7A50-1066A69C7F58}"/>
              </a:ext>
            </a:extLst>
          </p:cNvPr>
          <p:cNvSpPr/>
          <p:nvPr/>
        </p:nvSpPr>
        <p:spPr>
          <a:xfrm>
            <a:off x="7432812" y="2590800"/>
            <a:ext cx="1101587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20258-3311-4CE2-EA12-8E2A2C343C31}"/>
              </a:ext>
            </a:extLst>
          </p:cNvPr>
          <p:cNvSpPr/>
          <p:nvPr/>
        </p:nvSpPr>
        <p:spPr>
          <a:xfrm>
            <a:off x="3062908" y="2968486"/>
            <a:ext cx="4480892" cy="357809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E6DFFA1-3009-86B5-72AF-29E331F664F4}"/>
              </a:ext>
            </a:extLst>
          </p:cNvPr>
          <p:cNvCxnSpPr/>
          <p:nvPr/>
        </p:nvCxnSpPr>
        <p:spPr>
          <a:xfrm>
            <a:off x="2921491" y="4608493"/>
            <a:ext cx="3250709" cy="0"/>
          </a:xfrm>
          <a:prstGeom prst="straightConnector1">
            <a:avLst/>
          </a:prstGeom>
          <a:ln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6F8B453-E85A-1485-97A0-3869EB1A790C}"/>
              </a:ext>
            </a:extLst>
          </p:cNvPr>
          <p:cNvSpPr/>
          <p:nvPr/>
        </p:nvSpPr>
        <p:spPr>
          <a:xfrm>
            <a:off x="3581400" y="4456092"/>
            <a:ext cx="2819400" cy="3040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Speaking of Aqueous Formation…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Other than keeping the globe inflated, what physiologic needs are met by aqueous? It is the chief source of nutrients for the  lens  and  cornea . (Likewise, it  removes their waste products .)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Of the many constituents of aqueous, the Academy seems fixated on one class—what is it? </a:t>
            </a:r>
            <a:r>
              <a:rPr lang="en-US" altLang="en-US" b="1" dirty="0">
                <a:solidFill>
                  <a:srgbClr val="0000FF"/>
                </a:solidFill>
              </a:rPr>
              <a:t>Ions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3DC93-D6F2-4070-9A02-9B9864244E88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EE7BD-ABD4-B715-A9D6-D0BEA5C6F64B}"/>
              </a:ext>
            </a:extLst>
          </p:cNvPr>
          <p:cNvSpPr txBox="1"/>
          <p:nvPr/>
        </p:nvSpPr>
        <p:spPr>
          <a:xfrm>
            <a:off x="545095" y="4175405"/>
            <a:ext cx="8053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/>
              <a:t>What are the two general classes of ions in aqueous? (Note: </a:t>
            </a:r>
            <a:r>
              <a:rPr lang="en-US" sz="1600" b="1" i="1" dirty="0"/>
              <a:t>Not</a:t>
            </a:r>
            <a:r>
              <a:rPr lang="en-US" sz="1600" i="1" dirty="0"/>
              <a:t> ‘anions and cations.’)</a:t>
            </a:r>
          </a:p>
          <a:p>
            <a:pPr algn="ctr"/>
            <a:r>
              <a:rPr lang="en-US" sz="1600" dirty="0"/>
              <a:t>Inorganic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and organic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A6B323-7152-70CD-1937-FB7B334D5AAB}"/>
              </a:ext>
            </a:extLst>
          </p:cNvPr>
          <p:cNvSpPr txBox="1"/>
          <p:nvPr/>
        </p:nvSpPr>
        <p:spPr>
          <a:xfrm>
            <a:off x="2445270" y="4456093"/>
            <a:ext cx="580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Na</a:t>
            </a:r>
            <a:r>
              <a:rPr lang="en-US" sz="1400" baseline="30000" dirty="0">
                <a:solidFill>
                  <a:srgbClr val="0000FF"/>
                </a:solidFill>
              </a:rPr>
              <a:t>+</a:t>
            </a:r>
          </a:p>
          <a:p>
            <a:r>
              <a:rPr lang="en-US" sz="1400" dirty="0">
                <a:solidFill>
                  <a:srgbClr val="0000FF"/>
                </a:solidFill>
              </a:rPr>
              <a:t>K</a:t>
            </a:r>
            <a:r>
              <a:rPr lang="en-US" sz="1400" baseline="30000" dirty="0">
                <a:solidFill>
                  <a:srgbClr val="0000FF"/>
                </a:solidFill>
              </a:rPr>
              <a:t>2+</a:t>
            </a:r>
          </a:p>
          <a:p>
            <a:r>
              <a:rPr lang="en-US" sz="1400" dirty="0">
                <a:solidFill>
                  <a:srgbClr val="0000FF"/>
                </a:solidFill>
              </a:rPr>
              <a:t>Mg</a:t>
            </a:r>
            <a:r>
              <a:rPr lang="en-US" sz="1400" baseline="30000" dirty="0">
                <a:solidFill>
                  <a:srgbClr val="0000FF"/>
                </a:solidFill>
              </a:rPr>
              <a:t>2+</a:t>
            </a:r>
          </a:p>
          <a:p>
            <a:r>
              <a:rPr lang="en-US" sz="1400" dirty="0">
                <a:solidFill>
                  <a:srgbClr val="0000FF"/>
                </a:solidFill>
              </a:rPr>
              <a:t>Ca</a:t>
            </a:r>
            <a:r>
              <a:rPr lang="en-US" sz="1400" baseline="30000" dirty="0">
                <a:solidFill>
                  <a:srgbClr val="0000FF"/>
                </a:solidFill>
              </a:rPr>
              <a:t>2+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BEF9176-74E7-78E6-D982-C0CE1E123EE8}"/>
              </a:ext>
            </a:extLst>
          </p:cNvPr>
          <p:cNvSpPr/>
          <p:nvPr/>
        </p:nvSpPr>
        <p:spPr>
          <a:xfrm>
            <a:off x="6943565" y="3763617"/>
            <a:ext cx="1040040" cy="49033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E8EF6100-B995-BE81-FC0B-F6ED7937D42C}"/>
              </a:ext>
            </a:extLst>
          </p:cNvPr>
          <p:cNvSpPr/>
          <p:nvPr/>
        </p:nvSpPr>
        <p:spPr>
          <a:xfrm>
            <a:off x="2286000" y="4456092"/>
            <a:ext cx="247621" cy="95410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E77C1E-C444-2AEB-F2DC-BB5422A00E5F}"/>
              </a:ext>
            </a:extLst>
          </p:cNvPr>
          <p:cNvSpPr txBox="1"/>
          <p:nvPr/>
        </p:nvSpPr>
        <p:spPr>
          <a:xfrm>
            <a:off x="331839" y="4608135"/>
            <a:ext cx="198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The </a:t>
            </a:r>
            <a:r>
              <a:rPr lang="en-US" sz="1400" dirty="0"/>
              <a:t>BCSC</a:t>
            </a:r>
            <a:r>
              <a:rPr lang="en-US" sz="1400" i="1" dirty="0"/>
              <a:t> fixates on four inorganic ions—which ones?</a:t>
            </a:r>
          </a:p>
        </p:txBody>
      </p:sp>
    </p:spTree>
    <p:extLst>
      <p:ext uri="{BB962C8B-B14F-4D97-AF65-F5344CB8AC3E}">
        <p14:creationId xmlns:p14="http://schemas.microsoft.com/office/powerpoint/2010/main" val="33238325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703A26-682E-CA80-33D1-69CD6CB1E121}"/>
              </a:ext>
            </a:extLst>
          </p:cNvPr>
          <p:cNvSpPr/>
          <p:nvPr/>
        </p:nvSpPr>
        <p:spPr>
          <a:xfrm>
            <a:off x="5943600" y="2590800"/>
            <a:ext cx="685800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74B168-F374-C78C-7A50-1066A69C7F58}"/>
              </a:ext>
            </a:extLst>
          </p:cNvPr>
          <p:cNvSpPr/>
          <p:nvPr/>
        </p:nvSpPr>
        <p:spPr>
          <a:xfrm>
            <a:off x="7432812" y="2590800"/>
            <a:ext cx="1101587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20258-3311-4CE2-EA12-8E2A2C343C31}"/>
              </a:ext>
            </a:extLst>
          </p:cNvPr>
          <p:cNvSpPr/>
          <p:nvPr/>
        </p:nvSpPr>
        <p:spPr>
          <a:xfrm>
            <a:off x="3062908" y="2968486"/>
            <a:ext cx="4480892" cy="357809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E6DFFA1-3009-86B5-72AF-29E331F664F4}"/>
              </a:ext>
            </a:extLst>
          </p:cNvPr>
          <p:cNvCxnSpPr/>
          <p:nvPr/>
        </p:nvCxnSpPr>
        <p:spPr>
          <a:xfrm>
            <a:off x="2921491" y="4608493"/>
            <a:ext cx="3250709" cy="0"/>
          </a:xfrm>
          <a:prstGeom prst="straightConnector1">
            <a:avLst/>
          </a:prstGeom>
          <a:ln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Speaking of Aqueous Formation…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Other than keeping the globe inflated, what physiologic needs are met by aqueous? It is the chief source of nutrients for the  lens  and  cornea . (Likewise, it  removes their waste products .)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Of the many constituents of aqueous, the Academy seems fixated on one class—what is it? </a:t>
            </a:r>
            <a:r>
              <a:rPr lang="en-US" altLang="en-US" b="1" dirty="0">
                <a:solidFill>
                  <a:srgbClr val="0000FF"/>
                </a:solidFill>
              </a:rPr>
              <a:t>Ions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3DC93-D6F2-4070-9A02-9B9864244E88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A6B323-7152-70CD-1937-FB7B334D5AAB}"/>
              </a:ext>
            </a:extLst>
          </p:cNvPr>
          <p:cNvSpPr txBox="1"/>
          <p:nvPr/>
        </p:nvSpPr>
        <p:spPr>
          <a:xfrm>
            <a:off x="2445270" y="4456093"/>
            <a:ext cx="580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Na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+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K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2+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Mg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2+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Ca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2+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BEF9176-74E7-78E6-D982-C0CE1E123EE8}"/>
              </a:ext>
            </a:extLst>
          </p:cNvPr>
          <p:cNvSpPr/>
          <p:nvPr/>
        </p:nvSpPr>
        <p:spPr>
          <a:xfrm>
            <a:off x="6943565" y="3763617"/>
            <a:ext cx="1040040" cy="49033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DFE537-84B1-CBEC-E3D6-6B4F13D67E99}"/>
              </a:ext>
            </a:extLst>
          </p:cNvPr>
          <p:cNvSpPr txBox="1"/>
          <p:nvPr/>
        </p:nvSpPr>
        <p:spPr>
          <a:xfrm>
            <a:off x="7010400" y="4608135"/>
            <a:ext cx="198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/>
              <a:t>Likewise, it fixates on one </a:t>
            </a:r>
            <a:r>
              <a:rPr lang="en-US" sz="1400" dirty="0"/>
              <a:t>organic</a:t>
            </a:r>
            <a:r>
              <a:rPr lang="en-US" sz="1400" i="1" dirty="0"/>
              <a:t> ion—which one?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42283B-7C5E-5B07-9E55-AA86636B6F51}"/>
              </a:ext>
            </a:extLst>
          </p:cNvPr>
          <p:cNvCxnSpPr/>
          <p:nvPr/>
        </p:nvCxnSpPr>
        <p:spPr>
          <a:xfrm>
            <a:off x="5334000" y="4615119"/>
            <a:ext cx="8382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13C5A5-DE65-6DDE-E31B-089A80D45871}"/>
              </a:ext>
            </a:extLst>
          </p:cNvPr>
          <p:cNvCxnSpPr/>
          <p:nvPr/>
        </p:nvCxnSpPr>
        <p:spPr>
          <a:xfrm>
            <a:off x="2921491" y="4608493"/>
            <a:ext cx="838200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6F8B453-E85A-1485-97A0-3869EB1A790C}"/>
              </a:ext>
            </a:extLst>
          </p:cNvPr>
          <p:cNvSpPr/>
          <p:nvPr/>
        </p:nvSpPr>
        <p:spPr>
          <a:xfrm>
            <a:off x="3581400" y="4456093"/>
            <a:ext cx="1981200" cy="30406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EE7BD-ABD4-B715-A9D6-D0BEA5C6F64B}"/>
              </a:ext>
            </a:extLst>
          </p:cNvPr>
          <p:cNvSpPr txBox="1"/>
          <p:nvPr/>
        </p:nvSpPr>
        <p:spPr>
          <a:xfrm>
            <a:off x="545095" y="4175405"/>
            <a:ext cx="8053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/>
              <a:t>What are the two general classes of ions in aqueous? (Note: </a:t>
            </a:r>
            <a:r>
              <a:rPr lang="en-US" sz="1600" b="1" i="1" dirty="0"/>
              <a:t>Not</a:t>
            </a:r>
            <a:r>
              <a:rPr lang="en-US" sz="1600" i="1" dirty="0"/>
              <a:t> ‘anions and cations.’)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Inorganic and </a:t>
            </a:r>
            <a:r>
              <a:rPr lang="en-US" sz="1600" dirty="0"/>
              <a:t>organic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E01A5C-149C-BAA5-86F7-76269FC0DA9F}"/>
              </a:ext>
            </a:extLst>
          </p:cNvPr>
          <p:cNvSpPr txBox="1"/>
          <p:nvPr/>
        </p:nvSpPr>
        <p:spPr>
          <a:xfrm>
            <a:off x="6172200" y="4460453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901142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703A26-682E-CA80-33D1-69CD6CB1E121}"/>
              </a:ext>
            </a:extLst>
          </p:cNvPr>
          <p:cNvSpPr/>
          <p:nvPr/>
        </p:nvSpPr>
        <p:spPr>
          <a:xfrm>
            <a:off x="5943600" y="2590800"/>
            <a:ext cx="685800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74B168-F374-C78C-7A50-1066A69C7F58}"/>
              </a:ext>
            </a:extLst>
          </p:cNvPr>
          <p:cNvSpPr/>
          <p:nvPr/>
        </p:nvSpPr>
        <p:spPr>
          <a:xfrm>
            <a:off x="7432812" y="2590800"/>
            <a:ext cx="1101587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20258-3311-4CE2-EA12-8E2A2C343C31}"/>
              </a:ext>
            </a:extLst>
          </p:cNvPr>
          <p:cNvSpPr/>
          <p:nvPr/>
        </p:nvSpPr>
        <p:spPr>
          <a:xfrm>
            <a:off x="3062908" y="2968486"/>
            <a:ext cx="4480892" cy="357809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E6DFFA1-3009-86B5-72AF-29E331F664F4}"/>
              </a:ext>
            </a:extLst>
          </p:cNvPr>
          <p:cNvCxnSpPr/>
          <p:nvPr/>
        </p:nvCxnSpPr>
        <p:spPr>
          <a:xfrm>
            <a:off x="2921491" y="4608493"/>
            <a:ext cx="3250709" cy="0"/>
          </a:xfrm>
          <a:prstGeom prst="straightConnector1">
            <a:avLst/>
          </a:prstGeom>
          <a:ln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Speaking of Aqueous Formation…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Other than keeping the globe inflated, what physiologic needs are met by aqueous? It is the chief source of nutrients for the  lens  and  cornea . (Likewise, it  removes their waste products .)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Of the many constituents of aqueous, the Academy seems fixated on one class—what is it? </a:t>
            </a:r>
            <a:r>
              <a:rPr lang="en-US" altLang="en-US" b="1" dirty="0">
                <a:solidFill>
                  <a:srgbClr val="0000FF"/>
                </a:solidFill>
              </a:rPr>
              <a:t>Ions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3DC93-D6F2-4070-9A02-9B9864244E88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A6B323-7152-70CD-1937-FB7B334D5AAB}"/>
              </a:ext>
            </a:extLst>
          </p:cNvPr>
          <p:cNvSpPr txBox="1"/>
          <p:nvPr/>
        </p:nvSpPr>
        <p:spPr>
          <a:xfrm>
            <a:off x="2445270" y="4456093"/>
            <a:ext cx="580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Na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+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K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2+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Mg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2+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Ca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2+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E01A5C-149C-BAA5-86F7-76269FC0DA9F}"/>
              </a:ext>
            </a:extLst>
          </p:cNvPr>
          <p:cNvSpPr txBox="1"/>
          <p:nvPr/>
        </p:nvSpPr>
        <p:spPr>
          <a:xfrm>
            <a:off x="6172200" y="4460453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Lactate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BEF9176-74E7-78E6-D982-C0CE1E123EE8}"/>
              </a:ext>
            </a:extLst>
          </p:cNvPr>
          <p:cNvSpPr/>
          <p:nvPr/>
        </p:nvSpPr>
        <p:spPr>
          <a:xfrm>
            <a:off x="6943565" y="3763617"/>
            <a:ext cx="1040040" cy="49033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DFE537-84B1-CBEC-E3D6-6B4F13D67E99}"/>
              </a:ext>
            </a:extLst>
          </p:cNvPr>
          <p:cNvSpPr txBox="1"/>
          <p:nvPr/>
        </p:nvSpPr>
        <p:spPr>
          <a:xfrm>
            <a:off x="7010400" y="4608135"/>
            <a:ext cx="198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/>
              <a:t>Likewise, it fixates on one </a:t>
            </a:r>
            <a:r>
              <a:rPr lang="en-US" sz="1400" dirty="0"/>
              <a:t>organic</a:t>
            </a:r>
            <a:r>
              <a:rPr lang="en-US" sz="1400" i="1" dirty="0"/>
              <a:t> ion—which one?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42283B-7C5E-5B07-9E55-AA86636B6F51}"/>
              </a:ext>
            </a:extLst>
          </p:cNvPr>
          <p:cNvCxnSpPr/>
          <p:nvPr/>
        </p:nvCxnSpPr>
        <p:spPr>
          <a:xfrm>
            <a:off x="5334000" y="4615119"/>
            <a:ext cx="8382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13C5A5-DE65-6DDE-E31B-089A80D45871}"/>
              </a:ext>
            </a:extLst>
          </p:cNvPr>
          <p:cNvCxnSpPr/>
          <p:nvPr/>
        </p:nvCxnSpPr>
        <p:spPr>
          <a:xfrm>
            <a:off x="2921491" y="4608493"/>
            <a:ext cx="838200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6F8B453-E85A-1485-97A0-3869EB1A790C}"/>
              </a:ext>
            </a:extLst>
          </p:cNvPr>
          <p:cNvSpPr/>
          <p:nvPr/>
        </p:nvSpPr>
        <p:spPr>
          <a:xfrm>
            <a:off x="3581400" y="4456093"/>
            <a:ext cx="1981200" cy="30406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EE7BD-ABD4-B715-A9D6-D0BEA5C6F64B}"/>
              </a:ext>
            </a:extLst>
          </p:cNvPr>
          <p:cNvSpPr txBox="1"/>
          <p:nvPr/>
        </p:nvSpPr>
        <p:spPr>
          <a:xfrm>
            <a:off x="545095" y="4175405"/>
            <a:ext cx="8053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/>
              <a:t>What are the two general classes of ions in aqueous? (Note: </a:t>
            </a:r>
            <a:r>
              <a:rPr lang="en-US" sz="1600" b="1" i="1" dirty="0"/>
              <a:t>Not</a:t>
            </a:r>
            <a:r>
              <a:rPr lang="en-US" sz="1600" i="1" dirty="0"/>
              <a:t> ‘anions and cations.’)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Inorganic and </a:t>
            </a:r>
            <a:r>
              <a:rPr lang="en-US" sz="1600" dirty="0"/>
              <a:t>organic</a:t>
            </a:r>
          </a:p>
        </p:txBody>
      </p:sp>
    </p:spTree>
    <p:extLst>
      <p:ext uri="{BB962C8B-B14F-4D97-AF65-F5344CB8AC3E}">
        <p14:creationId xmlns:p14="http://schemas.microsoft.com/office/powerpoint/2010/main" val="29427305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703A26-682E-CA80-33D1-69CD6CB1E121}"/>
              </a:ext>
            </a:extLst>
          </p:cNvPr>
          <p:cNvSpPr/>
          <p:nvPr/>
        </p:nvSpPr>
        <p:spPr>
          <a:xfrm>
            <a:off x="5943600" y="2590800"/>
            <a:ext cx="685800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74B168-F374-C78C-7A50-1066A69C7F58}"/>
              </a:ext>
            </a:extLst>
          </p:cNvPr>
          <p:cNvSpPr/>
          <p:nvPr/>
        </p:nvSpPr>
        <p:spPr>
          <a:xfrm>
            <a:off x="7432812" y="2590800"/>
            <a:ext cx="1101587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20258-3311-4CE2-EA12-8E2A2C343C31}"/>
              </a:ext>
            </a:extLst>
          </p:cNvPr>
          <p:cNvSpPr/>
          <p:nvPr/>
        </p:nvSpPr>
        <p:spPr>
          <a:xfrm>
            <a:off x="3062908" y="2968486"/>
            <a:ext cx="4480892" cy="357809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E6DFFA1-3009-86B5-72AF-29E331F664F4}"/>
              </a:ext>
            </a:extLst>
          </p:cNvPr>
          <p:cNvCxnSpPr/>
          <p:nvPr/>
        </p:nvCxnSpPr>
        <p:spPr>
          <a:xfrm>
            <a:off x="2921491" y="4608493"/>
            <a:ext cx="3250709" cy="0"/>
          </a:xfrm>
          <a:prstGeom prst="straightConnector1">
            <a:avLst/>
          </a:prstGeom>
          <a:ln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Speaking of Aqueous Formation…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Other than keeping the globe inflated, what physiologic needs are met by aqueous? It is the chief source of nutrients for the  lens  and  cornea . (Likewise, it  removes their waste products .)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Of the many constituents of aqueous, the Academy seems fixated on one class—what is it? </a:t>
            </a:r>
            <a:r>
              <a:rPr lang="en-US" altLang="en-US" b="1" dirty="0">
                <a:solidFill>
                  <a:srgbClr val="0000FF"/>
                </a:solidFill>
              </a:rPr>
              <a:t>Ions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3DC93-D6F2-4070-9A02-9B9864244E88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A6B323-7152-70CD-1937-FB7B334D5AAB}"/>
              </a:ext>
            </a:extLst>
          </p:cNvPr>
          <p:cNvSpPr txBox="1"/>
          <p:nvPr/>
        </p:nvSpPr>
        <p:spPr>
          <a:xfrm>
            <a:off x="2445270" y="4456093"/>
            <a:ext cx="580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Na</a:t>
            </a:r>
            <a:r>
              <a:rPr lang="en-US" sz="1400" b="1" baseline="30000" dirty="0">
                <a:solidFill>
                  <a:srgbClr val="0000FF"/>
                </a:solidFill>
              </a:rPr>
              <a:t>+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K</a:t>
            </a:r>
            <a:r>
              <a:rPr lang="en-US" sz="1400" b="1" baseline="30000" dirty="0">
                <a:solidFill>
                  <a:srgbClr val="0000FF"/>
                </a:solidFill>
              </a:rPr>
              <a:t>2+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Mg</a:t>
            </a:r>
            <a:r>
              <a:rPr lang="en-US" sz="1400" b="1" baseline="30000" dirty="0">
                <a:solidFill>
                  <a:srgbClr val="0000FF"/>
                </a:solidFill>
              </a:rPr>
              <a:t>2+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Ca</a:t>
            </a:r>
            <a:r>
              <a:rPr lang="en-US" sz="1400" b="1" baseline="30000" dirty="0">
                <a:solidFill>
                  <a:srgbClr val="0000FF"/>
                </a:solidFill>
              </a:rPr>
              <a:t>2+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E01A5C-149C-BAA5-86F7-76269FC0DA9F}"/>
              </a:ext>
            </a:extLst>
          </p:cNvPr>
          <p:cNvSpPr txBox="1"/>
          <p:nvPr/>
        </p:nvSpPr>
        <p:spPr>
          <a:xfrm>
            <a:off x="6172200" y="4460453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Lactate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CEAB4E-EF0E-2E6C-E818-FC2458436A36}"/>
              </a:ext>
            </a:extLst>
          </p:cNvPr>
          <p:cNvSpPr txBox="1"/>
          <p:nvPr/>
        </p:nvSpPr>
        <p:spPr>
          <a:xfrm>
            <a:off x="3048000" y="4953000"/>
            <a:ext cx="5955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The </a:t>
            </a:r>
            <a:r>
              <a:rPr lang="en-US" sz="1400" dirty="0">
                <a:solidFill>
                  <a:srgbClr val="0000FF"/>
                </a:solidFill>
              </a:rPr>
              <a:t>Glaucoma</a:t>
            </a:r>
            <a:r>
              <a:rPr lang="en-US" sz="1400" i="1" dirty="0">
                <a:solidFill>
                  <a:srgbClr val="0000FF"/>
                </a:solidFill>
              </a:rPr>
              <a:t> book states that the concentration of the inorganic ions are all “similar” to that of plasma, with one exception—which is it?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BEF9176-74E7-78E6-D982-C0CE1E123EE8}"/>
              </a:ext>
            </a:extLst>
          </p:cNvPr>
          <p:cNvSpPr/>
          <p:nvPr/>
        </p:nvSpPr>
        <p:spPr>
          <a:xfrm>
            <a:off x="6943565" y="3763617"/>
            <a:ext cx="1040040" cy="49033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DDFD7D1-AE75-6ABC-5A6E-7E684A986C35}"/>
              </a:ext>
            </a:extLst>
          </p:cNvPr>
          <p:cNvCxnSpPr/>
          <p:nvPr/>
        </p:nvCxnSpPr>
        <p:spPr>
          <a:xfrm>
            <a:off x="5334000" y="4615119"/>
            <a:ext cx="838200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6F8B453-E85A-1485-97A0-3869EB1A790C}"/>
              </a:ext>
            </a:extLst>
          </p:cNvPr>
          <p:cNvSpPr/>
          <p:nvPr/>
        </p:nvSpPr>
        <p:spPr>
          <a:xfrm>
            <a:off x="3581400" y="4456093"/>
            <a:ext cx="1981200" cy="30406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EE7BD-ABD4-B715-A9D6-D0BEA5C6F64B}"/>
              </a:ext>
            </a:extLst>
          </p:cNvPr>
          <p:cNvSpPr txBox="1"/>
          <p:nvPr/>
        </p:nvSpPr>
        <p:spPr>
          <a:xfrm>
            <a:off x="545095" y="4175405"/>
            <a:ext cx="8053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are the two general classes of ions in aqueous? (Note: </a:t>
            </a:r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Not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‘anions and cations.’)</a:t>
            </a:r>
          </a:p>
          <a:p>
            <a:pPr algn="ctr"/>
            <a:r>
              <a:rPr lang="en-US" sz="1600" dirty="0">
                <a:solidFill>
                  <a:srgbClr val="0000FF"/>
                </a:solidFill>
              </a:rPr>
              <a:t>Inorganic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and organic</a:t>
            </a:r>
          </a:p>
        </p:txBody>
      </p:sp>
    </p:spTree>
    <p:extLst>
      <p:ext uri="{BB962C8B-B14F-4D97-AF65-F5344CB8AC3E}">
        <p14:creationId xmlns:p14="http://schemas.microsoft.com/office/powerpoint/2010/main" val="4991995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703A26-682E-CA80-33D1-69CD6CB1E121}"/>
              </a:ext>
            </a:extLst>
          </p:cNvPr>
          <p:cNvSpPr/>
          <p:nvPr/>
        </p:nvSpPr>
        <p:spPr>
          <a:xfrm>
            <a:off x="5943600" y="2590800"/>
            <a:ext cx="685800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74B168-F374-C78C-7A50-1066A69C7F58}"/>
              </a:ext>
            </a:extLst>
          </p:cNvPr>
          <p:cNvSpPr/>
          <p:nvPr/>
        </p:nvSpPr>
        <p:spPr>
          <a:xfrm>
            <a:off x="7432812" y="2590800"/>
            <a:ext cx="1101587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20258-3311-4CE2-EA12-8E2A2C343C31}"/>
              </a:ext>
            </a:extLst>
          </p:cNvPr>
          <p:cNvSpPr/>
          <p:nvPr/>
        </p:nvSpPr>
        <p:spPr>
          <a:xfrm>
            <a:off x="3062908" y="2968486"/>
            <a:ext cx="4480892" cy="357809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E6DFFA1-3009-86B5-72AF-29E331F664F4}"/>
              </a:ext>
            </a:extLst>
          </p:cNvPr>
          <p:cNvCxnSpPr/>
          <p:nvPr/>
        </p:nvCxnSpPr>
        <p:spPr>
          <a:xfrm>
            <a:off x="2921491" y="4608493"/>
            <a:ext cx="3250709" cy="0"/>
          </a:xfrm>
          <a:prstGeom prst="straightConnector1">
            <a:avLst/>
          </a:prstGeom>
          <a:ln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Speaking of Aqueous Formation…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Other than keeping the globe inflated, what physiologic needs are met by aqueous? It is the chief source of nutrients for the  lens  and  cornea . (Likewise, it  removes their waste products .)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Of the many constituents of aqueous, the Academy seems fixated on one class—what is it? </a:t>
            </a:r>
            <a:r>
              <a:rPr lang="en-US" altLang="en-US" b="1" dirty="0">
                <a:solidFill>
                  <a:srgbClr val="0000FF"/>
                </a:solidFill>
              </a:rPr>
              <a:t>Ions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3DC93-D6F2-4070-9A02-9B9864244E88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E01A5C-149C-BAA5-86F7-76269FC0DA9F}"/>
              </a:ext>
            </a:extLst>
          </p:cNvPr>
          <p:cNvSpPr txBox="1"/>
          <p:nvPr/>
        </p:nvSpPr>
        <p:spPr>
          <a:xfrm>
            <a:off x="6172200" y="4460453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Lactate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CEAB4E-EF0E-2E6C-E818-FC2458436A36}"/>
              </a:ext>
            </a:extLst>
          </p:cNvPr>
          <p:cNvSpPr txBox="1"/>
          <p:nvPr/>
        </p:nvSpPr>
        <p:spPr>
          <a:xfrm>
            <a:off x="3048000" y="4953000"/>
            <a:ext cx="59557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The </a:t>
            </a:r>
            <a:r>
              <a:rPr lang="en-US" sz="1400" dirty="0">
                <a:solidFill>
                  <a:srgbClr val="0000FF"/>
                </a:solidFill>
              </a:rPr>
              <a:t>Glaucoma</a:t>
            </a:r>
            <a:r>
              <a:rPr lang="en-US" sz="1400" i="1" dirty="0">
                <a:solidFill>
                  <a:srgbClr val="0000FF"/>
                </a:solidFill>
              </a:rPr>
              <a:t> book states that the concentration of the inorganic ions are all “similar” to that of plasma, with one exception—which is it?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Ca</a:t>
            </a:r>
            <a:r>
              <a:rPr lang="en-US" sz="1400" baseline="30000" dirty="0">
                <a:solidFill>
                  <a:srgbClr val="0000FF"/>
                </a:solidFill>
              </a:rPr>
              <a:t>2+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BEF9176-74E7-78E6-D982-C0CE1E123EE8}"/>
              </a:ext>
            </a:extLst>
          </p:cNvPr>
          <p:cNvSpPr/>
          <p:nvPr/>
        </p:nvSpPr>
        <p:spPr>
          <a:xfrm>
            <a:off x="6943565" y="3763617"/>
            <a:ext cx="1040040" cy="49033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DDFD7D1-AE75-6ABC-5A6E-7E684A986C35}"/>
              </a:ext>
            </a:extLst>
          </p:cNvPr>
          <p:cNvCxnSpPr/>
          <p:nvPr/>
        </p:nvCxnSpPr>
        <p:spPr>
          <a:xfrm>
            <a:off x="5334000" y="4615119"/>
            <a:ext cx="838200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6F8B453-E85A-1485-97A0-3869EB1A790C}"/>
              </a:ext>
            </a:extLst>
          </p:cNvPr>
          <p:cNvSpPr/>
          <p:nvPr/>
        </p:nvSpPr>
        <p:spPr>
          <a:xfrm>
            <a:off x="3581400" y="4456093"/>
            <a:ext cx="1981200" cy="30406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EE7BD-ABD4-B715-A9D6-D0BEA5C6F64B}"/>
              </a:ext>
            </a:extLst>
          </p:cNvPr>
          <p:cNvSpPr txBox="1"/>
          <p:nvPr/>
        </p:nvSpPr>
        <p:spPr>
          <a:xfrm>
            <a:off x="545095" y="4175405"/>
            <a:ext cx="8053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are the two general classes of ions in aqueous? (Note: </a:t>
            </a:r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Not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‘anions and cations.’)</a:t>
            </a:r>
          </a:p>
          <a:p>
            <a:pPr algn="ctr"/>
            <a:r>
              <a:rPr lang="en-US" sz="1600" dirty="0">
                <a:solidFill>
                  <a:srgbClr val="0000FF"/>
                </a:solidFill>
              </a:rPr>
              <a:t>Inorganic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and organic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A6B323-7152-70CD-1937-FB7B334D5AAB}"/>
              </a:ext>
            </a:extLst>
          </p:cNvPr>
          <p:cNvSpPr txBox="1"/>
          <p:nvPr/>
        </p:nvSpPr>
        <p:spPr>
          <a:xfrm>
            <a:off x="2445270" y="4456093"/>
            <a:ext cx="580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Na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+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K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2+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Mg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2+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Ca</a:t>
            </a:r>
            <a:r>
              <a:rPr lang="en-US" sz="1400" b="1" baseline="30000" dirty="0">
                <a:solidFill>
                  <a:srgbClr val="0000FF"/>
                </a:solidFill>
              </a:rPr>
              <a:t>2+</a:t>
            </a:r>
          </a:p>
        </p:txBody>
      </p:sp>
    </p:spTree>
    <p:extLst>
      <p:ext uri="{BB962C8B-B14F-4D97-AF65-F5344CB8AC3E}">
        <p14:creationId xmlns:p14="http://schemas.microsoft.com/office/powerpoint/2010/main" val="3475837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703A26-682E-CA80-33D1-69CD6CB1E121}"/>
              </a:ext>
            </a:extLst>
          </p:cNvPr>
          <p:cNvSpPr/>
          <p:nvPr/>
        </p:nvSpPr>
        <p:spPr>
          <a:xfrm>
            <a:off x="5943600" y="2590800"/>
            <a:ext cx="685800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74B168-F374-C78C-7A50-1066A69C7F58}"/>
              </a:ext>
            </a:extLst>
          </p:cNvPr>
          <p:cNvSpPr/>
          <p:nvPr/>
        </p:nvSpPr>
        <p:spPr>
          <a:xfrm>
            <a:off x="7432812" y="2590800"/>
            <a:ext cx="1101587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20258-3311-4CE2-EA12-8E2A2C343C31}"/>
              </a:ext>
            </a:extLst>
          </p:cNvPr>
          <p:cNvSpPr/>
          <p:nvPr/>
        </p:nvSpPr>
        <p:spPr>
          <a:xfrm>
            <a:off x="3062908" y="2968486"/>
            <a:ext cx="4480892" cy="357809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E6DFFA1-3009-86B5-72AF-29E331F664F4}"/>
              </a:ext>
            </a:extLst>
          </p:cNvPr>
          <p:cNvCxnSpPr/>
          <p:nvPr/>
        </p:nvCxnSpPr>
        <p:spPr>
          <a:xfrm>
            <a:off x="2921491" y="4608493"/>
            <a:ext cx="3250709" cy="0"/>
          </a:xfrm>
          <a:prstGeom prst="straightConnector1">
            <a:avLst/>
          </a:prstGeom>
          <a:ln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Speaking of Aqueous Formation…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Other than keeping the globe inflated, what physiologic needs are met by aqueous? It is the chief source of nutrients for the  lens  and  cornea . (Likewise, it  removes their waste products .)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Of the many constituents of aqueous, the Academy seems fixated on one class—what is it? </a:t>
            </a:r>
            <a:r>
              <a:rPr lang="en-US" altLang="en-US" b="1" dirty="0">
                <a:solidFill>
                  <a:srgbClr val="0000FF"/>
                </a:solidFill>
              </a:rPr>
              <a:t>Ions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3DC93-D6F2-4070-9A02-9B9864244E88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E01A5C-149C-BAA5-86F7-76269FC0DA9F}"/>
              </a:ext>
            </a:extLst>
          </p:cNvPr>
          <p:cNvSpPr txBox="1"/>
          <p:nvPr/>
        </p:nvSpPr>
        <p:spPr>
          <a:xfrm>
            <a:off x="6172200" y="4460453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Lactate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CEAB4E-EF0E-2E6C-E818-FC2458436A36}"/>
              </a:ext>
            </a:extLst>
          </p:cNvPr>
          <p:cNvSpPr txBox="1"/>
          <p:nvPr/>
        </p:nvSpPr>
        <p:spPr>
          <a:xfrm>
            <a:off x="3048000" y="4953000"/>
            <a:ext cx="59557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The </a:t>
            </a:r>
            <a:r>
              <a:rPr lang="en-US" sz="1400" dirty="0">
                <a:solidFill>
                  <a:srgbClr val="0000FF"/>
                </a:solidFill>
              </a:rPr>
              <a:t>Glaucoma</a:t>
            </a:r>
            <a:r>
              <a:rPr lang="en-US" sz="1400" i="1" dirty="0">
                <a:solidFill>
                  <a:srgbClr val="0000FF"/>
                </a:solidFill>
              </a:rPr>
              <a:t> book states that the concentration of the inorganic ions are all “similar” to that of plasma, with one exception—which is it?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Ca</a:t>
            </a:r>
            <a:r>
              <a:rPr lang="en-US" sz="1400" baseline="30000" dirty="0">
                <a:solidFill>
                  <a:srgbClr val="0000FF"/>
                </a:solidFill>
              </a:rPr>
              <a:t>2+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</a:t>
            </a:r>
            <a:r>
              <a:rPr lang="en-US" sz="1400" dirty="0">
                <a:solidFill>
                  <a:srgbClr val="0000FF"/>
                </a:solidFill>
              </a:rPr>
              <a:t>[aqueous Ca</a:t>
            </a:r>
            <a:r>
              <a:rPr lang="en-US" sz="1400" baseline="30000" dirty="0">
                <a:solidFill>
                  <a:srgbClr val="0000FF"/>
                </a:solidFill>
              </a:rPr>
              <a:t>2+</a:t>
            </a:r>
            <a:r>
              <a:rPr lang="en-US" sz="1400" dirty="0">
                <a:solidFill>
                  <a:srgbClr val="0000FF"/>
                </a:solidFill>
              </a:rPr>
              <a:t>] </a:t>
            </a:r>
            <a:r>
              <a:rPr lang="en-US" sz="1400" i="1" dirty="0">
                <a:solidFill>
                  <a:srgbClr val="0000FF"/>
                </a:solidFill>
              </a:rPr>
              <a:t>significantly greater than, or less than, </a:t>
            </a:r>
            <a:r>
              <a:rPr lang="en-US" sz="1400" dirty="0">
                <a:solidFill>
                  <a:srgbClr val="0000FF"/>
                </a:solidFill>
              </a:rPr>
              <a:t>[plasma Ca</a:t>
            </a:r>
            <a:r>
              <a:rPr lang="en-US" sz="1400" baseline="30000" dirty="0">
                <a:solidFill>
                  <a:srgbClr val="0000FF"/>
                </a:solidFill>
              </a:rPr>
              <a:t>2+</a:t>
            </a:r>
            <a:r>
              <a:rPr lang="en-US" sz="1400" dirty="0">
                <a:solidFill>
                  <a:srgbClr val="0000FF"/>
                </a:solidFill>
              </a:rPr>
              <a:t>]</a:t>
            </a:r>
            <a:r>
              <a:rPr lang="en-US" sz="1400" i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BEF9176-74E7-78E6-D982-C0CE1E123EE8}"/>
              </a:ext>
            </a:extLst>
          </p:cNvPr>
          <p:cNvSpPr/>
          <p:nvPr/>
        </p:nvSpPr>
        <p:spPr>
          <a:xfrm>
            <a:off x="6943565" y="3763617"/>
            <a:ext cx="1040040" cy="49033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DDFD7D1-AE75-6ABC-5A6E-7E684A986C35}"/>
              </a:ext>
            </a:extLst>
          </p:cNvPr>
          <p:cNvCxnSpPr/>
          <p:nvPr/>
        </p:nvCxnSpPr>
        <p:spPr>
          <a:xfrm>
            <a:off x="5334000" y="4615119"/>
            <a:ext cx="838200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6F8B453-E85A-1485-97A0-3869EB1A790C}"/>
              </a:ext>
            </a:extLst>
          </p:cNvPr>
          <p:cNvSpPr/>
          <p:nvPr/>
        </p:nvSpPr>
        <p:spPr>
          <a:xfrm>
            <a:off x="3581400" y="4456093"/>
            <a:ext cx="1981200" cy="30406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EE7BD-ABD4-B715-A9D6-D0BEA5C6F64B}"/>
              </a:ext>
            </a:extLst>
          </p:cNvPr>
          <p:cNvSpPr txBox="1"/>
          <p:nvPr/>
        </p:nvSpPr>
        <p:spPr>
          <a:xfrm>
            <a:off x="545095" y="4175405"/>
            <a:ext cx="8053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are the two general classes of ions in aqueous? (Note: </a:t>
            </a:r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Not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‘anions and cations.’)</a:t>
            </a:r>
          </a:p>
          <a:p>
            <a:pPr algn="ctr"/>
            <a:r>
              <a:rPr lang="en-US" sz="1600" dirty="0">
                <a:solidFill>
                  <a:srgbClr val="0000FF"/>
                </a:solidFill>
              </a:rPr>
              <a:t>Inorganic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and organic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A6B323-7152-70CD-1937-FB7B334D5AAB}"/>
              </a:ext>
            </a:extLst>
          </p:cNvPr>
          <p:cNvSpPr txBox="1"/>
          <p:nvPr/>
        </p:nvSpPr>
        <p:spPr>
          <a:xfrm>
            <a:off x="2445270" y="4456093"/>
            <a:ext cx="580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Na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+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K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2+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Mg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2+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Ca</a:t>
            </a:r>
            <a:r>
              <a:rPr lang="en-US" sz="1400" b="1" baseline="30000" dirty="0">
                <a:solidFill>
                  <a:srgbClr val="0000FF"/>
                </a:solidFill>
              </a:rPr>
              <a:t>2+</a:t>
            </a:r>
          </a:p>
        </p:txBody>
      </p:sp>
    </p:spTree>
    <p:extLst>
      <p:ext uri="{BB962C8B-B14F-4D97-AF65-F5344CB8AC3E}">
        <p14:creationId xmlns:p14="http://schemas.microsoft.com/office/powerpoint/2010/main" val="3002294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3">
            <a:extLst>
              <a:ext uri="{FF2B5EF4-FFF2-40B4-BE49-F238E27FC236}">
                <a16:creationId xmlns:a16="http://schemas.microsoft.com/office/drawing/2014/main" id="{23143543-A7E8-4430-99D8-FB6F05541E32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8202" name="Text Box 4">
              <a:extLst>
                <a:ext uri="{FF2B5EF4-FFF2-40B4-BE49-F238E27FC236}">
                  <a16:creationId xmlns:a16="http://schemas.microsoft.com/office/drawing/2014/main" id="{B1F28246-CA02-4ECC-A9FB-787C8CE365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/>
                <a:t>IOP =</a:t>
              </a:r>
            </a:p>
          </p:txBody>
        </p:sp>
        <p:sp>
          <p:nvSpPr>
            <p:cNvPr id="8203" name="Text Box 5">
              <a:extLst>
                <a:ext uri="{FF2B5EF4-FFF2-40B4-BE49-F238E27FC236}">
                  <a16:creationId xmlns:a16="http://schemas.microsoft.com/office/drawing/2014/main" id="{E841C5F2-9324-4E5F-B9E0-D6BE7FF0C8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0066FF"/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rgbClr val="C0C0C0"/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rgbClr val="C0C0C0"/>
                  </a:solidFill>
                </a:rPr>
                <a:t>L/min</a:t>
              </a:r>
              <a:r>
                <a:rPr lang="en-US" altLang="en-US" sz="2000" b="1" dirty="0">
                  <a:solidFill>
                    <a:srgbClr val="0066FF"/>
                  </a:solidFill>
                </a:rPr>
                <a:t>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accent2"/>
                  </a:solidFill>
                </a:rPr>
                <a:t>Outflow Facility (</a:t>
              </a:r>
              <a:r>
                <a:rPr lang="en-US" altLang="en-US" sz="2000" b="1" dirty="0">
                  <a:solidFill>
                    <a:srgbClr val="C0C0C0"/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rgbClr val="C0C0C0"/>
                  </a:solidFill>
                </a:rPr>
                <a:t>L/min</a:t>
              </a:r>
              <a:r>
                <a:rPr lang="en-US" altLang="en-US" sz="2000" b="1" dirty="0">
                  <a:solidFill>
                    <a:schemeClr val="accent2"/>
                  </a:solidFill>
                </a:rPr>
                <a:t>/</a:t>
              </a:r>
              <a:r>
                <a:rPr lang="en-US" altLang="en-US" sz="2000" b="1" i="1" dirty="0"/>
                <a:t>mmHg</a:t>
              </a:r>
              <a:r>
                <a:rPr lang="en-US" altLang="en-US" sz="2000" b="1" dirty="0">
                  <a:solidFill>
                    <a:schemeClr val="accent2"/>
                  </a:solidFill>
                </a:rPr>
                <a:t>)</a:t>
              </a:r>
            </a:p>
          </p:txBody>
        </p:sp>
        <p:sp>
          <p:nvSpPr>
            <p:cNvPr id="8204" name="Text Box 6">
              <a:extLst>
                <a:ext uri="{FF2B5EF4-FFF2-40B4-BE49-F238E27FC236}">
                  <a16:creationId xmlns:a16="http://schemas.microsoft.com/office/drawing/2014/main" id="{AC342261-6974-4650-9B29-D7E171262D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</a:rPr>
                <a:t>+</a:t>
              </a:r>
              <a:endParaRPr lang="en-US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8205" name="Text Box 7">
              <a:extLst>
                <a:ext uri="{FF2B5EF4-FFF2-40B4-BE49-F238E27FC236}">
                  <a16:creationId xmlns:a16="http://schemas.microsoft.com/office/drawing/2014/main" id="{26B06007-864E-4021-A07D-B5D0D649BC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accent1"/>
                  </a:solidFill>
                </a:rPr>
                <a:t>Episcleral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accent1"/>
                  </a:solidFill>
                </a:rPr>
                <a:t>Pressure (</a:t>
              </a:r>
              <a:r>
                <a:rPr lang="en-US" altLang="en-US" sz="2000" b="1" i="1"/>
                <a:t>mmHg</a:t>
              </a:r>
              <a:r>
                <a:rPr lang="en-US" altLang="en-US" sz="2000" b="1">
                  <a:solidFill>
                    <a:schemeClr val="accent1"/>
                  </a:solidFill>
                </a:rPr>
                <a:t>)</a:t>
              </a:r>
            </a:p>
          </p:txBody>
        </p:sp>
      </p:grpSp>
      <p:sp>
        <p:nvSpPr>
          <p:cNvPr id="8195" name="Text Box 8">
            <a:extLst>
              <a:ext uri="{FF2B5EF4-FFF2-40B4-BE49-F238E27FC236}">
                <a16:creationId xmlns:a16="http://schemas.microsoft.com/office/drawing/2014/main" id="{D7B6A2FA-4433-4252-9A72-B3F660C1B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1143000"/>
            <a:ext cx="8404225" cy="8223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Fill in the IOP equation below. 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The </a:t>
            </a:r>
            <a:r>
              <a:rPr lang="en-US" altLang="en-US" sz="2400" b="1"/>
              <a:t>Goldmann equation</a:t>
            </a:r>
          </a:p>
        </p:txBody>
      </p:sp>
      <p:sp>
        <p:nvSpPr>
          <p:cNvPr id="8196" name="Line 9">
            <a:extLst>
              <a:ext uri="{FF2B5EF4-FFF2-40B4-BE49-F238E27FC236}">
                <a16:creationId xmlns:a16="http://schemas.microsoft.com/office/drawing/2014/main" id="{DE465B3A-CBDA-4B61-B88C-18AC1E1424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Line 10">
            <a:extLst>
              <a:ext uri="{FF2B5EF4-FFF2-40B4-BE49-F238E27FC236}">
                <a16:creationId xmlns:a16="http://schemas.microsoft.com/office/drawing/2014/main" id="{52644CE4-7108-4E3F-A2E5-E33836AB9D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6800" y="2627313"/>
            <a:ext cx="990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11">
            <a:extLst>
              <a:ext uri="{FF2B5EF4-FFF2-40B4-BE49-F238E27FC236}">
                <a16:creationId xmlns:a16="http://schemas.microsoft.com/office/drawing/2014/main" id="{4BEDCB54-DC80-4FB1-A847-D704405307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3008313"/>
            <a:ext cx="990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Text Box 14">
            <a:extLst>
              <a:ext uri="{FF2B5EF4-FFF2-40B4-BE49-F238E27FC236}">
                <a16:creationId xmlns:a16="http://schemas.microsoft.com/office/drawing/2014/main" id="{C4492CCE-F4E8-476D-AB41-B50B92D0C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5" y="4057650"/>
            <a:ext cx="5611813" cy="33972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>
                <a:solidFill>
                  <a:srgbClr val="0000FF"/>
                </a:solidFill>
              </a:rPr>
              <a:t>Note how the </a:t>
            </a:r>
            <a:r>
              <a:rPr lang="en-US" altLang="en-US" sz="1800" b="1">
                <a:solidFill>
                  <a:srgbClr val="B2B2B2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1800" b="1">
                <a:solidFill>
                  <a:srgbClr val="B2B2B2"/>
                </a:solidFill>
              </a:rPr>
              <a:t>L/min</a:t>
            </a:r>
            <a:r>
              <a:rPr lang="en-US" altLang="en-US" sz="1800" b="1">
                <a:solidFill>
                  <a:srgbClr val="0000FF"/>
                </a:solidFill>
              </a:rPr>
              <a:t> </a:t>
            </a:r>
            <a:r>
              <a:rPr lang="en-US" altLang="en-US" sz="1800" b="1" i="1">
                <a:solidFill>
                  <a:srgbClr val="0000FF"/>
                </a:solidFill>
              </a:rPr>
              <a:t>cancel, leaving IOP in </a:t>
            </a:r>
            <a:r>
              <a:rPr lang="en-US" altLang="en-US" sz="1800" b="1"/>
              <a:t>mmHg</a:t>
            </a:r>
          </a:p>
        </p:txBody>
      </p:sp>
      <p:sp>
        <p:nvSpPr>
          <p:cNvPr id="8201" name="Slide Number Placeholder 1">
            <a:extLst>
              <a:ext uri="{FF2B5EF4-FFF2-40B4-BE49-F238E27FC236}">
                <a16:creationId xmlns:a16="http://schemas.microsoft.com/office/drawing/2014/main" id="{2F38F09C-A248-4554-ABAB-445D6B77D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2CAEA5-005A-4C84-A2E2-C31637BD82C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6F070C-6B72-4785-90D6-2DF7CD7ED87D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703A26-682E-CA80-33D1-69CD6CB1E121}"/>
              </a:ext>
            </a:extLst>
          </p:cNvPr>
          <p:cNvSpPr/>
          <p:nvPr/>
        </p:nvSpPr>
        <p:spPr>
          <a:xfrm>
            <a:off x="5943600" y="2590800"/>
            <a:ext cx="685800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74B168-F374-C78C-7A50-1066A69C7F58}"/>
              </a:ext>
            </a:extLst>
          </p:cNvPr>
          <p:cNvSpPr/>
          <p:nvPr/>
        </p:nvSpPr>
        <p:spPr>
          <a:xfrm>
            <a:off x="7432812" y="2590800"/>
            <a:ext cx="1101587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20258-3311-4CE2-EA12-8E2A2C343C31}"/>
              </a:ext>
            </a:extLst>
          </p:cNvPr>
          <p:cNvSpPr/>
          <p:nvPr/>
        </p:nvSpPr>
        <p:spPr>
          <a:xfrm>
            <a:off x="3062908" y="2968486"/>
            <a:ext cx="4480892" cy="357809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E6DFFA1-3009-86B5-72AF-29E331F664F4}"/>
              </a:ext>
            </a:extLst>
          </p:cNvPr>
          <p:cNvCxnSpPr/>
          <p:nvPr/>
        </p:nvCxnSpPr>
        <p:spPr>
          <a:xfrm>
            <a:off x="2921491" y="4608493"/>
            <a:ext cx="3250709" cy="0"/>
          </a:xfrm>
          <a:prstGeom prst="straightConnector1">
            <a:avLst/>
          </a:prstGeom>
          <a:ln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Speaking of Aqueous Formation…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Other than keeping the globe inflated, what physiologic needs are met by aqueous? It is the chief source of nutrients for the  lens  and  cornea . (Likewise, it  removes their waste products .)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Of the many constituents of aqueous, the Academy seems fixated on one class—what is it? </a:t>
            </a:r>
            <a:r>
              <a:rPr lang="en-US" altLang="en-US" b="1" dirty="0">
                <a:solidFill>
                  <a:srgbClr val="0000FF"/>
                </a:solidFill>
              </a:rPr>
              <a:t>Ions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Q/A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3DC93-D6F2-4070-9A02-9B9864244E88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E01A5C-149C-BAA5-86F7-76269FC0DA9F}"/>
              </a:ext>
            </a:extLst>
          </p:cNvPr>
          <p:cNvSpPr txBox="1"/>
          <p:nvPr/>
        </p:nvSpPr>
        <p:spPr>
          <a:xfrm>
            <a:off x="6172200" y="4460453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Lactate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CEAB4E-EF0E-2E6C-E818-FC2458436A36}"/>
              </a:ext>
            </a:extLst>
          </p:cNvPr>
          <p:cNvSpPr txBox="1"/>
          <p:nvPr/>
        </p:nvSpPr>
        <p:spPr>
          <a:xfrm>
            <a:off x="3048000" y="4953000"/>
            <a:ext cx="59557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The </a:t>
            </a:r>
            <a:r>
              <a:rPr lang="en-US" sz="1400" dirty="0">
                <a:solidFill>
                  <a:srgbClr val="0000FF"/>
                </a:solidFill>
              </a:rPr>
              <a:t>Glaucoma</a:t>
            </a:r>
            <a:r>
              <a:rPr lang="en-US" sz="1400" i="1" dirty="0">
                <a:solidFill>
                  <a:srgbClr val="0000FF"/>
                </a:solidFill>
              </a:rPr>
              <a:t> book states that the concentration of the inorganic ions are all “similar” to that of plasma, with one exception—which is it?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Ca</a:t>
            </a:r>
            <a:r>
              <a:rPr lang="en-US" sz="1400" baseline="30000" dirty="0">
                <a:solidFill>
                  <a:srgbClr val="0000FF"/>
                </a:solidFill>
              </a:rPr>
              <a:t>2+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</a:t>
            </a:r>
            <a:r>
              <a:rPr lang="en-US" sz="1400" dirty="0">
                <a:solidFill>
                  <a:srgbClr val="0000FF"/>
                </a:solidFill>
              </a:rPr>
              <a:t>[aqueous Ca</a:t>
            </a:r>
            <a:r>
              <a:rPr lang="en-US" sz="1400" baseline="30000" dirty="0">
                <a:solidFill>
                  <a:srgbClr val="0000FF"/>
                </a:solidFill>
              </a:rPr>
              <a:t>2+</a:t>
            </a:r>
            <a:r>
              <a:rPr lang="en-US" sz="1400" dirty="0">
                <a:solidFill>
                  <a:srgbClr val="0000FF"/>
                </a:solidFill>
              </a:rPr>
              <a:t>] </a:t>
            </a:r>
            <a:r>
              <a:rPr lang="en-US" sz="1400" i="1" dirty="0">
                <a:solidFill>
                  <a:srgbClr val="0000FF"/>
                </a:solidFill>
              </a:rPr>
              <a:t>significantly greater than, or less than, </a:t>
            </a:r>
            <a:r>
              <a:rPr lang="en-US" sz="1400" dirty="0">
                <a:solidFill>
                  <a:srgbClr val="0000FF"/>
                </a:solidFill>
              </a:rPr>
              <a:t>[plasma Ca</a:t>
            </a:r>
            <a:r>
              <a:rPr lang="en-US" sz="1400" baseline="30000" dirty="0">
                <a:solidFill>
                  <a:srgbClr val="0000FF"/>
                </a:solidFill>
              </a:rPr>
              <a:t>2+</a:t>
            </a:r>
            <a:r>
              <a:rPr lang="en-US" sz="1400" dirty="0">
                <a:solidFill>
                  <a:srgbClr val="0000FF"/>
                </a:solidFill>
              </a:rPr>
              <a:t>]</a:t>
            </a:r>
            <a:r>
              <a:rPr lang="en-US" sz="14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Less than—it is about  half  that of</a:t>
            </a:r>
            <a:r>
              <a:rPr lang="en-US" sz="1400" i="1" dirty="0">
                <a:solidFill>
                  <a:srgbClr val="0000FF"/>
                </a:solidFill>
              </a:rPr>
              <a:t> [plasma Ca</a:t>
            </a:r>
            <a:r>
              <a:rPr lang="en-US" sz="1400" i="1" baseline="30000" dirty="0">
                <a:solidFill>
                  <a:srgbClr val="0000FF"/>
                </a:solidFill>
              </a:rPr>
              <a:t>2+</a:t>
            </a:r>
            <a:r>
              <a:rPr lang="en-US" sz="1400" i="1" dirty="0">
                <a:solidFill>
                  <a:srgbClr val="0000FF"/>
                </a:solidFill>
              </a:rPr>
              <a:t>]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BEF9176-74E7-78E6-D982-C0CE1E123EE8}"/>
              </a:ext>
            </a:extLst>
          </p:cNvPr>
          <p:cNvSpPr/>
          <p:nvPr/>
        </p:nvSpPr>
        <p:spPr>
          <a:xfrm>
            <a:off x="6943565" y="3763617"/>
            <a:ext cx="1040040" cy="49033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DDFD7D1-AE75-6ABC-5A6E-7E684A986C35}"/>
              </a:ext>
            </a:extLst>
          </p:cNvPr>
          <p:cNvCxnSpPr/>
          <p:nvPr/>
        </p:nvCxnSpPr>
        <p:spPr>
          <a:xfrm>
            <a:off x="5334000" y="4615119"/>
            <a:ext cx="838200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6F8B453-E85A-1485-97A0-3869EB1A790C}"/>
              </a:ext>
            </a:extLst>
          </p:cNvPr>
          <p:cNvSpPr/>
          <p:nvPr/>
        </p:nvSpPr>
        <p:spPr>
          <a:xfrm>
            <a:off x="3581400" y="4456093"/>
            <a:ext cx="1981200" cy="30406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EE7BD-ABD4-B715-A9D6-D0BEA5C6F64B}"/>
              </a:ext>
            </a:extLst>
          </p:cNvPr>
          <p:cNvSpPr txBox="1"/>
          <p:nvPr/>
        </p:nvSpPr>
        <p:spPr>
          <a:xfrm>
            <a:off x="545095" y="4175405"/>
            <a:ext cx="8053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are the two general classes of ions in aqueous? (Note: </a:t>
            </a:r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Not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‘anions and cations.’)</a:t>
            </a:r>
          </a:p>
          <a:p>
            <a:pPr algn="ctr"/>
            <a:r>
              <a:rPr lang="en-US" sz="1600" dirty="0">
                <a:solidFill>
                  <a:srgbClr val="0000FF"/>
                </a:solidFill>
              </a:rPr>
              <a:t>Inorganic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and organic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806B1F-9D1F-1AFB-350D-297BBE97A380}"/>
              </a:ext>
            </a:extLst>
          </p:cNvPr>
          <p:cNvSpPr/>
          <p:nvPr/>
        </p:nvSpPr>
        <p:spPr>
          <a:xfrm>
            <a:off x="4880368" y="6083440"/>
            <a:ext cx="338489" cy="254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A6B323-7152-70CD-1937-FB7B334D5AAB}"/>
              </a:ext>
            </a:extLst>
          </p:cNvPr>
          <p:cNvSpPr txBox="1"/>
          <p:nvPr/>
        </p:nvSpPr>
        <p:spPr>
          <a:xfrm>
            <a:off x="2445270" y="4456093"/>
            <a:ext cx="580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Na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+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K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2+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Mg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2+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Ca</a:t>
            </a:r>
            <a:r>
              <a:rPr lang="en-US" sz="1400" b="1" baseline="30000" dirty="0">
                <a:solidFill>
                  <a:srgbClr val="0000FF"/>
                </a:solidFill>
              </a:rPr>
              <a:t>2+</a:t>
            </a:r>
          </a:p>
        </p:txBody>
      </p:sp>
    </p:spTree>
    <p:extLst>
      <p:ext uri="{BB962C8B-B14F-4D97-AF65-F5344CB8AC3E}">
        <p14:creationId xmlns:p14="http://schemas.microsoft.com/office/powerpoint/2010/main" val="18693521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703A26-682E-CA80-33D1-69CD6CB1E121}"/>
              </a:ext>
            </a:extLst>
          </p:cNvPr>
          <p:cNvSpPr/>
          <p:nvPr/>
        </p:nvSpPr>
        <p:spPr>
          <a:xfrm>
            <a:off x="5943600" y="2590800"/>
            <a:ext cx="685800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74B168-F374-C78C-7A50-1066A69C7F58}"/>
              </a:ext>
            </a:extLst>
          </p:cNvPr>
          <p:cNvSpPr/>
          <p:nvPr/>
        </p:nvSpPr>
        <p:spPr>
          <a:xfrm>
            <a:off x="7432812" y="2590800"/>
            <a:ext cx="1101587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20258-3311-4CE2-EA12-8E2A2C343C31}"/>
              </a:ext>
            </a:extLst>
          </p:cNvPr>
          <p:cNvSpPr/>
          <p:nvPr/>
        </p:nvSpPr>
        <p:spPr>
          <a:xfrm>
            <a:off x="3062908" y="2968486"/>
            <a:ext cx="4480892" cy="357809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E6DFFA1-3009-86B5-72AF-29E331F664F4}"/>
              </a:ext>
            </a:extLst>
          </p:cNvPr>
          <p:cNvCxnSpPr/>
          <p:nvPr/>
        </p:nvCxnSpPr>
        <p:spPr>
          <a:xfrm>
            <a:off x="2921491" y="4608493"/>
            <a:ext cx="3250709" cy="0"/>
          </a:xfrm>
          <a:prstGeom prst="straightConnector1">
            <a:avLst/>
          </a:prstGeom>
          <a:ln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Speaking of Aqueous Formation…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Other than keeping the globe inflated, what physiologic needs are met by aqueous? It is the chief source of nutrients for the  lens  and  cornea . (Likewise, it  removes their waste products .)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Of the many constituents of aqueous, the Academy seems fixated on one class—what is it? </a:t>
            </a:r>
            <a:r>
              <a:rPr lang="en-US" altLang="en-US" b="1" dirty="0">
                <a:solidFill>
                  <a:srgbClr val="0000FF"/>
                </a:solidFill>
              </a:rPr>
              <a:t>Ions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3DC93-D6F2-4070-9A02-9B9864244E88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E01A5C-149C-BAA5-86F7-76269FC0DA9F}"/>
              </a:ext>
            </a:extLst>
          </p:cNvPr>
          <p:cNvSpPr txBox="1"/>
          <p:nvPr/>
        </p:nvSpPr>
        <p:spPr>
          <a:xfrm>
            <a:off x="6172200" y="4460453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Lactate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CEAB4E-EF0E-2E6C-E818-FC2458436A36}"/>
              </a:ext>
            </a:extLst>
          </p:cNvPr>
          <p:cNvSpPr txBox="1"/>
          <p:nvPr/>
        </p:nvSpPr>
        <p:spPr>
          <a:xfrm>
            <a:off x="3048000" y="4953000"/>
            <a:ext cx="59557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The </a:t>
            </a:r>
            <a:r>
              <a:rPr lang="en-US" sz="1400" dirty="0">
                <a:solidFill>
                  <a:srgbClr val="0000FF"/>
                </a:solidFill>
              </a:rPr>
              <a:t>Glaucoma</a:t>
            </a:r>
            <a:r>
              <a:rPr lang="en-US" sz="1400" i="1" dirty="0">
                <a:solidFill>
                  <a:srgbClr val="0000FF"/>
                </a:solidFill>
              </a:rPr>
              <a:t> book states that the concentration of the inorganic ions are all “similar” to that of plasma, with one exception—which is it?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Ca</a:t>
            </a:r>
            <a:r>
              <a:rPr lang="en-US" sz="1400" baseline="30000" dirty="0">
                <a:solidFill>
                  <a:srgbClr val="0000FF"/>
                </a:solidFill>
              </a:rPr>
              <a:t>2+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</a:t>
            </a:r>
            <a:r>
              <a:rPr lang="en-US" sz="1400" dirty="0">
                <a:solidFill>
                  <a:srgbClr val="0000FF"/>
                </a:solidFill>
              </a:rPr>
              <a:t>[aqueous Ca</a:t>
            </a:r>
            <a:r>
              <a:rPr lang="en-US" sz="1400" baseline="30000" dirty="0">
                <a:solidFill>
                  <a:srgbClr val="0000FF"/>
                </a:solidFill>
              </a:rPr>
              <a:t>2+</a:t>
            </a:r>
            <a:r>
              <a:rPr lang="en-US" sz="1400" dirty="0">
                <a:solidFill>
                  <a:srgbClr val="0000FF"/>
                </a:solidFill>
              </a:rPr>
              <a:t>] </a:t>
            </a:r>
            <a:r>
              <a:rPr lang="en-US" sz="1400" i="1" dirty="0">
                <a:solidFill>
                  <a:srgbClr val="0000FF"/>
                </a:solidFill>
              </a:rPr>
              <a:t>significantly greater than, or less than, </a:t>
            </a:r>
            <a:r>
              <a:rPr lang="en-US" sz="1400" dirty="0">
                <a:solidFill>
                  <a:srgbClr val="0000FF"/>
                </a:solidFill>
              </a:rPr>
              <a:t>[plasma Ca</a:t>
            </a:r>
            <a:r>
              <a:rPr lang="en-US" sz="1400" baseline="30000" dirty="0">
                <a:solidFill>
                  <a:srgbClr val="0000FF"/>
                </a:solidFill>
              </a:rPr>
              <a:t>2+</a:t>
            </a:r>
            <a:r>
              <a:rPr lang="en-US" sz="1400" dirty="0">
                <a:solidFill>
                  <a:srgbClr val="0000FF"/>
                </a:solidFill>
              </a:rPr>
              <a:t>]</a:t>
            </a:r>
            <a:r>
              <a:rPr lang="en-US" sz="14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Less than—it is about  half  that of</a:t>
            </a:r>
            <a:r>
              <a:rPr lang="en-US" sz="1400" i="1" dirty="0">
                <a:solidFill>
                  <a:srgbClr val="0000FF"/>
                </a:solidFill>
              </a:rPr>
              <a:t> [plasma Ca</a:t>
            </a:r>
            <a:r>
              <a:rPr lang="en-US" sz="1400" i="1" baseline="30000" dirty="0">
                <a:solidFill>
                  <a:srgbClr val="0000FF"/>
                </a:solidFill>
              </a:rPr>
              <a:t>2+</a:t>
            </a:r>
            <a:r>
              <a:rPr lang="en-US" sz="1400" i="1" dirty="0">
                <a:solidFill>
                  <a:srgbClr val="0000FF"/>
                </a:solidFill>
              </a:rPr>
              <a:t>]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BEF9176-74E7-78E6-D982-C0CE1E123EE8}"/>
              </a:ext>
            </a:extLst>
          </p:cNvPr>
          <p:cNvSpPr/>
          <p:nvPr/>
        </p:nvSpPr>
        <p:spPr>
          <a:xfrm>
            <a:off x="6943565" y="3763617"/>
            <a:ext cx="1040040" cy="49033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DDFD7D1-AE75-6ABC-5A6E-7E684A986C35}"/>
              </a:ext>
            </a:extLst>
          </p:cNvPr>
          <p:cNvCxnSpPr/>
          <p:nvPr/>
        </p:nvCxnSpPr>
        <p:spPr>
          <a:xfrm>
            <a:off x="5334000" y="4615119"/>
            <a:ext cx="838200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6F8B453-E85A-1485-97A0-3869EB1A790C}"/>
              </a:ext>
            </a:extLst>
          </p:cNvPr>
          <p:cNvSpPr/>
          <p:nvPr/>
        </p:nvSpPr>
        <p:spPr>
          <a:xfrm>
            <a:off x="3581400" y="4456093"/>
            <a:ext cx="1981200" cy="30406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EE7BD-ABD4-B715-A9D6-D0BEA5C6F64B}"/>
              </a:ext>
            </a:extLst>
          </p:cNvPr>
          <p:cNvSpPr txBox="1"/>
          <p:nvPr/>
        </p:nvSpPr>
        <p:spPr>
          <a:xfrm>
            <a:off x="545095" y="4175405"/>
            <a:ext cx="8053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are the two general classes of ions in aqueous? (Note: </a:t>
            </a:r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Not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‘anions and cations.’)</a:t>
            </a:r>
          </a:p>
          <a:p>
            <a:pPr algn="ctr"/>
            <a:r>
              <a:rPr lang="en-US" sz="1600" dirty="0">
                <a:solidFill>
                  <a:srgbClr val="0000FF"/>
                </a:solidFill>
              </a:rPr>
              <a:t>Inorganic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and organic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A6B323-7152-70CD-1937-FB7B334D5AAB}"/>
              </a:ext>
            </a:extLst>
          </p:cNvPr>
          <p:cNvSpPr txBox="1"/>
          <p:nvPr/>
        </p:nvSpPr>
        <p:spPr>
          <a:xfrm>
            <a:off x="2445270" y="4456093"/>
            <a:ext cx="580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Na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+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K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2+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Mg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2+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Ca</a:t>
            </a:r>
            <a:r>
              <a:rPr lang="en-US" sz="1400" b="1" baseline="30000" dirty="0">
                <a:solidFill>
                  <a:srgbClr val="0000FF"/>
                </a:solidFill>
              </a:rPr>
              <a:t>2+</a:t>
            </a:r>
          </a:p>
        </p:txBody>
      </p:sp>
    </p:spTree>
    <p:extLst>
      <p:ext uri="{BB962C8B-B14F-4D97-AF65-F5344CB8AC3E}">
        <p14:creationId xmlns:p14="http://schemas.microsoft.com/office/powerpoint/2010/main" val="34731899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703A26-682E-CA80-33D1-69CD6CB1E121}"/>
              </a:ext>
            </a:extLst>
          </p:cNvPr>
          <p:cNvSpPr/>
          <p:nvPr/>
        </p:nvSpPr>
        <p:spPr>
          <a:xfrm>
            <a:off x="5943600" y="2590800"/>
            <a:ext cx="685800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74B168-F374-C78C-7A50-1066A69C7F58}"/>
              </a:ext>
            </a:extLst>
          </p:cNvPr>
          <p:cNvSpPr/>
          <p:nvPr/>
        </p:nvSpPr>
        <p:spPr>
          <a:xfrm>
            <a:off x="7432812" y="2590800"/>
            <a:ext cx="1101587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20258-3311-4CE2-EA12-8E2A2C343C31}"/>
              </a:ext>
            </a:extLst>
          </p:cNvPr>
          <p:cNvSpPr/>
          <p:nvPr/>
        </p:nvSpPr>
        <p:spPr>
          <a:xfrm>
            <a:off x="3062908" y="2968486"/>
            <a:ext cx="4480892" cy="357809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E6DFFA1-3009-86B5-72AF-29E331F664F4}"/>
              </a:ext>
            </a:extLst>
          </p:cNvPr>
          <p:cNvCxnSpPr/>
          <p:nvPr/>
        </p:nvCxnSpPr>
        <p:spPr>
          <a:xfrm>
            <a:off x="2921491" y="4608493"/>
            <a:ext cx="3250709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Speaking of Aqueous Formation…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Other than keeping the globe inflated, what physiologic needs are met by aqueous? It is the chief source of nutrients for the  lens  and  cornea . (Likewise, it  removes their waste products .)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Of the many constituents of aqueous, the Academy seems fixated on one class—what is it? </a:t>
            </a:r>
            <a:r>
              <a:rPr lang="en-US" altLang="en-US" b="1" dirty="0">
                <a:solidFill>
                  <a:srgbClr val="0000FF"/>
                </a:solidFill>
              </a:rPr>
              <a:t>Ions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3DC93-D6F2-4070-9A02-9B9864244E88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A6B323-7152-70CD-1937-FB7B334D5AAB}"/>
              </a:ext>
            </a:extLst>
          </p:cNvPr>
          <p:cNvSpPr txBox="1"/>
          <p:nvPr/>
        </p:nvSpPr>
        <p:spPr>
          <a:xfrm>
            <a:off x="2445270" y="4456093"/>
            <a:ext cx="580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Na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+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K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2+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Mg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2+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Ca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2+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E01A5C-149C-BAA5-86F7-76269FC0DA9F}"/>
              </a:ext>
            </a:extLst>
          </p:cNvPr>
          <p:cNvSpPr txBox="1"/>
          <p:nvPr/>
        </p:nvSpPr>
        <p:spPr>
          <a:xfrm>
            <a:off x="6172200" y="4460453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Lactate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CEAB4E-EF0E-2E6C-E818-FC2458436A36}"/>
              </a:ext>
            </a:extLst>
          </p:cNvPr>
          <p:cNvSpPr txBox="1"/>
          <p:nvPr/>
        </p:nvSpPr>
        <p:spPr>
          <a:xfrm>
            <a:off x="3252844" y="4791421"/>
            <a:ext cx="572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/>
              <a:t>Per the BCSC, the presence of lactate in aqueous is due primarily to what physiologic fact?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BEF9176-74E7-78E6-D982-C0CE1E123EE8}"/>
              </a:ext>
            </a:extLst>
          </p:cNvPr>
          <p:cNvSpPr/>
          <p:nvPr/>
        </p:nvSpPr>
        <p:spPr>
          <a:xfrm>
            <a:off x="6943565" y="3763617"/>
            <a:ext cx="1040040" cy="49033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C0C11F7-8788-3970-A8AA-BA88032EAE7C}"/>
              </a:ext>
            </a:extLst>
          </p:cNvPr>
          <p:cNvCxnSpPr/>
          <p:nvPr/>
        </p:nvCxnSpPr>
        <p:spPr>
          <a:xfrm>
            <a:off x="2921491" y="4608493"/>
            <a:ext cx="838200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6F8B453-E85A-1485-97A0-3869EB1A790C}"/>
              </a:ext>
            </a:extLst>
          </p:cNvPr>
          <p:cNvSpPr/>
          <p:nvPr/>
        </p:nvSpPr>
        <p:spPr>
          <a:xfrm>
            <a:off x="3581400" y="4456093"/>
            <a:ext cx="1981200" cy="30406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EE7BD-ABD4-B715-A9D6-D0BEA5C6F64B}"/>
              </a:ext>
            </a:extLst>
          </p:cNvPr>
          <p:cNvSpPr txBox="1"/>
          <p:nvPr/>
        </p:nvSpPr>
        <p:spPr>
          <a:xfrm>
            <a:off x="545095" y="4175405"/>
            <a:ext cx="8053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are the two general classes of ions in aqueous? (Note: </a:t>
            </a:r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Not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‘anions and cations.’)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Inorganic and </a:t>
            </a:r>
            <a:r>
              <a:rPr lang="en-US" sz="1600" dirty="0"/>
              <a:t>organic</a:t>
            </a:r>
          </a:p>
        </p:txBody>
      </p:sp>
    </p:spTree>
    <p:extLst>
      <p:ext uri="{BB962C8B-B14F-4D97-AF65-F5344CB8AC3E}">
        <p14:creationId xmlns:p14="http://schemas.microsoft.com/office/powerpoint/2010/main" val="8071886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703A26-682E-CA80-33D1-69CD6CB1E121}"/>
              </a:ext>
            </a:extLst>
          </p:cNvPr>
          <p:cNvSpPr/>
          <p:nvPr/>
        </p:nvSpPr>
        <p:spPr>
          <a:xfrm>
            <a:off x="5943600" y="2590800"/>
            <a:ext cx="685800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74B168-F374-C78C-7A50-1066A69C7F58}"/>
              </a:ext>
            </a:extLst>
          </p:cNvPr>
          <p:cNvSpPr/>
          <p:nvPr/>
        </p:nvSpPr>
        <p:spPr>
          <a:xfrm>
            <a:off x="7432812" y="2590800"/>
            <a:ext cx="1101587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20258-3311-4CE2-EA12-8E2A2C343C31}"/>
              </a:ext>
            </a:extLst>
          </p:cNvPr>
          <p:cNvSpPr/>
          <p:nvPr/>
        </p:nvSpPr>
        <p:spPr>
          <a:xfrm>
            <a:off x="3062908" y="2968486"/>
            <a:ext cx="4480892" cy="357809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E6DFFA1-3009-86B5-72AF-29E331F664F4}"/>
              </a:ext>
            </a:extLst>
          </p:cNvPr>
          <p:cNvCxnSpPr/>
          <p:nvPr/>
        </p:nvCxnSpPr>
        <p:spPr>
          <a:xfrm>
            <a:off x="2921491" y="4608493"/>
            <a:ext cx="3250709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Speaking of Aqueous Formation…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Other than keeping the globe inflated, what physiologic needs are met by aqueous? It is the chief source of nutrients for the  lens  and  cornea . (Likewise, it  removes their waste products .)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Of the many constituents of aqueous, the Academy seems fixated on one class—what is it? </a:t>
            </a:r>
            <a:r>
              <a:rPr lang="en-US" altLang="en-US" b="1" dirty="0">
                <a:solidFill>
                  <a:srgbClr val="0000FF"/>
                </a:solidFill>
              </a:rPr>
              <a:t>Ions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Q/A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3DC93-D6F2-4070-9A02-9B9864244E88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A6B323-7152-70CD-1937-FB7B334D5AAB}"/>
              </a:ext>
            </a:extLst>
          </p:cNvPr>
          <p:cNvSpPr txBox="1"/>
          <p:nvPr/>
        </p:nvSpPr>
        <p:spPr>
          <a:xfrm>
            <a:off x="2445270" y="4456093"/>
            <a:ext cx="580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Na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+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K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2+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Mg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2+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Ca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2+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E01A5C-149C-BAA5-86F7-76269FC0DA9F}"/>
              </a:ext>
            </a:extLst>
          </p:cNvPr>
          <p:cNvSpPr txBox="1"/>
          <p:nvPr/>
        </p:nvSpPr>
        <p:spPr>
          <a:xfrm>
            <a:off x="6172200" y="4460453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Lactate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CEAB4E-EF0E-2E6C-E818-FC2458436A36}"/>
              </a:ext>
            </a:extLst>
          </p:cNvPr>
          <p:cNvSpPr txBox="1"/>
          <p:nvPr/>
        </p:nvSpPr>
        <p:spPr>
          <a:xfrm>
            <a:off x="3252844" y="4791421"/>
            <a:ext cx="5728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/>
              <a:t>Per the BCSC, the presence of lactate in aqueous is due primarily to what physiologic fact?</a:t>
            </a:r>
          </a:p>
          <a:p>
            <a:pPr algn="r"/>
            <a:r>
              <a:rPr lang="en-US" sz="1400" dirty="0"/>
              <a:t>The fact that   lens   metabolism is almost 100%  anaerobic glycolysis (recall that lactate is the end-product of  anaerobic glycolysis )</a:t>
            </a:r>
            <a:endParaRPr lang="en-US" sz="1400" baseline="300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BEF9176-74E7-78E6-D982-C0CE1E123EE8}"/>
              </a:ext>
            </a:extLst>
          </p:cNvPr>
          <p:cNvSpPr/>
          <p:nvPr/>
        </p:nvSpPr>
        <p:spPr>
          <a:xfrm>
            <a:off x="6943565" y="3763617"/>
            <a:ext cx="1040040" cy="49033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C0C11F7-8788-3970-A8AA-BA88032EAE7C}"/>
              </a:ext>
            </a:extLst>
          </p:cNvPr>
          <p:cNvCxnSpPr/>
          <p:nvPr/>
        </p:nvCxnSpPr>
        <p:spPr>
          <a:xfrm>
            <a:off x="2921491" y="4608493"/>
            <a:ext cx="838200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5683A20-321C-EC54-93FB-CB9116EBA4E2}"/>
              </a:ext>
            </a:extLst>
          </p:cNvPr>
          <p:cNvSpPr/>
          <p:nvPr/>
        </p:nvSpPr>
        <p:spPr>
          <a:xfrm>
            <a:off x="7245023" y="5295411"/>
            <a:ext cx="1670377" cy="190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two words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9F8C9F-F1A3-8D84-BB1D-5D4CC9E09C5E}"/>
              </a:ext>
            </a:extLst>
          </p:cNvPr>
          <p:cNvSpPr/>
          <p:nvPr/>
        </p:nvSpPr>
        <p:spPr>
          <a:xfrm>
            <a:off x="7148416" y="5509591"/>
            <a:ext cx="1670377" cy="190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same two words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F8B453-E85A-1485-97A0-3869EB1A790C}"/>
              </a:ext>
            </a:extLst>
          </p:cNvPr>
          <p:cNvSpPr/>
          <p:nvPr/>
        </p:nvSpPr>
        <p:spPr>
          <a:xfrm>
            <a:off x="3581400" y="4456093"/>
            <a:ext cx="1981200" cy="30406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25CB3A-BAA2-399C-48AE-219F617E2B31}"/>
              </a:ext>
            </a:extLst>
          </p:cNvPr>
          <p:cNvSpPr/>
          <p:nvPr/>
        </p:nvSpPr>
        <p:spPr>
          <a:xfrm>
            <a:off x="4468165" y="5254972"/>
            <a:ext cx="545783" cy="190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structure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EE7BD-ABD4-B715-A9D6-D0BEA5C6F64B}"/>
              </a:ext>
            </a:extLst>
          </p:cNvPr>
          <p:cNvSpPr txBox="1"/>
          <p:nvPr/>
        </p:nvSpPr>
        <p:spPr>
          <a:xfrm>
            <a:off x="545095" y="4175405"/>
            <a:ext cx="8053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are the two general classes of ions in aqueous? (Note: </a:t>
            </a:r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Not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‘anions and cations.’)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Inorganic and </a:t>
            </a:r>
            <a:r>
              <a:rPr lang="en-US" sz="1600" dirty="0"/>
              <a:t>organic</a:t>
            </a:r>
          </a:p>
        </p:txBody>
      </p:sp>
    </p:spTree>
    <p:extLst>
      <p:ext uri="{BB962C8B-B14F-4D97-AF65-F5344CB8AC3E}">
        <p14:creationId xmlns:p14="http://schemas.microsoft.com/office/powerpoint/2010/main" val="24532224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703A26-682E-CA80-33D1-69CD6CB1E121}"/>
              </a:ext>
            </a:extLst>
          </p:cNvPr>
          <p:cNvSpPr/>
          <p:nvPr/>
        </p:nvSpPr>
        <p:spPr>
          <a:xfrm>
            <a:off x="5943600" y="2590800"/>
            <a:ext cx="685800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74B168-F374-C78C-7A50-1066A69C7F58}"/>
              </a:ext>
            </a:extLst>
          </p:cNvPr>
          <p:cNvSpPr/>
          <p:nvPr/>
        </p:nvSpPr>
        <p:spPr>
          <a:xfrm>
            <a:off x="7432812" y="2590800"/>
            <a:ext cx="1101587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20258-3311-4CE2-EA12-8E2A2C343C31}"/>
              </a:ext>
            </a:extLst>
          </p:cNvPr>
          <p:cNvSpPr/>
          <p:nvPr/>
        </p:nvSpPr>
        <p:spPr>
          <a:xfrm>
            <a:off x="3062908" y="2968486"/>
            <a:ext cx="4480892" cy="357809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E6DFFA1-3009-86B5-72AF-29E331F664F4}"/>
              </a:ext>
            </a:extLst>
          </p:cNvPr>
          <p:cNvCxnSpPr/>
          <p:nvPr/>
        </p:nvCxnSpPr>
        <p:spPr>
          <a:xfrm>
            <a:off x="2921491" y="4608493"/>
            <a:ext cx="3250709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Speaking of Aqueous Formation…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Other than keeping the globe inflated, what physiologic needs are met by aqueous? It is the chief source of nutrients for the  lens  and  cornea . (Likewise, it  removes their waste products .)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Of the many constituents of aqueous, the Academy seems fixated on one class—what is it? </a:t>
            </a:r>
            <a:r>
              <a:rPr lang="en-US" altLang="en-US" b="1" dirty="0">
                <a:solidFill>
                  <a:srgbClr val="0000FF"/>
                </a:solidFill>
              </a:rPr>
              <a:t>Ions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3DC93-D6F2-4070-9A02-9B9864244E88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A6B323-7152-70CD-1937-FB7B334D5AAB}"/>
              </a:ext>
            </a:extLst>
          </p:cNvPr>
          <p:cNvSpPr txBox="1"/>
          <p:nvPr/>
        </p:nvSpPr>
        <p:spPr>
          <a:xfrm>
            <a:off x="2445270" y="4456093"/>
            <a:ext cx="580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Na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+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K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2+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Mg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2+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Ca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2+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E01A5C-149C-BAA5-86F7-76269FC0DA9F}"/>
              </a:ext>
            </a:extLst>
          </p:cNvPr>
          <p:cNvSpPr txBox="1"/>
          <p:nvPr/>
        </p:nvSpPr>
        <p:spPr>
          <a:xfrm>
            <a:off x="6172200" y="4460453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Lactate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CEAB4E-EF0E-2E6C-E818-FC2458436A36}"/>
              </a:ext>
            </a:extLst>
          </p:cNvPr>
          <p:cNvSpPr txBox="1"/>
          <p:nvPr/>
        </p:nvSpPr>
        <p:spPr>
          <a:xfrm>
            <a:off x="3252844" y="4791421"/>
            <a:ext cx="5728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/>
              <a:t>Per the BCSC, the presence of lactate in aqueous is due primarily to what physiologic fact?</a:t>
            </a:r>
          </a:p>
          <a:p>
            <a:pPr algn="r"/>
            <a:r>
              <a:rPr lang="en-US" sz="1400" dirty="0"/>
              <a:t>The fact that   lens   metabolism is almost 100%  anaerobic glycolysis (recall that lactate is the end-product of  anaerobic glycolysis )</a:t>
            </a:r>
            <a:endParaRPr lang="en-US" sz="1400" baseline="300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BEF9176-74E7-78E6-D982-C0CE1E123EE8}"/>
              </a:ext>
            </a:extLst>
          </p:cNvPr>
          <p:cNvSpPr/>
          <p:nvPr/>
        </p:nvSpPr>
        <p:spPr>
          <a:xfrm>
            <a:off x="6943565" y="3763617"/>
            <a:ext cx="1040040" cy="49033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C0C11F7-8788-3970-A8AA-BA88032EAE7C}"/>
              </a:ext>
            </a:extLst>
          </p:cNvPr>
          <p:cNvCxnSpPr/>
          <p:nvPr/>
        </p:nvCxnSpPr>
        <p:spPr>
          <a:xfrm>
            <a:off x="2921491" y="4608493"/>
            <a:ext cx="838200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6F8B453-E85A-1485-97A0-3869EB1A790C}"/>
              </a:ext>
            </a:extLst>
          </p:cNvPr>
          <p:cNvSpPr/>
          <p:nvPr/>
        </p:nvSpPr>
        <p:spPr>
          <a:xfrm>
            <a:off x="3581400" y="4456093"/>
            <a:ext cx="1981200" cy="30406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EE7BD-ABD4-B715-A9D6-D0BEA5C6F64B}"/>
              </a:ext>
            </a:extLst>
          </p:cNvPr>
          <p:cNvSpPr txBox="1"/>
          <p:nvPr/>
        </p:nvSpPr>
        <p:spPr>
          <a:xfrm>
            <a:off x="545095" y="4175405"/>
            <a:ext cx="8053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are the two general classes of ions in aqueous? (Note: </a:t>
            </a:r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Not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‘anions and cations.’)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Inorganic and </a:t>
            </a:r>
            <a:r>
              <a:rPr lang="en-US" sz="1600" dirty="0"/>
              <a:t>organic</a:t>
            </a:r>
          </a:p>
        </p:txBody>
      </p:sp>
    </p:spTree>
    <p:extLst>
      <p:ext uri="{BB962C8B-B14F-4D97-AF65-F5344CB8AC3E}">
        <p14:creationId xmlns:p14="http://schemas.microsoft.com/office/powerpoint/2010/main" val="37136110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703A26-682E-CA80-33D1-69CD6CB1E121}"/>
              </a:ext>
            </a:extLst>
          </p:cNvPr>
          <p:cNvSpPr/>
          <p:nvPr/>
        </p:nvSpPr>
        <p:spPr>
          <a:xfrm>
            <a:off x="5943600" y="2590800"/>
            <a:ext cx="685800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74B168-F374-C78C-7A50-1066A69C7F58}"/>
              </a:ext>
            </a:extLst>
          </p:cNvPr>
          <p:cNvSpPr/>
          <p:nvPr/>
        </p:nvSpPr>
        <p:spPr>
          <a:xfrm>
            <a:off x="7432812" y="2590800"/>
            <a:ext cx="1101587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20258-3311-4CE2-EA12-8E2A2C343C31}"/>
              </a:ext>
            </a:extLst>
          </p:cNvPr>
          <p:cNvSpPr/>
          <p:nvPr/>
        </p:nvSpPr>
        <p:spPr>
          <a:xfrm>
            <a:off x="3062908" y="2968486"/>
            <a:ext cx="4480892" cy="357809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E6DFFA1-3009-86B5-72AF-29E331F664F4}"/>
              </a:ext>
            </a:extLst>
          </p:cNvPr>
          <p:cNvCxnSpPr/>
          <p:nvPr/>
        </p:nvCxnSpPr>
        <p:spPr>
          <a:xfrm>
            <a:off x="2921491" y="4608493"/>
            <a:ext cx="3250709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Speaking of Aqueous Formation…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Other than keeping the globe inflated, what physiologic needs are met by aqueous? It is the chief source of nutrients for the  lens  and  cornea . (Likewise, it  removes their waste products .)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Of the many constituents of aqueous, the Academy seems fixated on one class—what is it? </a:t>
            </a:r>
            <a:r>
              <a:rPr lang="en-US" altLang="en-US" b="1" dirty="0">
                <a:solidFill>
                  <a:srgbClr val="0000FF"/>
                </a:solidFill>
              </a:rPr>
              <a:t>Ions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3DC93-D6F2-4070-9A02-9B9864244E88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A6B323-7152-70CD-1937-FB7B334D5AAB}"/>
              </a:ext>
            </a:extLst>
          </p:cNvPr>
          <p:cNvSpPr txBox="1"/>
          <p:nvPr/>
        </p:nvSpPr>
        <p:spPr>
          <a:xfrm>
            <a:off x="2445270" y="4456093"/>
            <a:ext cx="580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Na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+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K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2+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Mg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2+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Ca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2+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E01A5C-149C-BAA5-86F7-76269FC0DA9F}"/>
              </a:ext>
            </a:extLst>
          </p:cNvPr>
          <p:cNvSpPr txBox="1"/>
          <p:nvPr/>
        </p:nvSpPr>
        <p:spPr>
          <a:xfrm>
            <a:off x="6172200" y="4460453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Lactate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CEAB4E-EF0E-2E6C-E818-FC2458436A36}"/>
              </a:ext>
            </a:extLst>
          </p:cNvPr>
          <p:cNvSpPr txBox="1"/>
          <p:nvPr/>
        </p:nvSpPr>
        <p:spPr>
          <a:xfrm>
            <a:off x="3252844" y="4791421"/>
            <a:ext cx="57289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/>
              <a:t>Per the BCSC, the presence of lactate in aqueous is due primarily to what physiologic fact?</a:t>
            </a:r>
          </a:p>
          <a:p>
            <a:pPr algn="r"/>
            <a:r>
              <a:rPr lang="en-US" sz="1400" dirty="0"/>
              <a:t>The fact that   lens   metabolism is almost 100%  anaerobic glycolysis (recall that lactate is the end-product of  anaerobic glycolysis )</a:t>
            </a:r>
            <a:endParaRPr lang="en-US" sz="1400" baseline="30000" dirty="0"/>
          </a:p>
          <a:p>
            <a:pPr algn="r"/>
            <a:endParaRPr lang="en-US" sz="1400" i="1" dirty="0"/>
          </a:p>
          <a:p>
            <a:pPr algn="r"/>
            <a:r>
              <a:rPr lang="en-US" sz="1400" i="1" dirty="0"/>
              <a:t>How is </a:t>
            </a:r>
            <a:r>
              <a:rPr lang="en-US" sz="1400" dirty="0"/>
              <a:t>[aqueous lactate] </a:t>
            </a:r>
            <a:r>
              <a:rPr lang="en-US" sz="1400" i="1" dirty="0"/>
              <a:t>related to </a:t>
            </a:r>
            <a:r>
              <a:rPr lang="en-US" sz="1400" dirty="0"/>
              <a:t>[plasma lactate]</a:t>
            </a:r>
            <a:r>
              <a:rPr lang="en-US" sz="1400" i="1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BEF9176-74E7-78E6-D982-C0CE1E123EE8}"/>
              </a:ext>
            </a:extLst>
          </p:cNvPr>
          <p:cNvSpPr/>
          <p:nvPr/>
        </p:nvSpPr>
        <p:spPr>
          <a:xfrm>
            <a:off x="6943565" y="3763617"/>
            <a:ext cx="1040040" cy="49033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C0C11F7-8788-3970-A8AA-BA88032EAE7C}"/>
              </a:ext>
            </a:extLst>
          </p:cNvPr>
          <p:cNvCxnSpPr/>
          <p:nvPr/>
        </p:nvCxnSpPr>
        <p:spPr>
          <a:xfrm>
            <a:off x="2921491" y="4608493"/>
            <a:ext cx="838200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6F8B453-E85A-1485-97A0-3869EB1A790C}"/>
              </a:ext>
            </a:extLst>
          </p:cNvPr>
          <p:cNvSpPr/>
          <p:nvPr/>
        </p:nvSpPr>
        <p:spPr>
          <a:xfrm>
            <a:off x="3581400" y="4456093"/>
            <a:ext cx="1981200" cy="30406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EE7BD-ABD4-B715-A9D6-D0BEA5C6F64B}"/>
              </a:ext>
            </a:extLst>
          </p:cNvPr>
          <p:cNvSpPr txBox="1"/>
          <p:nvPr/>
        </p:nvSpPr>
        <p:spPr>
          <a:xfrm>
            <a:off x="545095" y="4175405"/>
            <a:ext cx="8053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are the two general classes of ions in aqueous? (Note: </a:t>
            </a:r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Not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‘anions and cations.’)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Inorganic and </a:t>
            </a:r>
            <a:r>
              <a:rPr lang="en-US" sz="1600" dirty="0"/>
              <a:t>organic</a:t>
            </a:r>
          </a:p>
        </p:txBody>
      </p:sp>
    </p:spTree>
    <p:extLst>
      <p:ext uri="{BB962C8B-B14F-4D97-AF65-F5344CB8AC3E}">
        <p14:creationId xmlns:p14="http://schemas.microsoft.com/office/powerpoint/2010/main" val="18152615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703A26-682E-CA80-33D1-69CD6CB1E121}"/>
              </a:ext>
            </a:extLst>
          </p:cNvPr>
          <p:cNvSpPr/>
          <p:nvPr/>
        </p:nvSpPr>
        <p:spPr>
          <a:xfrm>
            <a:off x="5943600" y="2590800"/>
            <a:ext cx="685800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74B168-F374-C78C-7A50-1066A69C7F58}"/>
              </a:ext>
            </a:extLst>
          </p:cNvPr>
          <p:cNvSpPr/>
          <p:nvPr/>
        </p:nvSpPr>
        <p:spPr>
          <a:xfrm>
            <a:off x="7432812" y="2590800"/>
            <a:ext cx="1101587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20258-3311-4CE2-EA12-8E2A2C343C31}"/>
              </a:ext>
            </a:extLst>
          </p:cNvPr>
          <p:cNvSpPr/>
          <p:nvPr/>
        </p:nvSpPr>
        <p:spPr>
          <a:xfrm>
            <a:off x="3062908" y="2968486"/>
            <a:ext cx="4480892" cy="357809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E6DFFA1-3009-86B5-72AF-29E331F664F4}"/>
              </a:ext>
            </a:extLst>
          </p:cNvPr>
          <p:cNvCxnSpPr/>
          <p:nvPr/>
        </p:nvCxnSpPr>
        <p:spPr>
          <a:xfrm>
            <a:off x="2921491" y="4608493"/>
            <a:ext cx="3250709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Speaking of Aqueous Formation…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Other than keeping the globe inflated, what physiologic needs are met by aqueous? It is the chief source of nutrients for the  lens  and  cornea . (Likewise, it  removes their waste products .)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Of the many constituents of aqueous, the Academy seems fixated on one class—what is it? </a:t>
            </a:r>
            <a:r>
              <a:rPr lang="en-US" altLang="en-US" b="1" dirty="0">
                <a:solidFill>
                  <a:srgbClr val="0000FF"/>
                </a:solidFill>
              </a:rPr>
              <a:t>Ions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Q/A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3DC93-D6F2-4070-9A02-9B9864244E88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A6B323-7152-70CD-1937-FB7B334D5AAB}"/>
              </a:ext>
            </a:extLst>
          </p:cNvPr>
          <p:cNvSpPr txBox="1"/>
          <p:nvPr/>
        </p:nvSpPr>
        <p:spPr>
          <a:xfrm>
            <a:off x="2445270" y="4456093"/>
            <a:ext cx="580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Na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+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K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2+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Mg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2+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Ca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2+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E01A5C-149C-BAA5-86F7-76269FC0DA9F}"/>
              </a:ext>
            </a:extLst>
          </p:cNvPr>
          <p:cNvSpPr txBox="1"/>
          <p:nvPr/>
        </p:nvSpPr>
        <p:spPr>
          <a:xfrm>
            <a:off x="6172200" y="4460453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Lactate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CEAB4E-EF0E-2E6C-E818-FC2458436A36}"/>
              </a:ext>
            </a:extLst>
          </p:cNvPr>
          <p:cNvSpPr txBox="1"/>
          <p:nvPr/>
        </p:nvSpPr>
        <p:spPr>
          <a:xfrm>
            <a:off x="3252844" y="4791421"/>
            <a:ext cx="57289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/>
              <a:t>Per the BCSC, the presence of lactate in aqueous is due primarily to what physiologic fact?</a:t>
            </a:r>
          </a:p>
          <a:p>
            <a:pPr algn="r"/>
            <a:r>
              <a:rPr lang="en-US" sz="1400" dirty="0"/>
              <a:t>The fact that   lens   metabolism is almost 100%  anaerobic glycolysis (recall that lactate is the end-product of  anaerobic glycolysis )</a:t>
            </a:r>
            <a:endParaRPr lang="en-US" sz="1400" baseline="30000" dirty="0"/>
          </a:p>
          <a:p>
            <a:pPr algn="r"/>
            <a:endParaRPr lang="en-US" sz="1400" i="1" dirty="0"/>
          </a:p>
          <a:p>
            <a:pPr algn="r"/>
            <a:r>
              <a:rPr lang="en-US" sz="1400" i="1" dirty="0"/>
              <a:t>How is </a:t>
            </a:r>
            <a:r>
              <a:rPr lang="en-US" sz="1400" dirty="0"/>
              <a:t>[aqueous lactate] </a:t>
            </a:r>
            <a:r>
              <a:rPr lang="en-US" sz="1400" i="1" dirty="0"/>
              <a:t>related to </a:t>
            </a:r>
            <a:r>
              <a:rPr lang="en-US" sz="1400" dirty="0"/>
              <a:t>[plasma lactate]</a:t>
            </a:r>
            <a:r>
              <a:rPr lang="en-US" sz="1400" i="1" dirty="0"/>
              <a:t>?</a:t>
            </a:r>
          </a:p>
          <a:p>
            <a:pPr algn="r"/>
            <a:r>
              <a:rPr lang="en-US" sz="1400" i="1" dirty="0"/>
              <a:t>[Aqueous lactate] </a:t>
            </a:r>
            <a:r>
              <a:rPr lang="en-US" sz="1400" dirty="0"/>
              <a:t>is  </a:t>
            </a:r>
            <a:r>
              <a:rPr lang="en-US" sz="1400" b="1" dirty="0"/>
              <a:t>always</a:t>
            </a:r>
            <a:r>
              <a:rPr lang="en-US" sz="1400" dirty="0"/>
              <a:t>  greater than </a:t>
            </a:r>
            <a:r>
              <a:rPr lang="en-US" sz="1400" i="1" dirty="0"/>
              <a:t>[plasma lactate]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BEF9176-74E7-78E6-D982-C0CE1E123EE8}"/>
              </a:ext>
            </a:extLst>
          </p:cNvPr>
          <p:cNvSpPr/>
          <p:nvPr/>
        </p:nvSpPr>
        <p:spPr>
          <a:xfrm>
            <a:off x="6943565" y="3763617"/>
            <a:ext cx="1040040" cy="49033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C0C11F7-8788-3970-A8AA-BA88032EAE7C}"/>
              </a:ext>
            </a:extLst>
          </p:cNvPr>
          <p:cNvCxnSpPr/>
          <p:nvPr/>
        </p:nvCxnSpPr>
        <p:spPr>
          <a:xfrm>
            <a:off x="2921491" y="4608493"/>
            <a:ext cx="838200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6F8B453-E85A-1485-97A0-3869EB1A790C}"/>
              </a:ext>
            </a:extLst>
          </p:cNvPr>
          <p:cNvSpPr/>
          <p:nvPr/>
        </p:nvSpPr>
        <p:spPr>
          <a:xfrm>
            <a:off x="3581400" y="4456093"/>
            <a:ext cx="1981200" cy="30406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EE7BD-ABD4-B715-A9D6-D0BEA5C6F64B}"/>
              </a:ext>
            </a:extLst>
          </p:cNvPr>
          <p:cNvSpPr txBox="1"/>
          <p:nvPr/>
        </p:nvSpPr>
        <p:spPr>
          <a:xfrm>
            <a:off x="545095" y="4175405"/>
            <a:ext cx="8053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are the two general classes of ions in aqueous? (Note: </a:t>
            </a:r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Not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‘anions and cations.’)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Inorganic and </a:t>
            </a:r>
            <a:r>
              <a:rPr lang="en-US" sz="1600" dirty="0"/>
              <a:t>organic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6A6C1A-D54F-1FB4-0D67-063C9545D7B5}"/>
              </a:ext>
            </a:extLst>
          </p:cNvPr>
          <p:cNvSpPr/>
          <p:nvPr/>
        </p:nvSpPr>
        <p:spPr>
          <a:xfrm>
            <a:off x="5904570" y="6136171"/>
            <a:ext cx="682487" cy="407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lang="en-US" sz="700" dirty="0">
                <a:solidFill>
                  <a:schemeClr val="tx1"/>
                </a:solidFill>
              </a:rPr>
              <a:t>sometimes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solidFill>
                  <a:schemeClr val="tx1"/>
                </a:solidFill>
              </a:rPr>
              <a:t>usually</a:t>
            </a:r>
          </a:p>
          <a:p>
            <a:pPr algn="ctr">
              <a:lnSpc>
                <a:spcPts val="800"/>
              </a:lnSpc>
            </a:pPr>
            <a:r>
              <a:rPr lang="en-US" sz="700" dirty="0">
                <a:solidFill>
                  <a:schemeClr val="tx1"/>
                </a:solidFill>
              </a:rPr>
              <a:t>always</a:t>
            </a:r>
          </a:p>
        </p:txBody>
      </p:sp>
    </p:spTree>
    <p:extLst>
      <p:ext uri="{BB962C8B-B14F-4D97-AF65-F5344CB8AC3E}">
        <p14:creationId xmlns:p14="http://schemas.microsoft.com/office/powerpoint/2010/main" val="4035068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703A26-682E-CA80-33D1-69CD6CB1E121}"/>
              </a:ext>
            </a:extLst>
          </p:cNvPr>
          <p:cNvSpPr/>
          <p:nvPr/>
        </p:nvSpPr>
        <p:spPr>
          <a:xfrm>
            <a:off x="5943600" y="2590800"/>
            <a:ext cx="685800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74B168-F374-C78C-7A50-1066A69C7F58}"/>
              </a:ext>
            </a:extLst>
          </p:cNvPr>
          <p:cNvSpPr/>
          <p:nvPr/>
        </p:nvSpPr>
        <p:spPr>
          <a:xfrm>
            <a:off x="7432812" y="2590800"/>
            <a:ext cx="1101587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20258-3311-4CE2-EA12-8E2A2C343C31}"/>
              </a:ext>
            </a:extLst>
          </p:cNvPr>
          <p:cNvSpPr/>
          <p:nvPr/>
        </p:nvSpPr>
        <p:spPr>
          <a:xfrm>
            <a:off x="3062908" y="2968486"/>
            <a:ext cx="4480892" cy="357809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E6DFFA1-3009-86B5-72AF-29E331F664F4}"/>
              </a:ext>
            </a:extLst>
          </p:cNvPr>
          <p:cNvCxnSpPr/>
          <p:nvPr/>
        </p:nvCxnSpPr>
        <p:spPr>
          <a:xfrm>
            <a:off x="2921491" y="4608493"/>
            <a:ext cx="3250709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Speaking of Aqueous Formation…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Other than keeping the globe inflated, what physiologic needs are met by aqueous? It is the chief source of nutrients for the  lens  and  cornea . (Likewise, it  removes their waste products .)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Of the many constituents of aqueous, the Academy seems fixated on one class—what is it? </a:t>
            </a:r>
            <a:r>
              <a:rPr lang="en-US" altLang="en-US" b="1" dirty="0">
                <a:solidFill>
                  <a:srgbClr val="0000FF"/>
                </a:solidFill>
              </a:rPr>
              <a:t>Ions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3DC93-D6F2-4070-9A02-9B9864244E88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A6B323-7152-70CD-1937-FB7B334D5AAB}"/>
              </a:ext>
            </a:extLst>
          </p:cNvPr>
          <p:cNvSpPr txBox="1"/>
          <p:nvPr/>
        </p:nvSpPr>
        <p:spPr>
          <a:xfrm>
            <a:off x="2445270" y="4456093"/>
            <a:ext cx="580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Na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+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K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2+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Mg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2+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Ca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2+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E01A5C-149C-BAA5-86F7-76269FC0DA9F}"/>
              </a:ext>
            </a:extLst>
          </p:cNvPr>
          <p:cNvSpPr txBox="1"/>
          <p:nvPr/>
        </p:nvSpPr>
        <p:spPr>
          <a:xfrm>
            <a:off x="6172200" y="4460453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Lactate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CEAB4E-EF0E-2E6C-E818-FC2458436A36}"/>
              </a:ext>
            </a:extLst>
          </p:cNvPr>
          <p:cNvSpPr txBox="1"/>
          <p:nvPr/>
        </p:nvSpPr>
        <p:spPr>
          <a:xfrm>
            <a:off x="3252844" y="4791421"/>
            <a:ext cx="57289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/>
              <a:t>Per the BCSC, the presence of lactate in aqueous is due primarily to what physiologic fact?</a:t>
            </a:r>
          </a:p>
          <a:p>
            <a:pPr algn="r"/>
            <a:r>
              <a:rPr lang="en-US" sz="1400" dirty="0"/>
              <a:t>The fact that   lens   metabolism is almost 100%  anaerobic glycolysis (recall that lactate is the end-product of  anaerobic glycolysis )</a:t>
            </a:r>
            <a:endParaRPr lang="en-US" sz="1400" baseline="30000" dirty="0"/>
          </a:p>
          <a:p>
            <a:pPr algn="r"/>
            <a:endParaRPr lang="en-US" sz="1400" i="1" dirty="0"/>
          </a:p>
          <a:p>
            <a:pPr algn="r"/>
            <a:r>
              <a:rPr lang="en-US" sz="1400" i="1" dirty="0"/>
              <a:t>How is </a:t>
            </a:r>
            <a:r>
              <a:rPr lang="en-US" sz="1400" dirty="0"/>
              <a:t>[aqueous lactate] </a:t>
            </a:r>
            <a:r>
              <a:rPr lang="en-US" sz="1400" i="1" dirty="0"/>
              <a:t>related to </a:t>
            </a:r>
            <a:r>
              <a:rPr lang="en-US" sz="1400" dirty="0"/>
              <a:t>[plasma lactate]</a:t>
            </a:r>
            <a:r>
              <a:rPr lang="en-US" sz="1400" i="1" dirty="0"/>
              <a:t>?</a:t>
            </a:r>
          </a:p>
          <a:p>
            <a:pPr algn="r"/>
            <a:r>
              <a:rPr lang="en-US" sz="1400" i="1" dirty="0"/>
              <a:t>[Aqueous lactate] </a:t>
            </a:r>
            <a:r>
              <a:rPr lang="en-US" sz="1400" dirty="0"/>
              <a:t>is  </a:t>
            </a:r>
            <a:r>
              <a:rPr lang="en-US" sz="1400" b="1" dirty="0"/>
              <a:t>always</a:t>
            </a:r>
            <a:r>
              <a:rPr lang="en-US" sz="1400" dirty="0"/>
              <a:t>  greater than </a:t>
            </a:r>
            <a:r>
              <a:rPr lang="en-US" sz="1400" i="1" dirty="0"/>
              <a:t>[plasma lactate]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BEF9176-74E7-78E6-D982-C0CE1E123EE8}"/>
              </a:ext>
            </a:extLst>
          </p:cNvPr>
          <p:cNvSpPr/>
          <p:nvPr/>
        </p:nvSpPr>
        <p:spPr>
          <a:xfrm>
            <a:off x="6943565" y="3763617"/>
            <a:ext cx="1040040" cy="49033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C0C11F7-8788-3970-A8AA-BA88032EAE7C}"/>
              </a:ext>
            </a:extLst>
          </p:cNvPr>
          <p:cNvCxnSpPr/>
          <p:nvPr/>
        </p:nvCxnSpPr>
        <p:spPr>
          <a:xfrm>
            <a:off x="2921491" y="4608493"/>
            <a:ext cx="838200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6F8B453-E85A-1485-97A0-3869EB1A790C}"/>
              </a:ext>
            </a:extLst>
          </p:cNvPr>
          <p:cNvSpPr/>
          <p:nvPr/>
        </p:nvSpPr>
        <p:spPr>
          <a:xfrm>
            <a:off x="3581400" y="4456093"/>
            <a:ext cx="1981200" cy="30406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EE7BD-ABD4-B715-A9D6-D0BEA5C6F64B}"/>
              </a:ext>
            </a:extLst>
          </p:cNvPr>
          <p:cNvSpPr txBox="1"/>
          <p:nvPr/>
        </p:nvSpPr>
        <p:spPr>
          <a:xfrm>
            <a:off x="545095" y="4175405"/>
            <a:ext cx="8053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are the two general classes of ions in aqueous? (Note: </a:t>
            </a:r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Not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‘anions and cations.’)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Inorganic and </a:t>
            </a:r>
            <a:r>
              <a:rPr lang="en-US" sz="1600" dirty="0"/>
              <a:t>organic</a:t>
            </a:r>
          </a:p>
        </p:txBody>
      </p:sp>
    </p:spTree>
    <p:extLst>
      <p:ext uri="{BB962C8B-B14F-4D97-AF65-F5344CB8AC3E}">
        <p14:creationId xmlns:p14="http://schemas.microsoft.com/office/powerpoint/2010/main" val="20673960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703A26-682E-CA80-33D1-69CD6CB1E121}"/>
              </a:ext>
            </a:extLst>
          </p:cNvPr>
          <p:cNvSpPr/>
          <p:nvPr/>
        </p:nvSpPr>
        <p:spPr>
          <a:xfrm>
            <a:off x="5943600" y="2590800"/>
            <a:ext cx="685800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74B168-F374-C78C-7A50-1066A69C7F58}"/>
              </a:ext>
            </a:extLst>
          </p:cNvPr>
          <p:cNvSpPr/>
          <p:nvPr/>
        </p:nvSpPr>
        <p:spPr>
          <a:xfrm>
            <a:off x="7432812" y="2590800"/>
            <a:ext cx="1101587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20258-3311-4CE2-EA12-8E2A2C343C31}"/>
              </a:ext>
            </a:extLst>
          </p:cNvPr>
          <p:cNvSpPr/>
          <p:nvPr/>
        </p:nvSpPr>
        <p:spPr>
          <a:xfrm>
            <a:off x="3062908" y="2968486"/>
            <a:ext cx="4480892" cy="357809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/>
              <a:t>Speaking of Aqueous Formation…</a:t>
            </a:r>
          </a:p>
          <a:p>
            <a:pPr lvl="1" eaLnBrk="1" hangingPunct="1"/>
            <a:r>
              <a:rPr lang="en-US" altLang="en-US" dirty="0"/>
              <a:t>Other than keeping the globe inflated, what physiologic needs are met by aqueous? </a:t>
            </a:r>
            <a:r>
              <a:rPr lang="en-US" altLang="en-US" dirty="0">
                <a:solidFill>
                  <a:srgbClr val="0000FF"/>
                </a:solidFill>
              </a:rPr>
              <a:t>It is the chief source of nutrients for the  lens  and  cornea . (Likewise, it  removes their waste products .)</a:t>
            </a:r>
          </a:p>
          <a:p>
            <a:pPr lvl="1" eaLnBrk="1" hangingPunct="1"/>
            <a:r>
              <a:rPr lang="en-US" altLang="en-US" dirty="0"/>
              <a:t>Of the many constituents of aqueous, the Academy seems fixated on one class—what is it? </a:t>
            </a:r>
            <a:r>
              <a:rPr lang="en-US" altLang="en-US" dirty="0">
                <a:solidFill>
                  <a:srgbClr val="0000FF"/>
                </a:solidFill>
              </a:rPr>
              <a:t>Ions</a:t>
            </a:r>
          </a:p>
          <a:p>
            <a:pPr lvl="1" eaLnBrk="1" hangingPunct="1"/>
            <a:r>
              <a:rPr lang="en-US" altLang="en-US" dirty="0"/>
              <a:t>Another, nonionic aqueous constituent also gets a lot of Academy love—which one? </a:t>
            </a: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3DC93-D6F2-4070-9A02-9B9864244E88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29464204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703A26-682E-CA80-33D1-69CD6CB1E121}"/>
              </a:ext>
            </a:extLst>
          </p:cNvPr>
          <p:cNvSpPr/>
          <p:nvPr/>
        </p:nvSpPr>
        <p:spPr>
          <a:xfrm>
            <a:off x="5943600" y="2590800"/>
            <a:ext cx="685800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74B168-F374-C78C-7A50-1066A69C7F58}"/>
              </a:ext>
            </a:extLst>
          </p:cNvPr>
          <p:cNvSpPr/>
          <p:nvPr/>
        </p:nvSpPr>
        <p:spPr>
          <a:xfrm>
            <a:off x="7432812" y="2590800"/>
            <a:ext cx="1101587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20258-3311-4CE2-EA12-8E2A2C343C31}"/>
              </a:ext>
            </a:extLst>
          </p:cNvPr>
          <p:cNvSpPr/>
          <p:nvPr/>
        </p:nvSpPr>
        <p:spPr>
          <a:xfrm>
            <a:off x="3062908" y="2968486"/>
            <a:ext cx="4480892" cy="357809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/>
              <a:t>Speaking of Aqueous Formation…</a:t>
            </a:r>
          </a:p>
          <a:p>
            <a:pPr lvl="1" eaLnBrk="1" hangingPunct="1"/>
            <a:r>
              <a:rPr lang="en-US" altLang="en-US" dirty="0"/>
              <a:t>Other than keeping the globe inflated, what physiologic needs are met by aqueous? </a:t>
            </a:r>
            <a:r>
              <a:rPr lang="en-US" altLang="en-US" dirty="0">
                <a:solidFill>
                  <a:srgbClr val="0000FF"/>
                </a:solidFill>
              </a:rPr>
              <a:t>It is the chief source of nutrients for the  lens  and  cornea . (Likewise, it  removes their waste products .)</a:t>
            </a:r>
          </a:p>
          <a:p>
            <a:pPr lvl="1" eaLnBrk="1" hangingPunct="1"/>
            <a:r>
              <a:rPr lang="en-US" altLang="en-US" dirty="0"/>
              <a:t>Of the many constituents of aqueous, the Academy seems fixated on one class—what is it? </a:t>
            </a:r>
            <a:r>
              <a:rPr lang="en-US" altLang="en-US" dirty="0">
                <a:solidFill>
                  <a:srgbClr val="0000FF"/>
                </a:solidFill>
              </a:rPr>
              <a:t>Ions</a:t>
            </a:r>
          </a:p>
          <a:p>
            <a:pPr lvl="1" eaLnBrk="1" hangingPunct="1"/>
            <a:r>
              <a:rPr lang="en-US" altLang="en-US" dirty="0"/>
              <a:t>Another, nonionic aqueous constituent also gets a lot of Academy love—which one? </a:t>
            </a:r>
            <a:r>
              <a:rPr lang="en-US" altLang="en-US" dirty="0">
                <a:solidFill>
                  <a:srgbClr val="0000FF"/>
                </a:solidFill>
              </a:rPr>
              <a:t>Ascorbate, </a:t>
            </a:r>
            <a:r>
              <a:rPr lang="en-US" altLang="en-US" i="1" dirty="0">
                <a:solidFill>
                  <a:srgbClr val="0000FF"/>
                </a:solidFill>
              </a:rPr>
              <a:t>aka</a:t>
            </a:r>
            <a:r>
              <a:rPr lang="en-US" altLang="en-US" dirty="0">
                <a:solidFill>
                  <a:srgbClr val="0000FF"/>
                </a:solidFill>
              </a:rPr>
              <a:t> Vitamin C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Q/A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3DC93-D6F2-4070-9A02-9B9864244E88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3A12D2-9574-8A97-41D4-E1FCF7CEF54D}"/>
              </a:ext>
            </a:extLst>
          </p:cNvPr>
          <p:cNvSpPr/>
          <p:nvPr/>
        </p:nvSpPr>
        <p:spPr>
          <a:xfrm>
            <a:off x="1219200" y="5062330"/>
            <a:ext cx="1600200" cy="42407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two ‘words’</a:t>
            </a:r>
          </a:p>
        </p:txBody>
      </p:sp>
    </p:spTree>
    <p:extLst>
      <p:ext uri="{BB962C8B-B14F-4D97-AF65-F5344CB8AC3E}">
        <p14:creationId xmlns:p14="http://schemas.microsoft.com/office/powerpoint/2010/main" val="3665657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3">
            <a:extLst>
              <a:ext uri="{FF2B5EF4-FFF2-40B4-BE49-F238E27FC236}">
                <a16:creationId xmlns:a16="http://schemas.microsoft.com/office/drawing/2014/main" id="{D0B10FBE-23B0-4565-827C-8CD412300E04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12301" name="Text Box 4">
              <a:extLst>
                <a:ext uri="{FF2B5EF4-FFF2-40B4-BE49-F238E27FC236}">
                  <a16:creationId xmlns:a16="http://schemas.microsoft.com/office/drawing/2014/main" id="{918AFC64-4729-43EB-AE61-42F58E0648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/>
                <a:t>IOP =</a:t>
              </a:r>
            </a:p>
          </p:txBody>
        </p:sp>
        <p:sp>
          <p:nvSpPr>
            <p:cNvPr id="12302" name="Text Box 5">
              <a:extLst>
                <a:ext uri="{FF2B5EF4-FFF2-40B4-BE49-F238E27FC236}">
                  <a16:creationId xmlns:a16="http://schemas.microsoft.com/office/drawing/2014/main" id="{FEB7FF54-6055-4ABB-86C6-2F357C68AF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0066FF"/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rgbClr val="0066FF"/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rgbClr val="0066FF"/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Outflow Facility (</a:t>
              </a:r>
              <a:r>
                <a:rPr lang="en-US" altLang="en-US" sz="2000" b="1" dirty="0">
                  <a:solidFill>
                    <a:srgbClr val="FF0000"/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L/min/mmHg)</a:t>
              </a:r>
            </a:p>
          </p:txBody>
        </p:sp>
        <p:sp>
          <p:nvSpPr>
            <p:cNvPr id="12303" name="Text Box 6">
              <a:extLst>
                <a:ext uri="{FF2B5EF4-FFF2-40B4-BE49-F238E27FC236}">
                  <a16:creationId xmlns:a16="http://schemas.microsoft.com/office/drawing/2014/main" id="{B15155D9-4748-41C3-B67E-C104E4DA29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</a:rPr>
                <a:t>+</a:t>
              </a:r>
              <a:endParaRPr lang="en-US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12304" name="Text Box 7">
              <a:extLst>
                <a:ext uri="{FF2B5EF4-FFF2-40B4-BE49-F238E27FC236}">
                  <a16:creationId xmlns:a16="http://schemas.microsoft.com/office/drawing/2014/main" id="{7E3A10ED-BC30-4015-BBDF-5B341B3011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CCCC00"/>
                  </a:solidFill>
                </a:rPr>
                <a:t>Episcleral</a:t>
              </a:r>
              <a:r>
                <a:rPr lang="en-US" altLang="en-US" sz="2000" b="1">
                  <a:solidFill>
                    <a:schemeClr val="accent1"/>
                  </a:solidFill>
                </a:rPr>
                <a:t>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accent1"/>
                  </a:solidFill>
                </a:rPr>
                <a:t>Pressure (mmHg)</a:t>
              </a:r>
            </a:p>
          </p:txBody>
        </p:sp>
      </p:grpSp>
      <p:sp>
        <p:nvSpPr>
          <p:cNvPr id="12291" name="Text Box 8">
            <a:extLst>
              <a:ext uri="{FF2B5EF4-FFF2-40B4-BE49-F238E27FC236}">
                <a16:creationId xmlns:a16="http://schemas.microsoft.com/office/drawing/2014/main" id="{8BF6109C-57D0-4652-AE39-B9A39BCE5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1143000"/>
            <a:ext cx="8404225" cy="8223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Fill in the IOP equation below. 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The </a:t>
            </a:r>
            <a:r>
              <a:rPr lang="en-US" altLang="en-US" sz="2400" b="1"/>
              <a:t>Goldmann equation</a:t>
            </a:r>
          </a:p>
        </p:txBody>
      </p:sp>
      <p:sp>
        <p:nvSpPr>
          <p:cNvPr id="12292" name="Line 9">
            <a:extLst>
              <a:ext uri="{FF2B5EF4-FFF2-40B4-BE49-F238E27FC236}">
                <a16:creationId xmlns:a16="http://schemas.microsoft.com/office/drawing/2014/main" id="{852FF766-2F4A-43F4-BD8D-5D71262FF8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Text Box 10">
            <a:extLst>
              <a:ext uri="{FF2B5EF4-FFF2-40B4-BE49-F238E27FC236}">
                <a16:creationId xmlns:a16="http://schemas.microsoft.com/office/drawing/2014/main" id="{03BAC31B-ED24-4775-9060-F9EA4052A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103688"/>
            <a:ext cx="423545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So to lower IOP, one must: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--</a:t>
            </a:r>
            <a:r>
              <a:rPr lang="en-US" altLang="en-US" sz="1800">
                <a:solidFill>
                  <a:srgbClr val="0066FF"/>
                </a:solidFill>
              </a:rPr>
              <a:t>decrease aqueous formation</a:t>
            </a:r>
            <a:r>
              <a:rPr lang="en-US" altLang="en-US" sz="1800"/>
              <a:t>, </a:t>
            </a:r>
            <a:r>
              <a:rPr lang="en-US" altLang="en-US" sz="1800" i="1"/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--</a:t>
            </a:r>
            <a:r>
              <a:rPr lang="en-US" altLang="en-US" sz="1800">
                <a:solidFill>
                  <a:srgbClr val="669999"/>
                </a:solidFill>
              </a:rPr>
              <a:t>increase outflow facility</a:t>
            </a:r>
            <a:r>
              <a:rPr lang="en-US" altLang="en-US" sz="1800"/>
              <a:t>, </a:t>
            </a:r>
            <a:r>
              <a:rPr lang="en-US" altLang="en-US" sz="1800" i="1"/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--</a:t>
            </a:r>
            <a:r>
              <a:rPr lang="en-US" altLang="en-US" sz="1800">
                <a:solidFill>
                  <a:srgbClr val="CCCC00"/>
                </a:solidFill>
              </a:rPr>
              <a:t>decrease episcleral venous pressure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…and/or </a:t>
            </a:r>
            <a:r>
              <a:rPr lang="en-US" altLang="en-US" sz="1800" b="1">
                <a:solidFill>
                  <a:schemeClr val="bg1"/>
                </a:solidFill>
              </a:rPr>
              <a:t>dehydrate the vitreous</a:t>
            </a:r>
            <a:r>
              <a:rPr lang="en-US" altLang="en-US" sz="1800">
                <a:solidFill>
                  <a:schemeClr val="bg1"/>
                </a:solidFill>
              </a:rPr>
              <a:t> with 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   </a:t>
            </a:r>
            <a:r>
              <a:rPr lang="en-US" altLang="en-US" sz="1800" b="1">
                <a:solidFill>
                  <a:schemeClr val="bg1"/>
                </a:solidFill>
              </a:rPr>
              <a:t>hyperosmotic</a:t>
            </a:r>
            <a:r>
              <a:rPr lang="en-US" altLang="en-US" sz="1800">
                <a:solidFill>
                  <a:schemeClr val="bg1"/>
                </a:solidFill>
              </a:rPr>
              <a:t> agent</a:t>
            </a:r>
          </a:p>
        </p:txBody>
      </p:sp>
      <p:sp>
        <p:nvSpPr>
          <p:cNvPr id="12294" name="Text Box 11">
            <a:extLst>
              <a:ext uri="{FF2B5EF4-FFF2-40B4-BE49-F238E27FC236}">
                <a16:creationId xmlns:a16="http://schemas.microsoft.com/office/drawing/2014/main" id="{4C395302-94F2-4B2C-81E2-6E0CFB93D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0"/>
            <a:ext cx="2108200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1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/>
              <a:t>Three IOP-lowering maneuvers implied by the </a:t>
            </a:r>
            <a:r>
              <a:rPr lang="en-US" altLang="en-US" sz="1400" i="1" dirty="0" err="1"/>
              <a:t>Goldmann</a:t>
            </a:r>
            <a:r>
              <a:rPr lang="en-US" altLang="en-US" sz="1400" i="1" dirty="0"/>
              <a:t> equation</a:t>
            </a:r>
          </a:p>
        </p:txBody>
      </p:sp>
      <p:sp>
        <p:nvSpPr>
          <p:cNvPr id="12295" name="AutoShape 12">
            <a:extLst>
              <a:ext uri="{FF2B5EF4-FFF2-40B4-BE49-F238E27FC236}">
                <a16:creationId xmlns:a16="http://schemas.microsoft.com/office/drawing/2014/main" id="{80E06700-7B48-4AC6-9ED1-A030FFE00603}"/>
              </a:ext>
            </a:extLst>
          </p:cNvPr>
          <p:cNvSpPr>
            <a:spLocks/>
          </p:cNvSpPr>
          <p:nvPr/>
        </p:nvSpPr>
        <p:spPr bwMode="auto">
          <a:xfrm>
            <a:off x="2590800" y="4456113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296" name="Rectangle 15">
            <a:extLst>
              <a:ext uri="{FF2B5EF4-FFF2-40B4-BE49-F238E27FC236}">
                <a16:creationId xmlns:a16="http://schemas.microsoft.com/office/drawing/2014/main" id="{1E163D60-0FC1-40A2-9486-D8A066784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2297" name="Slide Number Placeholder 1">
            <a:extLst>
              <a:ext uri="{FF2B5EF4-FFF2-40B4-BE49-F238E27FC236}">
                <a16:creationId xmlns:a16="http://schemas.microsoft.com/office/drawing/2014/main" id="{37C68F0B-67E2-489C-AFA9-5FFED36D3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A3AC04-83BF-46AB-A957-9E2B8C1ABAB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/>
          </a:p>
        </p:txBody>
      </p:sp>
      <p:sp>
        <p:nvSpPr>
          <p:cNvPr id="12298" name="Rectangle 16">
            <a:extLst>
              <a:ext uri="{FF2B5EF4-FFF2-40B4-BE49-F238E27FC236}">
                <a16:creationId xmlns:a16="http://schemas.microsoft.com/office/drawing/2014/main" id="{DD714244-60E8-4CD7-92F6-58446A9C6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516438"/>
            <a:ext cx="2908300" cy="228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 dirty="0"/>
          </a:p>
        </p:txBody>
      </p:sp>
      <p:sp>
        <p:nvSpPr>
          <p:cNvPr id="12299" name="Rectangle 16">
            <a:extLst>
              <a:ext uri="{FF2B5EF4-FFF2-40B4-BE49-F238E27FC236}">
                <a16:creationId xmlns:a16="http://schemas.microsoft.com/office/drawing/2014/main" id="{432BF2BC-C9D8-45EB-8776-A2400B24A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800600"/>
            <a:ext cx="2362200" cy="304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 dirty="0"/>
          </a:p>
        </p:txBody>
      </p:sp>
      <p:sp>
        <p:nvSpPr>
          <p:cNvPr id="12300" name="Rectangle 16">
            <a:extLst>
              <a:ext uri="{FF2B5EF4-FFF2-40B4-BE49-F238E27FC236}">
                <a16:creationId xmlns:a16="http://schemas.microsoft.com/office/drawing/2014/main" id="{20B5A5BB-1F68-4281-9E9F-A008CB771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141913"/>
            <a:ext cx="3657600" cy="228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E8D7DD-A8A6-406D-A34F-CC06CA25E65D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72C22A-F976-3BA1-FBB3-CD7BD73B1ACA}"/>
              </a:ext>
            </a:extLst>
          </p:cNvPr>
          <p:cNvSpPr/>
          <p:nvPr/>
        </p:nvSpPr>
        <p:spPr>
          <a:xfrm>
            <a:off x="1219200" y="5062330"/>
            <a:ext cx="1600200" cy="42407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703A26-682E-CA80-33D1-69CD6CB1E121}"/>
              </a:ext>
            </a:extLst>
          </p:cNvPr>
          <p:cNvSpPr/>
          <p:nvPr/>
        </p:nvSpPr>
        <p:spPr>
          <a:xfrm>
            <a:off x="5943600" y="2590800"/>
            <a:ext cx="685800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74B168-F374-C78C-7A50-1066A69C7F58}"/>
              </a:ext>
            </a:extLst>
          </p:cNvPr>
          <p:cNvSpPr/>
          <p:nvPr/>
        </p:nvSpPr>
        <p:spPr>
          <a:xfrm>
            <a:off x="7432812" y="2590800"/>
            <a:ext cx="1101587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20258-3311-4CE2-EA12-8E2A2C343C31}"/>
              </a:ext>
            </a:extLst>
          </p:cNvPr>
          <p:cNvSpPr/>
          <p:nvPr/>
        </p:nvSpPr>
        <p:spPr>
          <a:xfrm>
            <a:off x="3062908" y="2968486"/>
            <a:ext cx="4480892" cy="357809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/>
              <a:t>Speaking of Aqueous Formation…</a:t>
            </a:r>
          </a:p>
          <a:p>
            <a:pPr lvl="1" eaLnBrk="1" hangingPunct="1"/>
            <a:r>
              <a:rPr lang="en-US" altLang="en-US" dirty="0"/>
              <a:t>Other than keeping the globe inflated, what physiologic needs are met by aqueous? </a:t>
            </a:r>
            <a:r>
              <a:rPr lang="en-US" altLang="en-US" dirty="0">
                <a:solidFill>
                  <a:srgbClr val="0000FF"/>
                </a:solidFill>
              </a:rPr>
              <a:t>It is the chief source of nutrients for the  lens  and  cornea . (Likewise, it  removes their waste products .)</a:t>
            </a:r>
          </a:p>
          <a:p>
            <a:pPr lvl="1" eaLnBrk="1" hangingPunct="1"/>
            <a:r>
              <a:rPr lang="en-US" altLang="en-US" dirty="0"/>
              <a:t>Of the many constituents of aqueous, the Academy seems fixated on one class—what is it? </a:t>
            </a:r>
            <a:r>
              <a:rPr lang="en-US" altLang="en-US" dirty="0">
                <a:solidFill>
                  <a:srgbClr val="0000FF"/>
                </a:solidFill>
              </a:rPr>
              <a:t>Ions</a:t>
            </a:r>
          </a:p>
          <a:p>
            <a:pPr lvl="1" eaLnBrk="1" hangingPunct="1"/>
            <a:r>
              <a:rPr lang="en-US" altLang="en-US" dirty="0"/>
              <a:t>Another, nonionic aqueous constituent also gets a lot of Academy love—which one? </a:t>
            </a:r>
            <a:r>
              <a:rPr lang="en-US" altLang="en-US" dirty="0">
                <a:solidFill>
                  <a:srgbClr val="0000FF"/>
                </a:solidFill>
              </a:rPr>
              <a:t>Ascorbate, </a:t>
            </a:r>
            <a:r>
              <a:rPr lang="en-US" altLang="en-US" i="1" dirty="0">
                <a:solidFill>
                  <a:srgbClr val="0000FF"/>
                </a:solidFill>
              </a:rPr>
              <a:t>aka</a:t>
            </a:r>
            <a:r>
              <a:rPr lang="en-US" altLang="en-US" dirty="0">
                <a:solidFill>
                  <a:srgbClr val="0000FF"/>
                </a:solidFill>
              </a:rPr>
              <a:t> Vitamin C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3DC93-D6F2-4070-9A02-9B9864244E88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2998523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72C22A-F976-3BA1-FBB3-CD7BD73B1ACA}"/>
              </a:ext>
            </a:extLst>
          </p:cNvPr>
          <p:cNvSpPr/>
          <p:nvPr/>
        </p:nvSpPr>
        <p:spPr>
          <a:xfrm>
            <a:off x="1219200" y="5062330"/>
            <a:ext cx="1600200" cy="42407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703A26-682E-CA80-33D1-69CD6CB1E121}"/>
              </a:ext>
            </a:extLst>
          </p:cNvPr>
          <p:cNvSpPr/>
          <p:nvPr/>
        </p:nvSpPr>
        <p:spPr>
          <a:xfrm>
            <a:off x="5943600" y="2590800"/>
            <a:ext cx="685800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74B168-F374-C78C-7A50-1066A69C7F58}"/>
              </a:ext>
            </a:extLst>
          </p:cNvPr>
          <p:cNvSpPr/>
          <p:nvPr/>
        </p:nvSpPr>
        <p:spPr>
          <a:xfrm>
            <a:off x="7432812" y="2590800"/>
            <a:ext cx="1101587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20258-3311-4CE2-EA12-8E2A2C343C31}"/>
              </a:ext>
            </a:extLst>
          </p:cNvPr>
          <p:cNvSpPr/>
          <p:nvPr/>
        </p:nvSpPr>
        <p:spPr>
          <a:xfrm>
            <a:off x="3062908" y="2968486"/>
            <a:ext cx="4480892" cy="357809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Speaking of Aqueous Formation…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Other than keeping the globe inflated, what physiologic needs are met by aqueous? It is the chief source of nutrients for the  lens  and  cornea . (Likewise, it  removes their waste products .)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Of the many constituents of aqueous, the Academy seems fixated on one class—what is it? Ions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Another, nonionic aqueous constituent also gets a lot of Academy love—which one? </a:t>
            </a:r>
            <a:r>
              <a:rPr lang="en-US" altLang="en-US" b="1" dirty="0">
                <a:solidFill>
                  <a:srgbClr val="0000FF"/>
                </a:solidFill>
              </a:rPr>
              <a:t>Ascorbate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aka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Vitamin C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3DC93-D6F2-4070-9A02-9B9864244E88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391AEF-903B-63E6-8613-B64DB53A4062}"/>
              </a:ext>
            </a:extLst>
          </p:cNvPr>
          <p:cNvSpPr txBox="1"/>
          <p:nvPr/>
        </p:nvSpPr>
        <p:spPr>
          <a:xfrm>
            <a:off x="2986708" y="5151781"/>
            <a:ext cx="6077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Is</a:t>
            </a:r>
            <a:r>
              <a:rPr lang="en-US" sz="1400" dirty="0">
                <a:solidFill>
                  <a:srgbClr val="0000FF"/>
                </a:solidFill>
              </a:rPr>
              <a:t> [aqueous ascorbate] </a:t>
            </a:r>
            <a:r>
              <a:rPr lang="en-US" sz="1400" i="1" dirty="0">
                <a:solidFill>
                  <a:srgbClr val="0000FF"/>
                </a:solidFill>
              </a:rPr>
              <a:t>greater, or less than </a:t>
            </a:r>
            <a:r>
              <a:rPr lang="en-US" sz="1400" dirty="0">
                <a:solidFill>
                  <a:srgbClr val="0000FF"/>
                </a:solidFill>
              </a:rPr>
              <a:t>[plasma ascorbate]</a:t>
            </a:r>
            <a:r>
              <a:rPr lang="en-US" sz="1400" i="1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683493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72C22A-F976-3BA1-FBB3-CD7BD73B1ACA}"/>
              </a:ext>
            </a:extLst>
          </p:cNvPr>
          <p:cNvSpPr/>
          <p:nvPr/>
        </p:nvSpPr>
        <p:spPr>
          <a:xfrm>
            <a:off x="1219200" y="5062330"/>
            <a:ext cx="1600200" cy="42407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703A26-682E-CA80-33D1-69CD6CB1E121}"/>
              </a:ext>
            </a:extLst>
          </p:cNvPr>
          <p:cNvSpPr/>
          <p:nvPr/>
        </p:nvSpPr>
        <p:spPr>
          <a:xfrm>
            <a:off x="5943600" y="2590800"/>
            <a:ext cx="685800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74B168-F374-C78C-7A50-1066A69C7F58}"/>
              </a:ext>
            </a:extLst>
          </p:cNvPr>
          <p:cNvSpPr/>
          <p:nvPr/>
        </p:nvSpPr>
        <p:spPr>
          <a:xfrm>
            <a:off x="7432812" y="2590800"/>
            <a:ext cx="1101587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20258-3311-4CE2-EA12-8E2A2C343C31}"/>
              </a:ext>
            </a:extLst>
          </p:cNvPr>
          <p:cNvSpPr/>
          <p:nvPr/>
        </p:nvSpPr>
        <p:spPr>
          <a:xfrm>
            <a:off x="3062908" y="2968486"/>
            <a:ext cx="4480892" cy="357809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Speaking of Aqueous Formation…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Other than keeping the globe inflated, what physiologic needs are met by aqueous? It is the chief source of nutrients for the  lens  and  cornea . (Likewise, it  removes their waste products .)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Of the many constituents of aqueous, the Academy seems fixated on one class—what is it? Ions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Another, nonionic aqueous constituent also gets a lot of Academy love—which one? </a:t>
            </a:r>
            <a:r>
              <a:rPr lang="en-US" altLang="en-US" b="1" dirty="0">
                <a:solidFill>
                  <a:srgbClr val="0000FF"/>
                </a:solidFill>
              </a:rPr>
              <a:t>Ascorbate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aka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Vitamin C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Q/A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3DC93-D6F2-4070-9A02-9B9864244E88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391AEF-903B-63E6-8613-B64DB53A4062}"/>
              </a:ext>
            </a:extLst>
          </p:cNvPr>
          <p:cNvSpPr txBox="1"/>
          <p:nvPr/>
        </p:nvSpPr>
        <p:spPr>
          <a:xfrm>
            <a:off x="2986708" y="5151781"/>
            <a:ext cx="6077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Is</a:t>
            </a:r>
            <a:r>
              <a:rPr lang="en-US" sz="1400" dirty="0">
                <a:solidFill>
                  <a:srgbClr val="0000FF"/>
                </a:solidFill>
              </a:rPr>
              <a:t> [aqueous ascorbate] </a:t>
            </a:r>
            <a:r>
              <a:rPr lang="en-US" sz="1400" i="1" dirty="0">
                <a:solidFill>
                  <a:srgbClr val="0000FF"/>
                </a:solidFill>
              </a:rPr>
              <a:t>greater, or less than </a:t>
            </a:r>
            <a:r>
              <a:rPr lang="en-US" sz="1400" dirty="0">
                <a:solidFill>
                  <a:srgbClr val="0000FF"/>
                </a:solidFill>
              </a:rPr>
              <a:t>[plasma ascorbate]</a:t>
            </a:r>
            <a:r>
              <a:rPr lang="en-US" sz="14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Greater—10 to 50  times greater, in fact</a:t>
            </a:r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A61C64-E958-D97D-ABA7-091EF10AEC40}"/>
              </a:ext>
            </a:extLst>
          </p:cNvPr>
          <p:cNvSpPr/>
          <p:nvPr/>
        </p:nvSpPr>
        <p:spPr>
          <a:xfrm>
            <a:off x="3810000" y="5435046"/>
            <a:ext cx="685800" cy="195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# to #</a:t>
            </a:r>
          </a:p>
        </p:txBody>
      </p:sp>
    </p:spTree>
    <p:extLst>
      <p:ext uri="{BB962C8B-B14F-4D97-AF65-F5344CB8AC3E}">
        <p14:creationId xmlns:p14="http://schemas.microsoft.com/office/powerpoint/2010/main" val="36565669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72C22A-F976-3BA1-FBB3-CD7BD73B1ACA}"/>
              </a:ext>
            </a:extLst>
          </p:cNvPr>
          <p:cNvSpPr/>
          <p:nvPr/>
        </p:nvSpPr>
        <p:spPr>
          <a:xfrm>
            <a:off x="1219200" y="5062330"/>
            <a:ext cx="1600200" cy="42407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703A26-682E-CA80-33D1-69CD6CB1E121}"/>
              </a:ext>
            </a:extLst>
          </p:cNvPr>
          <p:cNvSpPr/>
          <p:nvPr/>
        </p:nvSpPr>
        <p:spPr>
          <a:xfrm>
            <a:off x="5943600" y="2590800"/>
            <a:ext cx="685800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74B168-F374-C78C-7A50-1066A69C7F58}"/>
              </a:ext>
            </a:extLst>
          </p:cNvPr>
          <p:cNvSpPr/>
          <p:nvPr/>
        </p:nvSpPr>
        <p:spPr>
          <a:xfrm>
            <a:off x="7432812" y="2590800"/>
            <a:ext cx="1101587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20258-3311-4CE2-EA12-8E2A2C343C31}"/>
              </a:ext>
            </a:extLst>
          </p:cNvPr>
          <p:cNvSpPr/>
          <p:nvPr/>
        </p:nvSpPr>
        <p:spPr>
          <a:xfrm>
            <a:off x="3062908" y="2968486"/>
            <a:ext cx="4480892" cy="357809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Speaking of Aqueous Formation…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Other than keeping the globe inflated, what physiologic needs are met by aqueous? It is the chief source of nutrients for the  lens  and  cornea . (Likewise, it  removes their waste products .)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Of the many constituents of aqueous, the Academy seems fixated on one class—what is it? Ions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Another, nonionic aqueous constituent also gets a lot of Academy love—which one? </a:t>
            </a:r>
            <a:r>
              <a:rPr lang="en-US" altLang="en-US" b="1" dirty="0">
                <a:solidFill>
                  <a:srgbClr val="0000FF"/>
                </a:solidFill>
              </a:rPr>
              <a:t>Ascorbate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aka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Vitamin C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3DC93-D6F2-4070-9A02-9B9864244E88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391AEF-903B-63E6-8613-B64DB53A4062}"/>
              </a:ext>
            </a:extLst>
          </p:cNvPr>
          <p:cNvSpPr txBox="1"/>
          <p:nvPr/>
        </p:nvSpPr>
        <p:spPr>
          <a:xfrm>
            <a:off x="2986708" y="5151781"/>
            <a:ext cx="6077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Is</a:t>
            </a:r>
            <a:r>
              <a:rPr lang="en-US" sz="1400" dirty="0">
                <a:solidFill>
                  <a:srgbClr val="0000FF"/>
                </a:solidFill>
              </a:rPr>
              <a:t> [aqueous ascorbate] </a:t>
            </a:r>
            <a:r>
              <a:rPr lang="en-US" sz="1400" i="1" dirty="0">
                <a:solidFill>
                  <a:srgbClr val="0000FF"/>
                </a:solidFill>
              </a:rPr>
              <a:t>greater, or less than </a:t>
            </a:r>
            <a:r>
              <a:rPr lang="en-US" sz="1400" dirty="0">
                <a:solidFill>
                  <a:srgbClr val="0000FF"/>
                </a:solidFill>
              </a:rPr>
              <a:t>[plasma ascorbate]</a:t>
            </a:r>
            <a:r>
              <a:rPr lang="en-US" sz="14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Greater—10 to 50  times greater, in fact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57008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72C22A-F976-3BA1-FBB3-CD7BD73B1ACA}"/>
              </a:ext>
            </a:extLst>
          </p:cNvPr>
          <p:cNvSpPr/>
          <p:nvPr/>
        </p:nvSpPr>
        <p:spPr>
          <a:xfrm>
            <a:off x="1219200" y="5062330"/>
            <a:ext cx="1600200" cy="42407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703A26-682E-CA80-33D1-69CD6CB1E121}"/>
              </a:ext>
            </a:extLst>
          </p:cNvPr>
          <p:cNvSpPr/>
          <p:nvPr/>
        </p:nvSpPr>
        <p:spPr>
          <a:xfrm>
            <a:off x="5943600" y="2590800"/>
            <a:ext cx="685800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74B168-F374-C78C-7A50-1066A69C7F58}"/>
              </a:ext>
            </a:extLst>
          </p:cNvPr>
          <p:cNvSpPr/>
          <p:nvPr/>
        </p:nvSpPr>
        <p:spPr>
          <a:xfrm>
            <a:off x="7432812" y="2590800"/>
            <a:ext cx="1101587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20258-3311-4CE2-EA12-8E2A2C343C31}"/>
              </a:ext>
            </a:extLst>
          </p:cNvPr>
          <p:cNvSpPr/>
          <p:nvPr/>
        </p:nvSpPr>
        <p:spPr>
          <a:xfrm>
            <a:off x="3062908" y="2968486"/>
            <a:ext cx="4480892" cy="357809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Speaking of Aqueous Formation…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Other than keeping the globe inflated, what physiologic needs are met by aqueous? It is the chief source of nutrients for the  lens  and  cornea . (Likewise, it  removes their waste products .)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Of the many constituents of aqueous, the Academy seems fixated on one class—what is it? Ions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Another, nonionic aqueous constituent also gets a lot of Academy love—which one? </a:t>
            </a:r>
            <a:r>
              <a:rPr lang="en-US" altLang="en-US" b="1" dirty="0">
                <a:solidFill>
                  <a:srgbClr val="0000FF"/>
                </a:solidFill>
              </a:rPr>
              <a:t>Ascorbate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aka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Vitamin C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3DC93-D6F2-4070-9A02-9B9864244E88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391AEF-903B-63E6-8613-B64DB53A4062}"/>
              </a:ext>
            </a:extLst>
          </p:cNvPr>
          <p:cNvSpPr txBox="1"/>
          <p:nvPr/>
        </p:nvSpPr>
        <p:spPr>
          <a:xfrm>
            <a:off x="2986708" y="5151781"/>
            <a:ext cx="60777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Is</a:t>
            </a:r>
            <a:r>
              <a:rPr lang="en-US" sz="1400" dirty="0">
                <a:solidFill>
                  <a:srgbClr val="0000FF"/>
                </a:solidFill>
              </a:rPr>
              <a:t> [aqueous ascorbate] </a:t>
            </a:r>
            <a:r>
              <a:rPr lang="en-US" sz="1400" i="1" dirty="0">
                <a:solidFill>
                  <a:srgbClr val="0000FF"/>
                </a:solidFill>
              </a:rPr>
              <a:t>greater, or less than </a:t>
            </a:r>
            <a:r>
              <a:rPr lang="en-US" sz="1400" dirty="0">
                <a:solidFill>
                  <a:srgbClr val="0000FF"/>
                </a:solidFill>
              </a:rPr>
              <a:t>[plasma ascorbate]</a:t>
            </a:r>
            <a:r>
              <a:rPr lang="en-US" sz="14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Greater—10 to 50  times greater, in fact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role does aqueous ascorbate play in eye health?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681133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72C22A-F976-3BA1-FBB3-CD7BD73B1ACA}"/>
              </a:ext>
            </a:extLst>
          </p:cNvPr>
          <p:cNvSpPr/>
          <p:nvPr/>
        </p:nvSpPr>
        <p:spPr>
          <a:xfrm>
            <a:off x="1219200" y="5062330"/>
            <a:ext cx="1600200" cy="42407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703A26-682E-CA80-33D1-69CD6CB1E121}"/>
              </a:ext>
            </a:extLst>
          </p:cNvPr>
          <p:cNvSpPr/>
          <p:nvPr/>
        </p:nvSpPr>
        <p:spPr>
          <a:xfrm>
            <a:off x="5943600" y="2590800"/>
            <a:ext cx="685800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74B168-F374-C78C-7A50-1066A69C7F58}"/>
              </a:ext>
            </a:extLst>
          </p:cNvPr>
          <p:cNvSpPr/>
          <p:nvPr/>
        </p:nvSpPr>
        <p:spPr>
          <a:xfrm>
            <a:off x="7432812" y="2590800"/>
            <a:ext cx="1101587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20258-3311-4CE2-EA12-8E2A2C343C31}"/>
              </a:ext>
            </a:extLst>
          </p:cNvPr>
          <p:cNvSpPr/>
          <p:nvPr/>
        </p:nvSpPr>
        <p:spPr>
          <a:xfrm>
            <a:off x="3062908" y="2968486"/>
            <a:ext cx="4480892" cy="357809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Speaking of Aqueous Formation…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Other than keeping the globe inflated, what physiologic needs are met by aqueous? It is the chief source of nutrients for the  lens  and  cornea . (Likewise, it  removes their waste products .)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Of the many constituents of aqueous, the Academy seems fixated on one class—what is it? Ions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Another, nonionic aqueous constituent also gets a lot of Academy love—which one? </a:t>
            </a:r>
            <a:r>
              <a:rPr lang="en-US" altLang="en-US" b="1" dirty="0">
                <a:solidFill>
                  <a:srgbClr val="0000FF"/>
                </a:solidFill>
              </a:rPr>
              <a:t>Ascorbate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aka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Vitamin C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Q/A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3DC93-D6F2-4070-9A02-9B9864244E88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391AEF-903B-63E6-8613-B64DB53A4062}"/>
              </a:ext>
            </a:extLst>
          </p:cNvPr>
          <p:cNvSpPr txBox="1"/>
          <p:nvPr/>
        </p:nvSpPr>
        <p:spPr>
          <a:xfrm>
            <a:off x="2986708" y="5151781"/>
            <a:ext cx="60777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Is</a:t>
            </a:r>
            <a:r>
              <a:rPr lang="en-US" sz="1400" dirty="0">
                <a:solidFill>
                  <a:srgbClr val="0000FF"/>
                </a:solidFill>
              </a:rPr>
              <a:t> [aqueous ascorbate] </a:t>
            </a:r>
            <a:r>
              <a:rPr lang="en-US" sz="1400" i="1" dirty="0">
                <a:solidFill>
                  <a:srgbClr val="0000FF"/>
                </a:solidFill>
              </a:rPr>
              <a:t>greater, or less than </a:t>
            </a:r>
            <a:r>
              <a:rPr lang="en-US" sz="1400" dirty="0">
                <a:solidFill>
                  <a:srgbClr val="0000FF"/>
                </a:solidFill>
              </a:rPr>
              <a:t>[plasma ascorbate]</a:t>
            </a:r>
            <a:r>
              <a:rPr lang="en-US" sz="14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Greater—10 to 50  times greater, in fact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role does aqueous ascorbate play in eye health?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Ascorbate is an  antioxidant </a:t>
            </a:r>
            <a:endParaRPr lang="en-US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C608E-248C-E24E-684C-709DE656F53C}"/>
              </a:ext>
            </a:extLst>
          </p:cNvPr>
          <p:cNvSpPr/>
          <p:nvPr/>
        </p:nvSpPr>
        <p:spPr>
          <a:xfrm>
            <a:off x="4343400" y="6068979"/>
            <a:ext cx="914400" cy="21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property</a:t>
            </a:r>
          </a:p>
        </p:txBody>
      </p:sp>
    </p:spTree>
    <p:extLst>
      <p:ext uri="{BB962C8B-B14F-4D97-AF65-F5344CB8AC3E}">
        <p14:creationId xmlns:p14="http://schemas.microsoft.com/office/powerpoint/2010/main" val="2207021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72C22A-F976-3BA1-FBB3-CD7BD73B1ACA}"/>
              </a:ext>
            </a:extLst>
          </p:cNvPr>
          <p:cNvSpPr/>
          <p:nvPr/>
        </p:nvSpPr>
        <p:spPr>
          <a:xfrm>
            <a:off x="1219200" y="5062330"/>
            <a:ext cx="1600200" cy="42407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703A26-682E-CA80-33D1-69CD6CB1E121}"/>
              </a:ext>
            </a:extLst>
          </p:cNvPr>
          <p:cNvSpPr/>
          <p:nvPr/>
        </p:nvSpPr>
        <p:spPr>
          <a:xfrm>
            <a:off x="5943600" y="2590800"/>
            <a:ext cx="685800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74B168-F374-C78C-7A50-1066A69C7F58}"/>
              </a:ext>
            </a:extLst>
          </p:cNvPr>
          <p:cNvSpPr/>
          <p:nvPr/>
        </p:nvSpPr>
        <p:spPr>
          <a:xfrm>
            <a:off x="7432812" y="2590800"/>
            <a:ext cx="1101587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20258-3311-4CE2-EA12-8E2A2C343C31}"/>
              </a:ext>
            </a:extLst>
          </p:cNvPr>
          <p:cNvSpPr/>
          <p:nvPr/>
        </p:nvSpPr>
        <p:spPr>
          <a:xfrm>
            <a:off x="3062908" y="2968486"/>
            <a:ext cx="4480892" cy="357809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Speaking of Aqueous Formation…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Other than keeping the globe inflated, what physiologic needs are met by aqueous? It is the chief source of nutrients for the  lens  and  cornea . (Likewise, it  removes their waste products .)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Of the many constituents of aqueous, the Academy seems fixated on one class—what is it? Ions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Another, nonionic aqueous constituent also gets a lot of Academy love—which one? </a:t>
            </a:r>
            <a:r>
              <a:rPr lang="en-US" altLang="en-US" b="1" dirty="0">
                <a:solidFill>
                  <a:srgbClr val="0000FF"/>
                </a:solidFill>
              </a:rPr>
              <a:t>Ascorbate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aka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Vitamin C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3DC93-D6F2-4070-9A02-9B9864244E88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391AEF-903B-63E6-8613-B64DB53A4062}"/>
              </a:ext>
            </a:extLst>
          </p:cNvPr>
          <p:cNvSpPr txBox="1"/>
          <p:nvPr/>
        </p:nvSpPr>
        <p:spPr>
          <a:xfrm>
            <a:off x="2986708" y="5151781"/>
            <a:ext cx="60777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Is</a:t>
            </a:r>
            <a:r>
              <a:rPr lang="en-US" sz="1400" dirty="0">
                <a:solidFill>
                  <a:srgbClr val="0000FF"/>
                </a:solidFill>
              </a:rPr>
              <a:t> [aqueous ascorbate] </a:t>
            </a:r>
            <a:r>
              <a:rPr lang="en-US" sz="1400" i="1" dirty="0">
                <a:solidFill>
                  <a:srgbClr val="0000FF"/>
                </a:solidFill>
              </a:rPr>
              <a:t>greater, or less than </a:t>
            </a:r>
            <a:r>
              <a:rPr lang="en-US" sz="1400" dirty="0">
                <a:solidFill>
                  <a:srgbClr val="0000FF"/>
                </a:solidFill>
              </a:rPr>
              <a:t>[plasma ascorbate]</a:t>
            </a:r>
            <a:r>
              <a:rPr lang="en-US" sz="14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Greater—10 to 50  times greater, in fact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role does aqueous ascorbate play in eye health?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Ascorbate is an  antioxidant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483573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72C22A-F976-3BA1-FBB3-CD7BD73B1ACA}"/>
              </a:ext>
            </a:extLst>
          </p:cNvPr>
          <p:cNvSpPr/>
          <p:nvPr/>
        </p:nvSpPr>
        <p:spPr>
          <a:xfrm>
            <a:off x="1219200" y="5062330"/>
            <a:ext cx="1600200" cy="42407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703A26-682E-CA80-33D1-69CD6CB1E121}"/>
              </a:ext>
            </a:extLst>
          </p:cNvPr>
          <p:cNvSpPr/>
          <p:nvPr/>
        </p:nvSpPr>
        <p:spPr>
          <a:xfrm>
            <a:off x="5943600" y="2590800"/>
            <a:ext cx="685800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74B168-F374-C78C-7A50-1066A69C7F58}"/>
              </a:ext>
            </a:extLst>
          </p:cNvPr>
          <p:cNvSpPr/>
          <p:nvPr/>
        </p:nvSpPr>
        <p:spPr>
          <a:xfrm>
            <a:off x="7432812" y="2590800"/>
            <a:ext cx="1101587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20258-3311-4CE2-EA12-8E2A2C343C31}"/>
              </a:ext>
            </a:extLst>
          </p:cNvPr>
          <p:cNvSpPr/>
          <p:nvPr/>
        </p:nvSpPr>
        <p:spPr>
          <a:xfrm>
            <a:off x="3062908" y="2968486"/>
            <a:ext cx="4480892" cy="357809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Speaking of Aqueous Formation…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Other than keeping the globe inflated, what physiologic needs are met by aqueous? It is the chief source of nutrients for the  lens  and  cornea . (Likewise, it  removes their waste products .)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Of the many constituents of aqueous, the Academy seems fixated on one class—what is it? Ions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Another, nonionic aqueous constituent also gets a lot of Academy love—which one? </a:t>
            </a:r>
            <a:r>
              <a:rPr lang="en-US" altLang="en-US" b="1" dirty="0">
                <a:solidFill>
                  <a:srgbClr val="0000FF"/>
                </a:solidFill>
              </a:rPr>
              <a:t>Ascorbate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aka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Vitamin C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3DC93-D6F2-4070-9A02-9B9864244E88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391AEF-903B-63E6-8613-B64DB53A4062}"/>
              </a:ext>
            </a:extLst>
          </p:cNvPr>
          <p:cNvSpPr txBox="1"/>
          <p:nvPr/>
        </p:nvSpPr>
        <p:spPr>
          <a:xfrm>
            <a:off x="2986708" y="5151781"/>
            <a:ext cx="60777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Is</a:t>
            </a:r>
            <a:r>
              <a:rPr lang="en-US" sz="1400" dirty="0">
                <a:solidFill>
                  <a:srgbClr val="0000FF"/>
                </a:solidFill>
              </a:rPr>
              <a:t> [aqueous ascorbate] </a:t>
            </a:r>
            <a:r>
              <a:rPr lang="en-US" sz="1400" i="1" dirty="0">
                <a:solidFill>
                  <a:srgbClr val="0000FF"/>
                </a:solidFill>
              </a:rPr>
              <a:t>greater, or less than </a:t>
            </a:r>
            <a:r>
              <a:rPr lang="en-US" sz="1400" dirty="0">
                <a:solidFill>
                  <a:srgbClr val="0000FF"/>
                </a:solidFill>
              </a:rPr>
              <a:t>[plasma ascorbate]</a:t>
            </a:r>
            <a:r>
              <a:rPr lang="en-US" sz="14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Greater—10 to 50  times greater, in fact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role does aqueous ascorbate play in eye health?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Ascorbate is an  antioxidant , </a:t>
            </a:r>
            <a:r>
              <a:rPr lang="en-US" sz="1400" dirty="0"/>
              <a:t>and as such, its high aqueous levels prevent some  UV  light from reaching the lens and structures beyond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1E8228-59A6-4133-A3CD-BAE3B906359B}"/>
              </a:ext>
            </a:extLst>
          </p:cNvPr>
          <p:cNvSpPr/>
          <p:nvPr/>
        </p:nvSpPr>
        <p:spPr>
          <a:xfrm>
            <a:off x="3581400" y="6281530"/>
            <a:ext cx="327991" cy="238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</a:rPr>
              <a:t>abb.</a:t>
            </a:r>
          </a:p>
        </p:txBody>
      </p:sp>
    </p:spTree>
    <p:extLst>
      <p:ext uri="{BB962C8B-B14F-4D97-AF65-F5344CB8AC3E}">
        <p14:creationId xmlns:p14="http://schemas.microsoft.com/office/powerpoint/2010/main" val="9029866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72C22A-F976-3BA1-FBB3-CD7BD73B1ACA}"/>
              </a:ext>
            </a:extLst>
          </p:cNvPr>
          <p:cNvSpPr/>
          <p:nvPr/>
        </p:nvSpPr>
        <p:spPr>
          <a:xfrm>
            <a:off x="1219200" y="5062330"/>
            <a:ext cx="1600200" cy="42407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703A26-682E-CA80-33D1-69CD6CB1E121}"/>
              </a:ext>
            </a:extLst>
          </p:cNvPr>
          <p:cNvSpPr/>
          <p:nvPr/>
        </p:nvSpPr>
        <p:spPr>
          <a:xfrm>
            <a:off x="5943600" y="2590800"/>
            <a:ext cx="685800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74B168-F374-C78C-7A50-1066A69C7F58}"/>
              </a:ext>
            </a:extLst>
          </p:cNvPr>
          <p:cNvSpPr/>
          <p:nvPr/>
        </p:nvSpPr>
        <p:spPr>
          <a:xfrm>
            <a:off x="7432812" y="2590800"/>
            <a:ext cx="1101587" cy="304800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20258-3311-4CE2-EA12-8E2A2C343C31}"/>
              </a:ext>
            </a:extLst>
          </p:cNvPr>
          <p:cNvSpPr/>
          <p:nvPr/>
        </p:nvSpPr>
        <p:spPr>
          <a:xfrm>
            <a:off x="3062908" y="2968486"/>
            <a:ext cx="4480892" cy="357809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91013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Speaking of Aqueous Formation…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Other than keeping the globe inflated, what physiologic needs are met by aqueous? It is the chief source of nutrients for the  lens  and  cornea . (Likewise, it  removes their waste products .)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Of the many constituents of aqueous, the Academy seems fixated on one class—what is it? Ions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Another, nonionic aqueous constituent also gets a lot of Academy love—which one? </a:t>
            </a:r>
            <a:r>
              <a:rPr lang="en-US" altLang="en-US" b="1" dirty="0">
                <a:solidFill>
                  <a:srgbClr val="0000FF"/>
                </a:solidFill>
              </a:rPr>
              <a:t>Ascorbate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aka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Vitamin C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en-US" altLang="en-US" sz="1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3DC93-D6F2-4070-9A02-9B9864244E88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391AEF-903B-63E6-8613-B64DB53A4062}"/>
              </a:ext>
            </a:extLst>
          </p:cNvPr>
          <p:cNvSpPr txBox="1"/>
          <p:nvPr/>
        </p:nvSpPr>
        <p:spPr>
          <a:xfrm>
            <a:off x="2986708" y="5151781"/>
            <a:ext cx="60777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Is</a:t>
            </a:r>
            <a:r>
              <a:rPr lang="en-US" sz="1400" dirty="0">
                <a:solidFill>
                  <a:srgbClr val="0000FF"/>
                </a:solidFill>
              </a:rPr>
              <a:t> [aqueous ascorbate] </a:t>
            </a:r>
            <a:r>
              <a:rPr lang="en-US" sz="1400" i="1" dirty="0">
                <a:solidFill>
                  <a:srgbClr val="0000FF"/>
                </a:solidFill>
              </a:rPr>
              <a:t>greater, or less than </a:t>
            </a:r>
            <a:r>
              <a:rPr lang="en-US" sz="1400" dirty="0">
                <a:solidFill>
                  <a:srgbClr val="0000FF"/>
                </a:solidFill>
              </a:rPr>
              <a:t>[plasma ascorbate]</a:t>
            </a:r>
            <a:r>
              <a:rPr lang="en-US" sz="14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Greater—10 to 50  times greater, in fact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role does aqueous ascorbate play in eye health?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Ascorbate is an  antioxidant , </a:t>
            </a:r>
            <a:r>
              <a:rPr lang="en-US" sz="1400" dirty="0"/>
              <a:t>and as such, its high aqueous levels prevent some  UV  light from reaching the lens and structures beyond</a:t>
            </a:r>
          </a:p>
        </p:txBody>
      </p:sp>
    </p:spTree>
    <p:extLst>
      <p:ext uri="{BB962C8B-B14F-4D97-AF65-F5344CB8AC3E}">
        <p14:creationId xmlns:p14="http://schemas.microsoft.com/office/powerpoint/2010/main" val="27799185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3">
            <a:extLst>
              <a:ext uri="{FF2B5EF4-FFF2-40B4-BE49-F238E27FC236}">
                <a16:creationId xmlns:a16="http://schemas.microsoft.com/office/drawing/2014/main" id="{89DFEAA1-2362-435D-9903-FAFDAAFD9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389313"/>
            <a:ext cx="2320925" cy="14224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Which three classes of meds decrease aqueous formation?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--</a:t>
            </a:r>
            <a:r>
              <a:rPr lang="en-US" altLang="en-US" sz="1600" b="1" i="1" dirty="0">
                <a:solidFill>
                  <a:srgbClr val="0000FF"/>
                </a:solidFill>
              </a:rPr>
              <a:t>?</a:t>
            </a:r>
            <a:r>
              <a:rPr lang="en-US" altLang="en-US" sz="1600" b="1" i="1" dirty="0">
                <a:solidFill>
                  <a:srgbClr val="FFCCFF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1600" b="1" i="1" dirty="0">
                <a:solidFill>
                  <a:srgbClr val="FFCCFF"/>
                </a:solidFill>
              </a:rPr>
              <a:t> blockers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--</a:t>
            </a:r>
            <a:r>
              <a:rPr lang="en-US" altLang="en-US" sz="1600" b="1" i="1" dirty="0">
                <a:solidFill>
                  <a:srgbClr val="0000FF"/>
                </a:solidFill>
              </a:rPr>
              <a:t>?</a:t>
            </a:r>
            <a:r>
              <a:rPr lang="en-US" altLang="en-US" sz="1600" b="1" i="1" dirty="0">
                <a:solidFill>
                  <a:srgbClr val="FFCCFF"/>
                </a:solidFill>
              </a:rPr>
              <a:t>CAIs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--</a:t>
            </a:r>
            <a:r>
              <a:rPr lang="en-US" altLang="en-US" sz="1600" b="1" i="1" dirty="0">
                <a:solidFill>
                  <a:srgbClr val="0000FF"/>
                </a:solidFill>
              </a:rPr>
              <a:t>?</a:t>
            </a:r>
            <a:r>
              <a:rPr lang="en-US" altLang="en-US" sz="1600" b="1" i="1" dirty="0">
                <a:solidFill>
                  <a:srgbClr val="FFCCFF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1600" b="1" i="1" dirty="0">
                <a:solidFill>
                  <a:srgbClr val="FFCCFF"/>
                </a:solidFill>
              </a:rPr>
              <a:t> agonists</a:t>
            </a:r>
            <a:endParaRPr lang="en-US" altLang="en-US" sz="1600" b="1" dirty="0">
              <a:solidFill>
                <a:srgbClr val="FFCCFF"/>
              </a:solidFill>
            </a:endParaRPr>
          </a:p>
        </p:txBody>
      </p:sp>
      <p:grpSp>
        <p:nvGrpSpPr>
          <p:cNvPr id="16387" name="Group 3">
            <a:extLst>
              <a:ext uri="{FF2B5EF4-FFF2-40B4-BE49-F238E27FC236}">
                <a16:creationId xmlns:a16="http://schemas.microsoft.com/office/drawing/2014/main" id="{811BC60A-30A9-448F-8EFC-3A09627CC6FE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16394" name="Text Box 4">
              <a:extLst>
                <a:ext uri="{FF2B5EF4-FFF2-40B4-BE49-F238E27FC236}">
                  <a16:creationId xmlns:a16="http://schemas.microsoft.com/office/drawing/2014/main" id="{4E7934DB-024B-4DF0-808D-A9A841B476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 dirty="0">
                  <a:solidFill>
                    <a:schemeClr val="bg1">
                      <a:lumMod val="75000"/>
                    </a:schemeClr>
                  </a:solidFill>
                </a:rPr>
                <a:t>IOP =</a:t>
              </a:r>
            </a:p>
          </p:txBody>
        </p:sp>
        <p:sp>
          <p:nvSpPr>
            <p:cNvPr id="16395" name="Text Box 5">
              <a:extLst>
                <a:ext uri="{FF2B5EF4-FFF2-40B4-BE49-F238E27FC236}">
                  <a16:creationId xmlns:a16="http://schemas.microsoft.com/office/drawing/2014/main" id="{BB07B900-5578-4DE3-A55B-D4B8AE0897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0066FF"/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rgbClr val="0066FF"/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rgbClr val="0066FF"/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Outflow Facility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L/min/mmHg)</a:t>
              </a:r>
            </a:p>
          </p:txBody>
        </p:sp>
        <p:sp>
          <p:nvSpPr>
            <p:cNvPr id="16396" name="Text Box 6">
              <a:extLst>
                <a:ext uri="{FF2B5EF4-FFF2-40B4-BE49-F238E27FC236}">
                  <a16:creationId xmlns:a16="http://schemas.microsoft.com/office/drawing/2014/main" id="{D0F481C9-31A7-4B3C-9FE9-DF10C0622E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</a:rPr>
                <a:t>+</a:t>
              </a:r>
              <a:endParaRPr lang="en-US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16397" name="Text Box 7">
              <a:extLst>
                <a:ext uri="{FF2B5EF4-FFF2-40B4-BE49-F238E27FC236}">
                  <a16:creationId xmlns:a16="http://schemas.microsoft.com/office/drawing/2014/main" id="{270FEE51-470E-40CC-A7D6-5ABF2DB83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Episcleral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Pressure (mmHg)</a:t>
              </a:r>
            </a:p>
          </p:txBody>
        </p:sp>
      </p:grpSp>
      <p:sp>
        <p:nvSpPr>
          <p:cNvPr id="16388" name="Text Box 8">
            <a:extLst>
              <a:ext uri="{FF2B5EF4-FFF2-40B4-BE49-F238E27FC236}">
                <a16:creationId xmlns:a16="http://schemas.microsoft.com/office/drawing/2014/main" id="{4107849F-1434-40FC-AFC7-5568903C9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1143000"/>
            <a:ext cx="8404225" cy="8223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Fill in the IOP equation below. 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The </a:t>
            </a:r>
            <a:r>
              <a:rPr lang="en-US" altLang="en-US" sz="2400" b="1"/>
              <a:t>Goldmann equation</a:t>
            </a:r>
          </a:p>
        </p:txBody>
      </p:sp>
      <p:sp>
        <p:nvSpPr>
          <p:cNvPr id="16389" name="Line 9">
            <a:extLst>
              <a:ext uri="{FF2B5EF4-FFF2-40B4-BE49-F238E27FC236}">
                <a16:creationId xmlns:a16="http://schemas.microsoft.com/office/drawing/2014/main" id="{483F88AA-64B4-4512-B5C3-BF948AB0A0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 Box 10">
            <a:extLst>
              <a:ext uri="{FF2B5EF4-FFF2-40B4-BE49-F238E27FC236}">
                <a16:creationId xmlns:a16="http://schemas.microsoft.com/office/drawing/2014/main" id="{A23527CE-C5A9-441A-BBDF-89F55AC91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103688"/>
            <a:ext cx="4262705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So to lower IOP, one must: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1800" b="1" dirty="0">
                <a:solidFill>
                  <a:srgbClr val="0066FF"/>
                </a:solidFill>
              </a:rPr>
              <a:t>decrease aqueous formation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--increase outflow facility,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episcleral venous pressure</a:t>
            </a:r>
          </a:p>
        </p:txBody>
      </p:sp>
      <p:sp>
        <p:nvSpPr>
          <p:cNvPr id="16392" name="Rectangle 15">
            <a:extLst>
              <a:ext uri="{FF2B5EF4-FFF2-40B4-BE49-F238E27FC236}">
                <a16:creationId xmlns:a16="http://schemas.microsoft.com/office/drawing/2014/main" id="{F84CBE73-8284-4F96-910E-1BBC5220D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6393" name="Slide Number Placeholder 1">
            <a:extLst>
              <a:ext uri="{FF2B5EF4-FFF2-40B4-BE49-F238E27FC236}">
                <a16:creationId xmlns:a16="http://schemas.microsoft.com/office/drawing/2014/main" id="{4E27E3E4-BF1C-4D5A-85EF-DECE42A29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330F69-2BAE-477A-9BE0-2343FEA1607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en-US" altLang="en-US" sz="10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94070D6-B04E-491F-848A-31F3DEC434A3}"/>
              </a:ext>
            </a:extLst>
          </p:cNvPr>
          <p:cNvSpPr/>
          <p:nvPr/>
        </p:nvSpPr>
        <p:spPr>
          <a:xfrm>
            <a:off x="2724150" y="4398893"/>
            <a:ext cx="3524250" cy="5334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51BB8A-963C-4C98-8A94-F27379894200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B952381-2FE4-4388-9942-19BDA6C88100}"/>
              </a:ext>
            </a:extLst>
          </p:cNvPr>
          <p:cNvSpPr/>
          <p:nvPr/>
        </p:nvSpPr>
        <p:spPr>
          <a:xfrm>
            <a:off x="1531522" y="2457451"/>
            <a:ext cx="4500977" cy="5334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45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3">
            <a:extLst>
              <a:ext uri="{FF2B5EF4-FFF2-40B4-BE49-F238E27FC236}">
                <a16:creationId xmlns:a16="http://schemas.microsoft.com/office/drawing/2014/main" id="{0C994306-B836-4DF9-9ABD-8357EEC983B9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13322" name="Text Box 4">
              <a:extLst>
                <a:ext uri="{FF2B5EF4-FFF2-40B4-BE49-F238E27FC236}">
                  <a16:creationId xmlns:a16="http://schemas.microsoft.com/office/drawing/2014/main" id="{E0755C9D-3932-4425-9F2D-D8E5A46111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/>
                <a:t>IOP =</a:t>
              </a:r>
            </a:p>
          </p:txBody>
        </p:sp>
        <p:sp>
          <p:nvSpPr>
            <p:cNvPr id="13323" name="Text Box 5">
              <a:extLst>
                <a:ext uri="{FF2B5EF4-FFF2-40B4-BE49-F238E27FC236}">
                  <a16:creationId xmlns:a16="http://schemas.microsoft.com/office/drawing/2014/main" id="{8B89EA60-97A1-47FC-BEF2-557E043445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0066FF"/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rgbClr val="0066FF"/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rgbClr val="0066FF"/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Outflow Facility (</a:t>
              </a:r>
              <a:r>
                <a:rPr lang="en-US" altLang="en-US" sz="2000" b="1" dirty="0">
                  <a:solidFill>
                    <a:srgbClr val="FF0000"/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L/min/mmHg)</a:t>
              </a:r>
            </a:p>
          </p:txBody>
        </p:sp>
        <p:sp>
          <p:nvSpPr>
            <p:cNvPr id="13324" name="Text Box 6">
              <a:extLst>
                <a:ext uri="{FF2B5EF4-FFF2-40B4-BE49-F238E27FC236}">
                  <a16:creationId xmlns:a16="http://schemas.microsoft.com/office/drawing/2014/main" id="{CD58EBE5-B1CC-4100-A3D7-AF1F524111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</a:rPr>
                <a:t>+</a:t>
              </a:r>
              <a:endParaRPr lang="en-US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13325" name="Text Box 7">
              <a:extLst>
                <a:ext uri="{FF2B5EF4-FFF2-40B4-BE49-F238E27FC236}">
                  <a16:creationId xmlns:a16="http://schemas.microsoft.com/office/drawing/2014/main" id="{F2FEFAE8-C4C4-4DC0-A8E8-1AB04A0A73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CCCC00"/>
                  </a:solidFill>
                </a:rPr>
                <a:t>Episcleral</a:t>
              </a:r>
              <a:r>
                <a:rPr lang="en-US" altLang="en-US" sz="2000" b="1">
                  <a:solidFill>
                    <a:schemeClr val="accent1"/>
                  </a:solidFill>
                </a:rPr>
                <a:t>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accent1"/>
                  </a:solidFill>
                </a:rPr>
                <a:t>Pressure (mmHg)</a:t>
              </a:r>
            </a:p>
          </p:txBody>
        </p:sp>
      </p:grpSp>
      <p:sp>
        <p:nvSpPr>
          <p:cNvPr id="13315" name="Text Box 8">
            <a:extLst>
              <a:ext uri="{FF2B5EF4-FFF2-40B4-BE49-F238E27FC236}">
                <a16:creationId xmlns:a16="http://schemas.microsoft.com/office/drawing/2014/main" id="{EDF2CAA9-A754-42B4-A8DD-1530A313A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1143000"/>
            <a:ext cx="8404225" cy="8223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Fill in the IOP equation below. 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The </a:t>
            </a:r>
            <a:r>
              <a:rPr lang="en-US" altLang="en-US" sz="2400" b="1"/>
              <a:t>Goldmann equation</a:t>
            </a:r>
          </a:p>
        </p:txBody>
      </p:sp>
      <p:sp>
        <p:nvSpPr>
          <p:cNvPr id="13316" name="Line 9">
            <a:extLst>
              <a:ext uri="{FF2B5EF4-FFF2-40B4-BE49-F238E27FC236}">
                <a16:creationId xmlns:a16="http://schemas.microsoft.com/office/drawing/2014/main" id="{9E62028F-AEB4-4A20-9FC9-EE623B7CC9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Text Box 10">
            <a:extLst>
              <a:ext uri="{FF2B5EF4-FFF2-40B4-BE49-F238E27FC236}">
                <a16:creationId xmlns:a16="http://schemas.microsoft.com/office/drawing/2014/main" id="{6B615BB5-CFBA-4CF0-981C-DE9B05F2D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103688"/>
            <a:ext cx="423545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So to lower IOP, one must: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--</a:t>
            </a:r>
            <a:r>
              <a:rPr lang="en-US" altLang="en-US" sz="1800" dirty="0">
                <a:solidFill>
                  <a:srgbClr val="0066FF"/>
                </a:solidFill>
              </a:rPr>
              <a:t>decrease aqueous formation</a:t>
            </a:r>
            <a:r>
              <a:rPr lang="en-US" altLang="en-US" sz="1800" dirty="0"/>
              <a:t>, </a:t>
            </a:r>
            <a:r>
              <a:rPr lang="en-US" altLang="en-US" sz="1800" i="1" dirty="0"/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--</a:t>
            </a:r>
            <a:r>
              <a:rPr lang="en-US" altLang="en-US" sz="1800" dirty="0">
                <a:solidFill>
                  <a:srgbClr val="FF0000"/>
                </a:solidFill>
              </a:rPr>
              <a:t>increase outflow facility</a:t>
            </a:r>
            <a:r>
              <a:rPr lang="en-US" altLang="en-US" sz="1800" dirty="0"/>
              <a:t>, </a:t>
            </a:r>
            <a:r>
              <a:rPr lang="en-US" altLang="en-US" sz="1800" i="1" dirty="0"/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--</a:t>
            </a:r>
            <a:r>
              <a:rPr lang="en-US" altLang="en-US" sz="1800" dirty="0">
                <a:solidFill>
                  <a:srgbClr val="CCCC00"/>
                </a:solidFill>
              </a:rPr>
              <a:t>decrease episcleral venous pressure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…and/or </a:t>
            </a:r>
            <a:r>
              <a:rPr lang="en-US" altLang="en-US" sz="1800" b="1" dirty="0">
                <a:solidFill>
                  <a:schemeClr val="bg1"/>
                </a:solidFill>
              </a:rPr>
              <a:t>dehydrate the vitreous</a:t>
            </a:r>
            <a:r>
              <a:rPr lang="en-US" altLang="en-US" sz="1800" dirty="0">
                <a:solidFill>
                  <a:schemeClr val="bg1"/>
                </a:solidFill>
              </a:rPr>
              <a:t> with 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   </a:t>
            </a:r>
            <a:r>
              <a:rPr lang="en-US" altLang="en-US" sz="1800" b="1" dirty="0">
                <a:solidFill>
                  <a:schemeClr val="bg1"/>
                </a:solidFill>
              </a:rPr>
              <a:t>hyperosmotic</a:t>
            </a:r>
            <a:r>
              <a:rPr lang="en-US" altLang="en-US" sz="1800" dirty="0">
                <a:solidFill>
                  <a:schemeClr val="bg1"/>
                </a:solidFill>
              </a:rPr>
              <a:t> agent</a:t>
            </a:r>
          </a:p>
        </p:txBody>
      </p:sp>
      <p:sp>
        <p:nvSpPr>
          <p:cNvPr id="13319" name="AutoShape 12">
            <a:extLst>
              <a:ext uri="{FF2B5EF4-FFF2-40B4-BE49-F238E27FC236}">
                <a16:creationId xmlns:a16="http://schemas.microsoft.com/office/drawing/2014/main" id="{AB7B523E-7A69-4AC9-AF2A-EBA7219124DE}"/>
              </a:ext>
            </a:extLst>
          </p:cNvPr>
          <p:cNvSpPr>
            <a:spLocks/>
          </p:cNvSpPr>
          <p:nvPr/>
        </p:nvSpPr>
        <p:spPr bwMode="auto">
          <a:xfrm>
            <a:off x="2590800" y="4456113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320" name="Rectangle 15">
            <a:extLst>
              <a:ext uri="{FF2B5EF4-FFF2-40B4-BE49-F238E27FC236}">
                <a16:creationId xmlns:a16="http://schemas.microsoft.com/office/drawing/2014/main" id="{513D2D3D-041E-49CE-BFD1-131AAD8BF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3321" name="Slide Number Placeholder 1">
            <a:extLst>
              <a:ext uri="{FF2B5EF4-FFF2-40B4-BE49-F238E27FC236}">
                <a16:creationId xmlns:a16="http://schemas.microsoft.com/office/drawing/2014/main" id="{F361B250-DB6F-4C1A-977F-4263CDAB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9337D5-5AF1-4BBF-8D32-B81D6956D722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000"/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426D7E35-E0CE-422A-8EF5-51C5D4570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0"/>
            <a:ext cx="2108200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1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/>
              <a:t>Three IOP-lowering maneuvers implied by the </a:t>
            </a:r>
            <a:r>
              <a:rPr lang="en-US" altLang="en-US" sz="1400" i="1" dirty="0" err="1"/>
              <a:t>Goldmann</a:t>
            </a:r>
            <a:r>
              <a:rPr lang="en-US" altLang="en-US" sz="1400" i="1" dirty="0"/>
              <a:t> equation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F74979-FEFF-4CFA-9AF3-C4F3C49650FF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3">
            <a:extLst>
              <a:ext uri="{FF2B5EF4-FFF2-40B4-BE49-F238E27FC236}">
                <a16:creationId xmlns:a16="http://schemas.microsoft.com/office/drawing/2014/main" id="{DA28ACF1-E010-4303-B8E7-4EA11BC9C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389313"/>
            <a:ext cx="2320925" cy="14224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Which three classes of meds decrease aqueous formation?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--</a:t>
            </a:r>
            <a:r>
              <a:rPr lang="en-US" altLang="en-US" sz="1600" b="1" dirty="0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1600" b="1" dirty="0">
                <a:solidFill>
                  <a:srgbClr val="0000FF"/>
                </a:solidFill>
              </a:rPr>
              <a:t> blockers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--</a:t>
            </a:r>
            <a:r>
              <a:rPr lang="en-US" altLang="en-US" sz="1600" b="1" dirty="0">
                <a:solidFill>
                  <a:srgbClr val="0000FF"/>
                </a:solidFill>
              </a:rPr>
              <a:t>CAIs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--</a:t>
            </a:r>
            <a:r>
              <a:rPr lang="en-US" altLang="en-US" sz="1600" b="1" dirty="0">
                <a:solidFill>
                  <a:srgbClr val="0000FF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1600" b="1" dirty="0">
                <a:solidFill>
                  <a:srgbClr val="0000FF"/>
                </a:solidFill>
              </a:rPr>
              <a:t> agonists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B3AD1F82-ECC4-4536-87ED-AD46D1A7D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103688"/>
            <a:ext cx="4262705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So to lower IOP, one must: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1800" b="1" dirty="0">
                <a:solidFill>
                  <a:srgbClr val="0066FF"/>
                </a:solidFill>
              </a:rPr>
              <a:t>decrease aqueous formation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--increase outflow facility,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episcleral venous pressure</a:t>
            </a:r>
          </a:p>
        </p:txBody>
      </p:sp>
      <p:sp>
        <p:nvSpPr>
          <p:cNvPr id="17413" name="Text Box 9">
            <a:extLst>
              <a:ext uri="{FF2B5EF4-FFF2-40B4-BE49-F238E27FC236}">
                <a16:creationId xmlns:a16="http://schemas.microsoft.com/office/drawing/2014/main" id="{074D4A49-12C1-479D-89F2-7C35FBE58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1143000"/>
            <a:ext cx="8404225" cy="8223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Fill in the IOP equation below. 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The </a:t>
            </a:r>
            <a:r>
              <a:rPr lang="en-US" altLang="en-US" sz="2400" b="1"/>
              <a:t>Goldmann equation</a:t>
            </a:r>
          </a:p>
        </p:txBody>
      </p:sp>
      <p:sp>
        <p:nvSpPr>
          <p:cNvPr id="17416" name="Rectangle 15">
            <a:extLst>
              <a:ext uri="{FF2B5EF4-FFF2-40B4-BE49-F238E27FC236}">
                <a16:creationId xmlns:a16="http://schemas.microsoft.com/office/drawing/2014/main" id="{59C69E09-38C9-47D2-BAC8-D2AAC7A9B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417" name="Slide Number Placeholder 1">
            <a:extLst>
              <a:ext uri="{FF2B5EF4-FFF2-40B4-BE49-F238E27FC236}">
                <a16:creationId xmlns:a16="http://schemas.microsoft.com/office/drawing/2014/main" id="{4981CEE2-0067-46C9-95BB-8B758FDCB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676A8A-C5E8-4637-AD45-7AD7A587A19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en-US" altLang="en-US" sz="10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F1170D-AE7F-44F1-A6D8-08C4357F51CC}"/>
              </a:ext>
            </a:extLst>
          </p:cNvPr>
          <p:cNvSpPr/>
          <p:nvPr/>
        </p:nvSpPr>
        <p:spPr>
          <a:xfrm>
            <a:off x="2724150" y="4398893"/>
            <a:ext cx="3524250" cy="5334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D1195D-0119-4643-A3C0-A4374E374836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grpSp>
        <p:nvGrpSpPr>
          <p:cNvPr id="17" name="Group 3">
            <a:extLst>
              <a:ext uri="{FF2B5EF4-FFF2-40B4-BE49-F238E27FC236}">
                <a16:creationId xmlns:a16="http://schemas.microsoft.com/office/drawing/2014/main" id="{2A20F38C-D229-425E-B70A-7532593E4C2C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18" name="Text Box 4">
              <a:extLst>
                <a:ext uri="{FF2B5EF4-FFF2-40B4-BE49-F238E27FC236}">
                  <a16:creationId xmlns:a16="http://schemas.microsoft.com/office/drawing/2014/main" id="{EFA6509D-DEFB-4B32-A1CE-2C069AFB78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 dirty="0">
                  <a:solidFill>
                    <a:schemeClr val="bg1">
                      <a:lumMod val="75000"/>
                    </a:schemeClr>
                  </a:solidFill>
                </a:rPr>
                <a:t>IOP =</a:t>
              </a:r>
            </a:p>
          </p:txBody>
        </p:sp>
        <p:sp>
          <p:nvSpPr>
            <p:cNvPr id="19" name="Text Box 5">
              <a:extLst>
                <a:ext uri="{FF2B5EF4-FFF2-40B4-BE49-F238E27FC236}">
                  <a16:creationId xmlns:a16="http://schemas.microsoft.com/office/drawing/2014/main" id="{57E3C918-B887-46CE-866E-914BFD33C7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0066FF"/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rgbClr val="0066FF"/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rgbClr val="0066FF"/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Outflow Facility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L/min/mmHg)</a:t>
              </a:r>
            </a:p>
          </p:txBody>
        </p:sp>
        <p:sp>
          <p:nvSpPr>
            <p:cNvPr id="20" name="Text Box 6">
              <a:extLst>
                <a:ext uri="{FF2B5EF4-FFF2-40B4-BE49-F238E27FC236}">
                  <a16:creationId xmlns:a16="http://schemas.microsoft.com/office/drawing/2014/main" id="{1F578482-A0E4-4359-B192-4E50BA33A8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</a:rPr>
                <a:t>+</a:t>
              </a:r>
              <a:endParaRPr lang="en-US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21" name="Text Box 7">
              <a:extLst>
                <a:ext uri="{FF2B5EF4-FFF2-40B4-BE49-F238E27FC236}">
                  <a16:creationId xmlns:a16="http://schemas.microsoft.com/office/drawing/2014/main" id="{079146EB-84F7-475A-9628-530D1B61D9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Episcleral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Pressure (mmHg)</a:t>
              </a:r>
            </a:p>
          </p:txBody>
        </p:sp>
      </p:grpSp>
      <p:sp>
        <p:nvSpPr>
          <p:cNvPr id="22" name="Line 9">
            <a:extLst>
              <a:ext uri="{FF2B5EF4-FFF2-40B4-BE49-F238E27FC236}">
                <a16:creationId xmlns:a16="http://schemas.microsoft.com/office/drawing/2014/main" id="{1BB6B471-7B8E-4B21-A1F4-BA1BD6FD7FE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1D71F8-7E73-4A05-961A-90A43991A416}"/>
              </a:ext>
            </a:extLst>
          </p:cNvPr>
          <p:cNvSpPr/>
          <p:nvPr/>
        </p:nvSpPr>
        <p:spPr>
          <a:xfrm>
            <a:off x="1531522" y="2457451"/>
            <a:ext cx="4500977" cy="5334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690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3">
            <a:extLst>
              <a:ext uri="{FF2B5EF4-FFF2-40B4-BE49-F238E27FC236}">
                <a16:creationId xmlns:a16="http://schemas.microsoft.com/office/drawing/2014/main" id="{DA28ACF1-E010-4303-B8E7-4EA11BC9C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389313"/>
            <a:ext cx="2320925" cy="14224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Which three classes of meds decrease aqueous formation?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--</a:t>
            </a:r>
            <a:r>
              <a:rPr lang="en-US" altLang="en-US" sz="1600" b="1" dirty="0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1600" b="1" dirty="0">
                <a:solidFill>
                  <a:srgbClr val="0000FF"/>
                </a:solidFill>
              </a:rPr>
              <a:t> blockers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--</a:t>
            </a:r>
            <a:r>
              <a:rPr lang="en-US" altLang="en-US" sz="1600" b="1" dirty="0">
                <a:solidFill>
                  <a:srgbClr val="0000FF"/>
                </a:solidFill>
              </a:rPr>
              <a:t>CAIs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--</a:t>
            </a:r>
            <a:r>
              <a:rPr lang="en-US" altLang="en-US" sz="1600" b="1" dirty="0">
                <a:solidFill>
                  <a:srgbClr val="0000FF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1600" b="1" dirty="0">
                <a:solidFill>
                  <a:srgbClr val="0000FF"/>
                </a:solidFill>
              </a:rPr>
              <a:t> agonists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B3AD1F82-ECC4-4536-87ED-AD46D1A7D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103688"/>
            <a:ext cx="4262705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So to lower IOP, one must: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1800" b="1" dirty="0">
                <a:solidFill>
                  <a:srgbClr val="0066FF"/>
                </a:solidFill>
              </a:rPr>
              <a:t>decrease aqueous formation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--increase outflow facility,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episcleral venous pressure</a:t>
            </a:r>
          </a:p>
        </p:txBody>
      </p:sp>
      <p:sp>
        <p:nvSpPr>
          <p:cNvPr id="17413" name="Text Box 9">
            <a:extLst>
              <a:ext uri="{FF2B5EF4-FFF2-40B4-BE49-F238E27FC236}">
                <a16:creationId xmlns:a16="http://schemas.microsoft.com/office/drawing/2014/main" id="{074D4A49-12C1-479D-89F2-7C35FBE58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1143000"/>
            <a:ext cx="8404225" cy="8223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Fill in the IOP equation below. 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The </a:t>
            </a:r>
            <a:r>
              <a:rPr lang="en-US" altLang="en-US" sz="2400" b="1"/>
              <a:t>Goldmann equation</a:t>
            </a:r>
          </a:p>
        </p:txBody>
      </p:sp>
      <p:sp>
        <p:nvSpPr>
          <p:cNvPr id="17416" name="Rectangle 15">
            <a:extLst>
              <a:ext uri="{FF2B5EF4-FFF2-40B4-BE49-F238E27FC236}">
                <a16:creationId xmlns:a16="http://schemas.microsoft.com/office/drawing/2014/main" id="{59C69E09-38C9-47D2-BAC8-D2AAC7A9B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7417" name="Slide Number Placeholder 1">
            <a:extLst>
              <a:ext uri="{FF2B5EF4-FFF2-40B4-BE49-F238E27FC236}">
                <a16:creationId xmlns:a16="http://schemas.microsoft.com/office/drawing/2014/main" id="{4981CEE2-0067-46C9-95BB-8B758FDCB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676A8A-C5E8-4637-AD45-7AD7A587A19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71</a:t>
            </a:fld>
            <a:endParaRPr lang="en-US" altLang="en-US" sz="10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F1170D-AE7F-44F1-A6D8-08C4357F51CC}"/>
              </a:ext>
            </a:extLst>
          </p:cNvPr>
          <p:cNvSpPr/>
          <p:nvPr/>
        </p:nvSpPr>
        <p:spPr>
          <a:xfrm>
            <a:off x="2724150" y="4398893"/>
            <a:ext cx="3524250" cy="5334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D1195D-0119-4643-A3C0-A4374E374836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grpSp>
        <p:nvGrpSpPr>
          <p:cNvPr id="17" name="Group 3">
            <a:extLst>
              <a:ext uri="{FF2B5EF4-FFF2-40B4-BE49-F238E27FC236}">
                <a16:creationId xmlns:a16="http://schemas.microsoft.com/office/drawing/2014/main" id="{2A20F38C-D229-425E-B70A-7532593E4C2C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18" name="Text Box 4">
              <a:extLst>
                <a:ext uri="{FF2B5EF4-FFF2-40B4-BE49-F238E27FC236}">
                  <a16:creationId xmlns:a16="http://schemas.microsoft.com/office/drawing/2014/main" id="{EFA6509D-DEFB-4B32-A1CE-2C069AFB78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 dirty="0">
                  <a:solidFill>
                    <a:schemeClr val="bg1">
                      <a:lumMod val="75000"/>
                    </a:schemeClr>
                  </a:solidFill>
                </a:rPr>
                <a:t>IOP =</a:t>
              </a:r>
            </a:p>
          </p:txBody>
        </p:sp>
        <p:sp>
          <p:nvSpPr>
            <p:cNvPr id="19" name="Text Box 5">
              <a:extLst>
                <a:ext uri="{FF2B5EF4-FFF2-40B4-BE49-F238E27FC236}">
                  <a16:creationId xmlns:a16="http://schemas.microsoft.com/office/drawing/2014/main" id="{57E3C918-B887-46CE-866E-914BFD33C7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0066FF"/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rgbClr val="0066FF"/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rgbClr val="0066FF"/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Outflow Facility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L/min/mmHg)</a:t>
              </a:r>
            </a:p>
          </p:txBody>
        </p:sp>
        <p:sp>
          <p:nvSpPr>
            <p:cNvPr id="20" name="Text Box 6">
              <a:extLst>
                <a:ext uri="{FF2B5EF4-FFF2-40B4-BE49-F238E27FC236}">
                  <a16:creationId xmlns:a16="http://schemas.microsoft.com/office/drawing/2014/main" id="{1F578482-A0E4-4359-B192-4E50BA33A8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</a:rPr>
                <a:t>+</a:t>
              </a:r>
              <a:endParaRPr lang="en-US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21" name="Text Box 7">
              <a:extLst>
                <a:ext uri="{FF2B5EF4-FFF2-40B4-BE49-F238E27FC236}">
                  <a16:creationId xmlns:a16="http://schemas.microsoft.com/office/drawing/2014/main" id="{079146EB-84F7-475A-9628-530D1B61D9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Episcleral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Pressure (mmHg)</a:t>
              </a:r>
            </a:p>
          </p:txBody>
        </p:sp>
      </p:grpSp>
      <p:sp>
        <p:nvSpPr>
          <p:cNvPr id="22" name="Line 9">
            <a:extLst>
              <a:ext uri="{FF2B5EF4-FFF2-40B4-BE49-F238E27FC236}">
                <a16:creationId xmlns:a16="http://schemas.microsoft.com/office/drawing/2014/main" id="{1BB6B471-7B8E-4B21-A1F4-BA1BD6FD7FE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1D71F8-7E73-4A05-961A-90A43991A416}"/>
              </a:ext>
            </a:extLst>
          </p:cNvPr>
          <p:cNvSpPr/>
          <p:nvPr/>
        </p:nvSpPr>
        <p:spPr>
          <a:xfrm>
            <a:off x="1531522" y="2457451"/>
            <a:ext cx="4500977" cy="5334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4F6BFD-F39D-986D-3A98-E33FF1578B36}"/>
              </a:ext>
            </a:extLst>
          </p:cNvPr>
          <p:cNvSpPr txBox="1"/>
          <p:nvPr/>
        </p:nvSpPr>
        <p:spPr>
          <a:xfrm>
            <a:off x="2933700" y="3176588"/>
            <a:ext cx="5714999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Recall that aqueous production decreases significantly during sleep. What implication does this have for dosing aqueous suppressants?</a:t>
            </a:r>
          </a:p>
          <a:p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It implies they will not be as effective if instilled at </a:t>
            </a:r>
            <a:r>
              <a:rPr lang="en-US" sz="1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qHS</a:t>
            </a: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(so don’t let your glaucoma pts take these at bedtime!)</a:t>
            </a:r>
          </a:p>
        </p:txBody>
      </p:sp>
    </p:spTree>
    <p:extLst>
      <p:ext uri="{BB962C8B-B14F-4D97-AF65-F5344CB8AC3E}">
        <p14:creationId xmlns:p14="http://schemas.microsoft.com/office/powerpoint/2010/main" val="30915639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3">
            <a:extLst>
              <a:ext uri="{FF2B5EF4-FFF2-40B4-BE49-F238E27FC236}">
                <a16:creationId xmlns:a16="http://schemas.microsoft.com/office/drawing/2014/main" id="{DA28ACF1-E010-4303-B8E7-4EA11BC9C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389313"/>
            <a:ext cx="2320925" cy="14224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Which three classes of meds decrease aqueous formation?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--</a:t>
            </a:r>
            <a:r>
              <a:rPr lang="en-US" altLang="en-US" sz="1600" b="1" dirty="0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1600" b="1" dirty="0">
                <a:solidFill>
                  <a:srgbClr val="0000FF"/>
                </a:solidFill>
              </a:rPr>
              <a:t> blockers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--</a:t>
            </a:r>
            <a:r>
              <a:rPr lang="en-US" altLang="en-US" sz="1600" b="1" dirty="0">
                <a:solidFill>
                  <a:srgbClr val="0000FF"/>
                </a:solidFill>
              </a:rPr>
              <a:t>CAIs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--</a:t>
            </a:r>
            <a:r>
              <a:rPr lang="en-US" altLang="en-US" sz="1600" b="1" dirty="0">
                <a:solidFill>
                  <a:srgbClr val="0000FF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1600" b="1" dirty="0">
                <a:solidFill>
                  <a:srgbClr val="0000FF"/>
                </a:solidFill>
              </a:rPr>
              <a:t> agonists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B3AD1F82-ECC4-4536-87ED-AD46D1A7D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103688"/>
            <a:ext cx="4262705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So to lower IOP, one must: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1800" b="1" dirty="0">
                <a:solidFill>
                  <a:srgbClr val="0066FF"/>
                </a:solidFill>
              </a:rPr>
              <a:t>decrease aqueous formation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--increase outflow facility,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episcleral venous pressure</a:t>
            </a:r>
          </a:p>
        </p:txBody>
      </p:sp>
      <p:sp>
        <p:nvSpPr>
          <p:cNvPr id="17413" name="Text Box 9">
            <a:extLst>
              <a:ext uri="{FF2B5EF4-FFF2-40B4-BE49-F238E27FC236}">
                <a16:creationId xmlns:a16="http://schemas.microsoft.com/office/drawing/2014/main" id="{074D4A49-12C1-479D-89F2-7C35FBE58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1143000"/>
            <a:ext cx="8404225" cy="8223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Fill in the IOP equation below. 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The </a:t>
            </a:r>
            <a:r>
              <a:rPr lang="en-US" altLang="en-US" sz="2400" b="1"/>
              <a:t>Goldmann equation</a:t>
            </a:r>
          </a:p>
        </p:txBody>
      </p:sp>
      <p:sp>
        <p:nvSpPr>
          <p:cNvPr id="17416" name="Rectangle 15">
            <a:extLst>
              <a:ext uri="{FF2B5EF4-FFF2-40B4-BE49-F238E27FC236}">
                <a16:creationId xmlns:a16="http://schemas.microsoft.com/office/drawing/2014/main" id="{59C69E09-38C9-47D2-BAC8-D2AAC7A9B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417" name="Slide Number Placeholder 1">
            <a:extLst>
              <a:ext uri="{FF2B5EF4-FFF2-40B4-BE49-F238E27FC236}">
                <a16:creationId xmlns:a16="http://schemas.microsoft.com/office/drawing/2014/main" id="{4981CEE2-0067-46C9-95BB-8B758FDCB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676A8A-C5E8-4637-AD45-7AD7A587A19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72</a:t>
            </a:fld>
            <a:endParaRPr lang="en-US" altLang="en-US" sz="10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F1170D-AE7F-44F1-A6D8-08C4357F51CC}"/>
              </a:ext>
            </a:extLst>
          </p:cNvPr>
          <p:cNvSpPr/>
          <p:nvPr/>
        </p:nvSpPr>
        <p:spPr>
          <a:xfrm>
            <a:off x="2724150" y="4398893"/>
            <a:ext cx="3524250" cy="5334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D1195D-0119-4643-A3C0-A4374E374836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grpSp>
        <p:nvGrpSpPr>
          <p:cNvPr id="17" name="Group 3">
            <a:extLst>
              <a:ext uri="{FF2B5EF4-FFF2-40B4-BE49-F238E27FC236}">
                <a16:creationId xmlns:a16="http://schemas.microsoft.com/office/drawing/2014/main" id="{2A20F38C-D229-425E-B70A-7532593E4C2C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18" name="Text Box 4">
              <a:extLst>
                <a:ext uri="{FF2B5EF4-FFF2-40B4-BE49-F238E27FC236}">
                  <a16:creationId xmlns:a16="http://schemas.microsoft.com/office/drawing/2014/main" id="{EFA6509D-DEFB-4B32-A1CE-2C069AFB78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 dirty="0">
                  <a:solidFill>
                    <a:schemeClr val="bg1">
                      <a:lumMod val="75000"/>
                    </a:schemeClr>
                  </a:solidFill>
                </a:rPr>
                <a:t>IOP =</a:t>
              </a:r>
            </a:p>
          </p:txBody>
        </p:sp>
        <p:sp>
          <p:nvSpPr>
            <p:cNvPr id="19" name="Text Box 5">
              <a:extLst>
                <a:ext uri="{FF2B5EF4-FFF2-40B4-BE49-F238E27FC236}">
                  <a16:creationId xmlns:a16="http://schemas.microsoft.com/office/drawing/2014/main" id="{57E3C918-B887-46CE-866E-914BFD33C7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0066FF"/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rgbClr val="0066FF"/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rgbClr val="0066FF"/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Outflow Facility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L/min/mmHg)</a:t>
              </a:r>
            </a:p>
          </p:txBody>
        </p:sp>
        <p:sp>
          <p:nvSpPr>
            <p:cNvPr id="20" name="Text Box 6">
              <a:extLst>
                <a:ext uri="{FF2B5EF4-FFF2-40B4-BE49-F238E27FC236}">
                  <a16:creationId xmlns:a16="http://schemas.microsoft.com/office/drawing/2014/main" id="{1F578482-A0E4-4359-B192-4E50BA33A8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</a:rPr>
                <a:t>+</a:t>
              </a:r>
              <a:endParaRPr lang="en-US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21" name="Text Box 7">
              <a:extLst>
                <a:ext uri="{FF2B5EF4-FFF2-40B4-BE49-F238E27FC236}">
                  <a16:creationId xmlns:a16="http://schemas.microsoft.com/office/drawing/2014/main" id="{079146EB-84F7-475A-9628-530D1B61D9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Episcleral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Pressure (mmHg)</a:t>
              </a:r>
            </a:p>
          </p:txBody>
        </p:sp>
      </p:grpSp>
      <p:sp>
        <p:nvSpPr>
          <p:cNvPr id="22" name="Line 9">
            <a:extLst>
              <a:ext uri="{FF2B5EF4-FFF2-40B4-BE49-F238E27FC236}">
                <a16:creationId xmlns:a16="http://schemas.microsoft.com/office/drawing/2014/main" id="{1BB6B471-7B8E-4B21-A1F4-BA1BD6FD7FE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1D71F8-7E73-4A05-961A-90A43991A416}"/>
              </a:ext>
            </a:extLst>
          </p:cNvPr>
          <p:cNvSpPr/>
          <p:nvPr/>
        </p:nvSpPr>
        <p:spPr>
          <a:xfrm>
            <a:off x="1531522" y="2457451"/>
            <a:ext cx="4500977" cy="5334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4F6BFD-F39D-986D-3A98-E33FF1578B36}"/>
              </a:ext>
            </a:extLst>
          </p:cNvPr>
          <p:cNvSpPr txBox="1"/>
          <p:nvPr/>
        </p:nvSpPr>
        <p:spPr>
          <a:xfrm>
            <a:off x="2933700" y="3176588"/>
            <a:ext cx="5714999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Recall that aqueous production decreases significantly during sleep. What implication does this have for dosing aqueous suppressants?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It implies they will not be as effective if instilled at </a:t>
            </a:r>
            <a:r>
              <a:rPr lang="en-US" sz="1400" dirty="0" err="1">
                <a:solidFill>
                  <a:srgbClr val="0000FF"/>
                </a:solidFill>
              </a:rPr>
              <a:t>qHS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/>
              <a:t>(so be sure to inquire as to the </a:t>
            </a:r>
            <a:r>
              <a:rPr lang="en-US" sz="1400" b="1" dirty="0"/>
              <a:t>specific time </a:t>
            </a:r>
            <a:r>
              <a:rPr lang="en-US" sz="1400" dirty="0"/>
              <a:t>your pts take their PM dose of these!)</a:t>
            </a:r>
          </a:p>
        </p:txBody>
      </p:sp>
    </p:spTree>
    <p:extLst>
      <p:ext uri="{BB962C8B-B14F-4D97-AF65-F5344CB8AC3E}">
        <p14:creationId xmlns:p14="http://schemas.microsoft.com/office/powerpoint/2010/main" val="16401993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B3AD1F82-ECC4-4536-87ED-AD46D1A7D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103688"/>
            <a:ext cx="4262705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So to lower IOP, one must: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1800" b="1" dirty="0">
                <a:solidFill>
                  <a:srgbClr val="0066FF"/>
                </a:solidFill>
              </a:rPr>
              <a:t>decrease aqueous formation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--increase outflow facility,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episcleral venous pressure</a:t>
            </a:r>
          </a:p>
        </p:txBody>
      </p:sp>
      <p:sp>
        <p:nvSpPr>
          <p:cNvPr id="17413" name="Text Box 9">
            <a:extLst>
              <a:ext uri="{FF2B5EF4-FFF2-40B4-BE49-F238E27FC236}">
                <a16:creationId xmlns:a16="http://schemas.microsoft.com/office/drawing/2014/main" id="{074D4A49-12C1-479D-89F2-7C35FBE58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1143000"/>
            <a:ext cx="8404225" cy="8223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Fill in the IOP equation below. 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The </a:t>
            </a:r>
            <a:r>
              <a:rPr lang="en-US" altLang="en-US" sz="2400" b="1"/>
              <a:t>Goldmann equation</a:t>
            </a:r>
          </a:p>
        </p:txBody>
      </p:sp>
      <p:sp>
        <p:nvSpPr>
          <p:cNvPr id="17416" name="Rectangle 15">
            <a:extLst>
              <a:ext uri="{FF2B5EF4-FFF2-40B4-BE49-F238E27FC236}">
                <a16:creationId xmlns:a16="http://schemas.microsoft.com/office/drawing/2014/main" id="{59C69E09-38C9-47D2-BAC8-D2AAC7A9B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7417" name="Slide Number Placeholder 1">
            <a:extLst>
              <a:ext uri="{FF2B5EF4-FFF2-40B4-BE49-F238E27FC236}">
                <a16:creationId xmlns:a16="http://schemas.microsoft.com/office/drawing/2014/main" id="{4981CEE2-0067-46C9-95BB-8B758FDCB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676A8A-C5E8-4637-AD45-7AD7A587A19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73</a:t>
            </a:fld>
            <a:endParaRPr lang="en-US" altLang="en-US" sz="1000"/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EB41CBD7-31C3-4B73-9DE2-275438352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962" y="5112603"/>
            <a:ext cx="5476876" cy="830997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Which two laser procedures decrease aqueous formation?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--</a:t>
            </a:r>
            <a:r>
              <a:rPr lang="en-US" altLang="en-US" sz="1600" b="1" i="1" dirty="0">
                <a:solidFill>
                  <a:srgbClr val="0000FF"/>
                </a:solidFill>
              </a:rPr>
              <a:t>?</a:t>
            </a:r>
            <a:r>
              <a:rPr lang="en-US" altLang="en-US" sz="1600" b="1" dirty="0">
                <a:solidFill>
                  <a:srgbClr val="99FF99"/>
                </a:solidFill>
              </a:rPr>
              <a:t>Trans-scleral cyclophotocoagulation (TS-CPC)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--</a:t>
            </a:r>
            <a:r>
              <a:rPr lang="en-US" altLang="en-US" sz="1600" b="1" i="1" dirty="0">
                <a:solidFill>
                  <a:srgbClr val="0000FF"/>
                </a:solidFill>
              </a:rPr>
              <a:t>?</a:t>
            </a:r>
            <a:r>
              <a:rPr lang="en-US" altLang="en-US" sz="1600" b="1" dirty="0" err="1">
                <a:solidFill>
                  <a:srgbClr val="99FF99"/>
                </a:solidFill>
              </a:rPr>
              <a:t>Endocyclophotocoagulation</a:t>
            </a:r>
            <a:r>
              <a:rPr lang="en-US" altLang="en-US" sz="1600" b="1" dirty="0">
                <a:solidFill>
                  <a:srgbClr val="99FF99"/>
                </a:solidFill>
              </a:rPr>
              <a:t> (ECP)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0A04ECD-4B78-48DE-A321-692DECA3BDA9}"/>
              </a:ext>
            </a:extLst>
          </p:cNvPr>
          <p:cNvSpPr/>
          <p:nvPr/>
        </p:nvSpPr>
        <p:spPr>
          <a:xfrm>
            <a:off x="2724150" y="4398893"/>
            <a:ext cx="3524250" cy="5334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8DCD67-5036-4FCF-A5CA-22B59F537A1D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grpSp>
        <p:nvGrpSpPr>
          <p:cNvPr id="16" name="Group 3">
            <a:extLst>
              <a:ext uri="{FF2B5EF4-FFF2-40B4-BE49-F238E27FC236}">
                <a16:creationId xmlns:a16="http://schemas.microsoft.com/office/drawing/2014/main" id="{C59B864F-CA23-4684-9D34-EC0977B27406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17" name="Text Box 4">
              <a:extLst>
                <a:ext uri="{FF2B5EF4-FFF2-40B4-BE49-F238E27FC236}">
                  <a16:creationId xmlns:a16="http://schemas.microsoft.com/office/drawing/2014/main" id="{C8EFD3D9-DC01-47A4-AEEE-F46EB043C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 dirty="0">
                  <a:solidFill>
                    <a:schemeClr val="bg1">
                      <a:lumMod val="75000"/>
                    </a:schemeClr>
                  </a:solidFill>
                </a:rPr>
                <a:t>IOP =</a:t>
              </a:r>
            </a:p>
          </p:txBody>
        </p:sp>
        <p:sp>
          <p:nvSpPr>
            <p:cNvPr id="20" name="Text Box 5">
              <a:extLst>
                <a:ext uri="{FF2B5EF4-FFF2-40B4-BE49-F238E27FC236}">
                  <a16:creationId xmlns:a16="http://schemas.microsoft.com/office/drawing/2014/main" id="{67C48754-78C9-4BE1-B7EE-1B4B746999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0066FF"/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rgbClr val="0066FF"/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rgbClr val="0066FF"/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Outflow Facility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L/min/mmHg)</a:t>
              </a:r>
            </a:p>
          </p:txBody>
        </p:sp>
        <p:sp>
          <p:nvSpPr>
            <p:cNvPr id="21" name="Text Box 6">
              <a:extLst>
                <a:ext uri="{FF2B5EF4-FFF2-40B4-BE49-F238E27FC236}">
                  <a16:creationId xmlns:a16="http://schemas.microsoft.com/office/drawing/2014/main" id="{842769F1-730B-4683-BE04-6E83717AB7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</a:rPr>
                <a:t>+</a:t>
              </a:r>
              <a:endParaRPr lang="en-US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22" name="Text Box 7">
              <a:extLst>
                <a:ext uri="{FF2B5EF4-FFF2-40B4-BE49-F238E27FC236}">
                  <a16:creationId xmlns:a16="http://schemas.microsoft.com/office/drawing/2014/main" id="{6AB89BD6-0C8B-4416-A5C6-32C197B72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Episcleral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Pressure (mmHg)</a:t>
              </a:r>
            </a:p>
          </p:txBody>
        </p:sp>
      </p:grpSp>
      <p:sp>
        <p:nvSpPr>
          <p:cNvPr id="23" name="Line 9">
            <a:extLst>
              <a:ext uri="{FF2B5EF4-FFF2-40B4-BE49-F238E27FC236}">
                <a16:creationId xmlns:a16="http://schemas.microsoft.com/office/drawing/2014/main" id="{E547AD52-87A0-47BC-A2CB-147FF68216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0237A49-DA20-43DC-BE06-3199C8222233}"/>
              </a:ext>
            </a:extLst>
          </p:cNvPr>
          <p:cNvSpPr/>
          <p:nvPr/>
        </p:nvSpPr>
        <p:spPr>
          <a:xfrm>
            <a:off x="1531522" y="2457451"/>
            <a:ext cx="4500977" cy="5334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13">
            <a:extLst>
              <a:ext uri="{FF2B5EF4-FFF2-40B4-BE49-F238E27FC236}">
                <a16:creationId xmlns:a16="http://schemas.microsoft.com/office/drawing/2014/main" id="{31611210-9A11-4E08-A168-F31F6CD84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389313"/>
            <a:ext cx="2320925" cy="14224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Which three classes of meds decrease aqueous formation?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--</a:t>
            </a:r>
            <a:r>
              <a:rPr lang="en-US" altLang="en-US" sz="1600" b="1" dirty="0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1600" b="1" dirty="0">
                <a:solidFill>
                  <a:srgbClr val="0000FF"/>
                </a:solidFill>
              </a:rPr>
              <a:t> blockers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--</a:t>
            </a:r>
            <a:r>
              <a:rPr lang="en-US" altLang="en-US" sz="1600" b="1" dirty="0">
                <a:solidFill>
                  <a:srgbClr val="0000FF"/>
                </a:solidFill>
              </a:rPr>
              <a:t>CAIs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--</a:t>
            </a:r>
            <a:r>
              <a:rPr lang="en-US" altLang="en-US" sz="1600" b="1" dirty="0">
                <a:solidFill>
                  <a:srgbClr val="0000FF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1600" b="1" dirty="0">
                <a:solidFill>
                  <a:srgbClr val="0000FF"/>
                </a:solidFill>
              </a:rPr>
              <a:t> agonists</a:t>
            </a:r>
          </a:p>
        </p:txBody>
      </p:sp>
    </p:spTree>
    <p:extLst>
      <p:ext uri="{BB962C8B-B14F-4D97-AF65-F5344CB8AC3E}">
        <p14:creationId xmlns:p14="http://schemas.microsoft.com/office/powerpoint/2010/main" val="139480427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B3AD1F82-ECC4-4536-87ED-AD46D1A7D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103688"/>
            <a:ext cx="4262705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So to lower IOP, one must: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1800" b="1" dirty="0">
                <a:solidFill>
                  <a:srgbClr val="0066FF"/>
                </a:solidFill>
              </a:rPr>
              <a:t>decrease aqueous formation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--increase outflow facility,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episcleral venous pressure</a:t>
            </a:r>
          </a:p>
        </p:txBody>
      </p:sp>
      <p:sp>
        <p:nvSpPr>
          <p:cNvPr id="17413" name="Text Box 9">
            <a:extLst>
              <a:ext uri="{FF2B5EF4-FFF2-40B4-BE49-F238E27FC236}">
                <a16:creationId xmlns:a16="http://schemas.microsoft.com/office/drawing/2014/main" id="{074D4A49-12C1-479D-89F2-7C35FBE58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1143000"/>
            <a:ext cx="8404225" cy="8223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Fill in the IOP equation below. 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The </a:t>
            </a:r>
            <a:r>
              <a:rPr lang="en-US" altLang="en-US" sz="2400" b="1"/>
              <a:t>Goldmann equation</a:t>
            </a:r>
          </a:p>
        </p:txBody>
      </p:sp>
      <p:sp>
        <p:nvSpPr>
          <p:cNvPr id="17416" name="Rectangle 15">
            <a:extLst>
              <a:ext uri="{FF2B5EF4-FFF2-40B4-BE49-F238E27FC236}">
                <a16:creationId xmlns:a16="http://schemas.microsoft.com/office/drawing/2014/main" id="{59C69E09-38C9-47D2-BAC8-D2AAC7A9B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417" name="Slide Number Placeholder 1">
            <a:extLst>
              <a:ext uri="{FF2B5EF4-FFF2-40B4-BE49-F238E27FC236}">
                <a16:creationId xmlns:a16="http://schemas.microsoft.com/office/drawing/2014/main" id="{4981CEE2-0067-46C9-95BB-8B758FDCB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676A8A-C5E8-4637-AD45-7AD7A587A19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74</a:t>
            </a:fld>
            <a:endParaRPr lang="en-US" altLang="en-US" sz="1000"/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EB41CBD7-31C3-4B73-9DE2-275438352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962" y="5112603"/>
            <a:ext cx="5476876" cy="830997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Which two laser procedures decrease aqueous formation?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--</a:t>
            </a:r>
            <a:r>
              <a:rPr lang="en-US" altLang="en-US" sz="1600" b="1" dirty="0">
                <a:solidFill>
                  <a:srgbClr val="0000FF"/>
                </a:solidFill>
              </a:rPr>
              <a:t>Trans-scleral cyclophotocoagulation (TS-CPC)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--</a:t>
            </a:r>
            <a:r>
              <a:rPr lang="en-US" altLang="en-US" sz="1600" b="1" dirty="0" err="1">
                <a:solidFill>
                  <a:srgbClr val="0000FF"/>
                </a:solidFill>
              </a:rPr>
              <a:t>Endocyclophotocoagulation</a:t>
            </a:r>
            <a:r>
              <a:rPr lang="en-US" altLang="en-US" sz="1600" b="1" dirty="0">
                <a:solidFill>
                  <a:srgbClr val="0000FF"/>
                </a:solidFill>
              </a:rPr>
              <a:t> (ECP)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0A04ECD-4B78-48DE-A321-692DECA3BDA9}"/>
              </a:ext>
            </a:extLst>
          </p:cNvPr>
          <p:cNvSpPr/>
          <p:nvPr/>
        </p:nvSpPr>
        <p:spPr>
          <a:xfrm>
            <a:off x="2724150" y="4398893"/>
            <a:ext cx="3524250" cy="5334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8DCD67-5036-4FCF-A5CA-22B59F537A1D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grpSp>
        <p:nvGrpSpPr>
          <p:cNvPr id="16" name="Group 3">
            <a:extLst>
              <a:ext uri="{FF2B5EF4-FFF2-40B4-BE49-F238E27FC236}">
                <a16:creationId xmlns:a16="http://schemas.microsoft.com/office/drawing/2014/main" id="{C59B864F-CA23-4684-9D34-EC0977B27406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17" name="Text Box 4">
              <a:extLst>
                <a:ext uri="{FF2B5EF4-FFF2-40B4-BE49-F238E27FC236}">
                  <a16:creationId xmlns:a16="http://schemas.microsoft.com/office/drawing/2014/main" id="{C8EFD3D9-DC01-47A4-AEEE-F46EB043C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 dirty="0">
                  <a:solidFill>
                    <a:schemeClr val="bg1">
                      <a:lumMod val="75000"/>
                    </a:schemeClr>
                  </a:solidFill>
                </a:rPr>
                <a:t>IOP =</a:t>
              </a:r>
            </a:p>
          </p:txBody>
        </p:sp>
        <p:sp>
          <p:nvSpPr>
            <p:cNvPr id="20" name="Text Box 5">
              <a:extLst>
                <a:ext uri="{FF2B5EF4-FFF2-40B4-BE49-F238E27FC236}">
                  <a16:creationId xmlns:a16="http://schemas.microsoft.com/office/drawing/2014/main" id="{67C48754-78C9-4BE1-B7EE-1B4B746999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0066FF"/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rgbClr val="0066FF"/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rgbClr val="0066FF"/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Outflow Facility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L/min/mmHg)</a:t>
              </a:r>
            </a:p>
          </p:txBody>
        </p:sp>
        <p:sp>
          <p:nvSpPr>
            <p:cNvPr id="21" name="Text Box 6">
              <a:extLst>
                <a:ext uri="{FF2B5EF4-FFF2-40B4-BE49-F238E27FC236}">
                  <a16:creationId xmlns:a16="http://schemas.microsoft.com/office/drawing/2014/main" id="{842769F1-730B-4683-BE04-6E83717AB7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</a:rPr>
                <a:t>+</a:t>
              </a:r>
              <a:endParaRPr lang="en-US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22" name="Text Box 7">
              <a:extLst>
                <a:ext uri="{FF2B5EF4-FFF2-40B4-BE49-F238E27FC236}">
                  <a16:creationId xmlns:a16="http://schemas.microsoft.com/office/drawing/2014/main" id="{6AB89BD6-0C8B-4416-A5C6-32C197B72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Episcleral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Pressure (mmHg)</a:t>
              </a:r>
            </a:p>
          </p:txBody>
        </p:sp>
      </p:grpSp>
      <p:sp>
        <p:nvSpPr>
          <p:cNvPr id="23" name="Line 9">
            <a:extLst>
              <a:ext uri="{FF2B5EF4-FFF2-40B4-BE49-F238E27FC236}">
                <a16:creationId xmlns:a16="http://schemas.microsoft.com/office/drawing/2014/main" id="{E547AD52-87A0-47BC-A2CB-147FF68216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0237A49-DA20-43DC-BE06-3199C8222233}"/>
              </a:ext>
            </a:extLst>
          </p:cNvPr>
          <p:cNvSpPr/>
          <p:nvPr/>
        </p:nvSpPr>
        <p:spPr>
          <a:xfrm>
            <a:off x="1531522" y="2457451"/>
            <a:ext cx="4500977" cy="5334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13">
            <a:extLst>
              <a:ext uri="{FF2B5EF4-FFF2-40B4-BE49-F238E27FC236}">
                <a16:creationId xmlns:a16="http://schemas.microsoft.com/office/drawing/2014/main" id="{31611210-9A11-4E08-A168-F31F6CD84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389313"/>
            <a:ext cx="2320925" cy="14224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Which three classes of meds decrease aqueous formation?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--</a:t>
            </a:r>
            <a:r>
              <a:rPr lang="en-US" altLang="en-US" sz="1600" b="1" dirty="0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1600" b="1" dirty="0">
                <a:solidFill>
                  <a:srgbClr val="0000FF"/>
                </a:solidFill>
              </a:rPr>
              <a:t> blockers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--</a:t>
            </a:r>
            <a:r>
              <a:rPr lang="en-US" altLang="en-US" sz="1600" b="1" dirty="0">
                <a:solidFill>
                  <a:srgbClr val="0000FF"/>
                </a:solidFill>
              </a:rPr>
              <a:t>CAIs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--</a:t>
            </a:r>
            <a:r>
              <a:rPr lang="en-US" altLang="en-US" sz="1600" b="1" dirty="0">
                <a:solidFill>
                  <a:srgbClr val="0000FF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1600" b="1" dirty="0">
                <a:solidFill>
                  <a:srgbClr val="0000FF"/>
                </a:solidFill>
              </a:rPr>
              <a:t> agonists</a:t>
            </a:r>
          </a:p>
        </p:txBody>
      </p:sp>
    </p:spTree>
    <p:extLst>
      <p:ext uri="{BB962C8B-B14F-4D97-AF65-F5344CB8AC3E}">
        <p14:creationId xmlns:p14="http://schemas.microsoft.com/office/powerpoint/2010/main" val="129783646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8F70D-AF95-451B-BEA4-E570D2E11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BA4A8-E0BC-401A-AE96-20F91898B8CB}" type="slidenum">
              <a:rPr lang="en-US" altLang="en-US" smtClean="0"/>
              <a:pPr>
                <a:defRPr/>
              </a:pPr>
              <a:t>75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6B401-9237-49AA-A044-3CD80205369E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98FF4F-389F-4A45-8277-9BCB25FDF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3544773" cy="32080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496138-5F7F-46E0-A3B2-B03ABF22E74D}"/>
              </a:ext>
            </a:extLst>
          </p:cNvPr>
          <p:cNvSpPr txBox="1"/>
          <p:nvPr/>
        </p:nvSpPr>
        <p:spPr>
          <a:xfrm>
            <a:off x="2960019" y="6018669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Cyclophotocoagulation (CPC)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6F68BE-E50E-4676-8CE8-1213AE1E2A72}"/>
              </a:ext>
            </a:extLst>
          </p:cNvPr>
          <p:cNvSpPr txBox="1"/>
          <p:nvPr/>
        </p:nvSpPr>
        <p:spPr>
          <a:xfrm>
            <a:off x="1243958" y="4808220"/>
            <a:ext cx="1361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Trans-scleral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9C8A41-43D4-4A8C-AF4C-B20312E212C0}"/>
              </a:ext>
            </a:extLst>
          </p:cNvPr>
          <p:cNvSpPr txBox="1"/>
          <p:nvPr/>
        </p:nvSpPr>
        <p:spPr>
          <a:xfrm>
            <a:off x="5813837" y="4808220"/>
            <a:ext cx="1242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Endoscopic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E05D85-78FA-42E2-A962-F7295DA5D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288" y="2014359"/>
            <a:ext cx="5079747" cy="279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7232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FC5BADC6-4ABC-47A4-BA7C-B5044BBB1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103688"/>
            <a:ext cx="409599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So to lower IOP, one must: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aqueous formation,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--increase outflow facility,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episcleral venous pressure</a:t>
            </a:r>
          </a:p>
        </p:txBody>
      </p:sp>
      <p:sp>
        <p:nvSpPr>
          <p:cNvPr id="19460" name="Text Box 9">
            <a:extLst>
              <a:ext uri="{FF2B5EF4-FFF2-40B4-BE49-F238E27FC236}">
                <a16:creationId xmlns:a16="http://schemas.microsoft.com/office/drawing/2014/main" id="{2CB3FF3A-42F4-458F-B73D-0AD2408F6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3" y="1143000"/>
            <a:ext cx="8456609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chemeClr val="bg1">
                    <a:lumMod val="65000"/>
                  </a:schemeClr>
                </a:solidFill>
              </a:rPr>
              <a:t>Fill in the IOP equation below. 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altLang="en-US" sz="2400" b="1">
                <a:solidFill>
                  <a:schemeClr val="bg1">
                    <a:lumMod val="65000"/>
                  </a:schemeClr>
                </a:solidFill>
              </a:rPr>
              <a:t>Goldmann equation</a:t>
            </a:r>
          </a:p>
        </p:txBody>
      </p:sp>
      <p:sp>
        <p:nvSpPr>
          <p:cNvPr id="19466" name="Rectangle 15">
            <a:extLst>
              <a:ext uri="{FF2B5EF4-FFF2-40B4-BE49-F238E27FC236}">
                <a16:creationId xmlns:a16="http://schemas.microsoft.com/office/drawing/2014/main" id="{13A414B9-9103-4264-9DA1-BB5C8CD25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9467" name="Slide Number Placeholder 1">
            <a:extLst>
              <a:ext uri="{FF2B5EF4-FFF2-40B4-BE49-F238E27FC236}">
                <a16:creationId xmlns:a16="http://schemas.microsoft.com/office/drawing/2014/main" id="{41513787-CFE3-44D6-B156-FD19E9A8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0A2EBC-BD54-438E-96EE-BEB43DEC4E1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76</a:t>
            </a:fld>
            <a:endParaRPr lang="en-US" altLang="en-US" sz="1000"/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4163B6E9-0D42-4181-B1CC-4DF504AE9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634220"/>
            <a:ext cx="3352800" cy="75713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What are the two types of outflow?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--</a:t>
            </a:r>
            <a:r>
              <a:rPr lang="en-US" altLang="en-US" sz="1600" b="1" i="1" dirty="0">
                <a:solidFill>
                  <a:schemeClr val="bg1"/>
                </a:solidFill>
              </a:rPr>
              <a:t>?</a:t>
            </a:r>
            <a:endParaRPr lang="en-US" altLang="en-US" sz="16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--</a:t>
            </a:r>
            <a:r>
              <a:rPr lang="en-US" altLang="en-US" sz="1600" b="1" i="1" dirty="0">
                <a:solidFill>
                  <a:schemeClr val="bg1"/>
                </a:solidFill>
              </a:rPr>
              <a:t>?</a:t>
            </a:r>
            <a:endParaRPr lang="en-US" altLang="en-US" sz="16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B7D42B-80C6-4755-A929-B6DCB07E92DE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grpSp>
        <p:nvGrpSpPr>
          <p:cNvPr id="20" name="Group 3">
            <a:extLst>
              <a:ext uri="{FF2B5EF4-FFF2-40B4-BE49-F238E27FC236}">
                <a16:creationId xmlns:a16="http://schemas.microsoft.com/office/drawing/2014/main" id="{8672375D-0FBA-41E2-B0D5-311C0DF9E595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21" name="Text Box 4">
              <a:extLst>
                <a:ext uri="{FF2B5EF4-FFF2-40B4-BE49-F238E27FC236}">
                  <a16:creationId xmlns:a16="http://schemas.microsoft.com/office/drawing/2014/main" id="{292ED135-0C59-4262-AEE9-C2BB9E3E9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 dirty="0">
                  <a:solidFill>
                    <a:schemeClr val="bg1">
                      <a:lumMod val="75000"/>
                    </a:schemeClr>
                  </a:solidFill>
                </a:rPr>
                <a:t>IOP =</a:t>
              </a:r>
            </a:p>
          </p:txBody>
        </p:sp>
        <p:sp>
          <p:nvSpPr>
            <p:cNvPr id="22" name="Text Box 5">
              <a:extLst>
                <a:ext uri="{FF2B5EF4-FFF2-40B4-BE49-F238E27FC236}">
                  <a16:creationId xmlns:a16="http://schemas.microsoft.com/office/drawing/2014/main" id="{8B2D0005-AECC-4B73-BF7B-6D3CD0675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Outflow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 Facility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L/min/mmHg)</a:t>
              </a:r>
            </a:p>
          </p:txBody>
        </p:sp>
        <p:sp>
          <p:nvSpPr>
            <p:cNvPr id="23" name="Text Box 6">
              <a:extLst>
                <a:ext uri="{FF2B5EF4-FFF2-40B4-BE49-F238E27FC236}">
                  <a16:creationId xmlns:a16="http://schemas.microsoft.com/office/drawing/2014/main" id="{0FBF8681-3599-4CDA-A607-1CD8FD13A1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</a:rPr>
                <a:t>+</a:t>
              </a:r>
              <a:endParaRPr lang="en-US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24" name="Text Box 7">
              <a:extLst>
                <a:ext uri="{FF2B5EF4-FFF2-40B4-BE49-F238E27FC236}">
                  <a16:creationId xmlns:a16="http://schemas.microsoft.com/office/drawing/2014/main" id="{65670A04-06AA-48B2-B61E-6971BFF0D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Episcleral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Pressure (mmHg)</a:t>
              </a:r>
            </a:p>
          </p:txBody>
        </p:sp>
      </p:grpSp>
      <p:sp>
        <p:nvSpPr>
          <p:cNvPr id="25" name="Line 9">
            <a:extLst>
              <a:ext uri="{FF2B5EF4-FFF2-40B4-BE49-F238E27FC236}">
                <a16:creationId xmlns:a16="http://schemas.microsoft.com/office/drawing/2014/main" id="{69783110-AAE0-4D4B-98F1-9D07641773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24A3C8E-B9C6-48D3-B968-94163BB0A05A}"/>
              </a:ext>
            </a:extLst>
          </p:cNvPr>
          <p:cNvSpPr/>
          <p:nvPr/>
        </p:nvSpPr>
        <p:spPr>
          <a:xfrm>
            <a:off x="1621729" y="2792629"/>
            <a:ext cx="1426271" cy="5334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7322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FC5BADC6-4ABC-47A4-BA7C-B5044BBB1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103688"/>
            <a:ext cx="409599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So to lower IOP, one must: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aqueous formation,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--increase outflow facility,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episcleral venous pressure</a:t>
            </a:r>
          </a:p>
        </p:txBody>
      </p:sp>
      <p:sp>
        <p:nvSpPr>
          <p:cNvPr id="19460" name="Text Box 9">
            <a:extLst>
              <a:ext uri="{FF2B5EF4-FFF2-40B4-BE49-F238E27FC236}">
                <a16:creationId xmlns:a16="http://schemas.microsoft.com/office/drawing/2014/main" id="{2CB3FF3A-42F4-458F-B73D-0AD2408F6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3" y="1143000"/>
            <a:ext cx="8456609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chemeClr val="bg1">
                    <a:lumMod val="65000"/>
                  </a:schemeClr>
                </a:solidFill>
              </a:rPr>
              <a:t>Fill in the IOP equation below. 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altLang="en-US" sz="2400" b="1">
                <a:solidFill>
                  <a:schemeClr val="bg1">
                    <a:lumMod val="65000"/>
                  </a:schemeClr>
                </a:solidFill>
              </a:rPr>
              <a:t>Goldmann equation</a:t>
            </a:r>
          </a:p>
        </p:txBody>
      </p:sp>
      <p:sp>
        <p:nvSpPr>
          <p:cNvPr id="19466" name="Rectangle 15">
            <a:extLst>
              <a:ext uri="{FF2B5EF4-FFF2-40B4-BE49-F238E27FC236}">
                <a16:creationId xmlns:a16="http://schemas.microsoft.com/office/drawing/2014/main" id="{13A414B9-9103-4264-9DA1-BB5C8CD25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9467" name="Slide Number Placeholder 1">
            <a:extLst>
              <a:ext uri="{FF2B5EF4-FFF2-40B4-BE49-F238E27FC236}">
                <a16:creationId xmlns:a16="http://schemas.microsoft.com/office/drawing/2014/main" id="{41513787-CFE3-44D6-B156-FD19E9A8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0A2EBC-BD54-438E-96EE-BEB43DEC4E1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77</a:t>
            </a:fld>
            <a:endParaRPr lang="en-US" altLang="en-US" sz="1000"/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4163B6E9-0D42-4181-B1CC-4DF504AE9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634220"/>
            <a:ext cx="3352800" cy="75713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What are the two types of outflow?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--</a:t>
            </a:r>
            <a:r>
              <a:rPr lang="en-US" altLang="en-US" sz="1600" b="1" dirty="0">
                <a:solidFill>
                  <a:schemeClr val="bg1"/>
                </a:solidFill>
              </a:rPr>
              <a:t>Trabecular meshwork (TM)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--</a:t>
            </a:r>
            <a:r>
              <a:rPr lang="en-US" altLang="en-US" sz="1600" b="1" dirty="0">
                <a:solidFill>
                  <a:schemeClr val="bg1"/>
                </a:solidFill>
              </a:rPr>
              <a:t>Uveoscleral (U/S)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B7D42B-80C6-4755-A929-B6DCB07E92DE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grpSp>
        <p:nvGrpSpPr>
          <p:cNvPr id="20" name="Group 3">
            <a:extLst>
              <a:ext uri="{FF2B5EF4-FFF2-40B4-BE49-F238E27FC236}">
                <a16:creationId xmlns:a16="http://schemas.microsoft.com/office/drawing/2014/main" id="{8672375D-0FBA-41E2-B0D5-311C0DF9E595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21" name="Text Box 4">
              <a:extLst>
                <a:ext uri="{FF2B5EF4-FFF2-40B4-BE49-F238E27FC236}">
                  <a16:creationId xmlns:a16="http://schemas.microsoft.com/office/drawing/2014/main" id="{292ED135-0C59-4262-AEE9-C2BB9E3E9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 dirty="0">
                  <a:solidFill>
                    <a:schemeClr val="bg1">
                      <a:lumMod val="75000"/>
                    </a:schemeClr>
                  </a:solidFill>
                </a:rPr>
                <a:t>IOP =</a:t>
              </a:r>
            </a:p>
          </p:txBody>
        </p:sp>
        <p:sp>
          <p:nvSpPr>
            <p:cNvPr id="22" name="Text Box 5">
              <a:extLst>
                <a:ext uri="{FF2B5EF4-FFF2-40B4-BE49-F238E27FC236}">
                  <a16:creationId xmlns:a16="http://schemas.microsoft.com/office/drawing/2014/main" id="{8B2D0005-AECC-4B73-BF7B-6D3CD0675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Outflow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 Facility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L/min/mmHg)</a:t>
              </a:r>
            </a:p>
          </p:txBody>
        </p:sp>
        <p:sp>
          <p:nvSpPr>
            <p:cNvPr id="23" name="Text Box 6">
              <a:extLst>
                <a:ext uri="{FF2B5EF4-FFF2-40B4-BE49-F238E27FC236}">
                  <a16:creationId xmlns:a16="http://schemas.microsoft.com/office/drawing/2014/main" id="{0FBF8681-3599-4CDA-A607-1CD8FD13A1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</a:rPr>
                <a:t>+</a:t>
              </a:r>
              <a:endParaRPr lang="en-US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24" name="Text Box 7">
              <a:extLst>
                <a:ext uri="{FF2B5EF4-FFF2-40B4-BE49-F238E27FC236}">
                  <a16:creationId xmlns:a16="http://schemas.microsoft.com/office/drawing/2014/main" id="{65670A04-06AA-48B2-B61E-6971BFF0D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Episcleral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Pressure (mmHg)</a:t>
              </a:r>
            </a:p>
          </p:txBody>
        </p:sp>
      </p:grpSp>
      <p:sp>
        <p:nvSpPr>
          <p:cNvPr id="25" name="Line 9">
            <a:extLst>
              <a:ext uri="{FF2B5EF4-FFF2-40B4-BE49-F238E27FC236}">
                <a16:creationId xmlns:a16="http://schemas.microsoft.com/office/drawing/2014/main" id="{69783110-AAE0-4D4B-98F1-9D07641773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24A3C8E-B9C6-48D3-B968-94163BB0A05A}"/>
              </a:ext>
            </a:extLst>
          </p:cNvPr>
          <p:cNvSpPr/>
          <p:nvPr/>
        </p:nvSpPr>
        <p:spPr>
          <a:xfrm>
            <a:off x="1621729" y="2792629"/>
            <a:ext cx="1426271" cy="5334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013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FC5BADC6-4ABC-47A4-BA7C-B5044BBB1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103688"/>
            <a:ext cx="409599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So to lower IOP, one must: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aqueous formation,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--increase outflow facility,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episcleral venous pressure</a:t>
            </a:r>
          </a:p>
        </p:txBody>
      </p:sp>
      <p:sp>
        <p:nvSpPr>
          <p:cNvPr id="19460" name="Text Box 9">
            <a:extLst>
              <a:ext uri="{FF2B5EF4-FFF2-40B4-BE49-F238E27FC236}">
                <a16:creationId xmlns:a16="http://schemas.microsoft.com/office/drawing/2014/main" id="{2CB3FF3A-42F4-458F-B73D-0AD2408F6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3" y="1143000"/>
            <a:ext cx="8456609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chemeClr val="bg1">
                    <a:lumMod val="65000"/>
                  </a:schemeClr>
                </a:solidFill>
              </a:rPr>
              <a:t>Fill in the IOP equation below. 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altLang="en-US" sz="2400" b="1">
                <a:solidFill>
                  <a:schemeClr val="bg1">
                    <a:lumMod val="65000"/>
                  </a:schemeClr>
                </a:solidFill>
              </a:rPr>
              <a:t>Goldmann equation</a:t>
            </a:r>
          </a:p>
        </p:txBody>
      </p:sp>
      <p:sp>
        <p:nvSpPr>
          <p:cNvPr id="19466" name="Rectangle 15">
            <a:extLst>
              <a:ext uri="{FF2B5EF4-FFF2-40B4-BE49-F238E27FC236}">
                <a16:creationId xmlns:a16="http://schemas.microsoft.com/office/drawing/2014/main" id="{13A414B9-9103-4264-9DA1-BB5C8CD25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9467" name="Slide Number Placeholder 1">
            <a:extLst>
              <a:ext uri="{FF2B5EF4-FFF2-40B4-BE49-F238E27FC236}">
                <a16:creationId xmlns:a16="http://schemas.microsoft.com/office/drawing/2014/main" id="{41513787-CFE3-44D6-B156-FD19E9A8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0A2EBC-BD54-438E-96EE-BEB43DEC4E1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78</a:t>
            </a:fld>
            <a:endParaRPr lang="en-US" altLang="en-US" sz="1000"/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4163B6E9-0D42-4181-B1CC-4DF504AE9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634220"/>
            <a:ext cx="3352800" cy="75713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What are the two types of outflow?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--</a:t>
            </a:r>
            <a:r>
              <a:rPr lang="en-US" altLang="en-US" sz="1600" b="1" dirty="0">
                <a:solidFill>
                  <a:schemeClr val="bg1"/>
                </a:solidFill>
              </a:rPr>
              <a:t>Trabecular meshwork (TM)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--</a:t>
            </a:r>
            <a:r>
              <a:rPr lang="en-US" altLang="en-US" sz="1600" b="1" dirty="0">
                <a:solidFill>
                  <a:schemeClr val="bg1"/>
                </a:solidFill>
              </a:rPr>
              <a:t>Uveoscleral (U/S)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B7D42B-80C6-4755-A929-B6DCB07E92DE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grpSp>
        <p:nvGrpSpPr>
          <p:cNvPr id="20" name="Group 3">
            <a:extLst>
              <a:ext uri="{FF2B5EF4-FFF2-40B4-BE49-F238E27FC236}">
                <a16:creationId xmlns:a16="http://schemas.microsoft.com/office/drawing/2014/main" id="{8672375D-0FBA-41E2-B0D5-311C0DF9E595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21" name="Text Box 4">
              <a:extLst>
                <a:ext uri="{FF2B5EF4-FFF2-40B4-BE49-F238E27FC236}">
                  <a16:creationId xmlns:a16="http://schemas.microsoft.com/office/drawing/2014/main" id="{292ED135-0C59-4262-AEE9-C2BB9E3E9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 dirty="0">
                  <a:solidFill>
                    <a:schemeClr val="bg1">
                      <a:lumMod val="75000"/>
                    </a:schemeClr>
                  </a:solidFill>
                </a:rPr>
                <a:t>IOP =</a:t>
              </a:r>
            </a:p>
          </p:txBody>
        </p:sp>
        <p:sp>
          <p:nvSpPr>
            <p:cNvPr id="22" name="Text Box 5">
              <a:extLst>
                <a:ext uri="{FF2B5EF4-FFF2-40B4-BE49-F238E27FC236}">
                  <a16:creationId xmlns:a16="http://schemas.microsoft.com/office/drawing/2014/main" id="{8B2D0005-AECC-4B73-BF7B-6D3CD0675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Outflow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 Facility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L/min/mmHg)</a:t>
              </a:r>
            </a:p>
          </p:txBody>
        </p:sp>
        <p:sp>
          <p:nvSpPr>
            <p:cNvPr id="23" name="Text Box 6">
              <a:extLst>
                <a:ext uri="{FF2B5EF4-FFF2-40B4-BE49-F238E27FC236}">
                  <a16:creationId xmlns:a16="http://schemas.microsoft.com/office/drawing/2014/main" id="{0FBF8681-3599-4CDA-A607-1CD8FD13A1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</a:rPr>
                <a:t>+</a:t>
              </a:r>
              <a:endParaRPr lang="en-US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24" name="Text Box 7">
              <a:extLst>
                <a:ext uri="{FF2B5EF4-FFF2-40B4-BE49-F238E27FC236}">
                  <a16:creationId xmlns:a16="http://schemas.microsoft.com/office/drawing/2014/main" id="{65670A04-06AA-48B2-B61E-6971BFF0D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Episcleral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Pressure (mmHg)</a:t>
              </a:r>
            </a:p>
          </p:txBody>
        </p:sp>
      </p:grpSp>
      <p:sp>
        <p:nvSpPr>
          <p:cNvPr id="25" name="Line 9">
            <a:extLst>
              <a:ext uri="{FF2B5EF4-FFF2-40B4-BE49-F238E27FC236}">
                <a16:creationId xmlns:a16="http://schemas.microsoft.com/office/drawing/2014/main" id="{69783110-AAE0-4D4B-98F1-9D07641773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24A3C8E-B9C6-48D3-B968-94163BB0A05A}"/>
              </a:ext>
            </a:extLst>
          </p:cNvPr>
          <p:cNvSpPr/>
          <p:nvPr/>
        </p:nvSpPr>
        <p:spPr>
          <a:xfrm>
            <a:off x="1621729" y="2792629"/>
            <a:ext cx="1426271" cy="5334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C41783-6656-4B84-915A-E4D232D91413}"/>
              </a:ext>
            </a:extLst>
          </p:cNvPr>
          <p:cNvSpPr txBox="1"/>
          <p:nvPr/>
        </p:nvSpPr>
        <p:spPr>
          <a:xfrm>
            <a:off x="2133604" y="5543342"/>
            <a:ext cx="4876796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One of these is referred to as ‘conventional outflow,’ the other, ‘unconventional.’ Which is which?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TM</a:t>
            </a:r>
            <a:r>
              <a:rPr lang="en-US" sz="1600" dirty="0">
                <a:solidFill>
                  <a:srgbClr val="0000FF"/>
                </a:solidFill>
                <a:sym typeface="Wingdings" panose="05000000000000000000" pitchFamily="2" charset="2"/>
              </a:rPr>
              <a:t> = </a:t>
            </a:r>
            <a:r>
              <a:rPr lang="en-US" sz="1600" b="1" i="1" dirty="0">
                <a:solidFill>
                  <a:srgbClr val="0000FF"/>
                </a:solidFill>
                <a:sym typeface="Wingdings" panose="05000000000000000000" pitchFamily="2" charset="2"/>
              </a:rPr>
              <a:t>?</a:t>
            </a:r>
            <a:endParaRPr lang="en-US" sz="1600" b="1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U/S</a:t>
            </a:r>
            <a:r>
              <a:rPr lang="en-US" sz="1600" dirty="0">
                <a:solidFill>
                  <a:srgbClr val="0000FF"/>
                </a:solidFill>
                <a:sym typeface="Wingdings" panose="05000000000000000000" pitchFamily="2" charset="2"/>
              </a:rPr>
              <a:t> = </a:t>
            </a:r>
            <a:r>
              <a:rPr lang="en-US" sz="1600" b="1" i="1" dirty="0">
                <a:solidFill>
                  <a:srgbClr val="0000FF"/>
                </a:solidFill>
                <a:sym typeface="Wingdings" panose="05000000000000000000" pitchFamily="2" charset="2"/>
              </a:rPr>
              <a:t>?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7CCBC4F-A446-4A78-A08B-1F32AC22FAAD}"/>
              </a:ext>
            </a:extLst>
          </p:cNvPr>
          <p:cNvCxnSpPr/>
          <p:nvPr/>
        </p:nvCxnSpPr>
        <p:spPr>
          <a:xfrm>
            <a:off x="1752600" y="4391350"/>
            <a:ext cx="609600" cy="1151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40504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FC5BADC6-4ABC-47A4-BA7C-B5044BBB1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103688"/>
            <a:ext cx="409599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So to lower IOP, one must: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aqueous formation,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--increase outflow facility,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episcleral venous pressure</a:t>
            </a:r>
          </a:p>
        </p:txBody>
      </p:sp>
      <p:sp>
        <p:nvSpPr>
          <p:cNvPr id="19460" name="Text Box 9">
            <a:extLst>
              <a:ext uri="{FF2B5EF4-FFF2-40B4-BE49-F238E27FC236}">
                <a16:creationId xmlns:a16="http://schemas.microsoft.com/office/drawing/2014/main" id="{2CB3FF3A-42F4-458F-B73D-0AD2408F6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3" y="1143000"/>
            <a:ext cx="8456609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chemeClr val="bg1">
                    <a:lumMod val="65000"/>
                  </a:schemeClr>
                </a:solidFill>
              </a:rPr>
              <a:t>Fill in the IOP equation below. 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altLang="en-US" sz="2400" b="1">
                <a:solidFill>
                  <a:schemeClr val="bg1">
                    <a:lumMod val="65000"/>
                  </a:schemeClr>
                </a:solidFill>
              </a:rPr>
              <a:t>Goldmann equation</a:t>
            </a:r>
          </a:p>
        </p:txBody>
      </p:sp>
      <p:sp>
        <p:nvSpPr>
          <p:cNvPr id="19466" name="Rectangle 15">
            <a:extLst>
              <a:ext uri="{FF2B5EF4-FFF2-40B4-BE49-F238E27FC236}">
                <a16:creationId xmlns:a16="http://schemas.microsoft.com/office/drawing/2014/main" id="{13A414B9-9103-4264-9DA1-BB5C8CD25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9467" name="Slide Number Placeholder 1">
            <a:extLst>
              <a:ext uri="{FF2B5EF4-FFF2-40B4-BE49-F238E27FC236}">
                <a16:creationId xmlns:a16="http://schemas.microsoft.com/office/drawing/2014/main" id="{41513787-CFE3-44D6-B156-FD19E9A8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0A2EBC-BD54-438E-96EE-BEB43DEC4E1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79</a:t>
            </a:fld>
            <a:endParaRPr lang="en-US" altLang="en-US" sz="1000"/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4163B6E9-0D42-4181-B1CC-4DF504AE9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634220"/>
            <a:ext cx="3352800" cy="75713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What are the two types of outflow?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--</a:t>
            </a:r>
            <a:r>
              <a:rPr lang="en-US" altLang="en-US" sz="1600" b="1" dirty="0">
                <a:solidFill>
                  <a:schemeClr val="bg1"/>
                </a:solidFill>
              </a:rPr>
              <a:t>Trabecular meshwork (TM)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--</a:t>
            </a:r>
            <a:r>
              <a:rPr lang="en-US" altLang="en-US" sz="1600" b="1" dirty="0">
                <a:solidFill>
                  <a:schemeClr val="bg1"/>
                </a:solidFill>
              </a:rPr>
              <a:t>Uveoscleral (U/S)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B7D42B-80C6-4755-A929-B6DCB07E92DE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grpSp>
        <p:nvGrpSpPr>
          <p:cNvPr id="20" name="Group 3">
            <a:extLst>
              <a:ext uri="{FF2B5EF4-FFF2-40B4-BE49-F238E27FC236}">
                <a16:creationId xmlns:a16="http://schemas.microsoft.com/office/drawing/2014/main" id="{8672375D-0FBA-41E2-B0D5-311C0DF9E595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21" name="Text Box 4">
              <a:extLst>
                <a:ext uri="{FF2B5EF4-FFF2-40B4-BE49-F238E27FC236}">
                  <a16:creationId xmlns:a16="http://schemas.microsoft.com/office/drawing/2014/main" id="{292ED135-0C59-4262-AEE9-C2BB9E3E9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 dirty="0">
                  <a:solidFill>
                    <a:schemeClr val="bg1">
                      <a:lumMod val="75000"/>
                    </a:schemeClr>
                  </a:solidFill>
                </a:rPr>
                <a:t>IOP =</a:t>
              </a:r>
            </a:p>
          </p:txBody>
        </p:sp>
        <p:sp>
          <p:nvSpPr>
            <p:cNvPr id="22" name="Text Box 5">
              <a:extLst>
                <a:ext uri="{FF2B5EF4-FFF2-40B4-BE49-F238E27FC236}">
                  <a16:creationId xmlns:a16="http://schemas.microsoft.com/office/drawing/2014/main" id="{8B2D0005-AECC-4B73-BF7B-6D3CD0675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Outflow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 Facility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L/min/mmHg)</a:t>
              </a:r>
            </a:p>
          </p:txBody>
        </p:sp>
        <p:sp>
          <p:nvSpPr>
            <p:cNvPr id="23" name="Text Box 6">
              <a:extLst>
                <a:ext uri="{FF2B5EF4-FFF2-40B4-BE49-F238E27FC236}">
                  <a16:creationId xmlns:a16="http://schemas.microsoft.com/office/drawing/2014/main" id="{0FBF8681-3599-4CDA-A607-1CD8FD13A1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</a:rPr>
                <a:t>+</a:t>
              </a:r>
              <a:endParaRPr lang="en-US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24" name="Text Box 7">
              <a:extLst>
                <a:ext uri="{FF2B5EF4-FFF2-40B4-BE49-F238E27FC236}">
                  <a16:creationId xmlns:a16="http://schemas.microsoft.com/office/drawing/2014/main" id="{65670A04-06AA-48B2-B61E-6971BFF0D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Episcleral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Pressure (mmHg)</a:t>
              </a:r>
            </a:p>
          </p:txBody>
        </p:sp>
      </p:grpSp>
      <p:sp>
        <p:nvSpPr>
          <p:cNvPr id="25" name="Line 9">
            <a:extLst>
              <a:ext uri="{FF2B5EF4-FFF2-40B4-BE49-F238E27FC236}">
                <a16:creationId xmlns:a16="http://schemas.microsoft.com/office/drawing/2014/main" id="{69783110-AAE0-4D4B-98F1-9D07641773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24A3C8E-B9C6-48D3-B968-94163BB0A05A}"/>
              </a:ext>
            </a:extLst>
          </p:cNvPr>
          <p:cNvSpPr/>
          <p:nvPr/>
        </p:nvSpPr>
        <p:spPr>
          <a:xfrm>
            <a:off x="1621729" y="2792629"/>
            <a:ext cx="1426271" cy="5334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C41783-6656-4B84-915A-E4D232D91413}"/>
              </a:ext>
            </a:extLst>
          </p:cNvPr>
          <p:cNvSpPr txBox="1"/>
          <p:nvPr/>
        </p:nvSpPr>
        <p:spPr>
          <a:xfrm>
            <a:off x="2133604" y="5543342"/>
            <a:ext cx="4876796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One of these is referred to as ‘conventional outflow,’ the other, ‘unconventional.’ Which is which?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TM</a:t>
            </a:r>
            <a:r>
              <a:rPr lang="en-US" sz="1600" dirty="0">
                <a:solidFill>
                  <a:srgbClr val="0000FF"/>
                </a:solidFill>
                <a:sym typeface="Wingdings" panose="05000000000000000000" pitchFamily="2" charset="2"/>
              </a:rPr>
              <a:t> = </a:t>
            </a:r>
            <a:r>
              <a:rPr lang="en-US" sz="1600" b="1" dirty="0">
                <a:solidFill>
                  <a:srgbClr val="0000FF"/>
                </a:solidFill>
              </a:rPr>
              <a:t>conventional</a:t>
            </a:r>
          </a:p>
          <a:p>
            <a:r>
              <a:rPr lang="en-US" sz="1600" dirty="0">
                <a:solidFill>
                  <a:srgbClr val="0000FF"/>
                </a:solidFill>
              </a:rPr>
              <a:t>U/S</a:t>
            </a:r>
            <a:r>
              <a:rPr lang="en-US" sz="1600" dirty="0">
                <a:solidFill>
                  <a:srgbClr val="0000FF"/>
                </a:solidFill>
                <a:sym typeface="Wingdings" panose="05000000000000000000" pitchFamily="2" charset="2"/>
              </a:rPr>
              <a:t> = </a:t>
            </a:r>
            <a:r>
              <a:rPr lang="en-US" sz="1600" b="1" dirty="0">
                <a:solidFill>
                  <a:srgbClr val="0000FF"/>
                </a:solidFill>
              </a:rPr>
              <a:t>unconventional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7CCBC4F-A446-4A78-A08B-1F32AC22FAAD}"/>
              </a:ext>
            </a:extLst>
          </p:cNvPr>
          <p:cNvCxnSpPr/>
          <p:nvPr/>
        </p:nvCxnSpPr>
        <p:spPr>
          <a:xfrm>
            <a:off x="1752600" y="4391350"/>
            <a:ext cx="609600" cy="1151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362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3">
            <a:extLst>
              <a:ext uri="{FF2B5EF4-FFF2-40B4-BE49-F238E27FC236}">
                <a16:creationId xmlns:a16="http://schemas.microsoft.com/office/drawing/2014/main" id="{0C994306-B836-4DF9-9ABD-8357EEC983B9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13322" name="Text Box 4">
              <a:extLst>
                <a:ext uri="{FF2B5EF4-FFF2-40B4-BE49-F238E27FC236}">
                  <a16:creationId xmlns:a16="http://schemas.microsoft.com/office/drawing/2014/main" id="{E0755C9D-3932-4425-9F2D-D8E5A46111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/>
                <a:t>IOP =</a:t>
              </a:r>
            </a:p>
          </p:txBody>
        </p:sp>
        <p:sp>
          <p:nvSpPr>
            <p:cNvPr id="13323" name="Text Box 5">
              <a:extLst>
                <a:ext uri="{FF2B5EF4-FFF2-40B4-BE49-F238E27FC236}">
                  <a16:creationId xmlns:a16="http://schemas.microsoft.com/office/drawing/2014/main" id="{8B89EA60-97A1-47FC-BEF2-557E043445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0066FF"/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rgbClr val="0066FF"/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rgbClr val="0066FF"/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Outflow Facility (</a:t>
              </a:r>
              <a:r>
                <a:rPr lang="en-US" altLang="en-US" sz="2000" b="1" dirty="0">
                  <a:solidFill>
                    <a:srgbClr val="FF0000"/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L/min/mmHg)</a:t>
              </a:r>
            </a:p>
          </p:txBody>
        </p:sp>
        <p:sp>
          <p:nvSpPr>
            <p:cNvPr id="13324" name="Text Box 6">
              <a:extLst>
                <a:ext uri="{FF2B5EF4-FFF2-40B4-BE49-F238E27FC236}">
                  <a16:creationId xmlns:a16="http://schemas.microsoft.com/office/drawing/2014/main" id="{CD58EBE5-B1CC-4100-A3D7-AF1F524111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</a:rPr>
                <a:t>+</a:t>
              </a:r>
              <a:endParaRPr lang="en-US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13325" name="Text Box 7">
              <a:extLst>
                <a:ext uri="{FF2B5EF4-FFF2-40B4-BE49-F238E27FC236}">
                  <a16:creationId xmlns:a16="http://schemas.microsoft.com/office/drawing/2014/main" id="{F2FEFAE8-C4C4-4DC0-A8E8-1AB04A0A73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CCCC00"/>
                  </a:solidFill>
                </a:rPr>
                <a:t>Episcleral</a:t>
              </a:r>
              <a:r>
                <a:rPr lang="en-US" altLang="en-US" sz="2000" b="1">
                  <a:solidFill>
                    <a:schemeClr val="accent1"/>
                  </a:solidFill>
                </a:rPr>
                <a:t>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accent1"/>
                  </a:solidFill>
                </a:rPr>
                <a:t>Pressure (mmHg)</a:t>
              </a:r>
            </a:p>
          </p:txBody>
        </p:sp>
      </p:grpSp>
      <p:sp>
        <p:nvSpPr>
          <p:cNvPr id="13315" name="Text Box 8">
            <a:extLst>
              <a:ext uri="{FF2B5EF4-FFF2-40B4-BE49-F238E27FC236}">
                <a16:creationId xmlns:a16="http://schemas.microsoft.com/office/drawing/2014/main" id="{EDF2CAA9-A754-42B4-A8DD-1530A313A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1143000"/>
            <a:ext cx="8404225" cy="8223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Fill in the IOP equation below. 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The </a:t>
            </a:r>
            <a:r>
              <a:rPr lang="en-US" altLang="en-US" sz="2400" b="1"/>
              <a:t>Goldmann equation</a:t>
            </a:r>
          </a:p>
        </p:txBody>
      </p:sp>
      <p:sp>
        <p:nvSpPr>
          <p:cNvPr id="13316" name="Line 9">
            <a:extLst>
              <a:ext uri="{FF2B5EF4-FFF2-40B4-BE49-F238E27FC236}">
                <a16:creationId xmlns:a16="http://schemas.microsoft.com/office/drawing/2014/main" id="{9E62028F-AEB4-4A20-9FC9-EE623B7CC9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Text Box 10">
            <a:extLst>
              <a:ext uri="{FF2B5EF4-FFF2-40B4-BE49-F238E27FC236}">
                <a16:creationId xmlns:a16="http://schemas.microsoft.com/office/drawing/2014/main" id="{6B615BB5-CFBA-4CF0-981C-DE9B05F2D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103688"/>
            <a:ext cx="423545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So to lower IOP, one must: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--</a:t>
            </a:r>
            <a:r>
              <a:rPr lang="en-US" altLang="en-US" sz="1800" dirty="0">
                <a:solidFill>
                  <a:srgbClr val="0066FF"/>
                </a:solidFill>
              </a:rPr>
              <a:t>decrease aqueous formation</a:t>
            </a:r>
            <a:r>
              <a:rPr lang="en-US" altLang="en-US" sz="1800" dirty="0"/>
              <a:t>, </a:t>
            </a:r>
            <a:r>
              <a:rPr lang="en-US" altLang="en-US" sz="1800" i="1" dirty="0"/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--</a:t>
            </a:r>
            <a:r>
              <a:rPr lang="en-US" altLang="en-US" sz="1800" dirty="0">
                <a:solidFill>
                  <a:srgbClr val="FF0000"/>
                </a:solidFill>
              </a:rPr>
              <a:t>increase outflow facility</a:t>
            </a:r>
            <a:r>
              <a:rPr lang="en-US" altLang="en-US" sz="1800" dirty="0"/>
              <a:t>, </a:t>
            </a:r>
            <a:r>
              <a:rPr lang="en-US" altLang="en-US" sz="1800" i="1" dirty="0"/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--</a:t>
            </a:r>
            <a:r>
              <a:rPr lang="en-US" altLang="en-US" sz="1800" dirty="0">
                <a:solidFill>
                  <a:srgbClr val="CCCC00"/>
                </a:solidFill>
              </a:rPr>
              <a:t>decrease episcleral venous pressure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…and/or </a:t>
            </a:r>
            <a:r>
              <a:rPr lang="en-US" altLang="en-US" sz="1800" b="1" dirty="0">
                <a:solidFill>
                  <a:schemeClr val="bg1"/>
                </a:solidFill>
              </a:rPr>
              <a:t>dehydrate the vitreous</a:t>
            </a:r>
            <a:r>
              <a:rPr lang="en-US" altLang="en-US" sz="1800" dirty="0">
                <a:solidFill>
                  <a:schemeClr val="bg1"/>
                </a:solidFill>
              </a:rPr>
              <a:t> with 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   </a:t>
            </a:r>
            <a:r>
              <a:rPr lang="en-US" altLang="en-US" sz="1800" b="1" dirty="0">
                <a:solidFill>
                  <a:schemeClr val="bg1"/>
                </a:solidFill>
              </a:rPr>
              <a:t>hyperosmotic</a:t>
            </a:r>
            <a:r>
              <a:rPr lang="en-US" altLang="en-US" sz="1800" dirty="0">
                <a:solidFill>
                  <a:schemeClr val="bg1"/>
                </a:solidFill>
              </a:rPr>
              <a:t> agent</a:t>
            </a:r>
          </a:p>
        </p:txBody>
      </p:sp>
      <p:sp>
        <p:nvSpPr>
          <p:cNvPr id="13319" name="AutoShape 12">
            <a:extLst>
              <a:ext uri="{FF2B5EF4-FFF2-40B4-BE49-F238E27FC236}">
                <a16:creationId xmlns:a16="http://schemas.microsoft.com/office/drawing/2014/main" id="{AB7B523E-7A69-4AC9-AF2A-EBA7219124DE}"/>
              </a:ext>
            </a:extLst>
          </p:cNvPr>
          <p:cNvSpPr>
            <a:spLocks/>
          </p:cNvSpPr>
          <p:nvPr/>
        </p:nvSpPr>
        <p:spPr bwMode="auto">
          <a:xfrm>
            <a:off x="2590800" y="4456113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321" name="Slide Number Placeholder 1">
            <a:extLst>
              <a:ext uri="{FF2B5EF4-FFF2-40B4-BE49-F238E27FC236}">
                <a16:creationId xmlns:a16="http://schemas.microsoft.com/office/drawing/2014/main" id="{F361B250-DB6F-4C1A-977F-4263CDAB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9337D5-5AF1-4BBF-8D32-B81D6956D722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/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426D7E35-E0CE-422A-8EF5-51C5D4570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0"/>
            <a:ext cx="2108200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1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/>
              <a:t>Three IOP-lowering maneuvers implied by the </a:t>
            </a:r>
            <a:r>
              <a:rPr lang="en-US" altLang="en-US" sz="1400" i="1" dirty="0" err="1"/>
              <a:t>Goldmann</a:t>
            </a:r>
            <a:r>
              <a:rPr lang="en-US" altLang="en-US" sz="1400" i="1" dirty="0"/>
              <a:t> equation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F74979-FEFF-4CFA-9AF3-C4F3C49650FF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F2C215C1-9C5F-C98F-782C-B855D0AFF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9" y="5562600"/>
            <a:ext cx="2480365" cy="64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/>
              <a:t>Important IOP-lowering maneuver not implied by the </a:t>
            </a:r>
          </a:p>
          <a:p>
            <a:pPr algn="r"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err="1"/>
              <a:t>Goldmann</a:t>
            </a:r>
            <a:r>
              <a:rPr lang="en-US" altLang="en-US" sz="1400" i="1" dirty="0"/>
              <a:t> equation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35C4161B-C0FA-F120-2012-60D7B2968624}"/>
              </a:ext>
            </a:extLst>
          </p:cNvPr>
          <p:cNvSpPr/>
          <p:nvPr/>
        </p:nvSpPr>
        <p:spPr>
          <a:xfrm>
            <a:off x="2814983" y="5370513"/>
            <a:ext cx="57912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chemeClr val="tx1"/>
                </a:solidFill>
              </a:rPr>
              <a:t>Foreshadowing alert! </a:t>
            </a:r>
            <a:r>
              <a:rPr lang="en-US" sz="1200" dirty="0">
                <a:solidFill>
                  <a:schemeClr val="tx1"/>
                </a:solidFill>
              </a:rPr>
              <a:t>Toward the end of the set we will address an important and oft-used IOP-lowering maneuver </a:t>
            </a:r>
            <a:r>
              <a:rPr lang="en-US" sz="1200" b="1" dirty="0">
                <a:solidFill>
                  <a:schemeClr val="tx1"/>
                </a:solidFill>
              </a:rPr>
              <a:t>not</a:t>
            </a:r>
            <a:r>
              <a:rPr lang="en-US" sz="1200" dirty="0">
                <a:solidFill>
                  <a:schemeClr val="tx1"/>
                </a:solidFill>
              </a:rPr>
              <a:t> implied by the </a:t>
            </a:r>
            <a:r>
              <a:rPr lang="en-US" sz="1200" dirty="0" err="1">
                <a:solidFill>
                  <a:schemeClr val="tx1"/>
                </a:solidFill>
              </a:rPr>
              <a:t>Goldmann</a:t>
            </a:r>
            <a:r>
              <a:rPr lang="en-US" sz="1200" dirty="0">
                <a:solidFill>
                  <a:schemeClr val="tx1"/>
                </a:solidFill>
              </a:rPr>
              <a:t> equation</a:t>
            </a:r>
          </a:p>
        </p:txBody>
      </p:sp>
      <p:sp>
        <p:nvSpPr>
          <p:cNvPr id="4" name="AutoShape 12">
            <a:extLst>
              <a:ext uri="{FF2B5EF4-FFF2-40B4-BE49-F238E27FC236}">
                <a16:creationId xmlns:a16="http://schemas.microsoft.com/office/drawing/2014/main" id="{714BBD8A-626C-F396-E3C2-0EDBF96CF679}"/>
              </a:ext>
            </a:extLst>
          </p:cNvPr>
          <p:cNvSpPr>
            <a:spLocks/>
          </p:cNvSpPr>
          <p:nvPr/>
        </p:nvSpPr>
        <p:spPr bwMode="auto">
          <a:xfrm>
            <a:off x="2586383" y="5362230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A7ED2B-E07C-FB41-B639-747ADFEA77E0}"/>
              </a:ext>
            </a:extLst>
          </p:cNvPr>
          <p:cNvSpPr txBox="1"/>
          <p:nvPr/>
        </p:nvSpPr>
        <p:spPr>
          <a:xfrm>
            <a:off x="3299856" y="6504801"/>
            <a:ext cx="2544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/>
              <a:t>No question—proceed when ready</a:t>
            </a:r>
          </a:p>
        </p:txBody>
      </p:sp>
    </p:spTree>
    <p:extLst>
      <p:ext uri="{BB962C8B-B14F-4D97-AF65-F5344CB8AC3E}">
        <p14:creationId xmlns:p14="http://schemas.microsoft.com/office/powerpoint/2010/main" val="86815529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FC5BADC6-4ABC-47A4-BA7C-B5044BBB1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103688"/>
            <a:ext cx="409599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So to lower IOP, one must: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aqueous formation,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--increase outflow facility,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episcleral venous pressure</a:t>
            </a:r>
          </a:p>
        </p:txBody>
      </p:sp>
      <p:sp>
        <p:nvSpPr>
          <p:cNvPr id="19460" name="Text Box 9">
            <a:extLst>
              <a:ext uri="{FF2B5EF4-FFF2-40B4-BE49-F238E27FC236}">
                <a16:creationId xmlns:a16="http://schemas.microsoft.com/office/drawing/2014/main" id="{2CB3FF3A-42F4-458F-B73D-0AD2408F6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3" y="1143000"/>
            <a:ext cx="8456609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chemeClr val="bg1">
                    <a:lumMod val="65000"/>
                  </a:schemeClr>
                </a:solidFill>
              </a:rPr>
              <a:t>Fill in the IOP equation below. 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altLang="en-US" sz="2400" b="1">
                <a:solidFill>
                  <a:schemeClr val="bg1">
                    <a:lumMod val="65000"/>
                  </a:schemeClr>
                </a:solidFill>
              </a:rPr>
              <a:t>Goldmann equation</a:t>
            </a:r>
          </a:p>
        </p:txBody>
      </p:sp>
      <p:sp>
        <p:nvSpPr>
          <p:cNvPr id="19466" name="Rectangle 15">
            <a:extLst>
              <a:ext uri="{FF2B5EF4-FFF2-40B4-BE49-F238E27FC236}">
                <a16:creationId xmlns:a16="http://schemas.microsoft.com/office/drawing/2014/main" id="{13A414B9-9103-4264-9DA1-BB5C8CD25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9467" name="Slide Number Placeholder 1">
            <a:extLst>
              <a:ext uri="{FF2B5EF4-FFF2-40B4-BE49-F238E27FC236}">
                <a16:creationId xmlns:a16="http://schemas.microsoft.com/office/drawing/2014/main" id="{41513787-CFE3-44D6-B156-FD19E9A8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0A2EBC-BD54-438E-96EE-BEB43DEC4E1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80</a:t>
            </a:fld>
            <a:endParaRPr lang="en-US" altLang="en-US" sz="1000"/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4163B6E9-0D42-4181-B1CC-4DF504AE9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634220"/>
            <a:ext cx="3352800" cy="75713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What are the two types of outflow?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--</a:t>
            </a:r>
            <a:r>
              <a:rPr lang="en-US" altLang="en-US" sz="1600" b="1" dirty="0">
                <a:solidFill>
                  <a:schemeClr val="bg1"/>
                </a:solidFill>
              </a:rPr>
              <a:t>Trabecular meshwork (TM)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--</a:t>
            </a:r>
            <a:r>
              <a:rPr lang="en-US" altLang="en-US" sz="1600" b="1" dirty="0">
                <a:solidFill>
                  <a:schemeClr val="bg1"/>
                </a:solidFill>
              </a:rPr>
              <a:t>Uveoscleral (U/S)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B7D42B-80C6-4755-A929-B6DCB07E92DE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grpSp>
        <p:nvGrpSpPr>
          <p:cNvPr id="20" name="Group 3">
            <a:extLst>
              <a:ext uri="{FF2B5EF4-FFF2-40B4-BE49-F238E27FC236}">
                <a16:creationId xmlns:a16="http://schemas.microsoft.com/office/drawing/2014/main" id="{8672375D-0FBA-41E2-B0D5-311C0DF9E595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21" name="Text Box 4">
              <a:extLst>
                <a:ext uri="{FF2B5EF4-FFF2-40B4-BE49-F238E27FC236}">
                  <a16:creationId xmlns:a16="http://schemas.microsoft.com/office/drawing/2014/main" id="{292ED135-0C59-4262-AEE9-C2BB9E3E9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 dirty="0">
                  <a:solidFill>
                    <a:schemeClr val="bg1">
                      <a:lumMod val="75000"/>
                    </a:schemeClr>
                  </a:solidFill>
                </a:rPr>
                <a:t>IOP =</a:t>
              </a:r>
            </a:p>
          </p:txBody>
        </p:sp>
        <p:sp>
          <p:nvSpPr>
            <p:cNvPr id="22" name="Text Box 5">
              <a:extLst>
                <a:ext uri="{FF2B5EF4-FFF2-40B4-BE49-F238E27FC236}">
                  <a16:creationId xmlns:a16="http://schemas.microsoft.com/office/drawing/2014/main" id="{8B2D0005-AECC-4B73-BF7B-6D3CD0675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Outflow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 Facility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L/min/mmHg)</a:t>
              </a:r>
            </a:p>
          </p:txBody>
        </p:sp>
        <p:sp>
          <p:nvSpPr>
            <p:cNvPr id="23" name="Text Box 6">
              <a:extLst>
                <a:ext uri="{FF2B5EF4-FFF2-40B4-BE49-F238E27FC236}">
                  <a16:creationId xmlns:a16="http://schemas.microsoft.com/office/drawing/2014/main" id="{0FBF8681-3599-4CDA-A607-1CD8FD13A1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</a:rPr>
                <a:t>+</a:t>
              </a:r>
              <a:endParaRPr lang="en-US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24" name="Text Box 7">
              <a:extLst>
                <a:ext uri="{FF2B5EF4-FFF2-40B4-BE49-F238E27FC236}">
                  <a16:creationId xmlns:a16="http://schemas.microsoft.com/office/drawing/2014/main" id="{65670A04-06AA-48B2-B61E-6971BFF0D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Episcleral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Pressure (mmHg)</a:t>
              </a:r>
            </a:p>
          </p:txBody>
        </p:sp>
      </p:grpSp>
      <p:sp>
        <p:nvSpPr>
          <p:cNvPr id="25" name="Line 9">
            <a:extLst>
              <a:ext uri="{FF2B5EF4-FFF2-40B4-BE49-F238E27FC236}">
                <a16:creationId xmlns:a16="http://schemas.microsoft.com/office/drawing/2014/main" id="{69783110-AAE0-4D4B-98F1-9D07641773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24A3C8E-B9C6-48D3-B968-94163BB0A05A}"/>
              </a:ext>
            </a:extLst>
          </p:cNvPr>
          <p:cNvSpPr/>
          <p:nvPr/>
        </p:nvSpPr>
        <p:spPr>
          <a:xfrm>
            <a:off x="1621729" y="2792629"/>
            <a:ext cx="1426271" cy="5334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C41783-6656-4B84-915A-E4D232D91413}"/>
              </a:ext>
            </a:extLst>
          </p:cNvPr>
          <p:cNvSpPr txBox="1"/>
          <p:nvPr/>
        </p:nvSpPr>
        <p:spPr>
          <a:xfrm>
            <a:off x="2133604" y="5543342"/>
            <a:ext cx="4876796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One of these is referred to as ‘conventional outflow,’ the other, ‘unconventional.’ Which is which?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TM</a:t>
            </a:r>
            <a:r>
              <a:rPr lang="en-US" sz="1600" dirty="0">
                <a:solidFill>
                  <a:srgbClr val="0000FF"/>
                </a:solidFill>
                <a:sym typeface="Wingdings" panose="05000000000000000000" pitchFamily="2" charset="2"/>
              </a:rPr>
              <a:t> = </a:t>
            </a:r>
            <a:r>
              <a:rPr lang="en-US" sz="1600" b="1" dirty="0">
                <a:solidFill>
                  <a:srgbClr val="0000FF"/>
                </a:solidFill>
              </a:rPr>
              <a:t>conventional</a:t>
            </a:r>
          </a:p>
          <a:p>
            <a:r>
              <a:rPr lang="en-US" sz="1600" dirty="0">
                <a:solidFill>
                  <a:srgbClr val="0000FF"/>
                </a:solidFill>
              </a:rPr>
              <a:t>U/S</a:t>
            </a:r>
            <a:r>
              <a:rPr lang="en-US" sz="1600" dirty="0">
                <a:solidFill>
                  <a:srgbClr val="0000FF"/>
                </a:solidFill>
                <a:sym typeface="Wingdings" panose="05000000000000000000" pitchFamily="2" charset="2"/>
              </a:rPr>
              <a:t> = </a:t>
            </a:r>
            <a:r>
              <a:rPr lang="en-US" sz="1600" b="1" dirty="0">
                <a:solidFill>
                  <a:srgbClr val="0000FF"/>
                </a:solidFill>
              </a:rPr>
              <a:t>unconventional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723817-4F88-4125-8902-EF7594755ACB}"/>
              </a:ext>
            </a:extLst>
          </p:cNvPr>
          <p:cNvSpPr txBox="1"/>
          <p:nvPr/>
        </p:nvSpPr>
        <p:spPr>
          <a:xfrm>
            <a:off x="3185455" y="4043452"/>
            <a:ext cx="5562600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One of these is referred to as ‘pressure-dependent outflow,’ the other, ‘pressure-independent.’ Which is which?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TM</a:t>
            </a:r>
            <a:r>
              <a:rPr lang="en-US" sz="1600" dirty="0">
                <a:solidFill>
                  <a:srgbClr val="0000FF"/>
                </a:solidFill>
                <a:sym typeface="Wingdings" panose="05000000000000000000" pitchFamily="2" charset="2"/>
              </a:rPr>
              <a:t> = </a:t>
            </a:r>
            <a:r>
              <a:rPr lang="en-US" sz="1600" b="1" dirty="0">
                <a:solidFill>
                  <a:srgbClr val="0000FF"/>
                </a:solidFill>
              </a:rPr>
              <a:t>conventional</a:t>
            </a:r>
            <a:r>
              <a:rPr lang="en-US" sz="1600" dirty="0">
                <a:solidFill>
                  <a:srgbClr val="0000FF"/>
                </a:solidFill>
              </a:rPr>
              <a:t> = </a:t>
            </a:r>
            <a:r>
              <a:rPr lang="en-US" sz="1600" b="1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U/S</a:t>
            </a:r>
            <a:r>
              <a:rPr lang="en-US" sz="1600" dirty="0">
                <a:solidFill>
                  <a:srgbClr val="0000FF"/>
                </a:solidFill>
                <a:sym typeface="Wingdings" panose="05000000000000000000" pitchFamily="2" charset="2"/>
              </a:rPr>
              <a:t> = </a:t>
            </a:r>
            <a:r>
              <a:rPr lang="en-US" sz="1600" b="1" dirty="0">
                <a:solidFill>
                  <a:srgbClr val="0000FF"/>
                </a:solidFill>
              </a:rPr>
              <a:t>unconventional</a:t>
            </a:r>
            <a:r>
              <a:rPr lang="en-US" sz="1600" dirty="0">
                <a:solidFill>
                  <a:srgbClr val="0000FF"/>
                </a:solidFill>
              </a:rPr>
              <a:t> = </a:t>
            </a:r>
            <a:r>
              <a:rPr lang="en-US" sz="1600" b="1" i="1" dirty="0">
                <a:solidFill>
                  <a:srgbClr val="0000FF"/>
                </a:solidFill>
              </a:rPr>
              <a:t>?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EAF0638-EB82-440F-A585-4AE851713D3A}"/>
              </a:ext>
            </a:extLst>
          </p:cNvPr>
          <p:cNvCxnSpPr>
            <a:stCxn id="18" idx="2"/>
          </p:cNvCxnSpPr>
          <p:nvPr/>
        </p:nvCxnSpPr>
        <p:spPr>
          <a:xfrm>
            <a:off x="1752600" y="4391350"/>
            <a:ext cx="609600" cy="1151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90A6B87-87B7-489C-B760-476866DA0515}"/>
              </a:ext>
            </a:extLst>
          </p:cNvPr>
          <p:cNvCxnSpPr/>
          <p:nvPr/>
        </p:nvCxnSpPr>
        <p:spPr>
          <a:xfrm flipV="1">
            <a:off x="2362200" y="4800600"/>
            <a:ext cx="823255" cy="742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89332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FC5BADC6-4ABC-47A4-BA7C-B5044BBB1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103688"/>
            <a:ext cx="409599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So to lower IOP, one must: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aqueous formation,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--increase outflow facility,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episcleral venous pressure</a:t>
            </a:r>
          </a:p>
        </p:txBody>
      </p:sp>
      <p:sp>
        <p:nvSpPr>
          <p:cNvPr id="19460" name="Text Box 9">
            <a:extLst>
              <a:ext uri="{FF2B5EF4-FFF2-40B4-BE49-F238E27FC236}">
                <a16:creationId xmlns:a16="http://schemas.microsoft.com/office/drawing/2014/main" id="{2CB3FF3A-42F4-458F-B73D-0AD2408F6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3" y="1143000"/>
            <a:ext cx="8456609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chemeClr val="bg1">
                    <a:lumMod val="65000"/>
                  </a:schemeClr>
                </a:solidFill>
              </a:rPr>
              <a:t>Fill in the IOP equation below. 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altLang="en-US" sz="2400" b="1">
                <a:solidFill>
                  <a:schemeClr val="bg1">
                    <a:lumMod val="65000"/>
                  </a:schemeClr>
                </a:solidFill>
              </a:rPr>
              <a:t>Goldmann equation</a:t>
            </a:r>
          </a:p>
        </p:txBody>
      </p:sp>
      <p:sp>
        <p:nvSpPr>
          <p:cNvPr id="19466" name="Rectangle 15">
            <a:extLst>
              <a:ext uri="{FF2B5EF4-FFF2-40B4-BE49-F238E27FC236}">
                <a16:creationId xmlns:a16="http://schemas.microsoft.com/office/drawing/2014/main" id="{13A414B9-9103-4264-9DA1-BB5C8CD25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9467" name="Slide Number Placeholder 1">
            <a:extLst>
              <a:ext uri="{FF2B5EF4-FFF2-40B4-BE49-F238E27FC236}">
                <a16:creationId xmlns:a16="http://schemas.microsoft.com/office/drawing/2014/main" id="{41513787-CFE3-44D6-B156-FD19E9A8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0A2EBC-BD54-438E-96EE-BEB43DEC4E1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81</a:t>
            </a:fld>
            <a:endParaRPr lang="en-US" altLang="en-US" sz="1000"/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4163B6E9-0D42-4181-B1CC-4DF504AE9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634220"/>
            <a:ext cx="3352800" cy="75713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What are the two types of outflow?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--</a:t>
            </a:r>
            <a:r>
              <a:rPr lang="en-US" altLang="en-US" sz="1600" b="1" dirty="0">
                <a:solidFill>
                  <a:schemeClr val="bg1"/>
                </a:solidFill>
              </a:rPr>
              <a:t>Trabecular meshwork (TM)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--</a:t>
            </a:r>
            <a:r>
              <a:rPr lang="en-US" altLang="en-US" sz="1600" b="1" dirty="0">
                <a:solidFill>
                  <a:schemeClr val="bg1"/>
                </a:solidFill>
              </a:rPr>
              <a:t>Uveoscleral (U/S)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B7D42B-80C6-4755-A929-B6DCB07E92DE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grpSp>
        <p:nvGrpSpPr>
          <p:cNvPr id="20" name="Group 3">
            <a:extLst>
              <a:ext uri="{FF2B5EF4-FFF2-40B4-BE49-F238E27FC236}">
                <a16:creationId xmlns:a16="http://schemas.microsoft.com/office/drawing/2014/main" id="{8672375D-0FBA-41E2-B0D5-311C0DF9E595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21" name="Text Box 4">
              <a:extLst>
                <a:ext uri="{FF2B5EF4-FFF2-40B4-BE49-F238E27FC236}">
                  <a16:creationId xmlns:a16="http://schemas.microsoft.com/office/drawing/2014/main" id="{292ED135-0C59-4262-AEE9-C2BB9E3E9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 dirty="0">
                  <a:solidFill>
                    <a:schemeClr val="bg1">
                      <a:lumMod val="75000"/>
                    </a:schemeClr>
                  </a:solidFill>
                </a:rPr>
                <a:t>IOP =</a:t>
              </a:r>
            </a:p>
          </p:txBody>
        </p:sp>
        <p:sp>
          <p:nvSpPr>
            <p:cNvPr id="22" name="Text Box 5">
              <a:extLst>
                <a:ext uri="{FF2B5EF4-FFF2-40B4-BE49-F238E27FC236}">
                  <a16:creationId xmlns:a16="http://schemas.microsoft.com/office/drawing/2014/main" id="{8B2D0005-AECC-4B73-BF7B-6D3CD0675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Outflow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 Facility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L/min/mmHg)</a:t>
              </a:r>
            </a:p>
          </p:txBody>
        </p:sp>
        <p:sp>
          <p:nvSpPr>
            <p:cNvPr id="23" name="Text Box 6">
              <a:extLst>
                <a:ext uri="{FF2B5EF4-FFF2-40B4-BE49-F238E27FC236}">
                  <a16:creationId xmlns:a16="http://schemas.microsoft.com/office/drawing/2014/main" id="{0FBF8681-3599-4CDA-A607-1CD8FD13A1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</a:rPr>
                <a:t>+</a:t>
              </a:r>
              <a:endParaRPr lang="en-US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24" name="Text Box 7">
              <a:extLst>
                <a:ext uri="{FF2B5EF4-FFF2-40B4-BE49-F238E27FC236}">
                  <a16:creationId xmlns:a16="http://schemas.microsoft.com/office/drawing/2014/main" id="{65670A04-06AA-48B2-B61E-6971BFF0D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Episcleral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Pressure (mmHg)</a:t>
              </a:r>
            </a:p>
          </p:txBody>
        </p:sp>
      </p:grpSp>
      <p:sp>
        <p:nvSpPr>
          <p:cNvPr id="25" name="Line 9">
            <a:extLst>
              <a:ext uri="{FF2B5EF4-FFF2-40B4-BE49-F238E27FC236}">
                <a16:creationId xmlns:a16="http://schemas.microsoft.com/office/drawing/2014/main" id="{69783110-AAE0-4D4B-98F1-9D07641773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24A3C8E-B9C6-48D3-B968-94163BB0A05A}"/>
              </a:ext>
            </a:extLst>
          </p:cNvPr>
          <p:cNvSpPr/>
          <p:nvPr/>
        </p:nvSpPr>
        <p:spPr>
          <a:xfrm>
            <a:off x="1621729" y="2792629"/>
            <a:ext cx="1426271" cy="5334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C41783-6656-4B84-915A-E4D232D91413}"/>
              </a:ext>
            </a:extLst>
          </p:cNvPr>
          <p:cNvSpPr txBox="1"/>
          <p:nvPr/>
        </p:nvSpPr>
        <p:spPr>
          <a:xfrm>
            <a:off x="2133604" y="5543342"/>
            <a:ext cx="4876796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One of these is referred to as ‘conventional outflow,’ the other, ‘unconventional.’ Which is which?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TM</a:t>
            </a:r>
            <a:r>
              <a:rPr lang="en-US" sz="1600" dirty="0">
                <a:solidFill>
                  <a:srgbClr val="0000FF"/>
                </a:solidFill>
                <a:sym typeface="Wingdings" panose="05000000000000000000" pitchFamily="2" charset="2"/>
              </a:rPr>
              <a:t> = </a:t>
            </a:r>
            <a:r>
              <a:rPr lang="en-US" sz="1600" b="1" dirty="0">
                <a:solidFill>
                  <a:srgbClr val="0000FF"/>
                </a:solidFill>
              </a:rPr>
              <a:t>conventional</a:t>
            </a:r>
          </a:p>
          <a:p>
            <a:r>
              <a:rPr lang="en-US" sz="1600" dirty="0">
                <a:solidFill>
                  <a:srgbClr val="0000FF"/>
                </a:solidFill>
              </a:rPr>
              <a:t>U/S</a:t>
            </a:r>
            <a:r>
              <a:rPr lang="en-US" sz="1600" dirty="0">
                <a:solidFill>
                  <a:srgbClr val="0000FF"/>
                </a:solidFill>
                <a:sym typeface="Wingdings" panose="05000000000000000000" pitchFamily="2" charset="2"/>
              </a:rPr>
              <a:t> = </a:t>
            </a:r>
            <a:r>
              <a:rPr lang="en-US" sz="1600" b="1" dirty="0">
                <a:solidFill>
                  <a:srgbClr val="0000FF"/>
                </a:solidFill>
              </a:rPr>
              <a:t>unconventional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723817-4F88-4125-8902-EF7594755ACB}"/>
              </a:ext>
            </a:extLst>
          </p:cNvPr>
          <p:cNvSpPr txBox="1"/>
          <p:nvPr/>
        </p:nvSpPr>
        <p:spPr>
          <a:xfrm>
            <a:off x="3185455" y="4043452"/>
            <a:ext cx="5562600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One of these is referred to as ‘pressure-dependent outflow,’ the other, ‘pressure-independent.’ Which is which?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TM</a:t>
            </a:r>
            <a:r>
              <a:rPr lang="en-US" sz="1600" dirty="0">
                <a:solidFill>
                  <a:srgbClr val="0000FF"/>
                </a:solidFill>
                <a:sym typeface="Wingdings" panose="05000000000000000000" pitchFamily="2" charset="2"/>
              </a:rPr>
              <a:t> = </a:t>
            </a:r>
            <a:r>
              <a:rPr lang="en-US" sz="1600" b="1" dirty="0">
                <a:solidFill>
                  <a:srgbClr val="0000FF"/>
                </a:solidFill>
              </a:rPr>
              <a:t>conventional</a:t>
            </a:r>
            <a:r>
              <a:rPr lang="en-US" sz="1600" dirty="0">
                <a:solidFill>
                  <a:srgbClr val="0000FF"/>
                </a:solidFill>
              </a:rPr>
              <a:t> = </a:t>
            </a:r>
            <a:r>
              <a:rPr lang="en-US" sz="1600" b="1" dirty="0">
                <a:solidFill>
                  <a:srgbClr val="0000FF"/>
                </a:solidFill>
              </a:rPr>
              <a:t>pressure-dependent</a:t>
            </a:r>
          </a:p>
          <a:p>
            <a:r>
              <a:rPr lang="en-US" sz="1600" dirty="0">
                <a:solidFill>
                  <a:srgbClr val="0000FF"/>
                </a:solidFill>
              </a:rPr>
              <a:t>U/S</a:t>
            </a:r>
            <a:r>
              <a:rPr lang="en-US" sz="1600" dirty="0">
                <a:solidFill>
                  <a:srgbClr val="0000FF"/>
                </a:solidFill>
                <a:sym typeface="Wingdings" panose="05000000000000000000" pitchFamily="2" charset="2"/>
              </a:rPr>
              <a:t> = </a:t>
            </a:r>
            <a:r>
              <a:rPr lang="en-US" sz="1600" b="1" dirty="0">
                <a:solidFill>
                  <a:srgbClr val="0000FF"/>
                </a:solidFill>
              </a:rPr>
              <a:t>unconventional</a:t>
            </a:r>
            <a:r>
              <a:rPr lang="en-US" sz="1600" dirty="0">
                <a:solidFill>
                  <a:srgbClr val="0000FF"/>
                </a:solidFill>
              </a:rPr>
              <a:t> = </a:t>
            </a:r>
            <a:r>
              <a:rPr lang="en-US" sz="1600" b="1" dirty="0">
                <a:solidFill>
                  <a:srgbClr val="0000FF"/>
                </a:solidFill>
              </a:rPr>
              <a:t>pressure-independent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EAF0638-EB82-440F-A585-4AE851713D3A}"/>
              </a:ext>
            </a:extLst>
          </p:cNvPr>
          <p:cNvCxnSpPr>
            <a:stCxn id="18" idx="2"/>
          </p:cNvCxnSpPr>
          <p:nvPr/>
        </p:nvCxnSpPr>
        <p:spPr>
          <a:xfrm>
            <a:off x="1752600" y="4391350"/>
            <a:ext cx="609600" cy="1151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90A6B87-87B7-489C-B760-476866DA0515}"/>
              </a:ext>
            </a:extLst>
          </p:cNvPr>
          <p:cNvCxnSpPr/>
          <p:nvPr/>
        </p:nvCxnSpPr>
        <p:spPr>
          <a:xfrm flipV="1">
            <a:off x="2362200" y="4800600"/>
            <a:ext cx="823255" cy="742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71149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FC5BADC6-4ABC-47A4-BA7C-B5044BBB1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103688"/>
            <a:ext cx="409599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</a:rPr>
              <a:t>So to lower IOP, one must: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65000"/>
                  </a:schemeClr>
                </a:solidFill>
              </a:rPr>
              <a:t>--decrease aqueous formation, </a:t>
            </a:r>
            <a:r>
              <a:rPr lang="en-US" altLang="en-US" sz="1800" i="1" dirty="0">
                <a:solidFill>
                  <a:schemeClr val="bg1">
                    <a:lumMod val="6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65000"/>
                  </a:schemeClr>
                </a:solidFill>
              </a:rPr>
              <a:t>--increase outflow facility, </a:t>
            </a:r>
            <a:r>
              <a:rPr lang="en-US" altLang="en-US" sz="1800" i="1" dirty="0">
                <a:solidFill>
                  <a:schemeClr val="bg1">
                    <a:lumMod val="6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65000"/>
                  </a:schemeClr>
                </a:solidFill>
              </a:rPr>
              <a:t>--decrease episcleral venous pressure</a:t>
            </a:r>
          </a:p>
        </p:txBody>
      </p:sp>
      <p:sp>
        <p:nvSpPr>
          <p:cNvPr id="19460" name="Text Box 9">
            <a:extLst>
              <a:ext uri="{FF2B5EF4-FFF2-40B4-BE49-F238E27FC236}">
                <a16:creationId xmlns:a16="http://schemas.microsoft.com/office/drawing/2014/main" id="{2CB3FF3A-42F4-458F-B73D-0AD2408F6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3" y="1143000"/>
            <a:ext cx="8456609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chemeClr val="bg1">
                    <a:lumMod val="65000"/>
                  </a:schemeClr>
                </a:solidFill>
              </a:rPr>
              <a:t>Fill in the IOP equation below. 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altLang="en-US" sz="2400" b="1">
                <a:solidFill>
                  <a:schemeClr val="bg1">
                    <a:lumMod val="65000"/>
                  </a:schemeClr>
                </a:solidFill>
              </a:rPr>
              <a:t>Goldmann equation</a:t>
            </a:r>
          </a:p>
        </p:txBody>
      </p:sp>
      <p:sp>
        <p:nvSpPr>
          <p:cNvPr id="19467" name="Slide Number Placeholder 1">
            <a:extLst>
              <a:ext uri="{FF2B5EF4-FFF2-40B4-BE49-F238E27FC236}">
                <a16:creationId xmlns:a16="http://schemas.microsoft.com/office/drawing/2014/main" id="{41513787-CFE3-44D6-B156-FD19E9A8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0A2EBC-BD54-438E-96EE-BEB43DEC4E1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82</a:t>
            </a:fld>
            <a:endParaRPr lang="en-US" altLang="en-US" sz="1000"/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4163B6E9-0D42-4181-B1CC-4DF504AE9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634220"/>
            <a:ext cx="3352800" cy="75713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What are the two types of outflow?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altLang="en-US" sz="1600" b="1" dirty="0">
                <a:solidFill>
                  <a:schemeClr val="bg1"/>
                </a:solidFill>
              </a:rPr>
              <a:t>Trabecular meshwork (TM)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altLang="en-US" sz="1600" b="1" dirty="0">
                <a:solidFill>
                  <a:schemeClr val="bg1"/>
                </a:solidFill>
              </a:rPr>
              <a:t>Uveoscleral (U/S)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B7D42B-80C6-4755-A929-B6DCB07E92DE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C41783-6656-4B84-915A-E4D232D91413}"/>
              </a:ext>
            </a:extLst>
          </p:cNvPr>
          <p:cNvSpPr txBox="1"/>
          <p:nvPr/>
        </p:nvSpPr>
        <p:spPr>
          <a:xfrm>
            <a:off x="2133604" y="5543342"/>
            <a:ext cx="4876796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One of these is referred to as ‘conventional outflow,’ the other, ‘unconventional.’ Which is which?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TM</a:t>
            </a:r>
            <a:r>
              <a:rPr lang="en-US" sz="1600" dirty="0">
                <a:solidFill>
                  <a:srgbClr val="0000FF"/>
                </a:solidFill>
                <a:sym typeface="Wingdings" panose="05000000000000000000" pitchFamily="2" charset="2"/>
              </a:rPr>
              <a:t> = </a:t>
            </a:r>
            <a:r>
              <a:rPr lang="en-US" sz="1600" b="1" dirty="0">
                <a:solidFill>
                  <a:srgbClr val="0000FF"/>
                </a:solidFill>
              </a:rPr>
              <a:t>conventional</a:t>
            </a:r>
          </a:p>
          <a:p>
            <a:r>
              <a:rPr lang="en-US" sz="1600" dirty="0">
                <a:solidFill>
                  <a:srgbClr val="0000FF"/>
                </a:solidFill>
              </a:rPr>
              <a:t>U/S</a:t>
            </a:r>
            <a:r>
              <a:rPr lang="en-US" sz="1600" dirty="0">
                <a:solidFill>
                  <a:srgbClr val="0000FF"/>
                </a:solidFill>
                <a:sym typeface="Wingdings" panose="05000000000000000000" pitchFamily="2" charset="2"/>
              </a:rPr>
              <a:t> = </a:t>
            </a:r>
            <a:r>
              <a:rPr lang="en-US" sz="1600" b="1" dirty="0">
                <a:solidFill>
                  <a:srgbClr val="0000FF"/>
                </a:solidFill>
              </a:rPr>
              <a:t>unconventional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EAF0638-EB82-440F-A585-4AE851713D3A}"/>
              </a:ext>
            </a:extLst>
          </p:cNvPr>
          <p:cNvCxnSpPr>
            <a:stCxn id="18" idx="2"/>
          </p:cNvCxnSpPr>
          <p:nvPr/>
        </p:nvCxnSpPr>
        <p:spPr>
          <a:xfrm>
            <a:off x="1752600" y="4391350"/>
            <a:ext cx="609600" cy="1151992"/>
          </a:xfrm>
          <a:prstGeom prst="straightConnector1">
            <a:avLst/>
          </a:prstGeom>
          <a:ln w="2222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90A6B87-87B7-489C-B760-476866DA0515}"/>
              </a:ext>
            </a:extLst>
          </p:cNvPr>
          <p:cNvCxnSpPr/>
          <p:nvPr/>
        </p:nvCxnSpPr>
        <p:spPr>
          <a:xfrm flipV="1">
            <a:off x="2362200" y="4800600"/>
            <a:ext cx="823255" cy="742742"/>
          </a:xfrm>
          <a:prstGeom prst="straightConnector1">
            <a:avLst/>
          </a:prstGeom>
          <a:ln w="2222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A723817-4F88-4125-8902-EF7594755ACB}"/>
              </a:ext>
            </a:extLst>
          </p:cNvPr>
          <p:cNvSpPr txBox="1"/>
          <p:nvPr/>
        </p:nvSpPr>
        <p:spPr>
          <a:xfrm>
            <a:off x="3185455" y="4043452"/>
            <a:ext cx="5562600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One of these is referred to as ‘pressure-dependent outflow,’ the other, ‘pressure-independent.’ Which is which?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TM</a:t>
            </a:r>
            <a:r>
              <a:rPr lang="en-US" sz="1600" dirty="0">
                <a:solidFill>
                  <a:srgbClr val="0000FF"/>
                </a:solidFill>
                <a:sym typeface="Wingdings" panose="05000000000000000000" pitchFamily="2" charset="2"/>
              </a:rPr>
              <a:t> = </a:t>
            </a:r>
            <a:r>
              <a:rPr lang="en-US" sz="1600" b="1" dirty="0">
                <a:solidFill>
                  <a:srgbClr val="0000FF"/>
                </a:solidFill>
              </a:rPr>
              <a:t>conventional</a:t>
            </a:r>
            <a:r>
              <a:rPr lang="en-US" sz="1600" dirty="0">
                <a:solidFill>
                  <a:srgbClr val="0000FF"/>
                </a:solidFill>
              </a:rPr>
              <a:t> = </a:t>
            </a:r>
            <a:r>
              <a:rPr lang="en-US" sz="1600" b="1" dirty="0">
                <a:solidFill>
                  <a:srgbClr val="0000FF"/>
                </a:solidFill>
              </a:rPr>
              <a:t>pressure-dependent</a:t>
            </a:r>
          </a:p>
          <a:p>
            <a:r>
              <a:rPr lang="en-US" sz="1600" dirty="0">
                <a:solidFill>
                  <a:srgbClr val="0000FF"/>
                </a:solidFill>
              </a:rPr>
              <a:t>U/S</a:t>
            </a:r>
            <a:r>
              <a:rPr lang="en-US" sz="1600" dirty="0">
                <a:solidFill>
                  <a:srgbClr val="0000FF"/>
                </a:solidFill>
                <a:sym typeface="Wingdings" panose="05000000000000000000" pitchFamily="2" charset="2"/>
              </a:rPr>
              <a:t> = </a:t>
            </a:r>
            <a:r>
              <a:rPr lang="en-US" sz="1600" b="1" dirty="0">
                <a:solidFill>
                  <a:srgbClr val="0000FF"/>
                </a:solidFill>
              </a:rPr>
              <a:t>unconventional</a:t>
            </a:r>
            <a:r>
              <a:rPr lang="en-US" sz="1600" dirty="0">
                <a:solidFill>
                  <a:srgbClr val="0000FF"/>
                </a:solidFill>
              </a:rPr>
              <a:t> = </a:t>
            </a:r>
            <a:r>
              <a:rPr lang="en-US" sz="1600" b="1" dirty="0">
                <a:solidFill>
                  <a:srgbClr val="0000FF"/>
                </a:solidFill>
              </a:rPr>
              <a:t>pressure-independent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979919-2E11-86A7-16EA-32E4010A5009}"/>
              </a:ext>
            </a:extLst>
          </p:cNvPr>
          <p:cNvSpPr txBox="1"/>
          <p:nvPr/>
        </p:nvSpPr>
        <p:spPr>
          <a:xfrm>
            <a:off x="364333" y="5111439"/>
            <a:ext cx="8148384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To be clear, these constitute two sets of synonyms:</a:t>
            </a:r>
          </a:p>
          <a:p>
            <a:r>
              <a:rPr lang="en-US" i="1" dirty="0">
                <a:solidFill>
                  <a:srgbClr val="FFFF00"/>
                </a:solidFill>
              </a:rPr>
              <a:t>TM outflow </a:t>
            </a:r>
            <a:r>
              <a:rPr lang="en-US" dirty="0">
                <a:solidFill>
                  <a:srgbClr val="FFFF00"/>
                </a:solidFill>
              </a:rPr>
              <a:t>is aka </a:t>
            </a:r>
            <a:r>
              <a:rPr lang="en-US" i="1" dirty="0">
                <a:solidFill>
                  <a:srgbClr val="FFFF00"/>
                </a:solidFill>
              </a:rPr>
              <a:t>conventional outflow </a:t>
            </a:r>
            <a:r>
              <a:rPr lang="en-US" dirty="0">
                <a:solidFill>
                  <a:srgbClr val="FFFF00"/>
                </a:solidFill>
              </a:rPr>
              <a:t>is aka </a:t>
            </a:r>
            <a:r>
              <a:rPr lang="en-US" i="1" dirty="0">
                <a:solidFill>
                  <a:srgbClr val="FFFF00"/>
                </a:solidFill>
              </a:rPr>
              <a:t>pressure-dependent outflow</a:t>
            </a:r>
          </a:p>
          <a:p>
            <a:r>
              <a:rPr lang="en-US" i="1" dirty="0">
                <a:solidFill>
                  <a:srgbClr val="FFFF00"/>
                </a:solidFill>
              </a:rPr>
              <a:t>U/S outflow </a:t>
            </a:r>
            <a:r>
              <a:rPr lang="en-US" dirty="0">
                <a:solidFill>
                  <a:srgbClr val="FFFF00"/>
                </a:solidFill>
              </a:rPr>
              <a:t>is aka </a:t>
            </a:r>
            <a:r>
              <a:rPr lang="en-US" i="1" dirty="0">
                <a:solidFill>
                  <a:srgbClr val="FFFF00"/>
                </a:solidFill>
              </a:rPr>
              <a:t>unconventional outflow </a:t>
            </a:r>
            <a:r>
              <a:rPr lang="en-US" dirty="0">
                <a:solidFill>
                  <a:srgbClr val="FFFF00"/>
                </a:solidFill>
              </a:rPr>
              <a:t>is aka </a:t>
            </a:r>
            <a:r>
              <a:rPr lang="en-US" i="1" dirty="0">
                <a:solidFill>
                  <a:srgbClr val="FFFF00"/>
                </a:solidFill>
              </a:rPr>
              <a:t>pressure-independent outflow</a:t>
            </a: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1BD30B03-75F3-8478-2DAF-DECF61FAD421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EA63E363-B492-90E5-9481-9140C670A3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 dirty="0">
                  <a:solidFill>
                    <a:schemeClr val="bg1">
                      <a:lumMod val="75000"/>
                    </a:schemeClr>
                  </a:solidFill>
                </a:rPr>
                <a:t>IOP =</a:t>
              </a:r>
            </a:p>
          </p:txBody>
        </p:sp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84488329-3070-FD8E-8DBD-B3F074F8EA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Outflow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 Facility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L/min/mmHg)</a:t>
              </a:r>
            </a:p>
          </p:txBody>
        </p:sp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7614C5AF-CFCA-3CB3-7680-36AAF0CEBD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</a:rPr>
                <a:t>+</a:t>
              </a:r>
              <a:endParaRPr lang="en-US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10" name="Text Box 7">
              <a:extLst>
                <a:ext uri="{FF2B5EF4-FFF2-40B4-BE49-F238E27FC236}">
                  <a16:creationId xmlns:a16="http://schemas.microsoft.com/office/drawing/2014/main" id="{5115041A-12F8-907F-2E08-B3D6055F28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Episcleral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Pressure (mmHg)</a:t>
              </a:r>
            </a:p>
          </p:txBody>
        </p:sp>
      </p:grpSp>
      <p:sp>
        <p:nvSpPr>
          <p:cNvPr id="11" name="Line 9">
            <a:extLst>
              <a:ext uri="{FF2B5EF4-FFF2-40B4-BE49-F238E27FC236}">
                <a16:creationId xmlns:a16="http://schemas.microsoft.com/office/drawing/2014/main" id="{2E38A8E1-10FB-3A26-9FD2-A22DCB2FDD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A93F9DA-9E17-9024-34DC-447B897575D1}"/>
              </a:ext>
            </a:extLst>
          </p:cNvPr>
          <p:cNvSpPr/>
          <p:nvPr/>
        </p:nvSpPr>
        <p:spPr>
          <a:xfrm>
            <a:off x="1621729" y="2792629"/>
            <a:ext cx="1426271" cy="5334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994FCA-9C27-DA14-3A08-269DBCD7EEED}"/>
              </a:ext>
            </a:extLst>
          </p:cNvPr>
          <p:cNvSpPr txBox="1"/>
          <p:nvPr/>
        </p:nvSpPr>
        <p:spPr>
          <a:xfrm>
            <a:off x="3299856" y="6616358"/>
            <a:ext cx="2544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/>
              <a:t>No question—proceed when ready</a:t>
            </a:r>
          </a:p>
        </p:txBody>
      </p:sp>
    </p:spTree>
    <p:extLst>
      <p:ext uri="{BB962C8B-B14F-4D97-AF65-F5344CB8AC3E}">
        <p14:creationId xmlns:p14="http://schemas.microsoft.com/office/powerpoint/2010/main" val="101890379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FC5BADC6-4ABC-47A4-BA7C-B5044BBB1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103688"/>
            <a:ext cx="409599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So to lower IOP, one must: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aqueous formation,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--increase outflow facility,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episcleral venous pressure</a:t>
            </a:r>
          </a:p>
        </p:txBody>
      </p:sp>
      <p:sp>
        <p:nvSpPr>
          <p:cNvPr id="19460" name="Text Box 9">
            <a:extLst>
              <a:ext uri="{FF2B5EF4-FFF2-40B4-BE49-F238E27FC236}">
                <a16:creationId xmlns:a16="http://schemas.microsoft.com/office/drawing/2014/main" id="{2CB3FF3A-42F4-458F-B73D-0AD2408F6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3" y="1143000"/>
            <a:ext cx="8456609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chemeClr val="bg1">
                    <a:lumMod val="65000"/>
                  </a:schemeClr>
                </a:solidFill>
              </a:rPr>
              <a:t>Fill in the IOP equation below. 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altLang="en-US" sz="2400" b="1">
                <a:solidFill>
                  <a:schemeClr val="bg1">
                    <a:lumMod val="65000"/>
                  </a:schemeClr>
                </a:solidFill>
              </a:rPr>
              <a:t>Goldmann equation</a:t>
            </a:r>
          </a:p>
        </p:txBody>
      </p:sp>
      <p:sp>
        <p:nvSpPr>
          <p:cNvPr id="19466" name="Rectangle 15">
            <a:extLst>
              <a:ext uri="{FF2B5EF4-FFF2-40B4-BE49-F238E27FC236}">
                <a16:creationId xmlns:a16="http://schemas.microsoft.com/office/drawing/2014/main" id="{13A414B9-9103-4264-9DA1-BB5C8CD25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9467" name="Slide Number Placeholder 1">
            <a:extLst>
              <a:ext uri="{FF2B5EF4-FFF2-40B4-BE49-F238E27FC236}">
                <a16:creationId xmlns:a16="http://schemas.microsoft.com/office/drawing/2014/main" id="{41513787-CFE3-44D6-B156-FD19E9A8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0A2EBC-BD54-438E-96EE-BEB43DEC4E1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83</a:t>
            </a:fld>
            <a:endParaRPr lang="en-US" altLang="en-US" sz="1000"/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4163B6E9-0D42-4181-B1CC-4DF504AE9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634220"/>
            <a:ext cx="3352800" cy="75713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What are the two types of outflow?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--</a:t>
            </a:r>
            <a:r>
              <a:rPr lang="en-US" altLang="en-US" sz="1600" b="1" dirty="0">
                <a:solidFill>
                  <a:schemeClr val="bg1"/>
                </a:solidFill>
              </a:rPr>
              <a:t>Trabecular meshwork (TM)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--</a:t>
            </a:r>
            <a:r>
              <a:rPr lang="en-US" altLang="en-US" sz="1600" b="1" dirty="0">
                <a:solidFill>
                  <a:schemeClr val="bg1"/>
                </a:solidFill>
              </a:rPr>
              <a:t>Uveoscleral (U/S)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B7D42B-80C6-4755-A929-B6DCB07E92DE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grpSp>
        <p:nvGrpSpPr>
          <p:cNvPr id="20" name="Group 3">
            <a:extLst>
              <a:ext uri="{FF2B5EF4-FFF2-40B4-BE49-F238E27FC236}">
                <a16:creationId xmlns:a16="http://schemas.microsoft.com/office/drawing/2014/main" id="{8672375D-0FBA-41E2-B0D5-311C0DF9E595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21" name="Text Box 4">
              <a:extLst>
                <a:ext uri="{FF2B5EF4-FFF2-40B4-BE49-F238E27FC236}">
                  <a16:creationId xmlns:a16="http://schemas.microsoft.com/office/drawing/2014/main" id="{292ED135-0C59-4262-AEE9-C2BB9E3E9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 dirty="0">
                  <a:solidFill>
                    <a:schemeClr val="bg1">
                      <a:lumMod val="75000"/>
                    </a:schemeClr>
                  </a:solidFill>
                </a:rPr>
                <a:t>IOP =</a:t>
              </a:r>
            </a:p>
          </p:txBody>
        </p:sp>
        <p:sp>
          <p:nvSpPr>
            <p:cNvPr id="22" name="Text Box 5">
              <a:extLst>
                <a:ext uri="{FF2B5EF4-FFF2-40B4-BE49-F238E27FC236}">
                  <a16:creationId xmlns:a16="http://schemas.microsoft.com/office/drawing/2014/main" id="{8B2D0005-AECC-4B73-BF7B-6D3CD0675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Outflow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 Facility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L/min/mmHg)</a:t>
              </a:r>
            </a:p>
          </p:txBody>
        </p:sp>
        <p:sp>
          <p:nvSpPr>
            <p:cNvPr id="23" name="Text Box 6">
              <a:extLst>
                <a:ext uri="{FF2B5EF4-FFF2-40B4-BE49-F238E27FC236}">
                  <a16:creationId xmlns:a16="http://schemas.microsoft.com/office/drawing/2014/main" id="{0FBF8681-3599-4CDA-A607-1CD8FD13A1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</a:rPr>
                <a:t>+</a:t>
              </a:r>
              <a:endParaRPr lang="en-US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24" name="Text Box 7">
              <a:extLst>
                <a:ext uri="{FF2B5EF4-FFF2-40B4-BE49-F238E27FC236}">
                  <a16:creationId xmlns:a16="http://schemas.microsoft.com/office/drawing/2014/main" id="{65670A04-06AA-48B2-B61E-6971BFF0D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Episcleral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Pressure (mmHg)</a:t>
              </a:r>
            </a:p>
          </p:txBody>
        </p:sp>
      </p:grpSp>
      <p:sp>
        <p:nvSpPr>
          <p:cNvPr id="25" name="Line 9">
            <a:extLst>
              <a:ext uri="{FF2B5EF4-FFF2-40B4-BE49-F238E27FC236}">
                <a16:creationId xmlns:a16="http://schemas.microsoft.com/office/drawing/2014/main" id="{69783110-AAE0-4D4B-98F1-9D07641773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24A3C8E-B9C6-48D3-B968-94163BB0A05A}"/>
              </a:ext>
            </a:extLst>
          </p:cNvPr>
          <p:cNvSpPr/>
          <p:nvPr/>
        </p:nvSpPr>
        <p:spPr>
          <a:xfrm>
            <a:off x="1621729" y="2792629"/>
            <a:ext cx="1426271" cy="5334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C41783-6656-4B84-915A-E4D232D91413}"/>
              </a:ext>
            </a:extLst>
          </p:cNvPr>
          <p:cNvSpPr txBox="1"/>
          <p:nvPr/>
        </p:nvSpPr>
        <p:spPr>
          <a:xfrm>
            <a:off x="2133604" y="5543342"/>
            <a:ext cx="4876796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One of these is referred to as ‘conventional outflow,’ the other, ‘unconventional.’ Which is which?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TM</a:t>
            </a:r>
            <a:r>
              <a:rPr lang="en-US" sz="1600" dirty="0">
                <a:solidFill>
                  <a:srgbClr val="0000FF"/>
                </a:solidFill>
                <a:sym typeface="Wingdings" panose="05000000000000000000" pitchFamily="2" charset="2"/>
              </a:rPr>
              <a:t> = </a:t>
            </a:r>
            <a:r>
              <a:rPr lang="en-US" sz="1600" b="1" dirty="0">
                <a:solidFill>
                  <a:srgbClr val="0000FF"/>
                </a:solidFill>
              </a:rPr>
              <a:t>conventional</a:t>
            </a:r>
          </a:p>
          <a:p>
            <a:r>
              <a:rPr lang="en-US" sz="1600" dirty="0">
                <a:solidFill>
                  <a:srgbClr val="0000FF"/>
                </a:solidFill>
              </a:rPr>
              <a:t>U/S</a:t>
            </a:r>
            <a:r>
              <a:rPr lang="en-US" sz="1600" dirty="0">
                <a:solidFill>
                  <a:srgbClr val="0000FF"/>
                </a:solidFill>
                <a:sym typeface="Wingdings" panose="05000000000000000000" pitchFamily="2" charset="2"/>
              </a:rPr>
              <a:t> = </a:t>
            </a:r>
            <a:r>
              <a:rPr lang="en-US" sz="1600" b="1" dirty="0">
                <a:solidFill>
                  <a:srgbClr val="0000FF"/>
                </a:solidFill>
              </a:rPr>
              <a:t>unconventional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C8C0E0-0B9B-4546-A9B3-CEE1C5D12D20}"/>
              </a:ext>
            </a:extLst>
          </p:cNvPr>
          <p:cNvSpPr txBox="1"/>
          <p:nvPr/>
        </p:nvSpPr>
        <p:spPr>
          <a:xfrm>
            <a:off x="1824002" y="836901"/>
            <a:ext cx="7054090" cy="1815882"/>
          </a:xfrm>
          <a:prstGeom prst="rect">
            <a:avLst/>
          </a:prstGeom>
          <a:solidFill>
            <a:srgbClr val="5BFF5B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does it mean to say outflow is ‘pressure-dependent’ or ‘pressure-independent’?</a:t>
            </a:r>
          </a:p>
          <a:p>
            <a:r>
              <a:rPr lang="en-US" sz="1400" dirty="0">
                <a:solidFill>
                  <a:srgbClr val="5BFF5B"/>
                </a:solidFill>
              </a:rPr>
              <a:t>It refers to whether the rate of outflow is influenced by IOP. Take a closer look at the denominator of the </a:t>
            </a:r>
            <a:r>
              <a:rPr lang="en-US" sz="1400" dirty="0" err="1">
                <a:solidFill>
                  <a:srgbClr val="5BFF5B"/>
                </a:solidFill>
              </a:rPr>
              <a:t>Goldmann</a:t>
            </a:r>
            <a:r>
              <a:rPr lang="en-US" sz="1400" dirty="0">
                <a:solidFill>
                  <a:srgbClr val="5BFF5B"/>
                </a:solidFill>
              </a:rPr>
              <a:t> equation. Note that, in it, outflow is a function of IOP (hence the </a:t>
            </a:r>
            <a:r>
              <a:rPr lang="en-US" sz="1400" i="1" dirty="0">
                <a:solidFill>
                  <a:srgbClr val="5BFF5B"/>
                </a:solidFill>
              </a:rPr>
              <a:t>mmHg</a:t>
            </a:r>
            <a:r>
              <a:rPr lang="en-US" sz="1400" dirty="0">
                <a:solidFill>
                  <a:srgbClr val="5BFF5B"/>
                </a:solidFill>
              </a:rPr>
              <a:t> in the term). For pressure-dependent outflow (</a:t>
            </a:r>
            <a:r>
              <a:rPr lang="en-US" sz="1400" dirty="0" err="1">
                <a:solidFill>
                  <a:srgbClr val="5BFF5B"/>
                </a:solidFill>
              </a:rPr>
              <a:t>ie</a:t>
            </a:r>
            <a:r>
              <a:rPr lang="en-US" sz="1400" dirty="0">
                <a:solidFill>
                  <a:srgbClr val="5BFF5B"/>
                </a:solidFill>
              </a:rPr>
              <a:t>, outflow via the TM), increases in IOP result in increased outflow facility. On the other hand, changes in IOP do </a:t>
            </a:r>
            <a:r>
              <a:rPr lang="en-US" sz="1400" b="1" dirty="0">
                <a:solidFill>
                  <a:srgbClr val="5BFF5B"/>
                </a:solidFill>
              </a:rPr>
              <a:t>not</a:t>
            </a:r>
            <a:r>
              <a:rPr lang="en-US" sz="1400" dirty="0">
                <a:solidFill>
                  <a:srgbClr val="5BFF5B"/>
                </a:solidFill>
              </a:rPr>
              <a:t> affect U/S outflow—it is pressure</a:t>
            </a:r>
            <a:r>
              <a:rPr lang="en-US" sz="1400" b="1" dirty="0">
                <a:solidFill>
                  <a:srgbClr val="5BFF5B"/>
                </a:solidFill>
              </a:rPr>
              <a:t>-</a:t>
            </a:r>
            <a:r>
              <a:rPr lang="en-US" sz="1400" b="1" i="1" dirty="0">
                <a:solidFill>
                  <a:srgbClr val="5BFF5B"/>
                </a:solidFill>
              </a:rPr>
              <a:t>in</a:t>
            </a:r>
            <a:r>
              <a:rPr lang="en-US" sz="1400" dirty="0">
                <a:solidFill>
                  <a:srgbClr val="5BFF5B"/>
                </a:solidFill>
              </a:rPr>
              <a:t>dependent. From this, it can be inferred (correctly) that Dr. </a:t>
            </a:r>
            <a:r>
              <a:rPr lang="en-US" sz="1400" dirty="0" err="1">
                <a:solidFill>
                  <a:srgbClr val="5BFF5B"/>
                </a:solidFill>
              </a:rPr>
              <a:t>Goldmann</a:t>
            </a:r>
            <a:r>
              <a:rPr lang="en-US" sz="1400" dirty="0">
                <a:solidFill>
                  <a:srgbClr val="5BFF5B"/>
                </a:solidFill>
              </a:rPr>
              <a:t> was unaware of uveoscleral outflow at the time he developed his equation.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EAF0638-EB82-440F-A585-4AE851713D3A}"/>
              </a:ext>
            </a:extLst>
          </p:cNvPr>
          <p:cNvCxnSpPr>
            <a:stCxn id="18" idx="2"/>
          </p:cNvCxnSpPr>
          <p:nvPr/>
        </p:nvCxnSpPr>
        <p:spPr>
          <a:xfrm>
            <a:off x="1752600" y="4391350"/>
            <a:ext cx="609600" cy="1151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90A6B87-87B7-489C-B760-476866DA0515}"/>
              </a:ext>
            </a:extLst>
          </p:cNvPr>
          <p:cNvCxnSpPr/>
          <p:nvPr/>
        </p:nvCxnSpPr>
        <p:spPr>
          <a:xfrm flipV="1">
            <a:off x="2362200" y="4800600"/>
            <a:ext cx="823255" cy="742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837A0CF-C7E2-443E-B38F-3DB0838A9DAE}"/>
              </a:ext>
            </a:extLst>
          </p:cNvPr>
          <p:cNvCxnSpPr/>
          <p:nvPr/>
        </p:nvCxnSpPr>
        <p:spPr>
          <a:xfrm flipV="1">
            <a:off x="5918201" y="2466650"/>
            <a:ext cx="0" cy="2029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A723817-4F88-4125-8902-EF7594755ACB}"/>
              </a:ext>
            </a:extLst>
          </p:cNvPr>
          <p:cNvSpPr txBox="1"/>
          <p:nvPr/>
        </p:nvSpPr>
        <p:spPr>
          <a:xfrm>
            <a:off x="3185455" y="4043452"/>
            <a:ext cx="5562600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One of these is referred to as ‘pressure-dependent outflow,’ the other, ‘pressure-independent.’ Which is which?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TM</a:t>
            </a:r>
            <a:r>
              <a:rPr lang="en-US" sz="1600" dirty="0">
                <a:solidFill>
                  <a:srgbClr val="0000FF"/>
                </a:solidFill>
                <a:sym typeface="Wingdings" panose="05000000000000000000" pitchFamily="2" charset="2"/>
              </a:rPr>
              <a:t> = </a:t>
            </a:r>
            <a:r>
              <a:rPr lang="en-US" sz="1600" b="1" dirty="0">
                <a:solidFill>
                  <a:srgbClr val="0000FF"/>
                </a:solidFill>
              </a:rPr>
              <a:t>conventional</a:t>
            </a:r>
            <a:r>
              <a:rPr lang="en-US" sz="1600" dirty="0">
                <a:solidFill>
                  <a:srgbClr val="0000FF"/>
                </a:solidFill>
              </a:rPr>
              <a:t> = </a:t>
            </a:r>
            <a:r>
              <a:rPr lang="en-US" sz="1600" b="1" dirty="0">
                <a:solidFill>
                  <a:srgbClr val="0000FF"/>
                </a:solidFill>
              </a:rPr>
              <a:t>pressure-dependent</a:t>
            </a:r>
          </a:p>
          <a:p>
            <a:r>
              <a:rPr lang="en-US" sz="1600" dirty="0">
                <a:solidFill>
                  <a:srgbClr val="0000FF"/>
                </a:solidFill>
              </a:rPr>
              <a:t>U/S</a:t>
            </a:r>
            <a:r>
              <a:rPr lang="en-US" sz="1600" dirty="0">
                <a:solidFill>
                  <a:srgbClr val="0000FF"/>
                </a:solidFill>
                <a:sym typeface="Wingdings" panose="05000000000000000000" pitchFamily="2" charset="2"/>
              </a:rPr>
              <a:t> = </a:t>
            </a:r>
            <a:r>
              <a:rPr lang="en-US" sz="1600" b="1" dirty="0">
                <a:solidFill>
                  <a:srgbClr val="0000FF"/>
                </a:solidFill>
              </a:rPr>
              <a:t>unconventional</a:t>
            </a:r>
            <a:r>
              <a:rPr lang="en-US" sz="1600" dirty="0">
                <a:solidFill>
                  <a:srgbClr val="0000FF"/>
                </a:solidFill>
              </a:rPr>
              <a:t> = </a:t>
            </a:r>
            <a:r>
              <a:rPr lang="en-US" sz="1600" b="1" dirty="0">
                <a:solidFill>
                  <a:srgbClr val="0000FF"/>
                </a:solidFill>
              </a:rPr>
              <a:t>pressure-independent</a:t>
            </a:r>
          </a:p>
        </p:txBody>
      </p:sp>
    </p:spTree>
    <p:extLst>
      <p:ext uri="{BB962C8B-B14F-4D97-AF65-F5344CB8AC3E}">
        <p14:creationId xmlns:p14="http://schemas.microsoft.com/office/powerpoint/2010/main" val="270566369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FC5BADC6-4ABC-47A4-BA7C-B5044BBB1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103688"/>
            <a:ext cx="409599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So to lower IOP, one must: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aqueous formation,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--increase outflow facility,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episcleral venous pressure</a:t>
            </a:r>
          </a:p>
        </p:txBody>
      </p:sp>
      <p:sp>
        <p:nvSpPr>
          <p:cNvPr id="19460" name="Text Box 9">
            <a:extLst>
              <a:ext uri="{FF2B5EF4-FFF2-40B4-BE49-F238E27FC236}">
                <a16:creationId xmlns:a16="http://schemas.microsoft.com/office/drawing/2014/main" id="{2CB3FF3A-42F4-458F-B73D-0AD2408F6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3" y="1143000"/>
            <a:ext cx="8456609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chemeClr val="bg1">
                    <a:lumMod val="65000"/>
                  </a:schemeClr>
                </a:solidFill>
              </a:rPr>
              <a:t>Fill in the IOP equation below. 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altLang="en-US" sz="2400" b="1">
                <a:solidFill>
                  <a:schemeClr val="bg1">
                    <a:lumMod val="65000"/>
                  </a:schemeClr>
                </a:solidFill>
              </a:rPr>
              <a:t>Goldmann equation</a:t>
            </a:r>
          </a:p>
        </p:txBody>
      </p:sp>
      <p:sp>
        <p:nvSpPr>
          <p:cNvPr id="19466" name="Rectangle 15">
            <a:extLst>
              <a:ext uri="{FF2B5EF4-FFF2-40B4-BE49-F238E27FC236}">
                <a16:creationId xmlns:a16="http://schemas.microsoft.com/office/drawing/2014/main" id="{13A414B9-9103-4264-9DA1-BB5C8CD25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9467" name="Slide Number Placeholder 1">
            <a:extLst>
              <a:ext uri="{FF2B5EF4-FFF2-40B4-BE49-F238E27FC236}">
                <a16:creationId xmlns:a16="http://schemas.microsoft.com/office/drawing/2014/main" id="{41513787-CFE3-44D6-B156-FD19E9A8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0A2EBC-BD54-438E-96EE-BEB43DEC4E1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84</a:t>
            </a:fld>
            <a:endParaRPr lang="en-US" altLang="en-US" sz="1000"/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4163B6E9-0D42-4181-B1CC-4DF504AE9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634220"/>
            <a:ext cx="3352800" cy="75713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What are the two types of outflow?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--</a:t>
            </a:r>
            <a:r>
              <a:rPr lang="en-US" altLang="en-US" sz="1600" b="1" dirty="0">
                <a:solidFill>
                  <a:schemeClr val="bg1"/>
                </a:solidFill>
              </a:rPr>
              <a:t>Trabecular meshwork (TM)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--</a:t>
            </a:r>
            <a:r>
              <a:rPr lang="en-US" altLang="en-US" sz="1600" b="1" dirty="0">
                <a:solidFill>
                  <a:schemeClr val="bg1"/>
                </a:solidFill>
              </a:rPr>
              <a:t>Uveoscleral (U/S)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B7D42B-80C6-4755-A929-B6DCB07E92DE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grpSp>
        <p:nvGrpSpPr>
          <p:cNvPr id="20" name="Group 3">
            <a:extLst>
              <a:ext uri="{FF2B5EF4-FFF2-40B4-BE49-F238E27FC236}">
                <a16:creationId xmlns:a16="http://schemas.microsoft.com/office/drawing/2014/main" id="{8672375D-0FBA-41E2-B0D5-311C0DF9E595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21" name="Text Box 4">
              <a:extLst>
                <a:ext uri="{FF2B5EF4-FFF2-40B4-BE49-F238E27FC236}">
                  <a16:creationId xmlns:a16="http://schemas.microsoft.com/office/drawing/2014/main" id="{292ED135-0C59-4262-AEE9-C2BB9E3E9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 dirty="0">
                  <a:solidFill>
                    <a:schemeClr val="bg1">
                      <a:lumMod val="75000"/>
                    </a:schemeClr>
                  </a:solidFill>
                </a:rPr>
                <a:t>IOP =</a:t>
              </a:r>
            </a:p>
          </p:txBody>
        </p:sp>
        <p:sp>
          <p:nvSpPr>
            <p:cNvPr id="22" name="Text Box 5">
              <a:extLst>
                <a:ext uri="{FF2B5EF4-FFF2-40B4-BE49-F238E27FC236}">
                  <a16:creationId xmlns:a16="http://schemas.microsoft.com/office/drawing/2014/main" id="{8B2D0005-AECC-4B73-BF7B-6D3CD0675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Outflow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 Facility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L/min/mmHg)</a:t>
              </a:r>
            </a:p>
          </p:txBody>
        </p:sp>
        <p:sp>
          <p:nvSpPr>
            <p:cNvPr id="23" name="Text Box 6">
              <a:extLst>
                <a:ext uri="{FF2B5EF4-FFF2-40B4-BE49-F238E27FC236}">
                  <a16:creationId xmlns:a16="http://schemas.microsoft.com/office/drawing/2014/main" id="{0FBF8681-3599-4CDA-A607-1CD8FD13A1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</a:rPr>
                <a:t>+</a:t>
              </a:r>
              <a:endParaRPr lang="en-US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24" name="Text Box 7">
              <a:extLst>
                <a:ext uri="{FF2B5EF4-FFF2-40B4-BE49-F238E27FC236}">
                  <a16:creationId xmlns:a16="http://schemas.microsoft.com/office/drawing/2014/main" id="{65670A04-06AA-48B2-B61E-6971BFF0D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Episcleral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Pressure (mmHg)</a:t>
              </a:r>
            </a:p>
          </p:txBody>
        </p:sp>
      </p:grpSp>
      <p:sp>
        <p:nvSpPr>
          <p:cNvPr id="25" name="Line 9">
            <a:extLst>
              <a:ext uri="{FF2B5EF4-FFF2-40B4-BE49-F238E27FC236}">
                <a16:creationId xmlns:a16="http://schemas.microsoft.com/office/drawing/2014/main" id="{69783110-AAE0-4D4B-98F1-9D07641773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24A3C8E-B9C6-48D3-B968-94163BB0A05A}"/>
              </a:ext>
            </a:extLst>
          </p:cNvPr>
          <p:cNvSpPr/>
          <p:nvPr/>
        </p:nvSpPr>
        <p:spPr>
          <a:xfrm>
            <a:off x="1621729" y="2792629"/>
            <a:ext cx="1426271" cy="5334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C41783-6656-4B84-915A-E4D232D91413}"/>
              </a:ext>
            </a:extLst>
          </p:cNvPr>
          <p:cNvSpPr txBox="1"/>
          <p:nvPr/>
        </p:nvSpPr>
        <p:spPr>
          <a:xfrm>
            <a:off x="2133604" y="5543342"/>
            <a:ext cx="4876796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One of these is referred to as ‘conventional outflow,’ the other, ‘unconventional.’ Which is which?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TM</a:t>
            </a:r>
            <a:r>
              <a:rPr lang="en-US" sz="1600" dirty="0">
                <a:solidFill>
                  <a:srgbClr val="0000FF"/>
                </a:solidFill>
                <a:sym typeface="Wingdings" panose="05000000000000000000" pitchFamily="2" charset="2"/>
              </a:rPr>
              <a:t> = </a:t>
            </a:r>
            <a:r>
              <a:rPr lang="en-US" sz="1600" b="1" dirty="0">
                <a:solidFill>
                  <a:srgbClr val="0000FF"/>
                </a:solidFill>
              </a:rPr>
              <a:t>conventional</a:t>
            </a:r>
          </a:p>
          <a:p>
            <a:r>
              <a:rPr lang="en-US" sz="1600" dirty="0">
                <a:solidFill>
                  <a:srgbClr val="0000FF"/>
                </a:solidFill>
              </a:rPr>
              <a:t>U/S</a:t>
            </a:r>
            <a:r>
              <a:rPr lang="en-US" sz="1600" dirty="0">
                <a:solidFill>
                  <a:srgbClr val="0000FF"/>
                </a:solidFill>
                <a:sym typeface="Wingdings" panose="05000000000000000000" pitchFamily="2" charset="2"/>
              </a:rPr>
              <a:t> = </a:t>
            </a:r>
            <a:r>
              <a:rPr lang="en-US" sz="1600" b="1" dirty="0">
                <a:solidFill>
                  <a:srgbClr val="0000FF"/>
                </a:solidFill>
              </a:rPr>
              <a:t>unconventional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C8C0E0-0B9B-4546-A9B3-CEE1C5D12D20}"/>
              </a:ext>
            </a:extLst>
          </p:cNvPr>
          <p:cNvSpPr txBox="1"/>
          <p:nvPr/>
        </p:nvSpPr>
        <p:spPr>
          <a:xfrm>
            <a:off x="1824002" y="836901"/>
            <a:ext cx="7054090" cy="1815882"/>
          </a:xfrm>
          <a:prstGeom prst="rect">
            <a:avLst/>
          </a:prstGeom>
          <a:solidFill>
            <a:srgbClr val="5BFF5B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does it mean to say outflow is ‘pressure-dependent’ or ‘pressure-independent’?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It refers to whether the rate of outflow is influenced by IOP. </a:t>
            </a:r>
            <a:r>
              <a:rPr lang="en-US" sz="1400" dirty="0">
                <a:solidFill>
                  <a:srgbClr val="5BFF5B"/>
                </a:solidFill>
              </a:rPr>
              <a:t>Take a closer look at the denominator of the </a:t>
            </a:r>
            <a:r>
              <a:rPr lang="en-US" sz="1400" dirty="0" err="1">
                <a:solidFill>
                  <a:srgbClr val="5BFF5B"/>
                </a:solidFill>
              </a:rPr>
              <a:t>Goldmann</a:t>
            </a:r>
            <a:r>
              <a:rPr lang="en-US" sz="1400" dirty="0">
                <a:solidFill>
                  <a:srgbClr val="5BFF5B"/>
                </a:solidFill>
              </a:rPr>
              <a:t> equation. Note that, in it, outflow is a function of IOP (hence the </a:t>
            </a:r>
            <a:r>
              <a:rPr lang="en-US" sz="1400" i="1" dirty="0">
                <a:solidFill>
                  <a:srgbClr val="5BFF5B"/>
                </a:solidFill>
              </a:rPr>
              <a:t>mmHg</a:t>
            </a:r>
            <a:r>
              <a:rPr lang="en-US" sz="1400" dirty="0">
                <a:solidFill>
                  <a:srgbClr val="5BFF5B"/>
                </a:solidFill>
              </a:rPr>
              <a:t> in the term). For pressure-dependent outflow (</a:t>
            </a:r>
            <a:r>
              <a:rPr lang="en-US" sz="1400" dirty="0" err="1">
                <a:solidFill>
                  <a:srgbClr val="5BFF5B"/>
                </a:solidFill>
              </a:rPr>
              <a:t>ie</a:t>
            </a:r>
            <a:r>
              <a:rPr lang="en-US" sz="1400" dirty="0">
                <a:solidFill>
                  <a:srgbClr val="5BFF5B"/>
                </a:solidFill>
              </a:rPr>
              <a:t>, outflow via the TM), increases in IOP result in increased outflow facility. On the other hand, changes in IOP do </a:t>
            </a:r>
            <a:r>
              <a:rPr lang="en-US" sz="1400" b="1" dirty="0">
                <a:solidFill>
                  <a:srgbClr val="5BFF5B"/>
                </a:solidFill>
              </a:rPr>
              <a:t>not</a:t>
            </a:r>
            <a:r>
              <a:rPr lang="en-US" sz="1400" dirty="0">
                <a:solidFill>
                  <a:srgbClr val="5BFF5B"/>
                </a:solidFill>
              </a:rPr>
              <a:t> affect U/S outflow—it is pressure</a:t>
            </a:r>
            <a:r>
              <a:rPr lang="en-US" sz="1400" b="1" dirty="0">
                <a:solidFill>
                  <a:srgbClr val="5BFF5B"/>
                </a:solidFill>
              </a:rPr>
              <a:t>-</a:t>
            </a:r>
            <a:r>
              <a:rPr lang="en-US" sz="1400" b="1" i="1" dirty="0">
                <a:solidFill>
                  <a:srgbClr val="5BFF5B"/>
                </a:solidFill>
              </a:rPr>
              <a:t>in</a:t>
            </a:r>
            <a:r>
              <a:rPr lang="en-US" sz="1400" dirty="0">
                <a:solidFill>
                  <a:srgbClr val="5BFF5B"/>
                </a:solidFill>
              </a:rPr>
              <a:t>dependent. From this, it can be inferred (correctly) that Dr. </a:t>
            </a:r>
            <a:r>
              <a:rPr lang="en-US" sz="1400" dirty="0" err="1">
                <a:solidFill>
                  <a:srgbClr val="5BFF5B"/>
                </a:solidFill>
              </a:rPr>
              <a:t>Goldmann</a:t>
            </a:r>
            <a:r>
              <a:rPr lang="en-US" sz="1400" dirty="0">
                <a:solidFill>
                  <a:srgbClr val="5BFF5B"/>
                </a:solidFill>
              </a:rPr>
              <a:t> was unaware of uveoscleral outflow at the time he developed his equation.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EAF0638-EB82-440F-A585-4AE851713D3A}"/>
              </a:ext>
            </a:extLst>
          </p:cNvPr>
          <p:cNvCxnSpPr>
            <a:stCxn id="18" idx="2"/>
          </p:cNvCxnSpPr>
          <p:nvPr/>
        </p:nvCxnSpPr>
        <p:spPr>
          <a:xfrm>
            <a:off x="1752600" y="4391350"/>
            <a:ext cx="609600" cy="1151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90A6B87-87B7-489C-B760-476866DA0515}"/>
              </a:ext>
            </a:extLst>
          </p:cNvPr>
          <p:cNvCxnSpPr/>
          <p:nvPr/>
        </p:nvCxnSpPr>
        <p:spPr>
          <a:xfrm flipV="1">
            <a:off x="2362200" y="4800600"/>
            <a:ext cx="823255" cy="742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837A0CF-C7E2-443E-B38F-3DB0838A9DAE}"/>
              </a:ext>
            </a:extLst>
          </p:cNvPr>
          <p:cNvCxnSpPr/>
          <p:nvPr/>
        </p:nvCxnSpPr>
        <p:spPr>
          <a:xfrm flipV="1">
            <a:off x="5918201" y="2466650"/>
            <a:ext cx="0" cy="2029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A723817-4F88-4125-8902-EF7594755ACB}"/>
              </a:ext>
            </a:extLst>
          </p:cNvPr>
          <p:cNvSpPr txBox="1"/>
          <p:nvPr/>
        </p:nvSpPr>
        <p:spPr>
          <a:xfrm>
            <a:off x="3185455" y="4043452"/>
            <a:ext cx="5562600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One of these is referred to as ‘pressure-dependent outflow,’ the other, ‘pressure-independent.’ Which is which?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TM</a:t>
            </a:r>
            <a:r>
              <a:rPr lang="en-US" sz="1600" dirty="0">
                <a:solidFill>
                  <a:srgbClr val="0000FF"/>
                </a:solidFill>
                <a:sym typeface="Wingdings" panose="05000000000000000000" pitchFamily="2" charset="2"/>
              </a:rPr>
              <a:t> = </a:t>
            </a:r>
            <a:r>
              <a:rPr lang="en-US" sz="1600" b="1" dirty="0">
                <a:solidFill>
                  <a:srgbClr val="0000FF"/>
                </a:solidFill>
              </a:rPr>
              <a:t>conventional</a:t>
            </a:r>
            <a:r>
              <a:rPr lang="en-US" sz="1600" dirty="0">
                <a:solidFill>
                  <a:srgbClr val="0000FF"/>
                </a:solidFill>
              </a:rPr>
              <a:t> = </a:t>
            </a:r>
            <a:r>
              <a:rPr lang="en-US" sz="1600" b="1" dirty="0">
                <a:solidFill>
                  <a:srgbClr val="0000FF"/>
                </a:solidFill>
              </a:rPr>
              <a:t>pressure-dependent</a:t>
            </a:r>
          </a:p>
          <a:p>
            <a:r>
              <a:rPr lang="en-US" sz="1600" dirty="0">
                <a:solidFill>
                  <a:srgbClr val="0000FF"/>
                </a:solidFill>
              </a:rPr>
              <a:t>U/S</a:t>
            </a:r>
            <a:r>
              <a:rPr lang="en-US" sz="1600" dirty="0">
                <a:solidFill>
                  <a:srgbClr val="0000FF"/>
                </a:solidFill>
                <a:sym typeface="Wingdings" panose="05000000000000000000" pitchFamily="2" charset="2"/>
              </a:rPr>
              <a:t> = </a:t>
            </a:r>
            <a:r>
              <a:rPr lang="en-US" sz="1600" b="1" dirty="0">
                <a:solidFill>
                  <a:srgbClr val="0000FF"/>
                </a:solidFill>
              </a:rPr>
              <a:t>unconventional</a:t>
            </a:r>
            <a:r>
              <a:rPr lang="en-US" sz="1600" dirty="0">
                <a:solidFill>
                  <a:srgbClr val="0000FF"/>
                </a:solidFill>
              </a:rPr>
              <a:t> = </a:t>
            </a:r>
            <a:r>
              <a:rPr lang="en-US" sz="1600" b="1" dirty="0">
                <a:solidFill>
                  <a:srgbClr val="0000FF"/>
                </a:solidFill>
              </a:rPr>
              <a:t>pressure-independent</a:t>
            </a:r>
          </a:p>
        </p:txBody>
      </p:sp>
    </p:spTree>
    <p:extLst>
      <p:ext uri="{BB962C8B-B14F-4D97-AF65-F5344CB8AC3E}">
        <p14:creationId xmlns:p14="http://schemas.microsoft.com/office/powerpoint/2010/main" val="361386011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FC5BADC6-4ABC-47A4-BA7C-B5044BBB1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103688"/>
            <a:ext cx="409599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So to lower IOP, one must: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aqueous formation,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--increase outflow facility,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episcleral venous pressure</a:t>
            </a:r>
          </a:p>
        </p:txBody>
      </p:sp>
      <p:sp>
        <p:nvSpPr>
          <p:cNvPr id="19460" name="Text Box 9">
            <a:extLst>
              <a:ext uri="{FF2B5EF4-FFF2-40B4-BE49-F238E27FC236}">
                <a16:creationId xmlns:a16="http://schemas.microsoft.com/office/drawing/2014/main" id="{2CB3FF3A-42F4-458F-B73D-0AD2408F6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3" y="1143000"/>
            <a:ext cx="8456609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chemeClr val="bg1">
                    <a:lumMod val="65000"/>
                  </a:schemeClr>
                </a:solidFill>
              </a:rPr>
              <a:t>Fill in the IOP equation below. 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altLang="en-US" sz="2400" b="1">
                <a:solidFill>
                  <a:schemeClr val="bg1">
                    <a:lumMod val="65000"/>
                  </a:schemeClr>
                </a:solidFill>
              </a:rPr>
              <a:t>Goldmann equation</a:t>
            </a:r>
          </a:p>
        </p:txBody>
      </p:sp>
      <p:sp>
        <p:nvSpPr>
          <p:cNvPr id="19466" name="Rectangle 15">
            <a:extLst>
              <a:ext uri="{FF2B5EF4-FFF2-40B4-BE49-F238E27FC236}">
                <a16:creationId xmlns:a16="http://schemas.microsoft.com/office/drawing/2014/main" id="{13A414B9-9103-4264-9DA1-BB5C8CD25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9467" name="Slide Number Placeholder 1">
            <a:extLst>
              <a:ext uri="{FF2B5EF4-FFF2-40B4-BE49-F238E27FC236}">
                <a16:creationId xmlns:a16="http://schemas.microsoft.com/office/drawing/2014/main" id="{41513787-CFE3-44D6-B156-FD19E9A8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0A2EBC-BD54-438E-96EE-BEB43DEC4E1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85</a:t>
            </a:fld>
            <a:endParaRPr lang="en-US" altLang="en-US" sz="1000"/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4163B6E9-0D42-4181-B1CC-4DF504AE9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634220"/>
            <a:ext cx="3352800" cy="75713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What are the two types of outflow?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--</a:t>
            </a:r>
            <a:r>
              <a:rPr lang="en-US" altLang="en-US" sz="1600" b="1" dirty="0">
                <a:solidFill>
                  <a:schemeClr val="bg1"/>
                </a:solidFill>
              </a:rPr>
              <a:t>Trabecular meshwork (TM)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--</a:t>
            </a:r>
            <a:r>
              <a:rPr lang="en-US" altLang="en-US" sz="1600" b="1" dirty="0">
                <a:solidFill>
                  <a:schemeClr val="bg1"/>
                </a:solidFill>
              </a:rPr>
              <a:t>Uveoscleral (U/S)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B7D42B-80C6-4755-A929-B6DCB07E92DE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grpSp>
        <p:nvGrpSpPr>
          <p:cNvPr id="20" name="Group 3">
            <a:extLst>
              <a:ext uri="{FF2B5EF4-FFF2-40B4-BE49-F238E27FC236}">
                <a16:creationId xmlns:a16="http://schemas.microsoft.com/office/drawing/2014/main" id="{8672375D-0FBA-41E2-B0D5-311C0DF9E595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21" name="Text Box 4">
              <a:extLst>
                <a:ext uri="{FF2B5EF4-FFF2-40B4-BE49-F238E27FC236}">
                  <a16:creationId xmlns:a16="http://schemas.microsoft.com/office/drawing/2014/main" id="{292ED135-0C59-4262-AEE9-C2BB9E3E9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 dirty="0">
                  <a:solidFill>
                    <a:schemeClr val="bg1">
                      <a:lumMod val="75000"/>
                    </a:schemeClr>
                  </a:solidFill>
                </a:rPr>
                <a:t>IOP =</a:t>
              </a:r>
            </a:p>
          </p:txBody>
        </p:sp>
        <p:sp>
          <p:nvSpPr>
            <p:cNvPr id="22" name="Text Box 5">
              <a:extLst>
                <a:ext uri="{FF2B5EF4-FFF2-40B4-BE49-F238E27FC236}">
                  <a16:creationId xmlns:a16="http://schemas.microsoft.com/office/drawing/2014/main" id="{8B2D0005-AECC-4B73-BF7B-6D3CD0675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Outflow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 Facility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L/min/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mmHg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)</a:t>
              </a:r>
            </a:p>
          </p:txBody>
        </p:sp>
        <p:sp>
          <p:nvSpPr>
            <p:cNvPr id="23" name="Text Box 6">
              <a:extLst>
                <a:ext uri="{FF2B5EF4-FFF2-40B4-BE49-F238E27FC236}">
                  <a16:creationId xmlns:a16="http://schemas.microsoft.com/office/drawing/2014/main" id="{0FBF8681-3599-4CDA-A607-1CD8FD13A1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</a:rPr>
                <a:t>+</a:t>
              </a:r>
              <a:endParaRPr lang="en-US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24" name="Text Box 7">
              <a:extLst>
                <a:ext uri="{FF2B5EF4-FFF2-40B4-BE49-F238E27FC236}">
                  <a16:creationId xmlns:a16="http://schemas.microsoft.com/office/drawing/2014/main" id="{65670A04-06AA-48B2-B61E-6971BFF0D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Episcleral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Pressure (mmHg)</a:t>
              </a:r>
            </a:p>
          </p:txBody>
        </p:sp>
      </p:grpSp>
      <p:sp>
        <p:nvSpPr>
          <p:cNvPr id="25" name="Line 9">
            <a:extLst>
              <a:ext uri="{FF2B5EF4-FFF2-40B4-BE49-F238E27FC236}">
                <a16:creationId xmlns:a16="http://schemas.microsoft.com/office/drawing/2014/main" id="{69783110-AAE0-4D4B-98F1-9D07641773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24A3C8E-B9C6-48D3-B968-94163BB0A05A}"/>
              </a:ext>
            </a:extLst>
          </p:cNvPr>
          <p:cNvSpPr/>
          <p:nvPr/>
        </p:nvSpPr>
        <p:spPr>
          <a:xfrm>
            <a:off x="1621729" y="2792629"/>
            <a:ext cx="1426271" cy="5334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C41783-6656-4B84-915A-E4D232D91413}"/>
              </a:ext>
            </a:extLst>
          </p:cNvPr>
          <p:cNvSpPr txBox="1"/>
          <p:nvPr/>
        </p:nvSpPr>
        <p:spPr>
          <a:xfrm>
            <a:off x="2133604" y="5543342"/>
            <a:ext cx="4876796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One of these is referred to as ‘conventional outflow,’ the other, ‘unconventional.’ Which is which?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TM</a:t>
            </a:r>
            <a:r>
              <a:rPr lang="en-US" sz="1600" dirty="0">
                <a:solidFill>
                  <a:srgbClr val="0000FF"/>
                </a:solidFill>
                <a:sym typeface="Wingdings" panose="05000000000000000000" pitchFamily="2" charset="2"/>
              </a:rPr>
              <a:t> = </a:t>
            </a:r>
            <a:r>
              <a:rPr lang="en-US" sz="1600" b="1" dirty="0">
                <a:solidFill>
                  <a:srgbClr val="0000FF"/>
                </a:solidFill>
              </a:rPr>
              <a:t>conventional</a:t>
            </a:r>
          </a:p>
          <a:p>
            <a:r>
              <a:rPr lang="en-US" sz="1600" dirty="0">
                <a:solidFill>
                  <a:srgbClr val="0000FF"/>
                </a:solidFill>
              </a:rPr>
              <a:t>U/S</a:t>
            </a:r>
            <a:r>
              <a:rPr lang="en-US" sz="1600" dirty="0">
                <a:solidFill>
                  <a:srgbClr val="0000FF"/>
                </a:solidFill>
                <a:sym typeface="Wingdings" panose="05000000000000000000" pitchFamily="2" charset="2"/>
              </a:rPr>
              <a:t> = </a:t>
            </a:r>
            <a:r>
              <a:rPr lang="en-US" sz="1600" b="1" dirty="0">
                <a:solidFill>
                  <a:srgbClr val="0000FF"/>
                </a:solidFill>
              </a:rPr>
              <a:t>unconventional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C8C0E0-0B9B-4546-A9B3-CEE1C5D12D20}"/>
              </a:ext>
            </a:extLst>
          </p:cNvPr>
          <p:cNvSpPr txBox="1"/>
          <p:nvPr/>
        </p:nvSpPr>
        <p:spPr>
          <a:xfrm>
            <a:off x="1824002" y="836901"/>
            <a:ext cx="7054090" cy="1815882"/>
          </a:xfrm>
          <a:prstGeom prst="rect">
            <a:avLst/>
          </a:prstGeom>
          <a:solidFill>
            <a:srgbClr val="5BFF5B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does it mean to say outflow is ‘pressure-dependent’ or ‘pressure-independent’?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It refers to whether the rate of outflow is influenced by IOP. </a:t>
            </a:r>
            <a:r>
              <a:rPr lang="en-US" sz="1400" dirty="0"/>
              <a:t>Take a closer look at the denominator of the </a:t>
            </a:r>
            <a:r>
              <a:rPr lang="en-US" sz="1400" dirty="0" err="1"/>
              <a:t>Goldmann</a:t>
            </a:r>
            <a:r>
              <a:rPr lang="en-US" sz="1400" dirty="0"/>
              <a:t> equation. Note that, in it, outflow is a function of IOP (hence the </a:t>
            </a:r>
            <a:r>
              <a:rPr lang="en-US" sz="1400" i="1" dirty="0">
                <a:solidFill>
                  <a:srgbClr val="FF0000"/>
                </a:solidFill>
              </a:rPr>
              <a:t>mmHg</a:t>
            </a:r>
            <a:r>
              <a:rPr lang="en-US" sz="1400" dirty="0"/>
              <a:t> in the term). For pressure-dependent outflow (</a:t>
            </a:r>
            <a:r>
              <a:rPr lang="en-US" sz="1400" dirty="0" err="1"/>
              <a:t>ie</a:t>
            </a:r>
            <a:r>
              <a:rPr lang="en-US" sz="1400" dirty="0"/>
              <a:t>, outflow via the TM), increases in IOP result in increased outflow facility. </a:t>
            </a:r>
            <a:r>
              <a:rPr lang="en-US" sz="1400" dirty="0">
                <a:solidFill>
                  <a:srgbClr val="5BFF5B"/>
                </a:solidFill>
              </a:rPr>
              <a:t>On the other hand, changes in IOP do </a:t>
            </a:r>
            <a:r>
              <a:rPr lang="en-US" sz="1400" b="1" dirty="0">
                <a:solidFill>
                  <a:srgbClr val="5BFF5B"/>
                </a:solidFill>
              </a:rPr>
              <a:t>not</a:t>
            </a:r>
            <a:r>
              <a:rPr lang="en-US" sz="1400" dirty="0">
                <a:solidFill>
                  <a:srgbClr val="5BFF5B"/>
                </a:solidFill>
              </a:rPr>
              <a:t> affect U/S outflow—it is pressure</a:t>
            </a:r>
            <a:r>
              <a:rPr lang="en-US" sz="1400" b="1" dirty="0">
                <a:solidFill>
                  <a:srgbClr val="5BFF5B"/>
                </a:solidFill>
              </a:rPr>
              <a:t>-</a:t>
            </a:r>
            <a:r>
              <a:rPr lang="en-US" sz="1400" b="1" i="1" dirty="0">
                <a:solidFill>
                  <a:srgbClr val="5BFF5B"/>
                </a:solidFill>
              </a:rPr>
              <a:t>in</a:t>
            </a:r>
            <a:r>
              <a:rPr lang="en-US" sz="1400" dirty="0">
                <a:solidFill>
                  <a:srgbClr val="5BFF5B"/>
                </a:solidFill>
              </a:rPr>
              <a:t>dependent. From this, it can be inferred (correctly) that Dr. </a:t>
            </a:r>
            <a:r>
              <a:rPr lang="en-US" sz="1400" dirty="0" err="1">
                <a:solidFill>
                  <a:srgbClr val="5BFF5B"/>
                </a:solidFill>
              </a:rPr>
              <a:t>Goldmann</a:t>
            </a:r>
            <a:r>
              <a:rPr lang="en-US" sz="1400" dirty="0">
                <a:solidFill>
                  <a:srgbClr val="5BFF5B"/>
                </a:solidFill>
              </a:rPr>
              <a:t> was unaware of uveoscleral outflow at the time he developed his equation.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EAF0638-EB82-440F-A585-4AE851713D3A}"/>
              </a:ext>
            </a:extLst>
          </p:cNvPr>
          <p:cNvCxnSpPr>
            <a:stCxn id="18" idx="2"/>
          </p:cNvCxnSpPr>
          <p:nvPr/>
        </p:nvCxnSpPr>
        <p:spPr>
          <a:xfrm>
            <a:off x="1752600" y="4391350"/>
            <a:ext cx="609600" cy="1151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90A6B87-87B7-489C-B760-476866DA0515}"/>
              </a:ext>
            </a:extLst>
          </p:cNvPr>
          <p:cNvCxnSpPr/>
          <p:nvPr/>
        </p:nvCxnSpPr>
        <p:spPr>
          <a:xfrm flipV="1">
            <a:off x="2362200" y="4800600"/>
            <a:ext cx="823255" cy="742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837A0CF-C7E2-443E-B38F-3DB0838A9DAE}"/>
              </a:ext>
            </a:extLst>
          </p:cNvPr>
          <p:cNvCxnSpPr/>
          <p:nvPr/>
        </p:nvCxnSpPr>
        <p:spPr>
          <a:xfrm flipV="1">
            <a:off x="5918201" y="2466650"/>
            <a:ext cx="0" cy="2029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A723817-4F88-4125-8902-EF7594755ACB}"/>
              </a:ext>
            </a:extLst>
          </p:cNvPr>
          <p:cNvSpPr txBox="1"/>
          <p:nvPr/>
        </p:nvSpPr>
        <p:spPr>
          <a:xfrm>
            <a:off x="3185455" y="4043452"/>
            <a:ext cx="5562600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One of these is referred to as ‘pressure-dependent outflow,’ the other, ‘pressure-independent.’ Which is which?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TM</a:t>
            </a:r>
            <a:r>
              <a:rPr lang="en-US" sz="1600" dirty="0">
                <a:solidFill>
                  <a:srgbClr val="0000FF"/>
                </a:solidFill>
                <a:sym typeface="Wingdings" panose="05000000000000000000" pitchFamily="2" charset="2"/>
              </a:rPr>
              <a:t> = </a:t>
            </a:r>
            <a:r>
              <a:rPr lang="en-US" sz="1600" b="1" dirty="0">
                <a:solidFill>
                  <a:srgbClr val="0000FF"/>
                </a:solidFill>
              </a:rPr>
              <a:t>conventional</a:t>
            </a:r>
            <a:r>
              <a:rPr lang="en-US" sz="1600" dirty="0">
                <a:solidFill>
                  <a:srgbClr val="0000FF"/>
                </a:solidFill>
              </a:rPr>
              <a:t> = </a:t>
            </a:r>
            <a:r>
              <a:rPr lang="en-US" sz="1600" b="1" dirty="0">
                <a:solidFill>
                  <a:srgbClr val="0000FF"/>
                </a:solidFill>
              </a:rPr>
              <a:t>pressure-dependent</a:t>
            </a:r>
          </a:p>
          <a:p>
            <a:r>
              <a:rPr lang="en-US" sz="1600" dirty="0">
                <a:solidFill>
                  <a:srgbClr val="0000FF"/>
                </a:solidFill>
              </a:rPr>
              <a:t>U/S</a:t>
            </a:r>
            <a:r>
              <a:rPr lang="en-US" sz="1600" dirty="0">
                <a:solidFill>
                  <a:srgbClr val="0000FF"/>
                </a:solidFill>
                <a:sym typeface="Wingdings" panose="05000000000000000000" pitchFamily="2" charset="2"/>
              </a:rPr>
              <a:t> = </a:t>
            </a:r>
            <a:r>
              <a:rPr lang="en-US" sz="1600" b="1" dirty="0">
                <a:solidFill>
                  <a:srgbClr val="0000FF"/>
                </a:solidFill>
              </a:rPr>
              <a:t>unconventional</a:t>
            </a:r>
            <a:r>
              <a:rPr lang="en-US" sz="1600" dirty="0">
                <a:solidFill>
                  <a:srgbClr val="0000FF"/>
                </a:solidFill>
              </a:rPr>
              <a:t> = </a:t>
            </a:r>
            <a:r>
              <a:rPr lang="en-US" sz="1600" b="1" dirty="0">
                <a:solidFill>
                  <a:srgbClr val="0000FF"/>
                </a:solidFill>
              </a:rPr>
              <a:t>pressure-independent</a:t>
            </a:r>
          </a:p>
        </p:txBody>
      </p:sp>
    </p:spTree>
    <p:extLst>
      <p:ext uri="{BB962C8B-B14F-4D97-AF65-F5344CB8AC3E}">
        <p14:creationId xmlns:p14="http://schemas.microsoft.com/office/powerpoint/2010/main" val="110936029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FC5BADC6-4ABC-47A4-BA7C-B5044BBB1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103688"/>
            <a:ext cx="409599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So to lower IOP, one must: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aqueous formation,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--increase outflow facility,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episcleral venous pressure</a:t>
            </a:r>
          </a:p>
        </p:txBody>
      </p:sp>
      <p:sp>
        <p:nvSpPr>
          <p:cNvPr id="19460" name="Text Box 9">
            <a:extLst>
              <a:ext uri="{FF2B5EF4-FFF2-40B4-BE49-F238E27FC236}">
                <a16:creationId xmlns:a16="http://schemas.microsoft.com/office/drawing/2014/main" id="{2CB3FF3A-42F4-458F-B73D-0AD2408F6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3" y="1143000"/>
            <a:ext cx="8456609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chemeClr val="bg1">
                    <a:lumMod val="65000"/>
                  </a:schemeClr>
                </a:solidFill>
              </a:rPr>
              <a:t>Fill in the IOP equation below. 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altLang="en-US" sz="2400" b="1">
                <a:solidFill>
                  <a:schemeClr val="bg1">
                    <a:lumMod val="65000"/>
                  </a:schemeClr>
                </a:solidFill>
              </a:rPr>
              <a:t>Goldmann equation</a:t>
            </a:r>
          </a:p>
        </p:txBody>
      </p:sp>
      <p:sp>
        <p:nvSpPr>
          <p:cNvPr id="19466" name="Rectangle 15">
            <a:extLst>
              <a:ext uri="{FF2B5EF4-FFF2-40B4-BE49-F238E27FC236}">
                <a16:creationId xmlns:a16="http://schemas.microsoft.com/office/drawing/2014/main" id="{13A414B9-9103-4264-9DA1-BB5C8CD25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9467" name="Slide Number Placeholder 1">
            <a:extLst>
              <a:ext uri="{FF2B5EF4-FFF2-40B4-BE49-F238E27FC236}">
                <a16:creationId xmlns:a16="http://schemas.microsoft.com/office/drawing/2014/main" id="{41513787-CFE3-44D6-B156-FD19E9A8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0A2EBC-BD54-438E-96EE-BEB43DEC4E1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86</a:t>
            </a:fld>
            <a:endParaRPr lang="en-US" altLang="en-US" sz="1000"/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4163B6E9-0D42-4181-B1CC-4DF504AE9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634220"/>
            <a:ext cx="3352800" cy="75713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What are the two types of outflow?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--</a:t>
            </a:r>
            <a:r>
              <a:rPr lang="en-US" altLang="en-US" sz="1600" b="1" dirty="0">
                <a:solidFill>
                  <a:schemeClr val="bg1"/>
                </a:solidFill>
              </a:rPr>
              <a:t>Trabecular meshwork (TM)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--</a:t>
            </a:r>
            <a:r>
              <a:rPr lang="en-US" altLang="en-US" sz="1600" b="1" dirty="0">
                <a:solidFill>
                  <a:schemeClr val="bg1"/>
                </a:solidFill>
              </a:rPr>
              <a:t>Uveoscleral (U/S)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B7D42B-80C6-4755-A929-B6DCB07E92DE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grpSp>
        <p:nvGrpSpPr>
          <p:cNvPr id="20" name="Group 3">
            <a:extLst>
              <a:ext uri="{FF2B5EF4-FFF2-40B4-BE49-F238E27FC236}">
                <a16:creationId xmlns:a16="http://schemas.microsoft.com/office/drawing/2014/main" id="{8672375D-0FBA-41E2-B0D5-311C0DF9E595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21" name="Text Box 4">
              <a:extLst>
                <a:ext uri="{FF2B5EF4-FFF2-40B4-BE49-F238E27FC236}">
                  <a16:creationId xmlns:a16="http://schemas.microsoft.com/office/drawing/2014/main" id="{292ED135-0C59-4262-AEE9-C2BB9E3E9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 dirty="0">
                  <a:solidFill>
                    <a:schemeClr val="bg1">
                      <a:lumMod val="75000"/>
                    </a:schemeClr>
                  </a:solidFill>
                </a:rPr>
                <a:t>IOP =</a:t>
              </a:r>
            </a:p>
          </p:txBody>
        </p:sp>
        <p:sp>
          <p:nvSpPr>
            <p:cNvPr id="22" name="Text Box 5">
              <a:extLst>
                <a:ext uri="{FF2B5EF4-FFF2-40B4-BE49-F238E27FC236}">
                  <a16:creationId xmlns:a16="http://schemas.microsoft.com/office/drawing/2014/main" id="{8B2D0005-AECC-4B73-BF7B-6D3CD0675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Outflow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 Facility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L/min/mmHg)</a:t>
              </a:r>
            </a:p>
          </p:txBody>
        </p:sp>
        <p:sp>
          <p:nvSpPr>
            <p:cNvPr id="23" name="Text Box 6">
              <a:extLst>
                <a:ext uri="{FF2B5EF4-FFF2-40B4-BE49-F238E27FC236}">
                  <a16:creationId xmlns:a16="http://schemas.microsoft.com/office/drawing/2014/main" id="{0FBF8681-3599-4CDA-A607-1CD8FD13A1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</a:rPr>
                <a:t>+</a:t>
              </a:r>
              <a:endParaRPr lang="en-US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24" name="Text Box 7">
              <a:extLst>
                <a:ext uri="{FF2B5EF4-FFF2-40B4-BE49-F238E27FC236}">
                  <a16:creationId xmlns:a16="http://schemas.microsoft.com/office/drawing/2014/main" id="{65670A04-06AA-48B2-B61E-6971BFF0D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Episcleral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Pressure (mmHg)</a:t>
              </a:r>
            </a:p>
          </p:txBody>
        </p:sp>
      </p:grpSp>
      <p:sp>
        <p:nvSpPr>
          <p:cNvPr id="25" name="Line 9">
            <a:extLst>
              <a:ext uri="{FF2B5EF4-FFF2-40B4-BE49-F238E27FC236}">
                <a16:creationId xmlns:a16="http://schemas.microsoft.com/office/drawing/2014/main" id="{69783110-AAE0-4D4B-98F1-9D07641773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24A3C8E-B9C6-48D3-B968-94163BB0A05A}"/>
              </a:ext>
            </a:extLst>
          </p:cNvPr>
          <p:cNvSpPr/>
          <p:nvPr/>
        </p:nvSpPr>
        <p:spPr>
          <a:xfrm>
            <a:off x="1621729" y="2792629"/>
            <a:ext cx="1426271" cy="5334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C41783-6656-4B84-915A-E4D232D91413}"/>
              </a:ext>
            </a:extLst>
          </p:cNvPr>
          <p:cNvSpPr txBox="1"/>
          <p:nvPr/>
        </p:nvSpPr>
        <p:spPr>
          <a:xfrm>
            <a:off x="2133604" y="5543342"/>
            <a:ext cx="4876796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One of these is referred to as ‘conventional outflow,’ the other, ‘unconventional.’ Which is which?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TM</a:t>
            </a:r>
            <a:r>
              <a:rPr lang="en-US" sz="1600" dirty="0">
                <a:solidFill>
                  <a:srgbClr val="0000FF"/>
                </a:solidFill>
                <a:sym typeface="Wingdings" panose="05000000000000000000" pitchFamily="2" charset="2"/>
              </a:rPr>
              <a:t> = </a:t>
            </a:r>
            <a:r>
              <a:rPr lang="en-US" sz="1600" b="1" dirty="0">
                <a:solidFill>
                  <a:srgbClr val="0000FF"/>
                </a:solidFill>
              </a:rPr>
              <a:t>conventional</a:t>
            </a:r>
          </a:p>
          <a:p>
            <a:r>
              <a:rPr lang="en-US" sz="1600" dirty="0">
                <a:solidFill>
                  <a:srgbClr val="0000FF"/>
                </a:solidFill>
              </a:rPr>
              <a:t>U/S</a:t>
            </a:r>
            <a:r>
              <a:rPr lang="en-US" sz="1600" dirty="0">
                <a:solidFill>
                  <a:srgbClr val="0000FF"/>
                </a:solidFill>
                <a:sym typeface="Wingdings" panose="05000000000000000000" pitchFamily="2" charset="2"/>
              </a:rPr>
              <a:t> = </a:t>
            </a:r>
            <a:r>
              <a:rPr lang="en-US" sz="1600" b="1" dirty="0">
                <a:solidFill>
                  <a:srgbClr val="0000FF"/>
                </a:solidFill>
              </a:rPr>
              <a:t>unconventional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C8C0E0-0B9B-4546-A9B3-CEE1C5D12D20}"/>
              </a:ext>
            </a:extLst>
          </p:cNvPr>
          <p:cNvSpPr txBox="1"/>
          <p:nvPr/>
        </p:nvSpPr>
        <p:spPr>
          <a:xfrm>
            <a:off x="1824002" y="836901"/>
            <a:ext cx="7054090" cy="1815882"/>
          </a:xfrm>
          <a:prstGeom prst="rect">
            <a:avLst/>
          </a:prstGeom>
          <a:solidFill>
            <a:srgbClr val="5BFF5B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does it mean to say outflow is ‘pressure-dependent’ or ‘pressure-independent’?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It refers to whether the rate of outflow is influenced by IOP. </a:t>
            </a:r>
            <a:r>
              <a:rPr lang="en-US" sz="1400" dirty="0"/>
              <a:t>Take a closer look at the denominator of the </a:t>
            </a:r>
            <a:r>
              <a:rPr lang="en-US" sz="1400" dirty="0" err="1"/>
              <a:t>Goldmann</a:t>
            </a:r>
            <a:r>
              <a:rPr lang="en-US" sz="1400" dirty="0"/>
              <a:t> equation. Note that, in it, outflow is a function of IOP (hence the </a:t>
            </a:r>
            <a:r>
              <a:rPr lang="en-US" sz="1400" i="1" dirty="0">
                <a:solidFill>
                  <a:srgbClr val="FF0000"/>
                </a:solidFill>
              </a:rPr>
              <a:t>mmHg</a:t>
            </a:r>
            <a:r>
              <a:rPr lang="en-US" sz="1400" dirty="0"/>
              <a:t> in the term). For pressure-dependent outflow (</a:t>
            </a:r>
            <a:r>
              <a:rPr lang="en-US" sz="1400" dirty="0" err="1"/>
              <a:t>ie</a:t>
            </a:r>
            <a:r>
              <a:rPr lang="en-US" sz="1400" dirty="0"/>
              <a:t>, outflow via the TM), increases in IOP result in increased outflow facility. </a:t>
            </a:r>
            <a:r>
              <a:rPr lang="en-US" sz="1400" dirty="0">
                <a:solidFill>
                  <a:schemeClr val="bg1"/>
                </a:solidFill>
              </a:rPr>
              <a:t>On the other hand, changes in IOP do </a:t>
            </a:r>
            <a:r>
              <a:rPr lang="en-US" sz="1400" b="1" dirty="0">
                <a:solidFill>
                  <a:schemeClr val="bg1"/>
                </a:solidFill>
              </a:rPr>
              <a:t>not</a:t>
            </a:r>
            <a:r>
              <a:rPr lang="en-US" sz="1400" dirty="0">
                <a:solidFill>
                  <a:schemeClr val="bg1"/>
                </a:solidFill>
              </a:rPr>
              <a:t> affect U/S outflow—it is pressure</a:t>
            </a:r>
            <a:r>
              <a:rPr lang="en-US" sz="1400" b="1" dirty="0">
                <a:solidFill>
                  <a:schemeClr val="bg1"/>
                </a:solidFill>
              </a:rPr>
              <a:t>-</a:t>
            </a:r>
            <a:r>
              <a:rPr lang="en-US" sz="1400" b="1" i="1" dirty="0">
                <a:solidFill>
                  <a:schemeClr val="bg1"/>
                </a:solidFill>
              </a:rPr>
              <a:t>in</a:t>
            </a:r>
            <a:r>
              <a:rPr lang="en-US" sz="1400" dirty="0">
                <a:solidFill>
                  <a:schemeClr val="bg1"/>
                </a:solidFill>
              </a:rPr>
              <a:t>dependent. From this, it can be inferred (correctly) that Dr. </a:t>
            </a:r>
            <a:r>
              <a:rPr lang="en-US" sz="1400" dirty="0" err="1">
                <a:solidFill>
                  <a:schemeClr val="bg1"/>
                </a:solidFill>
              </a:rPr>
              <a:t>Goldmann</a:t>
            </a:r>
            <a:r>
              <a:rPr lang="en-US" sz="1400" dirty="0">
                <a:solidFill>
                  <a:schemeClr val="bg1"/>
                </a:solidFill>
              </a:rPr>
              <a:t> was unaware of uveoscleral outflow at the time he developed his equation.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EAF0638-EB82-440F-A585-4AE851713D3A}"/>
              </a:ext>
            </a:extLst>
          </p:cNvPr>
          <p:cNvCxnSpPr>
            <a:stCxn id="18" idx="2"/>
          </p:cNvCxnSpPr>
          <p:nvPr/>
        </p:nvCxnSpPr>
        <p:spPr>
          <a:xfrm>
            <a:off x="1752600" y="4391350"/>
            <a:ext cx="609600" cy="1151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90A6B87-87B7-489C-B760-476866DA0515}"/>
              </a:ext>
            </a:extLst>
          </p:cNvPr>
          <p:cNvCxnSpPr/>
          <p:nvPr/>
        </p:nvCxnSpPr>
        <p:spPr>
          <a:xfrm flipV="1">
            <a:off x="2362200" y="4800600"/>
            <a:ext cx="823255" cy="742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837A0CF-C7E2-443E-B38F-3DB0838A9DAE}"/>
              </a:ext>
            </a:extLst>
          </p:cNvPr>
          <p:cNvCxnSpPr/>
          <p:nvPr/>
        </p:nvCxnSpPr>
        <p:spPr>
          <a:xfrm flipV="1">
            <a:off x="5918201" y="2466650"/>
            <a:ext cx="0" cy="2029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A723817-4F88-4125-8902-EF7594755ACB}"/>
              </a:ext>
            </a:extLst>
          </p:cNvPr>
          <p:cNvSpPr txBox="1"/>
          <p:nvPr/>
        </p:nvSpPr>
        <p:spPr>
          <a:xfrm>
            <a:off x="3185455" y="4043452"/>
            <a:ext cx="5562600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One of these is referred to as ‘pressure-dependent outflow,’ the other, ‘pressure-independent.’ Which is which?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TM</a:t>
            </a:r>
            <a:r>
              <a:rPr lang="en-US" sz="1600" dirty="0">
                <a:solidFill>
                  <a:srgbClr val="0000FF"/>
                </a:solidFill>
                <a:sym typeface="Wingdings" panose="05000000000000000000" pitchFamily="2" charset="2"/>
              </a:rPr>
              <a:t> = </a:t>
            </a:r>
            <a:r>
              <a:rPr lang="en-US" sz="1600" b="1" dirty="0">
                <a:solidFill>
                  <a:srgbClr val="0000FF"/>
                </a:solidFill>
              </a:rPr>
              <a:t>conventional</a:t>
            </a:r>
            <a:r>
              <a:rPr lang="en-US" sz="1600" dirty="0">
                <a:solidFill>
                  <a:srgbClr val="0000FF"/>
                </a:solidFill>
              </a:rPr>
              <a:t> = </a:t>
            </a:r>
            <a:r>
              <a:rPr lang="en-US" sz="1600" b="1" dirty="0">
                <a:solidFill>
                  <a:srgbClr val="0000FF"/>
                </a:solidFill>
              </a:rPr>
              <a:t>pressure-dependent</a:t>
            </a:r>
          </a:p>
          <a:p>
            <a:r>
              <a:rPr lang="en-US" sz="1600" dirty="0">
                <a:solidFill>
                  <a:srgbClr val="0000FF"/>
                </a:solidFill>
              </a:rPr>
              <a:t>U/S</a:t>
            </a:r>
            <a:r>
              <a:rPr lang="en-US" sz="1600" dirty="0">
                <a:solidFill>
                  <a:srgbClr val="0000FF"/>
                </a:solidFill>
                <a:sym typeface="Wingdings" panose="05000000000000000000" pitchFamily="2" charset="2"/>
              </a:rPr>
              <a:t> = </a:t>
            </a:r>
            <a:r>
              <a:rPr lang="en-US" sz="1600" b="1" dirty="0">
                <a:solidFill>
                  <a:srgbClr val="0000FF"/>
                </a:solidFill>
              </a:rPr>
              <a:t>unconventional</a:t>
            </a:r>
            <a:r>
              <a:rPr lang="en-US" sz="1600" dirty="0">
                <a:solidFill>
                  <a:srgbClr val="0000FF"/>
                </a:solidFill>
              </a:rPr>
              <a:t> = </a:t>
            </a:r>
            <a:r>
              <a:rPr lang="en-US" sz="1600" b="1" dirty="0">
                <a:solidFill>
                  <a:srgbClr val="0000FF"/>
                </a:solidFill>
              </a:rPr>
              <a:t>pressure-independent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D80BA4-B76E-4677-AFB2-DB871D1A95E4}"/>
              </a:ext>
            </a:extLst>
          </p:cNvPr>
          <p:cNvCxnSpPr/>
          <p:nvPr/>
        </p:nvCxnSpPr>
        <p:spPr>
          <a:xfrm>
            <a:off x="4724400" y="3100388"/>
            <a:ext cx="914400" cy="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71197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FC5BADC6-4ABC-47A4-BA7C-B5044BBB1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103688"/>
            <a:ext cx="409599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</a:rPr>
              <a:t>So to lower IOP, one must: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65000"/>
                  </a:schemeClr>
                </a:solidFill>
              </a:rPr>
              <a:t>--decrease aqueous formation, </a:t>
            </a:r>
            <a:r>
              <a:rPr lang="en-US" altLang="en-US" sz="1800" i="1" dirty="0">
                <a:solidFill>
                  <a:schemeClr val="bg1">
                    <a:lumMod val="6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65000"/>
                  </a:schemeClr>
                </a:solidFill>
              </a:rPr>
              <a:t>--increase outflow facility, </a:t>
            </a:r>
            <a:r>
              <a:rPr lang="en-US" altLang="en-US" sz="1800" i="1" dirty="0">
                <a:solidFill>
                  <a:schemeClr val="bg1">
                    <a:lumMod val="6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65000"/>
                  </a:schemeClr>
                </a:solidFill>
              </a:rPr>
              <a:t>--decrease episcleral venous pressure</a:t>
            </a:r>
          </a:p>
        </p:txBody>
      </p:sp>
      <p:sp>
        <p:nvSpPr>
          <p:cNvPr id="19460" name="Text Box 9">
            <a:extLst>
              <a:ext uri="{FF2B5EF4-FFF2-40B4-BE49-F238E27FC236}">
                <a16:creationId xmlns:a16="http://schemas.microsoft.com/office/drawing/2014/main" id="{2CB3FF3A-42F4-458F-B73D-0AD2408F6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3" y="1143000"/>
            <a:ext cx="8456609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chemeClr val="bg1">
                    <a:lumMod val="65000"/>
                  </a:schemeClr>
                </a:solidFill>
              </a:rPr>
              <a:t>Fill in the IOP equation below. 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altLang="en-US" sz="2400" b="1">
                <a:solidFill>
                  <a:schemeClr val="bg1">
                    <a:lumMod val="65000"/>
                  </a:schemeClr>
                </a:solidFill>
              </a:rPr>
              <a:t>Goldmann equation</a:t>
            </a:r>
          </a:p>
        </p:txBody>
      </p:sp>
      <p:sp>
        <p:nvSpPr>
          <p:cNvPr id="19467" name="Slide Number Placeholder 1">
            <a:extLst>
              <a:ext uri="{FF2B5EF4-FFF2-40B4-BE49-F238E27FC236}">
                <a16:creationId xmlns:a16="http://schemas.microsoft.com/office/drawing/2014/main" id="{41513787-CFE3-44D6-B156-FD19E9A8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0A2EBC-BD54-438E-96EE-BEB43DEC4E1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87</a:t>
            </a:fld>
            <a:endParaRPr lang="en-US" altLang="en-US" sz="1000"/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4163B6E9-0D42-4181-B1CC-4DF504AE9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634220"/>
            <a:ext cx="3352800" cy="75713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What are the two types of outflow?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altLang="en-US" sz="1600" b="1" dirty="0">
                <a:solidFill>
                  <a:schemeClr val="bg1">
                    <a:lumMod val="65000"/>
                  </a:schemeClr>
                </a:solidFill>
              </a:rPr>
              <a:t>Trabecular meshwork (TM)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altLang="en-US" sz="1600" b="1" dirty="0">
                <a:solidFill>
                  <a:schemeClr val="bg1">
                    <a:lumMod val="65000"/>
                  </a:schemeClr>
                </a:solidFill>
              </a:rPr>
              <a:t>Uveoscleral (U/S)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B7D42B-80C6-4755-A929-B6DCB07E92DE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grpSp>
        <p:nvGrpSpPr>
          <p:cNvPr id="20" name="Group 3">
            <a:extLst>
              <a:ext uri="{FF2B5EF4-FFF2-40B4-BE49-F238E27FC236}">
                <a16:creationId xmlns:a16="http://schemas.microsoft.com/office/drawing/2014/main" id="{8672375D-0FBA-41E2-B0D5-311C0DF9E595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21" name="Text Box 4">
              <a:extLst>
                <a:ext uri="{FF2B5EF4-FFF2-40B4-BE49-F238E27FC236}">
                  <a16:creationId xmlns:a16="http://schemas.microsoft.com/office/drawing/2014/main" id="{292ED135-0C59-4262-AEE9-C2BB9E3E9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 dirty="0">
                  <a:solidFill>
                    <a:schemeClr val="bg1">
                      <a:lumMod val="75000"/>
                    </a:schemeClr>
                  </a:solidFill>
                </a:rPr>
                <a:t>IOP =</a:t>
              </a:r>
            </a:p>
          </p:txBody>
        </p:sp>
        <p:sp>
          <p:nvSpPr>
            <p:cNvPr id="22" name="Text Box 5">
              <a:extLst>
                <a:ext uri="{FF2B5EF4-FFF2-40B4-BE49-F238E27FC236}">
                  <a16:creationId xmlns:a16="http://schemas.microsoft.com/office/drawing/2014/main" id="{8B2D0005-AECC-4B73-BF7B-6D3CD0675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Aqueous Formation Rate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Outflow Facility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L/min/mmHg)</a:t>
              </a:r>
            </a:p>
          </p:txBody>
        </p:sp>
        <p:sp>
          <p:nvSpPr>
            <p:cNvPr id="23" name="Text Box 6">
              <a:extLst>
                <a:ext uri="{FF2B5EF4-FFF2-40B4-BE49-F238E27FC236}">
                  <a16:creationId xmlns:a16="http://schemas.microsoft.com/office/drawing/2014/main" id="{0FBF8681-3599-4CDA-A607-1CD8FD13A1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bg1">
                      <a:lumMod val="75000"/>
                    </a:schemeClr>
                  </a:solidFill>
                </a:rPr>
                <a:t>+</a:t>
              </a:r>
              <a:endParaRPr lang="en-US" altLang="en-US" sz="2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4" name="Text Box 7">
              <a:extLst>
                <a:ext uri="{FF2B5EF4-FFF2-40B4-BE49-F238E27FC236}">
                  <a16:creationId xmlns:a16="http://schemas.microsoft.com/office/drawing/2014/main" id="{65670A04-06AA-48B2-B61E-6971BFF0D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Episcleral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Pressure (mmHg)</a:t>
              </a:r>
            </a:p>
          </p:txBody>
        </p:sp>
      </p:grpSp>
      <p:sp>
        <p:nvSpPr>
          <p:cNvPr id="25" name="Line 9">
            <a:extLst>
              <a:ext uri="{FF2B5EF4-FFF2-40B4-BE49-F238E27FC236}">
                <a16:creationId xmlns:a16="http://schemas.microsoft.com/office/drawing/2014/main" id="{69783110-AAE0-4D4B-98F1-9D07641773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24A3C8E-B9C6-48D3-B968-94163BB0A05A}"/>
              </a:ext>
            </a:extLst>
          </p:cNvPr>
          <p:cNvSpPr/>
          <p:nvPr/>
        </p:nvSpPr>
        <p:spPr>
          <a:xfrm>
            <a:off x="1621729" y="2792629"/>
            <a:ext cx="1426271" cy="533400"/>
          </a:xfrm>
          <a:prstGeom prst="ellipse">
            <a:avLst/>
          </a:prstGeom>
          <a:noFill/>
          <a:ln w="22225"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C41783-6656-4B84-915A-E4D232D91413}"/>
              </a:ext>
            </a:extLst>
          </p:cNvPr>
          <p:cNvSpPr txBox="1"/>
          <p:nvPr/>
        </p:nvSpPr>
        <p:spPr>
          <a:xfrm>
            <a:off x="2133604" y="5543342"/>
            <a:ext cx="4876796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One of these is referred to as ‘conventional outflow,’ the other, ‘unconventional.’ Which is which?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TM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 =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conventional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U/S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 =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unconventional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C8C0E0-0B9B-4546-A9B3-CEE1C5D12D20}"/>
              </a:ext>
            </a:extLst>
          </p:cNvPr>
          <p:cNvSpPr txBox="1"/>
          <p:nvPr/>
        </p:nvSpPr>
        <p:spPr>
          <a:xfrm>
            <a:off x="1824002" y="836901"/>
            <a:ext cx="7054090" cy="1815882"/>
          </a:xfrm>
          <a:prstGeom prst="rect">
            <a:avLst/>
          </a:prstGeom>
          <a:solidFill>
            <a:srgbClr val="5BFF5B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does it mean to say outflow is ‘pressure-dependent’ or ‘pressure-independent’?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It refers to whether the rate of outflow is influenced by IOP. Take a closer look at the denominator of the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Goldmann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equation. Note that, in it, outflow is a function of IOP (hence the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mmHg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in the term). For pressure-dependent outflow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ie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outflow via the TM), increases in IOP result in increased outflow facility. On the other hand, changes in IOP do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not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affect U/S outflow—it is pressure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en-US" sz="1400" b="1" i="1" dirty="0">
                <a:solidFill>
                  <a:schemeClr val="bg1">
                    <a:lumMod val="75000"/>
                  </a:schemeClr>
                </a:solidFill>
              </a:rPr>
              <a:t>in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dependent. From this, it can be inferred (correctly) that Dr.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Goldmann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was unaware of uveoscleral outflow at the time he developed his equation.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EAF0638-EB82-440F-A585-4AE851713D3A}"/>
              </a:ext>
            </a:extLst>
          </p:cNvPr>
          <p:cNvCxnSpPr>
            <a:stCxn id="18" idx="2"/>
          </p:cNvCxnSpPr>
          <p:nvPr/>
        </p:nvCxnSpPr>
        <p:spPr>
          <a:xfrm>
            <a:off x="1752600" y="4391350"/>
            <a:ext cx="609600" cy="1151992"/>
          </a:xfrm>
          <a:prstGeom prst="straightConnector1">
            <a:avLst/>
          </a:prstGeom>
          <a:ln w="2222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90A6B87-87B7-489C-B760-476866DA0515}"/>
              </a:ext>
            </a:extLst>
          </p:cNvPr>
          <p:cNvCxnSpPr/>
          <p:nvPr/>
        </p:nvCxnSpPr>
        <p:spPr>
          <a:xfrm flipV="1">
            <a:off x="2362200" y="4800600"/>
            <a:ext cx="823255" cy="742742"/>
          </a:xfrm>
          <a:prstGeom prst="straightConnector1">
            <a:avLst/>
          </a:prstGeom>
          <a:ln w="2222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837A0CF-C7E2-443E-B38F-3DB0838A9DAE}"/>
              </a:ext>
            </a:extLst>
          </p:cNvPr>
          <p:cNvCxnSpPr/>
          <p:nvPr/>
        </p:nvCxnSpPr>
        <p:spPr>
          <a:xfrm flipV="1">
            <a:off x="5918201" y="2466650"/>
            <a:ext cx="0" cy="2029150"/>
          </a:xfrm>
          <a:prstGeom prst="straightConnector1">
            <a:avLst/>
          </a:prstGeom>
          <a:ln w="2222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A723817-4F88-4125-8902-EF7594755ACB}"/>
              </a:ext>
            </a:extLst>
          </p:cNvPr>
          <p:cNvSpPr txBox="1"/>
          <p:nvPr/>
        </p:nvSpPr>
        <p:spPr>
          <a:xfrm>
            <a:off x="3185455" y="4043452"/>
            <a:ext cx="5562600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One of these is referred to as ‘pressure-dependent outflow,’ the other, ‘pressure-independent.’ Which is which?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TM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 =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conventional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=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pressure-dependent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U/S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 =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unconventional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=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pressure-independent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9E102B-085C-4FB3-8947-949EBC9A5676}"/>
              </a:ext>
            </a:extLst>
          </p:cNvPr>
          <p:cNvSpPr txBox="1"/>
          <p:nvPr/>
        </p:nvSpPr>
        <p:spPr>
          <a:xfrm>
            <a:off x="922220" y="3098030"/>
            <a:ext cx="7299557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let’s take a closer look at the actual process of aqueous outflow…</a:t>
            </a:r>
          </a:p>
        </p:txBody>
      </p:sp>
    </p:spTree>
    <p:extLst>
      <p:ext uri="{BB962C8B-B14F-4D97-AF65-F5344CB8AC3E}">
        <p14:creationId xmlns:p14="http://schemas.microsoft.com/office/powerpoint/2010/main" val="249373629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2DE52E-CE4E-4131-8446-FFD56D63350F}"/>
              </a:ext>
            </a:extLst>
          </p:cNvPr>
          <p:cNvSpPr/>
          <p:nvPr/>
        </p:nvSpPr>
        <p:spPr>
          <a:xfrm>
            <a:off x="7772400" y="1295400"/>
            <a:ext cx="1143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31838"/>
            <a:ext cx="8458200" cy="6126162"/>
          </a:xfrm>
        </p:spPr>
        <p:txBody>
          <a:bodyPr/>
          <a:lstStyle/>
          <a:p>
            <a:pPr eaLnBrk="1" hangingPunct="1"/>
            <a:r>
              <a:rPr lang="en-US" altLang="en-US" b="1" dirty="0"/>
              <a:t>And Speaking of Aqueous Outflow…</a:t>
            </a:r>
          </a:p>
          <a:p>
            <a:pPr lvl="1" eaLnBrk="1" hangingPunct="1"/>
            <a:r>
              <a:rPr lang="en-US" altLang="en-US" dirty="0"/>
              <a:t>What are the major structures aqueous encounters along the conventional outflow pathway?</a:t>
            </a:r>
            <a:r>
              <a:rPr lang="en-US" altLang="en-US" i="1" dirty="0"/>
              <a:t> </a:t>
            </a:r>
          </a:p>
          <a:p>
            <a:pPr lvl="2" eaLnBrk="1" hangingPunct="1"/>
            <a:r>
              <a:rPr lang="en-US" altLang="en-US" dirty="0">
                <a:solidFill>
                  <a:schemeClr val="bg1"/>
                </a:solidFill>
              </a:rPr>
              <a:t>The TM</a:t>
            </a:r>
          </a:p>
          <a:p>
            <a:pPr lvl="2" eaLnBrk="1" hangingPunct="1"/>
            <a:r>
              <a:rPr lang="en-US" altLang="en-US" dirty="0">
                <a:solidFill>
                  <a:schemeClr val="bg1"/>
                </a:solidFill>
              </a:rPr>
              <a:t>Schlemm’s canal</a:t>
            </a:r>
          </a:p>
          <a:p>
            <a:pPr lvl="2" eaLnBrk="1" hangingPunct="1"/>
            <a:r>
              <a:rPr lang="en-US" altLang="en-US" dirty="0">
                <a:solidFill>
                  <a:schemeClr val="bg1"/>
                </a:solidFill>
              </a:rPr>
              <a:t>Episcleral veins</a:t>
            </a:r>
          </a:p>
          <a:p>
            <a:pPr lvl="2" eaLnBrk="1" hangingPunct="1"/>
            <a:r>
              <a:rPr lang="en-US" altLang="en-US" dirty="0">
                <a:solidFill>
                  <a:schemeClr val="bg1"/>
                </a:solidFill>
              </a:rPr>
              <a:t>Anterior ciliary and superior ophthalmic veins</a:t>
            </a:r>
          </a:p>
          <a:p>
            <a:pPr lvl="2" eaLnBrk="1" hangingPunct="1"/>
            <a:r>
              <a:rPr lang="en-US" altLang="en-US" dirty="0">
                <a:solidFill>
                  <a:schemeClr val="bg1"/>
                </a:solidFill>
              </a:rPr>
              <a:t>Cavernous sinus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88</a:t>
            </a:fld>
            <a:endParaRPr lang="en-US" altLang="en-US" sz="1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EC21A8-5390-4C63-8509-6F66FB1C0CE7}"/>
              </a:ext>
            </a:extLst>
          </p:cNvPr>
          <p:cNvSpPr txBox="1"/>
          <p:nvPr/>
        </p:nvSpPr>
        <p:spPr>
          <a:xfrm>
            <a:off x="1415599" y="2237601"/>
            <a:ext cx="7055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Start here—name the first structure crossed by aqueous on the way out via the conventional pathway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F29F73-E3D7-432D-85A0-82EB9E29E0E3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149530832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2DE52E-CE4E-4131-8446-FFD56D63350F}"/>
              </a:ext>
            </a:extLst>
          </p:cNvPr>
          <p:cNvSpPr/>
          <p:nvPr/>
        </p:nvSpPr>
        <p:spPr>
          <a:xfrm>
            <a:off x="7772400" y="1295400"/>
            <a:ext cx="1143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31838"/>
            <a:ext cx="8458200" cy="6126162"/>
          </a:xfrm>
        </p:spPr>
        <p:txBody>
          <a:bodyPr/>
          <a:lstStyle/>
          <a:p>
            <a:pPr eaLnBrk="1" hangingPunct="1"/>
            <a:r>
              <a:rPr lang="en-US" altLang="en-US" b="1" dirty="0"/>
              <a:t>And Speaking of Aqueous Outflow…</a:t>
            </a:r>
          </a:p>
          <a:p>
            <a:pPr lvl="1" eaLnBrk="1" hangingPunct="1"/>
            <a:r>
              <a:rPr lang="en-US" altLang="en-US" dirty="0"/>
              <a:t>What are the major structures aqueous encounters along the conventional outflow pathway?</a:t>
            </a:r>
            <a:r>
              <a:rPr lang="en-US" altLang="en-US" i="1" dirty="0"/>
              <a:t> 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The TM</a:t>
            </a:r>
          </a:p>
          <a:p>
            <a:pPr lvl="2" eaLnBrk="1" hangingPunct="1"/>
            <a:r>
              <a:rPr lang="en-US" altLang="en-US" dirty="0">
                <a:solidFill>
                  <a:schemeClr val="bg1"/>
                </a:solidFill>
              </a:rPr>
              <a:t>Schlemm’s canal</a:t>
            </a:r>
          </a:p>
          <a:p>
            <a:pPr lvl="2" eaLnBrk="1" hangingPunct="1"/>
            <a:r>
              <a:rPr lang="en-US" altLang="en-US" dirty="0">
                <a:solidFill>
                  <a:schemeClr val="bg1"/>
                </a:solidFill>
              </a:rPr>
              <a:t>Episcleral veins</a:t>
            </a:r>
          </a:p>
          <a:p>
            <a:pPr lvl="2" eaLnBrk="1" hangingPunct="1"/>
            <a:r>
              <a:rPr lang="en-US" altLang="en-US" dirty="0">
                <a:solidFill>
                  <a:schemeClr val="bg1"/>
                </a:solidFill>
              </a:rPr>
              <a:t>Anterior ciliary and superior ophthalmic veins</a:t>
            </a:r>
          </a:p>
          <a:p>
            <a:pPr lvl="2" eaLnBrk="1" hangingPunct="1"/>
            <a:r>
              <a:rPr lang="en-US" altLang="en-US" dirty="0">
                <a:solidFill>
                  <a:schemeClr val="bg1"/>
                </a:solidFill>
              </a:rPr>
              <a:t>Cavernous sinus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Q/A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89</a:t>
            </a:fld>
            <a:endParaRPr lang="en-US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D8FA69-74F5-45F8-A17D-74C94095DE4C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598646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3">
            <a:extLst>
              <a:ext uri="{FF2B5EF4-FFF2-40B4-BE49-F238E27FC236}">
                <a16:creationId xmlns:a16="http://schemas.microsoft.com/office/drawing/2014/main" id="{811BC60A-30A9-448F-8EFC-3A09627CC6FE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84438"/>
            <a:ext cx="7642225" cy="822325"/>
            <a:chOff x="528" y="726"/>
            <a:chExt cx="4814" cy="518"/>
          </a:xfrm>
        </p:grpSpPr>
        <p:sp>
          <p:nvSpPr>
            <p:cNvPr id="16394" name="Text Box 4">
              <a:extLst>
                <a:ext uri="{FF2B5EF4-FFF2-40B4-BE49-F238E27FC236}">
                  <a16:creationId xmlns:a16="http://schemas.microsoft.com/office/drawing/2014/main" id="{4E7934DB-024B-4DF0-808D-A9A841B476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26"/>
              <a:ext cx="6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 dirty="0">
                  <a:solidFill>
                    <a:schemeClr val="bg1">
                      <a:lumMod val="75000"/>
                    </a:schemeClr>
                  </a:solidFill>
                </a:rPr>
                <a:t>IOP =</a:t>
              </a:r>
            </a:p>
          </p:txBody>
        </p:sp>
        <p:sp>
          <p:nvSpPr>
            <p:cNvPr id="16395" name="Text Box 5">
              <a:extLst>
                <a:ext uri="{FF2B5EF4-FFF2-40B4-BE49-F238E27FC236}">
                  <a16:creationId xmlns:a16="http://schemas.microsoft.com/office/drawing/2014/main" id="{BB07B900-5578-4DE3-A55B-D4B8AE0897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26"/>
              <a:ext cx="26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0066FF"/>
                  </a:solidFill>
                </a:rPr>
                <a:t>Aqueous Formation 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Rate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L/min)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Outflow Facility (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L/min/mmHg)</a:t>
              </a:r>
            </a:p>
          </p:txBody>
        </p:sp>
        <p:sp>
          <p:nvSpPr>
            <p:cNvPr id="16396" name="Text Box 6">
              <a:extLst>
                <a:ext uri="{FF2B5EF4-FFF2-40B4-BE49-F238E27FC236}">
                  <a16:creationId xmlns:a16="http://schemas.microsoft.com/office/drawing/2014/main" id="{D0F481C9-31A7-4B3C-9FE9-DF10C0622E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2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chemeClr val="accent1"/>
                  </a:solidFill>
                </a:rPr>
                <a:t>+</a:t>
              </a:r>
              <a:endParaRPr lang="en-US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16397" name="Text Box 7">
              <a:extLst>
                <a:ext uri="{FF2B5EF4-FFF2-40B4-BE49-F238E27FC236}">
                  <a16:creationId xmlns:a16="http://schemas.microsoft.com/office/drawing/2014/main" id="{270FEE51-470E-40CC-A7D6-5ABF2DB83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764"/>
              <a:ext cx="1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Episcleral Venous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75000"/>
                    </a:schemeClr>
                  </a:solidFill>
                </a:rPr>
                <a:t>Pressure (mmHg)</a:t>
              </a:r>
            </a:p>
          </p:txBody>
        </p:sp>
      </p:grpSp>
      <p:sp>
        <p:nvSpPr>
          <p:cNvPr id="16388" name="Text Box 8">
            <a:extLst>
              <a:ext uri="{FF2B5EF4-FFF2-40B4-BE49-F238E27FC236}">
                <a16:creationId xmlns:a16="http://schemas.microsoft.com/office/drawing/2014/main" id="{4107849F-1434-40FC-AFC7-5568903C9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1143000"/>
            <a:ext cx="8404225" cy="8223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Fill in the IOP equation below. What is its eponymous name?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The </a:t>
            </a:r>
            <a:r>
              <a:rPr lang="en-US" altLang="en-US" sz="2400" b="1"/>
              <a:t>Goldmann equation</a:t>
            </a:r>
          </a:p>
        </p:txBody>
      </p:sp>
      <p:sp>
        <p:nvSpPr>
          <p:cNvPr id="16389" name="Line 9">
            <a:extLst>
              <a:ext uri="{FF2B5EF4-FFF2-40B4-BE49-F238E27FC236}">
                <a16:creationId xmlns:a16="http://schemas.microsoft.com/office/drawing/2014/main" id="{483F88AA-64B4-4512-B5C3-BF948AB0A0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932113"/>
            <a:ext cx="4038600" cy="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 Box 10">
            <a:extLst>
              <a:ext uri="{FF2B5EF4-FFF2-40B4-BE49-F238E27FC236}">
                <a16:creationId xmlns:a16="http://schemas.microsoft.com/office/drawing/2014/main" id="{A23527CE-C5A9-441A-BBDF-89F55AC91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4103688"/>
            <a:ext cx="409599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So to lower IOP, one must: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aqueous formation,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--increase outflow facility, 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and/or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--decrease </a:t>
            </a:r>
            <a:r>
              <a:rPr lang="en-US" altLang="en-US" sz="1800" dirty="0" err="1">
                <a:solidFill>
                  <a:schemeClr val="bg1">
                    <a:lumMod val="75000"/>
                  </a:schemeClr>
                </a:solidFill>
              </a:rPr>
              <a:t>episcleral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venous pressure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393" name="Slide Number Placeholder 1">
            <a:extLst>
              <a:ext uri="{FF2B5EF4-FFF2-40B4-BE49-F238E27FC236}">
                <a16:creationId xmlns:a16="http://schemas.microsoft.com/office/drawing/2014/main" id="{4E27E3E4-BF1C-4D5A-85EF-DECE42A29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330F69-2BAE-477A-9BE0-2343FEA1607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51BB8A-963C-4C98-8A94-F27379894200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B952381-2FE4-4388-9942-19BDA6C88100}"/>
              </a:ext>
            </a:extLst>
          </p:cNvPr>
          <p:cNvSpPr/>
          <p:nvPr/>
        </p:nvSpPr>
        <p:spPr>
          <a:xfrm>
            <a:off x="1447800" y="2457451"/>
            <a:ext cx="2888078" cy="5334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E1F1FD-0915-4FD1-8ACD-F827D9D93176}"/>
              </a:ext>
            </a:extLst>
          </p:cNvPr>
          <p:cNvSpPr txBox="1"/>
          <p:nvPr/>
        </p:nvSpPr>
        <p:spPr>
          <a:xfrm>
            <a:off x="85066" y="3468659"/>
            <a:ext cx="897386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take a look at the process of aqueous formation…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AC6AA2-307B-FE3A-B8CB-F3163E82647C}"/>
              </a:ext>
            </a:extLst>
          </p:cNvPr>
          <p:cNvSpPr txBox="1"/>
          <p:nvPr/>
        </p:nvSpPr>
        <p:spPr>
          <a:xfrm>
            <a:off x="3299856" y="6504801"/>
            <a:ext cx="2544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/>
              <a:t>No question—proceed when ready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9CFD5-CEB9-4953-B245-2B44D109E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BA4A8-E0BC-401A-AE96-20F91898B8CB}" type="slidenum">
              <a:rPr lang="en-US" altLang="en-US" smtClean="0"/>
              <a:pPr>
                <a:defRPr/>
              </a:pPr>
              <a:t>90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73ADA-7C5E-48B4-9569-C896E4F43940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3CF95-F8B4-406C-8401-BB11BC740017}"/>
              </a:ext>
            </a:extLst>
          </p:cNvPr>
          <p:cNvSpPr txBox="1"/>
          <p:nvPr/>
        </p:nvSpPr>
        <p:spPr>
          <a:xfrm>
            <a:off x="2902315" y="6018668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trabecular meshwork (TM)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17FF43-7714-4728-B24E-114B54922508}"/>
              </a:ext>
            </a:extLst>
          </p:cNvPr>
          <p:cNvSpPr txBox="1"/>
          <p:nvPr/>
        </p:nvSpPr>
        <p:spPr>
          <a:xfrm>
            <a:off x="990599" y="5191780"/>
            <a:ext cx="7162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Canal of Schlemm (CS) and trabecular meshwork (TM) are located in anterior crotch of scleral spur (SS). Longitudinal ciliary muscle (CM) attaches to posterior aspect of spur.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9AB0CC-0474-47B0-8AFD-DF6AA7095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1428844"/>
            <a:ext cx="5562600" cy="376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3562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2DE52E-CE4E-4131-8446-FFD56D63350F}"/>
              </a:ext>
            </a:extLst>
          </p:cNvPr>
          <p:cNvSpPr/>
          <p:nvPr/>
        </p:nvSpPr>
        <p:spPr>
          <a:xfrm>
            <a:off x="7772400" y="1295400"/>
            <a:ext cx="1143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31838"/>
            <a:ext cx="8458200" cy="6126162"/>
          </a:xfrm>
        </p:spPr>
        <p:txBody>
          <a:bodyPr/>
          <a:lstStyle/>
          <a:p>
            <a:pPr eaLnBrk="1" hangingPunct="1"/>
            <a:r>
              <a:rPr lang="en-US" altLang="en-US" b="1" dirty="0"/>
              <a:t>And Speaking of Aqueous Outflow…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major structures aqueous encounters along the conventional outflow pathway?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lvl="2" eaLnBrk="1" hangingPunct="1"/>
            <a:r>
              <a:rPr lang="en-US" altLang="en-US" b="1" dirty="0">
                <a:solidFill>
                  <a:srgbClr val="0000FF"/>
                </a:solidFill>
              </a:rPr>
              <a:t>The TM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Schlemm’s canal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Episcleral veins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Anterior ciliary and superior ophthalmic veins</a:t>
            </a:r>
          </a:p>
          <a:p>
            <a:pPr lvl="2" eaLnBrk="1" hangingPunct="1"/>
            <a:r>
              <a:rPr lang="en-US" altLang="en-US" dirty="0">
                <a:solidFill>
                  <a:schemeClr val="bg1"/>
                </a:solidFill>
              </a:rPr>
              <a:t>Cavernous sinus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91</a:t>
            </a:fld>
            <a:endParaRPr lang="en-US" altLang="en-US" sz="1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38E42C-CEBA-4DE8-9281-D6131B9B88E8}"/>
              </a:ext>
            </a:extLst>
          </p:cNvPr>
          <p:cNvSpPr txBox="1"/>
          <p:nvPr/>
        </p:nvSpPr>
        <p:spPr>
          <a:xfrm>
            <a:off x="457200" y="2657950"/>
            <a:ext cx="8305800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The TM has three layers. From innermost (</a:t>
            </a:r>
            <a:r>
              <a:rPr lang="en-US" sz="1600" i="1" dirty="0" err="1">
                <a:solidFill>
                  <a:srgbClr val="0000FF"/>
                </a:solidFill>
              </a:rPr>
              <a:t>ie</a:t>
            </a:r>
            <a:r>
              <a:rPr lang="en-US" sz="1600" i="1" dirty="0">
                <a:solidFill>
                  <a:srgbClr val="0000FF"/>
                </a:solidFill>
              </a:rPr>
              <a:t>, nearest the anterior chamber) to outermost, what are they?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i="1" dirty="0">
                <a:solidFill>
                  <a:srgbClr val="0000FF"/>
                </a:solidFill>
              </a:rPr>
              <a:t>?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Uveal layer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i="1" dirty="0">
                <a:solidFill>
                  <a:srgbClr val="0000FF"/>
                </a:solidFill>
              </a:rPr>
              <a:t>?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Corneolscleral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layer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i="1" dirty="0">
                <a:solidFill>
                  <a:srgbClr val="0000FF"/>
                </a:solidFill>
              </a:rPr>
              <a:t>?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Juxtacanalicular layer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9558C3-8A18-408B-BC2A-628E6947A16A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89940322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2DE52E-CE4E-4131-8446-FFD56D63350F}"/>
              </a:ext>
            </a:extLst>
          </p:cNvPr>
          <p:cNvSpPr/>
          <p:nvPr/>
        </p:nvSpPr>
        <p:spPr>
          <a:xfrm>
            <a:off x="7772400" y="1295400"/>
            <a:ext cx="1143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31838"/>
            <a:ext cx="8458200" cy="6126162"/>
          </a:xfrm>
        </p:spPr>
        <p:txBody>
          <a:bodyPr/>
          <a:lstStyle/>
          <a:p>
            <a:pPr eaLnBrk="1" hangingPunct="1"/>
            <a:r>
              <a:rPr lang="en-US" altLang="en-US" b="1" dirty="0"/>
              <a:t>And Speaking of Aqueous Outflow…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major structures aqueous encounters along the conventional outflow pathway?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lvl="2" eaLnBrk="1" hangingPunct="1"/>
            <a:r>
              <a:rPr lang="en-US" altLang="en-US" b="1" dirty="0">
                <a:solidFill>
                  <a:srgbClr val="0000FF"/>
                </a:solidFill>
              </a:rPr>
              <a:t>The TM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Schlemm’s canal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Episcleral veins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Anterior ciliary and superior ophthalmic veins</a:t>
            </a:r>
          </a:p>
          <a:p>
            <a:pPr lvl="2" eaLnBrk="1" hangingPunct="1"/>
            <a:r>
              <a:rPr lang="en-US" altLang="en-US" dirty="0">
                <a:solidFill>
                  <a:schemeClr val="bg1"/>
                </a:solidFill>
              </a:rPr>
              <a:t>Cavernous sinus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92</a:t>
            </a:fld>
            <a:endParaRPr lang="en-US" altLang="en-US" sz="1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38E42C-CEBA-4DE8-9281-D6131B9B88E8}"/>
              </a:ext>
            </a:extLst>
          </p:cNvPr>
          <p:cNvSpPr txBox="1"/>
          <p:nvPr/>
        </p:nvSpPr>
        <p:spPr>
          <a:xfrm>
            <a:off x="457200" y="2657950"/>
            <a:ext cx="8305800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The TM has three layers. From innermost (</a:t>
            </a:r>
            <a:r>
              <a:rPr lang="en-US" sz="1600" i="1" dirty="0" err="1">
                <a:solidFill>
                  <a:srgbClr val="0000FF"/>
                </a:solidFill>
              </a:rPr>
              <a:t>ie</a:t>
            </a:r>
            <a:r>
              <a:rPr lang="en-US" sz="1600" i="1" dirty="0">
                <a:solidFill>
                  <a:srgbClr val="0000FF"/>
                </a:solidFill>
              </a:rPr>
              <a:t>, nearest the anterior chamber) to outermost, what are they?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--Uveal layer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dirty="0" err="1">
                <a:solidFill>
                  <a:srgbClr val="0000FF"/>
                </a:solidFill>
              </a:rPr>
              <a:t>Corneolscleral</a:t>
            </a:r>
            <a:r>
              <a:rPr lang="en-US" sz="1600" dirty="0">
                <a:solidFill>
                  <a:srgbClr val="0000FF"/>
                </a:solidFill>
              </a:rPr>
              <a:t> layer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--Juxtacanalicular layer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1AC61-B8F4-40CA-B6F5-6EC3451FEF3E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380349975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9CFD5-CEB9-4953-B245-2B44D109E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BA4A8-E0BC-401A-AE96-20F91898B8CB}" type="slidenum">
              <a:rPr lang="en-US" altLang="en-US" smtClean="0"/>
              <a:pPr>
                <a:defRPr/>
              </a:pPr>
              <a:t>93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C73146-E40F-4ABD-8EC1-B29477DAE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1138237"/>
            <a:ext cx="5048250" cy="45815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473ADA-7C5E-48B4-9569-C896E4F43940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3CF95-F8B4-406C-8401-BB11BC740017}"/>
              </a:ext>
            </a:extLst>
          </p:cNvPr>
          <p:cNvSpPr txBox="1"/>
          <p:nvPr/>
        </p:nvSpPr>
        <p:spPr>
          <a:xfrm>
            <a:off x="3902585" y="601866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TM: Layers</a:t>
            </a:r>
          </a:p>
        </p:txBody>
      </p:sp>
    </p:spTree>
    <p:extLst>
      <p:ext uri="{BB962C8B-B14F-4D97-AF65-F5344CB8AC3E}">
        <p14:creationId xmlns:p14="http://schemas.microsoft.com/office/powerpoint/2010/main" val="175485866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2DE52E-CE4E-4131-8446-FFD56D63350F}"/>
              </a:ext>
            </a:extLst>
          </p:cNvPr>
          <p:cNvSpPr/>
          <p:nvPr/>
        </p:nvSpPr>
        <p:spPr>
          <a:xfrm>
            <a:off x="7772400" y="1295400"/>
            <a:ext cx="1143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31838"/>
            <a:ext cx="8458200" cy="6126162"/>
          </a:xfrm>
        </p:spPr>
        <p:txBody>
          <a:bodyPr/>
          <a:lstStyle/>
          <a:p>
            <a:pPr eaLnBrk="1" hangingPunct="1"/>
            <a:r>
              <a:rPr lang="en-US" altLang="en-US" b="1" dirty="0"/>
              <a:t>And Speaking of Aqueous Outflow…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major structures aqueous encounters along the conventional outflow pathway?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lvl="2" eaLnBrk="1" hangingPunct="1"/>
            <a:r>
              <a:rPr lang="en-US" altLang="en-US" b="1" dirty="0">
                <a:solidFill>
                  <a:srgbClr val="0000FF"/>
                </a:solidFill>
              </a:rPr>
              <a:t>The TM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Schlemm’s canal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Episcleral veins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Anterior ciliary and superior ophthalmic veins</a:t>
            </a:r>
          </a:p>
          <a:p>
            <a:pPr lvl="2" eaLnBrk="1" hangingPunct="1"/>
            <a:r>
              <a:rPr lang="en-US" altLang="en-US" dirty="0">
                <a:solidFill>
                  <a:schemeClr val="bg1"/>
                </a:solidFill>
              </a:rPr>
              <a:t>Cavernous sinus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94</a:t>
            </a:fld>
            <a:endParaRPr lang="en-US" altLang="en-US" sz="1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38E42C-CEBA-4DE8-9281-D6131B9B88E8}"/>
              </a:ext>
            </a:extLst>
          </p:cNvPr>
          <p:cNvSpPr txBox="1"/>
          <p:nvPr/>
        </p:nvSpPr>
        <p:spPr>
          <a:xfrm>
            <a:off x="457200" y="2657950"/>
            <a:ext cx="8305800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The TM has three layers. From innermost (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ie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, nearest the anterior chamber) to outermost, what are they?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--Uveal layer?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--</a:t>
            </a:r>
            <a:r>
              <a:rPr lang="en-US" sz="1600" i="1" dirty="0" err="1">
                <a:solidFill>
                  <a:srgbClr val="0000FF"/>
                </a:solidFill>
              </a:rPr>
              <a:t>Corneolscleral</a:t>
            </a:r>
            <a:r>
              <a:rPr lang="en-US" sz="1600" i="1" dirty="0">
                <a:solidFill>
                  <a:srgbClr val="0000FF"/>
                </a:solidFill>
              </a:rPr>
              <a:t> layer?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--Juxtacanalicular layer?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A37D62-85AC-46D6-9DEC-9796B27A7E9A}"/>
              </a:ext>
            </a:extLst>
          </p:cNvPr>
          <p:cNvSpPr txBox="1"/>
          <p:nvPr/>
        </p:nvSpPr>
        <p:spPr>
          <a:xfrm>
            <a:off x="3087409" y="3311856"/>
            <a:ext cx="570540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Of the three, which is the major site of resistance to aqueous outflow?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The </a:t>
            </a:r>
            <a:r>
              <a:rPr lang="en-US" sz="1400" b="1" dirty="0">
                <a:solidFill>
                  <a:srgbClr val="FFFF00"/>
                </a:solidFill>
              </a:rPr>
              <a:t>juxtacanalicular layer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27308E06-7DCC-4AA4-A4F1-AD021F598B10}"/>
              </a:ext>
            </a:extLst>
          </p:cNvPr>
          <p:cNvSpPr/>
          <p:nvPr/>
        </p:nvSpPr>
        <p:spPr>
          <a:xfrm>
            <a:off x="2743200" y="3200400"/>
            <a:ext cx="304800" cy="74613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FC2D4F-6AA1-4FDF-A324-A3C973A67A68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19887540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2DE52E-CE4E-4131-8446-FFD56D63350F}"/>
              </a:ext>
            </a:extLst>
          </p:cNvPr>
          <p:cNvSpPr/>
          <p:nvPr/>
        </p:nvSpPr>
        <p:spPr>
          <a:xfrm>
            <a:off x="7772400" y="1295400"/>
            <a:ext cx="1143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31838"/>
            <a:ext cx="8458200" cy="6126162"/>
          </a:xfrm>
        </p:spPr>
        <p:txBody>
          <a:bodyPr/>
          <a:lstStyle/>
          <a:p>
            <a:pPr eaLnBrk="1" hangingPunct="1"/>
            <a:r>
              <a:rPr lang="en-US" altLang="en-US" b="1" dirty="0"/>
              <a:t>And Speaking of Aqueous Outflow…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are the major structures aqueous encounters along the conventional outflow pathway?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lvl="2" eaLnBrk="1" hangingPunct="1"/>
            <a:r>
              <a:rPr lang="en-US" altLang="en-US" b="1" dirty="0">
                <a:solidFill>
                  <a:srgbClr val="0000FF"/>
                </a:solidFill>
              </a:rPr>
              <a:t>The TM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Schlemm’s canal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Episcleral veins</a:t>
            </a:r>
          </a:p>
          <a:p>
            <a:pPr lvl="2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Anterior ciliary and superior ophthalmic veins</a:t>
            </a:r>
          </a:p>
          <a:p>
            <a:pPr lvl="2" eaLnBrk="1" hangingPunct="1"/>
            <a:r>
              <a:rPr lang="en-US" altLang="en-US" dirty="0">
                <a:solidFill>
                  <a:schemeClr val="bg1"/>
                </a:solidFill>
              </a:rPr>
              <a:t>Cavernous sinus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95</a:t>
            </a:fld>
            <a:endParaRPr lang="en-US" altLang="en-US" sz="1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38E42C-CEBA-4DE8-9281-D6131B9B88E8}"/>
              </a:ext>
            </a:extLst>
          </p:cNvPr>
          <p:cNvSpPr txBox="1"/>
          <p:nvPr/>
        </p:nvSpPr>
        <p:spPr>
          <a:xfrm>
            <a:off x="457200" y="2657950"/>
            <a:ext cx="8305800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The TM has three layers. From innermost (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ie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, nearest the anterior chamber) to outermost, what are they?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--Uveal layer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Corneolscleral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layer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dirty="0">
                <a:solidFill>
                  <a:srgbClr val="0000FF"/>
                </a:solidFill>
              </a:rPr>
              <a:t>Juxtacanalicular layer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4B2E62-83FB-418E-A2C0-1C3E71878374}"/>
              </a:ext>
            </a:extLst>
          </p:cNvPr>
          <p:cNvSpPr txBox="1"/>
          <p:nvPr/>
        </p:nvSpPr>
        <p:spPr>
          <a:xfrm>
            <a:off x="3087409" y="3311856"/>
            <a:ext cx="570540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Of the three, which is the major site of resistance to aqueous outflow?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The </a:t>
            </a:r>
            <a:r>
              <a:rPr lang="en-US" sz="1400" b="1" dirty="0">
                <a:solidFill>
                  <a:srgbClr val="0000FF"/>
                </a:solidFill>
              </a:rPr>
              <a:t>juxtacanalicular layer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B57B6995-096C-479C-8B28-14314FC25A96}"/>
              </a:ext>
            </a:extLst>
          </p:cNvPr>
          <p:cNvSpPr/>
          <p:nvPr/>
        </p:nvSpPr>
        <p:spPr>
          <a:xfrm>
            <a:off x="2743200" y="3200400"/>
            <a:ext cx="304800" cy="74613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18FD64-749D-4858-BED6-356DD78AE562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195099807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2DE52E-CE4E-4131-8446-FFD56D63350F}"/>
              </a:ext>
            </a:extLst>
          </p:cNvPr>
          <p:cNvSpPr/>
          <p:nvPr/>
        </p:nvSpPr>
        <p:spPr>
          <a:xfrm>
            <a:off x="7772400" y="1295400"/>
            <a:ext cx="1143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31838"/>
            <a:ext cx="8458200" cy="6126162"/>
          </a:xfrm>
        </p:spPr>
        <p:txBody>
          <a:bodyPr/>
          <a:lstStyle/>
          <a:p>
            <a:pPr eaLnBrk="1" hangingPunct="1"/>
            <a:r>
              <a:rPr lang="en-US" altLang="en-US" b="1" dirty="0"/>
              <a:t>And Speaking of Aqueous Outflow…</a:t>
            </a:r>
          </a:p>
          <a:p>
            <a:pPr lvl="1" eaLnBrk="1" hangingPunct="1"/>
            <a:r>
              <a:rPr lang="en-US" altLang="en-US" dirty="0"/>
              <a:t>What are the major structures aqueous encounters along the conventional outflow pathway?</a:t>
            </a:r>
            <a:r>
              <a:rPr lang="en-US" altLang="en-US" i="1" dirty="0"/>
              <a:t> 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The TM</a:t>
            </a:r>
          </a:p>
          <a:p>
            <a:pPr lvl="2" eaLnBrk="1" hangingPunct="1"/>
            <a:r>
              <a:rPr lang="en-US" altLang="en-US" dirty="0">
                <a:solidFill>
                  <a:schemeClr val="bg1"/>
                </a:solidFill>
              </a:rPr>
              <a:t>Schlemm’s canal</a:t>
            </a:r>
          </a:p>
          <a:p>
            <a:pPr lvl="2" eaLnBrk="1" hangingPunct="1"/>
            <a:r>
              <a:rPr lang="en-US" altLang="en-US" dirty="0">
                <a:solidFill>
                  <a:schemeClr val="bg1"/>
                </a:solidFill>
              </a:rPr>
              <a:t>Episcleral veins</a:t>
            </a:r>
          </a:p>
          <a:p>
            <a:pPr lvl="2" eaLnBrk="1" hangingPunct="1"/>
            <a:r>
              <a:rPr lang="en-US" altLang="en-US" dirty="0">
                <a:solidFill>
                  <a:schemeClr val="bg1"/>
                </a:solidFill>
              </a:rPr>
              <a:t>Anterior ciliary and superior ophthalmic veins</a:t>
            </a:r>
          </a:p>
          <a:p>
            <a:pPr lvl="2" eaLnBrk="1" hangingPunct="1"/>
            <a:r>
              <a:rPr lang="en-US" altLang="en-US" dirty="0">
                <a:solidFill>
                  <a:schemeClr val="bg1"/>
                </a:solidFill>
              </a:rPr>
              <a:t>Cavernous sinus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Q/A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96</a:t>
            </a:fld>
            <a:endParaRPr lang="en-US" altLang="en-US" sz="1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F6FC5F-F6EE-4EE1-9EE6-09A5150C6143}"/>
              </a:ext>
            </a:extLst>
          </p:cNvPr>
          <p:cNvSpPr txBox="1"/>
          <p:nvPr/>
        </p:nvSpPr>
        <p:spPr>
          <a:xfrm>
            <a:off x="1415599" y="2667000"/>
            <a:ext cx="2424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Next structure—a space, of sorts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D8FA69-74F5-45F8-A17D-74C94095DE4C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342185632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2DE52E-CE4E-4131-8446-FFD56D63350F}"/>
              </a:ext>
            </a:extLst>
          </p:cNvPr>
          <p:cNvSpPr/>
          <p:nvPr/>
        </p:nvSpPr>
        <p:spPr>
          <a:xfrm>
            <a:off x="7772400" y="1295400"/>
            <a:ext cx="1143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31838"/>
            <a:ext cx="8458200" cy="6126162"/>
          </a:xfrm>
        </p:spPr>
        <p:txBody>
          <a:bodyPr/>
          <a:lstStyle/>
          <a:p>
            <a:pPr eaLnBrk="1" hangingPunct="1"/>
            <a:r>
              <a:rPr lang="en-US" altLang="en-US" b="1" dirty="0"/>
              <a:t>And Speaking of Aqueous Outflow…</a:t>
            </a:r>
          </a:p>
          <a:p>
            <a:pPr lvl="1" eaLnBrk="1" hangingPunct="1"/>
            <a:r>
              <a:rPr lang="en-US" altLang="en-US" dirty="0"/>
              <a:t>What are the major structures aqueous encounters along the conventional outflow pathway?</a:t>
            </a:r>
            <a:r>
              <a:rPr lang="en-US" altLang="en-US" i="1" dirty="0"/>
              <a:t> 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The TM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Schlemm’s canal</a:t>
            </a:r>
          </a:p>
          <a:p>
            <a:pPr lvl="2" eaLnBrk="1" hangingPunct="1"/>
            <a:r>
              <a:rPr lang="en-US" altLang="en-US" dirty="0">
                <a:solidFill>
                  <a:schemeClr val="bg1"/>
                </a:solidFill>
              </a:rPr>
              <a:t>Episcleral veins</a:t>
            </a:r>
          </a:p>
          <a:p>
            <a:pPr lvl="2" eaLnBrk="1" hangingPunct="1"/>
            <a:r>
              <a:rPr lang="en-US" altLang="en-US" dirty="0">
                <a:solidFill>
                  <a:schemeClr val="bg1"/>
                </a:solidFill>
              </a:rPr>
              <a:t>Anterior ciliary and superior ophthalmic veins</a:t>
            </a:r>
          </a:p>
          <a:p>
            <a:pPr lvl="2" eaLnBrk="1" hangingPunct="1"/>
            <a:r>
              <a:rPr lang="en-US" altLang="en-US" dirty="0">
                <a:solidFill>
                  <a:schemeClr val="bg1"/>
                </a:solidFill>
              </a:rPr>
              <a:t>Cavernous sinus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Q/A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97</a:t>
            </a:fld>
            <a:endParaRPr lang="en-US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ABCDEF-30A3-42A8-9C13-CE6AD20FB149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20835599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9CFD5-CEB9-4953-B245-2B44D109E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BA4A8-E0BC-401A-AE96-20F91898B8CB}" type="slidenum">
              <a:rPr lang="en-US" altLang="en-US" smtClean="0"/>
              <a:pPr>
                <a:defRPr/>
              </a:pPr>
              <a:t>98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73ADA-7C5E-48B4-9569-C896E4F43940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3CF95-F8B4-406C-8401-BB11BC740017}"/>
              </a:ext>
            </a:extLst>
          </p:cNvPr>
          <p:cNvSpPr txBox="1"/>
          <p:nvPr/>
        </p:nvSpPr>
        <p:spPr>
          <a:xfrm>
            <a:off x="3609724" y="6018668"/>
            <a:ext cx="1924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Schlemm’s canal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15748C-5F90-4500-AE29-43F6F0209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084" y="1520360"/>
            <a:ext cx="6321829" cy="381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2012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2DE52E-CE4E-4131-8446-FFD56D63350F}"/>
              </a:ext>
            </a:extLst>
          </p:cNvPr>
          <p:cNvSpPr/>
          <p:nvPr/>
        </p:nvSpPr>
        <p:spPr>
          <a:xfrm>
            <a:off x="7772400" y="1295400"/>
            <a:ext cx="1143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2430FD4-66CB-4E91-A4A7-44BF9D5C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31838"/>
            <a:ext cx="8458200" cy="6126162"/>
          </a:xfrm>
        </p:spPr>
        <p:txBody>
          <a:bodyPr/>
          <a:lstStyle/>
          <a:p>
            <a:pPr eaLnBrk="1" hangingPunct="1"/>
            <a:r>
              <a:rPr lang="en-US" altLang="en-US" b="1" dirty="0"/>
              <a:t>And Speaking of Aqueous Outflow…</a:t>
            </a:r>
          </a:p>
          <a:p>
            <a:pPr lvl="1" eaLnBrk="1" hangingPunct="1"/>
            <a:r>
              <a:rPr lang="en-US" altLang="en-US" dirty="0"/>
              <a:t>What are the major structures aqueous encounters along the conventional outflow pathway?</a:t>
            </a:r>
            <a:r>
              <a:rPr lang="en-US" altLang="en-US" i="1" dirty="0"/>
              <a:t> 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The TM</a:t>
            </a:r>
          </a:p>
          <a:p>
            <a:pPr lvl="2" eaLnBrk="1" hangingPunct="1"/>
            <a:r>
              <a:rPr lang="en-US" altLang="en-US" dirty="0">
                <a:solidFill>
                  <a:srgbClr val="0000FF"/>
                </a:solidFill>
              </a:rPr>
              <a:t>Schlemm’s canal</a:t>
            </a:r>
          </a:p>
          <a:p>
            <a:pPr lvl="2" eaLnBrk="1" hangingPunct="1"/>
            <a:r>
              <a:rPr lang="en-US" altLang="en-US" dirty="0">
                <a:solidFill>
                  <a:schemeClr val="bg1"/>
                </a:solidFill>
              </a:rPr>
              <a:t>Episcleral veins</a:t>
            </a:r>
          </a:p>
          <a:p>
            <a:pPr lvl="2" eaLnBrk="1" hangingPunct="1"/>
            <a:r>
              <a:rPr lang="en-US" altLang="en-US" dirty="0">
                <a:solidFill>
                  <a:schemeClr val="bg1"/>
                </a:solidFill>
              </a:rPr>
              <a:t>Anterior ciliary and superior ophthalmic veins</a:t>
            </a:r>
          </a:p>
          <a:p>
            <a:pPr lvl="2" eaLnBrk="1" hangingPunct="1"/>
            <a:r>
              <a:rPr lang="en-US" altLang="en-US" dirty="0">
                <a:solidFill>
                  <a:schemeClr val="bg1"/>
                </a:solidFill>
              </a:rPr>
              <a:t>Cavernous sinus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70665C-3219-45AB-A246-150F2FA6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solidFill>
                  <a:schemeClr val="tx2"/>
                </a:solidFill>
              </a:rPr>
              <a:t>Q/A</a:t>
            </a: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4D62E06F-5600-4D10-B705-421500C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97718-A9B5-4D42-AD8F-8837400548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99</a:t>
            </a:fld>
            <a:endParaRPr lang="en-US" altLang="en-US" sz="1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18BC41-2B6B-45A6-8AB2-B1C10C1459D6}"/>
              </a:ext>
            </a:extLst>
          </p:cNvPr>
          <p:cNvSpPr txBox="1"/>
          <p:nvPr/>
        </p:nvSpPr>
        <p:spPr>
          <a:xfrm>
            <a:off x="1415599" y="3075801"/>
            <a:ext cx="1943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Next—vascular structures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ABCDEF-30A3-42A8-9C13-CE6AD20FB149}"/>
              </a:ext>
            </a:extLst>
          </p:cNvPr>
          <p:cNvSpPr txBox="1"/>
          <p:nvPr/>
        </p:nvSpPr>
        <p:spPr>
          <a:xfrm>
            <a:off x="2997690" y="254555"/>
            <a:ext cx="314861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Goldmann</a:t>
            </a:r>
            <a:r>
              <a:rPr lang="en-US" sz="2000" b="1" dirty="0">
                <a:solidFill>
                  <a:srgbClr val="FF0000"/>
                </a:solidFill>
              </a:rPr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1250612950"/>
      </p:ext>
    </p:extLst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1497</TotalTime>
  <Words>13601</Words>
  <Application>Microsoft Office PowerPoint</Application>
  <PresentationFormat>On-screen Show (4:3)</PresentationFormat>
  <Paragraphs>1949</Paragraphs>
  <Slides>141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141</vt:i4>
      </vt:variant>
    </vt:vector>
  </HeadingPairs>
  <TitlesOfParts>
    <vt:vector size="146" baseType="lpstr">
      <vt:lpstr>Arial</vt:lpstr>
      <vt:lpstr>Calibri</vt:lpstr>
      <vt:lpstr>Symbol</vt:lpstr>
      <vt:lpstr>Wingdings</vt:lpstr>
      <vt:lpstr>Network</vt:lpstr>
      <vt:lpstr>Q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LSU Health Sciences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</dc:title>
  <dc:creator>Steven Flynn</dc:creator>
  <cp:lastModifiedBy>Steven Flynn</cp:lastModifiedBy>
  <cp:revision>124</cp:revision>
  <dcterms:created xsi:type="dcterms:W3CDTF">2008-09-11T17:23:48Z</dcterms:created>
  <dcterms:modified xsi:type="dcterms:W3CDTF">2022-11-20T15:19:35Z</dcterms:modified>
</cp:coreProperties>
</file>