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1"/>
  </p:notesMasterIdLst>
  <p:sldIdLst>
    <p:sldId id="277" r:id="rId2"/>
    <p:sldId id="292" r:id="rId3"/>
    <p:sldId id="293" r:id="rId4"/>
    <p:sldId id="297" r:id="rId5"/>
    <p:sldId id="304" r:id="rId6"/>
    <p:sldId id="307" r:id="rId7"/>
    <p:sldId id="298" r:id="rId8"/>
    <p:sldId id="299" r:id="rId9"/>
    <p:sldId id="300" r:id="rId10"/>
    <p:sldId id="301" r:id="rId11"/>
    <p:sldId id="308" r:id="rId12"/>
    <p:sldId id="310" r:id="rId13"/>
    <p:sldId id="309" r:id="rId14"/>
    <p:sldId id="311" r:id="rId15"/>
    <p:sldId id="312" r:id="rId16"/>
    <p:sldId id="314" r:id="rId17"/>
    <p:sldId id="313" r:id="rId18"/>
    <p:sldId id="316" r:id="rId19"/>
    <p:sldId id="317" r:id="rId20"/>
    <p:sldId id="319" r:id="rId21"/>
    <p:sldId id="433" r:id="rId22"/>
    <p:sldId id="434" r:id="rId23"/>
    <p:sldId id="435" r:id="rId24"/>
    <p:sldId id="436" r:id="rId25"/>
    <p:sldId id="315" r:id="rId26"/>
    <p:sldId id="324" r:id="rId27"/>
    <p:sldId id="291" r:id="rId28"/>
    <p:sldId id="278" r:id="rId29"/>
    <p:sldId id="482" r:id="rId30"/>
    <p:sldId id="483" r:id="rId31"/>
    <p:sldId id="484" r:id="rId32"/>
    <p:sldId id="476" r:id="rId33"/>
    <p:sldId id="279" r:id="rId34"/>
    <p:sldId id="280" r:id="rId35"/>
    <p:sldId id="281" r:id="rId36"/>
    <p:sldId id="282" r:id="rId37"/>
    <p:sldId id="283" r:id="rId38"/>
    <p:sldId id="294" r:id="rId39"/>
    <p:sldId id="325" r:id="rId40"/>
    <p:sldId id="286" r:id="rId41"/>
    <p:sldId id="285" r:id="rId42"/>
    <p:sldId id="478" r:id="rId43"/>
    <p:sldId id="479" r:id="rId44"/>
    <p:sldId id="480" r:id="rId45"/>
    <p:sldId id="477" r:id="rId46"/>
    <p:sldId id="381" r:id="rId47"/>
    <p:sldId id="382" r:id="rId48"/>
    <p:sldId id="383" r:id="rId49"/>
    <p:sldId id="384" r:id="rId50"/>
    <p:sldId id="385" r:id="rId51"/>
    <p:sldId id="386" r:id="rId52"/>
    <p:sldId id="387" r:id="rId53"/>
    <p:sldId id="388" r:id="rId54"/>
    <p:sldId id="389" r:id="rId55"/>
    <p:sldId id="390" r:id="rId56"/>
    <p:sldId id="481" r:id="rId57"/>
    <p:sldId id="391" r:id="rId58"/>
    <p:sldId id="392" r:id="rId59"/>
    <p:sldId id="393" r:id="rId60"/>
    <p:sldId id="394" r:id="rId61"/>
    <p:sldId id="284" r:id="rId62"/>
    <p:sldId id="287" r:id="rId63"/>
    <p:sldId id="288" r:id="rId64"/>
    <p:sldId id="289" r:id="rId65"/>
    <p:sldId id="290" r:id="rId66"/>
    <p:sldId id="485" r:id="rId67"/>
    <p:sldId id="296" r:id="rId68"/>
    <p:sldId id="328" r:id="rId69"/>
    <p:sldId id="329" r:id="rId70"/>
    <p:sldId id="330" r:id="rId71"/>
    <p:sldId id="347" r:id="rId72"/>
    <p:sldId id="348" r:id="rId73"/>
    <p:sldId id="349" r:id="rId74"/>
    <p:sldId id="350" r:id="rId75"/>
    <p:sldId id="351" r:id="rId76"/>
    <p:sldId id="363" r:id="rId77"/>
    <p:sldId id="437" r:id="rId78"/>
    <p:sldId id="438" r:id="rId79"/>
    <p:sldId id="439" r:id="rId80"/>
    <p:sldId id="446" r:id="rId81"/>
    <p:sldId id="447" r:id="rId82"/>
    <p:sldId id="440" r:id="rId83"/>
    <p:sldId id="441" r:id="rId84"/>
    <p:sldId id="486" r:id="rId85"/>
    <p:sldId id="442" r:id="rId86"/>
    <p:sldId id="443" r:id="rId87"/>
    <p:sldId id="487" r:id="rId88"/>
    <p:sldId id="444" r:id="rId89"/>
    <p:sldId id="445" r:id="rId90"/>
    <p:sldId id="488" r:id="rId91"/>
    <p:sldId id="448" r:id="rId92"/>
    <p:sldId id="449" r:id="rId93"/>
    <p:sldId id="450" r:id="rId94"/>
    <p:sldId id="451" r:id="rId95"/>
    <p:sldId id="489" r:id="rId96"/>
    <p:sldId id="452" r:id="rId97"/>
    <p:sldId id="453" r:id="rId98"/>
    <p:sldId id="454" r:id="rId99"/>
    <p:sldId id="455" r:id="rId100"/>
    <p:sldId id="456" r:id="rId101"/>
    <p:sldId id="457" r:id="rId102"/>
    <p:sldId id="458" r:id="rId103"/>
    <p:sldId id="459" r:id="rId104"/>
    <p:sldId id="327" r:id="rId105"/>
    <p:sldId id="334" r:id="rId106"/>
    <p:sldId id="331" r:id="rId107"/>
    <p:sldId id="326" r:id="rId108"/>
    <p:sldId id="366" r:id="rId109"/>
    <p:sldId id="367" r:id="rId110"/>
    <p:sldId id="368" r:id="rId111"/>
    <p:sldId id="276" r:id="rId112"/>
    <p:sldId id="396" r:id="rId113"/>
    <p:sldId id="397" r:id="rId114"/>
    <p:sldId id="398" r:id="rId115"/>
    <p:sldId id="399" r:id="rId116"/>
    <p:sldId id="400" r:id="rId117"/>
    <p:sldId id="401" r:id="rId118"/>
    <p:sldId id="402" r:id="rId119"/>
    <p:sldId id="490" r:id="rId120"/>
    <p:sldId id="403" r:id="rId121"/>
    <p:sldId id="405" r:id="rId122"/>
    <p:sldId id="406" r:id="rId123"/>
    <p:sldId id="407" r:id="rId124"/>
    <p:sldId id="491" r:id="rId125"/>
    <p:sldId id="408" r:id="rId126"/>
    <p:sldId id="409" r:id="rId127"/>
    <p:sldId id="410" r:id="rId128"/>
    <p:sldId id="492" r:id="rId129"/>
    <p:sldId id="411" r:id="rId130"/>
    <p:sldId id="493" r:id="rId131"/>
    <p:sldId id="494" r:id="rId132"/>
    <p:sldId id="395" r:id="rId133"/>
    <p:sldId id="460" r:id="rId134"/>
    <p:sldId id="463" r:id="rId135"/>
    <p:sldId id="465" r:id="rId136"/>
    <p:sldId id="466" r:id="rId137"/>
    <p:sldId id="467" r:id="rId138"/>
    <p:sldId id="474" r:id="rId139"/>
    <p:sldId id="468" r:id="rId140"/>
    <p:sldId id="469" r:id="rId141"/>
    <p:sldId id="495" r:id="rId142"/>
    <p:sldId id="470" r:id="rId143"/>
    <p:sldId id="471" r:id="rId144"/>
    <p:sldId id="472" r:id="rId145"/>
    <p:sldId id="461" r:id="rId146"/>
    <p:sldId id="413" r:id="rId147"/>
    <p:sldId id="496" r:id="rId148"/>
    <p:sldId id="475" r:id="rId149"/>
    <p:sldId id="414" r:id="rId150"/>
    <p:sldId id="497" r:id="rId151"/>
    <p:sldId id="418" r:id="rId152"/>
    <p:sldId id="419" r:id="rId153"/>
    <p:sldId id="420" r:id="rId154"/>
    <p:sldId id="421" r:id="rId155"/>
    <p:sldId id="422" r:id="rId156"/>
    <p:sldId id="423" r:id="rId157"/>
    <p:sldId id="417" r:id="rId158"/>
    <p:sldId id="415" r:id="rId159"/>
    <p:sldId id="425" r:id="rId160"/>
    <p:sldId id="426" r:id="rId161"/>
    <p:sldId id="427" r:id="rId162"/>
    <p:sldId id="428" r:id="rId163"/>
    <p:sldId id="429" r:id="rId164"/>
    <p:sldId id="430" r:id="rId165"/>
    <p:sldId id="498" r:id="rId166"/>
    <p:sldId id="431" r:id="rId167"/>
    <p:sldId id="432" r:id="rId168"/>
    <p:sldId id="424" r:id="rId169"/>
    <p:sldId id="416" r:id="rId1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99FF99"/>
    <a:srgbClr val="CCFFCC"/>
    <a:srgbClr val="008000"/>
    <a:srgbClr val="33CC33"/>
    <a:srgbClr val="CCECFF"/>
    <a:srgbClr val="949432"/>
    <a:srgbClr val="FF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6043926-076E-4645-A6A9-E8E5662F21B9}" type="datetimeFigureOut">
              <a:rPr lang="en-US"/>
              <a:pPr>
                <a:defRPr/>
              </a:pPr>
              <a:t>4/1/2021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3C0C9A3-3536-45CA-9BE2-57CE9794ACDC}" type="slidenum">
              <a:rPr lang="en-US" altLang="en-US"/>
              <a:pPr>
                <a:defRPr/>
              </a:pPr>
              <a:t>‹#›</a:t>
            </a:fld>
            <a:endParaRPr lang="en-US" altLang="en-US"/>
          </a:p>
        </p:txBody>
      </p:sp>
    </p:spTree>
    <p:extLst>
      <p:ext uri="{BB962C8B-B14F-4D97-AF65-F5344CB8AC3E}">
        <p14:creationId xmlns:p14="http://schemas.microsoft.com/office/powerpoint/2010/main" val="359321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1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smtClean="0"/>
            </a:lvl1pPr>
          </a:lstStyle>
          <a:p>
            <a:pPr>
              <a:defRPr/>
            </a:pPr>
            <a:fld id="{BABF046F-9639-43D0-972E-2B510F4C03E4}" type="slidenum">
              <a:rPr lang="en-US" altLang="en-US"/>
              <a:pPr>
                <a:defRPr/>
              </a:pPr>
              <a:t>‹#›</a:t>
            </a:fld>
            <a:endParaRPr lang="en-US" altLang="en-US"/>
          </a:p>
        </p:txBody>
      </p:sp>
    </p:spTree>
    <p:extLst>
      <p:ext uri="{BB962C8B-B14F-4D97-AF65-F5344CB8AC3E}">
        <p14:creationId xmlns:p14="http://schemas.microsoft.com/office/powerpoint/2010/main" val="292709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09F057D-494B-4762-BD46-686AA1C5AE65}" type="slidenum">
              <a:rPr lang="en-US" altLang="en-US"/>
              <a:pPr>
                <a:defRPr/>
              </a:pPr>
              <a:t>‹#›</a:t>
            </a:fld>
            <a:endParaRPr lang="en-US" altLang="en-US"/>
          </a:p>
        </p:txBody>
      </p:sp>
    </p:spTree>
    <p:extLst>
      <p:ext uri="{BB962C8B-B14F-4D97-AF65-F5344CB8AC3E}">
        <p14:creationId xmlns:p14="http://schemas.microsoft.com/office/powerpoint/2010/main" val="81189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DB3BF17-B8BB-4966-9BD4-73DE1F2526E5}" type="slidenum">
              <a:rPr lang="en-US" altLang="en-US"/>
              <a:pPr>
                <a:defRPr/>
              </a:pPr>
              <a:t>‹#›</a:t>
            </a:fld>
            <a:endParaRPr lang="en-US" altLang="en-US"/>
          </a:p>
        </p:txBody>
      </p:sp>
    </p:spTree>
    <p:extLst>
      <p:ext uri="{BB962C8B-B14F-4D97-AF65-F5344CB8AC3E}">
        <p14:creationId xmlns:p14="http://schemas.microsoft.com/office/powerpoint/2010/main" val="194489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BB58564-1EA1-4F14-AF36-CDF9C7C0F582}" type="slidenum">
              <a:rPr lang="en-US" altLang="en-US"/>
              <a:pPr>
                <a:defRPr/>
              </a:pPr>
              <a:t>‹#›</a:t>
            </a:fld>
            <a:endParaRPr lang="en-US" altLang="en-US"/>
          </a:p>
        </p:txBody>
      </p:sp>
    </p:spTree>
    <p:extLst>
      <p:ext uri="{BB962C8B-B14F-4D97-AF65-F5344CB8AC3E}">
        <p14:creationId xmlns:p14="http://schemas.microsoft.com/office/powerpoint/2010/main" val="291795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9507D58-78AE-49BA-AA88-6C24E283BF18}" type="slidenum">
              <a:rPr lang="en-US" altLang="en-US"/>
              <a:pPr>
                <a:defRPr/>
              </a:pPr>
              <a:t>‹#›</a:t>
            </a:fld>
            <a:endParaRPr lang="en-US" altLang="en-US"/>
          </a:p>
        </p:txBody>
      </p:sp>
    </p:spTree>
    <p:extLst>
      <p:ext uri="{BB962C8B-B14F-4D97-AF65-F5344CB8AC3E}">
        <p14:creationId xmlns:p14="http://schemas.microsoft.com/office/powerpoint/2010/main" val="145714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B5F81F8-0968-4102-B264-E3D73E937DDF}" type="slidenum">
              <a:rPr lang="en-US" altLang="en-US"/>
              <a:pPr>
                <a:defRPr/>
              </a:pPr>
              <a:t>‹#›</a:t>
            </a:fld>
            <a:endParaRPr lang="en-US" altLang="en-US"/>
          </a:p>
        </p:txBody>
      </p:sp>
    </p:spTree>
    <p:extLst>
      <p:ext uri="{BB962C8B-B14F-4D97-AF65-F5344CB8AC3E}">
        <p14:creationId xmlns:p14="http://schemas.microsoft.com/office/powerpoint/2010/main" val="160525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1F805162-295E-40D3-AB08-5B60E8E387F7}" type="slidenum">
              <a:rPr lang="en-US" altLang="en-US"/>
              <a:pPr>
                <a:defRPr/>
              </a:pPr>
              <a:t>‹#›</a:t>
            </a:fld>
            <a:endParaRPr lang="en-US" altLang="en-US"/>
          </a:p>
        </p:txBody>
      </p:sp>
    </p:spTree>
    <p:extLst>
      <p:ext uri="{BB962C8B-B14F-4D97-AF65-F5344CB8AC3E}">
        <p14:creationId xmlns:p14="http://schemas.microsoft.com/office/powerpoint/2010/main" val="187032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42C17AB6-DC4C-4DAF-8A8B-1BC258D24F6E}" type="slidenum">
              <a:rPr lang="en-US" altLang="en-US"/>
              <a:pPr>
                <a:defRPr/>
              </a:pPr>
              <a:t>‹#›</a:t>
            </a:fld>
            <a:endParaRPr lang="en-US" altLang="en-US"/>
          </a:p>
        </p:txBody>
      </p:sp>
    </p:spTree>
    <p:extLst>
      <p:ext uri="{BB962C8B-B14F-4D97-AF65-F5344CB8AC3E}">
        <p14:creationId xmlns:p14="http://schemas.microsoft.com/office/powerpoint/2010/main" val="198735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3478F24C-0572-4FEC-98F3-C9EBC9DB72FA}" type="slidenum">
              <a:rPr lang="en-US" altLang="en-US"/>
              <a:pPr>
                <a:defRPr/>
              </a:pPr>
              <a:t>‹#›</a:t>
            </a:fld>
            <a:endParaRPr lang="en-US" altLang="en-US"/>
          </a:p>
        </p:txBody>
      </p:sp>
    </p:spTree>
    <p:extLst>
      <p:ext uri="{BB962C8B-B14F-4D97-AF65-F5344CB8AC3E}">
        <p14:creationId xmlns:p14="http://schemas.microsoft.com/office/powerpoint/2010/main" val="140471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8F72D1E-45B3-4210-9D36-7742FB7DABB5}" type="slidenum">
              <a:rPr lang="en-US" altLang="en-US"/>
              <a:pPr>
                <a:defRPr/>
              </a:pPr>
              <a:t>‹#›</a:t>
            </a:fld>
            <a:endParaRPr lang="en-US" altLang="en-US"/>
          </a:p>
        </p:txBody>
      </p:sp>
    </p:spTree>
    <p:extLst>
      <p:ext uri="{BB962C8B-B14F-4D97-AF65-F5344CB8AC3E}">
        <p14:creationId xmlns:p14="http://schemas.microsoft.com/office/powerpoint/2010/main" val="53426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B4E52A6D-A4C9-47C7-95B7-8FE3490EA03B}" type="slidenum">
              <a:rPr lang="en-US" altLang="en-US"/>
              <a:pPr>
                <a:defRPr/>
              </a:pPr>
              <a:t>‹#›</a:t>
            </a:fld>
            <a:endParaRPr lang="en-US" altLang="en-US"/>
          </a:p>
        </p:txBody>
      </p:sp>
    </p:spTree>
    <p:extLst>
      <p:ext uri="{BB962C8B-B14F-4D97-AF65-F5344CB8AC3E}">
        <p14:creationId xmlns:p14="http://schemas.microsoft.com/office/powerpoint/2010/main" val="252230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6151" name="Rectangle 7"/>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37A7474F-8933-4B0D-B43B-29860D17D607}"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a:t>
            </a:fld>
            <a:endParaRPr lang="en-US" altLang="en-US" sz="1000"/>
          </a:p>
        </p:txBody>
      </p:sp>
      <p:sp>
        <p:nvSpPr>
          <p:cNvPr id="3" name="TextBox 2"/>
          <p:cNvSpPr txBox="1"/>
          <p:nvPr/>
        </p:nvSpPr>
        <p:spPr>
          <a:xfrm>
            <a:off x="533400" y="1600200"/>
            <a:ext cx="7924799" cy="4801314"/>
          </a:xfrm>
          <a:prstGeom prst="rect">
            <a:avLst/>
          </a:prstGeom>
          <a:noFill/>
        </p:spPr>
        <p:txBody>
          <a:bodyPr wrap="square" rtlCol="0">
            <a:spAutoFit/>
          </a:bodyPr>
          <a:lstStyle/>
          <a:p>
            <a:r>
              <a:rPr lang="en-US" dirty="0"/>
              <a:t>In creating/revising this slide-set, I consulted the four </a:t>
            </a:r>
            <a:r>
              <a:rPr lang="en-US" i="1" dirty="0"/>
              <a:t>BCSC</a:t>
            </a:r>
            <a:r>
              <a:rPr lang="en-US" dirty="0"/>
              <a:t> books that have a lot to say on the subject: </a:t>
            </a:r>
            <a:r>
              <a:rPr lang="en-US" i="1" dirty="0"/>
              <a:t>Fundamentals</a:t>
            </a:r>
            <a:r>
              <a:rPr lang="en-US" dirty="0"/>
              <a:t>, </a:t>
            </a:r>
            <a:r>
              <a:rPr lang="en-US" i="1" dirty="0"/>
              <a:t>Neuro-</a:t>
            </a:r>
            <a:r>
              <a:rPr lang="en-US" i="1" dirty="0" err="1"/>
              <a:t>Oph</a:t>
            </a:r>
            <a:r>
              <a:rPr lang="en-US" dirty="0"/>
              <a:t>,</a:t>
            </a:r>
            <a:r>
              <a:rPr lang="en-US" i="1" dirty="0"/>
              <a:t> Path</a:t>
            </a:r>
            <a:r>
              <a:rPr lang="en-US" dirty="0"/>
              <a:t> and </a:t>
            </a:r>
            <a:r>
              <a:rPr lang="en-US" i="1" dirty="0"/>
              <a:t>Glaucoma</a:t>
            </a:r>
            <a:r>
              <a:rPr lang="en-US" dirty="0"/>
              <a:t>. Unfortunately, all four differed from one another regarding many aspects of optic nerve anatomy. Some of these differences were trivial; others not so much. </a:t>
            </a:r>
          </a:p>
          <a:p>
            <a:endParaRPr lang="en-US" dirty="0"/>
          </a:p>
          <a:p>
            <a:r>
              <a:rPr lang="en-US" dirty="0"/>
              <a:t>As a comprehensive ophthalmologist, I have no familiarity with the primary literature concerning ophthalmic anatomy and histology. Thus, </a:t>
            </a:r>
            <a:r>
              <a:rPr lang="en-US" i="1" dirty="0"/>
              <a:t>I am in no position to declare which book is correct regarding points on which they differ.</a:t>
            </a:r>
            <a:r>
              <a:rPr lang="en-US" dirty="0"/>
              <a:t> The following slides represent my best attempt at compiling the disparate information in a manner that is reasonable and memorable. (As a matter of both interest and information, I have included some of the differing answers regarding certain aspects of the nerve.)</a:t>
            </a:r>
          </a:p>
          <a:p>
            <a:endParaRPr lang="en-US" dirty="0"/>
          </a:p>
          <a:p>
            <a:r>
              <a:rPr lang="en-US" dirty="0"/>
              <a:t>My main point: When answering questions regarding the optic nerve--whether such questions occur in a pimping session, on the OKAP or during the Boards--adopt and maintain a stance of flexibility. </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301445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rgbClr val="0000FF"/>
                </a:solidFill>
              </a:rPr>
              <a:t>The optic nerves are composed of what?</a:t>
            </a:r>
          </a:p>
          <a:p>
            <a:r>
              <a:rPr lang="en-US" sz="1600" dirty="0">
                <a:solidFill>
                  <a:srgbClr val="0000FF"/>
                </a:solidFill>
              </a:rPr>
              <a:t>The axons of retinal ganglion cells</a:t>
            </a:r>
          </a:p>
          <a:p>
            <a:endParaRPr lang="en-US" sz="1600" i="1" dirty="0">
              <a:solidFill>
                <a:srgbClr val="0000FF"/>
              </a:solidFill>
            </a:endParaRPr>
          </a:p>
          <a:p>
            <a:r>
              <a:rPr lang="en-US" sz="1600" i="1" dirty="0">
                <a:solidFill>
                  <a:srgbClr val="0000FF"/>
                </a:solidFill>
              </a:rPr>
              <a:t>Do they synapse in the region of the optic nerve head?</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Where will they synapse?</a:t>
            </a:r>
          </a:p>
          <a:p>
            <a:r>
              <a:rPr lang="en-US" sz="1600" dirty="0">
                <a:solidFill>
                  <a:srgbClr val="0000FF"/>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Tree>
    <p:extLst>
      <p:ext uri="{BB962C8B-B14F-4D97-AF65-F5344CB8AC3E}">
        <p14:creationId xmlns:p14="http://schemas.microsoft.com/office/powerpoint/2010/main" val="20965175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100</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0000FF"/>
                </a:solidFill>
              </a:rPr>
              <a:t>Its meningeal sheaths</a:t>
            </a:r>
          </a:p>
          <a:p>
            <a:endParaRPr lang="en-US" sz="1400" i="1" dirty="0">
              <a:solidFill>
                <a:srgbClr val="0000FF"/>
              </a:solidFill>
            </a:endParaRPr>
          </a:p>
          <a:p>
            <a:r>
              <a:rPr lang="en-US" sz="1400" i="1" dirty="0">
                <a:solidFill>
                  <a:srgbClr val="0000FF"/>
                </a:solidFill>
              </a:rPr>
              <a:t>Does it pick up all three meningeal layers?</a:t>
            </a:r>
          </a:p>
          <a:p>
            <a:r>
              <a:rPr lang="en-US" sz="1400" dirty="0">
                <a:solidFill>
                  <a:srgbClr val="0000FF"/>
                </a:solidFill>
              </a:rPr>
              <a:t>Yes</a:t>
            </a:r>
          </a:p>
          <a:p>
            <a:endParaRPr lang="en-US" sz="1400" i="1" dirty="0">
              <a:solidFill>
                <a:srgbClr val="0000FF"/>
              </a:solidFill>
            </a:endParaRPr>
          </a:p>
          <a:p>
            <a:r>
              <a:rPr lang="en-US" sz="1400" i="1" dirty="0">
                <a:solidFill>
                  <a:srgbClr val="0000FF"/>
                </a:solidFill>
              </a:rPr>
              <a:t>Does it have a subarachnoid space, and if so, is this space filled with CSF?</a:t>
            </a:r>
          </a:p>
          <a:p>
            <a:r>
              <a:rPr lang="en-US" sz="1400" dirty="0">
                <a:solidFill>
                  <a:srgbClr val="0000FF"/>
                </a:solidFill>
              </a:rPr>
              <a:t>Yes and yes</a:t>
            </a:r>
          </a:p>
          <a:p>
            <a:endParaRPr lang="en-US" sz="1400" dirty="0">
              <a:solidFill>
                <a:srgbClr val="0000FF"/>
              </a:solidFill>
            </a:endParaRPr>
          </a:p>
          <a:p>
            <a:r>
              <a:rPr lang="en-US" sz="1400" i="1" dirty="0">
                <a:solidFill>
                  <a:srgbClr val="0000FF"/>
                </a:solidFill>
              </a:rPr>
              <a:t>Is the CSF-filled subarachnoid space of the retrolaminar optic nerve continuous with the CSF-filled subarachnoid space of the rest of the CNS?</a:t>
            </a:r>
          </a:p>
          <a:p>
            <a:r>
              <a:rPr lang="en-US" sz="1400" dirty="0">
                <a:solidFill>
                  <a:srgbClr val="0000FF"/>
                </a:solidFill>
              </a:rPr>
              <a:t>Yes</a:t>
            </a:r>
          </a:p>
          <a:p>
            <a:endParaRPr lang="en-US" sz="1400" dirty="0">
              <a:solidFill>
                <a:srgbClr val="0000FF"/>
              </a:solidFill>
            </a:endParaRPr>
          </a:p>
          <a:p>
            <a:r>
              <a:rPr lang="en-US" sz="1400" i="1" dirty="0">
                <a:solidFill>
                  <a:srgbClr val="0000FF"/>
                </a:solidFill>
              </a:rPr>
              <a:t>How does the pressure in the CSF-filled subarachnoid space of the retrolaminar optic nerve compare to that of the CSF-filled subarachnoid space of the rest of the CNS (</a:t>
            </a:r>
            <a:r>
              <a:rPr lang="en-US" sz="1400" i="1" dirty="0" err="1">
                <a:solidFill>
                  <a:srgbClr val="0000FF"/>
                </a:solidFill>
              </a:rPr>
              <a:t>ie</a:t>
            </a:r>
            <a:r>
              <a:rPr lang="en-US" sz="1400" i="1" dirty="0">
                <a:solidFill>
                  <a:srgbClr val="0000FF"/>
                </a:solidFill>
              </a:rPr>
              <a:t>, compared to intracranial pressure, ICP)?</a:t>
            </a:r>
            <a:endParaRPr lang="en-US" sz="1400" i="1" dirty="0">
              <a:solidFill>
                <a:srgbClr val="FF99FF"/>
              </a:solidFill>
            </a:endParaRPr>
          </a:p>
          <a:p>
            <a:r>
              <a:rPr lang="en-US" sz="1400" dirty="0">
                <a:solidFill>
                  <a:srgbClr val="FF99FF"/>
                </a:solidFill>
              </a:rPr>
              <a:t>They are exactly the same</a:t>
            </a:r>
          </a:p>
        </p:txBody>
      </p:sp>
    </p:spTree>
    <p:extLst>
      <p:ext uri="{BB962C8B-B14F-4D97-AF65-F5344CB8AC3E}">
        <p14:creationId xmlns:p14="http://schemas.microsoft.com/office/powerpoint/2010/main" val="25224018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101</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0000FF"/>
                </a:solidFill>
              </a:rPr>
              <a:t>Its meningeal sheaths</a:t>
            </a:r>
          </a:p>
          <a:p>
            <a:endParaRPr lang="en-US" sz="1400" i="1" dirty="0">
              <a:solidFill>
                <a:srgbClr val="0000FF"/>
              </a:solidFill>
            </a:endParaRPr>
          </a:p>
          <a:p>
            <a:r>
              <a:rPr lang="en-US" sz="1400" i="1" dirty="0">
                <a:solidFill>
                  <a:srgbClr val="0000FF"/>
                </a:solidFill>
              </a:rPr>
              <a:t>Does it pick up all three meningeal layers?</a:t>
            </a:r>
          </a:p>
          <a:p>
            <a:r>
              <a:rPr lang="en-US" sz="1400" dirty="0">
                <a:solidFill>
                  <a:srgbClr val="0000FF"/>
                </a:solidFill>
              </a:rPr>
              <a:t>Yes</a:t>
            </a:r>
          </a:p>
          <a:p>
            <a:endParaRPr lang="en-US" sz="1400" i="1" dirty="0">
              <a:solidFill>
                <a:srgbClr val="0000FF"/>
              </a:solidFill>
            </a:endParaRPr>
          </a:p>
          <a:p>
            <a:r>
              <a:rPr lang="en-US" sz="1400" i="1" dirty="0">
                <a:solidFill>
                  <a:srgbClr val="0000FF"/>
                </a:solidFill>
              </a:rPr>
              <a:t>Does it have a subarachnoid space, and if so, is this space filled with CSF?</a:t>
            </a:r>
          </a:p>
          <a:p>
            <a:r>
              <a:rPr lang="en-US" sz="1400" dirty="0">
                <a:solidFill>
                  <a:srgbClr val="0000FF"/>
                </a:solidFill>
              </a:rPr>
              <a:t>Yes and yes</a:t>
            </a:r>
          </a:p>
          <a:p>
            <a:endParaRPr lang="en-US" sz="1400" dirty="0">
              <a:solidFill>
                <a:srgbClr val="0000FF"/>
              </a:solidFill>
            </a:endParaRPr>
          </a:p>
          <a:p>
            <a:r>
              <a:rPr lang="en-US" sz="1400" i="1" dirty="0">
                <a:solidFill>
                  <a:srgbClr val="0000FF"/>
                </a:solidFill>
              </a:rPr>
              <a:t>Is the CSF-filled subarachnoid space of the retrolaminar optic nerve continuous with the CSF-filled subarachnoid space of the rest of the CNS?</a:t>
            </a:r>
          </a:p>
          <a:p>
            <a:r>
              <a:rPr lang="en-US" sz="1400" dirty="0">
                <a:solidFill>
                  <a:srgbClr val="0000FF"/>
                </a:solidFill>
              </a:rPr>
              <a:t>Yes</a:t>
            </a:r>
          </a:p>
          <a:p>
            <a:endParaRPr lang="en-US" sz="1400" dirty="0">
              <a:solidFill>
                <a:srgbClr val="0000FF"/>
              </a:solidFill>
            </a:endParaRPr>
          </a:p>
          <a:p>
            <a:r>
              <a:rPr lang="en-US" sz="1400" i="1" dirty="0">
                <a:solidFill>
                  <a:srgbClr val="0000FF"/>
                </a:solidFill>
              </a:rPr>
              <a:t>How does the pressure in the CSF-filled subarachnoid space of the retrolaminar optic nerve compare to that of the CSF-filled subarachnoid space of the rest of the CNS (</a:t>
            </a:r>
            <a:r>
              <a:rPr lang="en-US" sz="1400" i="1" dirty="0" err="1">
                <a:solidFill>
                  <a:srgbClr val="0000FF"/>
                </a:solidFill>
              </a:rPr>
              <a:t>ie</a:t>
            </a:r>
            <a:r>
              <a:rPr lang="en-US" sz="1400" i="1" dirty="0">
                <a:solidFill>
                  <a:srgbClr val="0000FF"/>
                </a:solidFill>
              </a:rPr>
              <a:t>, compared to intracranial pressure, ICP)?</a:t>
            </a:r>
          </a:p>
          <a:p>
            <a:r>
              <a:rPr lang="en-US" sz="1400" dirty="0">
                <a:solidFill>
                  <a:srgbClr val="0000FF"/>
                </a:solidFill>
              </a:rPr>
              <a:t>They are exactly the same</a:t>
            </a:r>
          </a:p>
        </p:txBody>
      </p:sp>
    </p:spTree>
    <p:extLst>
      <p:ext uri="{BB962C8B-B14F-4D97-AF65-F5344CB8AC3E}">
        <p14:creationId xmlns:p14="http://schemas.microsoft.com/office/powerpoint/2010/main" val="38174488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102</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chemeClr val="bg1">
                    <a:lumMod val="65000"/>
                  </a:schemeClr>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chemeClr val="bg1">
                    <a:lumMod val="50000"/>
                  </a:schemeClr>
                </a:solidFill>
              </a:rPr>
              <a:t>In addition to myelin, the retrolaminar optic nerve acquires something else of significance. What?</a:t>
            </a:r>
          </a:p>
          <a:p>
            <a:r>
              <a:rPr lang="en-US" sz="1400" dirty="0">
                <a:solidFill>
                  <a:schemeClr val="bg1">
                    <a:lumMod val="50000"/>
                  </a:schemeClr>
                </a:solidFill>
              </a:rPr>
              <a:t>Its meningeal sheaths</a:t>
            </a:r>
          </a:p>
          <a:p>
            <a:endParaRPr lang="en-US" sz="1400" i="1" dirty="0">
              <a:solidFill>
                <a:schemeClr val="bg1">
                  <a:lumMod val="50000"/>
                </a:schemeClr>
              </a:solidFill>
            </a:endParaRPr>
          </a:p>
          <a:p>
            <a:r>
              <a:rPr lang="en-US" sz="1400" i="1" dirty="0">
                <a:solidFill>
                  <a:schemeClr val="bg1">
                    <a:lumMod val="50000"/>
                  </a:schemeClr>
                </a:solidFill>
              </a:rPr>
              <a:t>Does it pick up all three meningeal layers?</a:t>
            </a:r>
          </a:p>
          <a:p>
            <a:r>
              <a:rPr lang="en-US" sz="1400" dirty="0">
                <a:solidFill>
                  <a:schemeClr val="bg1">
                    <a:lumMod val="50000"/>
                  </a:schemeClr>
                </a:solidFill>
              </a:rPr>
              <a:t>Yes</a:t>
            </a:r>
          </a:p>
          <a:p>
            <a:endParaRPr lang="en-US" sz="1400" i="1" dirty="0">
              <a:solidFill>
                <a:schemeClr val="bg1">
                  <a:lumMod val="50000"/>
                </a:schemeClr>
              </a:solidFill>
            </a:endParaRPr>
          </a:p>
          <a:p>
            <a:r>
              <a:rPr lang="en-US" sz="1400" i="1" dirty="0">
                <a:solidFill>
                  <a:schemeClr val="bg1">
                    <a:lumMod val="50000"/>
                  </a:schemeClr>
                </a:solidFill>
              </a:rPr>
              <a:t>Does it have a subarachnoid space, and if so, is this space filled with CSF?</a:t>
            </a:r>
          </a:p>
          <a:p>
            <a:r>
              <a:rPr lang="en-US" sz="1400" dirty="0">
                <a:solidFill>
                  <a:schemeClr val="bg1">
                    <a:lumMod val="50000"/>
                  </a:schemeClr>
                </a:solidFill>
              </a:rPr>
              <a:t>Yes and yes</a:t>
            </a:r>
          </a:p>
          <a:p>
            <a:endParaRPr lang="en-US" sz="1400" dirty="0">
              <a:solidFill>
                <a:schemeClr val="bg1">
                  <a:lumMod val="50000"/>
                </a:schemeClr>
              </a:solidFill>
            </a:endParaRPr>
          </a:p>
          <a:p>
            <a:r>
              <a:rPr lang="en-US" sz="1400" i="1" dirty="0">
                <a:solidFill>
                  <a:schemeClr val="bg1">
                    <a:lumMod val="50000"/>
                  </a:schemeClr>
                </a:solidFill>
              </a:rPr>
              <a:t>Is the CSF-filled subarachnoid space of the retrolaminar optic nerve continuous with the CSF-filled subarachnoid space of the rest of the CNS?</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How does the pressure in the CSF-filled subarachnoid space of the retrolaminar optic nerve compare to that of the CSF-filled subarachnoid space of the rest of the CNS (</a:t>
            </a:r>
            <a:r>
              <a:rPr lang="en-US" sz="1400" i="1" dirty="0" err="1">
                <a:solidFill>
                  <a:schemeClr val="bg1">
                    <a:lumMod val="50000"/>
                  </a:schemeClr>
                </a:solidFill>
              </a:rPr>
              <a:t>ie</a:t>
            </a:r>
            <a:r>
              <a:rPr lang="en-US" sz="1400" i="1" dirty="0">
                <a:solidFill>
                  <a:schemeClr val="bg1">
                    <a:lumMod val="50000"/>
                  </a:schemeClr>
                </a:solidFill>
              </a:rPr>
              <a:t>, compared to intracranial pressure, ICP)?</a:t>
            </a:r>
          </a:p>
          <a:p>
            <a:r>
              <a:rPr lang="en-US" sz="1400" dirty="0">
                <a:solidFill>
                  <a:schemeClr val="bg1">
                    <a:lumMod val="50000"/>
                  </a:schemeClr>
                </a:solidFill>
              </a:rPr>
              <a:t>They are exactly the same</a:t>
            </a:r>
          </a:p>
        </p:txBody>
      </p:sp>
      <p:sp>
        <p:nvSpPr>
          <p:cNvPr id="21" name="TextBox 20">
            <a:extLst>
              <a:ext uri="{FF2B5EF4-FFF2-40B4-BE49-F238E27FC236}">
                <a16:creationId xmlns:a16="http://schemas.microsoft.com/office/drawing/2014/main" id="{9845F9A4-4FBA-4B62-A8C4-B269B1A83CBD}"/>
              </a:ext>
            </a:extLst>
          </p:cNvPr>
          <p:cNvSpPr txBox="1"/>
          <p:nvPr/>
        </p:nvSpPr>
        <p:spPr>
          <a:xfrm>
            <a:off x="272828" y="3203559"/>
            <a:ext cx="8234255" cy="738664"/>
          </a:xfrm>
          <a:prstGeom prst="rect">
            <a:avLst/>
          </a:prstGeom>
          <a:solidFill>
            <a:schemeClr val="accent5">
              <a:lumMod val="75000"/>
            </a:schemeClr>
          </a:solidFill>
        </p:spPr>
        <p:txBody>
          <a:bodyPr wrap="square" rtlCol="0">
            <a:spAutoFit/>
          </a:bodyPr>
          <a:lstStyle/>
          <a:p>
            <a:r>
              <a:rPr lang="en-US" sz="1400" i="1" dirty="0"/>
              <a:t>How far forward in the optic nerve does the CSF-filled space extend, </a:t>
            </a:r>
            <a:r>
              <a:rPr lang="en-US" sz="1400" i="1" dirty="0" err="1"/>
              <a:t>ie</a:t>
            </a:r>
            <a:r>
              <a:rPr lang="en-US" sz="1400" i="1" dirty="0"/>
              <a:t>, what structure provides the anterior limit to the space?</a:t>
            </a:r>
            <a:endParaRPr lang="en-US" sz="1400" i="1" dirty="0">
              <a:solidFill>
                <a:schemeClr val="accent5">
                  <a:lumMod val="75000"/>
                </a:schemeClr>
              </a:solidFill>
            </a:endParaRPr>
          </a:p>
          <a:p>
            <a:r>
              <a:rPr lang="en-US" sz="1400" dirty="0">
                <a:solidFill>
                  <a:schemeClr val="accent5">
                    <a:lumMod val="75000"/>
                  </a:schemeClr>
                </a:solidFill>
              </a:rPr>
              <a:t>The lamina </a:t>
            </a:r>
            <a:r>
              <a:rPr lang="en-US" sz="1400" dirty="0" err="1">
                <a:solidFill>
                  <a:schemeClr val="accent5">
                    <a:lumMod val="75000"/>
                  </a:schemeClr>
                </a:solidFill>
              </a:rPr>
              <a:t>cribrosa</a:t>
            </a:r>
            <a:r>
              <a:rPr lang="en-US" sz="1400" dirty="0">
                <a:solidFill>
                  <a:schemeClr val="accent5">
                    <a:lumMod val="75000"/>
                  </a:schemeClr>
                </a:solidFill>
              </a:rPr>
              <a:t> (which also is the structure delimiting the anterior extent of the retrolaminar space)</a:t>
            </a:r>
          </a:p>
        </p:txBody>
      </p:sp>
    </p:spTree>
    <p:extLst>
      <p:ext uri="{BB962C8B-B14F-4D97-AF65-F5344CB8AC3E}">
        <p14:creationId xmlns:p14="http://schemas.microsoft.com/office/powerpoint/2010/main" val="38765180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103</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chemeClr val="bg1">
                    <a:lumMod val="65000"/>
                  </a:schemeClr>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chemeClr val="bg1">
                    <a:lumMod val="50000"/>
                  </a:schemeClr>
                </a:solidFill>
              </a:rPr>
              <a:t>In addition to myelin, the retrolaminar optic nerve acquires something else of significance. What?</a:t>
            </a:r>
          </a:p>
          <a:p>
            <a:r>
              <a:rPr lang="en-US" sz="1400" dirty="0">
                <a:solidFill>
                  <a:schemeClr val="bg1">
                    <a:lumMod val="50000"/>
                  </a:schemeClr>
                </a:solidFill>
              </a:rPr>
              <a:t>Its meningeal sheaths</a:t>
            </a:r>
          </a:p>
          <a:p>
            <a:endParaRPr lang="en-US" sz="1400" i="1" dirty="0">
              <a:solidFill>
                <a:schemeClr val="bg1">
                  <a:lumMod val="50000"/>
                </a:schemeClr>
              </a:solidFill>
            </a:endParaRPr>
          </a:p>
          <a:p>
            <a:r>
              <a:rPr lang="en-US" sz="1400" i="1" dirty="0">
                <a:solidFill>
                  <a:schemeClr val="bg1">
                    <a:lumMod val="50000"/>
                  </a:schemeClr>
                </a:solidFill>
              </a:rPr>
              <a:t>Does it pick up all three meningeal layers?</a:t>
            </a:r>
          </a:p>
          <a:p>
            <a:r>
              <a:rPr lang="en-US" sz="1400" dirty="0">
                <a:solidFill>
                  <a:schemeClr val="bg1">
                    <a:lumMod val="50000"/>
                  </a:schemeClr>
                </a:solidFill>
              </a:rPr>
              <a:t>Yes</a:t>
            </a:r>
          </a:p>
          <a:p>
            <a:endParaRPr lang="en-US" sz="1400" i="1" dirty="0">
              <a:solidFill>
                <a:schemeClr val="bg1">
                  <a:lumMod val="50000"/>
                </a:schemeClr>
              </a:solidFill>
            </a:endParaRPr>
          </a:p>
          <a:p>
            <a:r>
              <a:rPr lang="en-US" sz="1400" i="1" dirty="0">
                <a:solidFill>
                  <a:schemeClr val="bg1">
                    <a:lumMod val="50000"/>
                  </a:schemeClr>
                </a:solidFill>
              </a:rPr>
              <a:t>Does it have a subarachnoid space, and if so, is this space filled with CSF?</a:t>
            </a:r>
          </a:p>
          <a:p>
            <a:r>
              <a:rPr lang="en-US" sz="1400" dirty="0">
                <a:solidFill>
                  <a:schemeClr val="bg1">
                    <a:lumMod val="50000"/>
                  </a:schemeClr>
                </a:solidFill>
              </a:rPr>
              <a:t>Yes and yes</a:t>
            </a:r>
          </a:p>
          <a:p>
            <a:endParaRPr lang="en-US" sz="1400" dirty="0">
              <a:solidFill>
                <a:schemeClr val="bg1">
                  <a:lumMod val="50000"/>
                </a:schemeClr>
              </a:solidFill>
            </a:endParaRPr>
          </a:p>
          <a:p>
            <a:r>
              <a:rPr lang="en-US" sz="1400" i="1" dirty="0">
                <a:solidFill>
                  <a:schemeClr val="bg1">
                    <a:lumMod val="50000"/>
                  </a:schemeClr>
                </a:solidFill>
              </a:rPr>
              <a:t>Is the CSF-filled subarachnoid space of the retrolaminar optic nerve continuous with the CSF-filled subarachnoid space of the rest of the CNS?</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How does the pressure in the CSF-filled subarachnoid space of the retrolaminar optic nerve compare to that of the CSF-filled subarachnoid space of the rest of the CNS (</a:t>
            </a:r>
            <a:r>
              <a:rPr lang="en-US" sz="1400" i="1" dirty="0" err="1">
                <a:solidFill>
                  <a:schemeClr val="bg1">
                    <a:lumMod val="50000"/>
                  </a:schemeClr>
                </a:solidFill>
              </a:rPr>
              <a:t>ie</a:t>
            </a:r>
            <a:r>
              <a:rPr lang="en-US" sz="1400" i="1" dirty="0">
                <a:solidFill>
                  <a:schemeClr val="bg1">
                    <a:lumMod val="50000"/>
                  </a:schemeClr>
                </a:solidFill>
              </a:rPr>
              <a:t>, compared to intracranial pressure, ICP)?</a:t>
            </a:r>
          </a:p>
          <a:p>
            <a:r>
              <a:rPr lang="en-US" sz="1400" dirty="0">
                <a:solidFill>
                  <a:schemeClr val="bg1">
                    <a:lumMod val="50000"/>
                  </a:schemeClr>
                </a:solidFill>
              </a:rPr>
              <a:t>They are exactly the same</a:t>
            </a:r>
          </a:p>
        </p:txBody>
      </p:sp>
      <p:sp>
        <p:nvSpPr>
          <p:cNvPr id="21" name="TextBox 20">
            <a:extLst>
              <a:ext uri="{FF2B5EF4-FFF2-40B4-BE49-F238E27FC236}">
                <a16:creationId xmlns:a16="http://schemas.microsoft.com/office/drawing/2014/main" id="{9845F9A4-4FBA-4B62-A8C4-B269B1A83CBD}"/>
              </a:ext>
            </a:extLst>
          </p:cNvPr>
          <p:cNvSpPr txBox="1"/>
          <p:nvPr/>
        </p:nvSpPr>
        <p:spPr>
          <a:xfrm>
            <a:off x="272828" y="3203559"/>
            <a:ext cx="8234255" cy="738664"/>
          </a:xfrm>
          <a:prstGeom prst="rect">
            <a:avLst/>
          </a:prstGeom>
          <a:solidFill>
            <a:schemeClr val="accent5">
              <a:lumMod val="75000"/>
            </a:schemeClr>
          </a:solidFill>
        </p:spPr>
        <p:txBody>
          <a:bodyPr wrap="square" rtlCol="0">
            <a:spAutoFit/>
          </a:bodyPr>
          <a:lstStyle/>
          <a:p>
            <a:r>
              <a:rPr lang="en-US" sz="1400" i="1" dirty="0"/>
              <a:t>How far forward in the optic nerve does the CSF-filled space extend, </a:t>
            </a:r>
            <a:r>
              <a:rPr lang="en-US" sz="1400" i="1" dirty="0" err="1"/>
              <a:t>ie</a:t>
            </a:r>
            <a:r>
              <a:rPr lang="en-US" sz="1400" i="1" dirty="0"/>
              <a:t>, what structure provides the anterior limit to the space?</a:t>
            </a:r>
          </a:p>
          <a:p>
            <a:r>
              <a:rPr lang="en-US" sz="1400" dirty="0"/>
              <a:t>The lamina </a:t>
            </a:r>
            <a:r>
              <a:rPr lang="en-US" sz="1400" dirty="0" err="1"/>
              <a:t>cribrosa</a:t>
            </a:r>
            <a:r>
              <a:rPr lang="en-US" sz="1400" dirty="0"/>
              <a:t> (which also is the structure delimiting the anterior extent of the retrolaminar space)</a:t>
            </a:r>
          </a:p>
        </p:txBody>
      </p:sp>
    </p:spTree>
    <p:extLst>
      <p:ext uri="{BB962C8B-B14F-4D97-AF65-F5344CB8AC3E}">
        <p14:creationId xmlns:p14="http://schemas.microsoft.com/office/powerpoint/2010/main" val="13752679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3612887744"/>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Retrolaminar?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104</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2045703040"/>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8" name="TextBox 17"/>
          <p:cNvSpPr txBox="1"/>
          <p:nvPr/>
        </p:nvSpPr>
        <p:spPr>
          <a:xfrm>
            <a:off x="817159" y="2993999"/>
            <a:ext cx="7585881" cy="1323439"/>
          </a:xfrm>
          <a:prstGeom prst="rect">
            <a:avLst/>
          </a:prstGeom>
          <a:solidFill>
            <a:srgbClr val="33CC33"/>
          </a:solidFill>
        </p:spPr>
        <p:txBody>
          <a:bodyPr wrap="square" rtlCol="0">
            <a:spAutoFit/>
          </a:bodyPr>
          <a:lstStyle/>
          <a:p>
            <a:r>
              <a:rPr lang="en-US" sz="1600" i="1" dirty="0">
                <a:solidFill>
                  <a:schemeClr val="bg1"/>
                </a:solidFill>
              </a:rPr>
              <a:t>To which portion(s) of the intraocular nerve does the term </a:t>
            </a:r>
            <a:r>
              <a:rPr lang="en-US" sz="1600" dirty="0">
                <a:solidFill>
                  <a:schemeClr val="bg1"/>
                </a:solidFill>
              </a:rPr>
              <a:t>optic nerve head</a:t>
            </a:r>
            <a:r>
              <a:rPr lang="en-US" sz="1600" i="1" dirty="0">
                <a:solidFill>
                  <a:schemeClr val="bg1"/>
                </a:solidFill>
              </a:rPr>
              <a:t> apply?</a:t>
            </a:r>
          </a:p>
          <a:p>
            <a:r>
              <a:rPr lang="en-US" sz="1600" dirty="0">
                <a:solidFill>
                  <a:srgbClr val="33CC33"/>
                </a:solidFill>
              </a:rPr>
              <a:t>This one is tougher to answer. The Glaucoma book treats the terms optic nerve head and optic disc as synonyms. The </a:t>
            </a:r>
            <a:r>
              <a:rPr lang="en-US" sz="1600" i="1" dirty="0">
                <a:solidFill>
                  <a:srgbClr val="33CC33"/>
                </a:solidFill>
              </a:rPr>
              <a:t>Fundamentals</a:t>
            </a:r>
            <a:r>
              <a:rPr lang="en-US" sz="1600" dirty="0">
                <a:solidFill>
                  <a:srgbClr val="33CC33"/>
                </a:solidFill>
              </a:rPr>
              <a:t> book initially does as well… but three pages later states that the nerve head is synonymous with the intraocular portion of the nerve. </a:t>
            </a:r>
          </a:p>
        </p:txBody>
      </p:sp>
    </p:spTree>
    <p:extLst>
      <p:ext uri="{BB962C8B-B14F-4D97-AF65-F5344CB8AC3E}">
        <p14:creationId xmlns:p14="http://schemas.microsoft.com/office/powerpoint/2010/main" val="15927963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903005457"/>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CC33"/>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Retrolaminar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105</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8" name="TextBox 17"/>
          <p:cNvSpPr txBox="1"/>
          <p:nvPr/>
        </p:nvSpPr>
        <p:spPr>
          <a:xfrm>
            <a:off x="817159" y="2993999"/>
            <a:ext cx="7585881" cy="1323439"/>
          </a:xfrm>
          <a:prstGeom prst="rect">
            <a:avLst/>
          </a:prstGeom>
          <a:solidFill>
            <a:srgbClr val="33CC33"/>
          </a:solidFill>
        </p:spPr>
        <p:txBody>
          <a:bodyPr wrap="square" rtlCol="0">
            <a:spAutoFit/>
          </a:bodyPr>
          <a:lstStyle/>
          <a:p>
            <a:r>
              <a:rPr lang="en-US" sz="1600" i="1" dirty="0">
                <a:solidFill>
                  <a:schemeClr val="bg1"/>
                </a:solidFill>
              </a:rPr>
              <a:t>To which portion(s) of the intraocular nerve does the term </a:t>
            </a:r>
            <a:r>
              <a:rPr lang="en-US" sz="1600" dirty="0">
                <a:solidFill>
                  <a:schemeClr val="bg1"/>
                </a:solidFill>
              </a:rPr>
              <a:t>optic nerve head</a:t>
            </a:r>
            <a:r>
              <a:rPr lang="en-US" sz="1600" i="1" dirty="0">
                <a:solidFill>
                  <a:schemeClr val="bg1"/>
                </a:solidFill>
              </a:rPr>
              <a:t> apply?</a:t>
            </a:r>
          </a:p>
          <a:p>
            <a:r>
              <a:rPr lang="en-US" sz="1600" dirty="0">
                <a:solidFill>
                  <a:schemeClr val="bg1"/>
                </a:solidFill>
              </a:rPr>
              <a:t>This one is tougher to answer. The </a:t>
            </a:r>
            <a:r>
              <a:rPr lang="en-US" sz="1600" i="1" dirty="0">
                <a:solidFill>
                  <a:schemeClr val="bg1"/>
                </a:solidFill>
              </a:rPr>
              <a:t>Glaucoma</a:t>
            </a:r>
            <a:r>
              <a:rPr lang="en-US" sz="1600" dirty="0">
                <a:solidFill>
                  <a:schemeClr val="bg1"/>
                </a:solidFill>
              </a:rPr>
              <a:t> book treats the terms optic nerve head and optic disc as synonyms. The </a:t>
            </a:r>
            <a:r>
              <a:rPr lang="en-US" sz="1600" i="1" dirty="0">
                <a:solidFill>
                  <a:schemeClr val="bg1"/>
                </a:solidFill>
              </a:rPr>
              <a:t>Fundamentals</a:t>
            </a:r>
            <a:r>
              <a:rPr lang="en-US" sz="1600" dirty="0">
                <a:solidFill>
                  <a:schemeClr val="bg1"/>
                </a:solidFill>
              </a:rPr>
              <a:t> book initially does as well… </a:t>
            </a:r>
            <a:r>
              <a:rPr lang="en-US" sz="1600" dirty="0">
                <a:solidFill>
                  <a:srgbClr val="33CC33"/>
                </a:solidFill>
              </a:rPr>
              <a:t>but three pages later states that the nerve head is synonymous with the intraocular portion of the nerve. </a:t>
            </a:r>
          </a:p>
        </p:txBody>
      </p:sp>
      <p:sp>
        <p:nvSpPr>
          <p:cNvPr id="14" name="TextBox 13"/>
          <p:cNvSpPr txBox="1"/>
          <p:nvPr/>
        </p:nvSpPr>
        <p:spPr>
          <a:xfrm>
            <a:off x="4112821" y="4922316"/>
            <a:ext cx="992579" cy="348813"/>
          </a:xfrm>
          <a:prstGeom prst="rect">
            <a:avLst/>
          </a:prstGeom>
          <a:solidFill>
            <a:srgbClr val="33CC33"/>
          </a:solidFill>
        </p:spPr>
        <p:txBody>
          <a:bodyPr wrap="none" rtlCol="0">
            <a:spAutoFit/>
          </a:bodyPr>
          <a:lstStyle/>
          <a:p>
            <a:pPr>
              <a:lnSpc>
                <a:spcPts val="1000"/>
              </a:lnSpc>
            </a:pPr>
            <a:r>
              <a:rPr lang="en-US" sz="1000" i="1" dirty="0">
                <a:solidFill>
                  <a:schemeClr val="bg1"/>
                </a:solidFill>
              </a:rPr>
              <a:t>Glaucoma</a:t>
            </a:r>
          </a:p>
          <a:p>
            <a:pPr>
              <a:lnSpc>
                <a:spcPts val="1000"/>
              </a:lnSpc>
            </a:pPr>
            <a:r>
              <a:rPr lang="en-US" sz="1000" i="1" dirty="0">
                <a:solidFill>
                  <a:schemeClr val="bg1"/>
                </a:solidFill>
              </a:rPr>
              <a:t>Fundamentals</a:t>
            </a:r>
          </a:p>
        </p:txBody>
      </p:sp>
      <p:sp>
        <p:nvSpPr>
          <p:cNvPr id="4" name="Right Brace 3"/>
          <p:cNvSpPr/>
          <p:nvPr/>
        </p:nvSpPr>
        <p:spPr>
          <a:xfrm>
            <a:off x="3886200" y="4967310"/>
            <a:ext cx="152400" cy="27699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02275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613923872"/>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CC33"/>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CC33"/>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CC33"/>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33CC33"/>
                          </a:solidFill>
                          <a:effectLst/>
                          <a:latin typeface="Arial" charset="0"/>
                        </a:rPr>
                        <a:t>Retrolaminar</a:t>
                      </a:r>
                      <a:endParaRPr kumimoji="0" lang="en-US" sz="1800" b="1" i="0" u="none" strike="noStrike" cap="none" normalizeH="0" baseline="0" dirty="0">
                        <a:ln>
                          <a:noFill/>
                        </a:ln>
                        <a:solidFill>
                          <a:srgbClr val="33CC33"/>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106</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2956698037"/>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8" name="TextBox 17"/>
          <p:cNvSpPr txBox="1"/>
          <p:nvPr/>
        </p:nvSpPr>
        <p:spPr>
          <a:xfrm>
            <a:off x="817159" y="2993999"/>
            <a:ext cx="7585881" cy="1323439"/>
          </a:xfrm>
          <a:prstGeom prst="rect">
            <a:avLst/>
          </a:prstGeom>
          <a:solidFill>
            <a:srgbClr val="33CC33"/>
          </a:solidFill>
        </p:spPr>
        <p:txBody>
          <a:bodyPr wrap="square" rtlCol="0">
            <a:spAutoFit/>
          </a:bodyPr>
          <a:lstStyle/>
          <a:p>
            <a:r>
              <a:rPr lang="en-US" sz="1600" i="1" dirty="0">
                <a:solidFill>
                  <a:schemeClr val="bg1"/>
                </a:solidFill>
              </a:rPr>
              <a:t>To which portion(s) of the intraocular nerve does the term </a:t>
            </a:r>
            <a:r>
              <a:rPr lang="en-US" sz="1600" dirty="0">
                <a:solidFill>
                  <a:schemeClr val="bg1"/>
                </a:solidFill>
              </a:rPr>
              <a:t>optic nerve head</a:t>
            </a:r>
            <a:r>
              <a:rPr lang="en-US" sz="1600" i="1" dirty="0">
                <a:solidFill>
                  <a:schemeClr val="bg1"/>
                </a:solidFill>
              </a:rPr>
              <a:t> apply?</a:t>
            </a:r>
          </a:p>
          <a:p>
            <a:r>
              <a:rPr lang="en-US" sz="1600" dirty="0">
                <a:solidFill>
                  <a:schemeClr val="bg1"/>
                </a:solidFill>
              </a:rPr>
              <a:t>This one is tougher to answer. The Glaucoma book treats the terms optic nerve head and optic disc as synonyms. The </a:t>
            </a:r>
            <a:r>
              <a:rPr lang="en-US" sz="1600" i="1" dirty="0">
                <a:solidFill>
                  <a:schemeClr val="bg1"/>
                </a:solidFill>
              </a:rPr>
              <a:t>Fundamentals</a:t>
            </a:r>
            <a:r>
              <a:rPr lang="en-US" sz="1600" dirty="0">
                <a:solidFill>
                  <a:schemeClr val="bg1"/>
                </a:solidFill>
              </a:rPr>
              <a:t> book initially does as well… but three pages later states that the nerve head is synonymous with the </a:t>
            </a:r>
            <a:r>
              <a:rPr lang="en-US" sz="1600" b="1" dirty="0">
                <a:solidFill>
                  <a:schemeClr val="bg1"/>
                </a:solidFill>
              </a:rPr>
              <a:t>entire </a:t>
            </a:r>
            <a:r>
              <a:rPr lang="en-US" sz="1600" dirty="0">
                <a:solidFill>
                  <a:schemeClr val="bg1"/>
                </a:solidFill>
              </a:rPr>
              <a:t>intraocular portion of the nerve. </a:t>
            </a:r>
          </a:p>
        </p:txBody>
      </p:sp>
      <p:sp>
        <p:nvSpPr>
          <p:cNvPr id="19" name="TextBox 18"/>
          <p:cNvSpPr txBox="1"/>
          <p:nvPr/>
        </p:nvSpPr>
        <p:spPr>
          <a:xfrm>
            <a:off x="4265221" y="5646827"/>
            <a:ext cx="992579" cy="220573"/>
          </a:xfrm>
          <a:prstGeom prst="rect">
            <a:avLst/>
          </a:prstGeom>
          <a:solidFill>
            <a:srgbClr val="33CC33"/>
          </a:solidFill>
        </p:spPr>
        <p:txBody>
          <a:bodyPr wrap="none" rtlCol="0">
            <a:spAutoFit/>
          </a:bodyPr>
          <a:lstStyle/>
          <a:p>
            <a:pPr>
              <a:lnSpc>
                <a:spcPts val="1000"/>
              </a:lnSpc>
            </a:pPr>
            <a:r>
              <a:rPr lang="en-US" sz="1000" i="1" dirty="0">
                <a:solidFill>
                  <a:schemeClr val="bg1"/>
                </a:solidFill>
              </a:rPr>
              <a:t>Fundamentals</a:t>
            </a:r>
          </a:p>
        </p:txBody>
      </p:sp>
      <p:sp>
        <p:nvSpPr>
          <p:cNvPr id="20" name="Right Brace 19"/>
          <p:cNvSpPr/>
          <p:nvPr/>
        </p:nvSpPr>
        <p:spPr>
          <a:xfrm>
            <a:off x="3886200" y="4876800"/>
            <a:ext cx="381000" cy="174218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113809" y="1296749"/>
            <a:ext cx="992579" cy="220573"/>
          </a:xfrm>
          <a:prstGeom prst="rect">
            <a:avLst/>
          </a:prstGeom>
          <a:solidFill>
            <a:srgbClr val="33CC33"/>
          </a:solidFill>
        </p:spPr>
        <p:txBody>
          <a:bodyPr wrap="none" rtlCol="0">
            <a:spAutoFit/>
          </a:bodyPr>
          <a:lstStyle/>
          <a:p>
            <a:pPr>
              <a:lnSpc>
                <a:spcPts val="1000"/>
              </a:lnSpc>
            </a:pPr>
            <a:r>
              <a:rPr lang="en-US" sz="1000" i="1" dirty="0">
                <a:solidFill>
                  <a:schemeClr val="bg1"/>
                </a:solidFill>
              </a:rPr>
              <a:t>Fundamentals</a:t>
            </a:r>
          </a:p>
        </p:txBody>
      </p:sp>
      <p:sp>
        <p:nvSpPr>
          <p:cNvPr id="22" name="Right Brace 21"/>
          <p:cNvSpPr/>
          <p:nvPr/>
        </p:nvSpPr>
        <p:spPr>
          <a:xfrm>
            <a:off x="3920319" y="1268014"/>
            <a:ext cx="152400" cy="27699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6255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552217636"/>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Surrounded by…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008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8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Lamina </a:t>
                      </a:r>
                      <a:r>
                        <a:rPr kumimoji="0" lang="en-US" sz="1600" b="0" i="0" u="none" strike="noStrike" cap="none" normalizeH="0" baseline="0" dirty="0" err="1">
                          <a:ln>
                            <a:noFill/>
                          </a:ln>
                          <a:solidFill>
                            <a:srgbClr val="008000"/>
                          </a:solidFill>
                          <a:effectLst/>
                          <a:latin typeface="Arial" charset="0"/>
                        </a:rPr>
                        <a:t>cribrosa</a:t>
                      </a:r>
                      <a:endParaRPr kumimoji="0" lang="en-US" sz="1600" b="0" i="0" u="none" strike="noStrike" cap="none" normalizeH="0" baseline="0" dirty="0">
                        <a:ln>
                          <a:noFill/>
                        </a:ln>
                        <a:solidFill>
                          <a:srgbClr val="008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8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107</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1558110466"/>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809"/>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4" name="TextBox 3"/>
          <p:cNvSpPr txBox="1"/>
          <p:nvPr/>
        </p:nvSpPr>
        <p:spPr>
          <a:xfrm>
            <a:off x="723900" y="3429000"/>
            <a:ext cx="7772400" cy="830997"/>
          </a:xfrm>
          <a:prstGeom prst="rect">
            <a:avLst/>
          </a:prstGeom>
          <a:solidFill>
            <a:srgbClr val="FFC000"/>
          </a:solidFill>
        </p:spPr>
        <p:txBody>
          <a:bodyPr wrap="square" rtlCol="0">
            <a:spAutoFit/>
          </a:bodyPr>
          <a:lstStyle/>
          <a:p>
            <a:r>
              <a:rPr lang="en-US" sz="1600" i="1" dirty="0">
                <a:solidFill>
                  <a:srgbClr val="008000"/>
                </a:solidFill>
              </a:rPr>
              <a:t>One useful way to think about the layers of the intraocular portion of the optic nerve is to relate them to the tissue surrounding them. Obviously, the laminar layer is surrounded by the lamina </a:t>
            </a:r>
            <a:r>
              <a:rPr lang="en-US" sz="1600" i="1" dirty="0" err="1">
                <a:solidFill>
                  <a:srgbClr val="008000"/>
                </a:solidFill>
              </a:rPr>
              <a:t>cribrosa</a:t>
            </a:r>
            <a:r>
              <a:rPr lang="en-US" sz="1600" i="1" dirty="0">
                <a:solidFill>
                  <a:srgbClr val="008000"/>
                </a:solidFill>
              </a:rPr>
              <a:t>. What are the others surrounded by?</a:t>
            </a:r>
          </a:p>
        </p:txBody>
      </p:sp>
      <p:sp>
        <p:nvSpPr>
          <p:cNvPr id="14" name="Oval 13"/>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5849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469044795"/>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Surrounded by…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Retina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008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Lamina </a:t>
                      </a:r>
                      <a:r>
                        <a:rPr kumimoji="0" lang="en-US" sz="1600" b="0" i="0" u="none" strike="noStrike" cap="none" normalizeH="0" baseline="0" dirty="0" err="1">
                          <a:ln>
                            <a:noFill/>
                          </a:ln>
                          <a:solidFill>
                            <a:srgbClr val="008000"/>
                          </a:solidFill>
                          <a:effectLst/>
                          <a:latin typeface="Arial" charset="0"/>
                        </a:rPr>
                        <a:t>cribrosa</a:t>
                      </a:r>
                      <a:endParaRPr kumimoji="0" lang="en-US" sz="1600" b="0" i="0" u="none" strike="noStrike" cap="none" normalizeH="0" baseline="0" dirty="0">
                        <a:ln>
                          <a:noFill/>
                        </a:ln>
                        <a:solidFill>
                          <a:srgbClr val="008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8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108</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809"/>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4" name="TextBox 3"/>
          <p:cNvSpPr txBox="1"/>
          <p:nvPr/>
        </p:nvSpPr>
        <p:spPr>
          <a:xfrm>
            <a:off x="723900" y="3429000"/>
            <a:ext cx="7772400" cy="830997"/>
          </a:xfrm>
          <a:prstGeom prst="rect">
            <a:avLst/>
          </a:prstGeom>
          <a:solidFill>
            <a:srgbClr val="FFC000"/>
          </a:solidFill>
        </p:spPr>
        <p:txBody>
          <a:bodyPr wrap="square" rtlCol="0">
            <a:spAutoFit/>
          </a:bodyPr>
          <a:lstStyle/>
          <a:p>
            <a:r>
              <a:rPr lang="en-US" sz="1600" i="1" dirty="0">
                <a:solidFill>
                  <a:srgbClr val="008000"/>
                </a:solidFill>
              </a:rPr>
              <a:t>One useful way to think about the layers of the intraocular portion of the optic nerve is to relate them to the tissue surrounding them. Obviously, the laminar layer is surrounded by the lamina </a:t>
            </a:r>
            <a:r>
              <a:rPr lang="en-US" sz="1600" i="1" dirty="0" err="1">
                <a:solidFill>
                  <a:srgbClr val="008000"/>
                </a:solidFill>
              </a:rPr>
              <a:t>cribrosa</a:t>
            </a:r>
            <a:r>
              <a:rPr lang="en-US" sz="1600" i="1" dirty="0">
                <a:solidFill>
                  <a:srgbClr val="008000"/>
                </a:solidFill>
              </a:rPr>
              <a:t>. What are the others surrounded by?</a:t>
            </a:r>
          </a:p>
        </p:txBody>
      </p:sp>
      <p:sp>
        <p:nvSpPr>
          <p:cNvPr id="14" name="Oval 13"/>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0020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1933412349"/>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Surrounded by…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Retina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Choroid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Lamina </a:t>
                      </a:r>
                      <a:r>
                        <a:rPr kumimoji="0" lang="en-US" sz="1600" b="0" i="0" u="none" strike="noStrike" cap="none" normalizeH="0" baseline="0" dirty="0" err="1">
                          <a:ln>
                            <a:noFill/>
                          </a:ln>
                          <a:solidFill>
                            <a:srgbClr val="008000"/>
                          </a:solidFill>
                          <a:effectLst/>
                          <a:latin typeface="Arial" charset="0"/>
                        </a:rPr>
                        <a:t>cribrosa</a:t>
                      </a:r>
                      <a:endParaRPr kumimoji="0" lang="en-US" sz="1600" b="0" i="0" u="none" strike="noStrike" cap="none" normalizeH="0" baseline="0" dirty="0">
                        <a:ln>
                          <a:noFill/>
                        </a:ln>
                        <a:solidFill>
                          <a:srgbClr val="008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a:ln>
                            <a:noFill/>
                          </a:ln>
                          <a:solidFill>
                            <a:srgbClr val="0000FF"/>
                          </a:solidFill>
                          <a:effectLst/>
                          <a:latin typeface="Arial" charset="0"/>
                        </a:rPr>
                        <a:t>Retrolaminar</a:t>
                      </a:r>
                      <a:endParaRPr kumimoji="0" lang="en-US" sz="1800" b="0"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008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109</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809"/>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4" name="TextBox 3"/>
          <p:cNvSpPr txBox="1"/>
          <p:nvPr/>
        </p:nvSpPr>
        <p:spPr>
          <a:xfrm>
            <a:off x="723900" y="3429000"/>
            <a:ext cx="7772400" cy="830997"/>
          </a:xfrm>
          <a:prstGeom prst="rect">
            <a:avLst/>
          </a:prstGeom>
          <a:solidFill>
            <a:srgbClr val="FFC000"/>
          </a:solidFill>
        </p:spPr>
        <p:txBody>
          <a:bodyPr wrap="square" rtlCol="0">
            <a:spAutoFit/>
          </a:bodyPr>
          <a:lstStyle/>
          <a:p>
            <a:r>
              <a:rPr lang="en-US" sz="1600" i="1" dirty="0">
                <a:solidFill>
                  <a:srgbClr val="008000"/>
                </a:solidFill>
              </a:rPr>
              <a:t>One useful way to think about the layers of the intraocular portion of the optic nerve is to relate them to the tissue surrounding them. Obviously, the laminar layer is surrounded by the lamina </a:t>
            </a:r>
            <a:r>
              <a:rPr lang="en-US" sz="1600" i="1" dirty="0" err="1">
                <a:solidFill>
                  <a:srgbClr val="008000"/>
                </a:solidFill>
              </a:rPr>
              <a:t>cribrosa</a:t>
            </a:r>
            <a:r>
              <a:rPr lang="en-US" sz="1600" i="1" dirty="0">
                <a:solidFill>
                  <a:srgbClr val="008000"/>
                </a:solidFill>
              </a:rPr>
              <a:t>. What are the others surrounded by?</a:t>
            </a:r>
          </a:p>
        </p:txBody>
      </p:sp>
      <p:sp>
        <p:nvSpPr>
          <p:cNvPr id="14" name="Oval 13"/>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43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11</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b="1" dirty="0">
                <a:solidFill>
                  <a:srgbClr val="0000FF"/>
                </a:solidFill>
              </a:rPr>
              <a:t>Most</a:t>
            </a:r>
            <a:r>
              <a:rPr lang="en-US" sz="1600" dirty="0">
                <a:solidFill>
                  <a:srgbClr val="0000FF"/>
                </a:solidFill>
              </a:rPr>
              <a: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5" name="TextBox 4"/>
          <p:cNvSpPr txBox="1"/>
          <p:nvPr/>
        </p:nvSpPr>
        <p:spPr>
          <a:xfrm>
            <a:off x="533400" y="3528536"/>
            <a:ext cx="8229600" cy="307777"/>
          </a:xfrm>
          <a:prstGeom prst="rect">
            <a:avLst/>
          </a:prstGeom>
          <a:noFill/>
        </p:spPr>
        <p:txBody>
          <a:bodyPr wrap="square" rtlCol="0">
            <a:spAutoFit/>
          </a:bodyPr>
          <a:lstStyle/>
          <a:p>
            <a:r>
              <a:rPr lang="en-US" sz="1400" i="1" dirty="0"/>
              <a:t>Most? Where will the others synapse, and what are they responsible for?</a:t>
            </a:r>
            <a:endParaRPr lang="en-US" sz="1400" dirty="0"/>
          </a:p>
        </p:txBody>
      </p:sp>
      <p:sp>
        <p:nvSpPr>
          <p:cNvPr id="6" name="Oval 5"/>
          <p:cNvSpPr/>
          <p:nvPr/>
        </p:nvSpPr>
        <p:spPr>
          <a:xfrm>
            <a:off x="533400" y="2793242"/>
            <a:ext cx="685800" cy="4833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Tree>
    <p:extLst>
      <p:ext uri="{BB962C8B-B14F-4D97-AF65-F5344CB8AC3E}">
        <p14:creationId xmlns:p14="http://schemas.microsoft.com/office/powerpoint/2010/main" val="24192539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3276559829"/>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Surrounded by…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Retina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Choroid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Lamina </a:t>
                      </a:r>
                      <a:r>
                        <a:rPr kumimoji="0" lang="en-US" sz="1600" b="0" i="0" u="none" strike="noStrike" cap="none" normalizeH="0" baseline="0" dirty="0" err="1">
                          <a:ln>
                            <a:noFill/>
                          </a:ln>
                          <a:solidFill>
                            <a:srgbClr val="008000"/>
                          </a:solidFill>
                          <a:effectLst/>
                          <a:latin typeface="Arial" charset="0"/>
                        </a:rPr>
                        <a:t>cribrosa</a:t>
                      </a:r>
                      <a:endParaRPr kumimoji="0" lang="en-US" sz="1600" b="0" i="0" u="none" strike="noStrike" cap="none" normalizeH="0" baseline="0" dirty="0">
                        <a:ln>
                          <a:noFill/>
                        </a:ln>
                        <a:solidFill>
                          <a:srgbClr val="008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Retrolaminar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rPr>
                        <a:t>Sclera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110</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809"/>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4" name="TextBox 3"/>
          <p:cNvSpPr txBox="1"/>
          <p:nvPr/>
        </p:nvSpPr>
        <p:spPr>
          <a:xfrm>
            <a:off x="723900" y="3429000"/>
            <a:ext cx="7772400" cy="830997"/>
          </a:xfrm>
          <a:prstGeom prst="rect">
            <a:avLst/>
          </a:prstGeom>
          <a:solidFill>
            <a:srgbClr val="FFC000"/>
          </a:solidFill>
        </p:spPr>
        <p:txBody>
          <a:bodyPr wrap="square" rtlCol="0">
            <a:spAutoFit/>
          </a:bodyPr>
          <a:lstStyle/>
          <a:p>
            <a:r>
              <a:rPr lang="en-US" sz="1600" i="1" dirty="0">
                <a:solidFill>
                  <a:srgbClr val="008000"/>
                </a:solidFill>
              </a:rPr>
              <a:t>One useful way to think about the layers of the intraocular portion of the optic nerve is to relate them to the tissue surrounding them. Obviously, the laminar layer is surrounded by the lamina </a:t>
            </a:r>
            <a:r>
              <a:rPr lang="en-US" sz="1600" i="1" dirty="0" err="1">
                <a:solidFill>
                  <a:srgbClr val="008000"/>
                </a:solidFill>
              </a:rPr>
              <a:t>cribrosa</a:t>
            </a:r>
            <a:r>
              <a:rPr lang="en-US" sz="1600" i="1" dirty="0">
                <a:solidFill>
                  <a:srgbClr val="008000"/>
                </a:solidFill>
              </a:rPr>
              <a:t>. What are the others surrounded by?</a:t>
            </a:r>
          </a:p>
        </p:txBody>
      </p:sp>
      <p:sp>
        <p:nvSpPr>
          <p:cNvPr id="14" name="Oval 13"/>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8161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111</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338554"/>
          </a:xfrm>
          <a:prstGeom prst="rect">
            <a:avLst/>
          </a:prstGeom>
          <a:noFill/>
        </p:spPr>
        <p:txBody>
          <a:bodyPr wrap="square" rtlCol="0">
            <a:spAutoFit/>
          </a:bodyPr>
          <a:lstStyle/>
          <a:p>
            <a:r>
              <a:rPr lang="en-US" sz="1600" i="1" dirty="0">
                <a:solidFill>
                  <a:srgbClr val="0000FF"/>
                </a:solidFill>
              </a:rPr>
              <a:t>Define papilledema.</a:t>
            </a:r>
            <a:endParaRPr lang="en-US" sz="1600" dirty="0">
              <a:solidFill>
                <a:srgbClr val="0000FF"/>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112</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584775"/>
          </a:xfrm>
          <a:prstGeom prst="rect">
            <a:avLst/>
          </a:prstGeom>
          <a:noFill/>
        </p:spPr>
        <p:txBody>
          <a:bodyPr wrap="square" rtlCol="0">
            <a:spAutoFit/>
          </a:bodyPr>
          <a:lstStyle/>
          <a:p>
            <a:r>
              <a:rPr lang="en-US" sz="1600" i="1" dirty="0">
                <a:solidFill>
                  <a:srgbClr val="0000FF"/>
                </a:solidFill>
              </a:rPr>
              <a:t>Define papilledema.</a:t>
            </a:r>
          </a:p>
          <a:p>
            <a:r>
              <a:rPr lang="en-US" sz="1600" dirty="0">
                <a:solidFill>
                  <a:srgbClr val="0000FF"/>
                </a:solidFill>
              </a:rPr>
              <a:t>Disc edema secondary to increased ICP</a:t>
            </a:r>
          </a:p>
        </p:txBody>
      </p:sp>
    </p:spTree>
    <p:extLst>
      <p:ext uri="{BB962C8B-B14F-4D97-AF65-F5344CB8AC3E}">
        <p14:creationId xmlns:p14="http://schemas.microsoft.com/office/powerpoint/2010/main" val="3989672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113</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1077218"/>
          </a:xfrm>
          <a:prstGeom prst="rect">
            <a:avLst/>
          </a:prstGeom>
          <a:noFill/>
        </p:spPr>
        <p:txBody>
          <a:bodyPr wrap="square" rtlCol="0">
            <a:spAutoFit/>
          </a:bodyPr>
          <a:lstStyle/>
          <a:p>
            <a:r>
              <a:rPr lang="en-US" sz="1600" i="1" dirty="0">
                <a:solidFill>
                  <a:srgbClr val="0000FF"/>
                </a:solidFill>
              </a:rPr>
              <a:t>Define papilledema.</a:t>
            </a:r>
          </a:p>
          <a:p>
            <a:r>
              <a:rPr lang="en-US" sz="1600" dirty="0">
                <a:solidFill>
                  <a:srgbClr val="0000FF"/>
                </a:solidFill>
              </a:rPr>
              <a:t>Disc edema secondary to increased ICP</a:t>
            </a:r>
          </a:p>
          <a:p>
            <a:endParaRPr lang="en-US" sz="1600" dirty="0">
              <a:solidFill>
                <a:srgbClr val="0000FF"/>
              </a:solidFill>
            </a:endParaRPr>
          </a:p>
          <a:p>
            <a:r>
              <a:rPr lang="en-US" sz="1600" i="1" dirty="0">
                <a:solidFill>
                  <a:srgbClr val="0000FF"/>
                </a:solidFill>
              </a:rPr>
              <a:t>Where along the course of the optic nerve does ICP exert its nefarious influence?</a:t>
            </a:r>
            <a:endParaRPr lang="en-US" sz="1600" dirty="0">
              <a:solidFill>
                <a:srgbClr val="0000FF"/>
              </a:solidFill>
            </a:endParaRPr>
          </a:p>
        </p:txBody>
      </p:sp>
    </p:spTree>
    <p:extLst>
      <p:ext uri="{BB962C8B-B14F-4D97-AF65-F5344CB8AC3E}">
        <p14:creationId xmlns:p14="http://schemas.microsoft.com/office/powerpoint/2010/main" val="40486435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114</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1323439"/>
          </a:xfrm>
          <a:prstGeom prst="rect">
            <a:avLst/>
          </a:prstGeom>
          <a:noFill/>
        </p:spPr>
        <p:txBody>
          <a:bodyPr wrap="square" rtlCol="0">
            <a:spAutoFit/>
          </a:bodyPr>
          <a:lstStyle/>
          <a:p>
            <a:r>
              <a:rPr lang="en-US" sz="1600" i="1" dirty="0">
                <a:solidFill>
                  <a:srgbClr val="0000FF"/>
                </a:solidFill>
              </a:rPr>
              <a:t>Define papilledema.</a:t>
            </a:r>
          </a:p>
          <a:p>
            <a:r>
              <a:rPr lang="en-US" sz="1600" dirty="0">
                <a:solidFill>
                  <a:srgbClr val="0000FF"/>
                </a:solidFill>
              </a:rPr>
              <a:t>Disc edema secondary to increased ICP</a:t>
            </a:r>
          </a:p>
          <a:p>
            <a:endParaRPr lang="en-US" sz="1600" dirty="0">
              <a:solidFill>
                <a:srgbClr val="0000FF"/>
              </a:solidFill>
            </a:endParaRPr>
          </a:p>
          <a:p>
            <a:r>
              <a:rPr lang="en-US" sz="1600" i="1" dirty="0">
                <a:solidFill>
                  <a:srgbClr val="0000FF"/>
                </a:solidFill>
              </a:rPr>
              <a:t>Where along the course of the optic nerve does ICP exert its nefarious influence?</a:t>
            </a:r>
          </a:p>
          <a:p>
            <a:r>
              <a:rPr lang="en-US" sz="1600" dirty="0">
                <a:solidFill>
                  <a:srgbClr val="0000FF"/>
                </a:solidFill>
              </a:rPr>
              <a:t>As anterior as it can go--the posterior aspect of the lamina </a:t>
            </a:r>
            <a:r>
              <a:rPr lang="en-US" sz="1600" dirty="0" err="1">
                <a:solidFill>
                  <a:srgbClr val="0000FF"/>
                </a:solidFill>
              </a:rPr>
              <a:t>cribrosa</a:t>
            </a:r>
            <a:endParaRPr lang="en-US" sz="1600" dirty="0">
              <a:solidFill>
                <a:srgbClr val="0000FF"/>
              </a:solidFill>
            </a:endParaRPr>
          </a:p>
        </p:txBody>
      </p:sp>
    </p:spTree>
    <p:extLst>
      <p:ext uri="{BB962C8B-B14F-4D97-AF65-F5344CB8AC3E}">
        <p14:creationId xmlns:p14="http://schemas.microsoft.com/office/powerpoint/2010/main" val="18849642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115</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1815882"/>
          </a:xfrm>
          <a:prstGeom prst="rect">
            <a:avLst/>
          </a:prstGeom>
          <a:noFill/>
        </p:spPr>
        <p:txBody>
          <a:bodyPr wrap="square" rtlCol="0">
            <a:spAutoFit/>
          </a:bodyPr>
          <a:lstStyle/>
          <a:p>
            <a:r>
              <a:rPr lang="en-US" sz="1600" i="1" dirty="0">
                <a:solidFill>
                  <a:srgbClr val="0000FF"/>
                </a:solidFill>
              </a:rPr>
              <a:t>Define papilledema.</a:t>
            </a:r>
          </a:p>
          <a:p>
            <a:r>
              <a:rPr lang="en-US" sz="1600" dirty="0">
                <a:solidFill>
                  <a:srgbClr val="0000FF"/>
                </a:solidFill>
              </a:rPr>
              <a:t>Disc edema secondary to increased ICP</a:t>
            </a:r>
          </a:p>
          <a:p>
            <a:endParaRPr lang="en-US" sz="1600" dirty="0">
              <a:solidFill>
                <a:srgbClr val="0000FF"/>
              </a:solidFill>
            </a:endParaRPr>
          </a:p>
          <a:p>
            <a:r>
              <a:rPr lang="en-US" sz="1600" i="1" dirty="0">
                <a:solidFill>
                  <a:srgbClr val="0000FF"/>
                </a:solidFill>
              </a:rPr>
              <a:t>Where along the course of the optic nerve does ICP exert its nefarious influence?</a:t>
            </a:r>
          </a:p>
          <a:p>
            <a:r>
              <a:rPr lang="en-US" sz="1600" dirty="0">
                <a:solidFill>
                  <a:srgbClr val="0000FF"/>
                </a:solidFill>
              </a:rPr>
              <a:t>As anterior as it can go--the posterior aspect of the lamina </a:t>
            </a:r>
            <a:r>
              <a:rPr lang="en-US" sz="1600" dirty="0" err="1">
                <a:solidFill>
                  <a:srgbClr val="0000FF"/>
                </a:solidFill>
              </a:rPr>
              <a:t>cribrosa</a:t>
            </a:r>
            <a:endParaRPr lang="en-US" sz="1600" dirty="0">
              <a:solidFill>
                <a:srgbClr val="0000FF"/>
              </a:solidFill>
            </a:endParaRPr>
          </a:p>
          <a:p>
            <a:endParaRPr lang="en-US" sz="1600" i="1" dirty="0">
              <a:solidFill>
                <a:srgbClr val="0000FF"/>
              </a:solidFill>
            </a:endParaRPr>
          </a:p>
          <a:p>
            <a:r>
              <a:rPr lang="en-US" sz="1600" i="1" dirty="0">
                <a:solidFill>
                  <a:srgbClr val="0000FF"/>
                </a:solidFill>
              </a:rPr>
              <a:t>How does increased pressure at the lamina lead to edema of the optic disc?</a:t>
            </a:r>
            <a:endParaRPr lang="en-US" sz="1600" dirty="0">
              <a:solidFill>
                <a:srgbClr val="0000FF"/>
              </a:solidFill>
            </a:endParaRPr>
          </a:p>
        </p:txBody>
      </p:sp>
    </p:spTree>
    <p:extLst>
      <p:ext uri="{BB962C8B-B14F-4D97-AF65-F5344CB8AC3E}">
        <p14:creationId xmlns:p14="http://schemas.microsoft.com/office/powerpoint/2010/main" val="7105798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116</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3293209"/>
          </a:xfrm>
          <a:prstGeom prst="rect">
            <a:avLst/>
          </a:prstGeom>
          <a:noFill/>
        </p:spPr>
        <p:txBody>
          <a:bodyPr wrap="square" rtlCol="0">
            <a:spAutoFit/>
          </a:bodyPr>
          <a:lstStyle/>
          <a:p>
            <a:r>
              <a:rPr lang="en-US" sz="1600" i="1" dirty="0">
                <a:solidFill>
                  <a:srgbClr val="0000FF"/>
                </a:solidFill>
              </a:rPr>
              <a:t>Define papilledema.</a:t>
            </a:r>
          </a:p>
          <a:p>
            <a:r>
              <a:rPr lang="en-US" sz="1600" dirty="0">
                <a:solidFill>
                  <a:srgbClr val="0000FF"/>
                </a:solidFill>
              </a:rPr>
              <a:t>Disc edema secondary to increased ICP</a:t>
            </a:r>
          </a:p>
          <a:p>
            <a:endParaRPr lang="en-US" sz="1600" dirty="0">
              <a:solidFill>
                <a:srgbClr val="0000FF"/>
              </a:solidFill>
            </a:endParaRPr>
          </a:p>
          <a:p>
            <a:r>
              <a:rPr lang="en-US" sz="1600" i="1" dirty="0">
                <a:solidFill>
                  <a:srgbClr val="0000FF"/>
                </a:solidFill>
              </a:rPr>
              <a:t>Where along the course of the optic nerve does ICP exert its nefarious influence?</a:t>
            </a:r>
          </a:p>
          <a:p>
            <a:r>
              <a:rPr lang="en-US" sz="1600" dirty="0">
                <a:solidFill>
                  <a:srgbClr val="0000FF"/>
                </a:solidFill>
              </a:rPr>
              <a:t>As anterior as it can go--the posterior aspect of the lamina </a:t>
            </a:r>
            <a:r>
              <a:rPr lang="en-US" sz="1600" dirty="0" err="1">
                <a:solidFill>
                  <a:srgbClr val="0000FF"/>
                </a:solidFill>
              </a:rPr>
              <a:t>cribrosa</a:t>
            </a:r>
            <a:endParaRPr lang="en-US" sz="1600" dirty="0">
              <a:solidFill>
                <a:srgbClr val="0000FF"/>
              </a:solidFill>
            </a:endParaRPr>
          </a:p>
          <a:p>
            <a:endParaRPr lang="en-US" sz="1600" i="1" dirty="0">
              <a:solidFill>
                <a:srgbClr val="0000FF"/>
              </a:solidFill>
            </a:endParaRPr>
          </a:p>
          <a:p>
            <a:r>
              <a:rPr lang="en-US" sz="1600" i="1" dirty="0">
                <a:solidFill>
                  <a:srgbClr val="0000FF"/>
                </a:solidFill>
              </a:rPr>
              <a:t>How does increased pressure at the lamina lead to edema of the optic disc?</a:t>
            </a:r>
          </a:p>
          <a:p>
            <a:r>
              <a:rPr lang="en-US" sz="1600" dirty="0">
                <a:solidFill>
                  <a:srgbClr val="0000FF"/>
                </a:solidFill>
              </a:rPr>
              <a:t>By interfering with anterograde </a:t>
            </a:r>
            <a:r>
              <a:rPr lang="en-US" sz="1600" dirty="0" err="1">
                <a:solidFill>
                  <a:srgbClr val="0000FF"/>
                </a:solidFill>
              </a:rPr>
              <a:t>axoplasmic</a:t>
            </a:r>
            <a:r>
              <a:rPr lang="en-US" sz="1600" dirty="0">
                <a:solidFill>
                  <a:srgbClr val="0000FF"/>
                </a:solidFill>
              </a:rPr>
              <a:t> flow. (Remember, the optic nerve fibers are simply the axons of retinal ganglion cells.) </a:t>
            </a:r>
            <a:r>
              <a:rPr lang="en-US" sz="1600" dirty="0" err="1">
                <a:solidFill>
                  <a:srgbClr val="0000FF"/>
                </a:solidFill>
              </a:rPr>
              <a:t>Axoplasmic</a:t>
            </a:r>
            <a:r>
              <a:rPr lang="en-US" sz="1600" dirty="0">
                <a:solidFill>
                  <a:srgbClr val="0000FF"/>
                </a:solidFill>
              </a:rPr>
              <a:t> stasis at the lamina </a:t>
            </a:r>
            <a:r>
              <a:rPr lang="en-US" sz="1600" dirty="0" err="1">
                <a:solidFill>
                  <a:srgbClr val="0000FF"/>
                </a:solidFill>
              </a:rPr>
              <a:t>cribrosa</a:t>
            </a:r>
            <a:r>
              <a:rPr lang="en-US" sz="1600" dirty="0">
                <a:solidFill>
                  <a:srgbClr val="0000FF"/>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p:txBody>
      </p:sp>
    </p:spTree>
    <p:extLst>
      <p:ext uri="{BB962C8B-B14F-4D97-AF65-F5344CB8AC3E}">
        <p14:creationId xmlns:p14="http://schemas.microsoft.com/office/powerpoint/2010/main" val="24359147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117</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3785652"/>
          </a:xfrm>
          <a:prstGeom prst="rect">
            <a:avLst/>
          </a:prstGeom>
          <a:noFill/>
        </p:spPr>
        <p:txBody>
          <a:bodyPr wrap="square" rtlCol="0">
            <a:spAutoFit/>
          </a:bodyPr>
          <a:lstStyle/>
          <a:p>
            <a:r>
              <a:rPr lang="en-US" sz="1600" i="1" dirty="0">
                <a:solidFill>
                  <a:srgbClr val="0000FF"/>
                </a:solidFill>
              </a:rPr>
              <a:t>Define papilledema.</a:t>
            </a:r>
          </a:p>
          <a:p>
            <a:r>
              <a:rPr lang="en-US" sz="1600" dirty="0">
                <a:solidFill>
                  <a:srgbClr val="0000FF"/>
                </a:solidFill>
              </a:rPr>
              <a:t>Disc edema secondary to increased ICP</a:t>
            </a:r>
          </a:p>
          <a:p>
            <a:endParaRPr lang="en-US" sz="1600" dirty="0">
              <a:solidFill>
                <a:srgbClr val="0000FF"/>
              </a:solidFill>
            </a:endParaRPr>
          </a:p>
          <a:p>
            <a:r>
              <a:rPr lang="en-US" sz="1600" i="1" dirty="0">
                <a:solidFill>
                  <a:srgbClr val="0000FF"/>
                </a:solidFill>
              </a:rPr>
              <a:t>Where along the course of the optic nerve does ICP exert its nefarious influence?</a:t>
            </a:r>
          </a:p>
          <a:p>
            <a:r>
              <a:rPr lang="en-US" sz="1600" dirty="0">
                <a:solidFill>
                  <a:srgbClr val="0000FF"/>
                </a:solidFill>
              </a:rPr>
              <a:t>As anterior as it can go--the posterior aspect of the lamina </a:t>
            </a:r>
            <a:r>
              <a:rPr lang="en-US" sz="1600" dirty="0" err="1">
                <a:solidFill>
                  <a:srgbClr val="0000FF"/>
                </a:solidFill>
              </a:rPr>
              <a:t>cribrosa</a:t>
            </a:r>
            <a:endParaRPr lang="en-US" sz="1600" dirty="0">
              <a:solidFill>
                <a:srgbClr val="0000FF"/>
              </a:solidFill>
            </a:endParaRPr>
          </a:p>
          <a:p>
            <a:endParaRPr lang="en-US" sz="1600" i="1" dirty="0">
              <a:solidFill>
                <a:srgbClr val="0000FF"/>
              </a:solidFill>
            </a:endParaRPr>
          </a:p>
          <a:p>
            <a:r>
              <a:rPr lang="en-US" sz="1600" i="1" dirty="0">
                <a:solidFill>
                  <a:srgbClr val="0000FF"/>
                </a:solidFill>
              </a:rPr>
              <a:t>How does increased pressure at the lamina lead to edema of the optic disc?</a:t>
            </a:r>
          </a:p>
          <a:p>
            <a:r>
              <a:rPr lang="en-US" sz="1600" dirty="0">
                <a:solidFill>
                  <a:srgbClr val="0000FF"/>
                </a:solidFill>
              </a:rPr>
              <a:t>By interfering with anterograde </a:t>
            </a:r>
            <a:r>
              <a:rPr lang="en-US" sz="1600" dirty="0" err="1">
                <a:solidFill>
                  <a:srgbClr val="0000FF"/>
                </a:solidFill>
              </a:rPr>
              <a:t>axoplasmic</a:t>
            </a:r>
            <a:r>
              <a:rPr lang="en-US" sz="1600" dirty="0">
                <a:solidFill>
                  <a:srgbClr val="0000FF"/>
                </a:solidFill>
              </a:rPr>
              <a:t> flow. (Remember, the optic nerve fibers are simply the axons of retinal ganglion cells.) </a:t>
            </a:r>
            <a:r>
              <a:rPr lang="en-US" sz="1600" dirty="0" err="1">
                <a:solidFill>
                  <a:srgbClr val="0000FF"/>
                </a:solidFill>
              </a:rPr>
              <a:t>Axoplasmic</a:t>
            </a:r>
            <a:r>
              <a:rPr lang="en-US" sz="1600" dirty="0">
                <a:solidFill>
                  <a:srgbClr val="0000FF"/>
                </a:solidFill>
              </a:rPr>
              <a:t> stasis at the lamina </a:t>
            </a:r>
            <a:r>
              <a:rPr lang="en-US" sz="1600" dirty="0" err="1">
                <a:solidFill>
                  <a:srgbClr val="0000FF"/>
                </a:solidFill>
              </a:rPr>
              <a:t>cribrosa</a:t>
            </a:r>
            <a:r>
              <a:rPr lang="en-US" sz="1600" dirty="0">
                <a:solidFill>
                  <a:srgbClr val="0000FF"/>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rgbClr val="0000FF"/>
              </a:solidFill>
            </a:endParaRPr>
          </a:p>
          <a:p>
            <a:r>
              <a:rPr lang="en-US" sz="1600" i="1" dirty="0">
                <a:solidFill>
                  <a:srgbClr val="0000FF"/>
                </a:solidFill>
              </a:rPr>
              <a:t>Is papilledema a unilateral, or bilateral condition?</a:t>
            </a:r>
            <a:endParaRPr lang="en-US" sz="1600" dirty="0">
              <a:solidFill>
                <a:srgbClr val="0000FF"/>
              </a:solidFill>
            </a:endParaRPr>
          </a:p>
        </p:txBody>
      </p:sp>
    </p:spTree>
    <p:extLst>
      <p:ext uri="{BB962C8B-B14F-4D97-AF65-F5344CB8AC3E}">
        <p14:creationId xmlns:p14="http://schemas.microsoft.com/office/powerpoint/2010/main" val="1215141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118</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rgbClr val="0000FF"/>
                </a:solidFill>
              </a:rPr>
              <a:t>Define papilledema.</a:t>
            </a:r>
          </a:p>
          <a:p>
            <a:r>
              <a:rPr lang="en-US" sz="1600" dirty="0">
                <a:solidFill>
                  <a:srgbClr val="0000FF"/>
                </a:solidFill>
              </a:rPr>
              <a:t>Disc edema secondary to increased ICP</a:t>
            </a:r>
          </a:p>
          <a:p>
            <a:endParaRPr lang="en-US" sz="1600" dirty="0">
              <a:solidFill>
                <a:srgbClr val="0000FF"/>
              </a:solidFill>
            </a:endParaRPr>
          </a:p>
          <a:p>
            <a:r>
              <a:rPr lang="en-US" sz="1600" i="1" dirty="0">
                <a:solidFill>
                  <a:srgbClr val="0000FF"/>
                </a:solidFill>
              </a:rPr>
              <a:t>Where along the course of the optic nerve does ICP exert its nefarious influence?</a:t>
            </a:r>
          </a:p>
          <a:p>
            <a:r>
              <a:rPr lang="en-US" sz="1600" dirty="0">
                <a:solidFill>
                  <a:srgbClr val="0000FF"/>
                </a:solidFill>
              </a:rPr>
              <a:t>As anterior as it can go--the posterior aspect of the lamina </a:t>
            </a:r>
            <a:r>
              <a:rPr lang="en-US" sz="1600" dirty="0" err="1">
                <a:solidFill>
                  <a:srgbClr val="0000FF"/>
                </a:solidFill>
              </a:rPr>
              <a:t>cribrosa</a:t>
            </a:r>
            <a:endParaRPr lang="en-US" sz="1600" dirty="0">
              <a:solidFill>
                <a:srgbClr val="0000FF"/>
              </a:solidFill>
            </a:endParaRPr>
          </a:p>
          <a:p>
            <a:endParaRPr lang="en-US" sz="1600" i="1" dirty="0">
              <a:solidFill>
                <a:srgbClr val="0000FF"/>
              </a:solidFill>
            </a:endParaRPr>
          </a:p>
          <a:p>
            <a:r>
              <a:rPr lang="en-US" sz="1600" i="1" dirty="0">
                <a:solidFill>
                  <a:srgbClr val="0000FF"/>
                </a:solidFill>
              </a:rPr>
              <a:t>How does increased pressure at the lamina lead to edema of the optic disc?</a:t>
            </a:r>
          </a:p>
          <a:p>
            <a:r>
              <a:rPr lang="en-US" sz="1600" dirty="0">
                <a:solidFill>
                  <a:srgbClr val="0000FF"/>
                </a:solidFill>
              </a:rPr>
              <a:t>By interfering with anterograde </a:t>
            </a:r>
            <a:r>
              <a:rPr lang="en-US" sz="1600" dirty="0" err="1">
                <a:solidFill>
                  <a:srgbClr val="0000FF"/>
                </a:solidFill>
              </a:rPr>
              <a:t>axoplasmic</a:t>
            </a:r>
            <a:r>
              <a:rPr lang="en-US" sz="1600" dirty="0">
                <a:solidFill>
                  <a:srgbClr val="0000FF"/>
                </a:solidFill>
              </a:rPr>
              <a:t> flow. (Remember, the optic nerve fibers are simply the axons of retinal ganglion cells.) </a:t>
            </a:r>
            <a:r>
              <a:rPr lang="en-US" sz="1600" dirty="0" err="1">
                <a:solidFill>
                  <a:srgbClr val="0000FF"/>
                </a:solidFill>
              </a:rPr>
              <a:t>Axoplasmic</a:t>
            </a:r>
            <a:r>
              <a:rPr lang="en-US" sz="1600" dirty="0">
                <a:solidFill>
                  <a:srgbClr val="0000FF"/>
                </a:solidFill>
              </a:rPr>
              <a:t> stasis at the lamina </a:t>
            </a:r>
            <a:r>
              <a:rPr lang="en-US" sz="1600" dirty="0" err="1">
                <a:solidFill>
                  <a:srgbClr val="0000FF"/>
                </a:solidFill>
              </a:rPr>
              <a:t>cribrosa</a:t>
            </a:r>
            <a:r>
              <a:rPr lang="en-US" sz="1600" dirty="0">
                <a:solidFill>
                  <a:srgbClr val="0000FF"/>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rgbClr val="0000FF"/>
              </a:solidFill>
            </a:endParaRPr>
          </a:p>
          <a:p>
            <a:r>
              <a:rPr lang="en-US" sz="1600" i="1" dirty="0">
                <a:solidFill>
                  <a:srgbClr val="0000FF"/>
                </a:solidFill>
              </a:rPr>
              <a:t>Is papilledema a unilateral, or bilateral condition?</a:t>
            </a:r>
          </a:p>
          <a:p>
            <a:r>
              <a:rPr lang="en-US" sz="1600" dirty="0">
                <a:solidFill>
                  <a:srgbClr val="0000FF"/>
                </a:solidFill>
              </a:rPr>
              <a:t>Absent pre-existing damage to one nerve, it is </a:t>
            </a:r>
            <a:r>
              <a:rPr lang="en-US" sz="1600" i="1" dirty="0">
                <a:solidFill>
                  <a:srgbClr val="0000FF"/>
                </a:solidFill>
              </a:rPr>
              <a:t>almost</a:t>
            </a:r>
            <a:r>
              <a:rPr lang="en-US" sz="1600" dirty="0">
                <a:solidFill>
                  <a:srgbClr val="0000FF"/>
                </a:solidFill>
              </a:rPr>
              <a:t> always bilateral</a:t>
            </a:r>
          </a:p>
        </p:txBody>
      </p:sp>
    </p:spTree>
    <p:extLst>
      <p:ext uri="{BB962C8B-B14F-4D97-AF65-F5344CB8AC3E}">
        <p14:creationId xmlns:p14="http://schemas.microsoft.com/office/powerpoint/2010/main" val="13327921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119</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3844912" y="6030363"/>
            <a:ext cx="1454244" cy="369332"/>
          </a:xfrm>
          <a:prstGeom prst="rect">
            <a:avLst/>
          </a:prstGeom>
          <a:noFill/>
        </p:spPr>
        <p:txBody>
          <a:bodyPr wrap="none" rtlCol="0">
            <a:spAutoFit/>
          </a:bodyPr>
          <a:lstStyle/>
          <a:p>
            <a:pPr algn="ctr"/>
            <a:r>
              <a:rPr lang="en-US" dirty="0"/>
              <a:t>Papilledema</a:t>
            </a:r>
          </a:p>
        </p:txBody>
      </p:sp>
      <p:pic>
        <p:nvPicPr>
          <p:cNvPr id="1026" name="Picture 2" descr="Image result for papilledema">
            <a:extLst>
              <a:ext uri="{FF2B5EF4-FFF2-40B4-BE49-F238E27FC236}">
                <a16:creationId xmlns:a16="http://schemas.microsoft.com/office/drawing/2014/main" id="{EC32CC75-8608-46F5-A778-9E876B7E3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28" y="1784350"/>
            <a:ext cx="7542344"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1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12</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b="1" dirty="0">
                <a:solidFill>
                  <a:srgbClr val="0000FF"/>
                </a:solidFill>
              </a:rPr>
              <a:t>Most</a:t>
            </a:r>
            <a:r>
              <a:rPr lang="en-US" sz="1600" dirty="0">
                <a:solidFill>
                  <a:srgbClr val="0000FF"/>
                </a:solidFill>
              </a:rPr>
              <a: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5" name="TextBox 4"/>
          <p:cNvSpPr txBox="1"/>
          <p:nvPr/>
        </p:nvSpPr>
        <p:spPr>
          <a:xfrm>
            <a:off x="533400" y="3528536"/>
            <a:ext cx="8229600" cy="738664"/>
          </a:xfrm>
          <a:prstGeom prst="rect">
            <a:avLst/>
          </a:prstGeom>
          <a:noFill/>
        </p:spPr>
        <p:txBody>
          <a:bodyPr wrap="square" rtlCol="0">
            <a:spAutoFit/>
          </a:bodyPr>
          <a:lstStyle/>
          <a:p>
            <a:r>
              <a:rPr lang="en-US" sz="1400" i="1" dirty="0"/>
              <a:t>Most? Where will the others synapse, and what are they responsible for?</a:t>
            </a:r>
          </a:p>
          <a:p>
            <a:r>
              <a:rPr lang="en-US" sz="1400" dirty="0"/>
              <a:t>Most of the others are involved in the pupillary light reflex; they peel off just prior to reaching the LGN, heading instead to the </a:t>
            </a:r>
            <a:r>
              <a:rPr lang="en-US" sz="1400" dirty="0" err="1"/>
              <a:t>pretectum</a:t>
            </a:r>
            <a:r>
              <a:rPr lang="en-US" sz="1400" dirty="0"/>
              <a:t> of the dorsal midbrain to synapse in the </a:t>
            </a:r>
            <a:r>
              <a:rPr lang="en-US" sz="1400" dirty="0" err="1"/>
              <a:t>pretectal</a:t>
            </a:r>
            <a:r>
              <a:rPr lang="en-US" sz="1400" dirty="0"/>
              <a:t> nuclei</a:t>
            </a:r>
          </a:p>
        </p:txBody>
      </p:sp>
      <p:sp>
        <p:nvSpPr>
          <p:cNvPr id="6" name="Oval 5"/>
          <p:cNvSpPr/>
          <p:nvPr/>
        </p:nvSpPr>
        <p:spPr>
          <a:xfrm>
            <a:off x="533400" y="2793242"/>
            <a:ext cx="685800" cy="4833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Tree>
    <p:extLst>
      <p:ext uri="{BB962C8B-B14F-4D97-AF65-F5344CB8AC3E}">
        <p14:creationId xmlns:p14="http://schemas.microsoft.com/office/powerpoint/2010/main" val="3989981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120</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chemeClr val="bg1">
                    <a:lumMod val="75000"/>
                  </a:schemeClr>
                </a:solidFill>
              </a:rPr>
              <a:t>Define papilledema.</a:t>
            </a:r>
          </a:p>
          <a:p>
            <a:r>
              <a:rPr lang="en-US" sz="1600" dirty="0">
                <a:solidFill>
                  <a:schemeClr val="bg1">
                    <a:lumMod val="75000"/>
                  </a:schemeClr>
                </a:solidFill>
              </a:rPr>
              <a:t>Disc edema secondary to increased ICP</a:t>
            </a:r>
          </a:p>
          <a:p>
            <a:endParaRPr lang="en-US" sz="1600" dirty="0">
              <a:solidFill>
                <a:schemeClr val="bg1">
                  <a:lumMod val="75000"/>
                </a:schemeClr>
              </a:solidFill>
            </a:endParaRPr>
          </a:p>
          <a:p>
            <a:r>
              <a:rPr lang="en-US" sz="1600" i="1" dirty="0">
                <a:solidFill>
                  <a:schemeClr val="bg1">
                    <a:lumMod val="75000"/>
                  </a:schemeClr>
                </a:solidFill>
              </a:rPr>
              <a:t>Where along the course of the optic nerve does ICP exert its nefarious influence?</a:t>
            </a:r>
          </a:p>
          <a:p>
            <a:r>
              <a:rPr lang="en-US" sz="1600" dirty="0">
                <a:solidFill>
                  <a:schemeClr val="bg1">
                    <a:lumMod val="75000"/>
                  </a:schemeClr>
                </a:solidFill>
              </a:rPr>
              <a:t>As anterior as it can go--the posterior aspect of the lamina </a:t>
            </a:r>
            <a:r>
              <a:rPr lang="en-US" sz="1600" dirty="0" err="1">
                <a:solidFill>
                  <a:schemeClr val="bg1">
                    <a:lumMod val="75000"/>
                  </a:schemeClr>
                </a:solidFill>
              </a:rPr>
              <a:t>cribrosa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How does increased pressure at the lamina lead to edema of the optic disc?</a:t>
            </a:r>
          </a:p>
          <a:p>
            <a:r>
              <a:rPr lang="en-US" sz="1600" dirty="0">
                <a:solidFill>
                  <a:schemeClr val="bg1">
                    <a:lumMod val="75000"/>
                  </a:schemeClr>
                </a:solidFill>
              </a:rPr>
              <a:t>By interfering with anterograde </a:t>
            </a:r>
            <a:r>
              <a:rPr lang="en-US" sz="1600" dirty="0" err="1">
                <a:solidFill>
                  <a:schemeClr val="bg1">
                    <a:lumMod val="75000"/>
                  </a:schemeClr>
                </a:solidFill>
              </a:rPr>
              <a:t>axoplasmic</a:t>
            </a:r>
            <a:r>
              <a:rPr lang="en-US" sz="1600" dirty="0">
                <a:solidFill>
                  <a:schemeClr val="bg1">
                    <a:lumMod val="75000"/>
                  </a:schemeClr>
                </a:solidFill>
              </a:rPr>
              <a:t> flow. (Remember, the optic nerve fibers are simply the axons of retinal ganglion cells.) </a:t>
            </a:r>
            <a:r>
              <a:rPr lang="en-US" sz="1600" dirty="0" err="1">
                <a:solidFill>
                  <a:schemeClr val="bg1">
                    <a:lumMod val="75000"/>
                  </a:schemeClr>
                </a:solidFill>
              </a:rPr>
              <a:t>Axoplasmic</a:t>
            </a:r>
            <a:r>
              <a:rPr lang="en-US" sz="1600" dirty="0">
                <a:solidFill>
                  <a:schemeClr val="bg1">
                    <a:lumMod val="75000"/>
                  </a:schemeClr>
                </a:solidFill>
              </a:rPr>
              <a:t> stasis at the lamina </a:t>
            </a:r>
            <a:r>
              <a:rPr lang="en-US" sz="1600" dirty="0" err="1">
                <a:solidFill>
                  <a:schemeClr val="bg1">
                    <a:lumMod val="75000"/>
                  </a:schemeClr>
                </a:solidFill>
              </a:rPr>
              <a:t>cribrosa</a:t>
            </a:r>
            <a:r>
              <a:rPr lang="en-US" sz="1600" dirty="0">
                <a:solidFill>
                  <a:schemeClr val="bg1">
                    <a:lumMod val="75000"/>
                  </a:schemeClr>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chemeClr val="bg1">
                  <a:lumMod val="75000"/>
                </a:schemeClr>
              </a:solidFill>
            </a:endParaRPr>
          </a:p>
          <a:p>
            <a:r>
              <a:rPr lang="en-US" sz="1600" i="1" dirty="0">
                <a:solidFill>
                  <a:schemeClr val="bg1">
                    <a:lumMod val="75000"/>
                  </a:schemeClr>
                </a:solidFill>
              </a:rPr>
              <a:t>Is papilledema a unilateral, or bilateral condition?</a:t>
            </a:r>
          </a:p>
          <a:p>
            <a:r>
              <a:rPr lang="en-US" sz="1600" dirty="0">
                <a:solidFill>
                  <a:schemeClr val="bg1">
                    <a:lumMod val="75000"/>
                  </a:schemeClr>
                </a:solidFill>
              </a:rPr>
              <a:t>Absent pre-existing damage to one nerve, </a:t>
            </a:r>
            <a:r>
              <a:rPr lang="en-US" sz="1600" b="1" dirty="0">
                <a:solidFill>
                  <a:srgbClr val="0000FF"/>
                </a:solidFill>
              </a:rPr>
              <a:t>it is </a:t>
            </a:r>
            <a:r>
              <a:rPr lang="en-US" sz="1600" b="1" i="1" u="sng" dirty="0">
                <a:solidFill>
                  <a:srgbClr val="0000FF"/>
                </a:solidFill>
              </a:rPr>
              <a:t>almost</a:t>
            </a:r>
            <a:r>
              <a:rPr lang="en-US" sz="1600" b="1" dirty="0">
                <a:solidFill>
                  <a:srgbClr val="0000FF"/>
                </a:solidFill>
              </a:rPr>
              <a:t> always bilateral</a:t>
            </a:r>
          </a:p>
        </p:txBody>
      </p:sp>
      <p:sp>
        <p:nvSpPr>
          <p:cNvPr id="2" name="TextBox 1"/>
          <p:cNvSpPr txBox="1"/>
          <p:nvPr/>
        </p:nvSpPr>
        <p:spPr>
          <a:xfrm>
            <a:off x="304800" y="5205919"/>
            <a:ext cx="7924800" cy="1600438"/>
          </a:xfrm>
          <a:prstGeom prst="rect">
            <a:avLst/>
          </a:prstGeom>
          <a:solidFill>
            <a:srgbClr val="0000FF"/>
          </a:solidFill>
        </p:spPr>
        <p:txBody>
          <a:bodyPr wrap="square" rtlCol="0">
            <a:spAutoFit/>
          </a:bodyPr>
          <a:lstStyle/>
          <a:p>
            <a:r>
              <a:rPr lang="en-US" sz="1400" i="1" dirty="0">
                <a:solidFill>
                  <a:schemeClr val="bg1"/>
                </a:solidFill>
              </a:rPr>
              <a:t>There is a classic syndrome which presents with unilateral papilledema--what is it?</a:t>
            </a:r>
          </a:p>
          <a:p>
            <a:r>
              <a:rPr lang="en-US" sz="1400" b="1" dirty="0">
                <a:solidFill>
                  <a:srgbClr val="0000FF"/>
                </a:solidFill>
              </a:rPr>
              <a:t>Foster Kennedy syndrome (FKS)</a:t>
            </a:r>
          </a:p>
          <a:p>
            <a:endParaRPr lang="en-US" sz="1400" dirty="0">
              <a:solidFill>
                <a:srgbClr val="0000FF"/>
              </a:solidFill>
            </a:endParaRPr>
          </a:p>
          <a:p>
            <a:r>
              <a:rPr lang="en-US" sz="1400" i="1" dirty="0">
                <a:solidFill>
                  <a:srgbClr val="0000FF"/>
                </a:solidFill>
              </a:rPr>
              <a:t>What is the pathophysiology of FKS?</a:t>
            </a:r>
          </a:p>
          <a:p>
            <a:r>
              <a:rPr lang="en-US" sz="1400" dirty="0">
                <a:solidFill>
                  <a:srgbClr val="0000FF"/>
                </a:solidFill>
              </a:rPr>
              <a:t>An intracranial mass is located such as to compress one optic nerve, thereby causing it to atrophy. By dint of its space-occupying capacity, the mass increases ICP enough to induce papilledema in the other, non-atrophied optic nerve. Ergo, unilateral papilledema.</a:t>
            </a:r>
          </a:p>
        </p:txBody>
      </p:sp>
      <p:sp>
        <p:nvSpPr>
          <p:cNvPr id="5" name="Oval 4"/>
          <p:cNvSpPr/>
          <p:nvPr/>
        </p:nvSpPr>
        <p:spPr>
          <a:xfrm>
            <a:off x="3962400" y="4648200"/>
            <a:ext cx="3200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7641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121</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chemeClr val="bg1">
                    <a:lumMod val="75000"/>
                  </a:schemeClr>
                </a:solidFill>
              </a:rPr>
              <a:t>Define papilledema.</a:t>
            </a:r>
          </a:p>
          <a:p>
            <a:r>
              <a:rPr lang="en-US" sz="1600" dirty="0">
                <a:solidFill>
                  <a:schemeClr val="bg1">
                    <a:lumMod val="75000"/>
                  </a:schemeClr>
                </a:solidFill>
              </a:rPr>
              <a:t>Disc edema secondary to increased ICP</a:t>
            </a:r>
          </a:p>
          <a:p>
            <a:endParaRPr lang="en-US" sz="1600" dirty="0">
              <a:solidFill>
                <a:schemeClr val="bg1">
                  <a:lumMod val="75000"/>
                </a:schemeClr>
              </a:solidFill>
            </a:endParaRPr>
          </a:p>
          <a:p>
            <a:r>
              <a:rPr lang="en-US" sz="1600" i="1" dirty="0">
                <a:solidFill>
                  <a:schemeClr val="bg1">
                    <a:lumMod val="75000"/>
                  </a:schemeClr>
                </a:solidFill>
              </a:rPr>
              <a:t>Where along the course of the optic nerve does ICP exert its nefarious influence?</a:t>
            </a:r>
          </a:p>
          <a:p>
            <a:r>
              <a:rPr lang="en-US" sz="1600" dirty="0">
                <a:solidFill>
                  <a:schemeClr val="bg1">
                    <a:lumMod val="75000"/>
                  </a:schemeClr>
                </a:solidFill>
              </a:rPr>
              <a:t>As anterior as it can go--the posterior aspect of the lamina </a:t>
            </a:r>
            <a:r>
              <a:rPr lang="en-US" sz="1600" dirty="0" err="1">
                <a:solidFill>
                  <a:schemeClr val="bg1">
                    <a:lumMod val="75000"/>
                  </a:schemeClr>
                </a:solidFill>
              </a:rPr>
              <a:t>cribrosa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How does increased pressure at the lamina lead to edema of the optic disc?</a:t>
            </a:r>
          </a:p>
          <a:p>
            <a:r>
              <a:rPr lang="en-US" sz="1600" dirty="0">
                <a:solidFill>
                  <a:schemeClr val="bg1">
                    <a:lumMod val="75000"/>
                  </a:schemeClr>
                </a:solidFill>
              </a:rPr>
              <a:t>By interfering with anterograde </a:t>
            </a:r>
            <a:r>
              <a:rPr lang="en-US" sz="1600" dirty="0" err="1">
                <a:solidFill>
                  <a:schemeClr val="bg1">
                    <a:lumMod val="75000"/>
                  </a:schemeClr>
                </a:solidFill>
              </a:rPr>
              <a:t>axoplasmic</a:t>
            </a:r>
            <a:r>
              <a:rPr lang="en-US" sz="1600" dirty="0">
                <a:solidFill>
                  <a:schemeClr val="bg1">
                    <a:lumMod val="75000"/>
                  </a:schemeClr>
                </a:solidFill>
              </a:rPr>
              <a:t> flow. (Remember, the optic nerve fibers are simply the axons of retinal ganglion cells.) </a:t>
            </a:r>
            <a:r>
              <a:rPr lang="en-US" sz="1600" dirty="0" err="1">
                <a:solidFill>
                  <a:schemeClr val="bg1">
                    <a:lumMod val="75000"/>
                  </a:schemeClr>
                </a:solidFill>
              </a:rPr>
              <a:t>Axoplasmic</a:t>
            </a:r>
            <a:r>
              <a:rPr lang="en-US" sz="1600" dirty="0">
                <a:solidFill>
                  <a:schemeClr val="bg1">
                    <a:lumMod val="75000"/>
                  </a:schemeClr>
                </a:solidFill>
              </a:rPr>
              <a:t> stasis at the lamina </a:t>
            </a:r>
            <a:r>
              <a:rPr lang="en-US" sz="1600" dirty="0" err="1">
                <a:solidFill>
                  <a:schemeClr val="bg1">
                    <a:lumMod val="75000"/>
                  </a:schemeClr>
                </a:solidFill>
              </a:rPr>
              <a:t>cribrosa</a:t>
            </a:r>
            <a:r>
              <a:rPr lang="en-US" sz="1600" dirty="0">
                <a:solidFill>
                  <a:schemeClr val="bg1">
                    <a:lumMod val="75000"/>
                  </a:schemeClr>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chemeClr val="bg1">
                  <a:lumMod val="75000"/>
                </a:schemeClr>
              </a:solidFill>
            </a:endParaRPr>
          </a:p>
          <a:p>
            <a:r>
              <a:rPr lang="en-US" sz="1600" i="1" dirty="0">
                <a:solidFill>
                  <a:schemeClr val="bg1">
                    <a:lumMod val="75000"/>
                  </a:schemeClr>
                </a:solidFill>
              </a:rPr>
              <a:t>Is papilledema a unilateral, or bilateral condition?</a:t>
            </a:r>
          </a:p>
          <a:p>
            <a:r>
              <a:rPr lang="en-US" sz="1600" dirty="0">
                <a:solidFill>
                  <a:schemeClr val="bg1">
                    <a:lumMod val="75000"/>
                  </a:schemeClr>
                </a:solidFill>
              </a:rPr>
              <a:t>Absent pre-existing damage to one nerve, </a:t>
            </a:r>
            <a:r>
              <a:rPr lang="en-US" sz="1600" b="1" dirty="0">
                <a:solidFill>
                  <a:srgbClr val="0000FF"/>
                </a:solidFill>
              </a:rPr>
              <a:t>it is </a:t>
            </a:r>
            <a:r>
              <a:rPr lang="en-US" sz="1600" b="1" i="1" u="sng" dirty="0">
                <a:solidFill>
                  <a:srgbClr val="0000FF"/>
                </a:solidFill>
              </a:rPr>
              <a:t>almost</a:t>
            </a:r>
            <a:r>
              <a:rPr lang="en-US" sz="1600" b="1" dirty="0">
                <a:solidFill>
                  <a:srgbClr val="0000FF"/>
                </a:solidFill>
              </a:rPr>
              <a:t> always bilateral</a:t>
            </a:r>
          </a:p>
        </p:txBody>
      </p:sp>
      <p:sp>
        <p:nvSpPr>
          <p:cNvPr id="2" name="TextBox 1"/>
          <p:cNvSpPr txBox="1"/>
          <p:nvPr/>
        </p:nvSpPr>
        <p:spPr>
          <a:xfrm>
            <a:off x="304800" y="5205919"/>
            <a:ext cx="7924800" cy="1600438"/>
          </a:xfrm>
          <a:prstGeom prst="rect">
            <a:avLst/>
          </a:prstGeom>
          <a:solidFill>
            <a:srgbClr val="0000FF"/>
          </a:solidFill>
        </p:spPr>
        <p:txBody>
          <a:bodyPr wrap="square" rtlCol="0">
            <a:spAutoFit/>
          </a:bodyPr>
          <a:lstStyle/>
          <a:p>
            <a:r>
              <a:rPr lang="en-US" sz="1400" i="1" dirty="0">
                <a:solidFill>
                  <a:schemeClr val="bg1"/>
                </a:solidFill>
              </a:rPr>
              <a:t>There is a classic syndrome which presents with unilateral papilledema--what is it?</a:t>
            </a:r>
          </a:p>
          <a:p>
            <a:r>
              <a:rPr lang="en-US" sz="1400" b="1" dirty="0">
                <a:solidFill>
                  <a:schemeClr val="bg1"/>
                </a:solidFill>
              </a:rPr>
              <a:t>Foster Kennedy syndrome (FKS)</a:t>
            </a:r>
            <a:endParaRPr lang="en-US" sz="1400" b="1" dirty="0">
              <a:solidFill>
                <a:srgbClr val="0000FF"/>
              </a:solidFill>
            </a:endParaRPr>
          </a:p>
          <a:p>
            <a:endParaRPr lang="en-US" sz="1400" dirty="0">
              <a:solidFill>
                <a:srgbClr val="0000FF"/>
              </a:solidFill>
            </a:endParaRPr>
          </a:p>
          <a:p>
            <a:r>
              <a:rPr lang="en-US" sz="1400" i="1" dirty="0">
                <a:solidFill>
                  <a:srgbClr val="0000FF"/>
                </a:solidFill>
              </a:rPr>
              <a:t>What is the pathophysiology of FKS?</a:t>
            </a:r>
          </a:p>
          <a:p>
            <a:r>
              <a:rPr lang="en-US" sz="1400" dirty="0">
                <a:solidFill>
                  <a:srgbClr val="0000FF"/>
                </a:solidFill>
              </a:rPr>
              <a:t>An intracranial mass is located such as to compress one optic nerve, thereby causing it to atrophy. By dint of its space-occupying capacity, the mass increases ICP enough to induce papilledema in the other, non-atrophied optic nerve. Ergo, unilateral papilledema.</a:t>
            </a:r>
          </a:p>
        </p:txBody>
      </p:sp>
      <p:sp>
        <p:nvSpPr>
          <p:cNvPr id="5" name="Oval 4"/>
          <p:cNvSpPr/>
          <p:nvPr/>
        </p:nvSpPr>
        <p:spPr>
          <a:xfrm>
            <a:off x="3962400" y="4648200"/>
            <a:ext cx="3200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2896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122</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chemeClr val="bg1">
                    <a:lumMod val="75000"/>
                  </a:schemeClr>
                </a:solidFill>
              </a:rPr>
              <a:t>Define papilledema.</a:t>
            </a:r>
          </a:p>
          <a:p>
            <a:r>
              <a:rPr lang="en-US" sz="1600" dirty="0">
                <a:solidFill>
                  <a:schemeClr val="bg1">
                    <a:lumMod val="75000"/>
                  </a:schemeClr>
                </a:solidFill>
              </a:rPr>
              <a:t>Disc edema secondary to increased ICP</a:t>
            </a:r>
          </a:p>
          <a:p>
            <a:endParaRPr lang="en-US" sz="1600" dirty="0">
              <a:solidFill>
                <a:schemeClr val="bg1">
                  <a:lumMod val="75000"/>
                </a:schemeClr>
              </a:solidFill>
            </a:endParaRPr>
          </a:p>
          <a:p>
            <a:r>
              <a:rPr lang="en-US" sz="1600" i="1" dirty="0">
                <a:solidFill>
                  <a:schemeClr val="bg1">
                    <a:lumMod val="75000"/>
                  </a:schemeClr>
                </a:solidFill>
              </a:rPr>
              <a:t>Where along the course of the optic nerve does ICP exert its nefarious influence?</a:t>
            </a:r>
          </a:p>
          <a:p>
            <a:r>
              <a:rPr lang="en-US" sz="1600" dirty="0">
                <a:solidFill>
                  <a:schemeClr val="bg1">
                    <a:lumMod val="75000"/>
                  </a:schemeClr>
                </a:solidFill>
              </a:rPr>
              <a:t>As anterior as it can go--the posterior aspect of the lamina </a:t>
            </a:r>
            <a:r>
              <a:rPr lang="en-US" sz="1600" dirty="0" err="1">
                <a:solidFill>
                  <a:schemeClr val="bg1">
                    <a:lumMod val="75000"/>
                  </a:schemeClr>
                </a:solidFill>
              </a:rPr>
              <a:t>cribrosa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How does increased pressure at the lamina lead to edema of the optic disc?</a:t>
            </a:r>
          </a:p>
          <a:p>
            <a:r>
              <a:rPr lang="en-US" sz="1600" dirty="0">
                <a:solidFill>
                  <a:schemeClr val="bg1">
                    <a:lumMod val="75000"/>
                  </a:schemeClr>
                </a:solidFill>
              </a:rPr>
              <a:t>By interfering with anterograde </a:t>
            </a:r>
            <a:r>
              <a:rPr lang="en-US" sz="1600" dirty="0" err="1">
                <a:solidFill>
                  <a:schemeClr val="bg1">
                    <a:lumMod val="75000"/>
                  </a:schemeClr>
                </a:solidFill>
              </a:rPr>
              <a:t>axoplasmic</a:t>
            </a:r>
            <a:r>
              <a:rPr lang="en-US" sz="1600" dirty="0">
                <a:solidFill>
                  <a:schemeClr val="bg1">
                    <a:lumMod val="75000"/>
                  </a:schemeClr>
                </a:solidFill>
              </a:rPr>
              <a:t> flow. (Remember, the optic nerve fibers are simply the axons of retinal ganglion cells.) </a:t>
            </a:r>
            <a:r>
              <a:rPr lang="en-US" sz="1600" dirty="0" err="1">
                <a:solidFill>
                  <a:schemeClr val="bg1">
                    <a:lumMod val="75000"/>
                  </a:schemeClr>
                </a:solidFill>
              </a:rPr>
              <a:t>Axoplasmic</a:t>
            </a:r>
            <a:r>
              <a:rPr lang="en-US" sz="1600" dirty="0">
                <a:solidFill>
                  <a:schemeClr val="bg1">
                    <a:lumMod val="75000"/>
                  </a:schemeClr>
                </a:solidFill>
              </a:rPr>
              <a:t> stasis at the lamina </a:t>
            </a:r>
            <a:r>
              <a:rPr lang="en-US" sz="1600" dirty="0" err="1">
                <a:solidFill>
                  <a:schemeClr val="bg1">
                    <a:lumMod val="75000"/>
                  </a:schemeClr>
                </a:solidFill>
              </a:rPr>
              <a:t>cribrosa</a:t>
            </a:r>
            <a:r>
              <a:rPr lang="en-US" sz="1600" dirty="0">
                <a:solidFill>
                  <a:schemeClr val="bg1">
                    <a:lumMod val="75000"/>
                  </a:schemeClr>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chemeClr val="bg1">
                  <a:lumMod val="75000"/>
                </a:schemeClr>
              </a:solidFill>
            </a:endParaRPr>
          </a:p>
          <a:p>
            <a:r>
              <a:rPr lang="en-US" sz="1600" i="1" dirty="0">
                <a:solidFill>
                  <a:schemeClr val="bg1">
                    <a:lumMod val="75000"/>
                  </a:schemeClr>
                </a:solidFill>
              </a:rPr>
              <a:t>Is papilledema a unilateral, or bilateral condition?</a:t>
            </a:r>
          </a:p>
          <a:p>
            <a:r>
              <a:rPr lang="en-US" sz="1600" dirty="0">
                <a:solidFill>
                  <a:schemeClr val="bg1">
                    <a:lumMod val="75000"/>
                  </a:schemeClr>
                </a:solidFill>
              </a:rPr>
              <a:t>Absent pre-existing damage to one nerve, </a:t>
            </a:r>
            <a:r>
              <a:rPr lang="en-US" sz="1600" b="1" dirty="0">
                <a:solidFill>
                  <a:srgbClr val="0000FF"/>
                </a:solidFill>
              </a:rPr>
              <a:t>it is </a:t>
            </a:r>
            <a:r>
              <a:rPr lang="en-US" sz="1600" b="1" i="1" u="sng" dirty="0">
                <a:solidFill>
                  <a:srgbClr val="0000FF"/>
                </a:solidFill>
              </a:rPr>
              <a:t>almost</a:t>
            </a:r>
            <a:r>
              <a:rPr lang="en-US" sz="1600" b="1" dirty="0">
                <a:solidFill>
                  <a:srgbClr val="0000FF"/>
                </a:solidFill>
              </a:rPr>
              <a:t> always bilateral</a:t>
            </a:r>
          </a:p>
        </p:txBody>
      </p:sp>
      <p:sp>
        <p:nvSpPr>
          <p:cNvPr id="2" name="TextBox 1"/>
          <p:cNvSpPr txBox="1"/>
          <p:nvPr/>
        </p:nvSpPr>
        <p:spPr>
          <a:xfrm>
            <a:off x="304800" y="5205919"/>
            <a:ext cx="7924800" cy="1600438"/>
          </a:xfrm>
          <a:prstGeom prst="rect">
            <a:avLst/>
          </a:prstGeom>
          <a:solidFill>
            <a:srgbClr val="0000FF"/>
          </a:solidFill>
        </p:spPr>
        <p:txBody>
          <a:bodyPr wrap="square" rtlCol="0">
            <a:spAutoFit/>
          </a:bodyPr>
          <a:lstStyle/>
          <a:p>
            <a:r>
              <a:rPr lang="en-US" sz="1400" i="1" dirty="0">
                <a:solidFill>
                  <a:schemeClr val="bg1"/>
                </a:solidFill>
              </a:rPr>
              <a:t>There is a classic syndrome which presents with unilateral papilledema--what is it?</a:t>
            </a:r>
          </a:p>
          <a:p>
            <a:r>
              <a:rPr lang="en-US" sz="1400" b="1" dirty="0">
                <a:solidFill>
                  <a:schemeClr val="bg1"/>
                </a:solidFill>
              </a:rPr>
              <a:t>Foster Kennedy syndrome (FKS)</a:t>
            </a:r>
          </a:p>
          <a:p>
            <a:endParaRPr lang="en-US" sz="1400" dirty="0">
              <a:solidFill>
                <a:schemeClr val="bg1"/>
              </a:solidFill>
            </a:endParaRPr>
          </a:p>
          <a:p>
            <a:r>
              <a:rPr lang="en-US" sz="1400" i="1" dirty="0">
                <a:solidFill>
                  <a:schemeClr val="bg1"/>
                </a:solidFill>
              </a:rPr>
              <a:t>What is the pathophysiology of FKS?</a:t>
            </a:r>
            <a:endParaRPr lang="en-US" sz="1400" i="1" dirty="0">
              <a:solidFill>
                <a:srgbClr val="0000FF"/>
              </a:solidFill>
            </a:endParaRPr>
          </a:p>
          <a:p>
            <a:r>
              <a:rPr lang="en-US" sz="1400" dirty="0">
                <a:solidFill>
                  <a:srgbClr val="0000FF"/>
                </a:solidFill>
              </a:rPr>
              <a:t>An intracranial mass is located such as to compress one optic nerve, thereby causing it to atrophy. By dint of its space-occupying capacity, the mass increases ICP enough to induce papilledema in the other, non-atrophied optic nerve. Ergo, unilateral papilledema.</a:t>
            </a:r>
          </a:p>
        </p:txBody>
      </p:sp>
      <p:sp>
        <p:nvSpPr>
          <p:cNvPr id="5" name="Oval 4"/>
          <p:cNvSpPr/>
          <p:nvPr/>
        </p:nvSpPr>
        <p:spPr>
          <a:xfrm>
            <a:off x="3962400" y="4648200"/>
            <a:ext cx="3200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6358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123</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chemeClr val="bg1">
                    <a:lumMod val="75000"/>
                  </a:schemeClr>
                </a:solidFill>
              </a:rPr>
              <a:t>Define papilledema.</a:t>
            </a:r>
          </a:p>
          <a:p>
            <a:r>
              <a:rPr lang="en-US" sz="1600" dirty="0">
                <a:solidFill>
                  <a:schemeClr val="bg1">
                    <a:lumMod val="75000"/>
                  </a:schemeClr>
                </a:solidFill>
              </a:rPr>
              <a:t>Disc edema secondary to increased ICP</a:t>
            </a:r>
          </a:p>
          <a:p>
            <a:endParaRPr lang="en-US" sz="1600" dirty="0">
              <a:solidFill>
                <a:schemeClr val="bg1">
                  <a:lumMod val="75000"/>
                </a:schemeClr>
              </a:solidFill>
            </a:endParaRPr>
          </a:p>
          <a:p>
            <a:r>
              <a:rPr lang="en-US" sz="1600" i="1" dirty="0">
                <a:solidFill>
                  <a:schemeClr val="bg1">
                    <a:lumMod val="75000"/>
                  </a:schemeClr>
                </a:solidFill>
              </a:rPr>
              <a:t>Where along the course of the optic nerve does ICP exert its nefarious influence?</a:t>
            </a:r>
          </a:p>
          <a:p>
            <a:r>
              <a:rPr lang="en-US" sz="1600" dirty="0">
                <a:solidFill>
                  <a:schemeClr val="bg1">
                    <a:lumMod val="75000"/>
                  </a:schemeClr>
                </a:solidFill>
              </a:rPr>
              <a:t>As anterior as it can go--the posterior aspect of the lamina </a:t>
            </a:r>
            <a:r>
              <a:rPr lang="en-US" sz="1600" dirty="0" err="1">
                <a:solidFill>
                  <a:schemeClr val="bg1">
                    <a:lumMod val="75000"/>
                  </a:schemeClr>
                </a:solidFill>
              </a:rPr>
              <a:t>cribrosa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How does increased pressure at the lamina lead to edema of the optic disc?</a:t>
            </a:r>
          </a:p>
          <a:p>
            <a:r>
              <a:rPr lang="en-US" sz="1600" dirty="0">
                <a:solidFill>
                  <a:schemeClr val="bg1">
                    <a:lumMod val="75000"/>
                  </a:schemeClr>
                </a:solidFill>
              </a:rPr>
              <a:t>By interfering with anterograde </a:t>
            </a:r>
            <a:r>
              <a:rPr lang="en-US" sz="1600" dirty="0" err="1">
                <a:solidFill>
                  <a:schemeClr val="bg1">
                    <a:lumMod val="75000"/>
                  </a:schemeClr>
                </a:solidFill>
              </a:rPr>
              <a:t>axoplasmic</a:t>
            </a:r>
            <a:r>
              <a:rPr lang="en-US" sz="1600" dirty="0">
                <a:solidFill>
                  <a:schemeClr val="bg1">
                    <a:lumMod val="75000"/>
                  </a:schemeClr>
                </a:solidFill>
              </a:rPr>
              <a:t> flow. (Remember, the optic nerve fibers are simply the axons of retinal ganglion cells.) </a:t>
            </a:r>
            <a:r>
              <a:rPr lang="en-US" sz="1600" dirty="0" err="1">
                <a:solidFill>
                  <a:schemeClr val="bg1">
                    <a:lumMod val="75000"/>
                  </a:schemeClr>
                </a:solidFill>
              </a:rPr>
              <a:t>Axoplasmic</a:t>
            </a:r>
            <a:r>
              <a:rPr lang="en-US" sz="1600" dirty="0">
                <a:solidFill>
                  <a:schemeClr val="bg1">
                    <a:lumMod val="75000"/>
                  </a:schemeClr>
                </a:solidFill>
              </a:rPr>
              <a:t> stasis at the lamina </a:t>
            </a:r>
            <a:r>
              <a:rPr lang="en-US" sz="1600" dirty="0" err="1">
                <a:solidFill>
                  <a:schemeClr val="bg1">
                    <a:lumMod val="75000"/>
                  </a:schemeClr>
                </a:solidFill>
              </a:rPr>
              <a:t>cribrosa</a:t>
            </a:r>
            <a:r>
              <a:rPr lang="en-US" sz="1600" dirty="0">
                <a:solidFill>
                  <a:schemeClr val="bg1">
                    <a:lumMod val="75000"/>
                  </a:schemeClr>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chemeClr val="bg1">
                  <a:lumMod val="75000"/>
                </a:schemeClr>
              </a:solidFill>
            </a:endParaRPr>
          </a:p>
          <a:p>
            <a:r>
              <a:rPr lang="en-US" sz="1600" i="1" dirty="0">
                <a:solidFill>
                  <a:schemeClr val="bg1">
                    <a:lumMod val="75000"/>
                  </a:schemeClr>
                </a:solidFill>
              </a:rPr>
              <a:t>Is papilledema a unilateral, or bilateral condition?</a:t>
            </a:r>
          </a:p>
          <a:p>
            <a:r>
              <a:rPr lang="en-US" sz="1600" dirty="0">
                <a:solidFill>
                  <a:schemeClr val="bg1">
                    <a:lumMod val="75000"/>
                  </a:schemeClr>
                </a:solidFill>
              </a:rPr>
              <a:t>Absent pre-existing damage to one nerve, </a:t>
            </a:r>
            <a:r>
              <a:rPr lang="en-US" sz="1600" b="1" dirty="0">
                <a:solidFill>
                  <a:srgbClr val="0000FF"/>
                </a:solidFill>
              </a:rPr>
              <a:t>it is </a:t>
            </a:r>
            <a:r>
              <a:rPr lang="en-US" sz="1600" b="1" i="1" u="sng" dirty="0">
                <a:solidFill>
                  <a:srgbClr val="0000FF"/>
                </a:solidFill>
              </a:rPr>
              <a:t>almost</a:t>
            </a:r>
            <a:r>
              <a:rPr lang="en-US" sz="1600" b="1" dirty="0">
                <a:solidFill>
                  <a:srgbClr val="0000FF"/>
                </a:solidFill>
              </a:rPr>
              <a:t> always bilateral</a:t>
            </a:r>
          </a:p>
        </p:txBody>
      </p:sp>
      <p:sp>
        <p:nvSpPr>
          <p:cNvPr id="2" name="TextBox 1"/>
          <p:cNvSpPr txBox="1"/>
          <p:nvPr/>
        </p:nvSpPr>
        <p:spPr>
          <a:xfrm>
            <a:off x="304800" y="5205919"/>
            <a:ext cx="7924800" cy="1600438"/>
          </a:xfrm>
          <a:prstGeom prst="rect">
            <a:avLst/>
          </a:prstGeom>
          <a:solidFill>
            <a:srgbClr val="0000FF"/>
          </a:solidFill>
        </p:spPr>
        <p:txBody>
          <a:bodyPr wrap="square" rtlCol="0">
            <a:spAutoFit/>
          </a:bodyPr>
          <a:lstStyle/>
          <a:p>
            <a:r>
              <a:rPr lang="en-US" sz="1400" i="1" dirty="0">
                <a:solidFill>
                  <a:schemeClr val="bg1"/>
                </a:solidFill>
              </a:rPr>
              <a:t>There is a classic syndrome which presents with unilateral papilledema--what is it?</a:t>
            </a:r>
          </a:p>
          <a:p>
            <a:r>
              <a:rPr lang="en-US" sz="1400" b="1" dirty="0">
                <a:solidFill>
                  <a:schemeClr val="bg1"/>
                </a:solidFill>
              </a:rPr>
              <a:t>Foster Kennedy syndrome (FKS)</a:t>
            </a:r>
          </a:p>
          <a:p>
            <a:endParaRPr lang="en-US" sz="1400" dirty="0">
              <a:solidFill>
                <a:schemeClr val="bg1"/>
              </a:solidFill>
            </a:endParaRPr>
          </a:p>
          <a:p>
            <a:r>
              <a:rPr lang="en-US" sz="1400" i="1" dirty="0">
                <a:solidFill>
                  <a:schemeClr val="bg1"/>
                </a:solidFill>
              </a:rPr>
              <a:t>What is the pathophysiology of FKS?</a:t>
            </a:r>
          </a:p>
          <a:p>
            <a:r>
              <a:rPr lang="en-US" sz="1400" dirty="0">
                <a:solidFill>
                  <a:schemeClr val="bg1"/>
                </a:solidFill>
              </a:rPr>
              <a:t>An intracranial mass is located such as to compress one optic nerve, thereby causing it to atrophy. By dint of its space-occupying capacity, the mass increases ICP enough to induce papilledema in the other, non-atrophied optic nerve. Ergo, unilateral papilledema.</a:t>
            </a:r>
          </a:p>
        </p:txBody>
      </p:sp>
      <p:sp>
        <p:nvSpPr>
          <p:cNvPr id="5" name="Oval 4"/>
          <p:cNvSpPr/>
          <p:nvPr/>
        </p:nvSpPr>
        <p:spPr>
          <a:xfrm>
            <a:off x="3962400" y="4648200"/>
            <a:ext cx="3200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7251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124</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pic>
        <p:nvPicPr>
          <p:cNvPr id="2054" name="Picture 6" descr="Foster Kennedy Syndrome in a 52-year-old woman&#10;(A) Fundus picture of the right eye showing optic disc pallor. (B) Fundus picture of the left eye showing disc oedema with tortuosity of the peripapillary vessels. (C &amp; D) T2 weighted MRI images in axial and sagittal view demonstrating a extra-axial, well circumscribed, homogenous, isointense mass lesion in the fronto-parietal cortex with broad based dural attachment and tenting with surrounding hyperintense cerebral oedema suggestive of meningioma.">
            <a:extLst>
              <a:ext uri="{FF2B5EF4-FFF2-40B4-BE49-F238E27FC236}">
                <a16:creationId xmlns:a16="http://schemas.microsoft.com/office/drawing/2014/main" id="{897B529D-691C-4F5B-B2E5-58B8D5BA8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538" y="762000"/>
            <a:ext cx="4744924" cy="44177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E2D13C-350A-49EF-B930-3AF21152C8A7}"/>
              </a:ext>
            </a:extLst>
          </p:cNvPr>
          <p:cNvSpPr txBox="1"/>
          <p:nvPr/>
        </p:nvSpPr>
        <p:spPr>
          <a:xfrm>
            <a:off x="304800" y="5383649"/>
            <a:ext cx="8534400" cy="1169551"/>
          </a:xfrm>
          <a:prstGeom prst="rect">
            <a:avLst/>
          </a:prstGeom>
          <a:noFill/>
        </p:spPr>
        <p:txBody>
          <a:bodyPr wrap="square" rtlCol="0">
            <a:spAutoFit/>
          </a:bodyPr>
          <a:lstStyle/>
          <a:p>
            <a:r>
              <a:rPr lang="en-US" sz="1400" b="0" i="0" dirty="0">
                <a:solidFill>
                  <a:srgbClr val="111111"/>
                </a:solidFill>
                <a:effectLst/>
                <a:latin typeface="Roboto"/>
              </a:rPr>
              <a:t>Foster Kennedy Syndrome in a 52-year-old woman (A) Fundus picture of the right eye showing optic disc pallor. (B) Fundus picture of the left eye showing disc edema with tortuosity of the peripapillary vessels.  (C &amp; D) T2 weighted MRI images in axial and sagittal view demonstrating a extra-axial, well circumscribed, homogenous, isointense mass lesion in the </a:t>
            </a:r>
            <a:r>
              <a:rPr lang="en-US" sz="1400" b="0" i="0" dirty="0" err="1">
                <a:solidFill>
                  <a:srgbClr val="111111"/>
                </a:solidFill>
                <a:effectLst/>
                <a:latin typeface="Roboto"/>
              </a:rPr>
              <a:t>fronto</a:t>
            </a:r>
            <a:r>
              <a:rPr lang="en-US" sz="1400" b="0" i="0" dirty="0">
                <a:solidFill>
                  <a:srgbClr val="111111"/>
                </a:solidFill>
                <a:effectLst/>
                <a:latin typeface="Roboto"/>
              </a:rPr>
              <a:t>-parietal cortex with broad based </a:t>
            </a:r>
            <a:r>
              <a:rPr lang="en-US" sz="1400" b="0" i="0" dirty="0" err="1">
                <a:solidFill>
                  <a:srgbClr val="111111"/>
                </a:solidFill>
                <a:effectLst/>
                <a:latin typeface="Roboto"/>
              </a:rPr>
              <a:t>dural</a:t>
            </a:r>
            <a:r>
              <a:rPr lang="en-US" sz="1400" b="0" i="0" dirty="0">
                <a:solidFill>
                  <a:srgbClr val="111111"/>
                </a:solidFill>
                <a:effectLst/>
                <a:latin typeface="Roboto"/>
              </a:rPr>
              <a:t> attachment and tenting with surrounding hyperintense cerebral oedema suggestive of meningioma.</a:t>
            </a:r>
          </a:p>
        </p:txBody>
      </p:sp>
    </p:spTree>
    <p:extLst>
      <p:ext uri="{BB962C8B-B14F-4D97-AF65-F5344CB8AC3E}">
        <p14:creationId xmlns:p14="http://schemas.microsoft.com/office/powerpoint/2010/main" val="5364146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125</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chemeClr val="bg1">
                    <a:lumMod val="75000"/>
                  </a:schemeClr>
                </a:solidFill>
              </a:rPr>
              <a:t>Define papilledema.</a:t>
            </a:r>
          </a:p>
          <a:p>
            <a:r>
              <a:rPr lang="en-US" sz="1600" dirty="0">
                <a:solidFill>
                  <a:schemeClr val="bg1">
                    <a:lumMod val="75000"/>
                  </a:schemeClr>
                </a:solidFill>
              </a:rPr>
              <a:t>Disc edema secondary to increased ICP</a:t>
            </a:r>
          </a:p>
          <a:p>
            <a:endParaRPr lang="en-US" sz="1600" dirty="0">
              <a:solidFill>
                <a:schemeClr val="bg1">
                  <a:lumMod val="75000"/>
                </a:schemeClr>
              </a:solidFill>
            </a:endParaRPr>
          </a:p>
          <a:p>
            <a:r>
              <a:rPr lang="en-US" sz="1600" i="1" dirty="0">
                <a:solidFill>
                  <a:schemeClr val="bg1">
                    <a:lumMod val="75000"/>
                  </a:schemeClr>
                </a:solidFill>
              </a:rPr>
              <a:t>Where along the course of the optic nerve does ICP exert its nefarious influence?</a:t>
            </a:r>
          </a:p>
          <a:p>
            <a:r>
              <a:rPr lang="en-US" sz="1600" dirty="0">
                <a:solidFill>
                  <a:schemeClr val="bg1">
                    <a:lumMod val="75000"/>
                  </a:schemeClr>
                </a:solidFill>
              </a:rPr>
              <a:t>As anterior as it can go--the posterior aspect of the lamina </a:t>
            </a:r>
            <a:r>
              <a:rPr lang="en-US" sz="1600" dirty="0" err="1">
                <a:solidFill>
                  <a:schemeClr val="bg1">
                    <a:lumMod val="75000"/>
                  </a:schemeClr>
                </a:solidFill>
              </a:rPr>
              <a:t>cribrosa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How does increased pressure at the lamina lead to edema of the optic disc?</a:t>
            </a:r>
          </a:p>
          <a:p>
            <a:r>
              <a:rPr lang="en-US" sz="1600" dirty="0">
                <a:solidFill>
                  <a:schemeClr val="bg1">
                    <a:lumMod val="75000"/>
                  </a:schemeClr>
                </a:solidFill>
              </a:rPr>
              <a:t>By interfering with anterograde </a:t>
            </a:r>
            <a:r>
              <a:rPr lang="en-US" sz="1600" dirty="0" err="1">
                <a:solidFill>
                  <a:schemeClr val="bg1">
                    <a:lumMod val="75000"/>
                  </a:schemeClr>
                </a:solidFill>
              </a:rPr>
              <a:t>axoplasmic</a:t>
            </a:r>
            <a:r>
              <a:rPr lang="en-US" sz="1600" dirty="0">
                <a:solidFill>
                  <a:schemeClr val="bg1">
                    <a:lumMod val="75000"/>
                  </a:schemeClr>
                </a:solidFill>
              </a:rPr>
              <a:t> flow. (Remember, the optic nerve fibers are simply the axons of retinal ganglion cells.) </a:t>
            </a:r>
            <a:r>
              <a:rPr lang="en-US" sz="1600" dirty="0" err="1">
                <a:solidFill>
                  <a:schemeClr val="bg1">
                    <a:lumMod val="75000"/>
                  </a:schemeClr>
                </a:solidFill>
              </a:rPr>
              <a:t>Axoplasmic</a:t>
            </a:r>
            <a:r>
              <a:rPr lang="en-US" sz="1600" dirty="0">
                <a:solidFill>
                  <a:schemeClr val="bg1">
                    <a:lumMod val="75000"/>
                  </a:schemeClr>
                </a:solidFill>
              </a:rPr>
              <a:t> stasis at the lamina </a:t>
            </a:r>
            <a:r>
              <a:rPr lang="en-US" sz="1600" dirty="0" err="1">
                <a:solidFill>
                  <a:schemeClr val="bg1">
                    <a:lumMod val="75000"/>
                  </a:schemeClr>
                </a:solidFill>
              </a:rPr>
              <a:t>cribrosa</a:t>
            </a:r>
            <a:r>
              <a:rPr lang="en-US" sz="1600" dirty="0">
                <a:solidFill>
                  <a:schemeClr val="bg1">
                    <a:lumMod val="75000"/>
                  </a:schemeClr>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chemeClr val="bg1">
                  <a:lumMod val="75000"/>
                </a:schemeClr>
              </a:solidFill>
            </a:endParaRPr>
          </a:p>
          <a:p>
            <a:r>
              <a:rPr lang="en-US" sz="1600" i="1" dirty="0">
                <a:solidFill>
                  <a:schemeClr val="bg1">
                    <a:lumMod val="75000"/>
                  </a:schemeClr>
                </a:solidFill>
              </a:rPr>
              <a:t>Is papilledema a unilateral, or bilateral condition?</a:t>
            </a:r>
          </a:p>
          <a:p>
            <a:r>
              <a:rPr lang="en-US" sz="1600" dirty="0">
                <a:solidFill>
                  <a:schemeClr val="bg1">
                    <a:lumMod val="75000"/>
                  </a:schemeClr>
                </a:solidFill>
              </a:rPr>
              <a:t>Absent pre-existing damage to one nerve, </a:t>
            </a:r>
            <a:r>
              <a:rPr lang="en-US" sz="1600" b="1" dirty="0">
                <a:solidFill>
                  <a:srgbClr val="0000FF"/>
                </a:solidFill>
              </a:rPr>
              <a:t>it is </a:t>
            </a:r>
            <a:r>
              <a:rPr lang="en-US" sz="1600" b="1" i="1" u="sng" dirty="0">
                <a:solidFill>
                  <a:srgbClr val="0000FF"/>
                </a:solidFill>
              </a:rPr>
              <a:t>almost</a:t>
            </a:r>
            <a:r>
              <a:rPr lang="en-US" sz="1600" b="1" dirty="0">
                <a:solidFill>
                  <a:srgbClr val="0000FF"/>
                </a:solidFill>
              </a:rPr>
              <a:t> always bilateral</a:t>
            </a:r>
          </a:p>
        </p:txBody>
      </p:sp>
      <p:sp>
        <p:nvSpPr>
          <p:cNvPr id="2" name="TextBox 1"/>
          <p:cNvSpPr txBox="1"/>
          <p:nvPr/>
        </p:nvSpPr>
        <p:spPr>
          <a:xfrm>
            <a:off x="304800" y="5205919"/>
            <a:ext cx="7924800" cy="1600438"/>
          </a:xfrm>
          <a:prstGeom prst="rect">
            <a:avLst/>
          </a:prstGeom>
          <a:solidFill>
            <a:srgbClr val="0000FF"/>
          </a:solidFill>
        </p:spPr>
        <p:txBody>
          <a:bodyPr wrap="square" rtlCol="0">
            <a:spAutoFit/>
          </a:bodyPr>
          <a:lstStyle/>
          <a:p>
            <a:r>
              <a:rPr lang="en-US" sz="1400" i="1" dirty="0">
                <a:solidFill>
                  <a:schemeClr val="bg1">
                    <a:lumMod val="65000"/>
                  </a:schemeClr>
                </a:solidFill>
              </a:rPr>
              <a:t>There is a classic syndrome which presents with unilateral papilledema--what is it?</a:t>
            </a:r>
          </a:p>
          <a:p>
            <a:r>
              <a:rPr lang="en-US" sz="1400" b="1" dirty="0">
                <a:solidFill>
                  <a:schemeClr val="bg1">
                    <a:lumMod val="65000"/>
                  </a:schemeClr>
                </a:solidFill>
              </a:rPr>
              <a:t>Foster Kennedy syndrome (FKS)</a:t>
            </a:r>
          </a:p>
          <a:p>
            <a:endParaRPr lang="en-US" sz="1400" dirty="0">
              <a:solidFill>
                <a:schemeClr val="bg1">
                  <a:lumMod val="65000"/>
                </a:schemeClr>
              </a:solidFill>
            </a:endParaRPr>
          </a:p>
          <a:p>
            <a:r>
              <a:rPr lang="en-US" sz="1400" i="1" dirty="0">
                <a:solidFill>
                  <a:schemeClr val="bg1">
                    <a:lumMod val="65000"/>
                  </a:schemeClr>
                </a:solidFill>
              </a:rPr>
              <a:t>What is the pathophysiology of FKS?</a:t>
            </a:r>
          </a:p>
          <a:p>
            <a:r>
              <a:rPr lang="en-US" sz="1400" b="1" dirty="0">
                <a:solidFill>
                  <a:schemeClr val="bg1"/>
                </a:solidFill>
              </a:rPr>
              <a:t>An intracranial mass </a:t>
            </a:r>
            <a:r>
              <a:rPr lang="en-US" sz="1400" dirty="0">
                <a:solidFill>
                  <a:schemeClr val="bg1">
                    <a:lumMod val="65000"/>
                  </a:schemeClr>
                </a:solidFill>
              </a:rPr>
              <a:t>is located such as to compress one optic nerve, thereby causing it to atrophy. By dint of its space-occupying capacity, the mass increases ICP enough to induce papilledema in the other, non-atrophied optic nerve. Ergo, unilateral papilledema.</a:t>
            </a:r>
          </a:p>
        </p:txBody>
      </p:sp>
      <p:sp>
        <p:nvSpPr>
          <p:cNvPr id="5" name="Oval 4"/>
          <p:cNvSpPr/>
          <p:nvPr/>
        </p:nvSpPr>
        <p:spPr>
          <a:xfrm>
            <a:off x="3962400" y="4648200"/>
            <a:ext cx="3200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9544" y="5562600"/>
            <a:ext cx="3579826" cy="523220"/>
          </a:xfrm>
          <a:prstGeom prst="rect">
            <a:avLst/>
          </a:prstGeom>
          <a:solidFill>
            <a:srgbClr val="99FF99"/>
          </a:solidFill>
        </p:spPr>
        <p:txBody>
          <a:bodyPr wrap="none" rtlCol="0">
            <a:spAutoFit/>
          </a:bodyPr>
          <a:lstStyle/>
          <a:p>
            <a:r>
              <a:rPr lang="en-US" sz="1400" i="1" dirty="0">
                <a:solidFill>
                  <a:srgbClr val="0000FF"/>
                </a:solidFill>
              </a:rPr>
              <a:t>What is tumor is the classic cause of FKS?</a:t>
            </a:r>
          </a:p>
          <a:p>
            <a:r>
              <a:rPr lang="en-US" sz="1400" dirty="0">
                <a:solidFill>
                  <a:srgbClr val="99FF99"/>
                </a:solidFill>
              </a:rPr>
              <a:t>An olfactory-groove meningioma</a:t>
            </a:r>
          </a:p>
        </p:txBody>
      </p:sp>
    </p:spTree>
    <p:extLst>
      <p:ext uri="{BB962C8B-B14F-4D97-AF65-F5344CB8AC3E}">
        <p14:creationId xmlns:p14="http://schemas.microsoft.com/office/powerpoint/2010/main" val="7560668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126</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chemeClr val="bg1">
                    <a:lumMod val="75000"/>
                  </a:schemeClr>
                </a:solidFill>
              </a:rPr>
              <a:t>Define papilledema.</a:t>
            </a:r>
          </a:p>
          <a:p>
            <a:r>
              <a:rPr lang="en-US" sz="1600" dirty="0">
                <a:solidFill>
                  <a:schemeClr val="bg1">
                    <a:lumMod val="75000"/>
                  </a:schemeClr>
                </a:solidFill>
              </a:rPr>
              <a:t>Disc edema secondary to increased ICP</a:t>
            </a:r>
          </a:p>
          <a:p>
            <a:endParaRPr lang="en-US" sz="1600" dirty="0">
              <a:solidFill>
                <a:schemeClr val="bg1">
                  <a:lumMod val="75000"/>
                </a:schemeClr>
              </a:solidFill>
            </a:endParaRPr>
          </a:p>
          <a:p>
            <a:r>
              <a:rPr lang="en-US" sz="1600" i="1" dirty="0">
                <a:solidFill>
                  <a:schemeClr val="bg1">
                    <a:lumMod val="75000"/>
                  </a:schemeClr>
                </a:solidFill>
              </a:rPr>
              <a:t>Where along the course of the optic nerve does ICP exert its nefarious influence?</a:t>
            </a:r>
          </a:p>
          <a:p>
            <a:r>
              <a:rPr lang="en-US" sz="1600" dirty="0">
                <a:solidFill>
                  <a:schemeClr val="bg1">
                    <a:lumMod val="75000"/>
                  </a:schemeClr>
                </a:solidFill>
              </a:rPr>
              <a:t>As anterior as it can go--the posterior aspect of the lamina </a:t>
            </a:r>
            <a:r>
              <a:rPr lang="en-US" sz="1600" dirty="0" err="1">
                <a:solidFill>
                  <a:schemeClr val="bg1">
                    <a:lumMod val="75000"/>
                  </a:schemeClr>
                </a:solidFill>
              </a:rPr>
              <a:t>cribrosa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How does increased pressure at the lamina lead to edema of the optic disc?</a:t>
            </a:r>
          </a:p>
          <a:p>
            <a:r>
              <a:rPr lang="en-US" sz="1600" dirty="0">
                <a:solidFill>
                  <a:schemeClr val="bg1">
                    <a:lumMod val="75000"/>
                  </a:schemeClr>
                </a:solidFill>
              </a:rPr>
              <a:t>By interfering with anterograde </a:t>
            </a:r>
            <a:r>
              <a:rPr lang="en-US" sz="1600" dirty="0" err="1">
                <a:solidFill>
                  <a:schemeClr val="bg1">
                    <a:lumMod val="75000"/>
                  </a:schemeClr>
                </a:solidFill>
              </a:rPr>
              <a:t>axoplasmic</a:t>
            </a:r>
            <a:r>
              <a:rPr lang="en-US" sz="1600" dirty="0">
                <a:solidFill>
                  <a:schemeClr val="bg1">
                    <a:lumMod val="75000"/>
                  </a:schemeClr>
                </a:solidFill>
              </a:rPr>
              <a:t> flow. (Remember, the optic nerve fibers are simply the axons of retinal ganglion cells.) </a:t>
            </a:r>
            <a:r>
              <a:rPr lang="en-US" sz="1600" dirty="0" err="1">
                <a:solidFill>
                  <a:schemeClr val="bg1">
                    <a:lumMod val="75000"/>
                  </a:schemeClr>
                </a:solidFill>
              </a:rPr>
              <a:t>Axoplasmic</a:t>
            </a:r>
            <a:r>
              <a:rPr lang="en-US" sz="1600" dirty="0">
                <a:solidFill>
                  <a:schemeClr val="bg1">
                    <a:lumMod val="75000"/>
                  </a:schemeClr>
                </a:solidFill>
              </a:rPr>
              <a:t> stasis at the lamina </a:t>
            </a:r>
            <a:r>
              <a:rPr lang="en-US" sz="1600" dirty="0" err="1">
                <a:solidFill>
                  <a:schemeClr val="bg1">
                    <a:lumMod val="75000"/>
                  </a:schemeClr>
                </a:solidFill>
              </a:rPr>
              <a:t>cribrosa</a:t>
            </a:r>
            <a:r>
              <a:rPr lang="en-US" sz="1600" dirty="0">
                <a:solidFill>
                  <a:schemeClr val="bg1">
                    <a:lumMod val="75000"/>
                  </a:schemeClr>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chemeClr val="bg1">
                  <a:lumMod val="75000"/>
                </a:schemeClr>
              </a:solidFill>
            </a:endParaRPr>
          </a:p>
          <a:p>
            <a:r>
              <a:rPr lang="en-US" sz="1600" i="1" dirty="0">
                <a:solidFill>
                  <a:schemeClr val="bg1">
                    <a:lumMod val="75000"/>
                  </a:schemeClr>
                </a:solidFill>
              </a:rPr>
              <a:t>Is papilledema a unilateral, or bilateral condition?</a:t>
            </a:r>
          </a:p>
          <a:p>
            <a:r>
              <a:rPr lang="en-US" sz="1600" dirty="0">
                <a:solidFill>
                  <a:schemeClr val="bg1">
                    <a:lumMod val="75000"/>
                  </a:schemeClr>
                </a:solidFill>
              </a:rPr>
              <a:t>Absent pre-existing damage to one nerve, </a:t>
            </a:r>
            <a:r>
              <a:rPr lang="en-US" sz="1600" b="1" dirty="0">
                <a:solidFill>
                  <a:srgbClr val="0000FF"/>
                </a:solidFill>
              </a:rPr>
              <a:t>it is </a:t>
            </a:r>
            <a:r>
              <a:rPr lang="en-US" sz="1600" b="1" i="1" u="sng" dirty="0">
                <a:solidFill>
                  <a:srgbClr val="0000FF"/>
                </a:solidFill>
              </a:rPr>
              <a:t>almost</a:t>
            </a:r>
            <a:r>
              <a:rPr lang="en-US" sz="1600" b="1" dirty="0">
                <a:solidFill>
                  <a:srgbClr val="0000FF"/>
                </a:solidFill>
              </a:rPr>
              <a:t> always bilateral</a:t>
            </a:r>
          </a:p>
        </p:txBody>
      </p:sp>
      <p:sp>
        <p:nvSpPr>
          <p:cNvPr id="2" name="TextBox 1"/>
          <p:cNvSpPr txBox="1"/>
          <p:nvPr/>
        </p:nvSpPr>
        <p:spPr>
          <a:xfrm>
            <a:off x="304800" y="5205919"/>
            <a:ext cx="7924800" cy="1600438"/>
          </a:xfrm>
          <a:prstGeom prst="rect">
            <a:avLst/>
          </a:prstGeom>
          <a:solidFill>
            <a:srgbClr val="0000FF"/>
          </a:solidFill>
        </p:spPr>
        <p:txBody>
          <a:bodyPr wrap="square" rtlCol="0">
            <a:spAutoFit/>
          </a:bodyPr>
          <a:lstStyle/>
          <a:p>
            <a:r>
              <a:rPr lang="en-US" sz="1400" i="1" dirty="0">
                <a:solidFill>
                  <a:schemeClr val="bg1">
                    <a:lumMod val="65000"/>
                  </a:schemeClr>
                </a:solidFill>
              </a:rPr>
              <a:t>There is a classic syndrome which presents with unilateral papilledema--what is it?</a:t>
            </a:r>
          </a:p>
          <a:p>
            <a:r>
              <a:rPr lang="en-US" sz="1400" b="1" dirty="0">
                <a:solidFill>
                  <a:schemeClr val="bg1">
                    <a:lumMod val="65000"/>
                  </a:schemeClr>
                </a:solidFill>
              </a:rPr>
              <a:t>Foster Kennedy syndrome (FKS)</a:t>
            </a:r>
          </a:p>
          <a:p>
            <a:endParaRPr lang="en-US" sz="1400" dirty="0">
              <a:solidFill>
                <a:schemeClr val="bg1">
                  <a:lumMod val="65000"/>
                </a:schemeClr>
              </a:solidFill>
            </a:endParaRPr>
          </a:p>
          <a:p>
            <a:r>
              <a:rPr lang="en-US" sz="1400" i="1" dirty="0">
                <a:solidFill>
                  <a:schemeClr val="bg1">
                    <a:lumMod val="65000"/>
                  </a:schemeClr>
                </a:solidFill>
              </a:rPr>
              <a:t>What is the pathophysiology of FKS?</a:t>
            </a:r>
          </a:p>
          <a:p>
            <a:r>
              <a:rPr lang="en-US" sz="1400" b="1" dirty="0">
                <a:solidFill>
                  <a:schemeClr val="bg1"/>
                </a:solidFill>
              </a:rPr>
              <a:t>An intracranial mass </a:t>
            </a:r>
            <a:r>
              <a:rPr lang="en-US" sz="1400" dirty="0">
                <a:solidFill>
                  <a:schemeClr val="bg1">
                    <a:lumMod val="65000"/>
                  </a:schemeClr>
                </a:solidFill>
              </a:rPr>
              <a:t>is located such as to compress one optic nerve, thereby causing it to atrophy. By dint of its space-occupying capacity, the mass increases ICP enough to induce papilledema in the other, non-atrophied optic nerve. Ergo, unilateral papilledema.</a:t>
            </a:r>
          </a:p>
        </p:txBody>
      </p:sp>
      <p:sp>
        <p:nvSpPr>
          <p:cNvPr id="5" name="Oval 4"/>
          <p:cNvSpPr/>
          <p:nvPr/>
        </p:nvSpPr>
        <p:spPr>
          <a:xfrm>
            <a:off x="3962400" y="4648200"/>
            <a:ext cx="3200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9544" y="5562600"/>
            <a:ext cx="3579826" cy="523220"/>
          </a:xfrm>
          <a:prstGeom prst="rect">
            <a:avLst/>
          </a:prstGeom>
          <a:solidFill>
            <a:srgbClr val="99FF99"/>
          </a:solidFill>
        </p:spPr>
        <p:txBody>
          <a:bodyPr wrap="none" rtlCol="0">
            <a:spAutoFit/>
          </a:bodyPr>
          <a:lstStyle/>
          <a:p>
            <a:r>
              <a:rPr lang="en-US" sz="1400" i="1" dirty="0">
                <a:solidFill>
                  <a:srgbClr val="0000FF"/>
                </a:solidFill>
              </a:rPr>
              <a:t>What is tumor is the classic cause of FKS?</a:t>
            </a:r>
          </a:p>
          <a:p>
            <a:r>
              <a:rPr lang="en-US" sz="1400" dirty="0">
                <a:solidFill>
                  <a:srgbClr val="0000FF"/>
                </a:solidFill>
              </a:rPr>
              <a:t>An olfactory-groove meningioma</a:t>
            </a:r>
          </a:p>
        </p:txBody>
      </p:sp>
    </p:spTree>
    <p:extLst>
      <p:ext uri="{BB962C8B-B14F-4D97-AF65-F5344CB8AC3E}">
        <p14:creationId xmlns:p14="http://schemas.microsoft.com/office/powerpoint/2010/main" val="31952964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127</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chemeClr val="bg1">
                    <a:lumMod val="75000"/>
                  </a:schemeClr>
                </a:solidFill>
              </a:rPr>
              <a:t>Define papilledema.</a:t>
            </a:r>
          </a:p>
          <a:p>
            <a:r>
              <a:rPr lang="en-US" sz="1600" dirty="0">
                <a:solidFill>
                  <a:schemeClr val="bg1">
                    <a:lumMod val="75000"/>
                  </a:schemeClr>
                </a:solidFill>
              </a:rPr>
              <a:t>Disc edema secondary to increased ICP</a:t>
            </a:r>
          </a:p>
          <a:p>
            <a:endParaRPr lang="en-US" sz="1600" dirty="0">
              <a:solidFill>
                <a:schemeClr val="bg1">
                  <a:lumMod val="75000"/>
                </a:schemeClr>
              </a:solidFill>
            </a:endParaRPr>
          </a:p>
          <a:p>
            <a:r>
              <a:rPr lang="en-US" sz="1600" i="1" dirty="0">
                <a:solidFill>
                  <a:schemeClr val="bg1">
                    <a:lumMod val="75000"/>
                  </a:schemeClr>
                </a:solidFill>
              </a:rPr>
              <a:t>Where along the course of the optic nerve does ICP exert its nefarious influence?</a:t>
            </a:r>
          </a:p>
          <a:p>
            <a:r>
              <a:rPr lang="en-US" sz="1600" dirty="0">
                <a:solidFill>
                  <a:schemeClr val="bg1">
                    <a:lumMod val="75000"/>
                  </a:schemeClr>
                </a:solidFill>
              </a:rPr>
              <a:t>As anterior as it can go--the posterior aspect of the lamina </a:t>
            </a:r>
            <a:r>
              <a:rPr lang="en-US" sz="1600" dirty="0" err="1">
                <a:solidFill>
                  <a:schemeClr val="bg1">
                    <a:lumMod val="75000"/>
                  </a:schemeClr>
                </a:solidFill>
              </a:rPr>
              <a:t>cribrosa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How does increased pressure at the lamina lead to edema of the optic disc?</a:t>
            </a:r>
          </a:p>
          <a:p>
            <a:r>
              <a:rPr lang="en-US" sz="1600" dirty="0">
                <a:solidFill>
                  <a:schemeClr val="bg1">
                    <a:lumMod val="75000"/>
                  </a:schemeClr>
                </a:solidFill>
              </a:rPr>
              <a:t>By interfering with anterograde </a:t>
            </a:r>
            <a:r>
              <a:rPr lang="en-US" sz="1600" dirty="0" err="1">
                <a:solidFill>
                  <a:schemeClr val="bg1">
                    <a:lumMod val="75000"/>
                  </a:schemeClr>
                </a:solidFill>
              </a:rPr>
              <a:t>axoplasmic</a:t>
            </a:r>
            <a:r>
              <a:rPr lang="en-US" sz="1600" dirty="0">
                <a:solidFill>
                  <a:schemeClr val="bg1">
                    <a:lumMod val="75000"/>
                  </a:schemeClr>
                </a:solidFill>
              </a:rPr>
              <a:t> flow. (Remember, the optic nerve fibers are simply the axons of retinal ganglion cells.) </a:t>
            </a:r>
            <a:r>
              <a:rPr lang="en-US" sz="1600" dirty="0" err="1">
                <a:solidFill>
                  <a:schemeClr val="bg1">
                    <a:lumMod val="75000"/>
                  </a:schemeClr>
                </a:solidFill>
              </a:rPr>
              <a:t>Axoplasmic</a:t>
            </a:r>
            <a:r>
              <a:rPr lang="en-US" sz="1600" dirty="0">
                <a:solidFill>
                  <a:schemeClr val="bg1">
                    <a:lumMod val="75000"/>
                  </a:schemeClr>
                </a:solidFill>
              </a:rPr>
              <a:t> stasis at the lamina </a:t>
            </a:r>
            <a:r>
              <a:rPr lang="en-US" sz="1600" dirty="0" err="1">
                <a:solidFill>
                  <a:schemeClr val="bg1">
                    <a:lumMod val="75000"/>
                  </a:schemeClr>
                </a:solidFill>
              </a:rPr>
              <a:t>cribrosa</a:t>
            </a:r>
            <a:r>
              <a:rPr lang="en-US" sz="1600" dirty="0">
                <a:solidFill>
                  <a:schemeClr val="bg1">
                    <a:lumMod val="75000"/>
                  </a:schemeClr>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chemeClr val="bg1">
                  <a:lumMod val="75000"/>
                </a:schemeClr>
              </a:solidFill>
            </a:endParaRPr>
          </a:p>
          <a:p>
            <a:r>
              <a:rPr lang="en-US" sz="1600" i="1" dirty="0">
                <a:solidFill>
                  <a:schemeClr val="bg1">
                    <a:lumMod val="75000"/>
                  </a:schemeClr>
                </a:solidFill>
              </a:rPr>
              <a:t>Is papilledema a unilateral, or bilateral condition?</a:t>
            </a:r>
          </a:p>
          <a:p>
            <a:r>
              <a:rPr lang="en-US" sz="1600" dirty="0">
                <a:solidFill>
                  <a:schemeClr val="bg1">
                    <a:lumMod val="75000"/>
                  </a:schemeClr>
                </a:solidFill>
              </a:rPr>
              <a:t>Absent pre-existing damage to one nerve, it is </a:t>
            </a:r>
            <a:r>
              <a:rPr lang="en-US" sz="1600" i="1" u="sng" dirty="0">
                <a:solidFill>
                  <a:schemeClr val="bg1">
                    <a:lumMod val="75000"/>
                  </a:schemeClr>
                </a:solidFill>
              </a:rPr>
              <a:t>almost</a:t>
            </a:r>
            <a:r>
              <a:rPr lang="en-US" sz="1600" dirty="0">
                <a:solidFill>
                  <a:schemeClr val="bg1">
                    <a:lumMod val="75000"/>
                  </a:schemeClr>
                </a:solidFill>
              </a:rPr>
              <a:t> always bilateral</a:t>
            </a:r>
          </a:p>
        </p:txBody>
      </p:sp>
      <p:sp>
        <p:nvSpPr>
          <p:cNvPr id="2" name="TextBox 1"/>
          <p:cNvSpPr txBox="1"/>
          <p:nvPr/>
        </p:nvSpPr>
        <p:spPr>
          <a:xfrm>
            <a:off x="304800" y="5205919"/>
            <a:ext cx="7924800" cy="1600438"/>
          </a:xfrm>
          <a:prstGeom prst="rect">
            <a:avLst/>
          </a:prstGeom>
          <a:solidFill>
            <a:srgbClr val="0000FF"/>
          </a:solidFill>
        </p:spPr>
        <p:txBody>
          <a:bodyPr wrap="square" rtlCol="0">
            <a:spAutoFit/>
          </a:bodyPr>
          <a:lstStyle/>
          <a:p>
            <a:r>
              <a:rPr lang="en-US" sz="1400" i="1" dirty="0">
                <a:solidFill>
                  <a:schemeClr val="bg1">
                    <a:lumMod val="65000"/>
                  </a:schemeClr>
                </a:solidFill>
              </a:rPr>
              <a:t>There is a </a:t>
            </a:r>
            <a:r>
              <a:rPr lang="en-US" sz="1400" b="1" i="1" dirty="0">
                <a:solidFill>
                  <a:schemeClr val="bg1"/>
                </a:solidFill>
              </a:rPr>
              <a:t>classic syndrome </a:t>
            </a:r>
            <a:r>
              <a:rPr lang="en-US" sz="1400" i="1" dirty="0">
                <a:solidFill>
                  <a:schemeClr val="bg1">
                    <a:lumMod val="65000"/>
                  </a:schemeClr>
                </a:solidFill>
              </a:rPr>
              <a:t>which presents with unilateral papilledema--what is it?</a:t>
            </a:r>
          </a:p>
          <a:p>
            <a:r>
              <a:rPr lang="en-US" sz="1400" b="1" dirty="0">
                <a:solidFill>
                  <a:schemeClr val="bg1">
                    <a:lumMod val="65000"/>
                  </a:schemeClr>
                </a:solidFill>
              </a:rPr>
              <a:t>Foster Kennedy syndrome (FKS)</a:t>
            </a:r>
          </a:p>
          <a:p>
            <a:endParaRPr lang="en-US" sz="1400" dirty="0">
              <a:solidFill>
                <a:schemeClr val="bg1">
                  <a:lumMod val="65000"/>
                </a:schemeClr>
              </a:solidFill>
            </a:endParaRPr>
          </a:p>
          <a:p>
            <a:r>
              <a:rPr lang="en-US" sz="1400" i="1" dirty="0">
                <a:solidFill>
                  <a:schemeClr val="bg1">
                    <a:lumMod val="65000"/>
                  </a:schemeClr>
                </a:solidFill>
              </a:rPr>
              <a:t>What is the pathophysiology of FKS?</a:t>
            </a:r>
          </a:p>
          <a:p>
            <a:r>
              <a:rPr lang="en-US" sz="1400" dirty="0">
                <a:solidFill>
                  <a:schemeClr val="bg1">
                    <a:lumMod val="65000"/>
                  </a:schemeClr>
                </a:solidFill>
              </a:rPr>
              <a:t>An intracranial mass is located such as to compress one optic nerve, thereby causing it to atrophy. By dint of its space-occupying capacity, the mass increases ICP enough to induce papilledema in the other, non-atrophied optic nerve. Ergo, unilateral papilledema.</a:t>
            </a:r>
          </a:p>
        </p:txBody>
      </p:sp>
      <p:sp>
        <p:nvSpPr>
          <p:cNvPr id="5" name="Oval 4"/>
          <p:cNvSpPr/>
          <p:nvPr/>
        </p:nvSpPr>
        <p:spPr>
          <a:xfrm>
            <a:off x="3962400" y="4648200"/>
            <a:ext cx="3200400"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66800" y="5063462"/>
            <a:ext cx="1905000" cy="6515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2EC40C-50E7-4130-8B9F-394D7687FCD1}"/>
              </a:ext>
            </a:extLst>
          </p:cNvPr>
          <p:cNvSpPr txBox="1"/>
          <p:nvPr/>
        </p:nvSpPr>
        <p:spPr>
          <a:xfrm>
            <a:off x="304799" y="3524844"/>
            <a:ext cx="8686799" cy="1384995"/>
          </a:xfrm>
          <a:prstGeom prst="rect">
            <a:avLst/>
          </a:prstGeom>
          <a:solidFill>
            <a:srgbClr val="FF99FF"/>
          </a:solidFill>
        </p:spPr>
        <p:txBody>
          <a:bodyPr wrap="square" rtlCol="0">
            <a:spAutoFit/>
          </a:bodyPr>
          <a:lstStyle/>
          <a:p>
            <a:r>
              <a:rPr lang="en-US" sz="1400" i="1" dirty="0">
                <a:solidFill>
                  <a:srgbClr val="0000FF"/>
                </a:solidFill>
              </a:rPr>
              <a:t>Mark Twain once said a classic [book] is one that everyone talks about but nobody reads. Likewise, all ophthalmologists are aware of FKS, but no one (I know) has ever seen it. </a:t>
            </a:r>
            <a:r>
              <a:rPr lang="en-US" sz="1400" i="1" dirty="0">
                <a:solidFill>
                  <a:srgbClr val="FF99FF"/>
                </a:solidFill>
              </a:rPr>
              <a:t>However, </a:t>
            </a:r>
            <a:r>
              <a:rPr lang="en-US" sz="1400" b="1" dirty="0">
                <a:solidFill>
                  <a:srgbClr val="FF99FF"/>
                </a:solidFill>
              </a:rPr>
              <a:t>pseudo</a:t>
            </a:r>
            <a:r>
              <a:rPr lang="en-US" sz="1400" i="1" dirty="0">
                <a:solidFill>
                  <a:srgbClr val="FF99FF"/>
                </a:solidFill>
              </a:rPr>
              <a:t>-Foster Kennedy syndrome--disc edema in one eye + a pale atrophic nerve in the fellow eye--is a relatively common entity (at least a hundred times more common than FKS). What is the classic cause of pseudo-FKS?</a:t>
            </a:r>
          </a:p>
          <a:p>
            <a:r>
              <a:rPr lang="en-US" sz="1400" dirty="0">
                <a:solidFill>
                  <a:srgbClr val="FF99FF"/>
                </a:solidFill>
              </a:rPr>
              <a:t>A </a:t>
            </a:r>
            <a:r>
              <a:rPr lang="en-US" sz="1400" dirty="0" err="1">
                <a:solidFill>
                  <a:srgbClr val="FF99FF"/>
                </a:solidFill>
              </a:rPr>
              <a:t>pt</a:t>
            </a:r>
            <a:r>
              <a:rPr lang="en-US" sz="1400" dirty="0">
                <a:solidFill>
                  <a:srgbClr val="FF99FF"/>
                </a:solidFill>
              </a:rPr>
              <a:t> with a remote history of NAION in one eye (so that nerve is now pale and atrophic) with a recent NAION in the eye with disc edema</a:t>
            </a:r>
          </a:p>
        </p:txBody>
      </p:sp>
      <p:sp>
        <p:nvSpPr>
          <p:cNvPr id="6" name="TextBox 5">
            <a:extLst>
              <a:ext uri="{FF2B5EF4-FFF2-40B4-BE49-F238E27FC236}">
                <a16:creationId xmlns:a16="http://schemas.microsoft.com/office/drawing/2014/main" id="{B0E6BFA0-36E5-4677-BA0A-8CAD94887CB1}"/>
              </a:ext>
            </a:extLst>
          </p:cNvPr>
          <p:cNvSpPr txBox="1"/>
          <p:nvPr/>
        </p:nvSpPr>
        <p:spPr>
          <a:xfrm>
            <a:off x="3503493" y="4305893"/>
            <a:ext cx="2289409" cy="276999"/>
          </a:xfrm>
          <a:prstGeom prst="rect">
            <a:avLst/>
          </a:prstGeom>
          <a:noFill/>
        </p:spPr>
        <p:txBody>
          <a:bodyPr wrap="none" rtlCol="0">
            <a:spAutoFit/>
          </a:bodyPr>
          <a:lstStyle/>
          <a:p>
            <a:r>
              <a:rPr lang="en-US" sz="1200" i="1" dirty="0"/>
              <a:t>(No question yet—keep going)</a:t>
            </a:r>
          </a:p>
        </p:txBody>
      </p:sp>
    </p:spTree>
    <p:extLst>
      <p:ext uri="{BB962C8B-B14F-4D97-AF65-F5344CB8AC3E}">
        <p14:creationId xmlns:p14="http://schemas.microsoft.com/office/powerpoint/2010/main" val="8457949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128</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chemeClr val="bg1">
                    <a:lumMod val="75000"/>
                  </a:schemeClr>
                </a:solidFill>
              </a:rPr>
              <a:t>Define papilledema.</a:t>
            </a:r>
          </a:p>
          <a:p>
            <a:r>
              <a:rPr lang="en-US" sz="1600" dirty="0">
                <a:solidFill>
                  <a:schemeClr val="bg1">
                    <a:lumMod val="75000"/>
                  </a:schemeClr>
                </a:solidFill>
              </a:rPr>
              <a:t>Disc edema secondary to increased ICP</a:t>
            </a:r>
          </a:p>
          <a:p>
            <a:endParaRPr lang="en-US" sz="1600" dirty="0">
              <a:solidFill>
                <a:schemeClr val="bg1">
                  <a:lumMod val="75000"/>
                </a:schemeClr>
              </a:solidFill>
            </a:endParaRPr>
          </a:p>
          <a:p>
            <a:r>
              <a:rPr lang="en-US" sz="1600" i="1" dirty="0">
                <a:solidFill>
                  <a:schemeClr val="bg1">
                    <a:lumMod val="75000"/>
                  </a:schemeClr>
                </a:solidFill>
              </a:rPr>
              <a:t>Where along the course of the optic nerve does ICP exert its nefarious influence?</a:t>
            </a:r>
          </a:p>
          <a:p>
            <a:r>
              <a:rPr lang="en-US" sz="1600" dirty="0">
                <a:solidFill>
                  <a:schemeClr val="bg1">
                    <a:lumMod val="75000"/>
                  </a:schemeClr>
                </a:solidFill>
              </a:rPr>
              <a:t>As anterior as it can go--the posterior aspect of the lamina </a:t>
            </a:r>
            <a:r>
              <a:rPr lang="en-US" sz="1600" dirty="0" err="1">
                <a:solidFill>
                  <a:schemeClr val="bg1">
                    <a:lumMod val="75000"/>
                  </a:schemeClr>
                </a:solidFill>
              </a:rPr>
              <a:t>cribrosa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How does increased pressure at the lamina lead to edema of the optic disc?</a:t>
            </a:r>
          </a:p>
          <a:p>
            <a:r>
              <a:rPr lang="en-US" sz="1600" dirty="0">
                <a:solidFill>
                  <a:schemeClr val="bg1">
                    <a:lumMod val="75000"/>
                  </a:schemeClr>
                </a:solidFill>
              </a:rPr>
              <a:t>By interfering with anterograde </a:t>
            </a:r>
            <a:r>
              <a:rPr lang="en-US" sz="1600" dirty="0" err="1">
                <a:solidFill>
                  <a:schemeClr val="bg1">
                    <a:lumMod val="75000"/>
                  </a:schemeClr>
                </a:solidFill>
              </a:rPr>
              <a:t>axoplasmic</a:t>
            </a:r>
            <a:r>
              <a:rPr lang="en-US" sz="1600" dirty="0">
                <a:solidFill>
                  <a:schemeClr val="bg1">
                    <a:lumMod val="75000"/>
                  </a:schemeClr>
                </a:solidFill>
              </a:rPr>
              <a:t> flow. (Remember, the optic nerve fibers are simply the axons of retinal ganglion cells.) </a:t>
            </a:r>
            <a:r>
              <a:rPr lang="en-US" sz="1600" dirty="0" err="1">
                <a:solidFill>
                  <a:schemeClr val="bg1">
                    <a:lumMod val="75000"/>
                  </a:schemeClr>
                </a:solidFill>
              </a:rPr>
              <a:t>Axoplasmic</a:t>
            </a:r>
            <a:r>
              <a:rPr lang="en-US" sz="1600" dirty="0">
                <a:solidFill>
                  <a:schemeClr val="bg1">
                    <a:lumMod val="75000"/>
                  </a:schemeClr>
                </a:solidFill>
              </a:rPr>
              <a:t> stasis at the lamina </a:t>
            </a:r>
            <a:r>
              <a:rPr lang="en-US" sz="1600" dirty="0" err="1">
                <a:solidFill>
                  <a:schemeClr val="bg1">
                    <a:lumMod val="75000"/>
                  </a:schemeClr>
                </a:solidFill>
              </a:rPr>
              <a:t>cribrosa</a:t>
            </a:r>
            <a:r>
              <a:rPr lang="en-US" sz="1600" dirty="0">
                <a:solidFill>
                  <a:schemeClr val="bg1">
                    <a:lumMod val="75000"/>
                  </a:schemeClr>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chemeClr val="bg1">
                  <a:lumMod val="75000"/>
                </a:schemeClr>
              </a:solidFill>
            </a:endParaRPr>
          </a:p>
          <a:p>
            <a:r>
              <a:rPr lang="en-US" sz="1600" i="1" dirty="0">
                <a:solidFill>
                  <a:schemeClr val="bg1">
                    <a:lumMod val="75000"/>
                  </a:schemeClr>
                </a:solidFill>
              </a:rPr>
              <a:t>Is papilledema a unilateral, or bilateral condition?</a:t>
            </a:r>
          </a:p>
          <a:p>
            <a:r>
              <a:rPr lang="en-US" sz="1600" dirty="0">
                <a:solidFill>
                  <a:schemeClr val="bg1">
                    <a:lumMod val="75000"/>
                  </a:schemeClr>
                </a:solidFill>
              </a:rPr>
              <a:t>Absent pre-existing damage to one nerve, it is </a:t>
            </a:r>
            <a:r>
              <a:rPr lang="en-US" sz="1600" i="1" u="sng" dirty="0">
                <a:solidFill>
                  <a:schemeClr val="bg1">
                    <a:lumMod val="75000"/>
                  </a:schemeClr>
                </a:solidFill>
              </a:rPr>
              <a:t>almost</a:t>
            </a:r>
            <a:r>
              <a:rPr lang="en-US" sz="1600" dirty="0">
                <a:solidFill>
                  <a:schemeClr val="bg1">
                    <a:lumMod val="75000"/>
                  </a:schemeClr>
                </a:solidFill>
              </a:rPr>
              <a:t> always bilateral</a:t>
            </a:r>
          </a:p>
        </p:txBody>
      </p:sp>
      <p:sp>
        <p:nvSpPr>
          <p:cNvPr id="2" name="TextBox 1"/>
          <p:cNvSpPr txBox="1"/>
          <p:nvPr/>
        </p:nvSpPr>
        <p:spPr>
          <a:xfrm>
            <a:off x="304800" y="5205919"/>
            <a:ext cx="7924800" cy="1600438"/>
          </a:xfrm>
          <a:prstGeom prst="rect">
            <a:avLst/>
          </a:prstGeom>
          <a:solidFill>
            <a:srgbClr val="0000FF"/>
          </a:solidFill>
        </p:spPr>
        <p:txBody>
          <a:bodyPr wrap="square" rtlCol="0">
            <a:spAutoFit/>
          </a:bodyPr>
          <a:lstStyle/>
          <a:p>
            <a:r>
              <a:rPr lang="en-US" sz="1400" i="1" dirty="0">
                <a:solidFill>
                  <a:schemeClr val="bg1">
                    <a:lumMod val="65000"/>
                  </a:schemeClr>
                </a:solidFill>
              </a:rPr>
              <a:t>There is a </a:t>
            </a:r>
            <a:r>
              <a:rPr lang="en-US" sz="1400" b="1" i="1" dirty="0">
                <a:solidFill>
                  <a:schemeClr val="bg1"/>
                </a:solidFill>
              </a:rPr>
              <a:t>classic syndrome </a:t>
            </a:r>
            <a:r>
              <a:rPr lang="en-US" sz="1400" i="1" dirty="0">
                <a:solidFill>
                  <a:schemeClr val="bg1">
                    <a:lumMod val="65000"/>
                  </a:schemeClr>
                </a:solidFill>
              </a:rPr>
              <a:t>which presents with unilateral papilledema--what is it?</a:t>
            </a:r>
          </a:p>
          <a:p>
            <a:r>
              <a:rPr lang="en-US" sz="1400" b="1" dirty="0">
                <a:solidFill>
                  <a:schemeClr val="bg1">
                    <a:lumMod val="65000"/>
                  </a:schemeClr>
                </a:solidFill>
              </a:rPr>
              <a:t>Foster Kennedy syndrome (FKS)</a:t>
            </a:r>
          </a:p>
          <a:p>
            <a:endParaRPr lang="en-US" sz="1400" dirty="0">
              <a:solidFill>
                <a:schemeClr val="bg1">
                  <a:lumMod val="65000"/>
                </a:schemeClr>
              </a:solidFill>
            </a:endParaRPr>
          </a:p>
          <a:p>
            <a:r>
              <a:rPr lang="en-US" sz="1400" i="1" dirty="0">
                <a:solidFill>
                  <a:schemeClr val="bg1">
                    <a:lumMod val="65000"/>
                  </a:schemeClr>
                </a:solidFill>
              </a:rPr>
              <a:t>What is the pathophysiology of FKS?</a:t>
            </a:r>
          </a:p>
          <a:p>
            <a:r>
              <a:rPr lang="en-US" sz="1400" dirty="0">
                <a:solidFill>
                  <a:schemeClr val="bg1">
                    <a:lumMod val="65000"/>
                  </a:schemeClr>
                </a:solidFill>
              </a:rPr>
              <a:t>An intracranial mass is located such as to compress one optic nerve, thereby causing it to atrophy. By dint of its space-occupying capacity, the mass increases ICP enough to induce papilledema in the other, non-atrophied optic nerve. Ergo, unilateral papilledema.</a:t>
            </a:r>
          </a:p>
        </p:txBody>
      </p:sp>
      <p:sp>
        <p:nvSpPr>
          <p:cNvPr id="5" name="Oval 4"/>
          <p:cNvSpPr/>
          <p:nvPr/>
        </p:nvSpPr>
        <p:spPr>
          <a:xfrm>
            <a:off x="3962400" y="4648200"/>
            <a:ext cx="3200400"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66800" y="5063462"/>
            <a:ext cx="1905000" cy="6515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2EC40C-50E7-4130-8B9F-394D7687FCD1}"/>
              </a:ext>
            </a:extLst>
          </p:cNvPr>
          <p:cNvSpPr txBox="1"/>
          <p:nvPr/>
        </p:nvSpPr>
        <p:spPr>
          <a:xfrm>
            <a:off x="304799" y="3524844"/>
            <a:ext cx="8686799" cy="1384995"/>
          </a:xfrm>
          <a:prstGeom prst="rect">
            <a:avLst/>
          </a:prstGeom>
          <a:solidFill>
            <a:srgbClr val="FF99FF"/>
          </a:solidFill>
        </p:spPr>
        <p:txBody>
          <a:bodyPr wrap="square" rtlCol="0">
            <a:spAutoFit/>
          </a:bodyPr>
          <a:lstStyle/>
          <a:p>
            <a:r>
              <a:rPr lang="en-US" sz="1400" i="1" dirty="0">
                <a:solidFill>
                  <a:srgbClr val="0000FF"/>
                </a:solidFill>
              </a:rPr>
              <a:t>Mark Twain once said a classic [book] is one that everyone talks about but nobody reads. Likewise, all ophthalmologists are aware of FKS, but no one (I know) has ever seen it. </a:t>
            </a:r>
            <a:r>
              <a:rPr lang="en-US" sz="1400" i="1" dirty="0"/>
              <a:t>However, </a:t>
            </a:r>
            <a:r>
              <a:rPr lang="en-US" sz="1400" b="1" dirty="0"/>
              <a:t>pseudo</a:t>
            </a:r>
            <a:r>
              <a:rPr lang="en-US" sz="1400" i="1" dirty="0"/>
              <a:t>-Foster Kennedy syndrome--disc edema in one eye + a pale atrophic nerve in the fellow eye--is a relatively common entity (at least a hundred times more common than FKS). What is the classic cause of pseudo-FKS?</a:t>
            </a:r>
          </a:p>
          <a:p>
            <a:r>
              <a:rPr lang="en-US" sz="1400" dirty="0">
                <a:solidFill>
                  <a:srgbClr val="FF99FF"/>
                </a:solidFill>
              </a:rPr>
              <a:t>A </a:t>
            </a:r>
            <a:r>
              <a:rPr lang="en-US" sz="1400" dirty="0" err="1">
                <a:solidFill>
                  <a:srgbClr val="FF99FF"/>
                </a:solidFill>
              </a:rPr>
              <a:t>pt</a:t>
            </a:r>
            <a:r>
              <a:rPr lang="en-US" sz="1400" dirty="0">
                <a:solidFill>
                  <a:srgbClr val="FF99FF"/>
                </a:solidFill>
              </a:rPr>
              <a:t> with a remote history of NAION in one eye (so that nerve is now pale and atrophic) with a recent NAION in the eye with disc edema</a:t>
            </a:r>
          </a:p>
        </p:txBody>
      </p:sp>
    </p:spTree>
    <p:extLst>
      <p:ext uri="{BB962C8B-B14F-4D97-AF65-F5344CB8AC3E}">
        <p14:creationId xmlns:p14="http://schemas.microsoft.com/office/powerpoint/2010/main" val="31226119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129</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3" name="TextBox 2"/>
          <p:cNvSpPr txBox="1"/>
          <p:nvPr/>
        </p:nvSpPr>
        <p:spPr>
          <a:xfrm>
            <a:off x="304800" y="1108738"/>
            <a:ext cx="8686799" cy="4031873"/>
          </a:xfrm>
          <a:prstGeom prst="rect">
            <a:avLst/>
          </a:prstGeom>
          <a:noFill/>
        </p:spPr>
        <p:txBody>
          <a:bodyPr wrap="square" rtlCol="0">
            <a:spAutoFit/>
          </a:bodyPr>
          <a:lstStyle/>
          <a:p>
            <a:r>
              <a:rPr lang="en-US" sz="1600" i="1" dirty="0">
                <a:solidFill>
                  <a:schemeClr val="bg1">
                    <a:lumMod val="75000"/>
                  </a:schemeClr>
                </a:solidFill>
              </a:rPr>
              <a:t>Define papilledema.</a:t>
            </a:r>
          </a:p>
          <a:p>
            <a:r>
              <a:rPr lang="en-US" sz="1600" dirty="0">
                <a:solidFill>
                  <a:schemeClr val="bg1">
                    <a:lumMod val="75000"/>
                  </a:schemeClr>
                </a:solidFill>
              </a:rPr>
              <a:t>Disc edema secondary to increased ICP</a:t>
            </a:r>
          </a:p>
          <a:p>
            <a:endParaRPr lang="en-US" sz="1600" dirty="0">
              <a:solidFill>
                <a:schemeClr val="bg1">
                  <a:lumMod val="75000"/>
                </a:schemeClr>
              </a:solidFill>
            </a:endParaRPr>
          </a:p>
          <a:p>
            <a:r>
              <a:rPr lang="en-US" sz="1600" i="1" dirty="0">
                <a:solidFill>
                  <a:schemeClr val="bg1">
                    <a:lumMod val="75000"/>
                  </a:schemeClr>
                </a:solidFill>
              </a:rPr>
              <a:t>Where along the course of the optic nerve does ICP exert its nefarious influence?</a:t>
            </a:r>
          </a:p>
          <a:p>
            <a:r>
              <a:rPr lang="en-US" sz="1600" dirty="0">
                <a:solidFill>
                  <a:schemeClr val="bg1">
                    <a:lumMod val="75000"/>
                  </a:schemeClr>
                </a:solidFill>
              </a:rPr>
              <a:t>As anterior as it can go--the posterior aspect of the lamina </a:t>
            </a:r>
            <a:r>
              <a:rPr lang="en-US" sz="1600" dirty="0" err="1">
                <a:solidFill>
                  <a:schemeClr val="bg1">
                    <a:lumMod val="75000"/>
                  </a:schemeClr>
                </a:solidFill>
              </a:rPr>
              <a:t>cribrosa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How does increased pressure at the lamina lead to edema of the optic disc?</a:t>
            </a:r>
          </a:p>
          <a:p>
            <a:r>
              <a:rPr lang="en-US" sz="1600" dirty="0">
                <a:solidFill>
                  <a:schemeClr val="bg1">
                    <a:lumMod val="75000"/>
                  </a:schemeClr>
                </a:solidFill>
              </a:rPr>
              <a:t>By interfering with anterograde </a:t>
            </a:r>
            <a:r>
              <a:rPr lang="en-US" sz="1600" dirty="0" err="1">
                <a:solidFill>
                  <a:schemeClr val="bg1">
                    <a:lumMod val="75000"/>
                  </a:schemeClr>
                </a:solidFill>
              </a:rPr>
              <a:t>axoplasmic</a:t>
            </a:r>
            <a:r>
              <a:rPr lang="en-US" sz="1600" dirty="0">
                <a:solidFill>
                  <a:schemeClr val="bg1">
                    <a:lumMod val="75000"/>
                  </a:schemeClr>
                </a:solidFill>
              </a:rPr>
              <a:t> flow. (Remember, the optic nerve fibers are simply the axons of retinal ganglion cells.) </a:t>
            </a:r>
            <a:r>
              <a:rPr lang="en-US" sz="1600" dirty="0" err="1">
                <a:solidFill>
                  <a:schemeClr val="bg1">
                    <a:lumMod val="75000"/>
                  </a:schemeClr>
                </a:solidFill>
              </a:rPr>
              <a:t>Axoplasmic</a:t>
            </a:r>
            <a:r>
              <a:rPr lang="en-US" sz="1600" dirty="0">
                <a:solidFill>
                  <a:schemeClr val="bg1">
                    <a:lumMod val="75000"/>
                  </a:schemeClr>
                </a:solidFill>
              </a:rPr>
              <a:t> stasis at the lamina </a:t>
            </a:r>
            <a:r>
              <a:rPr lang="en-US" sz="1600" dirty="0" err="1">
                <a:solidFill>
                  <a:schemeClr val="bg1">
                    <a:lumMod val="75000"/>
                  </a:schemeClr>
                </a:solidFill>
              </a:rPr>
              <a:t>cribrosa</a:t>
            </a:r>
            <a:r>
              <a:rPr lang="en-US" sz="1600" dirty="0">
                <a:solidFill>
                  <a:schemeClr val="bg1">
                    <a:lumMod val="75000"/>
                  </a:schemeClr>
                </a:solidFill>
              </a:rPr>
              <a:t> leads to swelling of the fibers in the pre-laminar and NFL portion of the nerve, which in the aggregate manifests as disc edema. Fiber swelling may also compromise blood flow to the pre-laminar/NFL portions of the nerve, which could lead to further axon compromise (and therefore further swelling) as well as fluid accumulation (ditto).</a:t>
            </a:r>
          </a:p>
          <a:p>
            <a:endParaRPr lang="en-US" sz="1600" dirty="0">
              <a:solidFill>
                <a:schemeClr val="bg1">
                  <a:lumMod val="75000"/>
                </a:schemeClr>
              </a:solidFill>
            </a:endParaRPr>
          </a:p>
          <a:p>
            <a:r>
              <a:rPr lang="en-US" sz="1600" i="1" dirty="0">
                <a:solidFill>
                  <a:schemeClr val="bg1">
                    <a:lumMod val="75000"/>
                  </a:schemeClr>
                </a:solidFill>
              </a:rPr>
              <a:t>Is papilledema a unilateral, or bilateral condition?</a:t>
            </a:r>
          </a:p>
          <a:p>
            <a:r>
              <a:rPr lang="en-US" sz="1600" dirty="0">
                <a:solidFill>
                  <a:schemeClr val="bg1">
                    <a:lumMod val="75000"/>
                  </a:schemeClr>
                </a:solidFill>
              </a:rPr>
              <a:t>Absent pre-existing damage to one nerve, it is </a:t>
            </a:r>
            <a:r>
              <a:rPr lang="en-US" sz="1600" i="1" u="sng" dirty="0">
                <a:solidFill>
                  <a:schemeClr val="bg1">
                    <a:lumMod val="75000"/>
                  </a:schemeClr>
                </a:solidFill>
              </a:rPr>
              <a:t>almost</a:t>
            </a:r>
            <a:r>
              <a:rPr lang="en-US" sz="1600" dirty="0">
                <a:solidFill>
                  <a:schemeClr val="bg1">
                    <a:lumMod val="75000"/>
                  </a:schemeClr>
                </a:solidFill>
              </a:rPr>
              <a:t> always bilateral</a:t>
            </a:r>
          </a:p>
        </p:txBody>
      </p:sp>
      <p:sp>
        <p:nvSpPr>
          <p:cNvPr id="2" name="TextBox 1"/>
          <p:cNvSpPr txBox="1"/>
          <p:nvPr/>
        </p:nvSpPr>
        <p:spPr>
          <a:xfrm>
            <a:off x="304800" y="5205919"/>
            <a:ext cx="7924800" cy="1600438"/>
          </a:xfrm>
          <a:prstGeom prst="rect">
            <a:avLst/>
          </a:prstGeom>
          <a:solidFill>
            <a:srgbClr val="0000FF"/>
          </a:solidFill>
        </p:spPr>
        <p:txBody>
          <a:bodyPr wrap="square" rtlCol="0">
            <a:spAutoFit/>
          </a:bodyPr>
          <a:lstStyle/>
          <a:p>
            <a:r>
              <a:rPr lang="en-US" sz="1400" i="1" dirty="0">
                <a:solidFill>
                  <a:schemeClr val="bg1">
                    <a:lumMod val="65000"/>
                  </a:schemeClr>
                </a:solidFill>
              </a:rPr>
              <a:t>There is a </a:t>
            </a:r>
            <a:r>
              <a:rPr lang="en-US" sz="1400" b="1" i="1" dirty="0">
                <a:solidFill>
                  <a:schemeClr val="bg1"/>
                </a:solidFill>
              </a:rPr>
              <a:t>classic syndrome </a:t>
            </a:r>
            <a:r>
              <a:rPr lang="en-US" sz="1400" i="1" dirty="0">
                <a:solidFill>
                  <a:schemeClr val="bg1">
                    <a:lumMod val="65000"/>
                  </a:schemeClr>
                </a:solidFill>
              </a:rPr>
              <a:t>which presents with unilateral papilledema--what is it?</a:t>
            </a:r>
          </a:p>
          <a:p>
            <a:r>
              <a:rPr lang="en-US" sz="1400" b="1" dirty="0">
                <a:solidFill>
                  <a:schemeClr val="bg1">
                    <a:lumMod val="65000"/>
                  </a:schemeClr>
                </a:solidFill>
              </a:rPr>
              <a:t>Foster Kennedy syndrome (FKS)</a:t>
            </a:r>
          </a:p>
          <a:p>
            <a:endParaRPr lang="en-US" sz="1400" dirty="0">
              <a:solidFill>
                <a:schemeClr val="bg1">
                  <a:lumMod val="65000"/>
                </a:schemeClr>
              </a:solidFill>
            </a:endParaRPr>
          </a:p>
          <a:p>
            <a:r>
              <a:rPr lang="en-US" sz="1400" i="1" dirty="0">
                <a:solidFill>
                  <a:schemeClr val="bg1">
                    <a:lumMod val="65000"/>
                  </a:schemeClr>
                </a:solidFill>
              </a:rPr>
              <a:t>What is the pathophysiology of FKS?</a:t>
            </a:r>
          </a:p>
          <a:p>
            <a:r>
              <a:rPr lang="en-US" sz="1400" dirty="0">
                <a:solidFill>
                  <a:schemeClr val="bg1">
                    <a:lumMod val="65000"/>
                  </a:schemeClr>
                </a:solidFill>
              </a:rPr>
              <a:t>An intracranial mass is located such as to compress one optic nerve, thereby causing it to atrophy. By dint of its space-occupying capacity, the mass increases ICP enough to induce papilledema in the other, non-atrophied optic nerve. Ergo, unilateral papilledema.</a:t>
            </a:r>
          </a:p>
        </p:txBody>
      </p:sp>
      <p:sp>
        <p:nvSpPr>
          <p:cNvPr id="5" name="Oval 4"/>
          <p:cNvSpPr/>
          <p:nvPr/>
        </p:nvSpPr>
        <p:spPr>
          <a:xfrm>
            <a:off x="3962400" y="4648200"/>
            <a:ext cx="3200400"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799" y="3524844"/>
            <a:ext cx="8686799" cy="1384995"/>
          </a:xfrm>
          <a:prstGeom prst="rect">
            <a:avLst/>
          </a:prstGeom>
          <a:solidFill>
            <a:srgbClr val="FF99FF"/>
          </a:solidFill>
        </p:spPr>
        <p:txBody>
          <a:bodyPr wrap="square" rtlCol="0">
            <a:spAutoFit/>
          </a:bodyPr>
          <a:lstStyle/>
          <a:p>
            <a:r>
              <a:rPr lang="en-US" sz="1400" i="1" dirty="0">
                <a:solidFill>
                  <a:srgbClr val="0000FF"/>
                </a:solidFill>
              </a:rPr>
              <a:t>Mark Twain once said a classic [book] is one that everyone talks about but nobody reads. Likewise, all ophthalmologists are aware of FKS, but no one (I know) has ever seen it. </a:t>
            </a:r>
            <a:r>
              <a:rPr lang="en-US" sz="1400" i="1" dirty="0"/>
              <a:t>However, </a:t>
            </a:r>
            <a:r>
              <a:rPr lang="en-US" sz="1400" b="1" dirty="0"/>
              <a:t>pseudo</a:t>
            </a:r>
            <a:r>
              <a:rPr lang="en-US" sz="1400" i="1" dirty="0"/>
              <a:t>-Foster Kennedy syndrome--disc edema in one eye + a pale atrophic nerve in the fellow eye--is a relatively common entity (at least a hundred times more common than FKS). What is the classic cause of pseudo-FKS?</a:t>
            </a:r>
          </a:p>
          <a:p>
            <a:r>
              <a:rPr lang="en-US" sz="1400" dirty="0">
                <a:solidFill>
                  <a:srgbClr val="0000FF"/>
                </a:solidFill>
              </a:rPr>
              <a:t>A </a:t>
            </a:r>
            <a:r>
              <a:rPr lang="en-US" sz="1400" dirty="0" err="1">
                <a:solidFill>
                  <a:srgbClr val="0000FF"/>
                </a:solidFill>
              </a:rPr>
              <a:t>pt</a:t>
            </a:r>
            <a:r>
              <a:rPr lang="en-US" sz="1400" dirty="0">
                <a:solidFill>
                  <a:srgbClr val="0000FF"/>
                </a:solidFill>
              </a:rPr>
              <a:t> with a remote history of NAION in one eye (so that nerve is now pale and atrophic) with a recent NAION in the eye with disc edema</a:t>
            </a:r>
          </a:p>
        </p:txBody>
      </p:sp>
      <p:sp>
        <p:nvSpPr>
          <p:cNvPr id="4" name="Oval 3"/>
          <p:cNvSpPr/>
          <p:nvPr/>
        </p:nvSpPr>
        <p:spPr>
          <a:xfrm>
            <a:off x="1066800" y="5063462"/>
            <a:ext cx="1905000" cy="6515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31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13</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096000" cy="307777"/>
          </a:xfrm>
          <a:prstGeom prst="rect">
            <a:avLst/>
          </a:prstGeom>
          <a:noFill/>
        </p:spPr>
        <p:txBody>
          <a:bodyPr wrap="square" rtlCol="0">
            <a:spAutoFit/>
          </a:bodyPr>
          <a:lstStyle/>
          <a:p>
            <a:r>
              <a:rPr lang="en-US" sz="1400" i="1" dirty="0"/>
              <a:t>‘Most’? Where will the others synapse, and what are they responsible for?</a:t>
            </a:r>
            <a:endParaRPr lang="en-US" sz="1400" dirty="0"/>
          </a:p>
        </p:txBody>
      </p:sp>
      <p:sp>
        <p:nvSpPr>
          <p:cNvPr id="8" name="TextBox 7"/>
          <p:cNvSpPr txBox="1"/>
          <p:nvPr/>
        </p:nvSpPr>
        <p:spPr>
          <a:xfrm>
            <a:off x="533400" y="3528536"/>
            <a:ext cx="82296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b="1" dirty="0"/>
              <a:t>Most</a:t>
            </a:r>
            <a:r>
              <a:rPr lang="en-US" sz="1400" dirty="0"/>
              <a:t> of the others </a:t>
            </a:r>
            <a:r>
              <a:rPr lang="en-US" sz="1400" dirty="0">
                <a:solidFill>
                  <a:schemeClr val="bg1">
                    <a:lumMod val="75000"/>
                  </a:schemeClr>
                </a:solidFill>
              </a:rPr>
              <a:t>are involved in the pupillary light reflex; they peel off just prior to reaching the LGN, heading instead to the </a:t>
            </a:r>
            <a:r>
              <a:rPr lang="en-US" sz="1400" dirty="0" err="1">
                <a:solidFill>
                  <a:schemeClr val="bg1">
                    <a:lumMod val="75000"/>
                  </a:schemeClr>
                </a:solidFill>
              </a:rPr>
              <a:t>pretectum</a:t>
            </a:r>
            <a:r>
              <a:rPr lang="en-US" sz="1400" dirty="0">
                <a:solidFill>
                  <a:schemeClr val="bg1">
                    <a:lumMod val="75000"/>
                  </a:schemeClr>
                </a:solidFill>
              </a:rPr>
              <a:t> of the dorsal midbrain to </a:t>
            </a:r>
            <a:r>
              <a:rPr lang="en-US" sz="1400" dirty="0"/>
              <a:t>synapse in the </a:t>
            </a:r>
            <a:r>
              <a:rPr lang="en-US" sz="1400" dirty="0" err="1"/>
              <a:t>pretectal</a:t>
            </a:r>
            <a:r>
              <a:rPr lang="en-US" sz="1400" dirty="0"/>
              <a:t> nuclei</a:t>
            </a:r>
          </a:p>
        </p:txBody>
      </p:sp>
      <p:sp>
        <p:nvSpPr>
          <p:cNvPr id="9"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7" name="Oval 6"/>
          <p:cNvSpPr/>
          <p:nvPr/>
        </p:nvSpPr>
        <p:spPr>
          <a:xfrm>
            <a:off x="477672" y="3646227"/>
            <a:ext cx="665328" cy="4685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7449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130</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pic>
        <p:nvPicPr>
          <p:cNvPr id="3074" name="Picture 2" descr="Pseudo-Foster Kennedy Syndrome">
            <a:extLst>
              <a:ext uri="{FF2B5EF4-FFF2-40B4-BE49-F238E27FC236}">
                <a16:creationId xmlns:a16="http://schemas.microsoft.com/office/drawing/2014/main" id="{6A54C0C2-0299-43FF-A3F9-070AE066B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638800" cy="23943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23883E-64AB-4B4A-AF01-684D5C1BA370}"/>
              </a:ext>
            </a:extLst>
          </p:cNvPr>
          <p:cNvSpPr txBox="1"/>
          <p:nvPr/>
        </p:nvSpPr>
        <p:spPr>
          <a:xfrm>
            <a:off x="609600" y="5612249"/>
            <a:ext cx="7924800" cy="738664"/>
          </a:xfrm>
          <a:prstGeom prst="rect">
            <a:avLst/>
          </a:prstGeom>
          <a:noFill/>
        </p:spPr>
        <p:txBody>
          <a:bodyPr wrap="square" rtlCol="0">
            <a:spAutoFit/>
          </a:bodyPr>
          <a:lstStyle/>
          <a:p>
            <a:r>
              <a:rPr lang="en-US" sz="1400" b="0" i="0" dirty="0">
                <a:solidFill>
                  <a:srgbClr val="333333"/>
                </a:solidFill>
                <a:effectLst/>
                <a:latin typeface="+mn-lt"/>
              </a:rPr>
              <a:t>66-year-old vasculopathy with bilateral, sequential, acute painless vision loss from pseudo-Foster Kennedy syndrome. (A) He initially presented with acute vision loss OS and was noted to have disc edema with peripapillary hemorrhages OS from (NAION). </a:t>
            </a:r>
            <a:endParaRPr lang="en-US" sz="1400" dirty="0">
              <a:solidFill>
                <a:srgbClr val="0000FF"/>
              </a:solidFill>
              <a:latin typeface="+mn-lt"/>
            </a:endParaRPr>
          </a:p>
        </p:txBody>
      </p:sp>
    </p:spTree>
    <p:extLst>
      <p:ext uri="{BB962C8B-B14F-4D97-AF65-F5344CB8AC3E}">
        <p14:creationId xmlns:p14="http://schemas.microsoft.com/office/powerpoint/2010/main" val="38400662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131</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pic>
        <p:nvPicPr>
          <p:cNvPr id="3074" name="Picture 2" descr="Pseudo-Foster Kennedy Syndrome">
            <a:extLst>
              <a:ext uri="{FF2B5EF4-FFF2-40B4-BE49-F238E27FC236}">
                <a16:creationId xmlns:a16="http://schemas.microsoft.com/office/drawing/2014/main" id="{6A54C0C2-0299-43FF-A3F9-070AE066B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638800" cy="23943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seudo-Foster Kennedy Syndrome">
            <a:extLst>
              <a:ext uri="{FF2B5EF4-FFF2-40B4-BE49-F238E27FC236}">
                <a16:creationId xmlns:a16="http://schemas.microsoft.com/office/drawing/2014/main" id="{F83242D5-CD29-4D98-BF1F-D5356631B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5638800" cy="23943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23883E-64AB-4B4A-AF01-684D5C1BA370}"/>
              </a:ext>
            </a:extLst>
          </p:cNvPr>
          <p:cNvSpPr txBox="1"/>
          <p:nvPr/>
        </p:nvSpPr>
        <p:spPr>
          <a:xfrm>
            <a:off x="609600" y="5612249"/>
            <a:ext cx="7924800" cy="1169551"/>
          </a:xfrm>
          <a:prstGeom prst="rect">
            <a:avLst/>
          </a:prstGeom>
          <a:noFill/>
        </p:spPr>
        <p:txBody>
          <a:bodyPr wrap="square" rtlCol="0">
            <a:spAutoFit/>
          </a:bodyPr>
          <a:lstStyle/>
          <a:p>
            <a:r>
              <a:rPr lang="en-US" sz="1400" b="0" i="0" dirty="0">
                <a:solidFill>
                  <a:srgbClr val="333333"/>
                </a:solidFill>
                <a:effectLst/>
                <a:latin typeface="+mn-lt"/>
              </a:rPr>
              <a:t>66-year-old vasculopathy with bilateral, sequential, acute painless vision loss from pseudo-Foster Kennedy syndrome. (A) He initially presented with acute vision loss OS and was noted to have disc edema with peripapillary hemorrhages OS from (NAION). </a:t>
            </a:r>
            <a:r>
              <a:rPr lang="en-US" sz="1400" b="0" i="0" dirty="0">
                <a:solidFill>
                  <a:srgbClr val="0000FF"/>
                </a:solidFill>
                <a:effectLst/>
                <a:latin typeface="+mn-lt"/>
              </a:rPr>
              <a:t>(B) Three months later, he developed acute painless vision loss OD. Dilated fundus examination at that time showed diffuse pallor OS and hyperemic sectoral disc edema OD.</a:t>
            </a:r>
            <a:endParaRPr lang="en-US" sz="1400" dirty="0">
              <a:solidFill>
                <a:srgbClr val="0000FF"/>
              </a:solidFill>
              <a:latin typeface="+mn-lt"/>
            </a:endParaRPr>
          </a:p>
        </p:txBody>
      </p:sp>
    </p:spTree>
    <p:extLst>
      <p:ext uri="{BB962C8B-B14F-4D97-AF65-F5344CB8AC3E}">
        <p14:creationId xmlns:p14="http://schemas.microsoft.com/office/powerpoint/2010/main" val="41413953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132</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2299283659"/>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600" b="1" i="1" dirty="0">
                          <a:solidFill>
                            <a:srgbClr val="0000FF"/>
                          </a:solidFill>
                        </a:rPr>
                        <a:t>?</a:t>
                      </a:r>
                    </a:p>
                  </a:txBody>
                  <a:tcPr anchor="ctr"/>
                </a:tc>
                <a:tc>
                  <a:txBody>
                    <a:bodyPr/>
                    <a:lstStyle/>
                    <a:p>
                      <a:pPr algn="ctr"/>
                      <a:r>
                        <a:rPr lang="en-US" sz="1600" b="1" i="1" dirty="0">
                          <a:solidFill>
                            <a:srgbClr val="0000FF"/>
                          </a:solidFill>
                        </a:rPr>
                        <a:t>?</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30758737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133</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1445849360"/>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rgbClr val="0000FF"/>
                          </a:solidFill>
                        </a:rPr>
                        <a:t>Largely intact</a:t>
                      </a:r>
                    </a:p>
                  </a:txBody>
                  <a:tcPr anchor="ctr"/>
                </a:tc>
                <a:tc>
                  <a:txBody>
                    <a:bodyPr/>
                    <a:lstStyle/>
                    <a:p>
                      <a:pPr algn="ctr"/>
                      <a:r>
                        <a:rPr lang="en-US" sz="1400" b="1" dirty="0">
                          <a:solidFill>
                            <a:srgbClr val="0000FF"/>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40698707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134</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4222561414"/>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solidFill>
              </a:rPr>
              <a:t>As a practical matter, </a:t>
            </a:r>
            <a:r>
              <a:rPr lang="en-US" sz="1400" dirty="0">
                <a:solidFill>
                  <a:schemeClr val="bg1"/>
                </a:solidFill>
              </a:rPr>
              <a:t>visual functioning </a:t>
            </a:r>
            <a:r>
              <a:rPr lang="en-US" sz="1400" i="1" dirty="0">
                <a:solidFill>
                  <a:schemeClr val="bg1"/>
                </a:solidFill>
              </a:rPr>
              <a:t>refers to three specific exam findings. What are they?</a:t>
            </a:r>
          </a:p>
          <a:p>
            <a:r>
              <a:rPr lang="en-US" sz="1400" dirty="0">
                <a:solidFill>
                  <a:schemeClr val="bg1"/>
                </a:solidFill>
              </a:rPr>
              <a:t>--</a:t>
            </a:r>
          </a:p>
          <a:p>
            <a:r>
              <a:rPr lang="en-US" sz="1400" dirty="0">
                <a:solidFill>
                  <a:schemeClr val="bg1"/>
                </a:solidFill>
              </a:rPr>
              <a:t>--</a:t>
            </a:r>
          </a:p>
          <a:p>
            <a:r>
              <a:rPr lang="en-US" sz="1400" dirty="0">
                <a:solidFill>
                  <a:schemeClr val="bg1"/>
                </a:solidFill>
              </a:rPr>
              <a:t>--</a:t>
            </a:r>
          </a:p>
        </p:txBody>
      </p:sp>
    </p:spTree>
    <p:extLst>
      <p:ext uri="{BB962C8B-B14F-4D97-AF65-F5344CB8AC3E}">
        <p14:creationId xmlns:p14="http://schemas.microsoft.com/office/powerpoint/2010/main" val="8956267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135</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solidFill>
              </a:rPr>
              <a:t>As a practical matter, </a:t>
            </a:r>
            <a:r>
              <a:rPr lang="en-US" sz="1400" dirty="0">
                <a:solidFill>
                  <a:schemeClr val="bg1"/>
                </a:solidFill>
              </a:rPr>
              <a:t>visual functioning </a:t>
            </a:r>
            <a:r>
              <a:rPr lang="en-US" sz="1400" i="1" dirty="0">
                <a:solidFill>
                  <a:schemeClr val="bg1"/>
                </a:solidFill>
              </a:rPr>
              <a:t>refers to three specific exam findings. What are they?</a:t>
            </a:r>
          </a:p>
          <a:p>
            <a:r>
              <a:rPr lang="en-US" sz="1400" dirty="0">
                <a:solidFill>
                  <a:schemeClr val="bg1"/>
                </a:solidFill>
              </a:rPr>
              <a:t>--Visual acuity</a:t>
            </a:r>
          </a:p>
          <a:p>
            <a:r>
              <a:rPr lang="en-US" sz="1400" dirty="0">
                <a:solidFill>
                  <a:schemeClr val="bg1"/>
                </a:solidFill>
              </a:rPr>
              <a:t>--Visual fields</a:t>
            </a:r>
          </a:p>
          <a:p>
            <a:r>
              <a:rPr lang="en-US" sz="1400" dirty="0">
                <a:solidFill>
                  <a:schemeClr val="bg1"/>
                </a:solidFill>
              </a:rPr>
              <a:t>--Color vision</a:t>
            </a:r>
          </a:p>
        </p:txBody>
      </p:sp>
    </p:spTree>
    <p:extLst>
      <p:ext uri="{BB962C8B-B14F-4D97-AF65-F5344CB8AC3E}">
        <p14:creationId xmlns:p14="http://schemas.microsoft.com/office/powerpoint/2010/main" val="23899760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136</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554633384"/>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lumMod val="65000"/>
                  </a:schemeClr>
                </a:solidFill>
              </a:rPr>
              <a:t>As a practical matter, </a:t>
            </a:r>
            <a:r>
              <a:rPr lang="en-US" sz="1400" dirty="0">
                <a:solidFill>
                  <a:schemeClr val="bg1">
                    <a:lumMod val="65000"/>
                  </a:schemeClr>
                </a:solidFill>
              </a:rPr>
              <a:t>visual functioning </a:t>
            </a:r>
            <a:r>
              <a:rPr lang="en-US" sz="1400" i="1" dirty="0">
                <a:solidFill>
                  <a:schemeClr val="bg1">
                    <a:lumMod val="65000"/>
                  </a:schemeClr>
                </a:solidFill>
              </a:rPr>
              <a:t>refers to three specific exam findings. What are they?</a:t>
            </a:r>
          </a:p>
          <a:p>
            <a:r>
              <a:rPr lang="en-US" sz="1400" dirty="0">
                <a:solidFill>
                  <a:schemeClr val="bg1">
                    <a:lumMod val="65000"/>
                  </a:schemeClr>
                </a:solidFill>
              </a:rPr>
              <a:t>--Visual acuity</a:t>
            </a:r>
          </a:p>
          <a:p>
            <a:r>
              <a:rPr lang="en-US" sz="1400" dirty="0">
                <a:solidFill>
                  <a:schemeClr val="bg1">
                    <a:lumMod val="65000"/>
                  </a:schemeClr>
                </a:solidFill>
              </a:rPr>
              <a:t>--Visual fields</a:t>
            </a:r>
          </a:p>
          <a:p>
            <a:r>
              <a:rPr lang="en-US" sz="1400" dirty="0">
                <a:solidFill>
                  <a:schemeClr val="bg1">
                    <a:lumMod val="65000"/>
                  </a:schemeClr>
                </a:solidFill>
              </a:rPr>
              <a:t>--Color vision</a:t>
            </a:r>
          </a:p>
        </p:txBody>
      </p:sp>
      <p:sp>
        <p:nvSpPr>
          <p:cNvPr id="6" name="TextBox 5">
            <a:extLst>
              <a:ext uri="{FF2B5EF4-FFF2-40B4-BE49-F238E27FC236}">
                <a16:creationId xmlns:a16="http://schemas.microsoft.com/office/drawing/2014/main" id="{553DEF2B-01FD-47F7-AC5E-3BF41C2CD965}"/>
              </a:ext>
            </a:extLst>
          </p:cNvPr>
          <p:cNvSpPr txBox="1"/>
          <p:nvPr/>
        </p:nvSpPr>
        <p:spPr>
          <a:xfrm>
            <a:off x="1851812" y="3614463"/>
            <a:ext cx="5506636" cy="2246769"/>
          </a:xfrm>
          <a:prstGeom prst="rect">
            <a:avLst/>
          </a:prstGeom>
          <a:solidFill>
            <a:srgbClr val="002060"/>
          </a:solidFill>
        </p:spPr>
        <p:txBody>
          <a:bodyPr wrap="square" rtlCol="0">
            <a:spAutoFit/>
          </a:bodyPr>
          <a:lstStyle/>
          <a:p>
            <a:r>
              <a:rPr lang="en-US" sz="1400" i="1" dirty="0">
                <a:solidFill>
                  <a:schemeClr val="bg1"/>
                </a:solidFill>
              </a:rPr>
              <a:t>There is a specific clinical circumstance in which a </a:t>
            </a:r>
            <a:r>
              <a:rPr lang="en-US" sz="1400" i="1" dirty="0" err="1">
                <a:solidFill>
                  <a:schemeClr val="bg1"/>
                </a:solidFill>
              </a:rPr>
              <a:t>pt</a:t>
            </a:r>
            <a:r>
              <a:rPr lang="en-US" sz="1400" i="1" dirty="0">
                <a:solidFill>
                  <a:schemeClr val="bg1"/>
                </a:solidFill>
              </a:rPr>
              <a:t> with acute papilledema will manifest decreased visual function. What is it?</a:t>
            </a:r>
          </a:p>
          <a:p>
            <a:r>
              <a:rPr lang="en-US" sz="1400" dirty="0">
                <a:solidFill>
                  <a:srgbClr val="002060"/>
                </a:solidFill>
              </a:rPr>
              <a:t>It is when the papilledema is accompanied by  macular edema</a:t>
            </a:r>
          </a:p>
          <a:p>
            <a:endParaRPr lang="en-US" sz="1400" dirty="0">
              <a:solidFill>
                <a:srgbClr val="002060"/>
              </a:solidFill>
            </a:endParaRPr>
          </a:p>
          <a:p>
            <a:r>
              <a:rPr lang="en-US" sz="1400" i="1" dirty="0">
                <a:solidFill>
                  <a:srgbClr val="002060"/>
                </a:solidFill>
              </a:rPr>
              <a:t>If this macular edema presents in a ‘star’ formation, what is the formal name for the condition, </a:t>
            </a:r>
            <a:r>
              <a:rPr lang="en-US" sz="1400" i="1" dirty="0" err="1">
                <a:solidFill>
                  <a:srgbClr val="002060"/>
                </a:solidFill>
              </a:rPr>
              <a:t>ie</a:t>
            </a:r>
            <a:r>
              <a:rPr lang="en-US" sz="1400" i="1" dirty="0">
                <a:solidFill>
                  <a:srgbClr val="002060"/>
                </a:solidFill>
              </a:rPr>
              <a:t>, for papilledema + a macular star?</a:t>
            </a:r>
          </a:p>
          <a:p>
            <a:r>
              <a:rPr lang="en-US" sz="1400" dirty="0">
                <a:solidFill>
                  <a:srgbClr val="002060"/>
                </a:solidFill>
              </a:rPr>
              <a:t>It is called a </a:t>
            </a:r>
            <a:r>
              <a:rPr lang="en-US" sz="1400" b="1" dirty="0">
                <a:solidFill>
                  <a:srgbClr val="002060"/>
                </a:solidFill>
              </a:rPr>
              <a:t>neuroretinitis</a:t>
            </a:r>
          </a:p>
          <a:p>
            <a:endParaRPr lang="en-US" sz="1400" i="1" dirty="0">
              <a:solidFill>
                <a:srgbClr val="002060"/>
              </a:solidFill>
            </a:endParaRPr>
          </a:p>
          <a:p>
            <a:r>
              <a:rPr lang="en-US" sz="1400" i="1" dirty="0">
                <a:solidFill>
                  <a:srgbClr val="002060"/>
                </a:solidFill>
              </a:rPr>
              <a:t>What is the classic cause of neuroretinitis?</a:t>
            </a:r>
          </a:p>
          <a:p>
            <a:r>
              <a:rPr lang="en-US" sz="1400" dirty="0" err="1">
                <a:solidFill>
                  <a:srgbClr val="002060"/>
                </a:solidFill>
              </a:rPr>
              <a:t>Bartonellosis</a:t>
            </a:r>
            <a:r>
              <a:rPr lang="en-US" sz="1400" dirty="0">
                <a:solidFill>
                  <a:srgbClr val="002060"/>
                </a:solidFill>
              </a:rPr>
              <a:t>, aka </a:t>
            </a:r>
            <a:r>
              <a:rPr lang="en-US" sz="1400" i="1" dirty="0">
                <a:solidFill>
                  <a:srgbClr val="002060"/>
                </a:solidFill>
              </a:rPr>
              <a:t>cat-scratch </a:t>
            </a:r>
            <a:r>
              <a:rPr lang="en-US" sz="1400" i="1" dirty="0" err="1">
                <a:solidFill>
                  <a:srgbClr val="002060"/>
                </a:solidFill>
              </a:rPr>
              <a:t>dz</a:t>
            </a:r>
            <a:endParaRPr lang="en-US" sz="1400" i="1" dirty="0">
              <a:solidFill>
                <a:srgbClr val="002060"/>
              </a:solidFill>
            </a:endParaRPr>
          </a:p>
        </p:txBody>
      </p:sp>
      <p:sp>
        <p:nvSpPr>
          <p:cNvPr id="7" name="&quot;Not Allowed&quot; Symbol 6">
            <a:extLst>
              <a:ext uri="{FF2B5EF4-FFF2-40B4-BE49-F238E27FC236}">
                <a16:creationId xmlns:a16="http://schemas.microsoft.com/office/drawing/2014/main" id="{19EDD76F-EF16-481C-B750-5147846D6BED}"/>
              </a:ext>
            </a:extLst>
          </p:cNvPr>
          <p:cNvSpPr/>
          <p:nvPr/>
        </p:nvSpPr>
        <p:spPr>
          <a:xfrm>
            <a:off x="4267200" y="3024380"/>
            <a:ext cx="533400" cy="520051"/>
          </a:xfrm>
          <a:prstGeom prst="noSmoking">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83544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137</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lumMod val="65000"/>
                  </a:schemeClr>
                </a:solidFill>
              </a:rPr>
              <a:t>As a practical matter, </a:t>
            </a:r>
            <a:r>
              <a:rPr lang="en-US" sz="1400" dirty="0">
                <a:solidFill>
                  <a:schemeClr val="bg1">
                    <a:lumMod val="65000"/>
                  </a:schemeClr>
                </a:solidFill>
              </a:rPr>
              <a:t>visual functioning </a:t>
            </a:r>
            <a:r>
              <a:rPr lang="en-US" sz="1400" i="1" dirty="0">
                <a:solidFill>
                  <a:schemeClr val="bg1">
                    <a:lumMod val="65000"/>
                  </a:schemeClr>
                </a:solidFill>
              </a:rPr>
              <a:t>refers to three specific exam findings. What are they?</a:t>
            </a:r>
          </a:p>
          <a:p>
            <a:r>
              <a:rPr lang="en-US" sz="1400" dirty="0">
                <a:solidFill>
                  <a:schemeClr val="bg1">
                    <a:lumMod val="65000"/>
                  </a:schemeClr>
                </a:solidFill>
              </a:rPr>
              <a:t>--Visual acuity</a:t>
            </a:r>
          </a:p>
          <a:p>
            <a:r>
              <a:rPr lang="en-US" sz="1400" dirty="0">
                <a:solidFill>
                  <a:schemeClr val="bg1">
                    <a:lumMod val="65000"/>
                  </a:schemeClr>
                </a:solidFill>
              </a:rPr>
              <a:t>--Visual fields</a:t>
            </a:r>
          </a:p>
          <a:p>
            <a:r>
              <a:rPr lang="en-US" sz="1400" dirty="0">
                <a:solidFill>
                  <a:schemeClr val="bg1">
                    <a:lumMod val="65000"/>
                  </a:schemeClr>
                </a:solidFill>
              </a:rPr>
              <a:t>--Color vision</a:t>
            </a:r>
          </a:p>
        </p:txBody>
      </p:sp>
      <p:sp>
        <p:nvSpPr>
          <p:cNvPr id="6" name="TextBox 5">
            <a:extLst>
              <a:ext uri="{FF2B5EF4-FFF2-40B4-BE49-F238E27FC236}">
                <a16:creationId xmlns:a16="http://schemas.microsoft.com/office/drawing/2014/main" id="{553DEF2B-01FD-47F7-AC5E-3BF41C2CD965}"/>
              </a:ext>
            </a:extLst>
          </p:cNvPr>
          <p:cNvSpPr txBox="1"/>
          <p:nvPr/>
        </p:nvSpPr>
        <p:spPr>
          <a:xfrm>
            <a:off x="1851812" y="3614463"/>
            <a:ext cx="5506636" cy="2246769"/>
          </a:xfrm>
          <a:prstGeom prst="rect">
            <a:avLst/>
          </a:prstGeom>
          <a:solidFill>
            <a:srgbClr val="002060"/>
          </a:solidFill>
        </p:spPr>
        <p:txBody>
          <a:bodyPr wrap="square" rtlCol="0">
            <a:spAutoFit/>
          </a:bodyPr>
          <a:lstStyle/>
          <a:p>
            <a:r>
              <a:rPr lang="en-US" sz="1400" i="1" dirty="0">
                <a:solidFill>
                  <a:schemeClr val="bg1"/>
                </a:solidFill>
              </a:rPr>
              <a:t>There is a specific clinical circumstance in which a </a:t>
            </a:r>
            <a:r>
              <a:rPr lang="en-US" sz="1400" i="1" dirty="0" err="1">
                <a:solidFill>
                  <a:schemeClr val="bg1"/>
                </a:solidFill>
              </a:rPr>
              <a:t>pt</a:t>
            </a:r>
            <a:r>
              <a:rPr lang="en-US" sz="1400" i="1" dirty="0">
                <a:solidFill>
                  <a:schemeClr val="bg1"/>
                </a:solidFill>
              </a:rPr>
              <a:t> with acute papilledema will manifest decreased visual function. What is it?</a:t>
            </a:r>
          </a:p>
          <a:p>
            <a:r>
              <a:rPr lang="en-US" sz="1400" dirty="0">
                <a:solidFill>
                  <a:schemeClr val="bg1"/>
                </a:solidFill>
              </a:rPr>
              <a:t>It is when the papilledema is accompanied by  macular edema</a:t>
            </a:r>
            <a:endParaRPr lang="en-US" sz="1400" dirty="0">
              <a:solidFill>
                <a:srgbClr val="002060"/>
              </a:solidFill>
            </a:endParaRPr>
          </a:p>
          <a:p>
            <a:endParaRPr lang="en-US" sz="1400" dirty="0">
              <a:solidFill>
                <a:srgbClr val="002060"/>
              </a:solidFill>
            </a:endParaRPr>
          </a:p>
          <a:p>
            <a:r>
              <a:rPr lang="en-US" sz="1400" i="1" dirty="0">
                <a:solidFill>
                  <a:srgbClr val="002060"/>
                </a:solidFill>
              </a:rPr>
              <a:t>If this macular edema presents in a ‘star’ formation, what is the formal name for the condition, </a:t>
            </a:r>
            <a:r>
              <a:rPr lang="en-US" sz="1400" i="1" dirty="0" err="1">
                <a:solidFill>
                  <a:srgbClr val="002060"/>
                </a:solidFill>
              </a:rPr>
              <a:t>ie</a:t>
            </a:r>
            <a:r>
              <a:rPr lang="en-US" sz="1400" i="1" dirty="0">
                <a:solidFill>
                  <a:srgbClr val="002060"/>
                </a:solidFill>
              </a:rPr>
              <a:t>, for papilledema + a macular star?</a:t>
            </a:r>
          </a:p>
          <a:p>
            <a:r>
              <a:rPr lang="en-US" sz="1400" dirty="0">
                <a:solidFill>
                  <a:srgbClr val="002060"/>
                </a:solidFill>
              </a:rPr>
              <a:t>It is called a </a:t>
            </a:r>
            <a:r>
              <a:rPr lang="en-US" sz="1400" b="1" dirty="0">
                <a:solidFill>
                  <a:srgbClr val="002060"/>
                </a:solidFill>
              </a:rPr>
              <a:t>neuroretinitis</a:t>
            </a:r>
          </a:p>
          <a:p>
            <a:endParaRPr lang="en-US" sz="1400" i="1" dirty="0">
              <a:solidFill>
                <a:srgbClr val="002060"/>
              </a:solidFill>
            </a:endParaRPr>
          </a:p>
          <a:p>
            <a:r>
              <a:rPr lang="en-US" sz="1400" i="1" dirty="0">
                <a:solidFill>
                  <a:srgbClr val="002060"/>
                </a:solidFill>
              </a:rPr>
              <a:t>What is the classic cause of neuroretinitis?</a:t>
            </a:r>
          </a:p>
          <a:p>
            <a:r>
              <a:rPr lang="en-US" sz="1400" dirty="0" err="1">
                <a:solidFill>
                  <a:srgbClr val="002060"/>
                </a:solidFill>
              </a:rPr>
              <a:t>Bartonellosis</a:t>
            </a:r>
            <a:r>
              <a:rPr lang="en-US" sz="1400" dirty="0">
                <a:solidFill>
                  <a:srgbClr val="002060"/>
                </a:solidFill>
              </a:rPr>
              <a:t>, aka </a:t>
            </a:r>
            <a:r>
              <a:rPr lang="en-US" sz="1400" i="1" dirty="0">
                <a:solidFill>
                  <a:srgbClr val="002060"/>
                </a:solidFill>
              </a:rPr>
              <a:t>cat-scratch </a:t>
            </a:r>
            <a:r>
              <a:rPr lang="en-US" sz="1400" i="1" dirty="0" err="1">
                <a:solidFill>
                  <a:srgbClr val="002060"/>
                </a:solidFill>
              </a:rPr>
              <a:t>dz</a:t>
            </a:r>
            <a:endParaRPr lang="en-US" sz="1400" i="1" dirty="0">
              <a:solidFill>
                <a:srgbClr val="002060"/>
              </a:solidFill>
            </a:endParaRPr>
          </a:p>
        </p:txBody>
      </p:sp>
      <p:sp>
        <p:nvSpPr>
          <p:cNvPr id="7" name="&quot;Not Allowed&quot; Symbol 6">
            <a:extLst>
              <a:ext uri="{FF2B5EF4-FFF2-40B4-BE49-F238E27FC236}">
                <a16:creationId xmlns:a16="http://schemas.microsoft.com/office/drawing/2014/main" id="{19EDD76F-EF16-481C-B750-5147846D6BED}"/>
              </a:ext>
            </a:extLst>
          </p:cNvPr>
          <p:cNvSpPr/>
          <p:nvPr/>
        </p:nvSpPr>
        <p:spPr>
          <a:xfrm>
            <a:off x="4267200" y="3024380"/>
            <a:ext cx="533400" cy="520051"/>
          </a:xfrm>
          <a:prstGeom prst="noSmoking">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F5251307-B964-48EF-A1A6-A81AA714FC24}"/>
              </a:ext>
            </a:extLst>
          </p:cNvPr>
          <p:cNvSpPr/>
          <p:nvPr/>
        </p:nvSpPr>
        <p:spPr>
          <a:xfrm>
            <a:off x="5603648" y="4114800"/>
            <a:ext cx="125435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23657365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138</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lumMod val="65000"/>
                  </a:schemeClr>
                </a:solidFill>
              </a:rPr>
              <a:t>As a practical matter, </a:t>
            </a:r>
            <a:r>
              <a:rPr lang="en-US" sz="1400" dirty="0">
                <a:solidFill>
                  <a:schemeClr val="bg1">
                    <a:lumMod val="65000"/>
                  </a:schemeClr>
                </a:solidFill>
              </a:rPr>
              <a:t>visual functioning </a:t>
            </a:r>
            <a:r>
              <a:rPr lang="en-US" sz="1400" i="1" dirty="0">
                <a:solidFill>
                  <a:schemeClr val="bg1">
                    <a:lumMod val="65000"/>
                  </a:schemeClr>
                </a:solidFill>
              </a:rPr>
              <a:t>refers to three specific exam findings. What are they?</a:t>
            </a:r>
          </a:p>
          <a:p>
            <a:r>
              <a:rPr lang="en-US" sz="1400" dirty="0">
                <a:solidFill>
                  <a:schemeClr val="bg1">
                    <a:lumMod val="65000"/>
                  </a:schemeClr>
                </a:solidFill>
              </a:rPr>
              <a:t>--Visual acuity</a:t>
            </a:r>
          </a:p>
          <a:p>
            <a:r>
              <a:rPr lang="en-US" sz="1400" dirty="0">
                <a:solidFill>
                  <a:schemeClr val="bg1">
                    <a:lumMod val="65000"/>
                  </a:schemeClr>
                </a:solidFill>
              </a:rPr>
              <a:t>--Visual fields</a:t>
            </a:r>
          </a:p>
          <a:p>
            <a:r>
              <a:rPr lang="en-US" sz="1400" dirty="0">
                <a:solidFill>
                  <a:schemeClr val="bg1">
                    <a:lumMod val="65000"/>
                  </a:schemeClr>
                </a:solidFill>
              </a:rPr>
              <a:t>--Color vision</a:t>
            </a:r>
          </a:p>
        </p:txBody>
      </p:sp>
      <p:sp>
        <p:nvSpPr>
          <p:cNvPr id="6" name="TextBox 5">
            <a:extLst>
              <a:ext uri="{FF2B5EF4-FFF2-40B4-BE49-F238E27FC236}">
                <a16:creationId xmlns:a16="http://schemas.microsoft.com/office/drawing/2014/main" id="{553DEF2B-01FD-47F7-AC5E-3BF41C2CD965}"/>
              </a:ext>
            </a:extLst>
          </p:cNvPr>
          <p:cNvSpPr txBox="1"/>
          <p:nvPr/>
        </p:nvSpPr>
        <p:spPr>
          <a:xfrm>
            <a:off x="1851812" y="3614463"/>
            <a:ext cx="5506636" cy="2246769"/>
          </a:xfrm>
          <a:prstGeom prst="rect">
            <a:avLst/>
          </a:prstGeom>
          <a:solidFill>
            <a:srgbClr val="002060"/>
          </a:solidFill>
        </p:spPr>
        <p:txBody>
          <a:bodyPr wrap="square" rtlCol="0">
            <a:spAutoFit/>
          </a:bodyPr>
          <a:lstStyle/>
          <a:p>
            <a:r>
              <a:rPr lang="en-US" sz="1400" i="1" dirty="0">
                <a:solidFill>
                  <a:schemeClr val="bg1"/>
                </a:solidFill>
              </a:rPr>
              <a:t>There is a specific clinical circumstance in which a </a:t>
            </a:r>
            <a:r>
              <a:rPr lang="en-US" sz="1400" i="1" dirty="0" err="1">
                <a:solidFill>
                  <a:schemeClr val="bg1"/>
                </a:solidFill>
              </a:rPr>
              <a:t>pt</a:t>
            </a:r>
            <a:r>
              <a:rPr lang="en-US" sz="1400" i="1" dirty="0">
                <a:solidFill>
                  <a:schemeClr val="bg1"/>
                </a:solidFill>
              </a:rPr>
              <a:t> with acute papilledema will manifest decreased visual function. What is it?</a:t>
            </a:r>
          </a:p>
          <a:p>
            <a:r>
              <a:rPr lang="en-US" sz="1400" dirty="0">
                <a:solidFill>
                  <a:schemeClr val="bg1"/>
                </a:solidFill>
              </a:rPr>
              <a:t>It is when the papilledema is accompanied by  macular edema</a:t>
            </a:r>
            <a:endParaRPr lang="en-US" sz="1400" dirty="0">
              <a:solidFill>
                <a:srgbClr val="002060"/>
              </a:solidFill>
            </a:endParaRPr>
          </a:p>
          <a:p>
            <a:endParaRPr lang="en-US" sz="1400" dirty="0">
              <a:solidFill>
                <a:srgbClr val="002060"/>
              </a:solidFill>
            </a:endParaRPr>
          </a:p>
          <a:p>
            <a:r>
              <a:rPr lang="en-US" sz="1400" i="1" dirty="0">
                <a:solidFill>
                  <a:srgbClr val="002060"/>
                </a:solidFill>
              </a:rPr>
              <a:t>If this macular edema presents in a ‘star’ formation, what is the formal name for the condition, </a:t>
            </a:r>
            <a:r>
              <a:rPr lang="en-US" sz="1400" i="1" dirty="0" err="1">
                <a:solidFill>
                  <a:srgbClr val="002060"/>
                </a:solidFill>
              </a:rPr>
              <a:t>ie</a:t>
            </a:r>
            <a:r>
              <a:rPr lang="en-US" sz="1400" i="1" dirty="0">
                <a:solidFill>
                  <a:srgbClr val="002060"/>
                </a:solidFill>
              </a:rPr>
              <a:t>, for papilledema + a macular star?</a:t>
            </a:r>
          </a:p>
          <a:p>
            <a:r>
              <a:rPr lang="en-US" sz="1400" dirty="0">
                <a:solidFill>
                  <a:srgbClr val="002060"/>
                </a:solidFill>
              </a:rPr>
              <a:t>It is called a </a:t>
            </a:r>
            <a:r>
              <a:rPr lang="en-US" sz="1400" b="1" dirty="0">
                <a:solidFill>
                  <a:srgbClr val="002060"/>
                </a:solidFill>
              </a:rPr>
              <a:t>neuroretinitis</a:t>
            </a:r>
          </a:p>
          <a:p>
            <a:endParaRPr lang="en-US" sz="1400" i="1" dirty="0">
              <a:solidFill>
                <a:srgbClr val="002060"/>
              </a:solidFill>
            </a:endParaRPr>
          </a:p>
          <a:p>
            <a:r>
              <a:rPr lang="en-US" sz="1400" i="1" dirty="0">
                <a:solidFill>
                  <a:srgbClr val="002060"/>
                </a:solidFill>
              </a:rPr>
              <a:t>What is the classic cause of neuroretinitis?</a:t>
            </a:r>
          </a:p>
          <a:p>
            <a:r>
              <a:rPr lang="en-US" sz="1400" dirty="0" err="1">
                <a:solidFill>
                  <a:srgbClr val="002060"/>
                </a:solidFill>
              </a:rPr>
              <a:t>Bartonellosis</a:t>
            </a:r>
            <a:r>
              <a:rPr lang="en-US" sz="1400" dirty="0">
                <a:solidFill>
                  <a:srgbClr val="002060"/>
                </a:solidFill>
              </a:rPr>
              <a:t>, aka </a:t>
            </a:r>
            <a:r>
              <a:rPr lang="en-US" sz="1400" i="1" dirty="0">
                <a:solidFill>
                  <a:srgbClr val="002060"/>
                </a:solidFill>
              </a:rPr>
              <a:t>cat-scratch </a:t>
            </a:r>
            <a:r>
              <a:rPr lang="en-US" sz="1400" i="1" dirty="0" err="1">
                <a:solidFill>
                  <a:srgbClr val="002060"/>
                </a:solidFill>
              </a:rPr>
              <a:t>dz</a:t>
            </a:r>
            <a:endParaRPr lang="en-US" sz="1400" i="1" dirty="0">
              <a:solidFill>
                <a:srgbClr val="002060"/>
              </a:solidFill>
            </a:endParaRPr>
          </a:p>
        </p:txBody>
      </p:sp>
      <p:sp>
        <p:nvSpPr>
          <p:cNvPr id="7" name="&quot;Not Allowed&quot; Symbol 6">
            <a:extLst>
              <a:ext uri="{FF2B5EF4-FFF2-40B4-BE49-F238E27FC236}">
                <a16:creationId xmlns:a16="http://schemas.microsoft.com/office/drawing/2014/main" id="{19EDD76F-EF16-481C-B750-5147846D6BED}"/>
              </a:ext>
            </a:extLst>
          </p:cNvPr>
          <p:cNvSpPr/>
          <p:nvPr/>
        </p:nvSpPr>
        <p:spPr>
          <a:xfrm>
            <a:off x="4267200" y="3024380"/>
            <a:ext cx="533400" cy="520051"/>
          </a:xfrm>
          <a:prstGeom prst="noSmoking">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03259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139</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lumMod val="65000"/>
                  </a:schemeClr>
                </a:solidFill>
              </a:rPr>
              <a:t>As a practical matter, </a:t>
            </a:r>
            <a:r>
              <a:rPr lang="en-US" sz="1400" dirty="0">
                <a:solidFill>
                  <a:schemeClr val="bg1">
                    <a:lumMod val="65000"/>
                  </a:schemeClr>
                </a:solidFill>
              </a:rPr>
              <a:t>visual functioning </a:t>
            </a:r>
            <a:r>
              <a:rPr lang="en-US" sz="1400" i="1" dirty="0">
                <a:solidFill>
                  <a:schemeClr val="bg1">
                    <a:lumMod val="65000"/>
                  </a:schemeClr>
                </a:solidFill>
              </a:rPr>
              <a:t>refers to three specific exam findings. What are they?</a:t>
            </a:r>
          </a:p>
          <a:p>
            <a:r>
              <a:rPr lang="en-US" sz="1400" dirty="0">
                <a:solidFill>
                  <a:schemeClr val="bg1">
                    <a:lumMod val="65000"/>
                  </a:schemeClr>
                </a:solidFill>
              </a:rPr>
              <a:t>--Visual acuity</a:t>
            </a:r>
          </a:p>
          <a:p>
            <a:r>
              <a:rPr lang="en-US" sz="1400" dirty="0">
                <a:solidFill>
                  <a:schemeClr val="bg1">
                    <a:lumMod val="65000"/>
                  </a:schemeClr>
                </a:solidFill>
              </a:rPr>
              <a:t>--Visual fields</a:t>
            </a:r>
          </a:p>
          <a:p>
            <a:r>
              <a:rPr lang="en-US" sz="1400" dirty="0">
                <a:solidFill>
                  <a:schemeClr val="bg1">
                    <a:lumMod val="65000"/>
                  </a:schemeClr>
                </a:solidFill>
              </a:rPr>
              <a:t>--Color vision</a:t>
            </a:r>
          </a:p>
        </p:txBody>
      </p:sp>
      <p:sp>
        <p:nvSpPr>
          <p:cNvPr id="6" name="TextBox 5">
            <a:extLst>
              <a:ext uri="{FF2B5EF4-FFF2-40B4-BE49-F238E27FC236}">
                <a16:creationId xmlns:a16="http://schemas.microsoft.com/office/drawing/2014/main" id="{553DEF2B-01FD-47F7-AC5E-3BF41C2CD965}"/>
              </a:ext>
            </a:extLst>
          </p:cNvPr>
          <p:cNvSpPr txBox="1"/>
          <p:nvPr/>
        </p:nvSpPr>
        <p:spPr>
          <a:xfrm>
            <a:off x="1851812" y="3614463"/>
            <a:ext cx="5506636" cy="2246769"/>
          </a:xfrm>
          <a:prstGeom prst="rect">
            <a:avLst/>
          </a:prstGeom>
          <a:solidFill>
            <a:srgbClr val="002060"/>
          </a:solidFill>
        </p:spPr>
        <p:txBody>
          <a:bodyPr wrap="square" rtlCol="0">
            <a:spAutoFit/>
          </a:bodyPr>
          <a:lstStyle/>
          <a:p>
            <a:r>
              <a:rPr lang="en-US" sz="1400" i="1" dirty="0">
                <a:solidFill>
                  <a:schemeClr val="bg1"/>
                </a:solidFill>
              </a:rPr>
              <a:t>There is a specific clinical circumstance in which a </a:t>
            </a:r>
            <a:r>
              <a:rPr lang="en-US" sz="1400" i="1" dirty="0" err="1">
                <a:solidFill>
                  <a:schemeClr val="bg1"/>
                </a:solidFill>
              </a:rPr>
              <a:t>pt</a:t>
            </a:r>
            <a:r>
              <a:rPr lang="en-US" sz="1400" i="1" dirty="0">
                <a:solidFill>
                  <a:schemeClr val="bg1"/>
                </a:solidFill>
              </a:rPr>
              <a:t> with acute papilledema will manifest decreased visual function. What is it?</a:t>
            </a:r>
          </a:p>
          <a:p>
            <a:r>
              <a:rPr lang="en-US" sz="1400" dirty="0">
                <a:solidFill>
                  <a:schemeClr val="bg1"/>
                </a:solidFill>
              </a:rPr>
              <a:t>It is when the papilledema is accompanied by  macular edema</a:t>
            </a:r>
          </a:p>
          <a:p>
            <a:endParaRPr lang="en-US" sz="1400" dirty="0">
              <a:solidFill>
                <a:schemeClr val="bg1"/>
              </a:solidFill>
            </a:endParaRPr>
          </a:p>
          <a:p>
            <a:r>
              <a:rPr lang="en-US" sz="1400" i="1" dirty="0">
                <a:solidFill>
                  <a:schemeClr val="bg1"/>
                </a:solidFill>
              </a:rPr>
              <a:t>If this macular edema presents in a ‘star’ formation, what is the formal name for the condition, </a:t>
            </a:r>
            <a:r>
              <a:rPr lang="en-US" sz="1400" i="1" dirty="0" err="1">
                <a:solidFill>
                  <a:schemeClr val="bg1"/>
                </a:solidFill>
              </a:rPr>
              <a:t>ie</a:t>
            </a:r>
            <a:r>
              <a:rPr lang="en-US" sz="1400" i="1" dirty="0">
                <a:solidFill>
                  <a:schemeClr val="bg1"/>
                </a:solidFill>
              </a:rPr>
              <a:t>, for papilledema + a macular star?</a:t>
            </a:r>
          </a:p>
          <a:p>
            <a:r>
              <a:rPr lang="en-US" sz="1400" dirty="0">
                <a:solidFill>
                  <a:srgbClr val="002060"/>
                </a:solidFill>
              </a:rPr>
              <a:t>It is called a </a:t>
            </a:r>
            <a:r>
              <a:rPr lang="en-US" sz="1400" b="1" dirty="0">
                <a:solidFill>
                  <a:srgbClr val="002060"/>
                </a:solidFill>
              </a:rPr>
              <a:t>neuroretinitis</a:t>
            </a:r>
          </a:p>
          <a:p>
            <a:endParaRPr lang="en-US" sz="1400" i="1" dirty="0">
              <a:solidFill>
                <a:srgbClr val="002060"/>
              </a:solidFill>
            </a:endParaRPr>
          </a:p>
          <a:p>
            <a:r>
              <a:rPr lang="en-US" sz="1400" i="1" dirty="0">
                <a:solidFill>
                  <a:srgbClr val="002060"/>
                </a:solidFill>
              </a:rPr>
              <a:t>What is the classic cause of neuroretinitis?</a:t>
            </a:r>
          </a:p>
          <a:p>
            <a:r>
              <a:rPr lang="en-US" sz="1400" dirty="0" err="1">
                <a:solidFill>
                  <a:srgbClr val="002060"/>
                </a:solidFill>
              </a:rPr>
              <a:t>Bartonellosis</a:t>
            </a:r>
            <a:r>
              <a:rPr lang="en-US" sz="1400" dirty="0">
                <a:solidFill>
                  <a:srgbClr val="002060"/>
                </a:solidFill>
              </a:rPr>
              <a:t>, aka </a:t>
            </a:r>
            <a:r>
              <a:rPr lang="en-US" sz="1400" i="1" dirty="0">
                <a:solidFill>
                  <a:srgbClr val="002060"/>
                </a:solidFill>
              </a:rPr>
              <a:t>cat-scratch </a:t>
            </a:r>
            <a:r>
              <a:rPr lang="en-US" sz="1400" i="1" dirty="0" err="1">
                <a:solidFill>
                  <a:srgbClr val="002060"/>
                </a:solidFill>
              </a:rPr>
              <a:t>dz</a:t>
            </a:r>
            <a:endParaRPr lang="en-US" sz="1400" i="1" dirty="0">
              <a:solidFill>
                <a:srgbClr val="002060"/>
              </a:solidFill>
            </a:endParaRPr>
          </a:p>
        </p:txBody>
      </p:sp>
      <p:sp>
        <p:nvSpPr>
          <p:cNvPr id="7" name="&quot;Not Allowed&quot; Symbol 6">
            <a:extLst>
              <a:ext uri="{FF2B5EF4-FFF2-40B4-BE49-F238E27FC236}">
                <a16:creationId xmlns:a16="http://schemas.microsoft.com/office/drawing/2014/main" id="{19EDD76F-EF16-481C-B750-5147846D6BED}"/>
              </a:ext>
            </a:extLst>
          </p:cNvPr>
          <p:cNvSpPr/>
          <p:nvPr/>
        </p:nvSpPr>
        <p:spPr>
          <a:xfrm>
            <a:off x="4267200" y="3024380"/>
            <a:ext cx="533400" cy="520051"/>
          </a:xfrm>
          <a:prstGeom prst="noSmoking">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064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14</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477000" cy="523220"/>
          </a:xfrm>
          <a:prstGeom prst="rect">
            <a:avLst/>
          </a:prstGeom>
          <a:noFill/>
        </p:spPr>
        <p:txBody>
          <a:bodyPr wrap="square" rtlCol="0">
            <a:spAutoFit/>
          </a:bodyPr>
          <a:lstStyle/>
          <a:p>
            <a:r>
              <a:rPr lang="en-US" sz="1400" i="1" dirty="0"/>
              <a:t>‘Most’? Where will the others synapse, and what are they responsible for?</a:t>
            </a:r>
          </a:p>
          <a:p>
            <a:r>
              <a:rPr lang="en-US" sz="1400" dirty="0"/>
              <a:t>The hypothalamus, where they are involved in modulating circadian responses</a:t>
            </a:r>
          </a:p>
        </p:txBody>
      </p:sp>
      <p:sp>
        <p:nvSpPr>
          <p:cNvPr id="8" name="TextBox 7"/>
          <p:cNvSpPr txBox="1"/>
          <p:nvPr/>
        </p:nvSpPr>
        <p:spPr>
          <a:xfrm>
            <a:off x="533400" y="3528536"/>
            <a:ext cx="82296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b="1" dirty="0"/>
              <a:t>Most</a:t>
            </a:r>
            <a:r>
              <a:rPr lang="en-US" sz="1400" dirty="0"/>
              <a:t> of the others </a:t>
            </a:r>
            <a:r>
              <a:rPr lang="en-US" sz="1400" dirty="0">
                <a:solidFill>
                  <a:schemeClr val="bg1">
                    <a:lumMod val="75000"/>
                  </a:schemeClr>
                </a:solidFill>
              </a:rPr>
              <a:t>are involved in the pupillary light reflex; they peel off just prior to reaching the LGN, heading instead to the </a:t>
            </a:r>
            <a:r>
              <a:rPr lang="en-US" sz="1400" dirty="0" err="1">
                <a:solidFill>
                  <a:schemeClr val="bg1">
                    <a:lumMod val="75000"/>
                  </a:schemeClr>
                </a:solidFill>
              </a:rPr>
              <a:t>pretectum</a:t>
            </a:r>
            <a:r>
              <a:rPr lang="en-US" sz="1400" dirty="0">
                <a:solidFill>
                  <a:schemeClr val="bg1">
                    <a:lumMod val="75000"/>
                  </a:schemeClr>
                </a:solidFill>
              </a:rPr>
              <a:t> of the dorsal midbrain</a:t>
            </a:r>
            <a:r>
              <a:rPr lang="en-US" sz="1400" dirty="0"/>
              <a:t> </a:t>
            </a:r>
            <a:r>
              <a:rPr lang="en-US" sz="1400" dirty="0">
                <a:solidFill>
                  <a:schemeClr val="bg1">
                    <a:lumMod val="75000"/>
                  </a:schemeClr>
                </a:solidFill>
              </a:rPr>
              <a:t>to </a:t>
            </a:r>
            <a:r>
              <a:rPr lang="en-US" sz="1400" dirty="0"/>
              <a:t>synapse in the </a:t>
            </a:r>
            <a:r>
              <a:rPr lang="en-US" sz="1400" dirty="0" err="1"/>
              <a:t>pretectal</a:t>
            </a:r>
            <a:r>
              <a:rPr lang="en-US" sz="1400" dirty="0"/>
              <a:t> nuclei</a:t>
            </a:r>
          </a:p>
        </p:txBody>
      </p:sp>
      <p:sp>
        <p:nvSpPr>
          <p:cNvPr id="9"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7" name="Oval 6"/>
          <p:cNvSpPr/>
          <p:nvPr/>
        </p:nvSpPr>
        <p:spPr>
          <a:xfrm>
            <a:off x="477672" y="3646227"/>
            <a:ext cx="665328" cy="4685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6755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140</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lumMod val="65000"/>
                  </a:schemeClr>
                </a:solidFill>
              </a:rPr>
              <a:t>As a practical matter, </a:t>
            </a:r>
            <a:r>
              <a:rPr lang="en-US" sz="1400" dirty="0">
                <a:solidFill>
                  <a:schemeClr val="bg1">
                    <a:lumMod val="65000"/>
                  </a:schemeClr>
                </a:solidFill>
              </a:rPr>
              <a:t>visual functioning </a:t>
            </a:r>
            <a:r>
              <a:rPr lang="en-US" sz="1400" i="1" dirty="0">
                <a:solidFill>
                  <a:schemeClr val="bg1">
                    <a:lumMod val="65000"/>
                  </a:schemeClr>
                </a:solidFill>
              </a:rPr>
              <a:t>refers to three specific exam findings. What are they?</a:t>
            </a:r>
          </a:p>
          <a:p>
            <a:r>
              <a:rPr lang="en-US" sz="1400" dirty="0">
                <a:solidFill>
                  <a:schemeClr val="bg1">
                    <a:lumMod val="65000"/>
                  </a:schemeClr>
                </a:solidFill>
              </a:rPr>
              <a:t>--Visual acuity</a:t>
            </a:r>
          </a:p>
          <a:p>
            <a:r>
              <a:rPr lang="en-US" sz="1400" dirty="0">
                <a:solidFill>
                  <a:schemeClr val="bg1">
                    <a:lumMod val="65000"/>
                  </a:schemeClr>
                </a:solidFill>
              </a:rPr>
              <a:t>--Visual fields</a:t>
            </a:r>
          </a:p>
          <a:p>
            <a:r>
              <a:rPr lang="en-US" sz="1400" dirty="0">
                <a:solidFill>
                  <a:schemeClr val="bg1">
                    <a:lumMod val="65000"/>
                  </a:schemeClr>
                </a:solidFill>
              </a:rPr>
              <a:t>--Color vision</a:t>
            </a:r>
          </a:p>
        </p:txBody>
      </p:sp>
      <p:sp>
        <p:nvSpPr>
          <p:cNvPr id="6" name="TextBox 5">
            <a:extLst>
              <a:ext uri="{FF2B5EF4-FFF2-40B4-BE49-F238E27FC236}">
                <a16:creationId xmlns:a16="http://schemas.microsoft.com/office/drawing/2014/main" id="{553DEF2B-01FD-47F7-AC5E-3BF41C2CD965}"/>
              </a:ext>
            </a:extLst>
          </p:cNvPr>
          <p:cNvSpPr txBox="1"/>
          <p:nvPr/>
        </p:nvSpPr>
        <p:spPr>
          <a:xfrm>
            <a:off x="1851812" y="3614463"/>
            <a:ext cx="5506636" cy="2246769"/>
          </a:xfrm>
          <a:prstGeom prst="rect">
            <a:avLst/>
          </a:prstGeom>
          <a:solidFill>
            <a:srgbClr val="002060"/>
          </a:solidFill>
        </p:spPr>
        <p:txBody>
          <a:bodyPr wrap="square" rtlCol="0">
            <a:spAutoFit/>
          </a:bodyPr>
          <a:lstStyle/>
          <a:p>
            <a:r>
              <a:rPr lang="en-US" sz="1400" i="1" dirty="0">
                <a:solidFill>
                  <a:schemeClr val="bg1"/>
                </a:solidFill>
              </a:rPr>
              <a:t>There is a specific clinical circumstance in which a </a:t>
            </a:r>
            <a:r>
              <a:rPr lang="en-US" sz="1400" i="1" dirty="0" err="1">
                <a:solidFill>
                  <a:schemeClr val="bg1"/>
                </a:solidFill>
              </a:rPr>
              <a:t>pt</a:t>
            </a:r>
            <a:r>
              <a:rPr lang="en-US" sz="1400" i="1" dirty="0">
                <a:solidFill>
                  <a:schemeClr val="bg1"/>
                </a:solidFill>
              </a:rPr>
              <a:t> with acute papilledema will manifest decreased visual function. What is it?</a:t>
            </a:r>
          </a:p>
          <a:p>
            <a:r>
              <a:rPr lang="en-US" sz="1400" dirty="0">
                <a:solidFill>
                  <a:schemeClr val="bg1"/>
                </a:solidFill>
              </a:rPr>
              <a:t>It is when the papilledema is accompanied by  macular edema</a:t>
            </a:r>
          </a:p>
          <a:p>
            <a:endParaRPr lang="en-US" sz="1400" dirty="0">
              <a:solidFill>
                <a:schemeClr val="bg1"/>
              </a:solidFill>
            </a:endParaRPr>
          </a:p>
          <a:p>
            <a:r>
              <a:rPr lang="en-US" sz="1400" i="1" dirty="0">
                <a:solidFill>
                  <a:schemeClr val="bg1"/>
                </a:solidFill>
              </a:rPr>
              <a:t>If this macular edema presents in a ‘star’ formation, what is the formal name for the condition, </a:t>
            </a:r>
            <a:r>
              <a:rPr lang="en-US" sz="1400" i="1" dirty="0" err="1">
                <a:solidFill>
                  <a:schemeClr val="bg1"/>
                </a:solidFill>
              </a:rPr>
              <a:t>ie</a:t>
            </a:r>
            <a:r>
              <a:rPr lang="en-US" sz="1400" i="1" dirty="0">
                <a:solidFill>
                  <a:schemeClr val="bg1"/>
                </a:solidFill>
              </a:rPr>
              <a:t>, for papilledema + a macular star?</a:t>
            </a:r>
          </a:p>
          <a:p>
            <a:r>
              <a:rPr lang="en-US" sz="1400" dirty="0">
                <a:solidFill>
                  <a:schemeClr val="bg1"/>
                </a:solidFill>
              </a:rPr>
              <a:t>It is called a </a:t>
            </a:r>
            <a:r>
              <a:rPr lang="en-US" sz="1400" b="1" dirty="0">
                <a:solidFill>
                  <a:schemeClr val="bg1"/>
                </a:solidFill>
              </a:rPr>
              <a:t>neuroretinitis</a:t>
            </a:r>
            <a:endParaRPr lang="en-US" sz="1400" b="1" dirty="0">
              <a:solidFill>
                <a:srgbClr val="002060"/>
              </a:solidFill>
            </a:endParaRPr>
          </a:p>
          <a:p>
            <a:endParaRPr lang="en-US" sz="1400" i="1" dirty="0">
              <a:solidFill>
                <a:srgbClr val="002060"/>
              </a:solidFill>
            </a:endParaRPr>
          </a:p>
          <a:p>
            <a:r>
              <a:rPr lang="en-US" sz="1400" i="1" dirty="0">
                <a:solidFill>
                  <a:srgbClr val="002060"/>
                </a:solidFill>
              </a:rPr>
              <a:t>What is the classic cause of neuroretinitis?</a:t>
            </a:r>
          </a:p>
          <a:p>
            <a:r>
              <a:rPr lang="en-US" sz="1400" dirty="0" err="1">
                <a:solidFill>
                  <a:srgbClr val="002060"/>
                </a:solidFill>
              </a:rPr>
              <a:t>Bartonellosis</a:t>
            </a:r>
            <a:r>
              <a:rPr lang="en-US" sz="1400" dirty="0">
                <a:solidFill>
                  <a:srgbClr val="002060"/>
                </a:solidFill>
              </a:rPr>
              <a:t>, aka </a:t>
            </a:r>
            <a:r>
              <a:rPr lang="en-US" sz="1400" i="1" dirty="0">
                <a:solidFill>
                  <a:srgbClr val="002060"/>
                </a:solidFill>
              </a:rPr>
              <a:t>cat-scratch </a:t>
            </a:r>
            <a:r>
              <a:rPr lang="en-US" sz="1400" i="1" dirty="0" err="1">
                <a:solidFill>
                  <a:srgbClr val="002060"/>
                </a:solidFill>
              </a:rPr>
              <a:t>dz</a:t>
            </a:r>
            <a:endParaRPr lang="en-US" sz="1400" i="1" dirty="0">
              <a:solidFill>
                <a:srgbClr val="002060"/>
              </a:solidFill>
            </a:endParaRPr>
          </a:p>
        </p:txBody>
      </p:sp>
      <p:sp>
        <p:nvSpPr>
          <p:cNvPr id="7" name="&quot;Not Allowed&quot; Symbol 6">
            <a:extLst>
              <a:ext uri="{FF2B5EF4-FFF2-40B4-BE49-F238E27FC236}">
                <a16:creationId xmlns:a16="http://schemas.microsoft.com/office/drawing/2014/main" id="{19EDD76F-EF16-481C-B750-5147846D6BED}"/>
              </a:ext>
            </a:extLst>
          </p:cNvPr>
          <p:cNvSpPr/>
          <p:nvPr/>
        </p:nvSpPr>
        <p:spPr>
          <a:xfrm>
            <a:off x="4267200" y="3024380"/>
            <a:ext cx="533400" cy="520051"/>
          </a:xfrm>
          <a:prstGeom prst="noSmoking">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71632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141</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3800028" y="6030363"/>
            <a:ext cx="1544012" cy="369332"/>
          </a:xfrm>
          <a:prstGeom prst="rect">
            <a:avLst/>
          </a:prstGeom>
          <a:noFill/>
        </p:spPr>
        <p:txBody>
          <a:bodyPr wrap="none" rtlCol="0">
            <a:spAutoFit/>
          </a:bodyPr>
          <a:lstStyle/>
          <a:p>
            <a:pPr algn="ctr"/>
            <a:r>
              <a:rPr lang="en-US" dirty="0"/>
              <a:t>Neuroretinitis</a:t>
            </a:r>
          </a:p>
        </p:txBody>
      </p:sp>
      <p:pic>
        <p:nvPicPr>
          <p:cNvPr id="4098" name="Picture 2" descr="Image result for neuroretinitis">
            <a:extLst>
              <a:ext uri="{FF2B5EF4-FFF2-40B4-BE49-F238E27FC236}">
                <a16:creationId xmlns:a16="http://schemas.microsoft.com/office/drawing/2014/main" id="{9CCA90AD-3808-4D42-87D5-ACD0F842E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43" y="1366837"/>
            <a:ext cx="5290513"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28124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142</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lumMod val="65000"/>
                  </a:schemeClr>
                </a:solidFill>
              </a:rPr>
              <a:t>As a practical matter, </a:t>
            </a:r>
            <a:r>
              <a:rPr lang="en-US" sz="1400" dirty="0">
                <a:solidFill>
                  <a:schemeClr val="bg1">
                    <a:lumMod val="65000"/>
                  </a:schemeClr>
                </a:solidFill>
              </a:rPr>
              <a:t>visual functioning </a:t>
            </a:r>
            <a:r>
              <a:rPr lang="en-US" sz="1400" i="1" dirty="0">
                <a:solidFill>
                  <a:schemeClr val="bg1">
                    <a:lumMod val="65000"/>
                  </a:schemeClr>
                </a:solidFill>
              </a:rPr>
              <a:t>refers to three specific exam findings. What are they?</a:t>
            </a:r>
          </a:p>
          <a:p>
            <a:r>
              <a:rPr lang="en-US" sz="1400" dirty="0">
                <a:solidFill>
                  <a:schemeClr val="bg1">
                    <a:lumMod val="65000"/>
                  </a:schemeClr>
                </a:solidFill>
              </a:rPr>
              <a:t>--Visual acuity</a:t>
            </a:r>
          </a:p>
          <a:p>
            <a:r>
              <a:rPr lang="en-US" sz="1400" dirty="0">
                <a:solidFill>
                  <a:schemeClr val="bg1">
                    <a:lumMod val="65000"/>
                  </a:schemeClr>
                </a:solidFill>
              </a:rPr>
              <a:t>--Visual fields</a:t>
            </a:r>
          </a:p>
          <a:p>
            <a:r>
              <a:rPr lang="en-US" sz="1400" dirty="0">
                <a:solidFill>
                  <a:schemeClr val="bg1">
                    <a:lumMod val="65000"/>
                  </a:schemeClr>
                </a:solidFill>
              </a:rPr>
              <a:t>--Color vision</a:t>
            </a:r>
          </a:p>
        </p:txBody>
      </p:sp>
      <p:sp>
        <p:nvSpPr>
          <p:cNvPr id="6" name="TextBox 5">
            <a:extLst>
              <a:ext uri="{FF2B5EF4-FFF2-40B4-BE49-F238E27FC236}">
                <a16:creationId xmlns:a16="http://schemas.microsoft.com/office/drawing/2014/main" id="{553DEF2B-01FD-47F7-AC5E-3BF41C2CD965}"/>
              </a:ext>
            </a:extLst>
          </p:cNvPr>
          <p:cNvSpPr txBox="1"/>
          <p:nvPr/>
        </p:nvSpPr>
        <p:spPr>
          <a:xfrm>
            <a:off x="1851812" y="3614463"/>
            <a:ext cx="5506636" cy="2246769"/>
          </a:xfrm>
          <a:prstGeom prst="rect">
            <a:avLst/>
          </a:prstGeom>
          <a:solidFill>
            <a:srgbClr val="002060"/>
          </a:solidFill>
        </p:spPr>
        <p:txBody>
          <a:bodyPr wrap="square" rtlCol="0">
            <a:spAutoFit/>
          </a:bodyPr>
          <a:lstStyle/>
          <a:p>
            <a:r>
              <a:rPr lang="en-US" sz="1400" i="1" dirty="0">
                <a:solidFill>
                  <a:schemeClr val="bg1"/>
                </a:solidFill>
              </a:rPr>
              <a:t>There is a specific clinical circumstance in which a </a:t>
            </a:r>
            <a:r>
              <a:rPr lang="en-US" sz="1400" i="1" dirty="0" err="1">
                <a:solidFill>
                  <a:schemeClr val="bg1"/>
                </a:solidFill>
              </a:rPr>
              <a:t>pt</a:t>
            </a:r>
            <a:r>
              <a:rPr lang="en-US" sz="1400" i="1" dirty="0">
                <a:solidFill>
                  <a:schemeClr val="bg1"/>
                </a:solidFill>
              </a:rPr>
              <a:t> with acute papilledema will manifest decreased visual function. What is it?</a:t>
            </a:r>
          </a:p>
          <a:p>
            <a:r>
              <a:rPr lang="en-US" sz="1400" dirty="0">
                <a:solidFill>
                  <a:schemeClr val="bg1"/>
                </a:solidFill>
              </a:rPr>
              <a:t>It is when the papilledema is accompanied by  macular edema</a:t>
            </a:r>
          </a:p>
          <a:p>
            <a:endParaRPr lang="en-US" sz="1400" dirty="0">
              <a:solidFill>
                <a:schemeClr val="bg1"/>
              </a:solidFill>
            </a:endParaRPr>
          </a:p>
          <a:p>
            <a:r>
              <a:rPr lang="en-US" sz="1400" i="1" dirty="0">
                <a:solidFill>
                  <a:schemeClr val="bg1"/>
                </a:solidFill>
              </a:rPr>
              <a:t>If this macular edema presents in a ‘star’ formation, what is the formal name for the condition, </a:t>
            </a:r>
            <a:r>
              <a:rPr lang="en-US" sz="1400" i="1" dirty="0" err="1">
                <a:solidFill>
                  <a:schemeClr val="bg1"/>
                </a:solidFill>
              </a:rPr>
              <a:t>ie</a:t>
            </a:r>
            <a:r>
              <a:rPr lang="en-US" sz="1400" i="1" dirty="0">
                <a:solidFill>
                  <a:schemeClr val="bg1"/>
                </a:solidFill>
              </a:rPr>
              <a:t>, for papilledema + a macular star?</a:t>
            </a:r>
          </a:p>
          <a:p>
            <a:r>
              <a:rPr lang="en-US" sz="1400" dirty="0">
                <a:solidFill>
                  <a:schemeClr val="bg1"/>
                </a:solidFill>
              </a:rPr>
              <a:t>It is called a </a:t>
            </a:r>
            <a:r>
              <a:rPr lang="en-US" sz="1400" b="1" dirty="0">
                <a:solidFill>
                  <a:schemeClr val="bg1"/>
                </a:solidFill>
              </a:rPr>
              <a:t>neuroretinitis</a:t>
            </a:r>
          </a:p>
          <a:p>
            <a:endParaRPr lang="en-US" sz="1400" i="1" dirty="0">
              <a:solidFill>
                <a:schemeClr val="bg1"/>
              </a:solidFill>
            </a:endParaRPr>
          </a:p>
          <a:p>
            <a:r>
              <a:rPr lang="en-US" sz="1400" i="1" dirty="0">
                <a:solidFill>
                  <a:schemeClr val="bg1"/>
                </a:solidFill>
              </a:rPr>
              <a:t>What is the classic cause of neuroretinitis?</a:t>
            </a:r>
            <a:endParaRPr lang="en-US" sz="1400" i="1" dirty="0">
              <a:solidFill>
                <a:srgbClr val="002060"/>
              </a:solidFill>
            </a:endParaRPr>
          </a:p>
          <a:p>
            <a:r>
              <a:rPr lang="en-US" sz="1400" dirty="0" err="1">
                <a:solidFill>
                  <a:srgbClr val="002060"/>
                </a:solidFill>
              </a:rPr>
              <a:t>Bartonellosis</a:t>
            </a:r>
            <a:r>
              <a:rPr lang="en-US" sz="1400" dirty="0">
                <a:solidFill>
                  <a:srgbClr val="002060"/>
                </a:solidFill>
              </a:rPr>
              <a:t>, aka </a:t>
            </a:r>
            <a:r>
              <a:rPr lang="en-US" sz="1400" i="1" dirty="0">
                <a:solidFill>
                  <a:srgbClr val="002060"/>
                </a:solidFill>
              </a:rPr>
              <a:t>cat-scratch </a:t>
            </a:r>
            <a:r>
              <a:rPr lang="en-US" sz="1400" i="1" dirty="0" err="1">
                <a:solidFill>
                  <a:srgbClr val="002060"/>
                </a:solidFill>
              </a:rPr>
              <a:t>dz</a:t>
            </a:r>
            <a:endParaRPr lang="en-US" sz="1400" i="1" dirty="0">
              <a:solidFill>
                <a:srgbClr val="002060"/>
              </a:solidFill>
            </a:endParaRPr>
          </a:p>
        </p:txBody>
      </p:sp>
      <p:sp>
        <p:nvSpPr>
          <p:cNvPr id="7" name="&quot;Not Allowed&quot; Symbol 6">
            <a:extLst>
              <a:ext uri="{FF2B5EF4-FFF2-40B4-BE49-F238E27FC236}">
                <a16:creationId xmlns:a16="http://schemas.microsoft.com/office/drawing/2014/main" id="{19EDD76F-EF16-481C-B750-5147846D6BED}"/>
              </a:ext>
            </a:extLst>
          </p:cNvPr>
          <p:cNvSpPr/>
          <p:nvPr/>
        </p:nvSpPr>
        <p:spPr>
          <a:xfrm>
            <a:off x="4267200" y="3024380"/>
            <a:ext cx="533400" cy="520051"/>
          </a:xfrm>
          <a:prstGeom prst="noSmoking">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59665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143</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lumMod val="65000"/>
                  </a:schemeClr>
                </a:solidFill>
              </a:rPr>
              <a:t>As a practical matter, </a:t>
            </a:r>
            <a:r>
              <a:rPr lang="en-US" sz="1400" dirty="0">
                <a:solidFill>
                  <a:schemeClr val="bg1">
                    <a:lumMod val="65000"/>
                  </a:schemeClr>
                </a:solidFill>
              </a:rPr>
              <a:t>visual functioning </a:t>
            </a:r>
            <a:r>
              <a:rPr lang="en-US" sz="1400" i="1" dirty="0">
                <a:solidFill>
                  <a:schemeClr val="bg1">
                    <a:lumMod val="65000"/>
                  </a:schemeClr>
                </a:solidFill>
              </a:rPr>
              <a:t>refers to three specific exam findings. What are they?</a:t>
            </a:r>
          </a:p>
          <a:p>
            <a:r>
              <a:rPr lang="en-US" sz="1400" dirty="0">
                <a:solidFill>
                  <a:schemeClr val="bg1">
                    <a:lumMod val="65000"/>
                  </a:schemeClr>
                </a:solidFill>
              </a:rPr>
              <a:t>--Visual acuity</a:t>
            </a:r>
          </a:p>
          <a:p>
            <a:r>
              <a:rPr lang="en-US" sz="1400" dirty="0">
                <a:solidFill>
                  <a:schemeClr val="bg1">
                    <a:lumMod val="65000"/>
                  </a:schemeClr>
                </a:solidFill>
              </a:rPr>
              <a:t>--Visual fields</a:t>
            </a:r>
          </a:p>
          <a:p>
            <a:r>
              <a:rPr lang="en-US" sz="1400" dirty="0">
                <a:solidFill>
                  <a:schemeClr val="bg1">
                    <a:lumMod val="65000"/>
                  </a:schemeClr>
                </a:solidFill>
              </a:rPr>
              <a:t>--Color vision</a:t>
            </a:r>
          </a:p>
        </p:txBody>
      </p:sp>
      <p:sp>
        <p:nvSpPr>
          <p:cNvPr id="6" name="TextBox 5">
            <a:extLst>
              <a:ext uri="{FF2B5EF4-FFF2-40B4-BE49-F238E27FC236}">
                <a16:creationId xmlns:a16="http://schemas.microsoft.com/office/drawing/2014/main" id="{553DEF2B-01FD-47F7-AC5E-3BF41C2CD965}"/>
              </a:ext>
            </a:extLst>
          </p:cNvPr>
          <p:cNvSpPr txBox="1"/>
          <p:nvPr/>
        </p:nvSpPr>
        <p:spPr>
          <a:xfrm>
            <a:off x="1851812" y="3614463"/>
            <a:ext cx="5506636" cy="2246769"/>
          </a:xfrm>
          <a:prstGeom prst="rect">
            <a:avLst/>
          </a:prstGeom>
          <a:solidFill>
            <a:srgbClr val="002060"/>
          </a:solidFill>
        </p:spPr>
        <p:txBody>
          <a:bodyPr wrap="square" rtlCol="0">
            <a:spAutoFit/>
          </a:bodyPr>
          <a:lstStyle/>
          <a:p>
            <a:r>
              <a:rPr lang="en-US" sz="1400" i="1" dirty="0">
                <a:solidFill>
                  <a:schemeClr val="bg1"/>
                </a:solidFill>
              </a:rPr>
              <a:t>There is a specific clinical circumstance in which a </a:t>
            </a:r>
            <a:r>
              <a:rPr lang="en-US" sz="1400" i="1" dirty="0" err="1">
                <a:solidFill>
                  <a:schemeClr val="bg1"/>
                </a:solidFill>
              </a:rPr>
              <a:t>pt</a:t>
            </a:r>
            <a:r>
              <a:rPr lang="en-US" sz="1400" i="1" dirty="0">
                <a:solidFill>
                  <a:schemeClr val="bg1"/>
                </a:solidFill>
              </a:rPr>
              <a:t> with acute papilledema will manifest decreased visual function. What is it?</a:t>
            </a:r>
          </a:p>
          <a:p>
            <a:r>
              <a:rPr lang="en-US" sz="1400" dirty="0">
                <a:solidFill>
                  <a:schemeClr val="bg1"/>
                </a:solidFill>
              </a:rPr>
              <a:t>It is when the papilledema is accompanied by  macular edema</a:t>
            </a:r>
          </a:p>
          <a:p>
            <a:endParaRPr lang="en-US" sz="1400" dirty="0">
              <a:solidFill>
                <a:schemeClr val="bg1"/>
              </a:solidFill>
            </a:endParaRPr>
          </a:p>
          <a:p>
            <a:r>
              <a:rPr lang="en-US" sz="1400" i="1" dirty="0">
                <a:solidFill>
                  <a:schemeClr val="bg1"/>
                </a:solidFill>
              </a:rPr>
              <a:t>If this macular edema presents in a ‘star’ formation, what is the formal name for the condition, </a:t>
            </a:r>
            <a:r>
              <a:rPr lang="en-US" sz="1400" i="1" dirty="0" err="1">
                <a:solidFill>
                  <a:schemeClr val="bg1"/>
                </a:solidFill>
              </a:rPr>
              <a:t>ie</a:t>
            </a:r>
            <a:r>
              <a:rPr lang="en-US" sz="1400" i="1" dirty="0">
                <a:solidFill>
                  <a:schemeClr val="bg1"/>
                </a:solidFill>
              </a:rPr>
              <a:t>, for papilledema + a macular star?</a:t>
            </a:r>
          </a:p>
          <a:p>
            <a:r>
              <a:rPr lang="en-US" sz="1400" dirty="0">
                <a:solidFill>
                  <a:schemeClr val="bg1"/>
                </a:solidFill>
              </a:rPr>
              <a:t>It is called a </a:t>
            </a:r>
            <a:r>
              <a:rPr lang="en-US" sz="1400" b="1" dirty="0">
                <a:solidFill>
                  <a:schemeClr val="bg1"/>
                </a:solidFill>
              </a:rPr>
              <a:t>neuroretinitis</a:t>
            </a:r>
          </a:p>
          <a:p>
            <a:endParaRPr lang="en-US" sz="1400" i="1" dirty="0">
              <a:solidFill>
                <a:schemeClr val="bg1"/>
              </a:solidFill>
            </a:endParaRPr>
          </a:p>
          <a:p>
            <a:r>
              <a:rPr lang="en-US" sz="1400" i="1" dirty="0">
                <a:solidFill>
                  <a:schemeClr val="bg1"/>
                </a:solidFill>
              </a:rPr>
              <a:t>What is the classic cause of neuroretinitis?</a:t>
            </a:r>
          </a:p>
          <a:p>
            <a:r>
              <a:rPr lang="en-US" sz="1400" dirty="0" err="1">
                <a:solidFill>
                  <a:schemeClr val="bg1"/>
                </a:solidFill>
              </a:rPr>
              <a:t>Bartonellosis</a:t>
            </a:r>
            <a:r>
              <a:rPr lang="en-US" sz="1400" dirty="0">
                <a:solidFill>
                  <a:schemeClr val="bg1"/>
                </a:solidFill>
              </a:rPr>
              <a:t>, aka </a:t>
            </a:r>
            <a:r>
              <a:rPr lang="en-US" sz="1400" i="1" dirty="0">
                <a:solidFill>
                  <a:schemeClr val="bg1"/>
                </a:solidFill>
              </a:rPr>
              <a:t>cat-scratch </a:t>
            </a:r>
            <a:r>
              <a:rPr lang="en-US" sz="1400" i="1" dirty="0" err="1">
                <a:solidFill>
                  <a:schemeClr val="bg1"/>
                </a:solidFill>
              </a:rPr>
              <a:t>dz</a:t>
            </a:r>
            <a:endParaRPr lang="en-US" sz="1400" i="1" dirty="0">
              <a:solidFill>
                <a:schemeClr val="bg1"/>
              </a:solidFill>
            </a:endParaRPr>
          </a:p>
        </p:txBody>
      </p:sp>
      <p:sp>
        <p:nvSpPr>
          <p:cNvPr id="7" name="&quot;Not Allowed&quot; Symbol 6">
            <a:extLst>
              <a:ext uri="{FF2B5EF4-FFF2-40B4-BE49-F238E27FC236}">
                <a16:creationId xmlns:a16="http://schemas.microsoft.com/office/drawing/2014/main" id="{19EDD76F-EF16-481C-B750-5147846D6BED}"/>
              </a:ext>
            </a:extLst>
          </p:cNvPr>
          <p:cNvSpPr/>
          <p:nvPr/>
        </p:nvSpPr>
        <p:spPr>
          <a:xfrm>
            <a:off x="4267200" y="3024380"/>
            <a:ext cx="533400" cy="520051"/>
          </a:xfrm>
          <a:prstGeom prst="noSmoking">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8489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144</a:t>
            </a:fld>
            <a:endParaRPr lang="en-US" altLang="en-US" sz="1000"/>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1451195852"/>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b="1" dirty="0">
                          <a:solidFill>
                            <a:schemeClr val="bg1">
                              <a:lumMod val="75000"/>
                            </a:schemeClr>
                          </a:solidFill>
                        </a:rPr>
                        <a:t>Largely intact</a:t>
                      </a:r>
                    </a:p>
                  </a:txBody>
                  <a:tcPr anchor="ctr"/>
                </a:tc>
                <a:tc>
                  <a:txBody>
                    <a:bodyPr/>
                    <a:lstStyle/>
                    <a:p>
                      <a:pPr algn="ctr"/>
                      <a:r>
                        <a:rPr lang="en-US" sz="1400" b="1" dirty="0">
                          <a:solidFill>
                            <a:schemeClr val="bg1">
                              <a:lumMod val="7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4" name="Oval 3">
            <a:extLst>
              <a:ext uri="{FF2B5EF4-FFF2-40B4-BE49-F238E27FC236}">
                <a16:creationId xmlns:a16="http://schemas.microsoft.com/office/drawing/2014/main" id="{EA37933F-E861-4C53-8681-8A732B9F45F0}"/>
              </a:ext>
            </a:extLst>
          </p:cNvPr>
          <p:cNvSpPr/>
          <p:nvPr/>
        </p:nvSpPr>
        <p:spPr>
          <a:xfrm>
            <a:off x="1467678" y="3048000"/>
            <a:ext cx="1961322" cy="485775"/>
          </a:xfrm>
          <a:prstGeom prst="ellipse">
            <a:avLst/>
          </a:prstGeom>
          <a:no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55F532-4BAB-48BE-9FAD-A6D771D6B513}"/>
              </a:ext>
            </a:extLst>
          </p:cNvPr>
          <p:cNvSpPr txBox="1"/>
          <p:nvPr/>
        </p:nvSpPr>
        <p:spPr>
          <a:xfrm>
            <a:off x="533400" y="3684495"/>
            <a:ext cx="4454752" cy="1169551"/>
          </a:xfrm>
          <a:prstGeom prst="rect">
            <a:avLst/>
          </a:prstGeom>
          <a:solidFill>
            <a:srgbClr val="0070C0"/>
          </a:solidFill>
        </p:spPr>
        <p:txBody>
          <a:bodyPr wrap="square" rtlCol="0">
            <a:spAutoFit/>
          </a:bodyPr>
          <a:lstStyle/>
          <a:p>
            <a:r>
              <a:rPr lang="en-US" sz="1400" i="1" dirty="0">
                <a:solidFill>
                  <a:schemeClr val="bg1">
                    <a:lumMod val="65000"/>
                  </a:schemeClr>
                </a:solidFill>
              </a:rPr>
              <a:t>As a practical matter, </a:t>
            </a:r>
            <a:r>
              <a:rPr lang="en-US" sz="1400" dirty="0">
                <a:solidFill>
                  <a:schemeClr val="bg1">
                    <a:lumMod val="65000"/>
                  </a:schemeClr>
                </a:solidFill>
              </a:rPr>
              <a:t>visual functioning </a:t>
            </a:r>
            <a:r>
              <a:rPr lang="en-US" sz="1400" i="1" dirty="0">
                <a:solidFill>
                  <a:schemeClr val="bg1">
                    <a:lumMod val="65000"/>
                  </a:schemeClr>
                </a:solidFill>
              </a:rPr>
              <a:t>refers to three specific exam findings. What are they?</a:t>
            </a:r>
          </a:p>
          <a:p>
            <a:r>
              <a:rPr lang="en-US" sz="1400" dirty="0">
                <a:solidFill>
                  <a:schemeClr val="bg1">
                    <a:lumMod val="65000"/>
                  </a:schemeClr>
                </a:solidFill>
              </a:rPr>
              <a:t>--Visual acuity</a:t>
            </a:r>
          </a:p>
          <a:p>
            <a:r>
              <a:rPr lang="en-US" sz="1400" dirty="0">
                <a:solidFill>
                  <a:schemeClr val="bg1">
                    <a:lumMod val="65000"/>
                  </a:schemeClr>
                </a:solidFill>
              </a:rPr>
              <a:t>--Visual fields</a:t>
            </a:r>
          </a:p>
          <a:p>
            <a:r>
              <a:rPr lang="en-US" sz="1400" dirty="0">
                <a:solidFill>
                  <a:schemeClr val="bg1">
                    <a:lumMod val="65000"/>
                  </a:schemeClr>
                </a:solidFill>
              </a:rPr>
              <a:t>--Color vision</a:t>
            </a:r>
          </a:p>
        </p:txBody>
      </p:sp>
      <p:sp>
        <p:nvSpPr>
          <p:cNvPr id="6" name="TextBox 5">
            <a:extLst>
              <a:ext uri="{FF2B5EF4-FFF2-40B4-BE49-F238E27FC236}">
                <a16:creationId xmlns:a16="http://schemas.microsoft.com/office/drawing/2014/main" id="{553DEF2B-01FD-47F7-AC5E-3BF41C2CD965}"/>
              </a:ext>
            </a:extLst>
          </p:cNvPr>
          <p:cNvSpPr txBox="1"/>
          <p:nvPr/>
        </p:nvSpPr>
        <p:spPr>
          <a:xfrm>
            <a:off x="1851812" y="3614463"/>
            <a:ext cx="5506636" cy="2246769"/>
          </a:xfrm>
          <a:prstGeom prst="rect">
            <a:avLst/>
          </a:prstGeom>
          <a:solidFill>
            <a:srgbClr val="002060"/>
          </a:solidFill>
        </p:spPr>
        <p:txBody>
          <a:bodyPr wrap="square" rtlCol="0">
            <a:spAutoFit/>
          </a:bodyPr>
          <a:lstStyle/>
          <a:p>
            <a:r>
              <a:rPr lang="en-US" sz="1400" i="1" dirty="0">
                <a:solidFill>
                  <a:schemeClr val="tx1">
                    <a:lumMod val="50000"/>
                    <a:lumOff val="50000"/>
                  </a:schemeClr>
                </a:solidFill>
              </a:rPr>
              <a:t>There is a specific clinical circumstance in which a </a:t>
            </a:r>
            <a:r>
              <a:rPr lang="en-US" sz="1400" i="1" dirty="0" err="1">
                <a:solidFill>
                  <a:schemeClr val="tx1">
                    <a:lumMod val="50000"/>
                    <a:lumOff val="50000"/>
                  </a:schemeClr>
                </a:solidFill>
              </a:rPr>
              <a:t>pt</a:t>
            </a:r>
            <a:r>
              <a:rPr lang="en-US" sz="1400" i="1" dirty="0">
                <a:solidFill>
                  <a:schemeClr val="tx1">
                    <a:lumMod val="50000"/>
                    <a:lumOff val="50000"/>
                  </a:schemeClr>
                </a:solidFill>
              </a:rPr>
              <a:t> with acute papilledema will manifest decreased visual function. What is it?</a:t>
            </a:r>
          </a:p>
          <a:p>
            <a:r>
              <a:rPr lang="en-US" sz="1400" dirty="0">
                <a:solidFill>
                  <a:schemeClr val="tx1">
                    <a:lumMod val="50000"/>
                    <a:lumOff val="50000"/>
                  </a:schemeClr>
                </a:solidFill>
              </a:rPr>
              <a:t>It is when the papilledema is accompanied by  macular edema</a:t>
            </a:r>
          </a:p>
          <a:p>
            <a:endParaRPr lang="en-US" sz="1400" dirty="0">
              <a:solidFill>
                <a:schemeClr val="tx1">
                  <a:lumMod val="50000"/>
                  <a:lumOff val="50000"/>
                </a:schemeClr>
              </a:solidFill>
            </a:endParaRPr>
          </a:p>
          <a:p>
            <a:r>
              <a:rPr lang="en-US" sz="1400" i="1" dirty="0">
                <a:solidFill>
                  <a:schemeClr val="tx1">
                    <a:lumMod val="50000"/>
                    <a:lumOff val="50000"/>
                  </a:schemeClr>
                </a:solidFill>
              </a:rPr>
              <a:t>If this macular edema presents in a ‘star’ formation, what is the formal name for the condition, </a:t>
            </a:r>
            <a:r>
              <a:rPr lang="en-US" sz="1400" i="1" dirty="0" err="1">
                <a:solidFill>
                  <a:schemeClr val="tx1">
                    <a:lumMod val="50000"/>
                    <a:lumOff val="50000"/>
                  </a:schemeClr>
                </a:solidFill>
              </a:rPr>
              <a:t>ie</a:t>
            </a:r>
            <a:r>
              <a:rPr lang="en-US" sz="1400" i="1" dirty="0">
                <a:solidFill>
                  <a:schemeClr val="tx1">
                    <a:lumMod val="50000"/>
                    <a:lumOff val="50000"/>
                  </a:schemeClr>
                </a:solidFill>
              </a:rPr>
              <a:t>, for papilledema + a macular star?</a:t>
            </a:r>
          </a:p>
          <a:p>
            <a:r>
              <a:rPr lang="en-US" sz="1400" dirty="0">
                <a:solidFill>
                  <a:schemeClr val="tx1">
                    <a:lumMod val="50000"/>
                    <a:lumOff val="50000"/>
                  </a:schemeClr>
                </a:solidFill>
              </a:rPr>
              <a:t>It is called a </a:t>
            </a:r>
            <a:r>
              <a:rPr lang="en-US" sz="1400" b="1" dirty="0">
                <a:solidFill>
                  <a:schemeClr val="tx1">
                    <a:lumMod val="50000"/>
                    <a:lumOff val="50000"/>
                  </a:schemeClr>
                </a:solidFill>
              </a:rPr>
              <a:t>neuroretinitis</a:t>
            </a:r>
          </a:p>
          <a:p>
            <a:endParaRPr lang="en-US" sz="1400" i="1" dirty="0">
              <a:solidFill>
                <a:schemeClr val="tx1">
                  <a:lumMod val="50000"/>
                  <a:lumOff val="50000"/>
                </a:schemeClr>
              </a:solidFill>
            </a:endParaRPr>
          </a:p>
          <a:p>
            <a:r>
              <a:rPr lang="en-US" sz="1400" i="1" dirty="0">
                <a:solidFill>
                  <a:schemeClr val="tx1">
                    <a:lumMod val="50000"/>
                    <a:lumOff val="50000"/>
                  </a:schemeClr>
                </a:solidFill>
              </a:rPr>
              <a:t>What is the classic cause of neuroretinitis?</a:t>
            </a:r>
          </a:p>
          <a:p>
            <a:r>
              <a:rPr lang="en-US" sz="1400" dirty="0" err="1">
                <a:solidFill>
                  <a:schemeClr val="tx1">
                    <a:lumMod val="50000"/>
                    <a:lumOff val="50000"/>
                  </a:schemeClr>
                </a:solidFill>
              </a:rPr>
              <a:t>Bartonellosis</a:t>
            </a:r>
            <a:r>
              <a:rPr lang="en-US" sz="1400" dirty="0">
                <a:solidFill>
                  <a:schemeClr val="tx1">
                    <a:lumMod val="50000"/>
                    <a:lumOff val="50000"/>
                  </a:schemeClr>
                </a:solidFill>
              </a:rPr>
              <a:t>, aka </a:t>
            </a:r>
            <a:r>
              <a:rPr lang="en-US" sz="1400" i="1" dirty="0">
                <a:solidFill>
                  <a:schemeClr val="tx1">
                    <a:lumMod val="50000"/>
                    <a:lumOff val="50000"/>
                  </a:schemeClr>
                </a:solidFill>
              </a:rPr>
              <a:t>cat-scratch </a:t>
            </a:r>
            <a:r>
              <a:rPr lang="en-US" sz="1400" i="1" dirty="0" err="1">
                <a:solidFill>
                  <a:schemeClr val="tx1">
                    <a:lumMod val="50000"/>
                    <a:lumOff val="50000"/>
                  </a:schemeClr>
                </a:solidFill>
              </a:rPr>
              <a:t>dz</a:t>
            </a:r>
            <a:endParaRPr lang="en-US" sz="1400" i="1" dirty="0">
              <a:solidFill>
                <a:schemeClr val="tx1">
                  <a:lumMod val="50000"/>
                  <a:lumOff val="50000"/>
                </a:schemeClr>
              </a:solidFill>
            </a:endParaRPr>
          </a:p>
        </p:txBody>
      </p:sp>
      <p:sp>
        <p:nvSpPr>
          <p:cNvPr id="7" name="&quot;Not Allowed&quot; Symbol 6">
            <a:extLst>
              <a:ext uri="{FF2B5EF4-FFF2-40B4-BE49-F238E27FC236}">
                <a16:creationId xmlns:a16="http://schemas.microsoft.com/office/drawing/2014/main" id="{19EDD76F-EF16-481C-B750-5147846D6BED}"/>
              </a:ext>
            </a:extLst>
          </p:cNvPr>
          <p:cNvSpPr/>
          <p:nvPr/>
        </p:nvSpPr>
        <p:spPr>
          <a:xfrm>
            <a:off x="4267200" y="3024380"/>
            <a:ext cx="533400" cy="520051"/>
          </a:xfrm>
          <a:prstGeom prst="noSmoking">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92208E21-B835-419B-A55C-46E848145931}"/>
              </a:ext>
            </a:extLst>
          </p:cNvPr>
          <p:cNvSpPr txBox="1"/>
          <p:nvPr/>
        </p:nvSpPr>
        <p:spPr>
          <a:xfrm>
            <a:off x="1654746" y="4763434"/>
            <a:ext cx="5758308" cy="430887"/>
          </a:xfrm>
          <a:prstGeom prst="rect">
            <a:avLst/>
          </a:prstGeom>
          <a:solidFill>
            <a:schemeClr val="accent6">
              <a:lumMod val="20000"/>
              <a:lumOff val="80000"/>
            </a:schemeClr>
          </a:solidFill>
          <a:ln>
            <a:solidFill>
              <a:schemeClr val="tx1"/>
            </a:solidFill>
          </a:ln>
        </p:spPr>
        <p:txBody>
          <a:bodyPr wrap="none" rtlCol="0">
            <a:spAutoFit/>
          </a:bodyPr>
          <a:lstStyle/>
          <a:p>
            <a:r>
              <a:rPr lang="en-US" sz="2200" i="1" dirty="0">
                <a:effectLst>
                  <a:outerShdw blurRad="38100" dist="38100" dir="2700000" algn="tl">
                    <a:srgbClr val="000000">
                      <a:alpha val="43137"/>
                    </a:srgbClr>
                  </a:outerShdw>
                </a:effectLst>
              </a:rPr>
              <a:t>For more on </a:t>
            </a:r>
            <a:r>
              <a:rPr lang="en-US" sz="2200" i="1" dirty="0" err="1">
                <a:effectLst>
                  <a:outerShdw blurRad="38100" dist="38100" dir="2700000" algn="tl">
                    <a:srgbClr val="000000">
                      <a:alpha val="43137"/>
                    </a:srgbClr>
                  </a:outerShdw>
                </a:effectLst>
              </a:rPr>
              <a:t>Bartonellosis</a:t>
            </a:r>
            <a:r>
              <a:rPr lang="en-US" sz="2200" i="1" dirty="0">
                <a:effectLst>
                  <a:outerShdw blurRad="38100" dist="38100" dir="2700000" algn="tl">
                    <a:srgbClr val="000000">
                      <a:alpha val="43137"/>
                    </a:srgbClr>
                  </a:outerShdw>
                </a:effectLst>
              </a:rPr>
              <a:t>, see slide-set </a:t>
            </a:r>
            <a:r>
              <a:rPr lang="en-US" sz="2200" dirty="0">
                <a:effectLst>
                  <a:outerShdw blurRad="38100" dist="38100" dir="2700000" algn="tl">
                    <a:srgbClr val="000000">
                      <a:alpha val="43137"/>
                    </a:srgbClr>
                  </a:outerShdw>
                </a:effectLst>
              </a:rPr>
              <a:t>U25</a:t>
            </a:r>
          </a:p>
        </p:txBody>
      </p:sp>
    </p:spTree>
    <p:extLst>
      <p:ext uri="{BB962C8B-B14F-4D97-AF65-F5344CB8AC3E}">
        <p14:creationId xmlns:p14="http://schemas.microsoft.com/office/powerpoint/2010/main" val="9008347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145</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b="1" dirty="0">
                          <a:solidFill>
                            <a:srgbClr val="0000FF"/>
                          </a:solidFill>
                        </a:rPr>
                        <a:t>Largely intact</a:t>
                      </a:r>
                    </a:p>
                  </a:txBody>
                  <a:tcPr anchor="ctr"/>
                </a:tc>
                <a:tc>
                  <a:txBody>
                    <a:bodyPr/>
                    <a:lstStyle/>
                    <a:p>
                      <a:pPr algn="ctr"/>
                      <a:r>
                        <a:rPr lang="en-US" sz="1400" b="1" dirty="0">
                          <a:solidFill>
                            <a:srgbClr val="0000FF"/>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rgbClr val="0000FF"/>
                          </a:solidFill>
                        </a:rPr>
                        <a:t>Disc appearance</a:t>
                      </a:r>
                    </a:p>
                  </a:txBody>
                  <a:tcPr anchor="ctr">
                    <a:solidFill>
                      <a:schemeClr val="accent5">
                        <a:lumMod val="75000"/>
                      </a:schemeClr>
                    </a:solidFill>
                  </a:tcPr>
                </a:tc>
                <a:tc>
                  <a:txBody>
                    <a:bodyPr/>
                    <a:lstStyle/>
                    <a:p>
                      <a:pPr algn="ctr"/>
                      <a:r>
                        <a:rPr lang="en-US" sz="1600" b="1" i="1" dirty="0">
                          <a:solidFill>
                            <a:srgbClr val="0000FF"/>
                          </a:solidFill>
                        </a:rPr>
                        <a:t>?</a:t>
                      </a:r>
                    </a:p>
                  </a:txBody>
                  <a:tcPr anchor="ctr"/>
                </a:tc>
                <a:tc>
                  <a:txBody>
                    <a:bodyPr/>
                    <a:lstStyle/>
                    <a:p>
                      <a:pPr algn="ctr"/>
                      <a:r>
                        <a:rPr lang="en-US" sz="1600" b="1" i="1" dirty="0">
                          <a:solidFill>
                            <a:srgbClr val="0000FF"/>
                          </a:solidFill>
                        </a:rPr>
                        <a:t>?</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25708537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146</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1502787944"/>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dirty="0">
                          <a:solidFill>
                            <a:srgbClr val="0000FF"/>
                          </a:solidFill>
                        </a:rPr>
                        <a:t>Largely intact</a:t>
                      </a:r>
                    </a:p>
                  </a:txBody>
                  <a:tcPr anchor="ctr"/>
                </a:tc>
                <a:tc>
                  <a:txBody>
                    <a:bodyPr/>
                    <a:lstStyle/>
                    <a:p>
                      <a:pPr algn="ctr"/>
                      <a:r>
                        <a:rPr lang="en-US" sz="1400" dirty="0">
                          <a:solidFill>
                            <a:srgbClr val="0000FF"/>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rgbClr val="0000FF"/>
                          </a:solidFill>
                        </a:rPr>
                        <a:t>Disc appearance</a:t>
                      </a:r>
                    </a:p>
                  </a:txBody>
                  <a:tcPr anchor="ctr">
                    <a:solidFill>
                      <a:schemeClr val="accent5">
                        <a:lumMod val="75000"/>
                      </a:schemeClr>
                    </a:solidFill>
                  </a:tcPr>
                </a:tc>
                <a:tc>
                  <a:txBody>
                    <a:bodyPr/>
                    <a:lstStyle/>
                    <a:p>
                      <a:pPr algn="ctr"/>
                      <a:r>
                        <a:rPr lang="en-US" sz="1400" b="1" dirty="0">
                          <a:solidFill>
                            <a:srgbClr val="0000FF"/>
                          </a:solidFill>
                        </a:rPr>
                        <a:t>Hyperemic</a:t>
                      </a:r>
                    </a:p>
                  </a:txBody>
                  <a:tcPr anchor="ctr"/>
                </a:tc>
                <a:tc>
                  <a:txBody>
                    <a:bodyPr/>
                    <a:lstStyle/>
                    <a:p>
                      <a:pPr algn="ctr"/>
                      <a:r>
                        <a:rPr lang="en-US" sz="1400" b="1" dirty="0">
                          <a:solidFill>
                            <a:srgbClr val="0000FF"/>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pPr algn="ctr"/>
                      <a:endParaRPr lang="en-US" sz="1600" b="1" i="1" dirty="0">
                        <a:solidFill>
                          <a:srgbClr val="0000FF"/>
                        </a:solidFill>
                      </a:endParaRPr>
                    </a:p>
                  </a:txBody>
                  <a:tcPr anchor="ctr"/>
                </a:tc>
                <a:tc>
                  <a:txBody>
                    <a:bodyPr/>
                    <a:lstStyle/>
                    <a:p>
                      <a:pPr algn="ctr"/>
                      <a:endParaRPr lang="en-US" sz="1600" b="1" i="1" dirty="0">
                        <a:solidFill>
                          <a:srgbClr val="0000FF"/>
                        </a:solidFill>
                      </a:endParaRPr>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14556716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6F321F-AED6-4689-915D-C6326EED3507}"/>
              </a:ext>
            </a:extLst>
          </p:cNvPr>
          <p:cNvSpPr>
            <a:spLocks noGrp="1"/>
          </p:cNvSpPr>
          <p:nvPr>
            <p:ph type="sldNum" sz="quarter" idx="12"/>
          </p:nvPr>
        </p:nvSpPr>
        <p:spPr/>
        <p:txBody>
          <a:bodyPr/>
          <a:lstStyle/>
          <a:p>
            <a:pPr>
              <a:defRPr/>
            </a:pPr>
            <a:fld id="{9BB58564-1EA1-4F14-AF36-CDF9C7C0F582}" type="slidenum">
              <a:rPr lang="en-US" altLang="en-US" smtClean="0"/>
              <a:pPr>
                <a:defRPr/>
              </a:pPr>
              <a:t>147</a:t>
            </a:fld>
            <a:endParaRPr lang="en-US" altLang="en-US"/>
          </a:p>
        </p:txBody>
      </p:sp>
      <p:pic>
        <p:nvPicPr>
          <p:cNvPr id="6" name="Picture 5">
            <a:extLst>
              <a:ext uri="{FF2B5EF4-FFF2-40B4-BE49-F238E27FC236}">
                <a16:creationId xmlns:a16="http://schemas.microsoft.com/office/drawing/2014/main" id="{CD0E5086-9740-49F7-9C01-7D1E02898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283" y="3148542"/>
            <a:ext cx="4912117" cy="2294475"/>
          </a:xfrm>
          <a:prstGeom prst="rect">
            <a:avLst/>
          </a:prstGeom>
        </p:spPr>
      </p:pic>
      <p:sp>
        <p:nvSpPr>
          <p:cNvPr id="7" name="TextBox 6">
            <a:extLst>
              <a:ext uri="{FF2B5EF4-FFF2-40B4-BE49-F238E27FC236}">
                <a16:creationId xmlns:a16="http://schemas.microsoft.com/office/drawing/2014/main" id="{30466475-1B2D-4B7C-912C-99D2CAC94AF8}"/>
              </a:ext>
            </a:extLst>
          </p:cNvPr>
          <p:cNvSpPr txBox="1"/>
          <p:nvPr/>
        </p:nvSpPr>
        <p:spPr>
          <a:xfrm>
            <a:off x="2658626" y="6014903"/>
            <a:ext cx="3826753" cy="369332"/>
          </a:xfrm>
          <a:prstGeom prst="rect">
            <a:avLst/>
          </a:prstGeom>
          <a:noFill/>
        </p:spPr>
        <p:txBody>
          <a:bodyPr wrap="none" rtlCol="0">
            <a:spAutoFit/>
          </a:bodyPr>
          <a:lstStyle/>
          <a:p>
            <a:pPr algn="ctr"/>
            <a:r>
              <a:rPr lang="en-US" dirty="0"/>
              <a:t>Papilledema. (A) Acute; (B) Chronic</a:t>
            </a:r>
          </a:p>
        </p:txBody>
      </p:sp>
      <p:sp>
        <p:nvSpPr>
          <p:cNvPr id="8" name="TextBox 7">
            <a:extLst>
              <a:ext uri="{FF2B5EF4-FFF2-40B4-BE49-F238E27FC236}">
                <a16:creationId xmlns:a16="http://schemas.microsoft.com/office/drawing/2014/main" id="{6A399F99-77EE-4C8D-81B5-81A6872F5492}"/>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pic>
        <p:nvPicPr>
          <p:cNvPr id="10" name="Picture 9">
            <a:extLst>
              <a:ext uri="{FF2B5EF4-FFF2-40B4-BE49-F238E27FC236}">
                <a16:creationId xmlns:a16="http://schemas.microsoft.com/office/drawing/2014/main" id="{1BB2EBC7-126E-48A3-801B-EA0D8DED1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022" y="785576"/>
            <a:ext cx="5971956" cy="2031277"/>
          </a:xfrm>
          <a:prstGeom prst="rect">
            <a:avLst/>
          </a:prstGeom>
        </p:spPr>
      </p:pic>
      <p:sp>
        <p:nvSpPr>
          <p:cNvPr id="11" name="TextBox 10">
            <a:extLst>
              <a:ext uri="{FF2B5EF4-FFF2-40B4-BE49-F238E27FC236}">
                <a16:creationId xmlns:a16="http://schemas.microsoft.com/office/drawing/2014/main" id="{900740AB-A591-430B-86DA-9DE04717077E}"/>
              </a:ext>
            </a:extLst>
          </p:cNvPr>
          <p:cNvSpPr txBox="1"/>
          <p:nvPr/>
        </p:nvSpPr>
        <p:spPr>
          <a:xfrm>
            <a:off x="1374265" y="4034169"/>
            <a:ext cx="423514" cy="523220"/>
          </a:xfrm>
          <a:prstGeom prst="rect">
            <a:avLst/>
          </a:prstGeom>
          <a:noFill/>
        </p:spPr>
        <p:txBody>
          <a:bodyPr wrap="none" rtlCol="0">
            <a:spAutoFit/>
          </a:bodyPr>
          <a:lstStyle/>
          <a:p>
            <a:r>
              <a:rPr lang="en-US" sz="2800" dirty="0"/>
              <a:t>B</a:t>
            </a:r>
          </a:p>
        </p:txBody>
      </p:sp>
      <p:sp>
        <p:nvSpPr>
          <p:cNvPr id="13" name="TextBox 12">
            <a:extLst>
              <a:ext uri="{FF2B5EF4-FFF2-40B4-BE49-F238E27FC236}">
                <a16:creationId xmlns:a16="http://schemas.microsoft.com/office/drawing/2014/main" id="{2F0FA6F2-C0FF-4623-9BE4-8C4A694C07D1}"/>
              </a:ext>
            </a:extLst>
          </p:cNvPr>
          <p:cNvSpPr txBox="1"/>
          <p:nvPr/>
        </p:nvSpPr>
        <p:spPr>
          <a:xfrm>
            <a:off x="914400" y="1692004"/>
            <a:ext cx="423514" cy="523220"/>
          </a:xfrm>
          <a:prstGeom prst="rect">
            <a:avLst/>
          </a:prstGeom>
          <a:noFill/>
        </p:spPr>
        <p:txBody>
          <a:bodyPr wrap="none" rtlCol="0">
            <a:spAutoFit/>
          </a:bodyPr>
          <a:lstStyle/>
          <a:p>
            <a:r>
              <a:rPr lang="en-US" sz="2800" dirty="0"/>
              <a:t>A</a:t>
            </a:r>
          </a:p>
        </p:txBody>
      </p:sp>
    </p:spTree>
    <p:extLst>
      <p:ext uri="{BB962C8B-B14F-4D97-AF65-F5344CB8AC3E}">
        <p14:creationId xmlns:p14="http://schemas.microsoft.com/office/powerpoint/2010/main" val="25456197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148</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dirty="0">
                          <a:solidFill>
                            <a:srgbClr val="0000FF"/>
                          </a:solidFill>
                        </a:rPr>
                        <a:t>Largely intact</a:t>
                      </a:r>
                    </a:p>
                  </a:txBody>
                  <a:tcPr anchor="ctr"/>
                </a:tc>
                <a:tc>
                  <a:txBody>
                    <a:bodyPr/>
                    <a:lstStyle/>
                    <a:p>
                      <a:pPr algn="ctr"/>
                      <a:r>
                        <a:rPr lang="en-US" sz="1400" dirty="0">
                          <a:solidFill>
                            <a:srgbClr val="0000FF"/>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rgbClr val="0000FF"/>
                          </a:solidFill>
                        </a:rPr>
                        <a:t>Disc appearance</a:t>
                      </a:r>
                    </a:p>
                  </a:txBody>
                  <a:tcPr anchor="ctr">
                    <a:solidFill>
                      <a:schemeClr val="accent5">
                        <a:lumMod val="75000"/>
                      </a:schemeClr>
                    </a:solidFill>
                  </a:tcPr>
                </a:tc>
                <a:tc>
                  <a:txBody>
                    <a:bodyPr/>
                    <a:lstStyle/>
                    <a:p>
                      <a:pPr algn="ctr"/>
                      <a:r>
                        <a:rPr lang="en-US" sz="1400" b="1" dirty="0">
                          <a:solidFill>
                            <a:srgbClr val="0000FF"/>
                          </a:solidFill>
                        </a:rPr>
                        <a:t>Hyperemic</a:t>
                      </a:r>
                    </a:p>
                  </a:txBody>
                  <a:tcPr anchor="ctr"/>
                </a:tc>
                <a:tc>
                  <a:txBody>
                    <a:bodyPr/>
                    <a:lstStyle/>
                    <a:p>
                      <a:pPr algn="ctr"/>
                      <a:r>
                        <a:rPr lang="en-US" sz="1400" b="1" dirty="0">
                          <a:solidFill>
                            <a:srgbClr val="0000FF"/>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present?</a:t>
                      </a:r>
                    </a:p>
                  </a:txBody>
                  <a:tcPr anchor="ctr">
                    <a:solidFill>
                      <a:schemeClr val="accent5">
                        <a:lumMod val="75000"/>
                      </a:schemeClr>
                    </a:solidFill>
                  </a:tcPr>
                </a:tc>
                <a:tc>
                  <a:txBody>
                    <a:bodyPr/>
                    <a:lstStyle/>
                    <a:p>
                      <a:pPr algn="ctr"/>
                      <a:r>
                        <a:rPr lang="en-US" sz="1600" b="1" i="1" dirty="0">
                          <a:solidFill>
                            <a:srgbClr val="0000FF"/>
                          </a:solidFill>
                        </a:rPr>
                        <a:t>?</a:t>
                      </a:r>
                    </a:p>
                  </a:txBody>
                  <a:tcPr anchor="ctr"/>
                </a:tc>
                <a:tc>
                  <a:txBody>
                    <a:bodyPr/>
                    <a:lstStyle/>
                    <a:p>
                      <a:pPr algn="ctr"/>
                      <a:r>
                        <a:rPr lang="en-US" sz="1600" b="1" i="1" dirty="0">
                          <a:solidFill>
                            <a:srgbClr val="0000FF"/>
                          </a:solidFill>
                        </a:rPr>
                        <a:t>?</a:t>
                      </a:r>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24078070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149</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2572503375"/>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dirty="0">
                          <a:solidFill>
                            <a:srgbClr val="0000FF"/>
                          </a:solidFill>
                        </a:rPr>
                        <a:t>Largely intact</a:t>
                      </a:r>
                    </a:p>
                  </a:txBody>
                  <a:tcPr anchor="ctr"/>
                </a:tc>
                <a:tc>
                  <a:txBody>
                    <a:bodyPr/>
                    <a:lstStyle/>
                    <a:p>
                      <a:pPr algn="ctr"/>
                      <a:r>
                        <a:rPr lang="en-US" sz="1400" dirty="0">
                          <a:solidFill>
                            <a:srgbClr val="0000FF"/>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rgbClr val="0000FF"/>
                          </a:solidFill>
                        </a:rPr>
                        <a:t>Disc appearance</a:t>
                      </a:r>
                    </a:p>
                  </a:txBody>
                  <a:tcPr anchor="ctr">
                    <a:solidFill>
                      <a:schemeClr val="accent5">
                        <a:lumMod val="75000"/>
                      </a:schemeClr>
                    </a:solidFill>
                  </a:tcPr>
                </a:tc>
                <a:tc>
                  <a:txBody>
                    <a:bodyPr/>
                    <a:lstStyle/>
                    <a:p>
                      <a:pPr algn="ctr"/>
                      <a:r>
                        <a:rPr lang="en-US" sz="1400" dirty="0">
                          <a:solidFill>
                            <a:srgbClr val="0000FF"/>
                          </a:solidFill>
                        </a:rPr>
                        <a:t>Hyperemic</a:t>
                      </a:r>
                    </a:p>
                  </a:txBody>
                  <a:tcPr anchor="ctr"/>
                </a:tc>
                <a:tc>
                  <a:txBody>
                    <a:bodyPr/>
                    <a:lstStyle/>
                    <a:p>
                      <a:pPr algn="ctr"/>
                      <a:r>
                        <a:rPr lang="en-US" sz="1400" dirty="0">
                          <a:solidFill>
                            <a:srgbClr val="0000FF"/>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present?</a:t>
                      </a:r>
                    </a:p>
                  </a:txBody>
                  <a:tcPr anchor="ctr">
                    <a:solidFill>
                      <a:schemeClr val="accent5">
                        <a:lumMod val="75000"/>
                      </a:schemeClr>
                    </a:solidFill>
                  </a:tcPr>
                </a:tc>
                <a:tc>
                  <a:txBody>
                    <a:bodyPr/>
                    <a:lstStyle/>
                    <a:p>
                      <a:pPr algn="ctr"/>
                      <a:r>
                        <a:rPr lang="en-US" sz="1400" b="1" dirty="0">
                          <a:solidFill>
                            <a:srgbClr val="0000FF"/>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730803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15</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2484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t>involved in the pupillary light reflex</a:t>
            </a:r>
            <a:r>
              <a:rPr lang="en-US" sz="1400" dirty="0">
                <a:solidFill>
                  <a:schemeClr val="bg1">
                    <a:lumMod val="75000"/>
                  </a:schemeClr>
                </a:solidFill>
              </a:rPr>
              <a:t>; they peel off just prior to reaching the LGN, heading instead to </a:t>
            </a:r>
            <a:r>
              <a:rPr lang="en-US" sz="1400" b="1" dirty="0"/>
              <a:t>the </a:t>
            </a:r>
            <a:r>
              <a:rPr lang="en-US" sz="1400" b="1" dirty="0" err="1"/>
              <a:t>pretectum</a:t>
            </a:r>
            <a:r>
              <a:rPr lang="en-US" sz="1400" b="1" dirty="0"/>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There is an important clinical entity caused by damage to the </a:t>
            </a:r>
            <a:r>
              <a:rPr lang="en-US" altLang="en-US" sz="1300" i="1" dirty="0" err="1">
                <a:solidFill>
                  <a:srgbClr val="0000FF"/>
                </a:solidFill>
              </a:rPr>
              <a:t>pretectum</a:t>
            </a:r>
            <a:r>
              <a:rPr lang="en-US" altLang="en-US" sz="1300" i="1" dirty="0">
                <a:solidFill>
                  <a:srgbClr val="0000FF"/>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rgbClr val="FFCCFF"/>
                </a:solidFill>
              </a:rPr>
              <a:t>Parinaud syndrome</a:t>
            </a:r>
          </a:p>
          <a:p>
            <a:pPr eaLnBrk="1" hangingPunct="1">
              <a:spcBef>
                <a:spcPct val="0"/>
              </a:spcBef>
              <a:buClrTx/>
              <a:buSzTx/>
              <a:buFontTx/>
              <a:buNone/>
            </a:pPr>
            <a:endParaRPr lang="en-US" altLang="en-US" sz="1300" dirty="0">
              <a:solidFill>
                <a:srgbClr val="FFCCFF"/>
              </a:solidFill>
            </a:endParaRPr>
          </a:p>
          <a:p>
            <a:pPr eaLnBrk="1" hangingPunct="1">
              <a:spcBef>
                <a:spcPct val="0"/>
              </a:spcBef>
              <a:buClrTx/>
              <a:buSzTx/>
              <a:buFontTx/>
              <a:buNone/>
            </a:pPr>
            <a:r>
              <a:rPr lang="en-US" altLang="en-US" sz="1300" i="1" dirty="0">
                <a:solidFill>
                  <a:srgbClr val="FFCCFF"/>
                </a:solidFill>
              </a:rPr>
              <a:t>What is the classic pupil finding in Parinaud syndrome?</a:t>
            </a:r>
          </a:p>
          <a:p>
            <a:pPr eaLnBrk="1" hangingPunct="1">
              <a:spcBef>
                <a:spcPct val="0"/>
              </a:spcBef>
              <a:buClrTx/>
              <a:buSzTx/>
              <a:buFontTx/>
              <a:buNone/>
            </a:pPr>
            <a:r>
              <a:rPr lang="en-US" altLang="en-US" sz="1300" dirty="0">
                <a:solidFill>
                  <a:srgbClr val="FFCCFF"/>
                </a:solidFill>
              </a:rPr>
              <a:t>Light-near dissociation</a:t>
            </a: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0" name="Oval 9"/>
          <p:cNvSpPr/>
          <p:nvPr/>
        </p:nvSpPr>
        <p:spPr>
          <a:xfrm>
            <a:off x="2133600" y="3429000"/>
            <a:ext cx="38100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Tree>
    <p:extLst>
      <p:ext uri="{BB962C8B-B14F-4D97-AF65-F5344CB8AC3E}">
        <p14:creationId xmlns:p14="http://schemas.microsoft.com/office/powerpoint/2010/main" val="5097948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2B1B0F-8C90-446E-943F-B42F73A0D797}"/>
              </a:ext>
            </a:extLst>
          </p:cNvPr>
          <p:cNvSpPr>
            <a:spLocks noGrp="1"/>
          </p:cNvSpPr>
          <p:nvPr>
            <p:ph type="sldNum" sz="quarter" idx="12"/>
          </p:nvPr>
        </p:nvSpPr>
        <p:spPr/>
        <p:txBody>
          <a:bodyPr/>
          <a:lstStyle/>
          <a:p>
            <a:pPr>
              <a:defRPr/>
            </a:pPr>
            <a:fld id="{9BB58564-1EA1-4F14-AF36-CDF9C7C0F582}" type="slidenum">
              <a:rPr lang="en-US" altLang="en-US" smtClean="0"/>
              <a:pPr>
                <a:defRPr/>
              </a:pPr>
              <a:t>150</a:t>
            </a:fld>
            <a:endParaRPr lang="en-US" altLang="en-US"/>
          </a:p>
        </p:txBody>
      </p:sp>
      <p:sp>
        <p:nvSpPr>
          <p:cNvPr id="6" name="TextBox 5">
            <a:extLst>
              <a:ext uri="{FF2B5EF4-FFF2-40B4-BE49-F238E27FC236}">
                <a16:creationId xmlns:a16="http://schemas.microsoft.com/office/drawing/2014/main" id="{6FA32B85-97F2-49DA-811E-FCFE0B34DFF8}"/>
              </a:ext>
            </a:extLst>
          </p:cNvPr>
          <p:cNvSpPr txBox="1"/>
          <p:nvPr/>
        </p:nvSpPr>
        <p:spPr>
          <a:xfrm>
            <a:off x="2248295" y="6014903"/>
            <a:ext cx="4647426" cy="369332"/>
          </a:xfrm>
          <a:prstGeom prst="rect">
            <a:avLst/>
          </a:prstGeom>
          <a:noFill/>
        </p:spPr>
        <p:txBody>
          <a:bodyPr wrap="none" rtlCol="0">
            <a:spAutoFit/>
          </a:bodyPr>
          <a:lstStyle/>
          <a:p>
            <a:pPr algn="ctr"/>
            <a:r>
              <a:rPr lang="en-US" dirty="0"/>
              <a:t>Chronic papilledema: Shunt vessels (arrow)</a:t>
            </a:r>
          </a:p>
        </p:txBody>
      </p:sp>
      <p:sp>
        <p:nvSpPr>
          <p:cNvPr id="7" name="TextBox 6">
            <a:extLst>
              <a:ext uri="{FF2B5EF4-FFF2-40B4-BE49-F238E27FC236}">
                <a16:creationId xmlns:a16="http://schemas.microsoft.com/office/drawing/2014/main" id="{0CB4798D-73D0-4E74-9280-290DEEF1B509}"/>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pic>
        <p:nvPicPr>
          <p:cNvPr id="8" name="Picture 7">
            <a:extLst>
              <a:ext uri="{FF2B5EF4-FFF2-40B4-BE49-F238E27FC236}">
                <a16:creationId xmlns:a16="http://schemas.microsoft.com/office/drawing/2014/main" id="{F09F39D8-C6A7-4762-A9C5-A922CA72F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839" y="1180786"/>
            <a:ext cx="4458322" cy="4496427"/>
          </a:xfrm>
          <a:prstGeom prst="rect">
            <a:avLst/>
          </a:prstGeom>
        </p:spPr>
      </p:pic>
    </p:spTree>
    <p:extLst>
      <p:ext uri="{BB962C8B-B14F-4D97-AF65-F5344CB8AC3E}">
        <p14:creationId xmlns:p14="http://schemas.microsoft.com/office/powerpoint/2010/main" val="332442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151</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3661182993"/>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5" name="TextBox 4"/>
          <p:cNvSpPr txBox="1"/>
          <p:nvPr/>
        </p:nvSpPr>
        <p:spPr>
          <a:xfrm>
            <a:off x="609600" y="4572000"/>
            <a:ext cx="7787080" cy="2246769"/>
          </a:xfrm>
          <a:prstGeom prst="rect">
            <a:avLst/>
          </a:prstGeom>
          <a:solidFill>
            <a:srgbClr val="FFFF00"/>
          </a:solidFill>
        </p:spPr>
        <p:txBody>
          <a:bodyPr wrap="square" rtlCol="0">
            <a:spAutoFit/>
          </a:bodyPr>
          <a:lstStyle/>
          <a:p>
            <a:r>
              <a:rPr lang="en-US" sz="1400" i="1" dirty="0">
                <a:solidFill>
                  <a:srgbClr val="0000FF"/>
                </a:solidFill>
              </a:rPr>
              <a:t>Are shunt vessels ‘new,’ </a:t>
            </a:r>
            <a:r>
              <a:rPr lang="en-US" sz="1400" i="1" dirty="0" err="1">
                <a:solidFill>
                  <a:srgbClr val="0000FF"/>
                </a:solidFill>
              </a:rPr>
              <a:t>ie</a:t>
            </a:r>
            <a:r>
              <a:rPr lang="en-US" sz="1400" i="1" dirty="0">
                <a:solidFill>
                  <a:srgbClr val="0000FF"/>
                </a:solidFill>
              </a:rPr>
              <a:t>, do they represent neovascularization?</a:t>
            </a:r>
            <a:endParaRPr lang="en-US" sz="1400" i="1" dirty="0">
              <a:solidFill>
                <a:srgbClr val="FFFF00"/>
              </a:solidFill>
            </a:endParaRPr>
          </a:p>
          <a:p>
            <a:r>
              <a:rPr lang="en-US" sz="1400" dirty="0">
                <a:solidFill>
                  <a:srgbClr val="FFFF00"/>
                </a:solidFill>
              </a:rPr>
              <a:t>No</a:t>
            </a:r>
          </a:p>
          <a:p>
            <a:endParaRPr lang="en-US" sz="1400" dirty="0">
              <a:solidFill>
                <a:srgbClr val="FFFF00"/>
              </a:solidFill>
            </a:endParaRPr>
          </a:p>
          <a:p>
            <a:r>
              <a:rPr lang="en-US" sz="1400" i="1" dirty="0">
                <a:solidFill>
                  <a:srgbClr val="FFFF00"/>
                </a:solidFill>
              </a:rPr>
              <a:t>What are they, then?</a:t>
            </a:r>
          </a:p>
          <a:p>
            <a:r>
              <a:rPr lang="en-US" sz="1400" dirty="0">
                <a:solidFill>
                  <a:srgbClr val="FFFF00"/>
                </a:solidFill>
              </a:rPr>
              <a:t>They are pre-existing </a:t>
            </a:r>
            <a:r>
              <a:rPr lang="en-US" sz="1400" dirty="0" err="1">
                <a:solidFill>
                  <a:srgbClr val="FFFF00"/>
                </a:solidFill>
              </a:rPr>
              <a:t>venules</a:t>
            </a:r>
            <a:r>
              <a:rPr lang="en-US" sz="1400" dirty="0">
                <a:solidFill>
                  <a:srgbClr val="FFFF00"/>
                </a:solidFill>
              </a:rPr>
              <a:t> that, over time, have dilated in response to chronically elevated blood flow through them</a:t>
            </a:r>
          </a:p>
          <a:p>
            <a:endParaRPr lang="en-US" sz="1400" dirty="0">
              <a:solidFill>
                <a:srgbClr val="FFFF00"/>
              </a:solidFill>
            </a:endParaRPr>
          </a:p>
          <a:p>
            <a:r>
              <a:rPr lang="en-US" sz="1400" i="1" dirty="0">
                <a:solidFill>
                  <a:srgbClr val="FFFF00"/>
                </a:solidFill>
              </a:rPr>
              <a:t>Why are these </a:t>
            </a:r>
            <a:r>
              <a:rPr lang="en-US" sz="1400" i="1" dirty="0" err="1">
                <a:solidFill>
                  <a:srgbClr val="FFFF00"/>
                </a:solidFill>
              </a:rPr>
              <a:t>venules</a:t>
            </a:r>
            <a:r>
              <a:rPr lang="en-US" sz="1400" i="1" dirty="0">
                <a:solidFill>
                  <a:srgbClr val="FFFF00"/>
                </a:solidFill>
              </a:rPr>
              <a:t> subject to chronic elevations in the amount of blood they must transmit?</a:t>
            </a:r>
          </a:p>
          <a:p>
            <a:r>
              <a:rPr lang="en-US" sz="1400" dirty="0">
                <a:solidFill>
                  <a:srgbClr val="FFFF00"/>
                </a:solidFill>
              </a:rPr>
              <a:t>Because the normal pathway of egress from the retina, </a:t>
            </a:r>
            <a:r>
              <a:rPr lang="en-US" sz="1400" dirty="0" err="1">
                <a:solidFill>
                  <a:srgbClr val="FFFF00"/>
                </a:solidFill>
              </a:rPr>
              <a:t>ie</a:t>
            </a:r>
            <a:r>
              <a:rPr lang="en-US" sz="1400" dirty="0">
                <a:solidFill>
                  <a:srgbClr val="FFFF00"/>
                </a:solidFill>
              </a:rPr>
              <a:t>, the central retinal vein, is partially obstructed in these eyes, and thus blood is forced to find alternate routes out of the eye</a:t>
            </a:r>
          </a:p>
        </p:txBody>
      </p:sp>
      <p:sp>
        <p:nvSpPr>
          <p:cNvPr id="10" name="Oval 9"/>
          <p:cNvSpPr/>
          <p:nvPr/>
        </p:nvSpPr>
        <p:spPr>
          <a:xfrm>
            <a:off x="1600200" y="3991760"/>
            <a:ext cx="1716206"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703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152</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5" name="TextBox 4"/>
          <p:cNvSpPr txBox="1"/>
          <p:nvPr/>
        </p:nvSpPr>
        <p:spPr>
          <a:xfrm>
            <a:off x="609600" y="4572000"/>
            <a:ext cx="7787080" cy="2246769"/>
          </a:xfrm>
          <a:prstGeom prst="rect">
            <a:avLst/>
          </a:prstGeom>
          <a:solidFill>
            <a:srgbClr val="FFFF00"/>
          </a:solidFill>
        </p:spPr>
        <p:txBody>
          <a:bodyPr wrap="square" rtlCol="0">
            <a:spAutoFit/>
          </a:bodyPr>
          <a:lstStyle/>
          <a:p>
            <a:r>
              <a:rPr lang="en-US" sz="1400" i="1" dirty="0">
                <a:solidFill>
                  <a:srgbClr val="0000FF"/>
                </a:solidFill>
              </a:rPr>
              <a:t>Are shunt vessels ‘new,’ </a:t>
            </a:r>
            <a:r>
              <a:rPr lang="en-US" sz="1400" i="1" dirty="0" err="1">
                <a:solidFill>
                  <a:srgbClr val="0000FF"/>
                </a:solidFill>
              </a:rPr>
              <a:t>ie</a:t>
            </a:r>
            <a:r>
              <a:rPr lang="en-US" sz="1400" i="1" dirty="0">
                <a:solidFill>
                  <a:srgbClr val="0000FF"/>
                </a:solidFill>
              </a:rPr>
              <a:t>, do they represent neovascularization?</a:t>
            </a:r>
          </a:p>
          <a:p>
            <a:r>
              <a:rPr lang="en-US" sz="1400" dirty="0">
                <a:solidFill>
                  <a:srgbClr val="0000FF"/>
                </a:solidFill>
              </a:rPr>
              <a:t>No</a:t>
            </a:r>
            <a:endParaRPr lang="en-US" sz="1400" dirty="0">
              <a:solidFill>
                <a:srgbClr val="FFFF00"/>
              </a:solidFill>
            </a:endParaRPr>
          </a:p>
          <a:p>
            <a:endParaRPr lang="en-US" sz="1400" dirty="0">
              <a:solidFill>
                <a:srgbClr val="FFFF00"/>
              </a:solidFill>
            </a:endParaRPr>
          </a:p>
          <a:p>
            <a:r>
              <a:rPr lang="en-US" sz="1400" i="1" dirty="0">
                <a:solidFill>
                  <a:srgbClr val="FFFF00"/>
                </a:solidFill>
              </a:rPr>
              <a:t>What are they, then?</a:t>
            </a:r>
          </a:p>
          <a:p>
            <a:r>
              <a:rPr lang="en-US" sz="1400" dirty="0">
                <a:solidFill>
                  <a:srgbClr val="FFFF00"/>
                </a:solidFill>
              </a:rPr>
              <a:t>They are pre-existing </a:t>
            </a:r>
            <a:r>
              <a:rPr lang="en-US" sz="1400" dirty="0" err="1">
                <a:solidFill>
                  <a:srgbClr val="FFFF00"/>
                </a:solidFill>
              </a:rPr>
              <a:t>venules</a:t>
            </a:r>
            <a:r>
              <a:rPr lang="en-US" sz="1400" dirty="0">
                <a:solidFill>
                  <a:srgbClr val="FFFF00"/>
                </a:solidFill>
              </a:rPr>
              <a:t> that, over time, have dilated in response to chronically elevated blood flow through them</a:t>
            </a:r>
          </a:p>
          <a:p>
            <a:endParaRPr lang="en-US" sz="1400" dirty="0">
              <a:solidFill>
                <a:srgbClr val="FFFF00"/>
              </a:solidFill>
            </a:endParaRPr>
          </a:p>
          <a:p>
            <a:r>
              <a:rPr lang="en-US" sz="1400" i="1" dirty="0">
                <a:solidFill>
                  <a:srgbClr val="FFFF00"/>
                </a:solidFill>
              </a:rPr>
              <a:t>Why are these </a:t>
            </a:r>
            <a:r>
              <a:rPr lang="en-US" sz="1400" i="1" dirty="0" err="1">
                <a:solidFill>
                  <a:srgbClr val="FFFF00"/>
                </a:solidFill>
              </a:rPr>
              <a:t>venules</a:t>
            </a:r>
            <a:r>
              <a:rPr lang="en-US" sz="1400" i="1" dirty="0">
                <a:solidFill>
                  <a:srgbClr val="FFFF00"/>
                </a:solidFill>
              </a:rPr>
              <a:t> subject to chronic elevations in the amount of blood they must transmit?</a:t>
            </a:r>
          </a:p>
          <a:p>
            <a:r>
              <a:rPr lang="en-US" sz="1400" dirty="0">
                <a:solidFill>
                  <a:srgbClr val="FFFF00"/>
                </a:solidFill>
              </a:rPr>
              <a:t>Because the normal pathway of egress from the retina, </a:t>
            </a:r>
            <a:r>
              <a:rPr lang="en-US" sz="1400" dirty="0" err="1">
                <a:solidFill>
                  <a:srgbClr val="FFFF00"/>
                </a:solidFill>
              </a:rPr>
              <a:t>ie</a:t>
            </a:r>
            <a:r>
              <a:rPr lang="en-US" sz="1400" dirty="0">
                <a:solidFill>
                  <a:srgbClr val="FFFF00"/>
                </a:solidFill>
              </a:rPr>
              <a:t>, the central retinal vein, is partially obstructed in these eyes, and thus blood is forced to find alternate routes out of the eye</a:t>
            </a:r>
          </a:p>
        </p:txBody>
      </p:sp>
      <p:sp>
        <p:nvSpPr>
          <p:cNvPr id="10" name="Oval 9"/>
          <p:cNvSpPr/>
          <p:nvPr/>
        </p:nvSpPr>
        <p:spPr>
          <a:xfrm>
            <a:off x="1600200" y="3991760"/>
            <a:ext cx="1716206"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6243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153</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5" name="TextBox 4"/>
          <p:cNvSpPr txBox="1"/>
          <p:nvPr/>
        </p:nvSpPr>
        <p:spPr>
          <a:xfrm>
            <a:off x="609600" y="4572000"/>
            <a:ext cx="7787080" cy="2246769"/>
          </a:xfrm>
          <a:prstGeom prst="rect">
            <a:avLst/>
          </a:prstGeom>
          <a:solidFill>
            <a:srgbClr val="FFFF00"/>
          </a:solidFill>
        </p:spPr>
        <p:txBody>
          <a:bodyPr wrap="square" rtlCol="0">
            <a:spAutoFit/>
          </a:bodyPr>
          <a:lstStyle/>
          <a:p>
            <a:r>
              <a:rPr lang="en-US" sz="1400" i="1" dirty="0">
                <a:solidFill>
                  <a:srgbClr val="0000FF"/>
                </a:solidFill>
              </a:rPr>
              <a:t>Are shunt vessels ‘new,’ </a:t>
            </a:r>
            <a:r>
              <a:rPr lang="en-US" sz="1400" i="1" dirty="0" err="1">
                <a:solidFill>
                  <a:srgbClr val="0000FF"/>
                </a:solidFill>
              </a:rPr>
              <a:t>ie</a:t>
            </a:r>
            <a:r>
              <a:rPr lang="en-US" sz="1400" i="1" dirty="0">
                <a:solidFill>
                  <a:srgbClr val="0000FF"/>
                </a:solidFill>
              </a:rPr>
              <a:t>, do they represent neovascularization?</a:t>
            </a:r>
          </a:p>
          <a:p>
            <a:r>
              <a:rPr lang="en-US" sz="1400" dirty="0">
                <a:solidFill>
                  <a:srgbClr val="0000FF"/>
                </a:solidFill>
              </a:rPr>
              <a:t>No</a:t>
            </a:r>
          </a:p>
          <a:p>
            <a:endParaRPr lang="en-US" sz="1400" dirty="0">
              <a:solidFill>
                <a:srgbClr val="0000FF"/>
              </a:solidFill>
            </a:endParaRPr>
          </a:p>
          <a:p>
            <a:r>
              <a:rPr lang="en-US" sz="1400" i="1" dirty="0">
                <a:solidFill>
                  <a:srgbClr val="0000FF"/>
                </a:solidFill>
              </a:rPr>
              <a:t>What are they, then?</a:t>
            </a:r>
            <a:endParaRPr lang="en-US" sz="1400" i="1" dirty="0">
              <a:solidFill>
                <a:srgbClr val="FFFF00"/>
              </a:solidFill>
            </a:endParaRPr>
          </a:p>
          <a:p>
            <a:r>
              <a:rPr lang="en-US" sz="1400" dirty="0">
                <a:solidFill>
                  <a:srgbClr val="FFFF00"/>
                </a:solidFill>
              </a:rPr>
              <a:t>They are pre-existing </a:t>
            </a:r>
            <a:r>
              <a:rPr lang="en-US" sz="1400" dirty="0" err="1">
                <a:solidFill>
                  <a:srgbClr val="FFFF00"/>
                </a:solidFill>
              </a:rPr>
              <a:t>venules</a:t>
            </a:r>
            <a:r>
              <a:rPr lang="en-US" sz="1400" dirty="0">
                <a:solidFill>
                  <a:srgbClr val="FFFF00"/>
                </a:solidFill>
              </a:rPr>
              <a:t> that, over time, have dilated in response to chronically elevated blood flow through them</a:t>
            </a:r>
          </a:p>
          <a:p>
            <a:endParaRPr lang="en-US" sz="1400" dirty="0">
              <a:solidFill>
                <a:srgbClr val="FFFF00"/>
              </a:solidFill>
            </a:endParaRPr>
          </a:p>
          <a:p>
            <a:r>
              <a:rPr lang="en-US" sz="1400" i="1" dirty="0">
                <a:solidFill>
                  <a:srgbClr val="FFFF00"/>
                </a:solidFill>
              </a:rPr>
              <a:t>Why are these </a:t>
            </a:r>
            <a:r>
              <a:rPr lang="en-US" sz="1400" i="1" dirty="0" err="1">
                <a:solidFill>
                  <a:srgbClr val="FFFF00"/>
                </a:solidFill>
              </a:rPr>
              <a:t>venules</a:t>
            </a:r>
            <a:r>
              <a:rPr lang="en-US" sz="1400" i="1" dirty="0">
                <a:solidFill>
                  <a:srgbClr val="FFFF00"/>
                </a:solidFill>
              </a:rPr>
              <a:t> subject to chronic elevations in the amount of blood they must transmit?</a:t>
            </a:r>
          </a:p>
          <a:p>
            <a:r>
              <a:rPr lang="en-US" sz="1400" dirty="0">
                <a:solidFill>
                  <a:srgbClr val="FFFF00"/>
                </a:solidFill>
              </a:rPr>
              <a:t>Because the normal pathway of egress from the retina, </a:t>
            </a:r>
            <a:r>
              <a:rPr lang="en-US" sz="1400" dirty="0" err="1">
                <a:solidFill>
                  <a:srgbClr val="FFFF00"/>
                </a:solidFill>
              </a:rPr>
              <a:t>ie</a:t>
            </a:r>
            <a:r>
              <a:rPr lang="en-US" sz="1400" dirty="0">
                <a:solidFill>
                  <a:srgbClr val="FFFF00"/>
                </a:solidFill>
              </a:rPr>
              <a:t>, the central retinal vein, is partially obstructed in these eyes, and thus blood is forced to find alternate routes out of the eye</a:t>
            </a:r>
          </a:p>
        </p:txBody>
      </p:sp>
      <p:sp>
        <p:nvSpPr>
          <p:cNvPr id="10" name="Oval 9"/>
          <p:cNvSpPr/>
          <p:nvPr/>
        </p:nvSpPr>
        <p:spPr>
          <a:xfrm>
            <a:off x="1600200" y="3991760"/>
            <a:ext cx="1716206"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73363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154</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5" name="TextBox 4"/>
          <p:cNvSpPr txBox="1"/>
          <p:nvPr/>
        </p:nvSpPr>
        <p:spPr>
          <a:xfrm>
            <a:off x="609600" y="4572000"/>
            <a:ext cx="7787080" cy="2246769"/>
          </a:xfrm>
          <a:prstGeom prst="rect">
            <a:avLst/>
          </a:prstGeom>
          <a:solidFill>
            <a:srgbClr val="FFFF00"/>
          </a:solidFill>
        </p:spPr>
        <p:txBody>
          <a:bodyPr wrap="square" rtlCol="0">
            <a:spAutoFit/>
          </a:bodyPr>
          <a:lstStyle/>
          <a:p>
            <a:r>
              <a:rPr lang="en-US" sz="1400" i="1" dirty="0">
                <a:solidFill>
                  <a:srgbClr val="0000FF"/>
                </a:solidFill>
              </a:rPr>
              <a:t>Are shunt vessels ‘new,’ </a:t>
            </a:r>
            <a:r>
              <a:rPr lang="en-US" sz="1400" i="1" dirty="0" err="1">
                <a:solidFill>
                  <a:srgbClr val="0000FF"/>
                </a:solidFill>
              </a:rPr>
              <a:t>ie</a:t>
            </a:r>
            <a:r>
              <a:rPr lang="en-US" sz="1400" i="1" dirty="0">
                <a:solidFill>
                  <a:srgbClr val="0000FF"/>
                </a:solidFill>
              </a:rPr>
              <a:t>, do they represent neovascularization?</a:t>
            </a:r>
          </a:p>
          <a:p>
            <a:r>
              <a:rPr lang="en-US" sz="1400" dirty="0">
                <a:solidFill>
                  <a:srgbClr val="0000FF"/>
                </a:solidFill>
              </a:rPr>
              <a:t>No</a:t>
            </a:r>
          </a:p>
          <a:p>
            <a:endParaRPr lang="en-US" sz="1400" dirty="0">
              <a:solidFill>
                <a:srgbClr val="0000FF"/>
              </a:solidFill>
            </a:endParaRPr>
          </a:p>
          <a:p>
            <a:r>
              <a:rPr lang="en-US" sz="1400" i="1" dirty="0">
                <a:solidFill>
                  <a:srgbClr val="0000FF"/>
                </a:solidFill>
              </a:rPr>
              <a:t>What are they, then?</a:t>
            </a:r>
          </a:p>
          <a:p>
            <a:r>
              <a:rPr lang="en-US" sz="1400" dirty="0">
                <a:solidFill>
                  <a:srgbClr val="0000FF"/>
                </a:solidFill>
              </a:rPr>
              <a:t>They are pre-existing </a:t>
            </a:r>
            <a:r>
              <a:rPr lang="en-US" sz="1400" dirty="0" err="1">
                <a:solidFill>
                  <a:srgbClr val="0000FF"/>
                </a:solidFill>
              </a:rPr>
              <a:t>venules</a:t>
            </a:r>
            <a:r>
              <a:rPr lang="en-US" sz="1400" dirty="0">
                <a:solidFill>
                  <a:srgbClr val="0000FF"/>
                </a:solidFill>
              </a:rPr>
              <a:t> that, over time, have dilated in response to chronically elevated blood flow through them</a:t>
            </a:r>
            <a:endParaRPr lang="en-US" sz="1400" dirty="0">
              <a:solidFill>
                <a:srgbClr val="FFFF00"/>
              </a:solidFill>
            </a:endParaRPr>
          </a:p>
          <a:p>
            <a:endParaRPr lang="en-US" sz="1400" dirty="0">
              <a:solidFill>
                <a:srgbClr val="FFFF00"/>
              </a:solidFill>
            </a:endParaRPr>
          </a:p>
          <a:p>
            <a:r>
              <a:rPr lang="en-US" sz="1400" i="1" dirty="0">
                <a:solidFill>
                  <a:srgbClr val="FFFF00"/>
                </a:solidFill>
              </a:rPr>
              <a:t>Why are these </a:t>
            </a:r>
            <a:r>
              <a:rPr lang="en-US" sz="1400" i="1" dirty="0" err="1">
                <a:solidFill>
                  <a:srgbClr val="FFFF00"/>
                </a:solidFill>
              </a:rPr>
              <a:t>venules</a:t>
            </a:r>
            <a:r>
              <a:rPr lang="en-US" sz="1400" i="1" dirty="0">
                <a:solidFill>
                  <a:srgbClr val="FFFF00"/>
                </a:solidFill>
              </a:rPr>
              <a:t> subject to chronic elevations in the amount of blood they must transmit?</a:t>
            </a:r>
          </a:p>
          <a:p>
            <a:r>
              <a:rPr lang="en-US" sz="1400" dirty="0">
                <a:solidFill>
                  <a:srgbClr val="FFFF00"/>
                </a:solidFill>
              </a:rPr>
              <a:t>Because the normal pathway of egress from the retina, </a:t>
            </a:r>
            <a:r>
              <a:rPr lang="en-US" sz="1400" dirty="0" err="1">
                <a:solidFill>
                  <a:srgbClr val="FFFF00"/>
                </a:solidFill>
              </a:rPr>
              <a:t>ie</a:t>
            </a:r>
            <a:r>
              <a:rPr lang="en-US" sz="1400" dirty="0">
                <a:solidFill>
                  <a:srgbClr val="FFFF00"/>
                </a:solidFill>
              </a:rPr>
              <a:t>, the central retinal vein, is partially obstructed in these eyes, and thus blood is forced to find alternate routes out of the eye</a:t>
            </a:r>
          </a:p>
        </p:txBody>
      </p:sp>
      <p:sp>
        <p:nvSpPr>
          <p:cNvPr id="10" name="Oval 9"/>
          <p:cNvSpPr/>
          <p:nvPr/>
        </p:nvSpPr>
        <p:spPr>
          <a:xfrm>
            <a:off x="1600200" y="3991760"/>
            <a:ext cx="1716206"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49198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155</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5" name="TextBox 4"/>
          <p:cNvSpPr txBox="1"/>
          <p:nvPr/>
        </p:nvSpPr>
        <p:spPr>
          <a:xfrm>
            <a:off x="609600" y="4572000"/>
            <a:ext cx="7787080" cy="2246769"/>
          </a:xfrm>
          <a:prstGeom prst="rect">
            <a:avLst/>
          </a:prstGeom>
          <a:solidFill>
            <a:srgbClr val="FFFF00"/>
          </a:solidFill>
        </p:spPr>
        <p:txBody>
          <a:bodyPr wrap="square" rtlCol="0">
            <a:spAutoFit/>
          </a:bodyPr>
          <a:lstStyle/>
          <a:p>
            <a:r>
              <a:rPr lang="en-US" sz="1400" i="1" dirty="0">
                <a:solidFill>
                  <a:srgbClr val="0000FF"/>
                </a:solidFill>
              </a:rPr>
              <a:t>Are shunt vessels ‘new,’ </a:t>
            </a:r>
            <a:r>
              <a:rPr lang="en-US" sz="1400" i="1" dirty="0" err="1">
                <a:solidFill>
                  <a:srgbClr val="0000FF"/>
                </a:solidFill>
              </a:rPr>
              <a:t>ie</a:t>
            </a:r>
            <a:r>
              <a:rPr lang="en-US" sz="1400" i="1" dirty="0">
                <a:solidFill>
                  <a:srgbClr val="0000FF"/>
                </a:solidFill>
              </a:rPr>
              <a:t>, do they represent neovascularization?</a:t>
            </a:r>
          </a:p>
          <a:p>
            <a:r>
              <a:rPr lang="en-US" sz="1400" dirty="0">
                <a:solidFill>
                  <a:srgbClr val="0000FF"/>
                </a:solidFill>
              </a:rPr>
              <a:t>No</a:t>
            </a:r>
          </a:p>
          <a:p>
            <a:endParaRPr lang="en-US" sz="1400" dirty="0">
              <a:solidFill>
                <a:srgbClr val="0000FF"/>
              </a:solidFill>
            </a:endParaRPr>
          </a:p>
          <a:p>
            <a:r>
              <a:rPr lang="en-US" sz="1400" i="1" dirty="0">
                <a:solidFill>
                  <a:srgbClr val="0000FF"/>
                </a:solidFill>
              </a:rPr>
              <a:t>What are they, then?</a:t>
            </a:r>
          </a:p>
          <a:p>
            <a:r>
              <a:rPr lang="en-US" sz="1400" dirty="0">
                <a:solidFill>
                  <a:srgbClr val="0000FF"/>
                </a:solidFill>
              </a:rPr>
              <a:t>They are pre-existing </a:t>
            </a:r>
            <a:r>
              <a:rPr lang="en-US" sz="1400" dirty="0" err="1">
                <a:solidFill>
                  <a:srgbClr val="0000FF"/>
                </a:solidFill>
              </a:rPr>
              <a:t>venules</a:t>
            </a:r>
            <a:r>
              <a:rPr lang="en-US" sz="1400" dirty="0">
                <a:solidFill>
                  <a:srgbClr val="0000FF"/>
                </a:solidFill>
              </a:rPr>
              <a:t> that, over time, have dilated in response to chronically elevated blood flow through them</a:t>
            </a:r>
          </a:p>
          <a:p>
            <a:endParaRPr lang="en-US" sz="1400" dirty="0">
              <a:solidFill>
                <a:srgbClr val="0000FF"/>
              </a:solidFill>
            </a:endParaRPr>
          </a:p>
          <a:p>
            <a:r>
              <a:rPr lang="en-US" sz="1400" i="1" dirty="0">
                <a:solidFill>
                  <a:srgbClr val="0000FF"/>
                </a:solidFill>
              </a:rPr>
              <a:t>Why are these </a:t>
            </a:r>
            <a:r>
              <a:rPr lang="en-US" sz="1400" i="1" dirty="0" err="1">
                <a:solidFill>
                  <a:srgbClr val="0000FF"/>
                </a:solidFill>
              </a:rPr>
              <a:t>venules</a:t>
            </a:r>
            <a:r>
              <a:rPr lang="en-US" sz="1400" i="1" dirty="0">
                <a:solidFill>
                  <a:srgbClr val="0000FF"/>
                </a:solidFill>
              </a:rPr>
              <a:t> subject to chronic elevations in the amount of blood they must transmit?</a:t>
            </a:r>
          </a:p>
          <a:p>
            <a:r>
              <a:rPr lang="en-US" sz="1400" dirty="0">
                <a:solidFill>
                  <a:srgbClr val="FFFF00"/>
                </a:solidFill>
              </a:rPr>
              <a:t>Because the normal pathway of egress from the retina, </a:t>
            </a:r>
            <a:r>
              <a:rPr lang="en-US" sz="1400" dirty="0" err="1">
                <a:solidFill>
                  <a:srgbClr val="FFFF00"/>
                </a:solidFill>
              </a:rPr>
              <a:t>ie</a:t>
            </a:r>
            <a:r>
              <a:rPr lang="en-US" sz="1400" dirty="0">
                <a:solidFill>
                  <a:srgbClr val="FFFF00"/>
                </a:solidFill>
              </a:rPr>
              <a:t>, the central retinal vein, is partially obstructed in these eyes, and thus blood is forced to find alternate routes out of the eye</a:t>
            </a:r>
          </a:p>
        </p:txBody>
      </p:sp>
      <p:sp>
        <p:nvSpPr>
          <p:cNvPr id="10" name="Oval 9"/>
          <p:cNvSpPr/>
          <p:nvPr/>
        </p:nvSpPr>
        <p:spPr>
          <a:xfrm>
            <a:off x="1600200" y="3991760"/>
            <a:ext cx="1716206"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22789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156</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chemeClr val="bg1">
                              <a:lumMod val="50000"/>
                            </a:schemeClr>
                          </a:solidFill>
                        </a:rPr>
                        <a:t>Refractile bodies present?</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5" name="TextBox 4"/>
          <p:cNvSpPr txBox="1"/>
          <p:nvPr/>
        </p:nvSpPr>
        <p:spPr>
          <a:xfrm>
            <a:off x="609600" y="4572000"/>
            <a:ext cx="7787080" cy="2246769"/>
          </a:xfrm>
          <a:prstGeom prst="rect">
            <a:avLst/>
          </a:prstGeom>
          <a:solidFill>
            <a:srgbClr val="FFFF00"/>
          </a:solidFill>
        </p:spPr>
        <p:txBody>
          <a:bodyPr wrap="square" rtlCol="0">
            <a:spAutoFit/>
          </a:bodyPr>
          <a:lstStyle/>
          <a:p>
            <a:r>
              <a:rPr lang="en-US" sz="1400" i="1" dirty="0">
                <a:solidFill>
                  <a:srgbClr val="0000FF"/>
                </a:solidFill>
              </a:rPr>
              <a:t>Are shunt vessels ‘new,’ </a:t>
            </a:r>
            <a:r>
              <a:rPr lang="en-US" sz="1400" i="1" dirty="0" err="1">
                <a:solidFill>
                  <a:srgbClr val="0000FF"/>
                </a:solidFill>
              </a:rPr>
              <a:t>ie</a:t>
            </a:r>
            <a:r>
              <a:rPr lang="en-US" sz="1400" i="1" dirty="0">
                <a:solidFill>
                  <a:srgbClr val="0000FF"/>
                </a:solidFill>
              </a:rPr>
              <a:t>, do they represent neovascularization?</a:t>
            </a:r>
          </a:p>
          <a:p>
            <a:r>
              <a:rPr lang="en-US" sz="1400" dirty="0">
                <a:solidFill>
                  <a:srgbClr val="0000FF"/>
                </a:solidFill>
              </a:rPr>
              <a:t>No</a:t>
            </a:r>
          </a:p>
          <a:p>
            <a:endParaRPr lang="en-US" sz="1400" dirty="0">
              <a:solidFill>
                <a:srgbClr val="0000FF"/>
              </a:solidFill>
            </a:endParaRPr>
          </a:p>
          <a:p>
            <a:r>
              <a:rPr lang="en-US" sz="1400" i="1" dirty="0">
                <a:solidFill>
                  <a:srgbClr val="0000FF"/>
                </a:solidFill>
              </a:rPr>
              <a:t>What are they, then?</a:t>
            </a:r>
          </a:p>
          <a:p>
            <a:r>
              <a:rPr lang="en-US" sz="1400" dirty="0">
                <a:solidFill>
                  <a:srgbClr val="0000FF"/>
                </a:solidFill>
              </a:rPr>
              <a:t>They are pre-existing </a:t>
            </a:r>
            <a:r>
              <a:rPr lang="en-US" sz="1400" dirty="0" err="1">
                <a:solidFill>
                  <a:srgbClr val="0000FF"/>
                </a:solidFill>
              </a:rPr>
              <a:t>venules</a:t>
            </a:r>
            <a:r>
              <a:rPr lang="en-US" sz="1400" dirty="0">
                <a:solidFill>
                  <a:srgbClr val="0000FF"/>
                </a:solidFill>
              </a:rPr>
              <a:t> that, over time, have dilated in response to chronically elevated blood flow through them</a:t>
            </a:r>
          </a:p>
          <a:p>
            <a:endParaRPr lang="en-US" sz="1400" dirty="0">
              <a:solidFill>
                <a:srgbClr val="0000FF"/>
              </a:solidFill>
            </a:endParaRPr>
          </a:p>
          <a:p>
            <a:r>
              <a:rPr lang="en-US" sz="1400" i="1" dirty="0">
                <a:solidFill>
                  <a:srgbClr val="0000FF"/>
                </a:solidFill>
              </a:rPr>
              <a:t>Why are these </a:t>
            </a:r>
            <a:r>
              <a:rPr lang="en-US" sz="1400" i="1" dirty="0" err="1">
                <a:solidFill>
                  <a:srgbClr val="0000FF"/>
                </a:solidFill>
              </a:rPr>
              <a:t>venules</a:t>
            </a:r>
            <a:r>
              <a:rPr lang="en-US" sz="1400" i="1" dirty="0">
                <a:solidFill>
                  <a:srgbClr val="0000FF"/>
                </a:solidFill>
              </a:rPr>
              <a:t> subject to chronic elevations in the amount of blood they must transmit?</a:t>
            </a:r>
          </a:p>
          <a:p>
            <a:r>
              <a:rPr lang="en-US" sz="1400" dirty="0">
                <a:solidFill>
                  <a:srgbClr val="0000FF"/>
                </a:solidFill>
              </a:rPr>
              <a:t>Because the normal pathway of egress from the retina, </a:t>
            </a:r>
            <a:r>
              <a:rPr lang="en-US" sz="1400" dirty="0" err="1">
                <a:solidFill>
                  <a:srgbClr val="0000FF"/>
                </a:solidFill>
              </a:rPr>
              <a:t>ie</a:t>
            </a:r>
            <a:r>
              <a:rPr lang="en-US" sz="1400" dirty="0">
                <a:solidFill>
                  <a:srgbClr val="0000FF"/>
                </a:solidFill>
              </a:rPr>
              <a:t>, the central retinal vein, is partially obstructed in these eyes, and thus blood is forced to find alternate routes out of the eye</a:t>
            </a:r>
          </a:p>
        </p:txBody>
      </p:sp>
      <p:sp>
        <p:nvSpPr>
          <p:cNvPr id="10" name="Oval 9"/>
          <p:cNvSpPr/>
          <p:nvPr/>
        </p:nvSpPr>
        <p:spPr>
          <a:xfrm>
            <a:off x="1600200" y="3991760"/>
            <a:ext cx="1716206"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16678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157</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dirty="0">
                          <a:solidFill>
                            <a:srgbClr val="0000FF"/>
                          </a:solidFill>
                        </a:rPr>
                        <a:t>Largely intact</a:t>
                      </a:r>
                    </a:p>
                  </a:txBody>
                  <a:tcPr anchor="ctr"/>
                </a:tc>
                <a:tc>
                  <a:txBody>
                    <a:bodyPr/>
                    <a:lstStyle/>
                    <a:p>
                      <a:pPr algn="ctr"/>
                      <a:r>
                        <a:rPr lang="en-US" sz="1400" dirty="0">
                          <a:solidFill>
                            <a:srgbClr val="0000FF"/>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rgbClr val="0000FF"/>
                          </a:solidFill>
                        </a:rPr>
                        <a:t>Disc appearance</a:t>
                      </a:r>
                    </a:p>
                  </a:txBody>
                  <a:tcPr anchor="ctr">
                    <a:solidFill>
                      <a:schemeClr val="accent5">
                        <a:lumMod val="75000"/>
                      </a:schemeClr>
                    </a:solidFill>
                  </a:tcPr>
                </a:tc>
                <a:tc>
                  <a:txBody>
                    <a:bodyPr/>
                    <a:lstStyle/>
                    <a:p>
                      <a:pPr algn="ctr"/>
                      <a:r>
                        <a:rPr lang="en-US" sz="1400" dirty="0">
                          <a:solidFill>
                            <a:srgbClr val="0000FF"/>
                          </a:solidFill>
                        </a:rPr>
                        <a:t>Hyperemic</a:t>
                      </a:r>
                    </a:p>
                  </a:txBody>
                  <a:tcPr anchor="ctr"/>
                </a:tc>
                <a:tc>
                  <a:txBody>
                    <a:bodyPr/>
                    <a:lstStyle/>
                    <a:p>
                      <a:pPr algn="ctr"/>
                      <a:r>
                        <a:rPr lang="en-US" sz="1400" dirty="0">
                          <a:solidFill>
                            <a:srgbClr val="0000FF"/>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present?</a:t>
                      </a:r>
                    </a:p>
                  </a:txBody>
                  <a:tcPr anchor="ctr">
                    <a:solidFill>
                      <a:schemeClr val="accent5">
                        <a:lumMod val="75000"/>
                      </a:schemeClr>
                    </a:solidFill>
                  </a:tcPr>
                </a:tc>
                <a:tc>
                  <a:txBody>
                    <a:bodyPr/>
                    <a:lstStyle/>
                    <a:p>
                      <a:pPr algn="ctr"/>
                      <a:r>
                        <a:rPr lang="en-US" sz="1400" dirty="0">
                          <a:solidFill>
                            <a:srgbClr val="0000FF"/>
                          </a:solidFill>
                        </a:rPr>
                        <a:t>No</a:t>
                      </a:r>
                    </a:p>
                  </a:txBody>
                  <a:tcPr anchor="ctr"/>
                </a:tc>
                <a:tc>
                  <a:txBody>
                    <a:bodyPr/>
                    <a:lstStyle/>
                    <a:p>
                      <a:pPr algn="ctr"/>
                      <a:r>
                        <a:rPr lang="en-US" sz="1400"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present?</a:t>
                      </a:r>
                    </a:p>
                  </a:txBody>
                  <a:tcPr anchor="ctr">
                    <a:solidFill>
                      <a:schemeClr val="accent5">
                        <a:lumMod val="75000"/>
                      </a:schemeClr>
                    </a:solidFill>
                  </a:tcPr>
                </a:tc>
                <a:tc>
                  <a:txBody>
                    <a:bodyPr/>
                    <a:lstStyle/>
                    <a:p>
                      <a:pPr algn="ctr"/>
                      <a:r>
                        <a:rPr lang="en-US" sz="1600" b="1" i="1" dirty="0">
                          <a:solidFill>
                            <a:srgbClr val="0000FF"/>
                          </a:solidFill>
                        </a:rPr>
                        <a:t>?</a:t>
                      </a:r>
                    </a:p>
                  </a:txBody>
                  <a:tcPr anchor="ctr"/>
                </a:tc>
                <a:tc>
                  <a:txBody>
                    <a:bodyPr/>
                    <a:lstStyle/>
                    <a:p>
                      <a:pPr algn="ctr"/>
                      <a:r>
                        <a:rPr lang="en-US" sz="1600" b="1" i="1" dirty="0">
                          <a:solidFill>
                            <a:srgbClr val="0000FF"/>
                          </a:solidFill>
                        </a:rPr>
                        <a:t>?</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37997603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158</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3471396784"/>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dirty="0">
                          <a:solidFill>
                            <a:srgbClr val="0000FF"/>
                          </a:solidFill>
                        </a:rPr>
                        <a:t>Largely intact</a:t>
                      </a:r>
                    </a:p>
                  </a:txBody>
                  <a:tcPr anchor="ctr"/>
                </a:tc>
                <a:tc>
                  <a:txBody>
                    <a:bodyPr/>
                    <a:lstStyle/>
                    <a:p>
                      <a:pPr algn="ctr"/>
                      <a:r>
                        <a:rPr lang="en-US" sz="1400" dirty="0">
                          <a:solidFill>
                            <a:srgbClr val="0000FF"/>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rgbClr val="0000FF"/>
                          </a:solidFill>
                        </a:rPr>
                        <a:t>Disc appearance</a:t>
                      </a:r>
                    </a:p>
                  </a:txBody>
                  <a:tcPr anchor="ctr">
                    <a:solidFill>
                      <a:schemeClr val="accent5">
                        <a:lumMod val="75000"/>
                      </a:schemeClr>
                    </a:solidFill>
                  </a:tcPr>
                </a:tc>
                <a:tc>
                  <a:txBody>
                    <a:bodyPr/>
                    <a:lstStyle/>
                    <a:p>
                      <a:pPr algn="ctr"/>
                      <a:r>
                        <a:rPr lang="en-US" sz="1400" dirty="0">
                          <a:solidFill>
                            <a:srgbClr val="0000FF"/>
                          </a:solidFill>
                        </a:rPr>
                        <a:t>Hyperemic</a:t>
                      </a:r>
                    </a:p>
                  </a:txBody>
                  <a:tcPr anchor="ctr"/>
                </a:tc>
                <a:tc>
                  <a:txBody>
                    <a:bodyPr/>
                    <a:lstStyle/>
                    <a:p>
                      <a:pPr algn="ctr"/>
                      <a:r>
                        <a:rPr lang="en-US" sz="1400" dirty="0">
                          <a:solidFill>
                            <a:srgbClr val="0000FF"/>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present?</a:t>
                      </a:r>
                    </a:p>
                  </a:txBody>
                  <a:tcPr anchor="ctr">
                    <a:solidFill>
                      <a:schemeClr val="accent5">
                        <a:lumMod val="75000"/>
                      </a:schemeClr>
                    </a:solidFill>
                  </a:tcPr>
                </a:tc>
                <a:tc>
                  <a:txBody>
                    <a:bodyPr/>
                    <a:lstStyle/>
                    <a:p>
                      <a:pPr algn="ctr"/>
                      <a:r>
                        <a:rPr lang="en-US" sz="1400" dirty="0">
                          <a:solidFill>
                            <a:srgbClr val="0000FF"/>
                          </a:solidFill>
                        </a:rPr>
                        <a:t>No</a:t>
                      </a:r>
                    </a:p>
                  </a:txBody>
                  <a:tcPr anchor="ctr"/>
                </a:tc>
                <a:tc>
                  <a:txBody>
                    <a:bodyPr/>
                    <a:lstStyle/>
                    <a:p>
                      <a:pPr algn="ctr"/>
                      <a:r>
                        <a:rPr lang="en-US" sz="1400"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present?</a:t>
                      </a:r>
                    </a:p>
                  </a:txBody>
                  <a:tcPr anchor="ctr">
                    <a:solidFill>
                      <a:schemeClr val="accent5">
                        <a:lumMod val="75000"/>
                      </a:schemeClr>
                    </a:solidFill>
                  </a:tcPr>
                </a:tc>
                <a:tc>
                  <a:txBody>
                    <a:bodyPr/>
                    <a:lstStyle/>
                    <a:p>
                      <a:pPr algn="ctr"/>
                      <a:r>
                        <a:rPr lang="en-US" sz="1400" b="1" dirty="0">
                          <a:solidFill>
                            <a:srgbClr val="0000FF"/>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425351507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159</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576170640"/>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pPr algn="ctr"/>
                      <a:r>
                        <a:rPr lang="en-US" sz="1400" dirty="0">
                          <a:solidFill>
                            <a:schemeClr val="bg1">
                              <a:lumMod val="65000"/>
                            </a:schemeClr>
                          </a:solidFill>
                        </a:rPr>
                        <a:t>No</a:t>
                      </a:r>
                    </a:p>
                  </a:txBody>
                  <a:tcPr anchor="ctr"/>
                </a:tc>
                <a:tc>
                  <a:txBody>
                    <a:bodyPr/>
                    <a:lstStyle/>
                    <a:p>
                      <a:pPr algn="ctr"/>
                      <a:r>
                        <a:rPr lang="en-US" sz="1400" dirty="0">
                          <a:solidFill>
                            <a:schemeClr val="bg1">
                              <a:lumMod val="65000"/>
                            </a:schemeClr>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7" name="Oval 6"/>
          <p:cNvSpPr/>
          <p:nvPr/>
        </p:nvSpPr>
        <p:spPr>
          <a:xfrm>
            <a:off x="1447800" y="4601360"/>
            <a:ext cx="1981200"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1751" y="2050535"/>
            <a:ext cx="6500497" cy="2462213"/>
          </a:xfrm>
          <a:prstGeom prst="rect">
            <a:avLst/>
          </a:prstGeom>
          <a:solidFill>
            <a:srgbClr val="99FF99"/>
          </a:solidFill>
        </p:spPr>
        <p:txBody>
          <a:bodyPr wrap="none" rtlCol="0">
            <a:spAutoFit/>
          </a:bodyPr>
          <a:lstStyle/>
          <a:p>
            <a:r>
              <a:rPr lang="en-US" sz="1400" i="1" dirty="0">
                <a:solidFill>
                  <a:srgbClr val="0000FF"/>
                </a:solidFill>
              </a:rPr>
              <a:t>‘Refractile bodies’? Do you mean optic nerve </a:t>
            </a:r>
            <a:r>
              <a:rPr lang="en-US" sz="1400" i="1" dirty="0" err="1">
                <a:solidFill>
                  <a:srgbClr val="0000FF"/>
                </a:solidFill>
              </a:rPr>
              <a:t>drusen</a:t>
            </a:r>
            <a:r>
              <a:rPr lang="en-US" sz="1400" i="1" dirty="0">
                <a:solidFill>
                  <a:srgbClr val="0000FF"/>
                </a:solidFill>
              </a:rPr>
              <a:t>?</a:t>
            </a:r>
            <a:endParaRPr lang="en-US" sz="1400" i="1" dirty="0">
              <a:solidFill>
                <a:srgbClr val="99FF99"/>
              </a:solidFill>
            </a:endParaRPr>
          </a:p>
          <a:p>
            <a:r>
              <a:rPr lang="en-US" sz="1400" dirty="0">
                <a:solidFill>
                  <a:srgbClr val="99FF99"/>
                </a:solidFill>
              </a:rPr>
              <a:t>No, this is a completely different entity</a:t>
            </a:r>
          </a:p>
          <a:p>
            <a:endParaRPr lang="en-US" sz="1400" dirty="0">
              <a:solidFill>
                <a:srgbClr val="99FF99"/>
              </a:solidFill>
            </a:endParaRPr>
          </a:p>
          <a:p>
            <a:r>
              <a:rPr lang="en-US" sz="1400" i="1" dirty="0">
                <a:solidFill>
                  <a:srgbClr val="99FF99"/>
                </a:solidFill>
              </a:rPr>
              <a:t>OK, what are refractile bodies as seen in chronic papilledema?</a:t>
            </a:r>
          </a:p>
          <a:p>
            <a:r>
              <a:rPr lang="en-US" sz="1400" dirty="0">
                <a:solidFill>
                  <a:srgbClr val="99FF99"/>
                </a:solidFill>
              </a:rPr>
              <a:t>They are minute aggregations of lipid that leached into the optic disc </a:t>
            </a:r>
            <a:r>
              <a:rPr lang="en-US" sz="1400" dirty="0" err="1">
                <a:solidFill>
                  <a:srgbClr val="99FF99"/>
                </a:solidFill>
              </a:rPr>
              <a:t>interstitium</a:t>
            </a:r>
            <a:endParaRPr lang="en-US" sz="1400" dirty="0">
              <a:solidFill>
                <a:srgbClr val="99FF99"/>
              </a:solidFill>
            </a:endParaRPr>
          </a:p>
          <a:p>
            <a:endParaRPr lang="en-US" sz="1400" dirty="0">
              <a:solidFill>
                <a:srgbClr val="99FF99"/>
              </a:solidFill>
            </a:endParaRPr>
          </a:p>
          <a:p>
            <a:r>
              <a:rPr lang="en-US" sz="1400" i="1" dirty="0">
                <a:solidFill>
                  <a:srgbClr val="99FF99"/>
                </a:solidFill>
              </a:rPr>
              <a:t>Where on (in?) the optic disc are they found?</a:t>
            </a:r>
          </a:p>
          <a:p>
            <a:r>
              <a:rPr lang="en-US" sz="1400" dirty="0">
                <a:solidFill>
                  <a:srgbClr val="99FF99"/>
                </a:solidFill>
              </a:rPr>
              <a:t>On the surface, often near the margin</a:t>
            </a:r>
          </a:p>
          <a:p>
            <a:endParaRPr lang="en-US" sz="1400" i="1" dirty="0">
              <a:solidFill>
                <a:srgbClr val="99FF99"/>
              </a:solidFill>
            </a:endParaRPr>
          </a:p>
          <a:p>
            <a:r>
              <a:rPr lang="en-US" sz="1400" i="1" dirty="0">
                <a:solidFill>
                  <a:srgbClr val="99FF99"/>
                </a:solidFill>
              </a:rPr>
              <a:t>Do they resolve along with resolution of the papilledema?</a:t>
            </a:r>
          </a:p>
          <a:p>
            <a:r>
              <a:rPr lang="en-US" sz="1400" dirty="0">
                <a:solidFill>
                  <a:srgbClr val="99FF99"/>
                </a:solidFill>
              </a:rPr>
              <a:t>Yes</a:t>
            </a:r>
          </a:p>
        </p:txBody>
      </p:sp>
    </p:spTree>
    <p:extLst>
      <p:ext uri="{BB962C8B-B14F-4D97-AF65-F5344CB8AC3E}">
        <p14:creationId xmlns:p14="http://schemas.microsoft.com/office/powerpoint/2010/main" val="3551116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16</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3246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t>involved in the pupillary light reflex</a:t>
            </a:r>
            <a:r>
              <a:rPr lang="en-US" sz="1400" dirty="0">
                <a:solidFill>
                  <a:schemeClr val="bg1">
                    <a:lumMod val="75000"/>
                  </a:schemeClr>
                </a:solidFill>
              </a:rPr>
              <a:t>; they peel off just prior to reaching the LGN, heading instead to </a:t>
            </a:r>
            <a:r>
              <a:rPr lang="en-US" sz="1400" b="1" dirty="0"/>
              <a:t>the </a:t>
            </a:r>
            <a:r>
              <a:rPr lang="en-US" sz="1400" b="1" dirty="0" err="1"/>
              <a:t>pretectum</a:t>
            </a:r>
            <a:r>
              <a:rPr lang="en-US" sz="1400" b="1" dirty="0"/>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There is an important clinical entity caused by damage to the </a:t>
            </a:r>
            <a:r>
              <a:rPr lang="en-US" altLang="en-US" sz="1300" i="1" dirty="0" err="1">
                <a:solidFill>
                  <a:srgbClr val="0000FF"/>
                </a:solidFill>
              </a:rPr>
              <a:t>pretectum</a:t>
            </a:r>
            <a:r>
              <a:rPr lang="en-US" altLang="en-US" sz="1300" i="1" dirty="0">
                <a:solidFill>
                  <a:srgbClr val="0000FF"/>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rgbClr val="0000FF"/>
                </a:solidFill>
              </a:rPr>
              <a:t>Parinaud syndrome</a:t>
            </a:r>
          </a:p>
          <a:p>
            <a:pPr eaLnBrk="1" hangingPunct="1">
              <a:spcBef>
                <a:spcPct val="0"/>
              </a:spcBef>
              <a:buClrTx/>
              <a:buSzTx/>
              <a:buFontTx/>
              <a:buNone/>
            </a:pPr>
            <a:endParaRPr lang="en-US" altLang="en-US" sz="1300" dirty="0">
              <a:solidFill>
                <a:srgbClr val="FFCCFF"/>
              </a:solidFill>
            </a:endParaRPr>
          </a:p>
          <a:p>
            <a:pPr eaLnBrk="1" hangingPunct="1">
              <a:spcBef>
                <a:spcPct val="0"/>
              </a:spcBef>
              <a:buClrTx/>
              <a:buSzTx/>
              <a:buFontTx/>
              <a:buNone/>
            </a:pPr>
            <a:r>
              <a:rPr lang="en-US" altLang="en-US" sz="1300" i="1" dirty="0">
                <a:solidFill>
                  <a:srgbClr val="FFCCFF"/>
                </a:solidFill>
              </a:rPr>
              <a:t>What is the classic pupil finding in Parinaud syndrome?</a:t>
            </a:r>
          </a:p>
          <a:p>
            <a:pPr eaLnBrk="1" hangingPunct="1">
              <a:spcBef>
                <a:spcPct val="0"/>
              </a:spcBef>
              <a:buClrTx/>
              <a:buSzTx/>
              <a:buFontTx/>
              <a:buNone/>
            </a:pPr>
            <a:r>
              <a:rPr lang="en-US" altLang="en-US" sz="1300" dirty="0">
                <a:solidFill>
                  <a:srgbClr val="FFCCFF"/>
                </a:solidFill>
              </a:rPr>
              <a:t>Light-near dissociation</a:t>
            </a: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2" name="Oval 11"/>
          <p:cNvSpPr/>
          <p:nvPr/>
        </p:nvSpPr>
        <p:spPr>
          <a:xfrm>
            <a:off x="2133600" y="3429000"/>
            <a:ext cx="38100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Tree>
    <p:extLst>
      <p:ext uri="{BB962C8B-B14F-4D97-AF65-F5344CB8AC3E}">
        <p14:creationId xmlns:p14="http://schemas.microsoft.com/office/powerpoint/2010/main" val="27787019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160</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pPr algn="ctr"/>
                      <a:r>
                        <a:rPr lang="en-US" sz="1400" dirty="0">
                          <a:solidFill>
                            <a:schemeClr val="bg1">
                              <a:lumMod val="65000"/>
                            </a:schemeClr>
                          </a:solidFill>
                        </a:rPr>
                        <a:t>No</a:t>
                      </a:r>
                    </a:p>
                  </a:txBody>
                  <a:tcPr anchor="ctr"/>
                </a:tc>
                <a:tc>
                  <a:txBody>
                    <a:bodyPr/>
                    <a:lstStyle/>
                    <a:p>
                      <a:pPr algn="ctr"/>
                      <a:r>
                        <a:rPr lang="en-US" sz="1400" dirty="0">
                          <a:solidFill>
                            <a:schemeClr val="bg1">
                              <a:lumMod val="65000"/>
                            </a:schemeClr>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7" name="Oval 6"/>
          <p:cNvSpPr/>
          <p:nvPr/>
        </p:nvSpPr>
        <p:spPr>
          <a:xfrm>
            <a:off x="1447800" y="4601360"/>
            <a:ext cx="1981200"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1751" y="2050535"/>
            <a:ext cx="6500497" cy="2462213"/>
          </a:xfrm>
          <a:prstGeom prst="rect">
            <a:avLst/>
          </a:prstGeom>
          <a:solidFill>
            <a:srgbClr val="99FF99"/>
          </a:solidFill>
        </p:spPr>
        <p:txBody>
          <a:bodyPr wrap="none" rtlCol="0">
            <a:spAutoFit/>
          </a:bodyPr>
          <a:lstStyle/>
          <a:p>
            <a:r>
              <a:rPr lang="en-US" sz="1400" i="1" dirty="0">
                <a:solidFill>
                  <a:srgbClr val="0000FF"/>
                </a:solidFill>
              </a:rPr>
              <a:t>‘Refractile bodies’? Do you mean optic nerve </a:t>
            </a:r>
            <a:r>
              <a:rPr lang="en-US" sz="1400" i="1" dirty="0" err="1">
                <a:solidFill>
                  <a:srgbClr val="0000FF"/>
                </a:solidFill>
              </a:rPr>
              <a:t>drusen</a:t>
            </a:r>
            <a:r>
              <a:rPr lang="en-US" sz="1400" i="1" dirty="0">
                <a:solidFill>
                  <a:srgbClr val="0000FF"/>
                </a:solidFill>
              </a:rPr>
              <a:t>?</a:t>
            </a:r>
          </a:p>
          <a:p>
            <a:r>
              <a:rPr lang="en-US" sz="1400" dirty="0">
                <a:solidFill>
                  <a:srgbClr val="0000FF"/>
                </a:solidFill>
              </a:rPr>
              <a:t>No, this is a completely different entity</a:t>
            </a:r>
          </a:p>
          <a:p>
            <a:endParaRPr lang="en-US" sz="1400" dirty="0">
              <a:solidFill>
                <a:srgbClr val="99FF99"/>
              </a:solidFill>
            </a:endParaRPr>
          </a:p>
          <a:p>
            <a:r>
              <a:rPr lang="en-US" sz="1400" i="1" dirty="0">
                <a:solidFill>
                  <a:srgbClr val="99FF99"/>
                </a:solidFill>
              </a:rPr>
              <a:t>OK, what are refractile bodies as seen in chronic papilledema?</a:t>
            </a:r>
          </a:p>
          <a:p>
            <a:r>
              <a:rPr lang="en-US" sz="1400" dirty="0">
                <a:solidFill>
                  <a:srgbClr val="99FF99"/>
                </a:solidFill>
              </a:rPr>
              <a:t>They are minute aggregations of lipid that leached into the optic disc </a:t>
            </a:r>
            <a:r>
              <a:rPr lang="en-US" sz="1400" dirty="0" err="1">
                <a:solidFill>
                  <a:srgbClr val="99FF99"/>
                </a:solidFill>
              </a:rPr>
              <a:t>interstitium</a:t>
            </a:r>
            <a:endParaRPr lang="en-US" sz="1400" dirty="0">
              <a:solidFill>
                <a:srgbClr val="99FF99"/>
              </a:solidFill>
            </a:endParaRPr>
          </a:p>
          <a:p>
            <a:endParaRPr lang="en-US" sz="1400" dirty="0">
              <a:solidFill>
                <a:srgbClr val="99FF99"/>
              </a:solidFill>
            </a:endParaRPr>
          </a:p>
          <a:p>
            <a:r>
              <a:rPr lang="en-US" sz="1400" i="1" dirty="0">
                <a:solidFill>
                  <a:srgbClr val="99FF99"/>
                </a:solidFill>
              </a:rPr>
              <a:t>Where on (in?) the optic disc are they found?</a:t>
            </a:r>
          </a:p>
          <a:p>
            <a:r>
              <a:rPr lang="en-US" sz="1400" dirty="0">
                <a:solidFill>
                  <a:srgbClr val="99FF99"/>
                </a:solidFill>
              </a:rPr>
              <a:t>On the surface, often near the margin</a:t>
            </a:r>
          </a:p>
          <a:p>
            <a:endParaRPr lang="en-US" sz="1400" i="1" dirty="0">
              <a:solidFill>
                <a:srgbClr val="99FF99"/>
              </a:solidFill>
            </a:endParaRPr>
          </a:p>
          <a:p>
            <a:r>
              <a:rPr lang="en-US" sz="1400" i="1" dirty="0">
                <a:solidFill>
                  <a:srgbClr val="99FF99"/>
                </a:solidFill>
              </a:rPr>
              <a:t>Do they resolve along with resolution of the papilledema?</a:t>
            </a:r>
          </a:p>
          <a:p>
            <a:r>
              <a:rPr lang="en-US" sz="1400" dirty="0">
                <a:solidFill>
                  <a:srgbClr val="99FF99"/>
                </a:solidFill>
              </a:rPr>
              <a:t>Yes</a:t>
            </a:r>
          </a:p>
        </p:txBody>
      </p:sp>
    </p:spTree>
    <p:extLst>
      <p:ext uri="{BB962C8B-B14F-4D97-AF65-F5344CB8AC3E}">
        <p14:creationId xmlns:p14="http://schemas.microsoft.com/office/powerpoint/2010/main" val="38399799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161</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pPr algn="ctr"/>
                      <a:r>
                        <a:rPr lang="en-US" sz="1400" dirty="0">
                          <a:solidFill>
                            <a:schemeClr val="bg1">
                              <a:lumMod val="65000"/>
                            </a:schemeClr>
                          </a:solidFill>
                        </a:rPr>
                        <a:t>No</a:t>
                      </a:r>
                    </a:p>
                  </a:txBody>
                  <a:tcPr anchor="ctr"/>
                </a:tc>
                <a:tc>
                  <a:txBody>
                    <a:bodyPr/>
                    <a:lstStyle/>
                    <a:p>
                      <a:pPr algn="ctr"/>
                      <a:r>
                        <a:rPr lang="en-US" sz="1400" dirty="0">
                          <a:solidFill>
                            <a:schemeClr val="bg1">
                              <a:lumMod val="65000"/>
                            </a:schemeClr>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7" name="Oval 6"/>
          <p:cNvSpPr/>
          <p:nvPr/>
        </p:nvSpPr>
        <p:spPr>
          <a:xfrm>
            <a:off x="1447800" y="4601360"/>
            <a:ext cx="1981200"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1751" y="2050535"/>
            <a:ext cx="6500497" cy="2462213"/>
          </a:xfrm>
          <a:prstGeom prst="rect">
            <a:avLst/>
          </a:prstGeom>
          <a:solidFill>
            <a:srgbClr val="99FF99"/>
          </a:solidFill>
        </p:spPr>
        <p:txBody>
          <a:bodyPr wrap="none" rtlCol="0">
            <a:spAutoFit/>
          </a:bodyPr>
          <a:lstStyle/>
          <a:p>
            <a:r>
              <a:rPr lang="en-US" sz="1400" i="1" dirty="0">
                <a:solidFill>
                  <a:srgbClr val="0000FF"/>
                </a:solidFill>
              </a:rPr>
              <a:t>‘Refractile bodies’? Do you mean optic nerve </a:t>
            </a:r>
            <a:r>
              <a:rPr lang="en-US" sz="1400" i="1" dirty="0" err="1">
                <a:solidFill>
                  <a:srgbClr val="0000FF"/>
                </a:solidFill>
              </a:rPr>
              <a:t>drusen</a:t>
            </a:r>
            <a:r>
              <a:rPr lang="en-US" sz="1400" i="1" dirty="0">
                <a:solidFill>
                  <a:srgbClr val="0000FF"/>
                </a:solidFill>
              </a:rPr>
              <a:t>?</a:t>
            </a:r>
          </a:p>
          <a:p>
            <a:r>
              <a:rPr lang="en-US" sz="1400" dirty="0">
                <a:solidFill>
                  <a:srgbClr val="0000FF"/>
                </a:solidFill>
              </a:rPr>
              <a:t>No, this is a completely different entity</a:t>
            </a:r>
          </a:p>
          <a:p>
            <a:endParaRPr lang="en-US" sz="1400" dirty="0">
              <a:solidFill>
                <a:srgbClr val="0000FF"/>
              </a:solidFill>
            </a:endParaRPr>
          </a:p>
          <a:p>
            <a:r>
              <a:rPr lang="en-US" sz="1400" i="1" dirty="0">
                <a:solidFill>
                  <a:srgbClr val="0000FF"/>
                </a:solidFill>
              </a:rPr>
              <a:t>OK, what are refractile bodies as seen in chronic papilledema?</a:t>
            </a:r>
            <a:endParaRPr lang="en-US" sz="1400" i="1" dirty="0">
              <a:solidFill>
                <a:srgbClr val="99FF99"/>
              </a:solidFill>
            </a:endParaRPr>
          </a:p>
          <a:p>
            <a:r>
              <a:rPr lang="en-US" sz="1400" dirty="0">
                <a:solidFill>
                  <a:srgbClr val="99FF99"/>
                </a:solidFill>
              </a:rPr>
              <a:t>They are minute aggregations of lipid that leached into the optic disc </a:t>
            </a:r>
            <a:r>
              <a:rPr lang="en-US" sz="1400" dirty="0" err="1">
                <a:solidFill>
                  <a:srgbClr val="99FF99"/>
                </a:solidFill>
              </a:rPr>
              <a:t>interstitium</a:t>
            </a:r>
            <a:endParaRPr lang="en-US" sz="1400" dirty="0">
              <a:solidFill>
                <a:srgbClr val="99FF99"/>
              </a:solidFill>
            </a:endParaRPr>
          </a:p>
          <a:p>
            <a:endParaRPr lang="en-US" sz="1400" dirty="0">
              <a:solidFill>
                <a:srgbClr val="99FF99"/>
              </a:solidFill>
            </a:endParaRPr>
          </a:p>
          <a:p>
            <a:r>
              <a:rPr lang="en-US" sz="1400" i="1" dirty="0">
                <a:solidFill>
                  <a:srgbClr val="99FF99"/>
                </a:solidFill>
              </a:rPr>
              <a:t>Where on (in?) the optic disc are they found?</a:t>
            </a:r>
          </a:p>
          <a:p>
            <a:r>
              <a:rPr lang="en-US" sz="1400" dirty="0">
                <a:solidFill>
                  <a:srgbClr val="99FF99"/>
                </a:solidFill>
              </a:rPr>
              <a:t>On the surface, often near the margin</a:t>
            </a:r>
          </a:p>
          <a:p>
            <a:endParaRPr lang="en-US" sz="1400" i="1" dirty="0">
              <a:solidFill>
                <a:srgbClr val="99FF99"/>
              </a:solidFill>
            </a:endParaRPr>
          </a:p>
          <a:p>
            <a:r>
              <a:rPr lang="en-US" sz="1400" i="1" dirty="0">
                <a:solidFill>
                  <a:srgbClr val="99FF99"/>
                </a:solidFill>
              </a:rPr>
              <a:t>Do they resolve along with resolution of the papilledema?</a:t>
            </a:r>
          </a:p>
          <a:p>
            <a:r>
              <a:rPr lang="en-US" sz="1400" dirty="0">
                <a:solidFill>
                  <a:srgbClr val="99FF99"/>
                </a:solidFill>
              </a:rPr>
              <a:t>Yes</a:t>
            </a:r>
          </a:p>
        </p:txBody>
      </p:sp>
    </p:spTree>
    <p:extLst>
      <p:ext uri="{BB962C8B-B14F-4D97-AF65-F5344CB8AC3E}">
        <p14:creationId xmlns:p14="http://schemas.microsoft.com/office/powerpoint/2010/main" val="37539646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162</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pPr algn="ctr"/>
                      <a:r>
                        <a:rPr lang="en-US" sz="1400" dirty="0">
                          <a:solidFill>
                            <a:schemeClr val="bg1">
                              <a:lumMod val="65000"/>
                            </a:schemeClr>
                          </a:solidFill>
                        </a:rPr>
                        <a:t>No</a:t>
                      </a:r>
                    </a:p>
                  </a:txBody>
                  <a:tcPr anchor="ctr"/>
                </a:tc>
                <a:tc>
                  <a:txBody>
                    <a:bodyPr/>
                    <a:lstStyle/>
                    <a:p>
                      <a:pPr algn="ctr"/>
                      <a:r>
                        <a:rPr lang="en-US" sz="1400" dirty="0">
                          <a:solidFill>
                            <a:schemeClr val="bg1">
                              <a:lumMod val="65000"/>
                            </a:schemeClr>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7" name="Oval 6"/>
          <p:cNvSpPr/>
          <p:nvPr/>
        </p:nvSpPr>
        <p:spPr>
          <a:xfrm>
            <a:off x="1447800" y="4601360"/>
            <a:ext cx="1981200"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1751" y="2050535"/>
            <a:ext cx="6500497" cy="2462213"/>
          </a:xfrm>
          <a:prstGeom prst="rect">
            <a:avLst/>
          </a:prstGeom>
          <a:solidFill>
            <a:srgbClr val="99FF99"/>
          </a:solidFill>
        </p:spPr>
        <p:txBody>
          <a:bodyPr wrap="none" rtlCol="0">
            <a:spAutoFit/>
          </a:bodyPr>
          <a:lstStyle/>
          <a:p>
            <a:r>
              <a:rPr lang="en-US" sz="1400" i="1" dirty="0">
                <a:solidFill>
                  <a:srgbClr val="0000FF"/>
                </a:solidFill>
              </a:rPr>
              <a:t>‘Refractile bodies’? Do you mean optic nerve </a:t>
            </a:r>
            <a:r>
              <a:rPr lang="en-US" sz="1400" i="1" dirty="0" err="1">
                <a:solidFill>
                  <a:srgbClr val="0000FF"/>
                </a:solidFill>
              </a:rPr>
              <a:t>drusen</a:t>
            </a:r>
            <a:r>
              <a:rPr lang="en-US" sz="1400" i="1" dirty="0">
                <a:solidFill>
                  <a:srgbClr val="0000FF"/>
                </a:solidFill>
              </a:rPr>
              <a:t>?</a:t>
            </a:r>
          </a:p>
          <a:p>
            <a:r>
              <a:rPr lang="en-US" sz="1400" dirty="0">
                <a:solidFill>
                  <a:srgbClr val="0000FF"/>
                </a:solidFill>
              </a:rPr>
              <a:t>No, this is a completely different entity</a:t>
            </a:r>
          </a:p>
          <a:p>
            <a:endParaRPr lang="en-US" sz="1400" dirty="0">
              <a:solidFill>
                <a:srgbClr val="0000FF"/>
              </a:solidFill>
            </a:endParaRPr>
          </a:p>
          <a:p>
            <a:r>
              <a:rPr lang="en-US" sz="1400" i="1" dirty="0">
                <a:solidFill>
                  <a:srgbClr val="0000FF"/>
                </a:solidFill>
              </a:rPr>
              <a:t>OK, what are refractile bodies as seen in chronic papilledema?</a:t>
            </a:r>
          </a:p>
          <a:p>
            <a:r>
              <a:rPr lang="en-US" sz="1400" dirty="0">
                <a:solidFill>
                  <a:srgbClr val="0000FF"/>
                </a:solidFill>
              </a:rPr>
              <a:t>They are minute aggregations of lipid that leached into the optic disc </a:t>
            </a:r>
            <a:r>
              <a:rPr lang="en-US" sz="1400" dirty="0" err="1">
                <a:solidFill>
                  <a:srgbClr val="0000FF"/>
                </a:solidFill>
              </a:rPr>
              <a:t>interstitium</a:t>
            </a:r>
            <a:endParaRPr lang="en-US" sz="1400" dirty="0">
              <a:solidFill>
                <a:srgbClr val="0000FF"/>
              </a:solidFill>
            </a:endParaRPr>
          </a:p>
          <a:p>
            <a:endParaRPr lang="en-US" sz="1400" dirty="0">
              <a:solidFill>
                <a:srgbClr val="99FF99"/>
              </a:solidFill>
            </a:endParaRPr>
          </a:p>
          <a:p>
            <a:r>
              <a:rPr lang="en-US" sz="1400" i="1" dirty="0">
                <a:solidFill>
                  <a:srgbClr val="99FF99"/>
                </a:solidFill>
              </a:rPr>
              <a:t>Where on (in?) the optic disc are they found?</a:t>
            </a:r>
          </a:p>
          <a:p>
            <a:r>
              <a:rPr lang="en-US" sz="1400" dirty="0">
                <a:solidFill>
                  <a:srgbClr val="99FF99"/>
                </a:solidFill>
              </a:rPr>
              <a:t>On the surface, often near the margin</a:t>
            </a:r>
          </a:p>
          <a:p>
            <a:endParaRPr lang="en-US" sz="1400" i="1" dirty="0">
              <a:solidFill>
                <a:srgbClr val="99FF99"/>
              </a:solidFill>
            </a:endParaRPr>
          </a:p>
          <a:p>
            <a:r>
              <a:rPr lang="en-US" sz="1400" i="1" dirty="0">
                <a:solidFill>
                  <a:srgbClr val="99FF99"/>
                </a:solidFill>
              </a:rPr>
              <a:t>Do they resolve along with resolution of the papilledema?</a:t>
            </a:r>
          </a:p>
          <a:p>
            <a:r>
              <a:rPr lang="en-US" sz="1400" dirty="0">
                <a:solidFill>
                  <a:srgbClr val="99FF99"/>
                </a:solidFill>
              </a:rPr>
              <a:t>Yes</a:t>
            </a:r>
          </a:p>
        </p:txBody>
      </p:sp>
    </p:spTree>
    <p:extLst>
      <p:ext uri="{BB962C8B-B14F-4D97-AF65-F5344CB8AC3E}">
        <p14:creationId xmlns:p14="http://schemas.microsoft.com/office/powerpoint/2010/main" val="12106547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163</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pPr algn="ctr"/>
                      <a:r>
                        <a:rPr lang="en-US" sz="1400" dirty="0">
                          <a:solidFill>
                            <a:schemeClr val="bg1">
                              <a:lumMod val="65000"/>
                            </a:schemeClr>
                          </a:solidFill>
                        </a:rPr>
                        <a:t>No</a:t>
                      </a:r>
                    </a:p>
                  </a:txBody>
                  <a:tcPr anchor="ctr"/>
                </a:tc>
                <a:tc>
                  <a:txBody>
                    <a:bodyPr/>
                    <a:lstStyle/>
                    <a:p>
                      <a:pPr algn="ctr"/>
                      <a:r>
                        <a:rPr lang="en-US" sz="1400" dirty="0">
                          <a:solidFill>
                            <a:schemeClr val="bg1">
                              <a:lumMod val="65000"/>
                            </a:schemeClr>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7" name="Oval 6"/>
          <p:cNvSpPr/>
          <p:nvPr/>
        </p:nvSpPr>
        <p:spPr>
          <a:xfrm>
            <a:off x="1447800" y="4601360"/>
            <a:ext cx="1981200"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1751" y="2050535"/>
            <a:ext cx="6500497" cy="2462213"/>
          </a:xfrm>
          <a:prstGeom prst="rect">
            <a:avLst/>
          </a:prstGeom>
          <a:solidFill>
            <a:srgbClr val="99FF99"/>
          </a:solidFill>
        </p:spPr>
        <p:txBody>
          <a:bodyPr wrap="none" rtlCol="0">
            <a:spAutoFit/>
          </a:bodyPr>
          <a:lstStyle/>
          <a:p>
            <a:r>
              <a:rPr lang="en-US" sz="1400" i="1" dirty="0">
                <a:solidFill>
                  <a:srgbClr val="0000FF"/>
                </a:solidFill>
              </a:rPr>
              <a:t>‘Refractile bodies’? Do you mean optic nerve </a:t>
            </a:r>
            <a:r>
              <a:rPr lang="en-US" sz="1400" i="1" dirty="0" err="1">
                <a:solidFill>
                  <a:srgbClr val="0000FF"/>
                </a:solidFill>
              </a:rPr>
              <a:t>drusen</a:t>
            </a:r>
            <a:r>
              <a:rPr lang="en-US" sz="1400" i="1" dirty="0">
                <a:solidFill>
                  <a:srgbClr val="0000FF"/>
                </a:solidFill>
              </a:rPr>
              <a:t>?</a:t>
            </a:r>
          </a:p>
          <a:p>
            <a:r>
              <a:rPr lang="en-US" sz="1400" dirty="0">
                <a:solidFill>
                  <a:srgbClr val="0000FF"/>
                </a:solidFill>
              </a:rPr>
              <a:t>No, this is a completely different entity</a:t>
            </a:r>
          </a:p>
          <a:p>
            <a:endParaRPr lang="en-US" sz="1400" dirty="0">
              <a:solidFill>
                <a:srgbClr val="0000FF"/>
              </a:solidFill>
            </a:endParaRPr>
          </a:p>
          <a:p>
            <a:r>
              <a:rPr lang="en-US" sz="1400" i="1" dirty="0">
                <a:solidFill>
                  <a:srgbClr val="0000FF"/>
                </a:solidFill>
              </a:rPr>
              <a:t>OK, what are refractile bodies as seen in chronic papilledema?</a:t>
            </a:r>
          </a:p>
          <a:p>
            <a:r>
              <a:rPr lang="en-US" sz="1400" dirty="0">
                <a:solidFill>
                  <a:srgbClr val="0000FF"/>
                </a:solidFill>
              </a:rPr>
              <a:t>They are minute aggregations of lipid that leached into the optic disc </a:t>
            </a:r>
            <a:r>
              <a:rPr lang="en-US" sz="1400" dirty="0" err="1">
                <a:solidFill>
                  <a:srgbClr val="0000FF"/>
                </a:solidFill>
              </a:rPr>
              <a:t>interstitium</a:t>
            </a:r>
            <a:endParaRPr lang="en-US" sz="1400" dirty="0">
              <a:solidFill>
                <a:srgbClr val="0000FF"/>
              </a:solidFill>
            </a:endParaRPr>
          </a:p>
          <a:p>
            <a:endParaRPr lang="en-US" sz="1400" dirty="0">
              <a:solidFill>
                <a:srgbClr val="0000FF"/>
              </a:solidFill>
            </a:endParaRPr>
          </a:p>
          <a:p>
            <a:r>
              <a:rPr lang="en-US" sz="1400" i="1" dirty="0">
                <a:solidFill>
                  <a:srgbClr val="0000FF"/>
                </a:solidFill>
              </a:rPr>
              <a:t>Where on (in?) the optic disc are they found?</a:t>
            </a:r>
            <a:endParaRPr lang="en-US" sz="1400" i="1" dirty="0">
              <a:solidFill>
                <a:srgbClr val="99FF99"/>
              </a:solidFill>
            </a:endParaRPr>
          </a:p>
          <a:p>
            <a:r>
              <a:rPr lang="en-US" sz="1400" dirty="0">
                <a:solidFill>
                  <a:srgbClr val="99FF99"/>
                </a:solidFill>
              </a:rPr>
              <a:t>On the surface, often near the margin</a:t>
            </a:r>
          </a:p>
          <a:p>
            <a:endParaRPr lang="en-US" sz="1400" i="1" dirty="0">
              <a:solidFill>
                <a:srgbClr val="99FF99"/>
              </a:solidFill>
            </a:endParaRPr>
          </a:p>
          <a:p>
            <a:r>
              <a:rPr lang="en-US" sz="1400" i="1" dirty="0">
                <a:solidFill>
                  <a:srgbClr val="99FF99"/>
                </a:solidFill>
              </a:rPr>
              <a:t>Do they resolve along with resolution of the papilledema?</a:t>
            </a:r>
          </a:p>
          <a:p>
            <a:r>
              <a:rPr lang="en-US" sz="1400" dirty="0">
                <a:solidFill>
                  <a:srgbClr val="99FF99"/>
                </a:solidFill>
              </a:rPr>
              <a:t>Yes</a:t>
            </a:r>
          </a:p>
        </p:txBody>
      </p:sp>
    </p:spTree>
    <p:extLst>
      <p:ext uri="{BB962C8B-B14F-4D97-AF65-F5344CB8AC3E}">
        <p14:creationId xmlns:p14="http://schemas.microsoft.com/office/powerpoint/2010/main" val="19581456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164</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pPr algn="ctr"/>
                      <a:r>
                        <a:rPr lang="en-US" sz="1400" dirty="0">
                          <a:solidFill>
                            <a:schemeClr val="bg1">
                              <a:lumMod val="65000"/>
                            </a:schemeClr>
                          </a:solidFill>
                        </a:rPr>
                        <a:t>No</a:t>
                      </a:r>
                    </a:p>
                  </a:txBody>
                  <a:tcPr anchor="ctr"/>
                </a:tc>
                <a:tc>
                  <a:txBody>
                    <a:bodyPr/>
                    <a:lstStyle/>
                    <a:p>
                      <a:pPr algn="ctr"/>
                      <a:r>
                        <a:rPr lang="en-US" sz="1400" dirty="0">
                          <a:solidFill>
                            <a:schemeClr val="bg1">
                              <a:lumMod val="65000"/>
                            </a:schemeClr>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7" name="Oval 6"/>
          <p:cNvSpPr/>
          <p:nvPr/>
        </p:nvSpPr>
        <p:spPr>
          <a:xfrm>
            <a:off x="1447800" y="4601360"/>
            <a:ext cx="1981200"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1751" y="2050535"/>
            <a:ext cx="6500497" cy="2462213"/>
          </a:xfrm>
          <a:prstGeom prst="rect">
            <a:avLst/>
          </a:prstGeom>
          <a:solidFill>
            <a:srgbClr val="99FF99"/>
          </a:solidFill>
        </p:spPr>
        <p:txBody>
          <a:bodyPr wrap="none" rtlCol="0">
            <a:spAutoFit/>
          </a:bodyPr>
          <a:lstStyle/>
          <a:p>
            <a:r>
              <a:rPr lang="en-US" sz="1400" i="1" dirty="0">
                <a:solidFill>
                  <a:srgbClr val="0000FF"/>
                </a:solidFill>
              </a:rPr>
              <a:t>‘Refractile bodies’? Do you mean optic nerve </a:t>
            </a:r>
            <a:r>
              <a:rPr lang="en-US" sz="1400" i="1" dirty="0" err="1">
                <a:solidFill>
                  <a:srgbClr val="0000FF"/>
                </a:solidFill>
              </a:rPr>
              <a:t>drusen</a:t>
            </a:r>
            <a:r>
              <a:rPr lang="en-US" sz="1400" i="1" dirty="0">
                <a:solidFill>
                  <a:srgbClr val="0000FF"/>
                </a:solidFill>
              </a:rPr>
              <a:t>?</a:t>
            </a:r>
          </a:p>
          <a:p>
            <a:r>
              <a:rPr lang="en-US" sz="1400" dirty="0">
                <a:solidFill>
                  <a:srgbClr val="0000FF"/>
                </a:solidFill>
              </a:rPr>
              <a:t>No, this is a completely different entity</a:t>
            </a:r>
          </a:p>
          <a:p>
            <a:endParaRPr lang="en-US" sz="1400" dirty="0">
              <a:solidFill>
                <a:srgbClr val="0000FF"/>
              </a:solidFill>
            </a:endParaRPr>
          </a:p>
          <a:p>
            <a:r>
              <a:rPr lang="en-US" sz="1400" i="1" dirty="0">
                <a:solidFill>
                  <a:srgbClr val="0000FF"/>
                </a:solidFill>
              </a:rPr>
              <a:t>OK, what are refractile bodies as seen in chronic papilledema?</a:t>
            </a:r>
          </a:p>
          <a:p>
            <a:r>
              <a:rPr lang="en-US" sz="1400" dirty="0">
                <a:solidFill>
                  <a:srgbClr val="0000FF"/>
                </a:solidFill>
              </a:rPr>
              <a:t>They are minute aggregations of lipid that leached into the optic disc </a:t>
            </a:r>
            <a:r>
              <a:rPr lang="en-US" sz="1400" dirty="0" err="1">
                <a:solidFill>
                  <a:srgbClr val="0000FF"/>
                </a:solidFill>
              </a:rPr>
              <a:t>interstitium</a:t>
            </a:r>
            <a:endParaRPr lang="en-US" sz="1400" dirty="0">
              <a:solidFill>
                <a:srgbClr val="0000FF"/>
              </a:solidFill>
            </a:endParaRPr>
          </a:p>
          <a:p>
            <a:endParaRPr lang="en-US" sz="1400" dirty="0">
              <a:solidFill>
                <a:srgbClr val="0000FF"/>
              </a:solidFill>
            </a:endParaRPr>
          </a:p>
          <a:p>
            <a:r>
              <a:rPr lang="en-US" sz="1400" i="1" dirty="0">
                <a:solidFill>
                  <a:srgbClr val="0000FF"/>
                </a:solidFill>
              </a:rPr>
              <a:t>Where on (in?) the optic disc are they found?</a:t>
            </a:r>
          </a:p>
          <a:p>
            <a:r>
              <a:rPr lang="en-US" sz="1400" dirty="0">
                <a:solidFill>
                  <a:srgbClr val="0000FF"/>
                </a:solidFill>
              </a:rPr>
              <a:t>On the surface, often near the margin</a:t>
            </a:r>
            <a:endParaRPr lang="en-US" sz="1400" dirty="0">
              <a:solidFill>
                <a:srgbClr val="99FF99"/>
              </a:solidFill>
            </a:endParaRPr>
          </a:p>
          <a:p>
            <a:endParaRPr lang="en-US" sz="1400" i="1" dirty="0">
              <a:solidFill>
                <a:srgbClr val="99FF99"/>
              </a:solidFill>
            </a:endParaRPr>
          </a:p>
          <a:p>
            <a:r>
              <a:rPr lang="en-US" sz="1400" i="1" dirty="0">
                <a:solidFill>
                  <a:srgbClr val="99FF99"/>
                </a:solidFill>
              </a:rPr>
              <a:t>Do they resolve along with resolution of the papilledema?</a:t>
            </a:r>
          </a:p>
          <a:p>
            <a:r>
              <a:rPr lang="en-US" sz="1400" dirty="0">
                <a:solidFill>
                  <a:srgbClr val="99FF99"/>
                </a:solidFill>
              </a:rPr>
              <a:t>Yes</a:t>
            </a:r>
          </a:p>
        </p:txBody>
      </p:sp>
    </p:spTree>
    <p:extLst>
      <p:ext uri="{BB962C8B-B14F-4D97-AF65-F5344CB8AC3E}">
        <p14:creationId xmlns:p14="http://schemas.microsoft.com/office/powerpoint/2010/main" val="27906117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2B1B0F-8C90-446E-943F-B42F73A0D797}"/>
              </a:ext>
            </a:extLst>
          </p:cNvPr>
          <p:cNvSpPr>
            <a:spLocks noGrp="1"/>
          </p:cNvSpPr>
          <p:nvPr>
            <p:ph type="sldNum" sz="quarter" idx="12"/>
          </p:nvPr>
        </p:nvSpPr>
        <p:spPr/>
        <p:txBody>
          <a:bodyPr/>
          <a:lstStyle/>
          <a:p>
            <a:pPr>
              <a:defRPr/>
            </a:pPr>
            <a:fld id="{9BB58564-1EA1-4F14-AF36-CDF9C7C0F582}" type="slidenum">
              <a:rPr lang="en-US" altLang="en-US" smtClean="0"/>
              <a:pPr>
                <a:defRPr/>
              </a:pPr>
              <a:t>165</a:t>
            </a:fld>
            <a:endParaRPr lang="en-US" altLang="en-US"/>
          </a:p>
        </p:txBody>
      </p:sp>
      <p:sp>
        <p:nvSpPr>
          <p:cNvPr id="6" name="TextBox 5">
            <a:extLst>
              <a:ext uri="{FF2B5EF4-FFF2-40B4-BE49-F238E27FC236}">
                <a16:creationId xmlns:a16="http://schemas.microsoft.com/office/drawing/2014/main" id="{6FA32B85-97F2-49DA-811E-FCFE0B34DFF8}"/>
              </a:ext>
            </a:extLst>
          </p:cNvPr>
          <p:cNvSpPr txBox="1"/>
          <p:nvPr/>
        </p:nvSpPr>
        <p:spPr>
          <a:xfrm>
            <a:off x="2107233" y="6014903"/>
            <a:ext cx="4929556" cy="369332"/>
          </a:xfrm>
          <a:prstGeom prst="rect">
            <a:avLst/>
          </a:prstGeom>
          <a:noFill/>
        </p:spPr>
        <p:txBody>
          <a:bodyPr wrap="none" rtlCol="0">
            <a:spAutoFit/>
          </a:bodyPr>
          <a:lstStyle/>
          <a:p>
            <a:pPr algn="ctr"/>
            <a:r>
              <a:rPr lang="en-US" dirty="0"/>
              <a:t>Chronic papilledema: Refractile bodies (arrow)</a:t>
            </a:r>
          </a:p>
        </p:txBody>
      </p:sp>
      <p:sp>
        <p:nvSpPr>
          <p:cNvPr id="7" name="TextBox 6">
            <a:extLst>
              <a:ext uri="{FF2B5EF4-FFF2-40B4-BE49-F238E27FC236}">
                <a16:creationId xmlns:a16="http://schemas.microsoft.com/office/drawing/2014/main" id="{0CB4798D-73D0-4E74-9280-290DEEF1B509}"/>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pic>
        <p:nvPicPr>
          <p:cNvPr id="3" name="Picture 2">
            <a:extLst>
              <a:ext uri="{FF2B5EF4-FFF2-40B4-BE49-F238E27FC236}">
                <a16:creationId xmlns:a16="http://schemas.microsoft.com/office/drawing/2014/main" id="{FDC1832B-9DD7-4432-B421-82EF99040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733" y="1033128"/>
            <a:ext cx="4534533" cy="4791744"/>
          </a:xfrm>
          <a:prstGeom prst="rect">
            <a:avLst/>
          </a:prstGeom>
        </p:spPr>
      </p:pic>
    </p:spTree>
    <p:extLst>
      <p:ext uri="{BB962C8B-B14F-4D97-AF65-F5344CB8AC3E}">
        <p14:creationId xmlns:p14="http://schemas.microsoft.com/office/powerpoint/2010/main" val="38328466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166</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pPr algn="ctr"/>
                      <a:r>
                        <a:rPr lang="en-US" sz="1400" dirty="0">
                          <a:solidFill>
                            <a:schemeClr val="bg1">
                              <a:lumMod val="65000"/>
                            </a:schemeClr>
                          </a:solidFill>
                        </a:rPr>
                        <a:t>No</a:t>
                      </a:r>
                    </a:p>
                  </a:txBody>
                  <a:tcPr anchor="ctr"/>
                </a:tc>
                <a:tc>
                  <a:txBody>
                    <a:bodyPr/>
                    <a:lstStyle/>
                    <a:p>
                      <a:pPr algn="ctr"/>
                      <a:r>
                        <a:rPr lang="en-US" sz="1400" dirty="0">
                          <a:solidFill>
                            <a:schemeClr val="bg1">
                              <a:lumMod val="65000"/>
                            </a:schemeClr>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7" name="Oval 6"/>
          <p:cNvSpPr/>
          <p:nvPr/>
        </p:nvSpPr>
        <p:spPr>
          <a:xfrm>
            <a:off x="1447800" y="4601360"/>
            <a:ext cx="1981200"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1751" y="2050535"/>
            <a:ext cx="6500497" cy="2462213"/>
          </a:xfrm>
          <a:prstGeom prst="rect">
            <a:avLst/>
          </a:prstGeom>
          <a:solidFill>
            <a:srgbClr val="99FF99"/>
          </a:solidFill>
        </p:spPr>
        <p:txBody>
          <a:bodyPr wrap="none" rtlCol="0">
            <a:spAutoFit/>
          </a:bodyPr>
          <a:lstStyle/>
          <a:p>
            <a:r>
              <a:rPr lang="en-US" sz="1400" i="1" dirty="0">
                <a:solidFill>
                  <a:srgbClr val="0000FF"/>
                </a:solidFill>
              </a:rPr>
              <a:t>‘Refractile bodies’? Do you mean optic nerve </a:t>
            </a:r>
            <a:r>
              <a:rPr lang="en-US" sz="1400" i="1" dirty="0" err="1">
                <a:solidFill>
                  <a:srgbClr val="0000FF"/>
                </a:solidFill>
              </a:rPr>
              <a:t>drusen</a:t>
            </a:r>
            <a:r>
              <a:rPr lang="en-US" sz="1400" i="1" dirty="0">
                <a:solidFill>
                  <a:srgbClr val="0000FF"/>
                </a:solidFill>
              </a:rPr>
              <a:t>?</a:t>
            </a:r>
          </a:p>
          <a:p>
            <a:r>
              <a:rPr lang="en-US" sz="1400" dirty="0">
                <a:solidFill>
                  <a:srgbClr val="0000FF"/>
                </a:solidFill>
              </a:rPr>
              <a:t>No, this is a completely different entity</a:t>
            </a:r>
          </a:p>
          <a:p>
            <a:endParaRPr lang="en-US" sz="1400" dirty="0">
              <a:solidFill>
                <a:srgbClr val="0000FF"/>
              </a:solidFill>
            </a:endParaRPr>
          </a:p>
          <a:p>
            <a:r>
              <a:rPr lang="en-US" sz="1400" i="1" dirty="0">
                <a:solidFill>
                  <a:srgbClr val="0000FF"/>
                </a:solidFill>
              </a:rPr>
              <a:t>OK, what are refractile bodies as seen in chronic papilledema?</a:t>
            </a:r>
          </a:p>
          <a:p>
            <a:r>
              <a:rPr lang="en-US" sz="1400" dirty="0">
                <a:solidFill>
                  <a:srgbClr val="0000FF"/>
                </a:solidFill>
              </a:rPr>
              <a:t>They are minute aggregations of lipid that leached into the optic disc </a:t>
            </a:r>
            <a:r>
              <a:rPr lang="en-US" sz="1400" dirty="0" err="1">
                <a:solidFill>
                  <a:srgbClr val="0000FF"/>
                </a:solidFill>
              </a:rPr>
              <a:t>interstitium</a:t>
            </a:r>
            <a:endParaRPr lang="en-US" sz="1400" dirty="0">
              <a:solidFill>
                <a:srgbClr val="0000FF"/>
              </a:solidFill>
            </a:endParaRPr>
          </a:p>
          <a:p>
            <a:endParaRPr lang="en-US" sz="1400" dirty="0">
              <a:solidFill>
                <a:srgbClr val="0000FF"/>
              </a:solidFill>
            </a:endParaRPr>
          </a:p>
          <a:p>
            <a:r>
              <a:rPr lang="en-US" sz="1400" i="1" dirty="0">
                <a:solidFill>
                  <a:srgbClr val="0000FF"/>
                </a:solidFill>
              </a:rPr>
              <a:t>Where on (in?) the optic disc are they found?</a:t>
            </a:r>
          </a:p>
          <a:p>
            <a:r>
              <a:rPr lang="en-US" sz="1400" dirty="0">
                <a:solidFill>
                  <a:srgbClr val="0000FF"/>
                </a:solidFill>
              </a:rPr>
              <a:t>On the surface, often near the margin</a:t>
            </a:r>
          </a:p>
          <a:p>
            <a:endParaRPr lang="en-US" sz="1400" i="1" dirty="0">
              <a:solidFill>
                <a:srgbClr val="0000FF"/>
              </a:solidFill>
            </a:endParaRPr>
          </a:p>
          <a:p>
            <a:r>
              <a:rPr lang="en-US" sz="1400" i="1" dirty="0">
                <a:solidFill>
                  <a:srgbClr val="0000FF"/>
                </a:solidFill>
              </a:rPr>
              <a:t>Do they resolve along with resolution of the papilledema?</a:t>
            </a:r>
            <a:endParaRPr lang="en-US" sz="1400" i="1" dirty="0">
              <a:solidFill>
                <a:srgbClr val="99FF99"/>
              </a:solidFill>
            </a:endParaRPr>
          </a:p>
          <a:p>
            <a:r>
              <a:rPr lang="en-US" sz="1400" dirty="0">
                <a:solidFill>
                  <a:srgbClr val="99FF99"/>
                </a:solidFill>
              </a:rPr>
              <a:t>Yes</a:t>
            </a:r>
          </a:p>
        </p:txBody>
      </p:sp>
    </p:spTree>
    <p:extLst>
      <p:ext uri="{BB962C8B-B14F-4D97-AF65-F5344CB8AC3E}">
        <p14:creationId xmlns:p14="http://schemas.microsoft.com/office/powerpoint/2010/main" val="268643440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167</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chemeClr val="bg1">
                              <a:lumMod val="50000"/>
                            </a:schemeClr>
                          </a:solidFill>
                        </a:rPr>
                        <a:t>Acute</a:t>
                      </a:r>
                      <a:r>
                        <a:rPr lang="en-US" sz="1600" dirty="0">
                          <a:solidFill>
                            <a:schemeClr val="bg1">
                              <a:lumMod val="50000"/>
                            </a:schemeClr>
                          </a:solidFill>
                        </a:rPr>
                        <a:t> papilledema</a:t>
                      </a:r>
                    </a:p>
                  </a:txBody>
                  <a:tcPr anchor="ctr"/>
                </a:tc>
                <a:tc>
                  <a:txBody>
                    <a:bodyPr/>
                    <a:lstStyle/>
                    <a:p>
                      <a:pPr algn="ctr"/>
                      <a:r>
                        <a:rPr lang="en-US" sz="1600" i="1" dirty="0">
                          <a:solidFill>
                            <a:schemeClr val="bg1">
                              <a:lumMod val="50000"/>
                            </a:schemeClr>
                          </a:solidFill>
                        </a:rPr>
                        <a:t>Chronic</a:t>
                      </a:r>
                      <a:r>
                        <a:rPr lang="en-US" sz="1600" dirty="0">
                          <a:solidFill>
                            <a:schemeClr val="bg1">
                              <a:lumMod val="50000"/>
                            </a:schemeClr>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chemeClr val="bg1">
                              <a:lumMod val="50000"/>
                            </a:schemeClr>
                          </a:solidFill>
                        </a:rPr>
                        <a:t>Visual function</a:t>
                      </a:r>
                    </a:p>
                  </a:txBody>
                  <a:tcPr anchor="ctr">
                    <a:solidFill>
                      <a:schemeClr val="accent5">
                        <a:lumMod val="75000"/>
                      </a:schemeClr>
                    </a:solidFill>
                  </a:tcPr>
                </a:tc>
                <a:tc>
                  <a:txBody>
                    <a:bodyPr/>
                    <a:lstStyle/>
                    <a:p>
                      <a:pPr algn="ctr"/>
                      <a:r>
                        <a:rPr lang="en-US" sz="1400" dirty="0">
                          <a:solidFill>
                            <a:schemeClr val="bg1">
                              <a:lumMod val="65000"/>
                            </a:schemeClr>
                          </a:solidFill>
                        </a:rPr>
                        <a:t>Largely intact</a:t>
                      </a:r>
                    </a:p>
                  </a:txBody>
                  <a:tcPr anchor="ctr"/>
                </a:tc>
                <a:tc>
                  <a:txBody>
                    <a:bodyPr/>
                    <a:lstStyle/>
                    <a:p>
                      <a:pPr algn="ctr"/>
                      <a:r>
                        <a:rPr lang="en-US" sz="1400" dirty="0">
                          <a:solidFill>
                            <a:schemeClr val="bg1">
                              <a:lumMod val="65000"/>
                            </a:schemeClr>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chemeClr val="bg1">
                              <a:lumMod val="50000"/>
                            </a:schemeClr>
                          </a:solidFill>
                        </a:rPr>
                        <a:t>Disc appearance</a:t>
                      </a:r>
                    </a:p>
                  </a:txBody>
                  <a:tcPr anchor="ctr">
                    <a:solidFill>
                      <a:schemeClr val="accent5">
                        <a:lumMod val="75000"/>
                      </a:schemeClr>
                    </a:solidFill>
                  </a:tcPr>
                </a:tc>
                <a:tc>
                  <a:txBody>
                    <a:bodyPr/>
                    <a:lstStyle/>
                    <a:p>
                      <a:pPr algn="ctr"/>
                      <a:r>
                        <a:rPr lang="en-US" sz="1400" dirty="0">
                          <a:solidFill>
                            <a:schemeClr val="bg1">
                              <a:lumMod val="65000"/>
                            </a:schemeClr>
                          </a:solidFill>
                        </a:rPr>
                        <a:t>Hyperemic</a:t>
                      </a:r>
                    </a:p>
                  </a:txBody>
                  <a:tcPr anchor="ctr"/>
                </a:tc>
                <a:tc>
                  <a:txBody>
                    <a:bodyPr/>
                    <a:lstStyle/>
                    <a:p>
                      <a:pPr algn="ctr"/>
                      <a:r>
                        <a:rPr lang="en-US" sz="1400" dirty="0">
                          <a:solidFill>
                            <a:schemeClr val="bg1">
                              <a:lumMod val="65000"/>
                            </a:schemeClr>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chemeClr val="bg1">
                              <a:lumMod val="50000"/>
                            </a:schemeClr>
                          </a:solidFill>
                        </a:rPr>
                        <a:t>Shunt vessels present?</a:t>
                      </a:r>
                    </a:p>
                  </a:txBody>
                  <a:tcPr anchor="ctr">
                    <a:solidFill>
                      <a:schemeClr val="accent5">
                        <a:lumMod val="75000"/>
                      </a:schemeClr>
                    </a:solidFill>
                  </a:tcPr>
                </a:tc>
                <a:tc>
                  <a:txBody>
                    <a:bodyPr/>
                    <a:lstStyle/>
                    <a:p>
                      <a:pPr algn="ctr"/>
                      <a:r>
                        <a:rPr lang="en-US" sz="1400" dirty="0">
                          <a:solidFill>
                            <a:schemeClr val="bg1">
                              <a:lumMod val="65000"/>
                            </a:schemeClr>
                          </a:solidFill>
                        </a:rPr>
                        <a:t>No</a:t>
                      </a:r>
                    </a:p>
                  </a:txBody>
                  <a:tcPr anchor="ctr"/>
                </a:tc>
                <a:tc>
                  <a:txBody>
                    <a:bodyPr/>
                    <a:lstStyle/>
                    <a:p>
                      <a:pPr algn="ctr"/>
                      <a:r>
                        <a:rPr lang="en-US" sz="1400" dirty="0">
                          <a:solidFill>
                            <a:schemeClr val="bg1">
                              <a:lumMod val="65000"/>
                            </a:schemeClr>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a:t>
                      </a:r>
                      <a:r>
                        <a:rPr lang="en-US" sz="1600" b="1" dirty="0">
                          <a:solidFill>
                            <a:schemeClr val="bg1">
                              <a:lumMod val="50000"/>
                            </a:schemeClr>
                          </a:solidFill>
                        </a:rPr>
                        <a:t>present?</a:t>
                      </a:r>
                    </a:p>
                  </a:txBody>
                  <a:tcPr anchor="ctr">
                    <a:solidFill>
                      <a:schemeClr val="accent5">
                        <a:lumMod val="75000"/>
                      </a:schemeClr>
                    </a:solidFill>
                  </a:tcPr>
                </a:tc>
                <a:tc>
                  <a:txBody>
                    <a:bodyPr/>
                    <a:lstStyle/>
                    <a:p>
                      <a:pPr algn="ctr"/>
                      <a:r>
                        <a:rPr lang="en-US" sz="1400" b="0" dirty="0">
                          <a:solidFill>
                            <a:schemeClr val="bg1">
                              <a:lumMod val="65000"/>
                            </a:schemeClr>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chemeClr val="bg1">
                              <a:lumMod val="50000"/>
                            </a:schemeClr>
                          </a:solidFill>
                        </a:rPr>
                        <a:t>VF loss</a:t>
                      </a:r>
                    </a:p>
                  </a:txBody>
                  <a:tcPr anchor="ctr">
                    <a:solidFill>
                      <a:schemeClr val="accent5">
                        <a:lumMod val="75000"/>
                      </a:schemeClr>
                    </a:solidFill>
                  </a:tcP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
        <p:nvSpPr>
          <p:cNvPr id="7" name="Oval 6"/>
          <p:cNvSpPr/>
          <p:nvPr/>
        </p:nvSpPr>
        <p:spPr>
          <a:xfrm>
            <a:off x="1447800" y="4601360"/>
            <a:ext cx="1981200" cy="504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21751" y="2050535"/>
            <a:ext cx="6500497" cy="2462213"/>
          </a:xfrm>
          <a:prstGeom prst="rect">
            <a:avLst/>
          </a:prstGeom>
          <a:solidFill>
            <a:srgbClr val="99FF99"/>
          </a:solidFill>
        </p:spPr>
        <p:txBody>
          <a:bodyPr wrap="none" rtlCol="0">
            <a:spAutoFit/>
          </a:bodyPr>
          <a:lstStyle/>
          <a:p>
            <a:r>
              <a:rPr lang="en-US" sz="1400" i="1" dirty="0">
                <a:solidFill>
                  <a:srgbClr val="0000FF"/>
                </a:solidFill>
              </a:rPr>
              <a:t>‘Refractile bodies’? Do you mean optic nerve </a:t>
            </a:r>
            <a:r>
              <a:rPr lang="en-US" sz="1400" i="1" dirty="0" err="1">
                <a:solidFill>
                  <a:srgbClr val="0000FF"/>
                </a:solidFill>
              </a:rPr>
              <a:t>drusen</a:t>
            </a:r>
            <a:r>
              <a:rPr lang="en-US" sz="1400" i="1" dirty="0">
                <a:solidFill>
                  <a:srgbClr val="0000FF"/>
                </a:solidFill>
              </a:rPr>
              <a:t>?</a:t>
            </a:r>
          </a:p>
          <a:p>
            <a:r>
              <a:rPr lang="en-US" sz="1400" dirty="0">
                <a:solidFill>
                  <a:srgbClr val="0000FF"/>
                </a:solidFill>
              </a:rPr>
              <a:t>No, this is a completely different entity</a:t>
            </a:r>
          </a:p>
          <a:p>
            <a:endParaRPr lang="en-US" sz="1400" dirty="0">
              <a:solidFill>
                <a:srgbClr val="0000FF"/>
              </a:solidFill>
            </a:endParaRPr>
          </a:p>
          <a:p>
            <a:r>
              <a:rPr lang="en-US" sz="1400" i="1" dirty="0">
                <a:solidFill>
                  <a:srgbClr val="0000FF"/>
                </a:solidFill>
              </a:rPr>
              <a:t>OK, what are refractile bodies as seen in chronic papilledema?</a:t>
            </a:r>
          </a:p>
          <a:p>
            <a:r>
              <a:rPr lang="en-US" sz="1400" dirty="0">
                <a:solidFill>
                  <a:srgbClr val="0000FF"/>
                </a:solidFill>
              </a:rPr>
              <a:t>They are minute aggregations of lipid that leached into the optic disc </a:t>
            </a:r>
            <a:r>
              <a:rPr lang="en-US" sz="1400" dirty="0" err="1">
                <a:solidFill>
                  <a:srgbClr val="0000FF"/>
                </a:solidFill>
              </a:rPr>
              <a:t>interstitium</a:t>
            </a:r>
            <a:endParaRPr lang="en-US" sz="1400" dirty="0">
              <a:solidFill>
                <a:srgbClr val="0000FF"/>
              </a:solidFill>
            </a:endParaRPr>
          </a:p>
          <a:p>
            <a:endParaRPr lang="en-US" sz="1400" dirty="0">
              <a:solidFill>
                <a:srgbClr val="0000FF"/>
              </a:solidFill>
            </a:endParaRPr>
          </a:p>
          <a:p>
            <a:r>
              <a:rPr lang="en-US" sz="1400" i="1" dirty="0">
                <a:solidFill>
                  <a:srgbClr val="0000FF"/>
                </a:solidFill>
              </a:rPr>
              <a:t>Where on (in?) the optic disc are they found?</a:t>
            </a:r>
          </a:p>
          <a:p>
            <a:r>
              <a:rPr lang="en-US" sz="1400" dirty="0">
                <a:solidFill>
                  <a:srgbClr val="0000FF"/>
                </a:solidFill>
              </a:rPr>
              <a:t>On the surface, often near the margin</a:t>
            </a:r>
          </a:p>
          <a:p>
            <a:endParaRPr lang="en-US" sz="1400" i="1" dirty="0">
              <a:solidFill>
                <a:srgbClr val="0000FF"/>
              </a:solidFill>
            </a:endParaRPr>
          </a:p>
          <a:p>
            <a:r>
              <a:rPr lang="en-US" sz="1400" i="1" dirty="0">
                <a:solidFill>
                  <a:srgbClr val="0000FF"/>
                </a:solidFill>
              </a:rPr>
              <a:t>Do they resolve along with resolution of the papilledema?</a:t>
            </a:r>
          </a:p>
          <a:p>
            <a:r>
              <a:rPr lang="en-US" sz="1400" dirty="0">
                <a:solidFill>
                  <a:srgbClr val="0000FF"/>
                </a:solidFill>
              </a:rPr>
              <a:t>Yes</a:t>
            </a:r>
          </a:p>
        </p:txBody>
      </p:sp>
    </p:spTree>
    <p:extLst>
      <p:ext uri="{BB962C8B-B14F-4D97-AF65-F5344CB8AC3E}">
        <p14:creationId xmlns:p14="http://schemas.microsoft.com/office/powerpoint/2010/main" val="3656802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168</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dirty="0">
                          <a:solidFill>
                            <a:srgbClr val="0000FF"/>
                          </a:solidFill>
                        </a:rPr>
                        <a:t>Largely intact</a:t>
                      </a:r>
                    </a:p>
                  </a:txBody>
                  <a:tcPr anchor="ctr"/>
                </a:tc>
                <a:tc>
                  <a:txBody>
                    <a:bodyPr/>
                    <a:lstStyle/>
                    <a:p>
                      <a:pPr algn="ctr"/>
                      <a:r>
                        <a:rPr lang="en-US" sz="1400" dirty="0">
                          <a:solidFill>
                            <a:srgbClr val="0000FF"/>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rgbClr val="0000FF"/>
                          </a:solidFill>
                        </a:rPr>
                        <a:t>Disc appearance</a:t>
                      </a:r>
                    </a:p>
                  </a:txBody>
                  <a:tcPr anchor="ctr">
                    <a:solidFill>
                      <a:schemeClr val="accent5">
                        <a:lumMod val="75000"/>
                      </a:schemeClr>
                    </a:solidFill>
                  </a:tcPr>
                </a:tc>
                <a:tc>
                  <a:txBody>
                    <a:bodyPr/>
                    <a:lstStyle/>
                    <a:p>
                      <a:pPr algn="ctr"/>
                      <a:r>
                        <a:rPr lang="en-US" sz="1400" dirty="0">
                          <a:solidFill>
                            <a:srgbClr val="0000FF"/>
                          </a:solidFill>
                        </a:rPr>
                        <a:t>Hyperemic</a:t>
                      </a:r>
                    </a:p>
                  </a:txBody>
                  <a:tcPr anchor="ctr"/>
                </a:tc>
                <a:tc>
                  <a:txBody>
                    <a:bodyPr/>
                    <a:lstStyle/>
                    <a:p>
                      <a:pPr algn="ctr"/>
                      <a:r>
                        <a:rPr lang="en-US" sz="1400" dirty="0">
                          <a:solidFill>
                            <a:srgbClr val="0000FF"/>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present?</a:t>
                      </a:r>
                    </a:p>
                  </a:txBody>
                  <a:tcPr anchor="ctr">
                    <a:solidFill>
                      <a:schemeClr val="accent5">
                        <a:lumMod val="75000"/>
                      </a:schemeClr>
                    </a:solidFill>
                  </a:tcPr>
                </a:tc>
                <a:tc>
                  <a:txBody>
                    <a:bodyPr/>
                    <a:lstStyle/>
                    <a:p>
                      <a:pPr algn="ctr"/>
                      <a:r>
                        <a:rPr lang="en-US" sz="1400" dirty="0">
                          <a:solidFill>
                            <a:srgbClr val="0000FF"/>
                          </a:solidFill>
                        </a:rPr>
                        <a:t>No</a:t>
                      </a:r>
                    </a:p>
                  </a:txBody>
                  <a:tcPr anchor="ctr"/>
                </a:tc>
                <a:tc>
                  <a:txBody>
                    <a:bodyPr/>
                    <a:lstStyle/>
                    <a:p>
                      <a:pPr algn="ctr"/>
                      <a:r>
                        <a:rPr lang="en-US" sz="1400"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present?</a:t>
                      </a:r>
                    </a:p>
                  </a:txBody>
                  <a:tcPr anchor="ctr">
                    <a:solidFill>
                      <a:schemeClr val="accent5">
                        <a:lumMod val="75000"/>
                      </a:schemeClr>
                    </a:solidFill>
                  </a:tcPr>
                </a:tc>
                <a:tc>
                  <a:txBody>
                    <a:bodyPr/>
                    <a:lstStyle/>
                    <a:p>
                      <a:pPr algn="ctr"/>
                      <a:r>
                        <a:rPr lang="en-US" sz="1400" b="1" dirty="0">
                          <a:solidFill>
                            <a:srgbClr val="0000FF"/>
                          </a:solidFill>
                        </a:rPr>
                        <a:t>No</a:t>
                      </a:r>
                    </a:p>
                  </a:txBody>
                  <a:tcPr anchor="ctr"/>
                </a:tc>
                <a:tc>
                  <a:txBody>
                    <a:bodyPr/>
                    <a:lstStyle/>
                    <a:p>
                      <a:pPr algn="ctr"/>
                      <a:r>
                        <a:rPr lang="en-US" sz="1400" b="1"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rgbClr val="0000FF"/>
                          </a:solidFill>
                        </a:rPr>
                        <a:t>VF loss</a:t>
                      </a:r>
                    </a:p>
                  </a:txBody>
                  <a:tcPr anchor="ctr">
                    <a:solidFill>
                      <a:schemeClr val="accent5">
                        <a:lumMod val="75000"/>
                      </a:schemeClr>
                    </a:solidFill>
                  </a:tcPr>
                </a:tc>
                <a:tc>
                  <a:txBody>
                    <a:bodyPr/>
                    <a:lstStyle/>
                    <a:p>
                      <a:pPr algn="ctr"/>
                      <a:r>
                        <a:rPr lang="en-US" sz="1600" b="1" i="1" dirty="0">
                          <a:solidFill>
                            <a:srgbClr val="0000FF"/>
                          </a:solidFill>
                        </a:rPr>
                        <a:t>?</a:t>
                      </a:r>
                    </a:p>
                  </a:txBody>
                  <a:tcPr anchor="ctr"/>
                </a:tc>
                <a:tc>
                  <a:txBody>
                    <a:bodyPr/>
                    <a:lstStyle/>
                    <a:p>
                      <a:pPr algn="ctr"/>
                      <a:r>
                        <a:rPr lang="en-US" sz="1600" b="1" i="1" dirty="0">
                          <a:solidFill>
                            <a:srgbClr val="0000FF"/>
                          </a:solidFill>
                        </a:rPr>
                        <a:t>?</a:t>
                      </a:r>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250427440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22E125-896D-458C-84FB-DAB56FFF9874}" type="slidenum">
              <a:rPr lang="en-US" altLang="en-US" sz="1000"/>
              <a:pPr>
                <a:spcBef>
                  <a:spcPct val="0"/>
                </a:spcBef>
                <a:buClrTx/>
                <a:buSzTx/>
                <a:buFontTx/>
                <a:buNone/>
              </a:pPr>
              <a:t>169</a:t>
            </a:fld>
            <a:endParaRPr lang="en-US" altLang="en-US" sz="100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9" name="TextBox 8"/>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graphicFrame>
        <p:nvGraphicFramePr>
          <p:cNvPr id="2" name="Table 1"/>
          <p:cNvGraphicFramePr>
            <a:graphicFrameLocks noGrp="1"/>
          </p:cNvGraphicFramePr>
          <p:nvPr>
            <p:extLst>
              <p:ext uri="{D42A27DB-BD31-4B8C-83A1-F6EECF244321}">
                <p14:modId xmlns:p14="http://schemas.microsoft.com/office/powerpoint/2010/main" val="1289956402"/>
              </p:ext>
            </p:extLst>
          </p:nvPr>
        </p:nvGraphicFramePr>
        <p:xfrm>
          <a:off x="1447800" y="2465492"/>
          <a:ext cx="6248400" cy="33257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1867">
                <a:tc>
                  <a:txBody>
                    <a:bodyPr/>
                    <a:lstStyle/>
                    <a:p>
                      <a:pPr algn="ctr"/>
                      <a:endParaRPr lang="en-US" sz="1400" dirty="0">
                        <a:solidFill>
                          <a:srgbClr val="0000FF"/>
                        </a:solidFill>
                      </a:endParaRPr>
                    </a:p>
                  </a:txBody>
                  <a:tcPr anchor="ctr">
                    <a:solidFill>
                      <a:schemeClr val="tx1"/>
                    </a:solidFill>
                  </a:tcPr>
                </a:tc>
                <a:tc>
                  <a:txBody>
                    <a:bodyPr/>
                    <a:lstStyle/>
                    <a:p>
                      <a:pPr algn="ctr"/>
                      <a:r>
                        <a:rPr lang="en-US" sz="1600" i="1" dirty="0">
                          <a:solidFill>
                            <a:srgbClr val="0000FF"/>
                          </a:solidFill>
                        </a:rPr>
                        <a:t>Acute</a:t>
                      </a:r>
                      <a:r>
                        <a:rPr lang="en-US" sz="1600" dirty="0">
                          <a:solidFill>
                            <a:srgbClr val="0000FF"/>
                          </a:solidFill>
                        </a:rPr>
                        <a:t> papilledema</a:t>
                      </a:r>
                    </a:p>
                  </a:txBody>
                  <a:tcPr anchor="ctr"/>
                </a:tc>
                <a:tc>
                  <a:txBody>
                    <a:bodyPr/>
                    <a:lstStyle/>
                    <a:p>
                      <a:pPr algn="ctr"/>
                      <a:r>
                        <a:rPr lang="en-US" sz="1600" i="1" dirty="0">
                          <a:solidFill>
                            <a:srgbClr val="0000FF"/>
                          </a:solidFill>
                        </a:rPr>
                        <a:t>Chronic</a:t>
                      </a:r>
                      <a:r>
                        <a:rPr lang="en-US" sz="1600" dirty="0">
                          <a:solidFill>
                            <a:srgbClr val="0000FF"/>
                          </a:solidFill>
                        </a:rPr>
                        <a:t> papilledema</a:t>
                      </a:r>
                    </a:p>
                  </a:txBody>
                  <a:tcPr anchor="ctr"/>
                </a:tc>
                <a:extLst>
                  <a:ext uri="{0D108BD9-81ED-4DB2-BD59-A6C34878D82A}">
                    <a16:rowId xmlns:a16="http://schemas.microsoft.com/office/drawing/2014/main" val="10000"/>
                  </a:ext>
                </a:extLst>
              </a:tr>
              <a:tr h="541867">
                <a:tc>
                  <a:txBody>
                    <a:bodyPr/>
                    <a:lstStyle/>
                    <a:p>
                      <a:pPr algn="ctr"/>
                      <a:r>
                        <a:rPr lang="en-US" sz="1600" b="1" dirty="0">
                          <a:solidFill>
                            <a:srgbClr val="0000FF"/>
                          </a:solidFill>
                        </a:rPr>
                        <a:t>Visual function</a:t>
                      </a:r>
                    </a:p>
                  </a:txBody>
                  <a:tcPr anchor="ctr">
                    <a:solidFill>
                      <a:schemeClr val="accent5">
                        <a:lumMod val="75000"/>
                      </a:schemeClr>
                    </a:solidFill>
                  </a:tcPr>
                </a:tc>
                <a:tc>
                  <a:txBody>
                    <a:bodyPr/>
                    <a:lstStyle/>
                    <a:p>
                      <a:pPr algn="ctr"/>
                      <a:r>
                        <a:rPr lang="en-US" sz="1400" dirty="0">
                          <a:solidFill>
                            <a:srgbClr val="0000FF"/>
                          </a:solidFill>
                        </a:rPr>
                        <a:t>Largely intact</a:t>
                      </a:r>
                    </a:p>
                  </a:txBody>
                  <a:tcPr anchor="ctr"/>
                </a:tc>
                <a:tc>
                  <a:txBody>
                    <a:bodyPr/>
                    <a:lstStyle/>
                    <a:p>
                      <a:pPr algn="ctr"/>
                      <a:r>
                        <a:rPr lang="en-US" sz="1400" dirty="0">
                          <a:solidFill>
                            <a:srgbClr val="0000FF"/>
                          </a:solidFill>
                        </a:rPr>
                        <a:t>Affected</a:t>
                      </a:r>
                    </a:p>
                  </a:txBody>
                  <a:tcPr anchor="ctr"/>
                </a:tc>
                <a:extLst>
                  <a:ext uri="{0D108BD9-81ED-4DB2-BD59-A6C34878D82A}">
                    <a16:rowId xmlns:a16="http://schemas.microsoft.com/office/drawing/2014/main" val="10001"/>
                  </a:ext>
                </a:extLst>
              </a:tr>
              <a:tr h="541867">
                <a:tc>
                  <a:txBody>
                    <a:bodyPr/>
                    <a:lstStyle/>
                    <a:p>
                      <a:pPr algn="ctr"/>
                      <a:r>
                        <a:rPr lang="en-US" sz="1600" b="1" dirty="0">
                          <a:solidFill>
                            <a:srgbClr val="0000FF"/>
                          </a:solidFill>
                        </a:rPr>
                        <a:t>Disc appearance</a:t>
                      </a:r>
                    </a:p>
                  </a:txBody>
                  <a:tcPr anchor="ctr">
                    <a:solidFill>
                      <a:schemeClr val="accent5">
                        <a:lumMod val="75000"/>
                      </a:schemeClr>
                    </a:solidFill>
                  </a:tcPr>
                </a:tc>
                <a:tc>
                  <a:txBody>
                    <a:bodyPr/>
                    <a:lstStyle/>
                    <a:p>
                      <a:pPr algn="ctr"/>
                      <a:r>
                        <a:rPr lang="en-US" sz="1400" dirty="0">
                          <a:solidFill>
                            <a:srgbClr val="0000FF"/>
                          </a:solidFill>
                        </a:rPr>
                        <a:t>Hyperemic</a:t>
                      </a:r>
                    </a:p>
                  </a:txBody>
                  <a:tcPr anchor="ctr"/>
                </a:tc>
                <a:tc>
                  <a:txBody>
                    <a:bodyPr/>
                    <a:lstStyle/>
                    <a:p>
                      <a:pPr algn="ctr"/>
                      <a:r>
                        <a:rPr lang="en-US" sz="1400" dirty="0">
                          <a:solidFill>
                            <a:srgbClr val="0000FF"/>
                          </a:solidFill>
                        </a:rPr>
                        <a:t>Pale</a:t>
                      </a:r>
                    </a:p>
                  </a:txBody>
                  <a:tcPr anchor="ctr"/>
                </a:tc>
                <a:extLst>
                  <a:ext uri="{0D108BD9-81ED-4DB2-BD59-A6C34878D82A}">
                    <a16:rowId xmlns:a16="http://schemas.microsoft.com/office/drawing/2014/main" val="10002"/>
                  </a:ext>
                </a:extLst>
              </a:tr>
              <a:tr h="541867">
                <a:tc>
                  <a:txBody>
                    <a:bodyPr/>
                    <a:lstStyle/>
                    <a:p>
                      <a:pPr algn="ctr"/>
                      <a:r>
                        <a:rPr lang="en-US" sz="1600" b="1" dirty="0">
                          <a:solidFill>
                            <a:srgbClr val="0000FF"/>
                          </a:solidFill>
                        </a:rPr>
                        <a:t>Shunt vessels present?</a:t>
                      </a:r>
                    </a:p>
                  </a:txBody>
                  <a:tcPr anchor="ctr">
                    <a:solidFill>
                      <a:schemeClr val="accent5">
                        <a:lumMod val="75000"/>
                      </a:schemeClr>
                    </a:solidFill>
                  </a:tcPr>
                </a:tc>
                <a:tc>
                  <a:txBody>
                    <a:bodyPr/>
                    <a:lstStyle/>
                    <a:p>
                      <a:pPr algn="ctr"/>
                      <a:r>
                        <a:rPr lang="en-US" sz="1400" dirty="0">
                          <a:solidFill>
                            <a:srgbClr val="0000FF"/>
                          </a:solidFill>
                        </a:rPr>
                        <a:t>No</a:t>
                      </a:r>
                    </a:p>
                  </a:txBody>
                  <a:tcPr anchor="ctr"/>
                </a:tc>
                <a:tc>
                  <a:txBody>
                    <a:bodyPr/>
                    <a:lstStyle/>
                    <a:p>
                      <a:pPr algn="ctr"/>
                      <a:r>
                        <a:rPr lang="en-US" sz="1400" dirty="0">
                          <a:solidFill>
                            <a:srgbClr val="0000FF"/>
                          </a:solidFill>
                        </a:rPr>
                        <a:t>Yes</a:t>
                      </a:r>
                    </a:p>
                  </a:txBody>
                  <a:tcPr anchor="ctr"/>
                </a:tc>
                <a:extLst>
                  <a:ext uri="{0D108BD9-81ED-4DB2-BD59-A6C34878D82A}">
                    <a16:rowId xmlns:a16="http://schemas.microsoft.com/office/drawing/2014/main" val="10003"/>
                  </a:ext>
                </a:extLst>
              </a:tr>
              <a:tr h="541867">
                <a:tc>
                  <a:txBody>
                    <a:bodyPr/>
                    <a:lstStyle/>
                    <a:p>
                      <a:pPr algn="ctr"/>
                      <a:r>
                        <a:rPr lang="en-US" sz="1600" b="1" dirty="0">
                          <a:solidFill>
                            <a:srgbClr val="0000FF"/>
                          </a:solidFill>
                        </a:rPr>
                        <a:t>Refractile bodies present?</a:t>
                      </a:r>
                    </a:p>
                  </a:txBody>
                  <a:tcPr anchor="ctr">
                    <a:solidFill>
                      <a:schemeClr val="accent5">
                        <a:lumMod val="75000"/>
                      </a:schemeClr>
                    </a:solidFill>
                  </a:tcPr>
                </a:tc>
                <a:tc>
                  <a:txBody>
                    <a:bodyPr/>
                    <a:lstStyle/>
                    <a:p>
                      <a:pPr algn="ctr"/>
                      <a:r>
                        <a:rPr lang="en-US" sz="1400" dirty="0">
                          <a:solidFill>
                            <a:srgbClr val="0000FF"/>
                          </a:solidFill>
                        </a:rPr>
                        <a:t>No</a:t>
                      </a:r>
                    </a:p>
                  </a:txBody>
                  <a:tcPr anchor="ctr"/>
                </a:tc>
                <a:tc>
                  <a:txBody>
                    <a:bodyPr/>
                    <a:lstStyle/>
                    <a:p>
                      <a:pPr algn="ctr"/>
                      <a:r>
                        <a:rPr lang="en-US" sz="1400" dirty="0">
                          <a:solidFill>
                            <a:srgbClr val="0000FF"/>
                          </a:solidFill>
                        </a:rPr>
                        <a:t>Yes</a:t>
                      </a:r>
                    </a:p>
                  </a:txBody>
                  <a:tcPr anchor="ctr"/>
                </a:tc>
                <a:extLst>
                  <a:ext uri="{0D108BD9-81ED-4DB2-BD59-A6C34878D82A}">
                    <a16:rowId xmlns:a16="http://schemas.microsoft.com/office/drawing/2014/main" val="10004"/>
                  </a:ext>
                </a:extLst>
              </a:tr>
              <a:tr h="541867">
                <a:tc>
                  <a:txBody>
                    <a:bodyPr/>
                    <a:lstStyle/>
                    <a:p>
                      <a:pPr algn="ctr"/>
                      <a:r>
                        <a:rPr lang="en-US" sz="1600" b="1" dirty="0">
                          <a:solidFill>
                            <a:srgbClr val="0000FF"/>
                          </a:solidFill>
                        </a:rPr>
                        <a:t>VF loss</a:t>
                      </a:r>
                    </a:p>
                  </a:txBody>
                  <a:tcPr anchor="ctr">
                    <a:solidFill>
                      <a:schemeClr val="accent5">
                        <a:lumMod val="75000"/>
                      </a:schemeClr>
                    </a:solidFill>
                  </a:tcPr>
                </a:tc>
                <a:tc>
                  <a:txBody>
                    <a:bodyPr/>
                    <a:lstStyle/>
                    <a:p>
                      <a:pPr algn="ctr"/>
                      <a:r>
                        <a:rPr lang="en-US" sz="1400" b="1" dirty="0">
                          <a:solidFill>
                            <a:srgbClr val="0000FF"/>
                          </a:solidFill>
                        </a:rPr>
                        <a:t>None,</a:t>
                      </a:r>
                      <a:r>
                        <a:rPr lang="en-US" sz="1400" b="1" baseline="0" dirty="0">
                          <a:solidFill>
                            <a:srgbClr val="0000FF"/>
                          </a:solidFill>
                        </a:rPr>
                        <a:t> or enlarged blind spot</a:t>
                      </a:r>
                      <a:endParaRPr lang="en-US" sz="1400" b="1" dirty="0">
                        <a:solidFill>
                          <a:srgbClr val="0000FF"/>
                        </a:solidFill>
                      </a:endParaRPr>
                    </a:p>
                  </a:txBody>
                  <a:tcPr anchor="ctr"/>
                </a:tc>
                <a:tc>
                  <a:txBody>
                    <a:bodyPr/>
                    <a:lstStyle/>
                    <a:p>
                      <a:pPr algn="ctr"/>
                      <a:r>
                        <a:rPr lang="en-US" sz="1400" b="1" dirty="0">
                          <a:solidFill>
                            <a:srgbClr val="0000FF"/>
                          </a:solidFill>
                        </a:rPr>
                        <a:t>Varies, but often</a:t>
                      </a:r>
                      <a:r>
                        <a:rPr lang="en-US" sz="1400" b="1" baseline="0" dirty="0">
                          <a:solidFill>
                            <a:srgbClr val="0000FF"/>
                          </a:solidFill>
                        </a:rPr>
                        <a:t> extensive</a:t>
                      </a:r>
                      <a:endParaRPr lang="en-US" sz="1400" b="1" dirty="0">
                        <a:solidFill>
                          <a:srgbClr val="0000FF"/>
                        </a:solidFill>
                      </a:endParaRPr>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818682" y="1918936"/>
            <a:ext cx="5506636" cy="369332"/>
          </a:xfrm>
          <a:prstGeom prst="rect">
            <a:avLst/>
          </a:prstGeom>
          <a:noFill/>
        </p:spPr>
        <p:txBody>
          <a:bodyPr wrap="none" rtlCol="0">
            <a:spAutoFit/>
          </a:bodyPr>
          <a:lstStyle/>
          <a:p>
            <a:r>
              <a:rPr lang="en-US" i="1" dirty="0">
                <a:effectLst>
                  <a:glow rad="228600">
                    <a:schemeClr val="accent4">
                      <a:satMod val="175000"/>
                      <a:alpha val="40000"/>
                    </a:schemeClr>
                  </a:glow>
                </a:effectLst>
              </a:rPr>
              <a:t>Compare and contrast acute vs chronic papilledema</a:t>
            </a:r>
          </a:p>
        </p:txBody>
      </p:sp>
    </p:spTree>
    <p:extLst>
      <p:ext uri="{BB962C8B-B14F-4D97-AF65-F5344CB8AC3E}">
        <p14:creationId xmlns:p14="http://schemas.microsoft.com/office/powerpoint/2010/main" val="400345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17</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2484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t>involved in the pupillary light reflex</a:t>
            </a:r>
            <a:r>
              <a:rPr lang="en-US" sz="1400" dirty="0">
                <a:solidFill>
                  <a:schemeClr val="bg1">
                    <a:lumMod val="75000"/>
                  </a:schemeClr>
                </a:solidFill>
              </a:rPr>
              <a:t>; they peel off just prior to reaching the LGN, heading instead to </a:t>
            </a:r>
            <a:r>
              <a:rPr lang="en-US" sz="1400" b="1" dirty="0"/>
              <a:t>the </a:t>
            </a:r>
            <a:r>
              <a:rPr lang="en-US" sz="1400" b="1" dirty="0" err="1"/>
              <a:t>pretectum</a:t>
            </a:r>
            <a:r>
              <a:rPr lang="en-US" sz="1400" b="1" dirty="0"/>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There is an important clinical entity caused by damage to the </a:t>
            </a:r>
            <a:r>
              <a:rPr lang="en-US" altLang="en-US" sz="1300" i="1" dirty="0" err="1">
                <a:solidFill>
                  <a:srgbClr val="0000FF"/>
                </a:solidFill>
              </a:rPr>
              <a:t>pretectum</a:t>
            </a:r>
            <a:r>
              <a:rPr lang="en-US" altLang="en-US" sz="1300" i="1" dirty="0">
                <a:solidFill>
                  <a:srgbClr val="0000FF"/>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rgbClr val="0000FF"/>
                </a:solidFill>
              </a:rPr>
              <a:t>Parinaud syndrome</a:t>
            </a:r>
          </a:p>
          <a:p>
            <a:pPr eaLnBrk="1" hangingPunct="1">
              <a:spcBef>
                <a:spcPct val="0"/>
              </a:spcBef>
              <a:buClrTx/>
              <a:buSzTx/>
              <a:buFontTx/>
              <a:buNone/>
            </a:pPr>
            <a:endParaRPr lang="en-US" altLang="en-US" sz="1300" dirty="0">
              <a:solidFill>
                <a:srgbClr val="0000FF"/>
              </a:solidFill>
            </a:endParaRPr>
          </a:p>
          <a:p>
            <a:pPr eaLnBrk="1" hangingPunct="1">
              <a:spcBef>
                <a:spcPct val="0"/>
              </a:spcBef>
              <a:buClrTx/>
              <a:buSzTx/>
              <a:buFontTx/>
              <a:buNone/>
            </a:pPr>
            <a:r>
              <a:rPr lang="en-US" altLang="en-US" sz="1300" i="1" dirty="0">
                <a:solidFill>
                  <a:srgbClr val="0000FF"/>
                </a:solidFill>
              </a:rPr>
              <a:t>What is the classic pupil finding in Parinaud syndrome?</a:t>
            </a:r>
          </a:p>
          <a:p>
            <a:pPr eaLnBrk="1" hangingPunct="1">
              <a:spcBef>
                <a:spcPct val="0"/>
              </a:spcBef>
              <a:buClrTx/>
              <a:buSzTx/>
              <a:buFontTx/>
              <a:buNone/>
            </a:pPr>
            <a:r>
              <a:rPr lang="en-US" altLang="en-US" sz="1300" dirty="0">
                <a:solidFill>
                  <a:srgbClr val="FFCCFF"/>
                </a:solidFill>
              </a:rPr>
              <a:t>Light-near dissociation</a:t>
            </a: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2" name="Oval 11"/>
          <p:cNvSpPr/>
          <p:nvPr/>
        </p:nvSpPr>
        <p:spPr>
          <a:xfrm>
            <a:off x="2133600" y="3429000"/>
            <a:ext cx="38100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Tree>
    <p:extLst>
      <p:ext uri="{BB962C8B-B14F-4D97-AF65-F5344CB8AC3E}">
        <p14:creationId xmlns:p14="http://schemas.microsoft.com/office/powerpoint/2010/main" val="1844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18</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3246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t>involved in the pupillary light reflex</a:t>
            </a:r>
            <a:r>
              <a:rPr lang="en-US" sz="1400" dirty="0">
                <a:solidFill>
                  <a:schemeClr val="bg1">
                    <a:lumMod val="75000"/>
                  </a:schemeClr>
                </a:solidFill>
              </a:rPr>
              <a:t>; they peel off just prior to reaching the LGN, heading instead to </a:t>
            </a:r>
            <a:r>
              <a:rPr lang="en-US" sz="1400" b="1" dirty="0"/>
              <a:t>the </a:t>
            </a:r>
            <a:r>
              <a:rPr lang="en-US" sz="1400" b="1" dirty="0" err="1"/>
              <a:t>pretectum</a:t>
            </a:r>
            <a:r>
              <a:rPr lang="en-US" sz="1400" b="1" dirty="0"/>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There is an important clinical entity caused by damage to the </a:t>
            </a:r>
            <a:r>
              <a:rPr lang="en-US" altLang="en-US" sz="1300" i="1" dirty="0" err="1">
                <a:solidFill>
                  <a:srgbClr val="0000FF"/>
                </a:solidFill>
              </a:rPr>
              <a:t>pretectum</a:t>
            </a:r>
            <a:r>
              <a:rPr lang="en-US" altLang="en-US" sz="1300" i="1" dirty="0">
                <a:solidFill>
                  <a:srgbClr val="0000FF"/>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rgbClr val="0000FF"/>
                </a:solidFill>
              </a:rPr>
              <a:t>Parinaud syndrome</a:t>
            </a:r>
          </a:p>
          <a:p>
            <a:pPr eaLnBrk="1" hangingPunct="1">
              <a:spcBef>
                <a:spcPct val="0"/>
              </a:spcBef>
              <a:buClrTx/>
              <a:buSzTx/>
              <a:buFontTx/>
              <a:buNone/>
            </a:pPr>
            <a:endParaRPr lang="en-US" altLang="en-US" sz="1300" dirty="0">
              <a:solidFill>
                <a:srgbClr val="0000FF"/>
              </a:solidFill>
            </a:endParaRPr>
          </a:p>
          <a:p>
            <a:pPr eaLnBrk="1" hangingPunct="1">
              <a:spcBef>
                <a:spcPct val="0"/>
              </a:spcBef>
              <a:buClrTx/>
              <a:buSzTx/>
              <a:buFontTx/>
              <a:buNone/>
            </a:pPr>
            <a:r>
              <a:rPr lang="en-US" altLang="en-US" sz="1300" i="1" dirty="0">
                <a:solidFill>
                  <a:srgbClr val="0000FF"/>
                </a:solidFill>
              </a:rPr>
              <a:t>What is the classic pupil finding in Parinaud syndrome?</a:t>
            </a:r>
          </a:p>
          <a:p>
            <a:pPr eaLnBrk="1" hangingPunct="1">
              <a:spcBef>
                <a:spcPct val="0"/>
              </a:spcBef>
              <a:buClrTx/>
              <a:buSzTx/>
              <a:buFontTx/>
              <a:buNone/>
            </a:pPr>
            <a:r>
              <a:rPr lang="en-US" altLang="en-US" sz="1300" dirty="0">
                <a:solidFill>
                  <a:srgbClr val="0000FF"/>
                </a:solidFill>
              </a:rPr>
              <a:t>Light-near dissociation</a:t>
            </a:r>
            <a:endParaRPr lang="en-US" altLang="en-US" sz="1300" dirty="0">
              <a:solidFill>
                <a:srgbClr val="FFCCFF"/>
              </a:solidFill>
            </a:endParaRP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2" name="Oval 11"/>
          <p:cNvSpPr/>
          <p:nvPr/>
        </p:nvSpPr>
        <p:spPr>
          <a:xfrm>
            <a:off x="2133600" y="3429000"/>
            <a:ext cx="38100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Tree>
    <p:extLst>
      <p:ext uri="{BB962C8B-B14F-4D97-AF65-F5344CB8AC3E}">
        <p14:creationId xmlns:p14="http://schemas.microsoft.com/office/powerpoint/2010/main" val="74078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19</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477000" cy="523220"/>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solidFill>
                  <a:schemeClr val="bg1">
                    <a:lumMod val="75000"/>
                  </a:schemeClr>
                </a:solidFill>
              </a:rPr>
              <a:t>involved in the pupillary light reflex</a:t>
            </a:r>
            <a:r>
              <a:rPr lang="en-US" sz="1400" dirty="0">
                <a:solidFill>
                  <a:schemeClr val="bg1">
                    <a:lumMod val="75000"/>
                  </a:schemeClr>
                </a:solidFill>
              </a:rPr>
              <a:t>; they peel off just prior to reaching the LGN, heading instead to </a:t>
            </a:r>
            <a:r>
              <a:rPr lang="en-US" sz="1400" b="1" dirty="0">
                <a:solidFill>
                  <a:schemeClr val="bg1">
                    <a:lumMod val="75000"/>
                  </a:schemeClr>
                </a:solidFill>
              </a:rPr>
              <a:t>the </a:t>
            </a:r>
            <a:r>
              <a:rPr lang="en-US" sz="1400" b="1" dirty="0" err="1">
                <a:solidFill>
                  <a:schemeClr val="bg1">
                    <a:lumMod val="75000"/>
                  </a:schemeClr>
                </a:solidFill>
              </a:rPr>
              <a:t>pretectum</a:t>
            </a:r>
            <a:r>
              <a:rPr lang="en-US" sz="1400" b="1" dirty="0">
                <a:solidFill>
                  <a:schemeClr val="bg1">
                    <a:lumMod val="75000"/>
                  </a:schemeClr>
                </a:solidFill>
              </a:rPr>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bg1">
                    <a:lumMod val="65000"/>
                  </a:schemeClr>
                </a:solidFill>
              </a:rPr>
              <a:t>There is an important clinical entity caused by damage to the </a:t>
            </a:r>
            <a:r>
              <a:rPr lang="en-US" altLang="en-US" sz="1300" i="1" dirty="0" err="1">
                <a:solidFill>
                  <a:schemeClr val="bg1">
                    <a:lumMod val="65000"/>
                  </a:schemeClr>
                </a:solidFill>
              </a:rPr>
              <a:t>pretectum</a:t>
            </a:r>
            <a:r>
              <a:rPr lang="en-US" altLang="en-US" sz="1300" i="1" dirty="0">
                <a:solidFill>
                  <a:schemeClr val="bg1">
                    <a:lumMod val="65000"/>
                  </a:schemeClr>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chemeClr val="bg1">
                    <a:lumMod val="65000"/>
                  </a:schemeClr>
                </a:solidFill>
              </a:rPr>
              <a:t>Parinaud syndrome</a:t>
            </a:r>
          </a:p>
          <a:p>
            <a:pPr eaLnBrk="1" hangingPunct="1">
              <a:spcBef>
                <a:spcPct val="0"/>
              </a:spcBef>
              <a:buClrTx/>
              <a:buSzTx/>
              <a:buFontTx/>
              <a:buNone/>
            </a:pPr>
            <a:endParaRPr lang="en-US" altLang="en-US" sz="1300" dirty="0">
              <a:solidFill>
                <a:schemeClr val="bg1">
                  <a:lumMod val="65000"/>
                </a:schemeClr>
              </a:solidFill>
            </a:endParaRPr>
          </a:p>
          <a:p>
            <a:pPr eaLnBrk="1" hangingPunct="1">
              <a:spcBef>
                <a:spcPct val="0"/>
              </a:spcBef>
              <a:buClrTx/>
              <a:buSzTx/>
              <a:buFontTx/>
              <a:buNone/>
            </a:pPr>
            <a:r>
              <a:rPr lang="en-US" altLang="en-US" sz="1300" i="1" dirty="0">
                <a:solidFill>
                  <a:schemeClr val="bg1">
                    <a:lumMod val="65000"/>
                  </a:schemeClr>
                </a:solidFill>
              </a:rPr>
              <a:t>What is the classic pupil finding in Parinaud syndrome?</a:t>
            </a:r>
          </a:p>
          <a:p>
            <a:pPr eaLnBrk="1" hangingPunct="1">
              <a:spcBef>
                <a:spcPct val="0"/>
              </a:spcBef>
              <a:buClrTx/>
              <a:buSzTx/>
              <a:buFontTx/>
              <a:buNone/>
            </a:pPr>
            <a:r>
              <a:rPr lang="en-US" altLang="en-US" sz="1300" b="1" dirty="0">
                <a:solidFill>
                  <a:srgbClr val="0000FF"/>
                </a:solidFill>
              </a:rPr>
              <a:t>Light-near dissociation</a:t>
            </a:r>
            <a:endParaRPr lang="en-US" altLang="en-US" sz="1300" b="1" dirty="0">
              <a:solidFill>
                <a:srgbClr val="FFCCFF"/>
              </a:solidFill>
            </a:endParaRP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4" name="Oval 13"/>
          <p:cNvSpPr/>
          <p:nvPr/>
        </p:nvSpPr>
        <p:spPr>
          <a:xfrm>
            <a:off x="2133600" y="3429000"/>
            <a:ext cx="3810000" cy="1143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3" name="Text Box 5">
            <a:extLst>
              <a:ext uri="{FF2B5EF4-FFF2-40B4-BE49-F238E27FC236}">
                <a16:creationId xmlns:a16="http://schemas.microsoft.com/office/drawing/2014/main" id="{A528FE35-7923-46C3-99A8-B4384D95507E}"/>
              </a:ext>
            </a:extLst>
          </p:cNvPr>
          <p:cNvSpPr txBox="1">
            <a:spLocks noChangeArrowheads="1"/>
          </p:cNvSpPr>
          <p:nvPr/>
        </p:nvSpPr>
        <p:spPr bwMode="auto">
          <a:xfrm>
            <a:off x="65880" y="6019800"/>
            <a:ext cx="4887120" cy="738664"/>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a:t>
            </a:r>
            <a:r>
              <a:rPr lang="en-US" altLang="en-US" sz="1400" dirty="0">
                <a:solidFill>
                  <a:srgbClr val="0000FF"/>
                </a:solidFill>
              </a:rPr>
              <a:t>light-near dissociation</a:t>
            </a:r>
            <a:r>
              <a:rPr lang="en-US" altLang="en-US" sz="1400" i="1" dirty="0">
                <a:solidFill>
                  <a:srgbClr val="0000FF"/>
                </a:solidFill>
              </a:rPr>
              <a:t>?</a:t>
            </a:r>
            <a:endParaRPr lang="en-US" altLang="en-US" sz="1400" i="1" dirty="0">
              <a:solidFill>
                <a:srgbClr val="99FF99"/>
              </a:solidFill>
            </a:endParaRPr>
          </a:p>
          <a:p>
            <a:pPr eaLnBrk="1" hangingPunct="1">
              <a:spcBef>
                <a:spcPct val="0"/>
              </a:spcBef>
              <a:buClrTx/>
              <a:buSzTx/>
              <a:buFontTx/>
              <a:buNone/>
            </a:pPr>
            <a:r>
              <a:rPr lang="en-US" altLang="en-US" sz="1400" dirty="0">
                <a:solidFill>
                  <a:srgbClr val="99FF99"/>
                </a:solidFill>
              </a:rPr>
              <a:t>A phenomena in which the pupils </a:t>
            </a:r>
            <a:r>
              <a:rPr lang="en-US" altLang="en-US" sz="1400" dirty="0" err="1">
                <a:solidFill>
                  <a:srgbClr val="99FF99"/>
                </a:solidFill>
              </a:rPr>
              <a:t>miose</a:t>
            </a:r>
            <a:r>
              <a:rPr lang="en-US" altLang="en-US" sz="1400" dirty="0">
                <a:solidFill>
                  <a:srgbClr val="99FF99"/>
                </a:solidFill>
              </a:rPr>
              <a:t> less robustly in response to light than they do as part of the near response</a:t>
            </a:r>
          </a:p>
        </p:txBody>
      </p:sp>
    </p:spTree>
    <p:extLst>
      <p:ext uri="{BB962C8B-B14F-4D97-AF65-F5344CB8AC3E}">
        <p14:creationId xmlns:p14="http://schemas.microsoft.com/office/powerpoint/2010/main" val="145412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DA504F-F772-41F5-8C79-405622E7417E}"/>
              </a:ext>
            </a:extLst>
          </p:cNvPr>
          <p:cNvSpPr txBox="1"/>
          <p:nvPr/>
        </p:nvSpPr>
        <p:spPr>
          <a:xfrm>
            <a:off x="533400" y="1600200"/>
            <a:ext cx="7924799" cy="4801314"/>
          </a:xfrm>
          <a:prstGeom prst="rect">
            <a:avLst/>
          </a:prstGeom>
          <a:noFill/>
        </p:spPr>
        <p:txBody>
          <a:bodyPr wrap="square" rtlCol="0">
            <a:spAutoFit/>
          </a:bodyPr>
          <a:lstStyle/>
          <a:p>
            <a:r>
              <a:rPr lang="en-US" dirty="0">
                <a:solidFill>
                  <a:schemeClr val="bg1">
                    <a:lumMod val="75000"/>
                  </a:schemeClr>
                </a:solidFill>
              </a:rPr>
              <a:t>In creating/revising this slide-set, I consulted the four </a:t>
            </a:r>
            <a:r>
              <a:rPr lang="en-US" i="1" dirty="0">
                <a:solidFill>
                  <a:schemeClr val="bg1">
                    <a:lumMod val="75000"/>
                  </a:schemeClr>
                </a:solidFill>
              </a:rPr>
              <a:t>BCSC</a:t>
            </a:r>
            <a:r>
              <a:rPr lang="en-US" dirty="0">
                <a:solidFill>
                  <a:schemeClr val="bg1">
                    <a:lumMod val="75000"/>
                  </a:schemeClr>
                </a:solidFill>
              </a:rPr>
              <a:t> books that have a lot to say on the subject: </a:t>
            </a:r>
            <a:r>
              <a:rPr lang="en-US" i="1" dirty="0">
                <a:solidFill>
                  <a:schemeClr val="bg1">
                    <a:lumMod val="75000"/>
                  </a:schemeClr>
                </a:solidFill>
              </a:rPr>
              <a:t>Fundamentals</a:t>
            </a:r>
            <a:r>
              <a:rPr lang="en-US" dirty="0">
                <a:solidFill>
                  <a:schemeClr val="bg1">
                    <a:lumMod val="75000"/>
                  </a:schemeClr>
                </a:solidFill>
              </a:rPr>
              <a:t>, </a:t>
            </a:r>
            <a:r>
              <a:rPr lang="en-US" i="1" dirty="0">
                <a:solidFill>
                  <a:schemeClr val="bg1">
                    <a:lumMod val="75000"/>
                  </a:schemeClr>
                </a:solidFill>
              </a:rPr>
              <a:t>Neuro-</a:t>
            </a:r>
            <a:r>
              <a:rPr lang="en-US" i="1" dirty="0" err="1">
                <a:solidFill>
                  <a:schemeClr val="bg1">
                    <a:lumMod val="75000"/>
                  </a:schemeClr>
                </a:solidFill>
              </a:rPr>
              <a:t>Oph</a:t>
            </a:r>
            <a:r>
              <a:rPr lang="en-US" dirty="0">
                <a:solidFill>
                  <a:schemeClr val="bg1">
                    <a:lumMod val="75000"/>
                  </a:schemeClr>
                </a:solidFill>
              </a:rPr>
              <a:t>,</a:t>
            </a:r>
            <a:r>
              <a:rPr lang="en-US" i="1" dirty="0">
                <a:solidFill>
                  <a:schemeClr val="bg1">
                    <a:lumMod val="75000"/>
                  </a:schemeClr>
                </a:solidFill>
              </a:rPr>
              <a:t> Path</a:t>
            </a:r>
            <a:r>
              <a:rPr lang="en-US" dirty="0">
                <a:solidFill>
                  <a:schemeClr val="bg1">
                    <a:lumMod val="75000"/>
                  </a:schemeClr>
                </a:solidFill>
              </a:rPr>
              <a:t> and </a:t>
            </a:r>
            <a:r>
              <a:rPr lang="en-US" i="1" dirty="0">
                <a:solidFill>
                  <a:schemeClr val="bg1">
                    <a:lumMod val="75000"/>
                  </a:schemeClr>
                </a:solidFill>
              </a:rPr>
              <a:t>Glaucoma</a:t>
            </a:r>
            <a:r>
              <a:rPr lang="en-US" dirty="0">
                <a:solidFill>
                  <a:schemeClr val="bg1">
                    <a:lumMod val="75000"/>
                  </a:schemeClr>
                </a:solidFill>
              </a:rPr>
              <a:t>. Unfortunately, all four differed from one another regarding many aspects of optic nerve anatomy. Some of these differences were trivial; others not so much. </a:t>
            </a:r>
          </a:p>
          <a:p>
            <a:endParaRPr lang="en-US" dirty="0">
              <a:solidFill>
                <a:schemeClr val="bg1">
                  <a:lumMod val="75000"/>
                </a:schemeClr>
              </a:solidFill>
            </a:endParaRPr>
          </a:p>
          <a:p>
            <a:r>
              <a:rPr lang="en-US" dirty="0">
                <a:solidFill>
                  <a:schemeClr val="bg1">
                    <a:lumMod val="75000"/>
                  </a:schemeClr>
                </a:solidFill>
              </a:rPr>
              <a:t>As a comprehensive ophthalmologist, I have no familiarity with the primary literature concerning ophthalmic anatomy and histology. Thus, </a:t>
            </a:r>
            <a:r>
              <a:rPr lang="en-US" i="1" dirty="0">
                <a:solidFill>
                  <a:schemeClr val="bg1">
                    <a:lumMod val="75000"/>
                  </a:schemeClr>
                </a:solidFill>
              </a:rPr>
              <a:t>I am in no position to declare which book is correct regarding points on which they differ.</a:t>
            </a:r>
            <a:r>
              <a:rPr lang="en-US" dirty="0">
                <a:solidFill>
                  <a:schemeClr val="bg1">
                    <a:lumMod val="75000"/>
                  </a:schemeClr>
                </a:solidFill>
              </a:rPr>
              <a:t> The following slides represent my best attempt at compiling the disparate information in a manner that is reasonable and memorable. (As a matter of both interest and information, I have included some of the differing answers regarding certain aspects of the nerve.)</a:t>
            </a:r>
          </a:p>
          <a:p>
            <a:endParaRPr lang="en-US" dirty="0">
              <a:solidFill>
                <a:schemeClr val="bg1">
                  <a:lumMod val="75000"/>
                </a:schemeClr>
              </a:solidFill>
            </a:endParaRPr>
          </a:p>
          <a:p>
            <a:r>
              <a:rPr lang="en-US" dirty="0">
                <a:solidFill>
                  <a:schemeClr val="bg1">
                    <a:lumMod val="75000"/>
                  </a:schemeClr>
                </a:solidFill>
              </a:rPr>
              <a:t>My main point: When answering questions regarding the optic nerve--whether such questions occur in a pimping session, on the OKAP or during the Boards--adopt and maintain a stance of flexibility. </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a:t>
            </a:fld>
            <a:endParaRPr lang="en-US" altLang="en-US" sz="1000"/>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2" name="TextBox 1"/>
          <p:cNvSpPr txBox="1"/>
          <p:nvPr/>
        </p:nvSpPr>
        <p:spPr>
          <a:xfrm>
            <a:off x="457200" y="2514600"/>
            <a:ext cx="7924799" cy="2554545"/>
          </a:xfrm>
          <a:prstGeom prst="rect">
            <a:avLst/>
          </a:prstGeom>
          <a:solidFill>
            <a:schemeClr val="bg1">
              <a:lumMod val="65000"/>
            </a:schemeClr>
          </a:solidFill>
        </p:spPr>
        <p:txBody>
          <a:bodyPr wrap="square" rtlCol="0">
            <a:spAutoFit/>
          </a:bodyPr>
          <a:lstStyle/>
          <a:p>
            <a:r>
              <a:rPr lang="en-US" sz="2000" dirty="0" err="1">
                <a:solidFill>
                  <a:srgbClr val="0000FF"/>
                </a:solidFill>
              </a:rPr>
              <a:t>tl;dr</a:t>
            </a:r>
            <a:r>
              <a:rPr lang="en-US" sz="2000" dirty="0">
                <a:solidFill>
                  <a:srgbClr val="0000FF"/>
                </a:solidFill>
              </a:rPr>
              <a:t>:</a:t>
            </a:r>
          </a:p>
          <a:p>
            <a:r>
              <a:rPr lang="en-US" sz="2000" dirty="0">
                <a:solidFill>
                  <a:srgbClr val="0000FF"/>
                </a:solidFill>
              </a:rPr>
              <a:t>--When asked an optic-nerve question requiring a numeric response, phrase your answer along these lines: ‘Well, bearing in mind the considerable anatomic variability that characterizes the optic nerve, a reasonable estimate would be </a:t>
            </a:r>
            <a:r>
              <a:rPr lang="en-US" sz="2000" i="1" dirty="0">
                <a:solidFill>
                  <a:srgbClr val="0000FF"/>
                </a:solidFill>
              </a:rPr>
              <a:t>x</a:t>
            </a:r>
            <a:r>
              <a:rPr lang="en-US" sz="2000" dirty="0">
                <a:solidFill>
                  <a:srgbClr val="0000FF"/>
                </a:solidFill>
              </a:rPr>
              <a:t>.’</a:t>
            </a:r>
          </a:p>
          <a:p>
            <a:r>
              <a:rPr lang="en-US" sz="2000" dirty="0">
                <a:solidFill>
                  <a:srgbClr val="0000FF"/>
                </a:solidFill>
              </a:rPr>
              <a:t>--When asked a question about optic-nerve vasculature, begin your response with ‘Bearing in mind that there is not universal agreement regarding this, many experts believe…’</a:t>
            </a:r>
          </a:p>
        </p:txBody>
      </p:sp>
    </p:spTree>
    <p:extLst>
      <p:ext uri="{BB962C8B-B14F-4D97-AF65-F5344CB8AC3E}">
        <p14:creationId xmlns:p14="http://schemas.microsoft.com/office/powerpoint/2010/main" val="2854155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20</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1722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solidFill>
                  <a:schemeClr val="bg1">
                    <a:lumMod val="75000"/>
                  </a:schemeClr>
                </a:solidFill>
              </a:rPr>
              <a:t>involved in the pupillary light reflex</a:t>
            </a:r>
            <a:r>
              <a:rPr lang="en-US" sz="1400" dirty="0">
                <a:solidFill>
                  <a:schemeClr val="bg1">
                    <a:lumMod val="75000"/>
                  </a:schemeClr>
                </a:solidFill>
              </a:rPr>
              <a:t>; they peel off just prior to reaching the LGN, heading instead to </a:t>
            </a:r>
            <a:r>
              <a:rPr lang="en-US" sz="1400" b="1" dirty="0">
                <a:solidFill>
                  <a:schemeClr val="bg1">
                    <a:lumMod val="75000"/>
                  </a:schemeClr>
                </a:solidFill>
              </a:rPr>
              <a:t>the </a:t>
            </a:r>
            <a:r>
              <a:rPr lang="en-US" sz="1400" b="1" dirty="0" err="1">
                <a:solidFill>
                  <a:schemeClr val="bg1">
                    <a:lumMod val="75000"/>
                  </a:schemeClr>
                </a:solidFill>
              </a:rPr>
              <a:t>pretectum</a:t>
            </a:r>
            <a:r>
              <a:rPr lang="en-US" sz="1400" b="1" dirty="0">
                <a:solidFill>
                  <a:schemeClr val="bg1">
                    <a:lumMod val="75000"/>
                  </a:schemeClr>
                </a:solidFill>
              </a:rPr>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bg1">
                    <a:lumMod val="65000"/>
                  </a:schemeClr>
                </a:solidFill>
              </a:rPr>
              <a:t>There is an important clinical entity caused by damage to the </a:t>
            </a:r>
            <a:r>
              <a:rPr lang="en-US" altLang="en-US" sz="1300" i="1" dirty="0" err="1">
                <a:solidFill>
                  <a:schemeClr val="bg1">
                    <a:lumMod val="65000"/>
                  </a:schemeClr>
                </a:solidFill>
              </a:rPr>
              <a:t>pretectum</a:t>
            </a:r>
            <a:r>
              <a:rPr lang="en-US" altLang="en-US" sz="1300" i="1" dirty="0">
                <a:solidFill>
                  <a:schemeClr val="bg1">
                    <a:lumMod val="65000"/>
                  </a:schemeClr>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chemeClr val="bg1">
                    <a:lumMod val="65000"/>
                  </a:schemeClr>
                </a:solidFill>
              </a:rPr>
              <a:t>Parinaud syndrome</a:t>
            </a:r>
          </a:p>
          <a:p>
            <a:pPr eaLnBrk="1" hangingPunct="1">
              <a:spcBef>
                <a:spcPct val="0"/>
              </a:spcBef>
              <a:buClrTx/>
              <a:buSzTx/>
              <a:buFontTx/>
              <a:buNone/>
            </a:pPr>
            <a:endParaRPr lang="en-US" altLang="en-US" sz="1300" dirty="0">
              <a:solidFill>
                <a:schemeClr val="bg1">
                  <a:lumMod val="65000"/>
                </a:schemeClr>
              </a:solidFill>
            </a:endParaRPr>
          </a:p>
          <a:p>
            <a:pPr eaLnBrk="1" hangingPunct="1">
              <a:spcBef>
                <a:spcPct val="0"/>
              </a:spcBef>
              <a:buClrTx/>
              <a:buSzTx/>
              <a:buFontTx/>
              <a:buNone/>
            </a:pPr>
            <a:r>
              <a:rPr lang="en-US" altLang="en-US" sz="1300" i="1" dirty="0">
                <a:solidFill>
                  <a:schemeClr val="bg1">
                    <a:lumMod val="65000"/>
                  </a:schemeClr>
                </a:solidFill>
              </a:rPr>
              <a:t>What is the classic pupil finding in Parinaud syndrome?</a:t>
            </a:r>
          </a:p>
          <a:p>
            <a:pPr eaLnBrk="1" hangingPunct="1">
              <a:spcBef>
                <a:spcPct val="0"/>
              </a:spcBef>
              <a:buClrTx/>
              <a:buSzTx/>
              <a:buFontTx/>
              <a:buNone/>
            </a:pPr>
            <a:r>
              <a:rPr lang="en-US" altLang="en-US" sz="1300" b="1" dirty="0">
                <a:solidFill>
                  <a:srgbClr val="0000FF"/>
                </a:solidFill>
              </a:rPr>
              <a:t>Light-near dissociation</a:t>
            </a:r>
            <a:endParaRPr lang="en-US" altLang="en-US" sz="1300" b="1" dirty="0">
              <a:solidFill>
                <a:srgbClr val="FFCCFF"/>
              </a:solidFill>
            </a:endParaRP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2" name="Text Box 5"/>
          <p:cNvSpPr txBox="1">
            <a:spLocks noChangeArrowheads="1"/>
          </p:cNvSpPr>
          <p:nvPr/>
        </p:nvSpPr>
        <p:spPr bwMode="auto">
          <a:xfrm>
            <a:off x="65880" y="6019800"/>
            <a:ext cx="4887120" cy="738664"/>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What is </a:t>
            </a:r>
            <a:r>
              <a:rPr lang="en-US" altLang="en-US" sz="1400" dirty="0">
                <a:solidFill>
                  <a:srgbClr val="0000FF"/>
                </a:solidFill>
              </a:rPr>
              <a:t>light-near dissociation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phenomena in which the pupils </a:t>
            </a:r>
            <a:r>
              <a:rPr lang="en-US" altLang="en-US" sz="1400" dirty="0" err="1">
                <a:solidFill>
                  <a:srgbClr val="0000FF"/>
                </a:solidFill>
              </a:rPr>
              <a:t>miose</a:t>
            </a:r>
            <a:r>
              <a:rPr lang="en-US" altLang="en-US" sz="1400" dirty="0">
                <a:solidFill>
                  <a:srgbClr val="0000FF"/>
                </a:solidFill>
              </a:rPr>
              <a:t> less robustly in response to light than they do as part of the near response</a:t>
            </a:r>
          </a:p>
        </p:txBody>
      </p:sp>
      <p:sp>
        <p:nvSpPr>
          <p:cNvPr id="13" name="Oval 12"/>
          <p:cNvSpPr/>
          <p:nvPr/>
        </p:nvSpPr>
        <p:spPr>
          <a:xfrm>
            <a:off x="2133600" y="3429000"/>
            <a:ext cx="3810000" cy="1143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Tree>
    <p:extLst>
      <p:ext uri="{BB962C8B-B14F-4D97-AF65-F5344CB8AC3E}">
        <p14:creationId xmlns:p14="http://schemas.microsoft.com/office/powerpoint/2010/main" val="428726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21</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1722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solidFill>
                  <a:schemeClr val="bg1">
                    <a:lumMod val="75000"/>
                  </a:schemeClr>
                </a:solidFill>
              </a:rPr>
              <a:t>involved in the pupillary light reflex</a:t>
            </a:r>
            <a:r>
              <a:rPr lang="en-US" sz="1400" dirty="0">
                <a:solidFill>
                  <a:schemeClr val="bg1">
                    <a:lumMod val="75000"/>
                  </a:schemeClr>
                </a:solidFill>
              </a:rPr>
              <a:t>; they peel off just prior to reaching the LGN, heading instead to </a:t>
            </a:r>
            <a:r>
              <a:rPr lang="en-US" sz="1400" b="1" dirty="0">
                <a:solidFill>
                  <a:schemeClr val="bg1">
                    <a:lumMod val="75000"/>
                  </a:schemeClr>
                </a:solidFill>
              </a:rPr>
              <a:t>the </a:t>
            </a:r>
            <a:r>
              <a:rPr lang="en-US" sz="1400" b="1" dirty="0" err="1">
                <a:solidFill>
                  <a:schemeClr val="bg1">
                    <a:lumMod val="75000"/>
                  </a:schemeClr>
                </a:solidFill>
              </a:rPr>
              <a:t>pretectum</a:t>
            </a:r>
            <a:r>
              <a:rPr lang="en-US" sz="1400" b="1" dirty="0">
                <a:solidFill>
                  <a:schemeClr val="bg1">
                    <a:lumMod val="75000"/>
                  </a:schemeClr>
                </a:solidFill>
              </a:rPr>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bg1">
                    <a:lumMod val="65000"/>
                  </a:schemeClr>
                </a:solidFill>
              </a:rPr>
              <a:t>There is an important clinical entity caused by damage to the </a:t>
            </a:r>
            <a:r>
              <a:rPr lang="en-US" altLang="en-US" sz="1300" i="1" dirty="0" err="1">
                <a:solidFill>
                  <a:schemeClr val="bg1">
                    <a:lumMod val="65000"/>
                  </a:schemeClr>
                </a:solidFill>
              </a:rPr>
              <a:t>pretectum</a:t>
            </a:r>
            <a:r>
              <a:rPr lang="en-US" altLang="en-US" sz="1300" i="1" dirty="0">
                <a:solidFill>
                  <a:schemeClr val="bg1">
                    <a:lumMod val="65000"/>
                  </a:schemeClr>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chemeClr val="bg1">
                    <a:lumMod val="65000"/>
                  </a:schemeClr>
                </a:solidFill>
              </a:rPr>
              <a:t>Parinaud syndrome</a:t>
            </a:r>
          </a:p>
          <a:p>
            <a:pPr eaLnBrk="1" hangingPunct="1">
              <a:spcBef>
                <a:spcPct val="0"/>
              </a:spcBef>
              <a:buClrTx/>
              <a:buSzTx/>
              <a:buFontTx/>
              <a:buNone/>
            </a:pPr>
            <a:endParaRPr lang="en-US" altLang="en-US" sz="1300" dirty="0">
              <a:solidFill>
                <a:schemeClr val="bg1">
                  <a:lumMod val="65000"/>
                </a:schemeClr>
              </a:solidFill>
            </a:endParaRPr>
          </a:p>
          <a:p>
            <a:pPr eaLnBrk="1" hangingPunct="1">
              <a:spcBef>
                <a:spcPct val="0"/>
              </a:spcBef>
              <a:buClrTx/>
              <a:buSzTx/>
              <a:buFontTx/>
              <a:buNone/>
            </a:pPr>
            <a:r>
              <a:rPr lang="en-US" altLang="en-US" sz="1300" i="1" dirty="0">
                <a:solidFill>
                  <a:schemeClr val="bg1">
                    <a:lumMod val="65000"/>
                  </a:schemeClr>
                </a:solidFill>
              </a:rPr>
              <a:t>What is the classic pupil finding in Parinaud syndrome?</a:t>
            </a:r>
          </a:p>
          <a:p>
            <a:pPr eaLnBrk="1" hangingPunct="1">
              <a:spcBef>
                <a:spcPct val="0"/>
              </a:spcBef>
              <a:buClrTx/>
              <a:buSzTx/>
              <a:buFontTx/>
              <a:buNone/>
            </a:pPr>
            <a:r>
              <a:rPr lang="en-US" altLang="en-US" sz="1300" b="1" dirty="0">
                <a:solidFill>
                  <a:schemeClr val="bg1">
                    <a:lumMod val="65000"/>
                  </a:schemeClr>
                </a:solidFill>
              </a:rPr>
              <a:t>Light-near dissociation</a:t>
            </a: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4" name="Oval 13"/>
          <p:cNvSpPr/>
          <p:nvPr/>
        </p:nvSpPr>
        <p:spPr>
          <a:xfrm>
            <a:off x="2133600" y="3429000"/>
            <a:ext cx="3810000" cy="1143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 Box 5">
            <a:extLst>
              <a:ext uri="{FF2B5EF4-FFF2-40B4-BE49-F238E27FC236}">
                <a16:creationId xmlns:a16="http://schemas.microsoft.com/office/drawing/2014/main" id="{B372F0A5-3F9A-445F-A2F8-F7DCA4F97608}"/>
              </a:ext>
            </a:extLst>
          </p:cNvPr>
          <p:cNvSpPr txBox="1">
            <a:spLocks noChangeArrowheads="1"/>
          </p:cNvSpPr>
          <p:nvPr/>
        </p:nvSpPr>
        <p:spPr bwMode="auto">
          <a:xfrm>
            <a:off x="65880" y="6019800"/>
            <a:ext cx="4887120" cy="738664"/>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a:t>
            </a:r>
            <a:r>
              <a:rPr lang="en-US" altLang="en-US" sz="1400" dirty="0">
                <a:solidFill>
                  <a:schemeClr val="bg1">
                    <a:lumMod val="50000"/>
                  </a:schemeClr>
                </a:solidFill>
              </a:rPr>
              <a:t>light-near dissociation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 phenomena in which the pupils </a:t>
            </a:r>
            <a:r>
              <a:rPr lang="en-US" altLang="en-US" sz="1400" dirty="0" err="1">
                <a:solidFill>
                  <a:schemeClr val="bg1">
                    <a:lumMod val="50000"/>
                  </a:schemeClr>
                </a:solidFill>
              </a:rPr>
              <a:t>miose</a:t>
            </a:r>
            <a:r>
              <a:rPr lang="en-US" altLang="en-US" sz="1400" dirty="0">
                <a:solidFill>
                  <a:schemeClr val="bg1">
                    <a:lumMod val="50000"/>
                  </a:schemeClr>
                </a:solidFill>
              </a:rPr>
              <a:t> less robustly in response to light than they do as part of the </a:t>
            </a:r>
            <a:r>
              <a:rPr lang="en-US" altLang="en-US" sz="1400" b="1" dirty="0">
                <a:solidFill>
                  <a:srgbClr val="0000FF"/>
                </a:solidFill>
              </a:rPr>
              <a:t>near response</a:t>
            </a:r>
          </a:p>
        </p:txBody>
      </p:sp>
      <p:sp>
        <p:nvSpPr>
          <p:cNvPr id="17" name="Text Box 5">
            <a:extLst>
              <a:ext uri="{FF2B5EF4-FFF2-40B4-BE49-F238E27FC236}">
                <a16:creationId xmlns:a16="http://schemas.microsoft.com/office/drawing/2014/main" id="{47DDBBD1-7479-416A-A564-F8E7FFC9DF27}"/>
              </a:ext>
            </a:extLst>
          </p:cNvPr>
          <p:cNvSpPr txBox="1">
            <a:spLocks noChangeArrowheads="1"/>
          </p:cNvSpPr>
          <p:nvPr/>
        </p:nvSpPr>
        <p:spPr bwMode="auto">
          <a:xfrm>
            <a:off x="1311819" y="4788694"/>
            <a:ext cx="5905768" cy="1600438"/>
          </a:xfrm>
          <a:prstGeom prst="rect">
            <a:avLst/>
          </a:prstGeom>
          <a:solidFill>
            <a:srgbClr val="FFFF00"/>
          </a:solidFill>
          <a:ln>
            <a:noFill/>
          </a:ln>
          <a:effec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The near response is often referred to by what number-related name?</a:t>
            </a:r>
            <a:endParaRPr lang="en-US" altLang="en-US" sz="1400" dirty="0">
              <a:solidFill>
                <a:srgbClr val="0000FF"/>
              </a:solidFill>
            </a:endParaRPr>
          </a:p>
          <a:p>
            <a:pPr eaLnBrk="1" hangingPunct="1">
              <a:spcBef>
                <a:spcPct val="0"/>
              </a:spcBef>
              <a:buClrTx/>
              <a:buSzTx/>
              <a:buFontTx/>
              <a:buNone/>
            </a:pPr>
            <a:r>
              <a:rPr lang="en-US" altLang="en-US" sz="1400" b="1" dirty="0">
                <a:solidFill>
                  <a:srgbClr val="FFFF00"/>
                </a:solidFill>
              </a:rPr>
              <a:t>The near triad</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Other than </a:t>
            </a:r>
            <a:r>
              <a:rPr lang="en-US" altLang="en-US" sz="1400" i="1" dirty="0" err="1">
                <a:solidFill>
                  <a:srgbClr val="FFFF00"/>
                </a:solidFill>
              </a:rPr>
              <a:t>miosis</a:t>
            </a:r>
            <a:r>
              <a:rPr lang="en-US" altLang="en-US" sz="1400" i="1" dirty="0">
                <a:solidFill>
                  <a:srgbClr val="FFFF00"/>
                </a:solidFill>
              </a:rPr>
              <a:t>, what are the other ocular responses of the near triad?</a:t>
            </a:r>
          </a:p>
          <a:p>
            <a:pPr eaLnBrk="1" hangingPunct="1">
              <a:spcBef>
                <a:spcPct val="0"/>
              </a:spcBef>
              <a:buClrTx/>
              <a:buSzTx/>
              <a:buFontTx/>
              <a:buNone/>
            </a:pPr>
            <a:r>
              <a:rPr lang="en-US" altLang="en-US" sz="1400" dirty="0">
                <a:solidFill>
                  <a:srgbClr val="FFFF00"/>
                </a:solidFill>
              </a:rPr>
              <a:t>--</a:t>
            </a:r>
            <a:r>
              <a:rPr lang="en-US" altLang="en-US" sz="1400" b="1" dirty="0" err="1">
                <a:solidFill>
                  <a:srgbClr val="FFFF00"/>
                </a:solidFill>
              </a:rPr>
              <a:t>Miosis</a:t>
            </a:r>
            <a:endParaRPr lang="en-US" altLang="en-US" sz="1400" b="1" dirty="0">
              <a:solidFill>
                <a:srgbClr val="FFFF00"/>
              </a:solidFill>
            </a:endParaRPr>
          </a:p>
          <a:p>
            <a:pPr eaLnBrk="1" hangingPunct="1">
              <a:spcBef>
                <a:spcPct val="0"/>
              </a:spcBef>
              <a:buClrTx/>
              <a:buSzTx/>
              <a:buFontTx/>
              <a:buNone/>
            </a:pPr>
            <a:r>
              <a:rPr lang="en-US" altLang="en-US" sz="1400" dirty="0">
                <a:solidFill>
                  <a:srgbClr val="FFFF00"/>
                </a:solidFill>
              </a:rPr>
              <a:t>--</a:t>
            </a:r>
            <a:r>
              <a:rPr lang="en-US" altLang="en-US" sz="1400" b="1" dirty="0">
                <a:solidFill>
                  <a:srgbClr val="FFFF00"/>
                </a:solidFill>
              </a:rPr>
              <a:t>Convergence</a:t>
            </a:r>
          </a:p>
          <a:p>
            <a:pPr eaLnBrk="1" hangingPunct="1">
              <a:spcBef>
                <a:spcPct val="0"/>
              </a:spcBef>
              <a:buClrTx/>
              <a:buSzTx/>
              <a:buFontTx/>
              <a:buNone/>
            </a:pPr>
            <a:r>
              <a:rPr lang="en-US" altLang="en-US" sz="1400" dirty="0">
                <a:solidFill>
                  <a:srgbClr val="FFFF00"/>
                </a:solidFill>
              </a:rPr>
              <a:t>--</a:t>
            </a:r>
            <a:r>
              <a:rPr lang="en-US" altLang="en-US" sz="1400" b="1" dirty="0">
                <a:solidFill>
                  <a:srgbClr val="FFFF00"/>
                </a:solidFill>
              </a:rPr>
              <a:t>Accommodation</a:t>
            </a:r>
          </a:p>
        </p:txBody>
      </p:sp>
    </p:spTree>
    <p:extLst>
      <p:ext uri="{BB962C8B-B14F-4D97-AF65-F5344CB8AC3E}">
        <p14:creationId xmlns:p14="http://schemas.microsoft.com/office/powerpoint/2010/main" val="311188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22</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1722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solidFill>
                  <a:schemeClr val="bg1">
                    <a:lumMod val="75000"/>
                  </a:schemeClr>
                </a:solidFill>
              </a:rPr>
              <a:t>involved in the pupillary light reflex</a:t>
            </a:r>
            <a:r>
              <a:rPr lang="en-US" sz="1400" dirty="0">
                <a:solidFill>
                  <a:schemeClr val="bg1">
                    <a:lumMod val="75000"/>
                  </a:schemeClr>
                </a:solidFill>
              </a:rPr>
              <a:t>; they peel off just prior to reaching the LGN, heading instead to </a:t>
            </a:r>
            <a:r>
              <a:rPr lang="en-US" sz="1400" b="1" dirty="0">
                <a:solidFill>
                  <a:schemeClr val="bg1">
                    <a:lumMod val="75000"/>
                  </a:schemeClr>
                </a:solidFill>
              </a:rPr>
              <a:t>the </a:t>
            </a:r>
            <a:r>
              <a:rPr lang="en-US" sz="1400" b="1" dirty="0" err="1">
                <a:solidFill>
                  <a:schemeClr val="bg1">
                    <a:lumMod val="75000"/>
                  </a:schemeClr>
                </a:solidFill>
              </a:rPr>
              <a:t>pretectum</a:t>
            </a:r>
            <a:r>
              <a:rPr lang="en-US" sz="1400" b="1" dirty="0">
                <a:solidFill>
                  <a:schemeClr val="bg1">
                    <a:lumMod val="75000"/>
                  </a:schemeClr>
                </a:solidFill>
              </a:rPr>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bg1">
                    <a:lumMod val="65000"/>
                  </a:schemeClr>
                </a:solidFill>
              </a:rPr>
              <a:t>There is an important clinical entity caused by damage to the </a:t>
            </a:r>
            <a:r>
              <a:rPr lang="en-US" altLang="en-US" sz="1300" i="1" dirty="0" err="1">
                <a:solidFill>
                  <a:schemeClr val="bg1">
                    <a:lumMod val="65000"/>
                  </a:schemeClr>
                </a:solidFill>
              </a:rPr>
              <a:t>pretectum</a:t>
            </a:r>
            <a:r>
              <a:rPr lang="en-US" altLang="en-US" sz="1300" i="1" dirty="0">
                <a:solidFill>
                  <a:schemeClr val="bg1">
                    <a:lumMod val="65000"/>
                  </a:schemeClr>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chemeClr val="bg1">
                    <a:lumMod val="65000"/>
                  </a:schemeClr>
                </a:solidFill>
              </a:rPr>
              <a:t>Parinaud syndrome</a:t>
            </a:r>
          </a:p>
          <a:p>
            <a:pPr eaLnBrk="1" hangingPunct="1">
              <a:spcBef>
                <a:spcPct val="0"/>
              </a:spcBef>
              <a:buClrTx/>
              <a:buSzTx/>
              <a:buFontTx/>
              <a:buNone/>
            </a:pPr>
            <a:endParaRPr lang="en-US" altLang="en-US" sz="1300" dirty="0">
              <a:solidFill>
                <a:schemeClr val="bg1">
                  <a:lumMod val="65000"/>
                </a:schemeClr>
              </a:solidFill>
            </a:endParaRPr>
          </a:p>
          <a:p>
            <a:pPr eaLnBrk="1" hangingPunct="1">
              <a:spcBef>
                <a:spcPct val="0"/>
              </a:spcBef>
              <a:buClrTx/>
              <a:buSzTx/>
              <a:buFontTx/>
              <a:buNone/>
            </a:pPr>
            <a:r>
              <a:rPr lang="en-US" altLang="en-US" sz="1300" i="1" dirty="0">
                <a:solidFill>
                  <a:schemeClr val="bg1">
                    <a:lumMod val="65000"/>
                  </a:schemeClr>
                </a:solidFill>
              </a:rPr>
              <a:t>What is the classic pupil finding in Parinaud syndrome?</a:t>
            </a:r>
          </a:p>
          <a:p>
            <a:pPr eaLnBrk="1" hangingPunct="1">
              <a:spcBef>
                <a:spcPct val="0"/>
              </a:spcBef>
              <a:buClrTx/>
              <a:buSzTx/>
              <a:buFontTx/>
              <a:buNone/>
            </a:pPr>
            <a:r>
              <a:rPr lang="en-US" altLang="en-US" sz="1300" b="1" dirty="0">
                <a:solidFill>
                  <a:schemeClr val="bg1">
                    <a:lumMod val="65000"/>
                  </a:schemeClr>
                </a:solidFill>
              </a:rPr>
              <a:t>Light-near dissociation</a:t>
            </a: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4" name="Oval 13"/>
          <p:cNvSpPr/>
          <p:nvPr/>
        </p:nvSpPr>
        <p:spPr>
          <a:xfrm>
            <a:off x="2133600" y="3429000"/>
            <a:ext cx="3810000" cy="1143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 Box 5">
            <a:extLst>
              <a:ext uri="{FF2B5EF4-FFF2-40B4-BE49-F238E27FC236}">
                <a16:creationId xmlns:a16="http://schemas.microsoft.com/office/drawing/2014/main" id="{B372F0A5-3F9A-445F-A2F8-F7DCA4F97608}"/>
              </a:ext>
            </a:extLst>
          </p:cNvPr>
          <p:cNvSpPr txBox="1">
            <a:spLocks noChangeArrowheads="1"/>
          </p:cNvSpPr>
          <p:nvPr/>
        </p:nvSpPr>
        <p:spPr bwMode="auto">
          <a:xfrm>
            <a:off x="65880" y="6019800"/>
            <a:ext cx="4887120" cy="738664"/>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a:t>
            </a:r>
            <a:r>
              <a:rPr lang="en-US" altLang="en-US" sz="1400" dirty="0">
                <a:solidFill>
                  <a:schemeClr val="bg1">
                    <a:lumMod val="50000"/>
                  </a:schemeClr>
                </a:solidFill>
              </a:rPr>
              <a:t>light-near dissociation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 phenomena in which the pupils </a:t>
            </a:r>
            <a:r>
              <a:rPr lang="en-US" altLang="en-US" sz="1400" dirty="0" err="1">
                <a:solidFill>
                  <a:schemeClr val="bg1">
                    <a:lumMod val="50000"/>
                  </a:schemeClr>
                </a:solidFill>
              </a:rPr>
              <a:t>miose</a:t>
            </a:r>
            <a:r>
              <a:rPr lang="en-US" altLang="en-US" sz="1400" dirty="0">
                <a:solidFill>
                  <a:schemeClr val="bg1">
                    <a:lumMod val="50000"/>
                  </a:schemeClr>
                </a:solidFill>
              </a:rPr>
              <a:t> less robustly in response to light than they do as part of the </a:t>
            </a:r>
            <a:r>
              <a:rPr lang="en-US" altLang="en-US" sz="1400" b="1" dirty="0">
                <a:solidFill>
                  <a:srgbClr val="0000FF"/>
                </a:solidFill>
              </a:rPr>
              <a:t>near response</a:t>
            </a:r>
          </a:p>
        </p:txBody>
      </p:sp>
      <p:sp>
        <p:nvSpPr>
          <p:cNvPr id="17" name="Text Box 5">
            <a:extLst>
              <a:ext uri="{FF2B5EF4-FFF2-40B4-BE49-F238E27FC236}">
                <a16:creationId xmlns:a16="http://schemas.microsoft.com/office/drawing/2014/main" id="{47DDBBD1-7479-416A-A564-F8E7FFC9DF27}"/>
              </a:ext>
            </a:extLst>
          </p:cNvPr>
          <p:cNvSpPr txBox="1">
            <a:spLocks noChangeArrowheads="1"/>
          </p:cNvSpPr>
          <p:nvPr/>
        </p:nvSpPr>
        <p:spPr bwMode="auto">
          <a:xfrm>
            <a:off x="1311819" y="4788694"/>
            <a:ext cx="5905768" cy="1600438"/>
          </a:xfrm>
          <a:prstGeom prst="rect">
            <a:avLst/>
          </a:prstGeom>
          <a:solidFill>
            <a:srgbClr val="FFFF00"/>
          </a:solidFill>
          <a:ln>
            <a:noFill/>
          </a:ln>
          <a:effec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The near response is often referred to by what number-related name?</a:t>
            </a:r>
            <a:endParaRPr lang="en-US" altLang="en-US" sz="1400" dirty="0">
              <a:solidFill>
                <a:srgbClr val="0000FF"/>
              </a:solidFill>
            </a:endParaRPr>
          </a:p>
          <a:p>
            <a:pPr eaLnBrk="1" hangingPunct="1">
              <a:spcBef>
                <a:spcPct val="0"/>
              </a:spcBef>
              <a:buClrTx/>
              <a:buSzTx/>
              <a:buFontTx/>
              <a:buNone/>
            </a:pPr>
            <a:r>
              <a:rPr lang="en-US" altLang="en-US" sz="1400" b="1" dirty="0">
                <a:solidFill>
                  <a:srgbClr val="0000FF"/>
                </a:solidFill>
              </a:rPr>
              <a:t>The near triad</a:t>
            </a:r>
            <a:endParaRPr lang="en-US" altLang="en-US" sz="1400" b="1" dirty="0">
              <a:solidFill>
                <a:srgbClr val="FFFF00"/>
              </a:solidFill>
            </a:endParaRP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Other than </a:t>
            </a:r>
            <a:r>
              <a:rPr lang="en-US" altLang="en-US" sz="1400" i="1" dirty="0" err="1">
                <a:solidFill>
                  <a:srgbClr val="FFFF00"/>
                </a:solidFill>
              </a:rPr>
              <a:t>miosis</a:t>
            </a:r>
            <a:r>
              <a:rPr lang="en-US" altLang="en-US" sz="1400" i="1" dirty="0">
                <a:solidFill>
                  <a:srgbClr val="FFFF00"/>
                </a:solidFill>
              </a:rPr>
              <a:t>, what are the other ocular responses of the near triad?</a:t>
            </a:r>
          </a:p>
          <a:p>
            <a:pPr eaLnBrk="1" hangingPunct="1">
              <a:spcBef>
                <a:spcPct val="0"/>
              </a:spcBef>
              <a:buClrTx/>
              <a:buSzTx/>
              <a:buFontTx/>
              <a:buNone/>
            </a:pPr>
            <a:r>
              <a:rPr lang="en-US" altLang="en-US" sz="1400" dirty="0">
                <a:solidFill>
                  <a:srgbClr val="FFFF00"/>
                </a:solidFill>
              </a:rPr>
              <a:t>--</a:t>
            </a:r>
            <a:r>
              <a:rPr lang="en-US" altLang="en-US" sz="1400" b="1" dirty="0" err="1">
                <a:solidFill>
                  <a:srgbClr val="FFFF00"/>
                </a:solidFill>
              </a:rPr>
              <a:t>Miosis</a:t>
            </a:r>
            <a:endParaRPr lang="en-US" altLang="en-US" sz="1400" b="1" dirty="0">
              <a:solidFill>
                <a:srgbClr val="FFFF00"/>
              </a:solidFill>
            </a:endParaRPr>
          </a:p>
          <a:p>
            <a:pPr eaLnBrk="1" hangingPunct="1">
              <a:spcBef>
                <a:spcPct val="0"/>
              </a:spcBef>
              <a:buClrTx/>
              <a:buSzTx/>
              <a:buFontTx/>
              <a:buNone/>
            </a:pPr>
            <a:r>
              <a:rPr lang="en-US" altLang="en-US" sz="1400" dirty="0">
                <a:solidFill>
                  <a:srgbClr val="FFFF00"/>
                </a:solidFill>
              </a:rPr>
              <a:t>--</a:t>
            </a:r>
            <a:r>
              <a:rPr lang="en-US" altLang="en-US" sz="1400" b="1" dirty="0">
                <a:solidFill>
                  <a:srgbClr val="FFFF00"/>
                </a:solidFill>
              </a:rPr>
              <a:t>Convergence</a:t>
            </a:r>
          </a:p>
          <a:p>
            <a:pPr eaLnBrk="1" hangingPunct="1">
              <a:spcBef>
                <a:spcPct val="0"/>
              </a:spcBef>
              <a:buClrTx/>
              <a:buSzTx/>
              <a:buFontTx/>
              <a:buNone/>
            </a:pPr>
            <a:r>
              <a:rPr lang="en-US" altLang="en-US" sz="1400" dirty="0">
                <a:solidFill>
                  <a:srgbClr val="FFFF00"/>
                </a:solidFill>
              </a:rPr>
              <a:t>--</a:t>
            </a:r>
            <a:r>
              <a:rPr lang="en-US" altLang="en-US" sz="1400" b="1" dirty="0">
                <a:solidFill>
                  <a:srgbClr val="FFFF00"/>
                </a:solidFill>
              </a:rPr>
              <a:t>Accommodation</a:t>
            </a:r>
          </a:p>
        </p:txBody>
      </p:sp>
    </p:spTree>
    <p:extLst>
      <p:ext uri="{BB962C8B-B14F-4D97-AF65-F5344CB8AC3E}">
        <p14:creationId xmlns:p14="http://schemas.microsoft.com/office/powerpoint/2010/main" val="385212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23</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1722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solidFill>
                  <a:schemeClr val="bg1">
                    <a:lumMod val="75000"/>
                  </a:schemeClr>
                </a:solidFill>
              </a:rPr>
              <a:t>involved in the pupillary light reflex</a:t>
            </a:r>
            <a:r>
              <a:rPr lang="en-US" sz="1400" dirty="0">
                <a:solidFill>
                  <a:schemeClr val="bg1">
                    <a:lumMod val="75000"/>
                  </a:schemeClr>
                </a:solidFill>
              </a:rPr>
              <a:t>; they peel off just prior to reaching the LGN, heading instead to </a:t>
            </a:r>
            <a:r>
              <a:rPr lang="en-US" sz="1400" b="1" dirty="0">
                <a:solidFill>
                  <a:schemeClr val="bg1">
                    <a:lumMod val="75000"/>
                  </a:schemeClr>
                </a:solidFill>
              </a:rPr>
              <a:t>the </a:t>
            </a:r>
            <a:r>
              <a:rPr lang="en-US" sz="1400" b="1" dirty="0" err="1">
                <a:solidFill>
                  <a:schemeClr val="bg1">
                    <a:lumMod val="75000"/>
                  </a:schemeClr>
                </a:solidFill>
              </a:rPr>
              <a:t>pretectum</a:t>
            </a:r>
            <a:r>
              <a:rPr lang="en-US" sz="1400" b="1" dirty="0">
                <a:solidFill>
                  <a:schemeClr val="bg1">
                    <a:lumMod val="75000"/>
                  </a:schemeClr>
                </a:solidFill>
              </a:rPr>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bg1">
                    <a:lumMod val="65000"/>
                  </a:schemeClr>
                </a:solidFill>
              </a:rPr>
              <a:t>There is an important clinical entity caused by damage to the </a:t>
            </a:r>
            <a:r>
              <a:rPr lang="en-US" altLang="en-US" sz="1300" i="1" dirty="0" err="1">
                <a:solidFill>
                  <a:schemeClr val="bg1">
                    <a:lumMod val="65000"/>
                  </a:schemeClr>
                </a:solidFill>
              </a:rPr>
              <a:t>pretectum</a:t>
            </a:r>
            <a:r>
              <a:rPr lang="en-US" altLang="en-US" sz="1300" i="1" dirty="0">
                <a:solidFill>
                  <a:schemeClr val="bg1">
                    <a:lumMod val="65000"/>
                  </a:schemeClr>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chemeClr val="bg1">
                    <a:lumMod val="65000"/>
                  </a:schemeClr>
                </a:solidFill>
              </a:rPr>
              <a:t>Parinaud syndrome</a:t>
            </a:r>
          </a:p>
          <a:p>
            <a:pPr eaLnBrk="1" hangingPunct="1">
              <a:spcBef>
                <a:spcPct val="0"/>
              </a:spcBef>
              <a:buClrTx/>
              <a:buSzTx/>
              <a:buFontTx/>
              <a:buNone/>
            </a:pPr>
            <a:endParaRPr lang="en-US" altLang="en-US" sz="1300" dirty="0">
              <a:solidFill>
                <a:schemeClr val="bg1">
                  <a:lumMod val="65000"/>
                </a:schemeClr>
              </a:solidFill>
            </a:endParaRPr>
          </a:p>
          <a:p>
            <a:pPr eaLnBrk="1" hangingPunct="1">
              <a:spcBef>
                <a:spcPct val="0"/>
              </a:spcBef>
              <a:buClrTx/>
              <a:buSzTx/>
              <a:buFontTx/>
              <a:buNone/>
            </a:pPr>
            <a:r>
              <a:rPr lang="en-US" altLang="en-US" sz="1300" i="1" dirty="0">
                <a:solidFill>
                  <a:schemeClr val="bg1">
                    <a:lumMod val="65000"/>
                  </a:schemeClr>
                </a:solidFill>
              </a:rPr>
              <a:t>What is the classic pupil finding in Parinaud syndrome?</a:t>
            </a:r>
          </a:p>
          <a:p>
            <a:pPr eaLnBrk="1" hangingPunct="1">
              <a:spcBef>
                <a:spcPct val="0"/>
              </a:spcBef>
              <a:buClrTx/>
              <a:buSzTx/>
              <a:buFontTx/>
              <a:buNone/>
            </a:pPr>
            <a:r>
              <a:rPr lang="en-US" altLang="en-US" sz="1300" b="1" dirty="0">
                <a:solidFill>
                  <a:schemeClr val="bg1">
                    <a:lumMod val="65000"/>
                  </a:schemeClr>
                </a:solidFill>
              </a:rPr>
              <a:t>Light-near dissociation</a:t>
            </a: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4" name="Oval 13"/>
          <p:cNvSpPr/>
          <p:nvPr/>
        </p:nvSpPr>
        <p:spPr>
          <a:xfrm>
            <a:off x="2133600" y="3429000"/>
            <a:ext cx="3810000" cy="1143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 Box 5">
            <a:extLst>
              <a:ext uri="{FF2B5EF4-FFF2-40B4-BE49-F238E27FC236}">
                <a16:creationId xmlns:a16="http://schemas.microsoft.com/office/drawing/2014/main" id="{B372F0A5-3F9A-445F-A2F8-F7DCA4F97608}"/>
              </a:ext>
            </a:extLst>
          </p:cNvPr>
          <p:cNvSpPr txBox="1">
            <a:spLocks noChangeArrowheads="1"/>
          </p:cNvSpPr>
          <p:nvPr/>
        </p:nvSpPr>
        <p:spPr bwMode="auto">
          <a:xfrm>
            <a:off x="65880" y="6019800"/>
            <a:ext cx="4887120" cy="738664"/>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a:t>
            </a:r>
            <a:r>
              <a:rPr lang="en-US" altLang="en-US" sz="1400" dirty="0">
                <a:solidFill>
                  <a:schemeClr val="bg1">
                    <a:lumMod val="50000"/>
                  </a:schemeClr>
                </a:solidFill>
              </a:rPr>
              <a:t>light-near dissociation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 phenomena in which the pupils </a:t>
            </a:r>
            <a:r>
              <a:rPr lang="en-US" altLang="en-US" sz="1400" dirty="0" err="1">
                <a:solidFill>
                  <a:schemeClr val="bg1">
                    <a:lumMod val="50000"/>
                  </a:schemeClr>
                </a:solidFill>
              </a:rPr>
              <a:t>miose</a:t>
            </a:r>
            <a:r>
              <a:rPr lang="en-US" altLang="en-US" sz="1400" dirty="0">
                <a:solidFill>
                  <a:schemeClr val="bg1">
                    <a:lumMod val="50000"/>
                  </a:schemeClr>
                </a:solidFill>
              </a:rPr>
              <a:t> less robustly in response to light than they do as part of the </a:t>
            </a:r>
            <a:r>
              <a:rPr lang="en-US" altLang="en-US" sz="1400" b="1" dirty="0">
                <a:solidFill>
                  <a:srgbClr val="0000FF"/>
                </a:solidFill>
              </a:rPr>
              <a:t>near response</a:t>
            </a:r>
          </a:p>
        </p:txBody>
      </p:sp>
      <p:sp>
        <p:nvSpPr>
          <p:cNvPr id="17" name="Text Box 5">
            <a:extLst>
              <a:ext uri="{FF2B5EF4-FFF2-40B4-BE49-F238E27FC236}">
                <a16:creationId xmlns:a16="http://schemas.microsoft.com/office/drawing/2014/main" id="{47DDBBD1-7479-416A-A564-F8E7FFC9DF27}"/>
              </a:ext>
            </a:extLst>
          </p:cNvPr>
          <p:cNvSpPr txBox="1">
            <a:spLocks noChangeArrowheads="1"/>
          </p:cNvSpPr>
          <p:nvPr/>
        </p:nvSpPr>
        <p:spPr bwMode="auto">
          <a:xfrm>
            <a:off x="1311819" y="4788694"/>
            <a:ext cx="5905768" cy="1600438"/>
          </a:xfrm>
          <a:prstGeom prst="rect">
            <a:avLst/>
          </a:prstGeom>
          <a:solidFill>
            <a:srgbClr val="FFFF00"/>
          </a:solidFill>
          <a:ln>
            <a:noFill/>
          </a:ln>
          <a:effec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The near response is often referred to by what number-related name?</a:t>
            </a:r>
            <a:endParaRPr lang="en-US" altLang="en-US" sz="1400" dirty="0">
              <a:solidFill>
                <a:srgbClr val="0000FF"/>
              </a:solidFill>
            </a:endParaRPr>
          </a:p>
          <a:p>
            <a:pPr eaLnBrk="1" hangingPunct="1">
              <a:spcBef>
                <a:spcPct val="0"/>
              </a:spcBef>
              <a:buClrTx/>
              <a:buSzTx/>
              <a:buFontTx/>
              <a:buNone/>
            </a:pPr>
            <a:r>
              <a:rPr lang="en-US" altLang="en-US" sz="1400" b="1" dirty="0">
                <a:solidFill>
                  <a:srgbClr val="0000FF"/>
                </a:solidFill>
              </a:rPr>
              <a:t>The near triad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Other than </a:t>
            </a:r>
            <a:r>
              <a:rPr lang="en-US" altLang="en-US" sz="1400" i="1" dirty="0" err="1">
                <a:solidFill>
                  <a:srgbClr val="0000FF"/>
                </a:solidFill>
              </a:rPr>
              <a:t>miosis</a:t>
            </a:r>
            <a:r>
              <a:rPr lang="en-US" altLang="en-US" sz="1400" i="1" dirty="0">
                <a:solidFill>
                  <a:srgbClr val="0000FF"/>
                </a:solidFill>
              </a:rPr>
              <a:t>, what are the other ocular responses of the near triad?</a:t>
            </a:r>
          </a:p>
          <a:p>
            <a:pPr eaLnBrk="1" hangingPunct="1">
              <a:spcBef>
                <a:spcPct val="0"/>
              </a:spcBef>
              <a:buClrTx/>
              <a:buSzTx/>
              <a:buFontTx/>
              <a:buNone/>
            </a:pPr>
            <a:r>
              <a:rPr lang="en-US" altLang="en-US" sz="1400" dirty="0">
                <a:solidFill>
                  <a:srgbClr val="0000FF"/>
                </a:solidFill>
              </a:rPr>
              <a:t>--</a:t>
            </a:r>
            <a:r>
              <a:rPr lang="en-US" altLang="en-US" sz="1400" b="1" dirty="0" err="1">
                <a:solidFill>
                  <a:srgbClr val="0000FF"/>
                </a:solidFill>
              </a:rPr>
              <a:t>Miosis</a:t>
            </a:r>
            <a:endParaRPr lang="en-US" altLang="en-US" sz="1400" b="1" dirty="0">
              <a:solidFill>
                <a:srgbClr val="0000FF"/>
              </a:solidFill>
            </a:endParaRPr>
          </a:p>
          <a:p>
            <a:pPr eaLnBrk="1" hangingPunct="1">
              <a:spcBef>
                <a:spcPct val="0"/>
              </a:spcBef>
              <a:buClrTx/>
              <a:buSzTx/>
              <a:buFontTx/>
              <a:buNone/>
            </a:pPr>
            <a:r>
              <a:rPr lang="en-US" altLang="en-US" sz="1400" dirty="0">
                <a:solidFill>
                  <a:srgbClr val="0000FF"/>
                </a:solidFill>
              </a:rPr>
              <a:t>--</a:t>
            </a:r>
            <a:endParaRPr lang="en-US" altLang="en-US" sz="1400" b="1" dirty="0">
              <a:solidFill>
                <a:srgbClr val="0000FF"/>
              </a:solidFill>
            </a:endParaRPr>
          </a:p>
          <a:p>
            <a:pPr eaLnBrk="1" hangingPunct="1">
              <a:spcBef>
                <a:spcPct val="0"/>
              </a:spcBef>
              <a:buClrTx/>
              <a:buSzTx/>
              <a:buFontTx/>
              <a:buNone/>
            </a:pPr>
            <a:r>
              <a:rPr lang="en-US" altLang="en-US" sz="1400" dirty="0">
                <a:solidFill>
                  <a:srgbClr val="0000FF"/>
                </a:solidFill>
              </a:rPr>
              <a:t>--</a:t>
            </a:r>
            <a:endParaRPr lang="en-US" altLang="en-US" sz="1400" b="1" dirty="0">
              <a:solidFill>
                <a:srgbClr val="0000FF"/>
              </a:solidFill>
            </a:endParaRPr>
          </a:p>
        </p:txBody>
      </p:sp>
    </p:spTree>
    <p:extLst>
      <p:ext uri="{BB962C8B-B14F-4D97-AF65-F5344CB8AC3E}">
        <p14:creationId xmlns:p14="http://schemas.microsoft.com/office/powerpoint/2010/main" val="3711892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24</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1722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solidFill>
                  <a:schemeClr val="bg1">
                    <a:lumMod val="75000"/>
                  </a:schemeClr>
                </a:solidFill>
              </a:rPr>
              <a:t>involved in the pupillary light reflex</a:t>
            </a:r>
            <a:r>
              <a:rPr lang="en-US" sz="1400" dirty="0">
                <a:solidFill>
                  <a:schemeClr val="bg1">
                    <a:lumMod val="75000"/>
                  </a:schemeClr>
                </a:solidFill>
              </a:rPr>
              <a:t>; they peel off just prior to reaching the LGN, heading instead to </a:t>
            </a:r>
            <a:r>
              <a:rPr lang="en-US" sz="1400" b="1" dirty="0">
                <a:solidFill>
                  <a:schemeClr val="bg1">
                    <a:lumMod val="75000"/>
                  </a:schemeClr>
                </a:solidFill>
              </a:rPr>
              <a:t>the </a:t>
            </a:r>
            <a:r>
              <a:rPr lang="en-US" sz="1400" b="1" dirty="0" err="1">
                <a:solidFill>
                  <a:schemeClr val="bg1">
                    <a:lumMod val="75000"/>
                  </a:schemeClr>
                </a:solidFill>
              </a:rPr>
              <a:t>pretectum</a:t>
            </a:r>
            <a:r>
              <a:rPr lang="en-US" sz="1400" b="1" dirty="0">
                <a:solidFill>
                  <a:schemeClr val="bg1">
                    <a:lumMod val="75000"/>
                  </a:schemeClr>
                </a:solidFill>
              </a:rPr>
              <a:t> </a:t>
            </a:r>
            <a:r>
              <a:rPr lang="en-US" sz="1400" dirty="0">
                <a:solidFill>
                  <a:schemeClr val="bg1">
                    <a:lumMod val="75000"/>
                  </a:schemeClr>
                </a:solidFill>
              </a:rPr>
              <a:t>of the dorsal midbrain to synapse in the </a:t>
            </a:r>
            <a:r>
              <a:rPr lang="en-US" sz="1400" dirty="0" err="1">
                <a:solidFill>
                  <a:schemeClr val="bg1">
                    <a:lumMod val="75000"/>
                  </a:schemeClr>
                </a:solidFill>
              </a:rPr>
              <a:t>pretectal</a:t>
            </a:r>
            <a:r>
              <a:rPr lang="en-US" sz="1400"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bg1">
                    <a:lumMod val="65000"/>
                  </a:schemeClr>
                </a:solidFill>
              </a:rPr>
              <a:t>There is an important clinical entity caused by damage to the </a:t>
            </a:r>
            <a:r>
              <a:rPr lang="en-US" altLang="en-US" sz="1300" i="1" dirty="0" err="1">
                <a:solidFill>
                  <a:schemeClr val="bg1">
                    <a:lumMod val="65000"/>
                  </a:schemeClr>
                </a:solidFill>
              </a:rPr>
              <a:t>pretectum</a:t>
            </a:r>
            <a:r>
              <a:rPr lang="en-US" altLang="en-US" sz="1300" i="1" dirty="0">
                <a:solidFill>
                  <a:schemeClr val="bg1">
                    <a:lumMod val="65000"/>
                  </a:schemeClr>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chemeClr val="bg1">
                    <a:lumMod val="65000"/>
                  </a:schemeClr>
                </a:solidFill>
              </a:rPr>
              <a:t>Parinaud syndrome</a:t>
            </a:r>
          </a:p>
          <a:p>
            <a:pPr eaLnBrk="1" hangingPunct="1">
              <a:spcBef>
                <a:spcPct val="0"/>
              </a:spcBef>
              <a:buClrTx/>
              <a:buSzTx/>
              <a:buFontTx/>
              <a:buNone/>
            </a:pPr>
            <a:endParaRPr lang="en-US" altLang="en-US" sz="1300" dirty="0">
              <a:solidFill>
                <a:schemeClr val="bg1">
                  <a:lumMod val="65000"/>
                </a:schemeClr>
              </a:solidFill>
            </a:endParaRPr>
          </a:p>
          <a:p>
            <a:pPr eaLnBrk="1" hangingPunct="1">
              <a:spcBef>
                <a:spcPct val="0"/>
              </a:spcBef>
              <a:buClrTx/>
              <a:buSzTx/>
              <a:buFontTx/>
              <a:buNone/>
            </a:pPr>
            <a:r>
              <a:rPr lang="en-US" altLang="en-US" sz="1300" i="1" dirty="0">
                <a:solidFill>
                  <a:schemeClr val="bg1">
                    <a:lumMod val="65000"/>
                  </a:schemeClr>
                </a:solidFill>
              </a:rPr>
              <a:t>What is the classic pupil finding in Parinaud syndrome?</a:t>
            </a:r>
          </a:p>
          <a:p>
            <a:pPr eaLnBrk="1" hangingPunct="1">
              <a:spcBef>
                <a:spcPct val="0"/>
              </a:spcBef>
              <a:buClrTx/>
              <a:buSzTx/>
              <a:buFontTx/>
              <a:buNone/>
            </a:pPr>
            <a:r>
              <a:rPr lang="en-US" altLang="en-US" sz="1300" b="1" dirty="0">
                <a:solidFill>
                  <a:schemeClr val="bg1">
                    <a:lumMod val="65000"/>
                  </a:schemeClr>
                </a:solidFill>
              </a:rPr>
              <a:t>Light-near dissociation</a:t>
            </a:r>
          </a:p>
          <a:p>
            <a:pPr eaLnBrk="1" hangingPunct="1">
              <a:spcBef>
                <a:spcPct val="0"/>
              </a:spcBef>
              <a:buClrTx/>
              <a:buSzTx/>
              <a:buFontTx/>
              <a:buNone/>
            </a:pPr>
            <a:endParaRPr lang="en-US" altLang="en-US" sz="1300" dirty="0">
              <a:solidFill>
                <a:srgbClr val="FFCCFF"/>
              </a:solidFill>
            </a:endParaRPr>
          </a:p>
          <a:p>
            <a:pPr eaLnBrk="1" hangingPunct="1">
              <a:lnSpc>
                <a:spcPct val="90000"/>
              </a:lnSpc>
              <a:buNone/>
            </a:pPr>
            <a:r>
              <a:rPr lang="en-US" altLang="en-US" sz="1300" i="1" dirty="0">
                <a:solidFill>
                  <a:srgbClr val="FFCCFF"/>
                </a:solidFill>
              </a:rPr>
              <a:t>What are the two </a:t>
            </a:r>
            <a:r>
              <a:rPr lang="en-US" altLang="en-US" sz="1300" i="1" dirty="0" err="1">
                <a:solidFill>
                  <a:srgbClr val="FFCCFF"/>
                </a:solidFill>
              </a:rPr>
              <a:t>noneponymous</a:t>
            </a:r>
            <a:r>
              <a:rPr lang="en-US" altLang="en-US" sz="1300" i="1" dirty="0">
                <a:solidFill>
                  <a:srgbClr val="FFCCFF"/>
                </a:solidFill>
              </a:rPr>
              <a:t> names for Parinaud syndrome?</a:t>
            </a:r>
          </a:p>
          <a:p>
            <a:pPr eaLnBrk="1" hangingPunct="1">
              <a:lnSpc>
                <a:spcPct val="90000"/>
              </a:lnSpc>
              <a:buNone/>
            </a:pPr>
            <a:r>
              <a:rPr lang="en-US" altLang="en-US" sz="1300" b="1" dirty="0">
                <a:solidFill>
                  <a:srgbClr val="FFCCFF"/>
                </a:solidFill>
              </a:rPr>
              <a:t>1) Dorsal midbrain syndrome</a:t>
            </a:r>
          </a:p>
          <a:p>
            <a:pPr eaLnBrk="1" hangingPunct="1">
              <a:lnSpc>
                <a:spcPct val="90000"/>
              </a:lnSpc>
              <a:buNone/>
            </a:pPr>
            <a:r>
              <a:rPr lang="en-US" altLang="en-US" sz="1300" b="1" dirty="0">
                <a:solidFill>
                  <a:srgbClr val="FFCC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4" name="Oval 13"/>
          <p:cNvSpPr/>
          <p:nvPr/>
        </p:nvSpPr>
        <p:spPr>
          <a:xfrm>
            <a:off x="2133600" y="3429000"/>
            <a:ext cx="3810000" cy="1143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 Box 5">
            <a:extLst>
              <a:ext uri="{FF2B5EF4-FFF2-40B4-BE49-F238E27FC236}">
                <a16:creationId xmlns:a16="http://schemas.microsoft.com/office/drawing/2014/main" id="{B372F0A5-3F9A-445F-A2F8-F7DCA4F97608}"/>
              </a:ext>
            </a:extLst>
          </p:cNvPr>
          <p:cNvSpPr txBox="1">
            <a:spLocks noChangeArrowheads="1"/>
          </p:cNvSpPr>
          <p:nvPr/>
        </p:nvSpPr>
        <p:spPr bwMode="auto">
          <a:xfrm>
            <a:off x="65880" y="6019800"/>
            <a:ext cx="4887120" cy="738664"/>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chemeClr val="bg1">
                    <a:lumMod val="50000"/>
                  </a:schemeClr>
                </a:solidFill>
              </a:rPr>
              <a:t>What is </a:t>
            </a:r>
            <a:r>
              <a:rPr lang="en-US" altLang="en-US" sz="1400" dirty="0">
                <a:solidFill>
                  <a:schemeClr val="bg1">
                    <a:lumMod val="50000"/>
                  </a:schemeClr>
                </a:solidFill>
              </a:rPr>
              <a:t>light-near dissociation</a:t>
            </a:r>
            <a:r>
              <a:rPr lang="en-US" altLang="en-US" sz="1400" i="1" dirty="0">
                <a:solidFill>
                  <a:schemeClr val="bg1">
                    <a:lumMod val="50000"/>
                  </a:schemeClr>
                </a:solidFill>
              </a:rPr>
              <a:t>?</a:t>
            </a:r>
          </a:p>
          <a:p>
            <a:pPr eaLnBrk="1" hangingPunct="1">
              <a:spcBef>
                <a:spcPct val="0"/>
              </a:spcBef>
              <a:buClrTx/>
              <a:buSzTx/>
              <a:buFontTx/>
              <a:buNone/>
            </a:pPr>
            <a:r>
              <a:rPr lang="en-US" altLang="en-US" sz="1400" dirty="0">
                <a:solidFill>
                  <a:schemeClr val="bg1">
                    <a:lumMod val="50000"/>
                  </a:schemeClr>
                </a:solidFill>
              </a:rPr>
              <a:t>A phenomena in which the pupils </a:t>
            </a:r>
            <a:r>
              <a:rPr lang="en-US" altLang="en-US" sz="1400" dirty="0" err="1">
                <a:solidFill>
                  <a:schemeClr val="bg1">
                    <a:lumMod val="50000"/>
                  </a:schemeClr>
                </a:solidFill>
              </a:rPr>
              <a:t>miose</a:t>
            </a:r>
            <a:r>
              <a:rPr lang="en-US" altLang="en-US" sz="1400" dirty="0">
                <a:solidFill>
                  <a:schemeClr val="bg1">
                    <a:lumMod val="50000"/>
                  </a:schemeClr>
                </a:solidFill>
              </a:rPr>
              <a:t> less robustly in response to light than they do as part of the </a:t>
            </a:r>
            <a:r>
              <a:rPr lang="en-US" altLang="en-US" sz="1400" b="1" dirty="0">
                <a:solidFill>
                  <a:srgbClr val="0000FF"/>
                </a:solidFill>
              </a:rPr>
              <a:t>near response</a:t>
            </a:r>
          </a:p>
        </p:txBody>
      </p:sp>
      <p:sp>
        <p:nvSpPr>
          <p:cNvPr id="17" name="Text Box 5">
            <a:extLst>
              <a:ext uri="{FF2B5EF4-FFF2-40B4-BE49-F238E27FC236}">
                <a16:creationId xmlns:a16="http://schemas.microsoft.com/office/drawing/2014/main" id="{47DDBBD1-7479-416A-A564-F8E7FFC9DF27}"/>
              </a:ext>
            </a:extLst>
          </p:cNvPr>
          <p:cNvSpPr txBox="1">
            <a:spLocks noChangeArrowheads="1"/>
          </p:cNvSpPr>
          <p:nvPr/>
        </p:nvSpPr>
        <p:spPr bwMode="auto">
          <a:xfrm>
            <a:off x="1311819" y="4788694"/>
            <a:ext cx="5905768" cy="1600438"/>
          </a:xfrm>
          <a:prstGeom prst="rect">
            <a:avLst/>
          </a:prstGeom>
          <a:solidFill>
            <a:srgbClr val="FFFF00"/>
          </a:solidFill>
          <a:ln>
            <a:noFill/>
          </a:ln>
          <a:effec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400" i="1" dirty="0">
                <a:solidFill>
                  <a:srgbClr val="0000FF"/>
                </a:solidFill>
              </a:rPr>
              <a:t>The near response is often referred to by what number-related name?</a:t>
            </a:r>
            <a:endParaRPr lang="en-US" altLang="en-US" sz="1400" dirty="0">
              <a:solidFill>
                <a:srgbClr val="0000FF"/>
              </a:solidFill>
            </a:endParaRPr>
          </a:p>
          <a:p>
            <a:pPr eaLnBrk="1" hangingPunct="1">
              <a:spcBef>
                <a:spcPct val="0"/>
              </a:spcBef>
              <a:buClrTx/>
              <a:buSzTx/>
              <a:buFontTx/>
              <a:buNone/>
            </a:pPr>
            <a:r>
              <a:rPr lang="en-US" altLang="en-US" sz="1400" b="1" dirty="0">
                <a:solidFill>
                  <a:srgbClr val="0000FF"/>
                </a:solidFill>
              </a:rPr>
              <a:t>The near triad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Other than </a:t>
            </a:r>
            <a:r>
              <a:rPr lang="en-US" altLang="en-US" sz="1400" i="1" dirty="0" err="1">
                <a:solidFill>
                  <a:srgbClr val="0000FF"/>
                </a:solidFill>
              </a:rPr>
              <a:t>miosis</a:t>
            </a:r>
            <a:r>
              <a:rPr lang="en-US" altLang="en-US" sz="1400" i="1" dirty="0">
                <a:solidFill>
                  <a:srgbClr val="0000FF"/>
                </a:solidFill>
              </a:rPr>
              <a:t>, what are the other ocular responses of the near triad?</a:t>
            </a:r>
          </a:p>
          <a:p>
            <a:pPr eaLnBrk="1" hangingPunct="1">
              <a:spcBef>
                <a:spcPct val="0"/>
              </a:spcBef>
              <a:buClrTx/>
              <a:buSzTx/>
              <a:buFontTx/>
              <a:buNone/>
            </a:pPr>
            <a:r>
              <a:rPr lang="en-US" altLang="en-US" sz="1400" dirty="0">
                <a:solidFill>
                  <a:srgbClr val="0000FF"/>
                </a:solidFill>
              </a:rPr>
              <a:t>--</a:t>
            </a:r>
            <a:r>
              <a:rPr lang="en-US" altLang="en-US" sz="1400" b="1" dirty="0" err="1">
                <a:solidFill>
                  <a:srgbClr val="0000FF"/>
                </a:solidFill>
              </a:rPr>
              <a:t>Miosis</a:t>
            </a:r>
            <a:endParaRPr lang="en-US" altLang="en-US" sz="1400" b="1" dirty="0">
              <a:solidFill>
                <a:srgbClr val="0000FF"/>
              </a:solidFill>
            </a:endParaRPr>
          </a:p>
          <a:p>
            <a:pPr eaLnBrk="1" hangingPunct="1">
              <a:spcBef>
                <a:spcPct val="0"/>
              </a:spcBef>
              <a:buClrTx/>
              <a:buSzTx/>
              <a:buFontTx/>
              <a:buNone/>
            </a:pPr>
            <a:r>
              <a:rPr lang="en-US" altLang="en-US" sz="1400" dirty="0">
                <a:solidFill>
                  <a:srgbClr val="0000FF"/>
                </a:solidFill>
              </a:rPr>
              <a:t>--</a:t>
            </a:r>
            <a:r>
              <a:rPr lang="en-US" altLang="en-US" sz="1400" b="1" dirty="0">
                <a:solidFill>
                  <a:srgbClr val="0000FF"/>
                </a:solidFill>
              </a:rPr>
              <a:t>Convergence</a:t>
            </a:r>
          </a:p>
          <a:p>
            <a:pPr eaLnBrk="1" hangingPunct="1">
              <a:spcBef>
                <a:spcPct val="0"/>
              </a:spcBef>
              <a:buClrTx/>
              <a:buSzTx/>
              <a:buFontTx/>
              <a:buNone/>
            </a:pPr>
            <a:r>
              <a:rPr lang="en-US" altLang="en-US" sz="1400" dirty="0">
                <a:solidFill>
                  <a:srgbClr val="0000FF"/>
                </a:solidFill>
              </a:rPr>
              <a:t>--</a:t>
            </a:r>
            <a:r>
              <a:rPr lang="en-US" altLang="en-US" sz="1400" b="1" dirty="0">
                <a:solidFill>
                  <a:srgbClr val="0000FF"/>
                </a:solidFill>
              </a:rPr>
              <a:t>Accommodation</a:t>
            </a:r>
          </a:p>
        </p:txBody>
      </p:sp>
    </p:spTree>
    <p:extLst>
      <p:ext uri="{BB962C8B-B14F-4D97-AF65-F5344CB8AC3E}">
        <p14:creationId xmlns:p14="http://schemas.microsoft.com/office/powerpoint/2010/main" val="3636611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25</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1722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t>involved in the pupillary light reflex</a:t>
            </a:r>
            <a:r>
              <a:rPr lang="en-US" sz="1400" dirty="0">
                <a:solidFill>
                  <a:schemeClr val="bg1">
                    <a:lumMod val="75000"/>
                  </a:schemeClr>
                </a:solidFill>
              </a:rPr>
              <a:t>; they peel off just prior to reaching the LGN, heading instead to </a:t>
            </a:r>
            <a:r>
              <a:rPr lang="en-US" sz="1400" b="1" dirty="0"/>
              <a:t>the </a:t>
            </a:r>
            <a:r>
              <a:rPr lang="en-US" sz="1400" b="1" dirty="0" err="1"/>
              <a:t>pretectum</a:t>
            </a:r>
            <a:r>
              <a:rPr lang="en-US" sz="1400" b="1" dirty="0"/>
              <a:t> </a:t>
            </a:r>
            <a:r>
              <a:rPr lang="en-US" sz="1400" b="1" dirty="0">
                <a:solidFill>
                  <a:schemeClr val="bg1">
                    <a:lumMod val="75000"/>
                  </a:schemeClr>
                </a:solidFill>
              </a:rPr>
              <a:t>of the dorsal midbrain to synapse in the </a:t>
            </a:r>
            <a:r>
              <a:rPr lang="en-US" sz="1400" b="1" dirty="0" err="1">
                <a:solidFill>
                  <a:schemeClr val="bg1">
                    <a:lumMod val="75000"/>
                  </a:schemeClr>
                </a:solidFill>
              </a:rPr>
              <a:t>pretectal</a:t>
            </a:r>
            <a:r>
              <a:rPr lang="en-US" sz="1400" b="1" dirty="0">
                <a:solidFill>
                  <a:schemeClr val="bg1">
                    <a:lumMod val="75000"/>
                  </a:schemeClr>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There is an important clinical entity caused by damage to the </a:t>
            </a:r>
            <a:r>
              <a:rPr lang="en-US" altLang="en-US" sz="1300" i="1" dirty="0" err="1">
                <a:solidFill>
                  <a:srgbClr val="0000FF"/>
                </a:solidFill>
              </a:rPr>
              <a:t>pretectum</a:t>
            </a:r>
            <a:r>
              <a:rPr lang="en-US" altLang="en-US" sz="1300" i="1" dirty="0">
                <a:solidFill>
                  <a:srgbClr val="0000FF"/>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rgbClr val="0000FF"/>
                </a:solidFill>
              </a:rPr>
              <a:t>Parinaud syndrome</a:t>
            </a:r>
          </a:p>
          <a:p>
            <a:pPr eaLnBrk="1" hangingPunct="1">
              <a:spcBef>
                <a:spcPct val="0"/>
              </a:spcBef>
              <a:buClrTx/>
              <a:buSzTx/>
              <a:buFontTx/>
              <a:buNone/>
            </a:pPr>
            <a:endParaRPr lang="en-US" altLang="en-US" sz="1300" dirty="0">
              <a:solidFill>
                <a:srgbClr val="0000FF"/>
              </a:solidFill>
            </a:endParaRPr>
          </a:p>
          <a:p>
            <a:pPr eaLnBrk="1" hangingPunct="1">
              <a:spcBef>
                <a:spcPct val="0"/>
              </a:spcBef>
              <a:buClrTx/>
              <a:buSzTx/>
              <a:buFontTx/>
              <a:buNone/>
            </a:pPr>
            <a:r>
              <a:rPr lang="en-US" altLang="en-US" sz="1300" i="1" dirty="0">
                <a:solidFill>
                  <a:srgbClr val="0000FF"/>
                </a:solidFill>
              </a:rPr>
              <a:t>What is the classic pupil finding in Parinaud syndrome?</a:t>
            </a:r>
          </a:p>
          <a:p>
            <a:pPr eaLnBrk="1" hangingPunct="1">
              <a:spcBef>
                <a:spcPct val="0"/>
              </a:spcBef>
              <a:buClrTx/>
              <a:buSzTx/>
              <a:buFontTx/>
              <a:buNone/>
            </a:pPr>
            <a:r>
              <a:rPr lang="en-US" altLang="en-US" sz="1300" dirty="0">
                <a:solidFill>
                  <a:srgbClr val="0000FF"/>
                </a:solidFill>
              </a:rPr>
              <a:t>Light-near dissociation</a:t>
            </a:r>
          </a:p>
          <a:p>
            <a:pPr eaLnBrk="1" hangingPunct="1">
              <a:spcBef>
                <a:spcPct val="0"/>
              </a:spcBef>
              <a:buClrTx/>
              <a:buSzTx/>
              <a:buFontTx/>
              <a:buNone/>
            </a:pPr>
            <a:endParaRPr lang="en-US" altLang="en-US" sz="1300" dirty="0">
              <a:solidFill>
                <a:srgbClr val="0000FF"/>
              </a:solidFill>
            </a:endParaRPr>
          </a:p>
          <a:p>
            <a:pPr eaLnBrk="1" hangingPunct="1">
              <a:lnSpc>
                <a:spcPct val="90000"/>
              </a:lnSpc>
              <a:buNone/>
            </a:pPr>
            <a:r>
              <a:rPr lang="en-US" altLang="en-US" sz="1300" i="1" dirty="0">
                <a:solidFill>
                  <a:srgbClr val="0000FF"/>
                </a:solidFill>
              </a:rPr>
              <a:t>What are the two </a:t>
            </a:r>
            <a:r>
              <a:rPr lang="en-US" altLang="en-US" sz="1300" i="1" dirty="0" err="1">
                <a:solidFill>
                  <a:srgbClr val="0000FF"/>
                </a:solidFill>
              </a:rPr>
              <a:t>noneponymous</a:t>
            </a:r>
            <a:r>
              <a:rPr lang="en-US" altLang="en-US" sz="1300" i="1" dirty="0">
                <a:solidFill>
                  <a:srgbClr val="0000FF"/>
                </a:solidFill>
              </a:rPr>
              <a:t> names for Parinaud syndrome?</a:t>
            </a:r>
          </a:p>
          <a:p>
            <a:pPr eaLnBrk="1" hangingPunct="1">
              <a:lnSpc>
                <a:spcPct val="90000"/>
              </a:lnSpc>
              <a:buNone/>
            </a:pPr>
            <a:r>
              <a:rPr lang="en-US" altLang="en-US" sz="1300" b="1" dirty="0">
                <a:solidFill>
                  <a:srgbClr val="0000FF"/>
                </a:solidFill>
              </a:rPr>
              <a:t>1) </a:t>
            </a:r>
            <a:r>
              <a:rPr lang="en-US" altLang="en-US" sz="1300" b="1" dirty="0">
                <a:solidFill>
                  <a:srgbClr val="FFCCFF"/>
                </a:solidFill>
              </a:rPr>
              <a:t>Dorsal midbrain syndrome</a:t>
            </a:r>
          </a:p>
          <a:p>
            <a:pPr eaLnBrk="1" hangingPunct="1">
              <a:lnSpc>
                <a:spcPct val="90000"/>
              </a:lnSpc>
              <a:buNone/>
            </a:pPr>
            <a:r>
              <a:rPr lang="en-US" altLang="en-US" sz="1300" b="1" dirty="0">
                <a:solidFill>
                  <a:srgbClr val="0000FF"/>
                </a:solidFill>
              </a:rPr>
              <a:t>2) </a:t>
            </a:r>
            <a:r>
              <a:rPr lang="en-US" altLang="en-US" sz="1300" b="1" dirty="0" err="1">
                <a:solidFill>
                  <a:srgbClr val="FFCCFF"/>
                </a:solidFill>
              </a:rPr>
              <a:t>Pretectal</a:t>
            </a:r>
            <a:r>
              <a:rPr lang="en-US" altLang="en-US" sz="1300" b="1" dirty="0">
                <a:solidFill>
                  <a:srgbClr val="FFCCFF"/>
                </a:solidFill>
              </a:rPr>
              <a:t> syndrome</a:t>
            </a:r>
          </a:p>
        </p:txBody>
      </p:sp>
      <p:sp>
        <p:nvSpPr>
          <p:cNvPr id="12" name="Oval 11"/>
          <p:cNvSpPr/>
          <p:nvPr/>
        </p:nvSpPr>
        <p:spPr>
          <a:xfrm>
            <a:off x="2133600" y="3429000"/>
            <a:ext cx="38100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Tree>
    <p:extLst>
      <p:ext uri="{BB962C8B-B14F-4D97-AF65-F5344CB8AC3E}">
        <p14:creationId xmlns:p14="http://schemas.microsoft.com/office/powerpoint/2010/main" val="330961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162800" y="3962400"/>
            <a:ext cx="141606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962400"/>
            <a:ext cx="1524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26</a:t>
            </a:fld>
            <a:endParaRPr lang="en-US" altLang="en-US" sz="1000"/>
          </a:p>
        </p:txBody>
      </p:sp>
      <p:sp>
        <p:nvSpPr>
          <p:cNvPr id="3" name="TextBox 2"/>
          <p:cNvSpPr txBox="1"/>
          <p:nvPr/>
        </p:nvSpPr>
        <p:spPr>
          <a:xfrm>
            <a:off x="533400" y="1138297"/>
            <a:ext cx="7924799" cy="2062103"/>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dirty="0">
                <a:solidFill>
                  <a:schemeClr val="bg1">
                    <a:lumMod val="75000"/>
                  </a:schemeClr>
                </a:solidFill>
              </a:rPr>
              <a:t>The axons of retinal ganglion cells</a:t>
            </a:r>
          </a:p>
          <a:p>
            <a:endParaRPr lang="en-US" sz="1600" i="1" dirty="0">
              <a:solidFill>
                <a:schemeClr val="bg1">
                  <a:lumMod val="75000"/>
                </a:schemeClr>
              </a:solidFill>
            </a:endParaRPr>
          </a:p>
          <a:p>
            <a:r>
              <a:rPr lang="en-US" sz="1600" i="1" dirty="0">
                <a:solidFill>
                  <a:schemeClr val="bg1">
                    <a:lumMod val="75000"/>
                  </a:schemeClr>
                </a:solidFill>
              </a:rPr>
              <a:t>Do they synapse in the region of the optic nerve head?</a:t>
            </a:r>
          </a:p>
          <a:p>
            <a:r>
              <a:rPr lang="en-US" sz="1600" dirty="0">
                <a:solidFill>
                  <a:schemeClr val="bg1">
                    <a:lumMod val="75000"/>
                  </a:schemeClr>
                </a:solidFill>
              </a:rPr>
              <a:t>No</a:t>
            </a:r>
          </a:p>
          <a:p>
            <a:endParaRPr lang="en-US" sz="1600" dirty="0">
              <a:solidFill>
                <a:schemeClr val="bg1">
                  <a:lumMod val="75000"/>
                </a:schemeClr>
              </a:solidFill>
            </a:endParaRPr>
          </a:p>
          <a:p>
            <a:r>
              <a:rPr lang="en-US" sz="1600" i="1" dirty="0">
                <a:solidFill>
                  <a:schemeClr val="bg1">
                    <a:lumMod val="75000"/>
                  </a:schemeClr>
                </a:solidFill>
              </a:rPr>
              <a:t>Where will they synapse?</a:t>
            </a:r>
          </a:p>
          <a:p>
            <a:r>
              <a:rPr lang="en-US" sz="1600" dirty="0">
                <a:solidFill>
                  <a:schemeClr val="bg1">
                    <a:lumMod val="75000"/>
                  </a:schemeClr>
                </a:solidFill>
              </a:rPr>
              <a:t>Most will synapse in the lateral geniculate nucleus (LGN)</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p:cNvSpPr txBox="1"/>
          <p:nvPr/>
        </p:nvSpPr>
        <p:spPr>
          <a:xfrm>
            <a:off x="533400" y="4338935"/>
            <a:ext cx="61722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The hypothalamus, where they are involved in modulating circadian responses</a:t>
            </a:r>
          </a:p>
        </p:txBody>
      </p:sp>
      <p:sp>
        <p:nvSpPr>
          <p:cNvPr id="8" name="TextBox 7"/>
          <p:cNvSpPr txBox="1"/>
          <p:nvPr/>
        </p:nvSpPr>
        <p:spPr>
          <a:xfrm>
            <a:off x="533400" y="3528536"/>
            <a:ext cx="8382000"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dirty="0">
                <a:solidFill>
                  <a:schemeClr val="bg1">
                    <a:lumMod val="75000"/>
                  </a:schemeClr>
                </a:solidFill>
              </a:rPr>
              <a:t>Most of the others are </a:t>
            </a:r>
            <a:r>
              <a:rPr lang="en-US" sz="1400" b="1" dirty="0"/>
              <a:t>involved in the pupillary light reflex</a:t>
            </a:r>
            <a:r>
              <a:rPr lang="en-US" sz="1400" dirty="0">
                <a:solidFill>
                  <a:schemeClr val="bg1">
                    <a:lumMod val="75000"/>
                  </a:schemeClr>
                </a:solidFill>
              </a:rPr>
              <a:t>; they peel off just prior to reaching the LGN, heading instead to </a:t>
            </a:r>
            <a:r>
              <a:rPr lang="en-US" sz="1400" b="1" dirty="0"/>
              <a:t>the </a:t>
            </a:r>
            <a:r>
              <a:rPr lang="en-US" sz="1400" b="1" dirty="0" err="1"/>
              <a:t>pretectum</a:t>
            </a:r>
            <a:r>
              <a:rPr lang="en-US" sz="1400" b="1" dirty="0"/>
              <a:t> </a:t>
            </a:r>
            <a:r>
              <a:rPr lang="en-US" sz="1400" b="1" dirty="0">
                <a:solidFill>
                  <a:schemeClr val="bg1">
                    <a:lumMod val="75000"/>
                  </a:schemeClr>
                </a:solidFill>
              </a:rPr>
              <a:t>of the </a:t>
            </a:r>
            <a:r>
              <a:rPr lang="en-US" sz="1400" b="1" dirty="0">
                <a:solidFill>
                  <a:srgbClr val="949432"/>
                </a:solidFill>
              </a:rPr>
              <a:t>dorsal midbrain </a:t>
            </a:r>
            <a:r>
              <a:rPr lang="en-US" sz="1400" b="1" dirty="0">
                <a:solidFill>
                  <a:schemeClr val="bg1">
                    <a:lumMod val="75000"/>
                  </a:schemeClr>
                </a:solidFill>
              </a:rPr>
              <a:t>to synapse in the </a:t>
            </a:r>
            <a:r>
              <a:rPr lang="en-US" sz="1400" b="1" dirty="0" err="1">
                <a:solidFill>
                  <a:srgbClr val="FF0000"/>
                </a:solidFill>
              </a:rPr>
              <a:t>pretectal</a:t>
            </a:r>
            <a:r>
              <a:rPr lang="en-US" sz="1400" b="1" dirty="0">
                <a:solidFill>
                  <a:srgbClr val="FF0000"/>
                </a:solidFill>
              </a:rPr>
              <a:t> nuclei</a:t>
            </a:r>
          </a:p>
        </p:txBody>
      </p:sp>
      <p:sp>
        <p:nvSpPr>
          <p:cNvPr id="9" name="TextBox 6"/>
          <p:cNvSpPr txBox="1">
            <a:spLocks noChangeArrowheads="1"/>
          </p:cNvSpPr>
          <p:nvPr/>
        </p:nvSpPr>
        <p:spPr bwMode="auto">
          <a:xfrm>
            <a:off x="577867" y="4648200"/>
            <a:ext cx="8001000" cy="2152897"/>
          </a:xfrm>
          <a:prstGeom prst="rect">
            <a:avLst/>
          </a:prstGeom>
          <a:solidFill>
            <a:srgbClr val="FFCCFF"/>
          </a:solidFill>
          <a:ln>
            <a:noFill/>
          </a:ln>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There is an important clinical entity caused by damage to the </a:t>
            </a:r>
            <a:r>
              <a:rPr lang="en-US" altLang="en-US" sz="1300" i="1" dirty="0" err="1">
                <a:solidFill>
                  <a:srgbClr val="0000FF"/>
                </a:solidFill>
              </a:rPr>
              <a:t>pretectum</a:t>
            </a:r>
            <a:r>
              <a:rPr lang="en-US" altLang="en-US" sz="1300" i="1" dirty="0">
                <a:solidFill>
                  <a:srgbClr val="0000FF"/>
                </a:solidFill>
              </a:rPr>
              <a:t>. This entity has four classic findings, one of which involves the pupils. What is the eponymous name of this clinical entity?</a:t>
            </a:r>
          </a:p>
          <a:p>
            <a:pPr eaLnBrk="1" hangingPunct="1">
              <a:spcBef>
                <a:spcPct val="0"/>
              </a:spcBef>
              <a:buClrTx/>
              <a:buSzTx/>
              <a:buFontTx/>
              <a:buNone/>
            </a:pPr>
            <a:r>
              <a:rPr lang="en-US" altLang="en-US" sz="1300" b="1" dirty="0">
                <a:solidFill>
                  <a:srgbClr val="0000FF"/>
                </a:solidFill>
              </a:rPr>
              <a:t>Parinaud syndrome</a:t>
            </a:r>
          </a:p>
          <a:p>
            <a:pPr eaLnBrk="1" hangingPunct="1">
              <a:spcBef>
                <a:spcPct val="0"/>
              </a:spcBef>
              <a:buClrTx/>
              <a:buSzTx/>
              <a:buFontTx/>
              <a:buNone/>
            </a:pPr>
            <a:endParaRPr lang="en-US" altLang="en-US" sz="1300" dirty="0">
              <a:solidFill>
                <a:srgbClr val="0000FF"/>
              </a:solidFill>
            </a:endParaRPr>
          </a:p>
          <a:p>
            <a:pPr eaLnBrk="1" hangingPunct="1">
              <a:spcBef>
                <a:spcPct val="0"/>
              </a:spcBef>
              <a:buClrTx/>
              <a:buSzTx/>
              <a:buFontTx/>
              <a:buNone/>
            </a:pPr>
            <a:r>
              <a:rPr lang="en-US" altLang="en-US" sz="1300" i="1" dirty="0">
                <a:solidFill>
                  <a:srgbClr val="0000FF"/>
                </a:solidFill>
              </a:rPr>
              <a:t>What is the classic pupil finding in Parinaud syndrome?</a:t>
            </a:r>
          </a:p>
          <a:p>
            <a:pPr eaLnBrk="1" hangingPunct="1">
              <a:spcBef>
                <a:spcPct val="0"/>
              </a:spcBef>
              <a:buClrTx/>
              <a:buSzTx/>
              <a:buFontTx/>
              <a:buNone/>
            </a:pPr>
            <a:r>
              <a:rPr lang="en-US" altLang="en-US" sz="1300" dirty="0">
                <a:solidFill>
                  <a:srgbClr val="0000FF"/>
                </a:solidFill>
              </a:rPr>
              <a:t>Light-near dissociation</a:t>
            </a:r>
          </a:p>
          <a:p>
            <a:pPr eaLnBrk="1" hangingPunct="1">
              <a:spcBef>
                <a:spcPct val="0"/>
              </a:spcBef>
              <a:buClrTx/>
              <a:buSzTx/>
              <a:buFontTx/>
              <a:buNone/>
            </a:pPr>
            <a:endParaRPr lang="en-US" altLang="en-US" sz="1300" dirty="0">
              <a:solidFill>
                <a:srgbClr val="0000FF"/>
              </a:solidFill>
            </a:endParaRPr>
          </a:p>
          <a:p>
            <a:pPr eaLnBrk="1" hangingPunct="1">
              <a:lnSpc>
                <a:spcPct val="90000"/>
              </a:lnSpc>
              <a:buNone/>
            </a:pPr>
            <a:r>
              <a:rPr lang="en-US" altLang="en-US" sz="1300" i="1" dirty="0">
                <a:solidFill>
                  <a:srgbClr val="0000FF"/>
                </a:solidFill>
              </a:rPr>
              <a:t>What are the two </a:t>
            </a:r>
            <a:r>
              <a:rPr lang="en-US" altLang="en-US" sz="1300" i="1" dirty="0" err="1">
                <a:solidFill>
                  <a:srgbClr val="0000FF"/>
                </a:solidFill>
              </a:rPr>
              <a:t>noneponymous</a:t>
            </a:r>
            <a:r>
              <a:rPr lang="en-US" altLang="en-US" sz="1300" i="1" dirty="0">
                <a:solidFill>
                  <a:srgbClr val="0000FF"/>
                </a:solidFill>
              </a:rPr>
              <a:t> names for Parinaud syndrome?</a:t>
            </a:r>
          </a:p>
          <a:p>
            <a:pPr eaLnBrk="1" hangingPunct="1">
              <a:lnSpc>
                <a:spcPct val="90000"/>
              </a:lnSpc>
              <a:buNone/>
            </a:pPr>
            <a:r>
              <a:rPr lang="en-US" altLang="en-US" sz="1300" b="1" dirty="0">
                <a:solidFill>
                  <a:srgbClr val="0000FF"/>
                </a:solidFill>
              </a:rPr>
              <a:t>1) </a:t>
            </a:r>
            <a:r>
              <a:rPr lang="en-US" altLang="en-US" sz="1300" b="1" dirty="0">
                <a:solidFill>
                  <a:srgbClr val="949432"/>
                </a:solidFill>
              </a:rPr>
              <a:t>Dorsal midbrain syndrome</a:t>
            </a:r>
          </a:p>
          <a:p>
            <a:pPr eaLnBrk="1" hangingPunct="1">
              <a:lnSpc>
                <a:spcPct val="90000"/>
              </a:lnSpc>
              <a:buNone/>
            </a:pPr>
            <a:r>
              <a:rPr lang="en-US" altLang="en-US" sz="1300" b="1" dirty="0">
                <a:solidFill>
                  <a:srgbClr val="0000FF"/>
                </a:solidFill>
              </a:rPr>
              <a:t>2) </a:t>
            </a:r>
            <a:r>
              <a:rPr lang="en-US" altLang="en-US" sz="1300" b="1" dirty="0" err="1">
                <a:solidFill>
                  <a:srgbClr val="FF0000"/>
                </a:solidFill>
              </a:rPr>
              <a:t>Pretectal</a:t>
            </a:r>
            <a:r>
              <a:rPr lang="en-US" altLang="en-US" sz="1300" b="1" dirty="0">
                <a:solidFill>
                  <a:srgbClr val="FF0000"/>
                </a:solidFill>
              </a:rPr>
              <a:t> syndrome</a:t>
            </a:r>
          </a:p>
        </p:txBody>
      </p:sp>
      <p:sp>
        <p:nvSpPr>
          <p:cNvPr id="10" name="Oval 9"/>
          <p:cNvSpPr/>
          <p:nvPr/>
        </p:nvSpPr>
        <p:spPr>
          <a:xfrm>
            <a:off x="2133600" y="3429000"/>
            <a:ext cx="38100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Tree>
    <p:extLst>
      <p:ext uri="{BB962C8B-B14F-4D97-AF65-F5344CB8AC3E}">
        <p14:creationId xmlns:p14="http://schemas.microsoft.com/office/powerpoint/2010/main" val="323825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27</a:t>
            </a:fld>
            <a:endParaRPr lang="en-US" altLang="en-US" sz="1000"/>
          </a:p>
        </p:txBody>
      </p:sp>
      <p:sp>
        <p:nvSpPr>
          <p:cNvPr id="11" name="TextBox 10"/>
          <p:cNvSpPr txBox="1"/>
          <p:nvPr/>
        </p:nvSpPr>
        <p:spPr>
          <a:xfrm>
            <a:off x="381000" y="3189982"/>
            <a:ext cx="8387232" cy="338554"/>
          </a:xfrm>
          <a:prstGeom prst="rect">
            <a:avLst/>
          </a:prstGeom>
          <a:noFill/>
        </p:spPr>
        <p:txBody>
          <a:bodyPr wrap="none" rtlCol="0">
            <a:spAutoFit/>
          </a:bodyPr>
          <a:lstStyle/>
          <a:p>
            <a:r>
              <a:rPr lang="en-US" sz="1600" i="1" dirty="0">
                <a:solidFill>
                  <a:srgbClr val="0000FF"/>
                </a:solidFill>
              </a:rPr>
              <a:t>Anatomically speaking, the optic nerve is considered to have four portions. What are they?</a:t>
            </a:r>
          </a:p>
        </p:txBody>
      </p:sp>
      <p:graphicFrame>
        <p:nvGraphicFramePr>
          <p:cNvPr id="12" name="Group 49"/>
          <p:cNvGraphicFramePr>
            <a:graphicFrameLocks noGrp="1"/>
          </p:cNvGraphicFramePr>
          <p:nvPr>
            <p:extLst>
              <p:ext uri="{D42A27DB-BD31-4B8C-83A1-F6EECF244321}">
                <p14:modId xmlns:p14="http://schemas.microsoft.com/office/powerpoint/2010/main" val="2254854332"/>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FF"/>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0" i="1"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000" b="0" i="1"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3" name="Rectangle 12"/>
          <p:cNvSpPr/>
          <p:nvPr/>
        </p:nvSpPr>
        <p:spPr>
          <a:xfrm>
            <a:off x="4572000" y="685799"/>
            <a:ext cx="2895600" cy="2286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8" name="TextBox 7">
            <a:extLst>
              <a:ext uri="{FF2B5EF4-FFF2-40B4-BE49-F238E27FC236}">
                <a16:creationId xmlns:a16="http://schemas.microsoft.com/office/drawing/2014/main" id="{973FA33E-3CC9-4CD6-8CA7-49F74295668C}"/>
              </a:ext>
            </a:extLst>
          </p:cNvPr>
          <p:cNvSpPr txBox="1"/>
          <p:nvPr/>
        </p:nvSpPr>
        <p:spPr>
          <a:xfrm>
            <a:off x="610346" y="1262544"/>
            <a:ext cx="806631" cy="276999"/>
          </a:xfrm>
          <a:prstGeom prst="rect">
            <a:avLst/>
          </a:prstGeom>
          <a:noFill/>
        </p:spPr>
        <p:txBody>
          <a:bodyPr wrap="none" rtlCol="0">
            <a:spAutoFit/>
          </a:bodyPr>
          <a:lstStyle/>
          <a:p>
            <a:pPr algn="ctr"/>
            <a:r>
              <a:rPr lang="en-US" sz="1200" i="1" dirty="0"/>
              <a:t>(anterior)</a:t>
            </a:r>
          </a:p>
        </p:txBody>
      </p:sp>
      <p:cxnSp>
        <p:nvCxnSpPr>
          <p:cNvPr id="9" name="Straight Arrow Connector 8">
            <a:extLst>
              <a:ext uri="{FF2B5EF4-FFF2-40B4-BE49-F238E27FC236}">
                <a16:creationId xmlns:a16="http://schemas.microsoft.com/office/drawing/2014/main" id="{25679C46-FA74-42C0-B3F2-5D3DFEBB27A9}"/>
              </a:ext>
            </a:extLst>
          </p:cNvPr>
          <p:cNvCxnSpPr/>
          <p:nvPr/>
        </p:nvCxnSpPr>
        <p:spPr>
          <a:xfrm>
            <a:off x="1447800" y="1400634"/>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1D713DA-B285-49A0-B2B3-59A405A16461}"/>
              </a:ext>
            </a:extLst>
          </p:cNvPr>
          <p:cNvSpPr txBox="1"/>
          <p:nvPr/>
        </p:nvSpPr>
        <p:spPr>
          <a:xfrm>
            <a:off x="576683" y="2618601"/>
            <a:ext cx="883576" cy="276999"/>
          </a:xfrm>
          <a:prstGeom prst="rect">
            <a:avLst/>
          </a:prstGeom>
          <a:noFill/>
        </p:spPr>
        <p:txBody>
          <a:bodyPr wrap="none" rtlCol="0">
            <a:spAutoFit/>
          </a:bodyPr>
          <a:lstStyle/>
          <a:p>
            <a:pPr algn="ctr"/>
            <a:r>
              <a:rPr lang="en-US" sz="1200" i="1" dirty="0"/>
              <a:t>(posterior)</a:t>
            </a:r>
          </a:p>
        </p:txBody>
      </p:sp>
      <p:cxnSp>
        <p:nvCxnSpPr>
          <p:cNvPr id="14" name="Straight Arrow Connector 13">
            <a:extLst>
              <a:ext uri="{FF2B5EF4-FFF2-40B4-BE49-F238E27FC236}">
                <a16:creationId xmlns:a16="http://schemas.microsoft.com/office/drawing/2014/main" id="{6B8B208E-EE72-467A-8AAD-DC9909F961BF}"/>
              </a:ext>
            </a:extLst>
          </p:cNvPr>
          <p:cNvCxnSpPr/>
          <p:nvPr/>
        </p:nvCxnSpPr>
        <p:spPr>
          <a:xfrm>
            <a:off x="1447800" y="27571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232B6A-4D29-416B-AC2C-9FF90530E682}"/>
              </a:ext>
            </a:extLst>
          </p:cNvPr>
          <p:cNvCxnSpPr>
            <a:stCxn id="8" idx="2"/>
            <a:endCxn id="10" idx="0"/>
          </p:cNvCxnSpPr>
          <p:nvPr/>
        </p:nvCxnSpPr>
        <p:spPr>
          <a:xfrm>
            <a:off x="1013662" y="1539543"/>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28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28</a:t>
            </a:fld>
            <a:endParaRPr lang="en-US" altLang="en-US" sz="1000"/>
          </a:p>
        </p:txBody>
      </p:sp>
      <p:sp>
        <p:nvSpPr>
          <p:cNvPr id="8" name="TextBox 7"/>
          <p:cNvSpPr txBox="1"/>
          <p:nvPr/>
        </p:nvSpPr>
        <p:spPr>
          <a:xfrm>
            <a:off x="381000" y="3189982"/>
            <a:ext cx="8387232" cy="338554"/>
          </a:xfrm>
          <a:prstGeom prst="rect">
            <a:avLst/>
          </a:prstGeom>
          <a:noFill/>
        </p:spPr>
        <p:txBody>
          <a:bodyPr wrap="none" rtlCol="0">
            <a:spAutoFit/>
          </a:bodyPr>
          <a:lstStyle/>
          <a:p>
            <a:r>
              <a:rPr lang="en-US" sz="1600" i="1" dirty="0">
                <a:solidFill>
                  <a:srgbClr val="0000FF"/>
                </a:solidFill>
              </a:rPr>
              <a:t>Anatomically speaking, the optic nerve is considered to have four portions. What are they?</a:t>
            </a:r>
          </a:p>
        </p:txBody>
      </p:sp>
      <p:graphicFrame>
        <p:nvGraphicFramePr>
          <p:cNvPr id="10" name="Group 49"/>
          <p:cNvGraphicFramePr>
            <a:graphicFrameLocks noGrp="1"/>
          </p:cNvGraphicFramePr>
          <p:nvPr>
            <p:extLst>
              <p:ext uri="{D42A27DB-BD31-4B8C-83A1-F6EECF244321}">
                <p14:modId xmlns:p14="http://schemas.microsoft.com/office/powerpoint/2010/main" val="1655036285"/>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0" i="1"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000" b="0" i="1"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4572000" y="685799"/>
            <a:ext cx="2895600" cy="2286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9" name="TextBox 8">
            <a:extLst>
              <a:ext uri="{FF2B5EF4-FFF2-40B4-BE49-F238E27FC236}">
                <a16:creationId xmlns:a16="http://schemas.microsoft.com/office/drawing/2014/main" id="{5E3F6A6B-DA60-4827-8F91-5DFE3972C24F}"/>
              </a:ext>
            </a:extLst>
          </p:cNvPr>
          <p:cNvSpPr txBox="1"/>
          <p:nvPr/>
        </p:nvSpPr>
        <p:spPr>
          <a:xfrm>
            <a:off x="610346" y="1262544"/>
            <a:ext cx="806631" cy="276999"/>
          </a:xfrm>
          <a:prstGeom prst="rect">
            <a:avLst/>
          </a:prstGeom>
          <a:noFill/>
        </p:spPr>
        <p:txBody>
          <a:bodyPr wrap="none" rtlCol="0">
            <a:spAutoFit/>
          </a:bodyPr>
          <a:lstStyle/>
          <a:p>
            <a:pPr algn="ctr"/>
            <a:r>
              <a:rPr lang="en-US" sz="1200" i="1" dirty="0"/>
              <a:t>(anterior)</a:t>
            </a:r>
          </a:p>
        </p:txBody>
      </p:sp>
      <p:cxnSp>
        <p:nvCxnSpPr>
          <p:cNvPr id="12" name="Straight Arrow Connector 11">
            <a:extLst>
              <a:ext uri="{FF2B5EF4-FFF2-40B4-BE49-F238E27FC236}">
                <a16:creationId xmlns:a16="http://schemas.microsoft.com/office/drawing/2014/main" id="{3DF30B8F-0EC9-4C0C-A6A9-AFC0B61F41AE}"/>
              </a:ext>
            </a:extLst>
          </p:cNvPr>
          <p:cNvCxnSpPr/>
          <p:nvPr/>
        </p:nvCxnSpPr>
        <p:spPr>
          <a:xfrm>
            <a:off x="1447800" y="1400634"/>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FB6033-46C3-477F-979F-2CB0A420260E}"/>
              </a:ext>
            </a:extLst>
          </p:cNvPr>
          <p:cNvSpPr txBox="1"/>
          <p:nvPr/>
        </p:nvSpPr>
        <p:spPr>
          <a:xfrm>
            <a:off x="576683" y="2618601"/>
            <a:ext cx="883576" cy="276999"/>
          </a:xfrm>
          <a:prstGeom prst="rect">
            <a:avLst/>
          </a:prstGeom>
          <a:noFill/>
        </p:spPr>
        <p:txBody>
          <a:bodyPr wrap="none" rtlCol="0">
            <a:spAutoFit/>
          </a:bodyPr>
          <a:lstStyle/>
          <a:p>
            <a:pPr algn="ctr"/>
            <a:r>
              <a:rPr lang="en-US" sz="1200" i="1" dirty="0"/>
              <a:t>(posterior)</a:t>
            </a:r>
          </a:p>
        </p:txBody>
      </p:sp>
      <p:cxnSp>
        <p:nvCxnSpPr>
          <p:cNvPr id="14" name="Straight Arrow Connector 13">
            <a:extLst>
              <a:ext uri="{FF2B5EF4-FFF2-40B4-BE49-F238E27FC236}">
                <a16:creationId xmlns:a16="http://schemas.microsoft.com/office/drawing/2014/main" id="{D8804566-C8ED-46C4-A7C3-2AFE0576E1BA}"/>
              </a:ext>
            </a:extLst>
          </p:cNvPr>
          <p:cNvCxnSpPr/>
          <p:nvPr/>
        </p:nvCxnSpPr>
        <p:spPr>
          <a:xfrm>
            <a:off x="1447800" y="27571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55E03B-E527-4CFD-BC9D-2A90A035E91E}"/>
              </a:ext>
            </a:extLst>
          </p:cNvPr>
          <p:cNvCxnSpPr>
            <a:stCxn id="9" idx="2"/>
            <a:endCxn id="13" idx="0"/>
          </p:cNvCxnSpPr>
          <p:nvPr/>
        </p:nvCxnSpPr>
        <p:spPr>
          <a:xfrm>
            <a:off x="1013662" y="1539543"/>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20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29</a:t>
            </a:fld>
            <a:endParaRPr lang="en-US" altLang="en-US" sz="1000"/>
          </a:p>
        </p:txBody>
      </p:sp>
      <p:sp>
        <p:nvSpPr>
          <p:cNvPr id="8" name="TextBox 7"/>
          <p:cNvSpPr txBox="1"/>
          <p:nvPr/>
        </p:nvSpPr>
        <p:spPr>
          <a:xfrm>
            <a:off x="381000" y="3189982"/>
            <a:ext cx="8387232" cy="338554"/>
          </a:xfrm>
          <a:prstGeom prst="rect">
            <a:avLst/>
          </a:prstGeom>
          <a:noFill/>
        </p:spPr>
        <p:txBody>
          <a:bodyPr wrap="none" rtlCol="0">
            <a:spAutoFit/>
          </a:bodyPr>
          <a:lstStyle/>
          <a:p>
            <a:r>
              <a:rPr lang="en-US" sz="1600" i="1" dirty="0">
                <a:solidFill>
                  <a:srgbClr val="0000FF"/>
                </a:solidFill>
              </a:rPr>
              <a:t>Anatomically speaking, the optic nerve is considered to have four portions. What are they?</a:t>
            </a:r>
          </a:p>
        </p:txBody>
      </p:sp>
      <p:graphicFrame>
        <p:nvGraphicFramePr>
          <p:cNvPr id="10" name="Group 49"/>
          <p:cNvGraphicFramePr>
            <a:graphicFrameLocks noGrp="1"/>
          </p:cNvGraphicFramePr>
          <p:nvPr>
            <p:extLst>
              <p:ext uri="{D42A27DB-BD31-4B8C-83A1-F6EECF244321}">
                <p14:modId xmlns:p14="http://schemas.microsoft.com/office/powerpoint/2010/main" val="3757581676"/>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0" i="1"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000" b="0" i="1"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4572000" y="685799"/>
            <a:ext cx="2895600" cy="2286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9" name="TextBox 8">
            <a:extLst>
              <a:ext uri="{FF2B5EF4-FFF2-40B4-BE49-F238E27FC236}">
                <a16:creationId xmlns:a16="http://schemas.microsoft.com/office/drawing/2014/main" id="{5E3F6A6B-DA60-4827-8F91-5DFE3972C24F}"/>
              </a:ext>
            </a:extLst>
          </p:cNvPr>
          <p:cNvSpPr txBox="1"/>
          <p:nvPr/>
        </p:nvSpPr>
        <p:spPr>
          <a:xfrm>
            <a:off x="610346" y="1262544"/>
            <a:ext cx="806631" cy="276999"/>
          </a:xfrm>
          <a:prstGeom prst="rect">
            <a:avLst/>
          </a:prstGeom>
          <a:noFill/>
        </p:spPr>
        <p:txBody>
          <a:bodyPr wrap="none" rtlCol="0">
            <a:spAutoFit/>
          </a:bodyPr>
          <a:lstStyle/>
          <a:p>
            <a:pPr algn="ctr"/>
            <a:r>
              <a:rPr lang="en-US" sz="1200" i="1" dirty="0"/>
              <a:t>(anterior)</a:t>
            </a:r>
          </a:p>
        </p:txBody>
      </p:sp>
      <p:cxnSp>
        <p:nvCxnSpPr>
          <p:cNvPr id="12" name="Straight Arrow Connector 11">
            <a:extLst>
              <a:ext uri="{FF2B5EF4-FFF2-40B4-BE49-F238E27FC236}">
                <a16:creationId xmlns:a16="http://schemas.microsoft.com/office/drawing/2014/main" id="{3DF30B8F-0EC9-4C0C-A6A9-AFC0B61F41AE}"/>
              </a:ext>
            </a:extLst>
          </p:cNvPr>
          <p:cNvCxnSpPr/>
          <p:nvPr/>
        </p:nvCxnSpPr>
        <p:spPr>
          <a:xfrm>
            <a:off x="1447800" y="1400634"/>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FB6033-46C3-477F-979F-2CB0A420260E}"/>
              </a:ext>
            </a:extLst>
          </p:cNvPr>
          <p:cNvSpPr txBox="1"/>
          <p:nvPr/>
        </p:nvSpPr>
        <p:spPr>
          <a:xfrm>
            <a:off x="576683" y="2618601"/>
            <a:ext cx="883576" cy="276999"/>
          </a:xfrm>
          <a:prstGeom prst="rect">
            <a:avLst/>
          </a:prstGeom>
          <a:noFill/>
        </p:spPr>
        <p:txBody>
          <a:bodyPr wrap="none" rtlCol="0">
            <a:spAutoFit/>
          </a:bodyPr>
          <a:lstStyle/>
          <a:p>
            <a:pPr algn="ctr"/>
            <a:r>
              <a:rPr lang="en-US" sz="1200" i="1" dirty="0"/>
              <a:t>(posterior)</a:t>
            </a:r>
          </a:p>
        </p:txBody>
      </p:sp>
      <p:cxnSp>
        <p:nvCxnSpPr>
          <p:cNvPr id="14" name="Straight Arrow Connector 13">
            <a:extLst>
              <a:ext uri="{FF2B5EF4-FFF2-40B4-BE49-F238E27FC236}">
                <a16:creationId xmlns:a16="http://schemas.microsoft.com/office/drawing/2014/main" id="{D8804566-C8ED-46C4-A7C3-2AFE0576E1BA}"/>
              </a:ext>
            </a:extLst>
          </p:cNvPr>
          <p:cNvCxnSpPr/>
          <p:nvPr/>
        </p:nvCxnSpPr>
        <p:spPr>
          <a:xfrm>
            <a:off x="1447800" y="27571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55E03B-E527-4CFD-BC9D-2A90A035E91E}"/>
              </a:ext>
            </a:extLst>
          </p:cNvPr>
          <p:cNvCxnSpPr>
            <a:stCxn id="9" idx="2"/>
            <a:endCxn id="13" idx="0"/>
          </p:cNvCxnSpPr>
          <p:nvPr/>
        </p:nvCxnSpPr>
        <p:spPr>
          <a:xfrm>
            <a:off x="1013662" y="1539543"/>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4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a:t>
            </a:fld>
            <a:endParaRPr lang="en-US" altLang="en-US" sz="1000"/>
          </a:p>
        </p:txBody>
      </p:sp>
      <p:sp>
        <p:nvSpPr>
          <p:cNvPr id="3" name="TextBox 2"/>
          <p:cNvSpPr txBox="1"/>
          <p:nvPr/>
        </p:nvSpPr>
        <p:spPr>
          <a:xfrm>
            <a:off x="533400" y="1138297"/>
            <a:ext cx="7924799" cy="338554"/>
          </a:xfrm>
          <a:prstGeom prst="rect">
            <a:avLst/>
          </a:prstGeom>
          <a:noFill/>
        </p:spPr>
        <p:txBody>
          <a:bodyPr wrap="square" rtlCol="0">
            <a:spAutoFit/>
          </a:bodyPr>
          <a:lstStyle/>
          <a:p>
            <a:r>
              <a:rPr lang="en-US" sz="1600" i="1" dirty="0">
                <a:solidFill>
                  <a:srgbClr val="0000FF"/>
                </a:solidFill>
              </a:rPr>
              <a:t>The optic nerves are composed of what?</a:t>
            </a:r>
            <a:endParaRPr lang="en-US" sz="1600" dirty="0">
              <a:solidFill>
                <a:srgbClr val="0000FF"/>
              </a:solidFill>
            </a:endParaRP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Tree>
    <p:extLst>
      <p:ext uri="{BB962C8B-B14F-4D97-AF65-F5344CB8AC3E}">
        <p14:creationId xmlns:p14="http://schemas.microsoft.com/office/powerpoint/2010/main" val="2824588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30</a:t>
            </a:fld>
            <a:endParaRPr lang="en-US" altLang="en-US" sz="1000"/>
          </a:p>
        </p:txBody>
      </p:sp>
      <p:sp>
        <p:nvSpPr>
          <p:cNvPr id="8" name="TextBox 7"/>
          <p:cNvSpPr txBox="1"/>
          <p:nvPr/>
        </p:nvSpPr>
        <p:spPr>
          <a:xfrm>
            <a:off x="381000" y="3189982"/>
            <a:ext cx="8387232" cy="338554"/>
          </a:xfrm>
          <a:prstGeom prst="rect">
            <a:avLst/>
          </a:prstGeom>
          <a:noFill/>
        </p:spPr>
        <p:txBody>
          <a:bodyPr wrap="none" rtlCol="0">
            <a:spAutoFit/>
          </a:bodyPr>
          <a:lstStyle/>
          <a:p>
            <a:r>
              <a:rPr lang="en-US" sz="1600" i="1" dirty="0">
                <a:solidFill>
                  <a:srgbClr val="0000FF"/>
                </a:solidFill>
              </a:rPr>
              <a:t>Anatomically speaking, the optic nerve is considered to have four portions. What are they?</a:t>
            </a:r>
          </a:p>
        </p:txBody>
      </p:sp>
      <p:graphicFrame>
        <p:nvGraphicFramePr>
          <p:cNvPr id="10" name="Group 49"/>
          <p:cNvGraphicFramePr>
            <a:graphicFrameLocks noGrp="1"/>
          </p:cNvGraphicFramePr>
          <p:nvPr>
            <p:extLst>
              <p:ext uri="{D42A27DB-BD31-4B8C-83A1-F6EECF244321}">
                <p14:modId xmlns:p14="http://schemas.microsoft.com/office/powerpoint/2010/main" val="358687494"/>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0" i="1"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Canalicular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000" b="0" i="1"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4572000" y="685799"/>
            <a:ext cx="2895600" cy="2286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9" name="TextBox 8">
            <a:extLst>
              <a:ext uri="{FF2B5EF4-FFF2-40B4-BE49-F238E27FC236}">
                <a16:creationId xmlns:a16="http://schemas.microsoft.com/office/drawing/2014/main" id="{5E3F6A6B-DA60-4827-8F91-5DFE3972C24F}"/>
              </a:ext>
            </a:extLst>
          </p:cNvPr>
          <p:cNvSpPr txBox="1"/>
          <p:nvPr/>
        </p:nvSpPr>
        <p:spPr>
          <a:xfrm>
            <a:off x="610346" y="1262544"/>
            <a:ext cx="806631" cy="276999"/>
          </a:xfrm>
          <a:prstGeom prst="rect">
            <a:avLst/>
          </a:prstGeom>
          <a:noFill/>
        </p:spPr>
        <p:txBody>
          <a:bodyPr wrap="none" rtlCol="0">
            <a:spAutoFit/>
          </a:bodyPr>
          <a:lstStyle/>
          <a:p>
            <a:pPr algn="ctr"/>
            <a:r>
              <a:rPr lang="en-US" sz="1200" i="1" dirty="0"/>
              <a:t>(anterior)</a:t>
            </a:r>
          </a:p>
        </p:txBody>
      </p:sp>
      <p:cxnSp>
        <p:nvCxnSpPr>
          <p:cNvPr id="12" name="Straight Arrow Connector 11">
            <a:extLst>
              <a:ext uri="{FF2B5EF4-FFF2-40B4-BE49-F238E27FC236}">
                <a16:creationId xmlns:a16="http://schemas.microsoft.com/office/drawing/2014/main" id="{3DF30B8F-0EC9-4C0C-A6A9-AFC0B61F41AE}"/>
              </a:ext>
            </a:extLst>
          </p:cNvPr>
          <p:cNvCxnSpPr/>
          <p:nvPr/>
        </p:nvCxnSpPr>
        <p:spPr>
          <a:xfrm>
            <a:off x="1447800" y="1400634"/>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FB6033-46C3-477F-979F-2CB0A420260E}"/>
              </a:ext>
            </a:extLst>
          </p:cNvPr>
          <p:cNvSpPr txBox="1"/>
          <p:nvPr/>
        </p:nvSpPr>
        <p:spPr>
          <a:xfrm>
            <a:off x="576683" y="2618601"/>
            <a:ext cx="883576" cy="276999"/>
          </a:xfrm>
          <a:prstGeom prst="rect">
            <a:avLst/>
          </a:prstGeom>
          <a:noFill/>
        </p:spPr>
        <p:txBody>
          <a:bodyPr wrap="none" rtlCol="0">
            <a:spAutoFit/>
          </a:bodyPr>
          <a:lstStyle/>
          <a:p>
            <a:pPr algn="ctr"/>
            <a:r>
              <a:rPr lang="en-US" sz="1200" i="1" dirty="0"/>
              <a:t>(posterior)</a:t>
            </a:r>
          </a:p>
        </p:txBody>
      </p:sp>
      <p:cxnSp>
        <p:nvCxnSpPr>
          <p:cNvPr id="14" name="Straight Arrow Connector 13">
            <a:extLst>
              <a:ext uri="{FF2B5EF4-FFF2-40B4-BE49-F238E27FC236}">
                <a16:creationId xmlns:a16="http://schemas.microsoft.com/office/drawing/2014/main" id="{D8804566-C8ED-46C4-A7C3-2AFE0576E1BA}"/>
              </a:ext>
            </a:extLst>
          </p:cNvPr>
          <p:cNvCxnSpPr/>
          <p:nvPr/>
        </p:nvCxnSpPr>
        <p:spPr>
          <a:xfrm>
            <a:off x="1447800" y="27571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55E03B-E527-4CFD-BC9D-2A90A035E91E}"/>
              </a:ext>
            </a:extLst>
          </p:cNvPr>
          <p:cNvCxnSpPr>
            <a:stCxn id="9" idx="2"/>
            <a:endCxn id="13" idx="0"/>
          </p:cNvCxnSpPr>
          <p:nvPr/>
        </p:nvCxnSpPr>
        <p:spPr>
          <a:xfrm>
            <a:off x="1013662" y="1539543"/>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585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31</a:t>
            </a:fld>
            <a:endParaRPr lang="en-US" altLang="en-US" sz="1000"/>
          </a:p>
        </p:txBody>
      </p:sp>
      <p:sp>
        <p:nvSpPr>
          <p:cNvPr id="8" name="TextBox 7"/>
          <p:cNvSpPr txBox="1"/>
          <p:nvPr/>
        </p:nvSpPr>
        <p:spPr>
          <a:xfrm>
            <a:off x="381000" y="3189982"/>
            <a:ext cx="8387232" cy="338554"/>
          </a:xfrm>
          <a:prstGeom prst="rect">
            <a:avLst/>
          </a:prstGeom>
          <a:noFill/>
        </p:spPr>
        <p:txBody>
          <a:bodyPr wrap="none" rtlCol="0">
            <a:spAutoFit/>
          </a:bodyPr>
          <a:lstStyle/>
          <a:p>
            <a:r>
              <a:rPr lang="en-US" sz="1600" i="1" dirty="0">
                <a:solidFill>
                  <a:srgbClr val="0000FF"/>
                </a:solidFill>
              </a:rPr>
              <a:t>Anatomically speaking, the optic nerve is considered to have four portions. What are they?</a:t>
            </a:r>
          </a:p>
        </p:txBody>
      </p:sp>
      <p:graphicFrame>
        <p:nvGraphicFramePr>
          <p:cNvPr id="10"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0" i="1"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Canalicular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000" b="0" i="1"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4572000" y="685799"/>
            <a:ext cx="2895600" cy="2286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9" name="TextBox 8">
            <a:extLst>
              <a:ext uri="{FF2B5EF4-FFF2-40B4-BE49-F238E27FC236}">
                <a16:creationId xmlns:a16="http://schemas.microsoft.com/office/drawing/2014/main" id="{5E3F6A6B-DA60-4827-8F91-5DFE3972C24F}"/>
              </a:ext>
            </a:extLst>
          </p:cNvPr>
          <p:cNvSpPr txBox="1"/>
          <p:nvPr/>
        </p:nvSpPr>
        <p:spPr>
          <a:xfrm>
            <a:off x="610346" y="1262544"/>
            <a:ext cx="806631" cy="276999"/>
          </a:xfrm>
          <a:prstGeom prst="rect">
            <a:avLst/>
          </a:prstGeom>
          <a:noFill/>
        </p:spPr>
        <p:txBody>
          <a:bodyPr wrap="none" rtlCol="0">
            <a:spAutoFit/>
          </a:bodyPr>
          <a:lstStyle/>
          <a:p>
            <a:pPr algn="ctr"/>
            <a:r>
              <a:rPr lang="en-US" sz="1200" i="1" dirty="0"/>
              <a:t>(anterior)</a:t>
            </a:r>
          </a:p>
        </p:txBody>
      </p:sp>
      <p:cxnSp>
        <p:nvCxnSpPr>
          <p:cNvPr id="12" name="Straight Arrow Connector 11">
            <a:extLst>
              <a:ext uri="{FF2B5EF4-FFF2-40B4-BE49-F238E27FC236}">
                <a16:creationId xmlns:a16="http://schemas.microsoft.com/office/drawing/2014/main" id="{3DF30B8F-0EC9-4C0C-A6A9-AFC0B61F41AE}"/>
              </a:ext>
            </a:extLst>
          </p:cNvPr>
          <p:cNvCxnSpPr/>
          <p:nvPr/>
        </p:nvCxnSpPr>
        <p:spPr>
          <a:xfrm>
            <a:off x="1447800" y="1400634"/>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FB6033-46C3-477F-979F-2CB0A420260E}"/>
              </a:ext>
            </a:extLst>
          </p:cNvPr>
          <p:cNvSpPr txBox="1"/>
          <p:nvPr/>
        </p:nvSpPr>
        <p:spPr>
          <a:xfrm>
            <a:off x="576683" y="2618601"/>
            <a:ext cx="883576" cy="276999"/>
          </a:xfrm>
          <a:prstGeom prst="rect">
            <a:avLst/>
          </a:prstGeom>
          <a:noFill/>
        </p:spPr>
        <p:txBody>
          <a:bodyPr wrap="none" rtlCol="0">
            <a:spAutoFit/>
          </a:bodyPr>
          <a:lstStyle/>
          <a:p>
            <a:pPr algn="ctr"/>
            <a:r>
              <a:rPr lang="en-US" sz="1200" i="1" dirty="0"/>
              <a:t>(posterior)</a:t>
            </a:r>
          </a:p>
        </p:txBody>
      </p:sp>
      <p:cxnSp>
        <p:nvCxnSpPr>
          <p:cNvPr id="14" name="Straight Arrow Connector 13">
            <a:extLst>
              <a:ext uri="{FF2B5EF4-FFF2-40B4-BE49-F238E27FC236}">
                <a16:creationId xmlns:a16="http://schemas.microsoft.com/office/drawing/2014/main" id="{D8804566-C8ED-46C4-A7C3-2AFE0576E1BA}"/>
              </a:ext>
            </a:extLst>
          </p:cNvPr>
          <p:cNvCxnSpPr/>
          <p:nvPr/>
        </p:nvCxnSpPr>
        <p:spPr>
          <a:xfrm>
            <a:off x="1447800" y="27571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55E03B-E527-4CFD-BC9D-2A90A035E91E}"/>
              </a:ext>
            </a:extLst>
          </p:cNvPr>
          <p:cNvCxnSpPr>
            <a:stCxn id="9" idx="2"/>
            <a:endCxn id="13" idx="0"/>
          </p:cNvCxnSpPr>
          <p:nvPr/>
        </p:nvCxnSpPr>
        <p:spPr>
          <a:xfrm>
            <a:off x="1013662" y="1539543"/>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74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32</a:t>
            </a:fld>
            <a:endParaRPr lang="en-US" altLang="en-US"/>
          </a:p>
        </p:txBody>
      </p:sp>
      <p:pic>
        <p:nvPicPr>
          <p:cNvPr id="1026" name="Picture 2" descr="Image result for optic nerve intraocular intraorbital">
            <a:extLst>
              <a:ext uri="{FF2B5EF4-FFF2-40B4-BE49-F238E27FC236}">
                <a16:creationId xmlns:a16="http://schemas.microsoft.com/office/drawing/2014/main" id="{ACEBBBEA-67BC-409A-ADCC-766F63D42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421" y="1219200"/>
            <a:ext cx="3823158"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2624992" y="6030363"/>
            <a:ext cx="3894015" cy="338554"/>
          </a:xfrm>
          <a:prstGeom prst="rect">
            <a:avLst/>
          </a:prstGeom>
          <a:noFill/>
        </p:spPr>
        <p:txBody>
          <a:bodyPr wrap="none" rtlCol="0">
            <a:spAutoFit/>
          </a:bodyPr>
          <a:lstStyle/>
          <a:p>
            <a:pPr algn="ctr"/>
            <a:r>
              <a:rPr lang="en-US" sz="1600" dirty="0"/>
              <a:t>Optic nerve (don’t memorize the lengths)</a:t>
            </a:r>
          </a:p>
        </p:txBody>
      </p:sp>
    </p:spTree>
    <p:extLst>
      <p:ext uri="{BB962C8B-B14F-4D97-AF65-F5344CB8AC3E}">
        <p14:creationId xmlns:p14="http://schemas.microsoft.com/office/powerpoint/2010/main" val="1062647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33</a:t>
            </a:fld>
            <a:endParaRPr lang="en-US" altLang="en-US" sz="1000"/>
          </a:p>
        </p:txBody>
      </p:sp>
      <p:sp>
        <p:nvSpPr>
          <p:cNvPr id="10" name="TextBox 9"/>
          <p:cNvSpPr txBox="1"/>
          <p:nvPr/>
        </p:nvSpPr>
        <p:spPr>
          <a:xfrm>
            <a:off x="381000" y="3189982"/>
            <a:ext cx="8387232" cy="584775"/>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b="1" i="1" dirty="0">
                <a:solidFill>
                  <a:srgbClr val="0000FF"/>
                </a:solidFill>
              </a:rPr>
              <a:t>How long is each?</a:t>
            </a:r>
          </a:p>
        </p:txBody>
      </p:sp>
      <p:graphicFrame>
        <p:nvGraphicFramePr>
          <p:cNvPr id="11" name="Group 49"/>
          <p:cNvGraphicFramePr>
            <a:graphicFrameLocks noGrp="1"/>
          </p:cNvGraphicFramePr>
          <p:nvPr>
            <p:extLst>
              <p:ext uri="{D42A27DB-BD31-4B8C-83A1-F6EECF244321}">
                <p14:modId xmlns:p14="http://schemas.microsoft.com/office/powerpoint/2010/main" val="3215014237"/>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0" i="1"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000" b="0" i="1"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75000"/>
                            </a:schemeClr>
                          </a:solidFill>
                          <a:effectLst/>
                          <a:latin typeface="Arial" charset="0"/>
                        </a:rPr>
                        <a:t>Canalicular</a:t>
                      </a:r>
                      <a:endParaRPr kumimoji="0" lang="en-US" sz="1800" b="0" i="0" u="none" strike="noStrike" cap="none" normalizeH="0" baseline="0" dirty="0">
                        <a:ln>
                          <a:noFill/>
                        </a:ln>
                        <a:solidFill>
                          <a:schemeClr val="bg1">
                            <a:lumMod val="7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000" b="0" i="1"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3321439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34</a:t>
            </a:fld>
            <a:endParaRPr lang="en-US" altLang="en-US" sz="1000"/>
          </a:p>
        </p:txBody>
      </p:sp>
      <p:sp>
        <p:nvSpPr>
          <p:cNvPr id="10" name="TextBox 9"/>
          <p:cNvSpPr txBox="1"/>
          <p:nvPr/>
        </p:nvSpPr>
        <p:spPr>
          <a:xfrm>
            <a:off x="381000" y="3189982"/>
            <a:ext cx="8387232" cy="584775"/>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b="1" i="1" dirty="0">
                <a:solidFill>
                  <a:srgbClr val="0000FF"/>
                </a:solidFill>
              </a:rPr>
              <a:t>How long is each?</a:t>
            </a:r>
          </a:p>
        </p:txBody>
      </p:sp>
      <p:graphicFrame>
        <p:nvGraphicFramePr>
          <p:cNvPr id="11" name="Group 49"/>
          <p:cNvGraphicFramePr>
            <a:graphicFrameLocks noGrp="1"/>
          </p:cNvGraphicFramePr>
          <p:nvPr>
            <p:extLst>
              <p:ext uri="{D42A27DB-BD31-4B8C-83A1-F6EECF244321}">
                <p14:modId xmlns:p14="http://schemas.microsoft.com/office/powerpoint/2010/main" val="3370198254"/>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0" i="1"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75000"/>
                            </a:schemeClr>
                          </a:solidFill>
                          <a:effectLst/>
                          <a:latin typeface="Arial" charset="0"/>
                        </a:rPr>
                        <a:t>Canalicular</a:t>
                      </a:r>
                      <a:endParaRPr kumimoji="0" lang="en-US" sz="1800" b="0" i="0" u="none" strike="noStrike" cap="none" normalizeH="0" baseline="0" dirty="0">
                        <a:ln>
                          <a:noFill/>
                        </a:ln>
                        <a:solidFill>
                          <a:schemeClr val="bg1">
                            <a:lumMod val="7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2000" b="0" i="1"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906765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35</a:t>
            </a:fld>
            <a:endParaRPr lang="en-US" altLang="en-US" sz="1000"/>
          </a:p>
        </p:txBody>
      </p:sp>
      <p:sp>
        <p:nvSpPr>
          <p:cNvPr id="10" name="TextBox 9"/>
          <p:cNvSpPr txBox="1"/>
          <p:nvPr/>
        </p:nvSpPr>
        <p:spPr>
          <a:xfrm>
            <a:off x="381000" y="3189982"/>
            <a:ext cx="8387232" cy="584775"/>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b="1" i="1" dirty="0">
                <a:solidFill>
                  <a:srgbClr val="0000FF"/>
                </a:solidFill>
              </a:rPr>
              <a:t>How long is each?</a:t>
            </a:r>
          </a:p>
        </p:txBody>
      </p:sp>
      <p:graphicFrame>
        <p:nvGraphicFramePr>
          <p:cNvPr id="11" name="Group 49"/>
          <p:cNvGraphicFramePr>
            <a:graphicFrameLocks noGrp="1"/>
          </p:cNvGraphicFramePr>
          <p:nvPr>
            <p:extLst>
              <p:ext uri="{D42A27DB-BD31-4B8C-83A1-F6EECF244321}">
                <p14:modId xmlns:p14="http://schemas.microsoft.com/office/powerpoint/2010/main" val="2427628978"/>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a:ln>
                            <a:noFill/>
                          </a:ln>
                          <a:solidFill>
                            <a:srgbClr val="0000FF"/>
                          </a:solidFill>
                          <a:effectLst/>
                          <a:latin typeface="Arial" charset="0"/>
                        </a:rPr>
                        <a:t>Canalicular</a:t>
                      </a:r>
                      <a:endParaRPr kumimoji="0" lang="en-US" sz="1800" b="0"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0" i="1"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9" name="TextBox 8"/>
          <p:cNvSpPr txBox="1"/>
          <p:nvPr/>
        </p:nvSpPr>
        <p:spPr>
          <a:xfrm>
            <a:off x="6263424" y="1639135"/>
            <a:ext cx="1204176" cy="477054"/>
          </a:xfrm>
          <a:prstGeom prst="rect">
            <a:avLst/>
          </a:prstGeom>
          <a:noFill/>
        </p:spPr>
        <p:txBody>
          <a:bodyPr wrap="none" rtlCol="0">
            <a:spAutoFit/>
          </a:bodyPr>
          <a:lstStyle/>
          <a:p>
            <a:pPr algn="r">
              <a:lnSpc>
                <a:spcPts val="1000"/>
              </a:lnSpc>
            </a:pPr>
            <a:r>
              <a:rPr lang="en-US" sz="1000" i="1" dirty="0"/>
              <a:t>Fundamentals</a:t>
            </a:r>
            <a:r>
              <a:rPr lang="en-US" sz="1000" dirty="0"/>
              <a:t>: 25</a:t>
            </a:r>
          </a:p>
          <a:p>
            <a:pPr algn="r">
              <a:lnSpc>
                <a:spcPts val="1000"/>
              </a:lnSpc>
            </a:pPr>
            <a:r>
              <a:rPr lang="en-US" sz="1000" i="1" dirty="0"/>
              <a:t>Path</a:t>
            </a:r>
            <a:r>
              <a:rPr lang="en-US" sz="1000" dirty="0"/>
              <a:t>: 25-30</a:t>
            </a:r>
          </a:p>
          <a:p>
            <a:pPr algn="r">
              <a:lnSpc>
                <a:spcPts val="1000"/>
              </a:lnSpc>
            </a:pPr>
            <a:r>
              <a:rPr lang="en-US" sz="1000" i="1" dirty="0"/>
              <a:t>Neuro</a:t>
            </a:r>
            <a:r>
              <a:rPr lang="en-US" sz="1000" dirty="0"/>
              <a:t>: 30</a:t>
            </a:r>
          </a:p>
        </p:txBody>
      </p:sp>
    </p:spTree>
    <p:extLst>
      <p:ext uri="{BB962C8B-B14F-4D97-AF65-F5344CB8AC3E}">
        <p14:creationId xmlns:p14="http://schemas.microsoft.com/office/powerpoint/2010/main" val="1563937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36</a:t>
            </a:fld>
            <a:endParaRPr lang="en-US" altLang="en-US" sz="1000"/>
          </a:p>
        </p:txBody>
      </p:sp>
      <p:sp>
        <p:nvSpPr>
          <p:cNvPr id="10" name="TextBox 9"/>
          <p:cNvSpPr txBox="1"/>
          <p:nvPr/>
        </p:nvSpPr>
        <p:spPr>
          <a:xfrm>
            <a:off x="381000" y="3189982"/>
            <a:ext cx="8387232" cy="584775"/>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b="1" i="1" dirty="0">
                <a:solidFill>
                  <a:srgbClr val="0000FF"/>
                </a:solidFill>
              </a:rPr>
              <a:t>How long is each?</a:t>
            </a:r>
          </a:p>
        </p:txBody>
      </p:sp>
      <p:graphicFrame>
        <p:nvGraphicFramePr>
          <p:cNvPr id="11" name="Group 49"/>
          <p:cNvGraphicFramePr>
            <a:graphicFrameLocks noGrp="1"/>
          </p:cNvGraphicFramePr>
          <p:nvPr>
            <p:extLst>
              <p:ext uri="{D42A27DB-BD31-4B8C-83A1-F6EECF244321}">
                <p14:modId xmlns:p14="http://schemas.microsoft.com/office/powerpoint/2010/main" val="24452422"/>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Canalicular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0" i="1"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8" name="TextBox 7"/>
          <p:cNvSpPr txBox="1"/>
          <p:nvPr/>
        </p:nvSpPr>
        <p:spPr>
          <a:xfrm>
            <a:off x="6149610" y="2057400"/>
            <a:ext cx="1317990" cy="477054"/>
          </a:xfrm>
          <a:prstGeom prst="rect">
            <a:avLst/>
          </a:prstGeom>
          <a:noFill/>
        </p:spPr>
        <p:txBody>
          <a:bodyPr wrap="none" rtlCol="0">
            <a:spAutoFit/>
          </a:bodyPr>
          <a:lstStyle/>
          <a:p>
            <a:pPr algn="r">
              <a:lnSpc>
                <a:spcPts val="1000"/>
              </a:lnSpc>
            </a:pPr>
            <a:r>
              <a:rPr lang="en-US" sz="1000" i="1" dirty="0"/>
              <a:t>Fundamentals</a:t>
            </a:r>
            <a:r>
              <a:rPr lang="en-US" sz="1000" dirty="0"/>
              <a:t>: 4-10</a:t>
            </a:r>
          </a:p>
          <a:p>
            <a:pPr algn="r">
              <a:lnSpc>
                <a:spcPts val="1000"/>
              </a:lnSpc>
            </a:pPr>
            <a:r>
              <a:rPr lang="en-US" sz="1000" i="1" dirty="0"/>
              <a:t>Path</a:t>
            </a:r>
            <a:r>
              <a:rPr lang="en-US" sz="1000" dirty="0"/>
              <a:t>: 4-10</a:t>
            </a:r>
          </a:p>
          <a:p>
            <a:pPr algn="r">
              <a:lnSpc>
                <a:spcPts val="1000"/>
              </a:lnSpc>
            </a:pPr>
            <a:r>
              <a:rPr lang="en-US" sz="1000" i="1" dirty="0"/>
              <a:t>Neuro</a:t>
            </a:r>
            <a:r>
              <a:rPr lang="en-US" sz="1000" dirty="0"/>
              <a:t>: 8-10</a:t>
            </a:r>
          </a:p>
        </p:txBody>
      </p:sp>
    </p:spTree>
    <p:extLst>
      <p:ext uri="{BB962C8B-B14F-4D97-AF65-F5344CB8AC3E}">
        <p14:creationId xmlns:p14="http://schemas.microsoft.com/office/powerpoint/2010/main" val="1579895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37</a:t>
            </a:fld>
            <a:endParaRPr lang="en-US" altLang="en-US" sz="1000"/>
          </a:p>
        </p:txBody>
      </p:sp>
      <p:sp>
        <p:nvSpPr>
          <p:cNvPr id="8" name="TextBox 7"/>
          <p:cNvSpPr txBox="1"/>
          <p:nvPr/>
        </p:nvSpPr>
        <p:spPr>
          <a:xfrm>
            <a:off x="381000" y="3189982"/>
            <a:ext cx="8387232" cy="584775"/>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b="1" i="1" dirty="0">
                <a:solidFill>
                  <a:srgbClr val="0000FF"/>
                </a:solidFill>
              </a:rPr>
              <a:t>How long is each?</a:t>
            </a:r>
          </a:p>
        </p:txBody>
      </p:sp>
      <p:graphicFrame>
        <p:nvGraphicFramePr>
          <p:cNvPr id="9" name="Group 49"/>
          <p:cNvGraphicFramePr>
            <a:graphicFrameLocks noGrp="1"/>
          </p:cNvGraphicFramePr>
          <p:nvPr>
            <p:extLst>
              <p:ext uri="{D42A27DB-BD31-4B8C-83A1-F6EECF244321}">
                <p14:modId xmlns:p14="http://schemas.microsoft.com/office/powerpoint/2010/main" val="786924848"/>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Canalicular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1"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2" name="TextBox 11"/>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3" name="TextBox 12"/>
          <p:cNvSpPr txBox="1"/>
          <p:nvPr/>
        </p:nvSpPr>
        <p:spPr>
          <a:xfrm>
            <a:off x="6263424" y="2494746"/>
            <a:ext cx="1204176" cy="477054"/>
          </a:xfrm>
          <a:prstGeom prst="rect">
            <a:avLst/>
          </a:prstGeom>
          <a:noFill/>
        </p:spPr>
        <p:txBody>
          <a:bodyPr wrap="none" rtlCol="0">
            <a:spAutoFit/>
          </a:bodyPr>
          <a:lstStyle/>
          <a:p>
            <a:pPr algn="r">
              <a:lnSpc>
                <a:spcPts val="1000"/>
              </a:lnSpc>
            </a:pPr>
            <a:r>
              <a:rPr lang="en-US" sz="1000" i="1" dirty="0"/>
              <a:t>Fundamentals</a:t>
            </a:r>
            <a:r>
              <a:rPr lang="en-US" sz="1000" dirty="0"/>
              <a:t>: 10</a:t>
            </a:r>
          </a:p>
          <a:p>
            <a:pPr algn="r">
              <a:lnSpc>
                <a:spcPts val="1000"/>
              </a:lnSpc>
            </a:pPr>
            <a:r>
              <a:rPr lang="en-US" sz="1000" i="1" dirty="0"/>
              <a:t>Path</a:t>
            </a:r>
            <a:r>
              <a:rPr lang="en-US" sz="1000" dirty="0"/>
              <a:t>: 10</a:t>
            </a:r>
          </a:p>
          <a:p>
            <a:pPr algn="r">
              <a:lnSpc>
                <a:spcPts val="1000"/>
              </a:lnSpc>
            </a:pPr>
            <a:r>
              <a:rPr lang="en-US" sz="1000" i="1" dirty="0"/>
              <a:t>Neuro</a:t>
            </a:r>
            <a:r>
              <a:rPr lang="en-US" sz="1000" dirty="0"/>
              <a:t>: 8-12</a:t>
            </a:r>
          </a:p>
        </p:txBody>
      </p:sp>
    </p:spTree>
    <p:extLst>
      <p:ext uri="{BB962C8B-B14F-4D97-AF65-F5344CB8AC3E}">
        <p14:creationId xmlns:p14="http://schemas.microsoft.com/office/powerpoint/2010/main" val="1979271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38</a:t>
            </a:fld>
            <a:endParaRPr lang="en-US" altLang="en-US" sz="1000"/>
          </a:p>
        </p:txBody>
      </p:sp>
      <p:sp>
        <p:nvSpPr>
          <p:cNvPr id="8" name="TextBox 7"/>
          <p:cNvSpPr txBox="1"/>
          <p:nvPr/>
        </p:nvSpPr>
        <p:spPr>
          <a:xfrm>
            <a:off x="381000" y="3189982"/>
            <a:ext cx="8387232" cy="338554"/>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p:txBody>
      </p:sp>
      <p:graphicFrame>
        <p:nvGraphicFramePr>
          <p:cNvPr id="9" name="Group 49"/>
          <p:cNvGraphicFramePr>
            <a:graphicFrameLocks noGrp="1"/>
          </p:cNvGraphicFramePr>
          <p:nvPr>
            <p:extLst>
              <p:ext uri="{D42A27DB-BD31-4B8C-83A1-F6EECF244321}">
                <p14:modId xmlns:p14="http://schemas.microsoft.com/office/powerpoint/2010/main" val="2071836143"/>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1"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2" name="TextBox 11"/>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2" name="TextBox 1"/>
          <p:cNvSpPr txBox="1"/>
          <p:nvPr/>
        </p:nvSpPr>
        <p:spPr>
          <a:xfrm>
            <a:off x="1107378" y="2387025"/>
            <a:ext cx="7005444" cy="584775"/>
          </a:xfrm>
          <a:prstGeom prst="rect">
            <a:avLst/>
          </a:prstGeom>
          <a:solidFill>
            <a:srgbClr val="FFC000"/>
          </a:solidFill>
        </p:spPr>
        <p:txBody>
          <a:bodyPr wrap="none" rtlCol="0">
            <a:spAutoFit/>
          </a:bodyPr>
          <a:lstStyle/>
          <a:p>
            <a:r>
              <a:rPr lang="en-US" sz="1600" i="1" dirty="0">
                <a:solidFill>
                  <a:srgbClr val="0000FF"/>
                </a:solidFill>
              </a:rPr>
              <a:t>How long is the distance between the back of the eye and the orbital apex?</a:t>
            </a:r>
          </a:p>
          <a:p>
            <a:r>
              <a:rPr lang="en-US" sz="1600" dirty="0">
                <a:solidFill>
                  <a:srgbClr val="FFC000"/>
                </a:solidFill>
              </a:rPr>
              <a:t>About 18 mm</a:t>
            </a:r>
          </a:p>
        </p:txBody>
      </p:sp>
      <p:sp>
        <p:nvSpPr>
          <p:cNvPr id="3" name="Oval 2"/>
          <p:cNvSpPr/>
          <p:nvPr/>
        </p:nvSpPr>
        <p:spPr>
          <a:xfrm>
            <a:off x="2209800" y="1600200"/>
            <a:ext cx="45720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423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39</a:t>
            </a:fld>
            <a:endParaRPr lang="en-US" altLang="en-US" sz="1000"/>
          </a:p>
        </p:txBody>
      </p:sp>
      <p:sp>
        <p:nvSpPr>
          <p:cNvPr id="8" name="TextBox 7"/>
          <p:cNvSpPr txBox="1"/>
          <p:nvPr/>
        </p:nvSpPr>
        <p:spPr>
          <a:xfrm>
            <a:off x="381000" y="3189982"/>
            <a:ext cx="8387232" cy="338554"/>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p:txBody>
      </p:sp>
      <p:graphicFrame>
        <p:nvGraphicFramePr>
          <p:cNvPr id="9"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1"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2" name="TextBox 11"/>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2" name="TextBox 1"/>
          <p:cNvSpPr txBox="1"/>
          <p:nvPr/>
        </p:nvSpPr>
        <p:spPr>
          <a:xfrm>
            <a:off x="1107378" y="2387025"/>
            <a:ext cx="7005444" cy="584775"/>
          </a:xfrm>
          <a:prstGeom prst="rect">
            <a:avLst/>
          </a:prstGeom>
          <a:solidFill>
            <a:srgbClr val="FFC000"/>
          </a:solidFill>
        </p:spPr>
        <p:txBody>
          <a:bodyPr wrap="none" rtlCol="0">
            <a:spAutoFit/>
          </a:bodyPr>
          <a:lstStyle/>
          <a:p>
            <a:r>
              <a:rPr lang="en-US" sz="1600" i="1" dirty="0">
                <a:solidFill>
                  <a:srgbClr val="0000FF"/>
                </a:solidFill>
              </a:rPr>
              <a:t>How long is the distance between the back of the eye and the orbital apex?</a:t>
            </a:r>
          </a:p>
          <a:p>
            <a:r>
              <a:rPr lang="en-US" sz="1600" dirty="0">
                <a:solidFill>
                  <a:srgbClr val="0000FF"/>
                </a:solidFill>
              </a:rPr>
              <a:t>About 18 mm</a:t>
            </a:r>
          </a:p>
        </p:txBody>
      </p:sp>
      <p:sp>
        <p:nvSpPr>
          <p:cNvPr id="3" name="Oval 2"/>
          <p:cNvSpPr/>
          <p:nvPr/>
        </p:nvSpPr>
        <p:spPr>
          <a:xfrm>
            <a:off x="2209800" y="1600200"/>
            <a:ext cx="45720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63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a:t>
            </a:fld>
            <a:endParaRPr lang="en-US" altLang="en-US" sz="1000"/>
          </a:p>
        </p:txBody>
      </p:sp>
      <p:sp>
        <p:nvSpPr>
          <p:cNvPr id="3" name="TextBox 2"/>
          <p:cNvSpPr txBox="1"/>
          <p:nvPr/>
        </p:nvSpPr>
        <p:spPr>
          <a:xfrm>
            <a:off x="533400" y="1138297"/>
            <a:ext cx="7924799" cy="584775"/>
          </a:xfrm>
          <a:prstGeom prst="rect">
            <a:avLst/>
          </a:prstGeom>
          <a:noFill/>
        </p:spPr>
        <p:txBody>
          <a:bodyPr wrap="square" rtlCol="0">
            <a:spAutoFit/>
          </a:bodyPr>
          <a:lstStyle/>
          <a:p>
            <a:r>
              <a:rPr lang="en-US" sz="1600" i="1" dirty="0">
                <a:solidFill>
                  <a:srgbClr val="0000FF"/>
                </a:solidFill>
              </a:rPr>
              <a:t>The optic nerves are composed of what?</a:t>
            </a:r>
          </a:p>
          <a:p>
            <a:r>
              <a:rPr lang="en-US" sz="1600" dirty="0">
                <a:solidFill>
                  <a:srgbClr val="0000FF"/>
                </a:solidFill>
              </a:rPr>
              <a:t>The axons of retinal ganglion cells</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Tree>
    <p:extLst>
      <p:ext uri="{BB962C8B-B14F-4D97-AF65-F5344CB8AC3E}">
        <p14:creationId xmlns:p14="http://schemas.microsoft.com/office/powerpoint/2010/main" val="3593916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3677447683"/>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FF"/>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Arterial circle of </a:t>
                      </a:r>
                      <a:r>
                        <a:rPr kumimoji="0" lang="en-US" sz="1600" b="0" i="0" u="none" strike="noStrike" cap="none" normalizeH="0" baseline="0" dirty="0" err="1">
                          <a:ln>
                            <a:noFill/>
                          </a:ln>
                          <a:solidFill>
                            <a:srgbClr val="FF0000"/>
                          </a:solidFill>
                          <a:effectLst/>
                          <a:latin typeface="Arial" charset="0"/>
                        </a:rPr>
                        <a:t>Zinn</a:t>
                      </a:r>
                      <a:r>
                        <a:rPr kumimoji="0" lang="en-US" sz="1600" b="0" i="0" u="none" strike="noStrike" cap="none" normalizeH="0" baseline="0" dirty="0">
                          <a:ln>
                            <a:noFill/>
                          </a:ln>
                          <a:solidFill>
                            <a:srgbClr val="FF0000"/>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rgbClr val="FF0000"/>
                          </a:solidFill>
                          <a:effectLst/>
                          <a:latin typeface="Arial" charset="0"/>
                        </a:rPr>
                        <a:t>Centrifugal CRA branches, centripetal pial branches</a:t>
                      </a:r>
                      <a:endParaRPr kumimoji="0" lang="en-US" sz="1600" b="0" i="0"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40</a:t>
            </a:fld>
            <a:endParaRPr lang="en-US" altLang="en-US" sz="1000"/>
          </a:p>
        </p:txBody>
      </p: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17" name="Straight Arrow Connector 16"/>
          <p:cNvCxnSpPr/>
          <p:nvPr/>
        </p:nvCxnSpPr>
        <p:spPr>
          <a:xfrm>
            <a:off x="1447800" y="51054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2"/>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3189982"/>
            <a:ext cx="8387232" cy="830997"/>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b="1" i="1" dirty="0">
                <a:solidFill>
                  <a:srgbClr val="0000FF"/>
                </a:solidFill>
              </a:rPr>
              <a:t>The intraocular portion is also considered to have four portions. What are they?</a:t>
            </a:r>
          </a:p>
        </p:txBody>
      </p:sp>
      <p:graphicFrame>
        <p:nvGraphicFramePr>
          <p:cNvPr id="20" name="Group 49"/>
          <p:cNvGraphicFramePr>
            <a:graphicFrameLocks noGrp="1"/>
          </p:cNvGraphicFramePr>
          <p:nvPr>
            <p:extLst>
              <p:ext uri="{D42A27DB-BD31-4B8C-83A1-F6EECF244321}">
                <p14:modId xmlns:p14="http://schemas.microsoft.com/office/powerpoint/2010/main" val="804172863"/>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1" name="Oval 20"/>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23" name="TextBox 22"/>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547218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1709314416"/>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FF"/>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Arterial circle of </a:t>
                      </a:r>
                      <a:r>
                        <a:rPr kumimoji="0" lang="en-US" sz="1600" b="0" i="0" u="none" strike="noStrike" cap="none" normalizeH="0" baseline="0" dirty="0" err="1">
                          <a:ln>
                            <a:noFill/>
                          </a:ln>
                          <a:solidFill>
                            <a:srgbClr val="FF0000"/>
                          </a:solidFill>
                          <a:effectLst/>
                          <a:latin typeface="Arial" charset="0"/>
                        </a:rPr>
                        <a:t>Zinn</a:t>
                      </a:r>
                      <a:r>
                        <a:rPr kumimoji="0" lang="en-US" sz="1600" b="0" i="0" u="none" strike="noStrike" cap="none" normalizeH="0" baseline="0" dirty="0">
                          <a:ln>
                            <a:noFill/>
                          </a:ln>
                          <a:solidFill>
                            <a:srgbClr val="FF0000"/>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rgbClr val="FF0000"/>
                          </a:solidFill>
                          <a:effectLst/>
                          <a:latin typeface="Arial" charset="0"/>
                        </a:rPr>
                        <a:t>Centrifugal CRA branches, centripetal pial branches</a:t>
                      </a:r>
                      <a:endParaRPr kumimoji="0" lang="en-US" sz="1600" b="0" i="0"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41</a:t>
            </a:fld>
            <a:endParaRPr lang="en-US" altLang="en-US" sz="1000"/>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4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000" y="3189982"/>
            <a:ext cx="8387232" cy="830997"/>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b="1" i="1" dirty="0">
                <a:solidFill>
                  <a:srgbClr val="0000FF"/>
                </a:solidFill>
              </a:rPr>
              <a:t>The intraocular portion is also considered to have four portions. What are they?</a:t>
            </a:r>
          </a:p>
        </p:txBody>
      </p:sp>
      <p:graphicFrame>
        <p:nvGraphicFramePr>
          <p:cNvPr id="17" name="Group 49"/>
          <p:cNvGraphicFramePr>
            <a:graphicFrameLocks noGrp="1"/>
          </p:cNvGraphicFramePr>
          <p:nvPr>
            <p:extLst>
              <p:ext uri="{D42A27DB-BD31-4B8C-83A1-F6EECF244321}">
                <p14:modId xmlns:p14="http://schemas.microsoft.com/office/powerpoint/2010/main" val="892975907"/>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 name="Oval 17"/>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20" name="TextBox 19"/>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1485451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626858851"/>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FF"/>
                          </a:solidFill>
                          <a:effectLst/>
                          <a:latin typeface="Arial" charset="0"/>
                        </a:rPr>
                        <a:t>?</a:t>
                      </a:r>
                      <a:endParaRPr kumimoji="0" lang="en-US" sz="18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Arterial circle of </a:t>
                      </a:r>
                      <a:r>
                        <a:rPr kumimoji="0" lang="en-US" sz="1600" b="0" i="0" u="none" strike="noStrike" cap="none" normalizeH="0" baseline="0" dirty="0" err="1">
                          <a:ln>
                            <a:noFill/>
                          </a:ln>
                          <a:solidFill>
                            <a:srgbClr val="FF0000"/>
                          </a:solidFill>
                          <a:effectLst/>
                          <a:latin typeface="Arial" charset="0"/>
                        </a:rPr>
                        <a:t>Zinn</a:t>
                      </a:r>
                      <a:r>
                        <a:rPr kumimoji="0" lang="en-US" sz="1600" b="0" i="0" u="none" strike="noStrike" cap="none" normalizeH="0" baseline="0" dirty="0">
                          <a:ln>
                            <a:noFill/>
                          </a:ln>
                          <a:solidFill>
                            <a:srgbClr val="FF0000"/>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rgbClr val="FF0000"/>
                          </a:solidFill>
                          <a:effectLst/>
                          <a:latin typeface="Arial" charset="0"/>
                        </a:rPr>
                        <a:t>Centrifugal CRA branches, centripetal pial branches</a:t>
                      </a:r>
                      <a:endParaRPr kumimoji="0" lang="en-US" sz="1600" b="0" i="0"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42</a:t>
            </a:fld>
            <a:endParaRPr lang="en-US" altLang="en-US" sz="1000"/>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4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000" y="3189982"/>
            <a:ext cx="8387232" cy="830997"/>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b="1" i="1" dirty="0">
                <a:solidFill>
                  <a:srgbClr val="0000FF"/>
                </a:solidFill>
              </a:rPr>
              <a:t>The intraocular portion is also considered to have four portions. What are they?</a:t>
            </a:r>
          </a:p>
        </p:txBody>
      </p:sp>
      <p:graphicFrame>
        <p:nvGraphicFramePr>
          <p:cNvPr id="1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 name="Oval 17"/>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20" name="TextBox 19"/>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2187594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3430938333"/>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Arterial circle of </a:t>
                      </a:r>
                      <a:r>
                        <a:rPr kumimoji="0" lang="en-US" sz="1600" b="0" i="0" u="none" strike="noStrike" cap="none" normalizeH="0" baseline="0" dirty="0" err="1">
                          <a:ln>
                            <a:noFill/>
                          </a:ln>
                          <a:solidFill>
                            <a:srgbClr val="FF0000"/>
                          </a:solidFill>
                          <a:effectLst/>
                          <a:latin typeface="Arial" charset="0"/>
                        </a:rPr>
                        <a:t>Zinn</a:t>
                      </a:r>
                      <a:r>
                        <a:rPr kumimoji="0" lang="en-US" sz="1600" b="0" i="0" u="none" strike="noStrike" cap="none" normalizeH="0" baseline="0" dirty="0">
                          <a:ln>
                            <a:noFill/>
                          </a:ln>
                          <a:solidFill>
                            <a:srgbClr val="FF0000"/>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FF"/>
                          </a:solidFill>
                          <a:effectLst/>
                          <a:latin typeface="Arial" charset="0"/>
                        </a:rPr>
                        <a:t>?</a:t>
                      </a:r>
                      <a:endParaRPr kumimoji="0" lang="en-US" sz="18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rgbClr val="FF0000"/>
                          </a:solidFill>
                          <a:effectLst/>
                          <a:latin typeface="Arial" charset="0"/>
                        </a:rPr>
                        <a:t>Centrifugal CRA branches, centripetal pial branches</a:t>
                      </a:r>
                      <a:endParaRPr kumimoji="0" lang="en-US" sz="1600" b="0" i="0"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43</a:t>
            </a:fld>
            <a:endParaRPr lang="en-US" altLang="en-US" sz="1000"/>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4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000" y="3189982"/>
            <a:ext cx="8387232" cy="830997"/>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b="1" i="1" dirty="0">
                <a:solidFill>
                  <a:srgbClr val="0000FF"/>
                </a:solidFill>
              </a:rPr>
              <a:t>The intraocular portion is also considered to have four portions. What are they?</a:t>
            </a:r>
          </a:p>
        </p:txBody>
      </p:sp>
      <p:graphicFrame>
        <p:nvGraphicFramePr>
          <p:cNvPr id="1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 name="Oval 17"/>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20" name="TextBox 19"/>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753684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Arterial circle of </a:t>
                      </a:r>
                      <a:r>
                        <a:rPr kumimoji="0" lang="en-US" sz="1600" b="0" i="0" u="none" strike="noStrike" cap="none" normalizeH="0" baseline="0" dirty="0" err="1">
                          <a:ln>
                            <a:noFill/>
                          </a:ln>
                          <a:solidFill>
                            <a:srgbClr val="FF0000"/>
                          </a:solidFill>
                          <a:effectLst/>
                          <a:latin typeface="Arial" charset="0"/>
                        </a:rPr>
                        <a:t>Zinn</a:t>
                      </a:r>
                      <a:r>
                        <a:rPr kumimoji="0" lang="en-US" sz="1600" b="0" i="0" u="none" strike="noStrike" cap="none" normalizeH="0" baseline="0" dirty="0">
                          <a:ln>
                            <a:noFill/>
                          </a:ln>
                          <a:solidFill>
                            <a:srgbClr val="FF0000"/>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Retrolaminar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rgbClr val="FF0000"/>
                          </a:solidFill>
                          <a:effectLst/>
                          <a:latin typeface="Arial" charset="0"/>
                        </a:rPr>
                        <a:t>Centrifugal CRA branches, centripetal pial branches</a:t>
                      </a:r>
                      <a:endParaRPr kumimoji="0" lang="en-US" sz="1600" b="0" i="0"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44</a:t>
            </a:fld>
            <a:endParaRPr lang="en-US" altLang="en-US" sz="1000"/>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4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000" y="3189982"/>
            <a:ext cx="8387232" cy="830997"/>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b="1" i="1" dirty="0">
                <a:solidFill>
                  <a:srgbClr val="0000FF"/>
                </a:solidFill>
              </a:rPr>
              <a:t>The intraocular portion is also considered to have four portions. What are they?</a:t>
            </a:r>
          </a:p>
        </p:txBody>
      </p:sp>
      <p:graphicFrame>
        <p:nvGraphicFramePr>
          <p:cNvPr id="1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 name="Oval 17"/>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20" name="TextBox 19"/>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3143778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45</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3018533" y="6030363"/>
            <a:ext cx="3106941" cy="338554"/>
          </a:xfrm>
          <a:prstGeom prst="rect">
            <a:avLst/>
          </a:prstGeom>
          <a:noFill/>
        </p:spPr>
        <p:txBody>
          <a:bodyPr wrap="none" rtlCol="0">
            <a:spAutoFit/>
          </a:bodyPr>
          <a:lstStyle/>
          <a:p>
            <a:pPr algn="ctr"/>
            <a:r>
              <a:rPr lang="en-US" sz="1600" dirty="0"/>
              <a:t>Optic nerve: Intraocular portion</a:t>
            </a:r>
          </a:p>
        </p:txBody>
      </p:sp>
      <p:pic>
        <p:nvPicPr>
          <p:cNvPr id="4" name="Picture 3">
            <a:extLst>
              <a:ext uri="{FF2B5EF4-FFF2-40B4-BE49-F238E27FC236}">
                <a16:creationId xmlns:a16="http://schemas.microsoft.com/office/drawing/2014/main" id="{77032B17-4577-4223-A4A5-0A81CAE5C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6" y="1109339"/>
            <a:ext cx="7535327" cy="4639322"/>
          </a:xfrm>
          <a:prstGeom prst="rect">
            <a:avLst/>
          </a:prstGeom>
        </p:spPr>
      </p:pic>
      <p:sp>
        <p:nvSpPr>
          <p:cNvPr id="8" name="Rectangle 7">
            <a:extLst>
              <a:ext uri="{FF2B5EF4-FFF2-40B4-BE49-F238E27FC236}">
                <a16:creationId xmlns:a16="http://schemas.microsoft.com/office/drawing/2014/main" id="{C9784412-922B-4E28-B99D-B125DF15A3C7}"/>
              </a:ext>
            </a:extLst>
          </p:cNvPr>
          <p:cNvSpPr/>
          <p:nvPr/>
        </p:nvSpPr>
        <p:spPr>
          <a:xfrm rot="21438791">
            <a:off x="7174431" y="1112911"/>
            <a:ext cx="1066800" cy="42246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4FB26246-94B0-4D8E-A5B7-61AD2C644DDB}"/>
              </a:ext>
            </a:extLst>
          </p:cNvPr>
          <p:cNvSpPr txBox="1"/>
          <p:nvPr/>
        </p:nvSpPr>
        <p:spPr>
          <a:xfrm>
            <a:off x="7075997" y="1261646"/>
            <a:ext cx="570990" cy="338554"/>
          </a:xfrm>
          <a:prstGeom prst="rect">
            <a:avLst/>
          </a:prstGeom>
          <a:noFill/>
        </p:spPr>
        <p:txBody>
          <a:bodyPr wrap="none" rtlCol="0">
            <a:spAutoFit/>
          </a:bodyPr>
          <a:lstStyle/>
          <a:p>
            <a:r>
              <a:rPr lang="en-US" sz="1600" dirty="0"/>
              <a:t>NFL</a:t>
            </a:r>
          </a:p>
        </p:txBody>
      </p:sp>
      <p:sp>
        <p:nvSpPr>
          <p:cNvPr id="12" name="TextBox 11">
            <a:extLst>
              <a:ext uri="{FF2B5EF4-FFF2-40B4-BE49-F238E27FC236}">
                <a16:creationId xmlns:a16="http://schemas.microsoft.com/office/drawing/2014/main" id="{5E9D95AE-C7F5-42C0-831E-67883A3B3DC7}"/>
              </a:ext>
            </a:extLst>
          </p:cNvPr>
          <p:cNvSpPr txBox="1"/>
          <p:nvPr/>
        </p:nvSpPr>
        <p:spPr>
          <a:xfrm>
            <a:off x="7010883" y="2167950"/>
            <a:ext cx="1175322" cy="338554"/>
          </a:xfrm>
          <a:prstGeom prst="rect">
            <a:avLst/>
          </a:prstGeom>
          <a:noFill/>
        </p:spPr>
        <p:txBody>
          <a:bodyPr wrap="none" rtlCol="0">
            <a:spAutoFit/>
          </a:bodyPr>
          <a:lstStyle/>
          <a:p>
            <a:r>
              <a:rPr lang="en-US" sz="1600" dirty="0"/>
              <a:t>Prelaminar</a:t>
            </a:r>
          </a:p>
        </p:txBody>
      </p:sp>
      <p:sp>
        <p:nvSpPr>
          <p:cNvPr id="9" name="Rectangle 8">
            <a:extLst>
              <a:ext uri="{FF2B5EF4-FFF2-40B4-BE49-F238E27FC236}">
                <a16:creationId xmlns:a16="http://schemas.microsoft.com/office/drawing/2014/main" id="{77576A95-50FD-414C-8A19-C8451C9DFA5A}"/>
              </a:ext>
            </a:extLst>
          </p:cNvPr>
          <p:cNvSpPr/>
          <p:nvPr/>
        </p:nvSpPr>
        <p:spPr>
          <a:xfrm>
            <a:off x="6400799" y="1676400"/>
            <a:ext cx="456625" cy="1295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E9E7C953-975A-42A8-8FE4-01005A7191C4}"/>
              </a:ext>
            </a:extLst>
          </p:cNvPr>
          <p:cNvSpPr txBox="1"/>
          <p:nvPr/>
        </p:nvSpPr>
        <p:spPr>
          <a:xfrm>
            <a:off x="7180906" y="3395838"/>
            <a:ext cx="925253" cy="338554"/>
          </a:xfrm>
          <a:prstGeom prst="rect">
            <a:avLst/>
          </a:prstGeom>
          <a:noFill/>
        </p:spPr>
        <p:txBody>
          <a:bodyPr wrap="none" rtlCol="0">
            <a:spAutoFit/>
          </a:bodyPr>
          <a:lstStyle/>
          <a:p>
            <a:r>
              <a:rPr lang="en-US" sz="1600" dirty="0"/>
              <a:t>Laminar</a:t>
            </a:r>
          </a:p>
        </p:txBody>
      </p:sp>
      <p:sp>
        <p:nvSpPr>
          <p:cNvPr id="15" name="TextBox 14">
            <a:extLst>
              <a:ext uri="{FF2B5EF4-FFF2-40B4-BE49-F238E27FC236}">
                <a16:creationId xmlns:a16="http://schemas.microsoft.com/office/drawing/2014/main" id="{4A9CF34B-6BEF-4425-AE79-587DBCA51972}"/>
              </a:ext>
            </a:extLst>
          </p:cNvPr>
          <p:cNvSpPr txBox="1"/>
          <p:nvPr/>
        </p:nvSpPr>
        <p:spPr>
          <a:xfrm>
            <a:off x="7158447" y="4529398"/>
            <a:ext cx="1358064" cy="338554"/>
          </a:xfrm>
          <a:prstGeom prst="rect">
            <a:avLst/>
          </a:prstGeom>
          <a:noFill/>
        </p:spPr>
        <p:txBody>
          <a:bodyPr wrap="none" rtlCol="0">
            <a:spAutoFit/>
          </a:bodyPr>
          <a:lstStyle/>
          <a:p>
            <a:r>
              <a:rPr lang="en-US" sz="1600" dirty="0"/>
              <a:t>Retrolaminar</a:t>
            </a:r>
          </a:p>
        </p:txBody>
      </p:sp>
    </p:spTree>
    <p:extLst>
      <p:ext uri="{BB962C8B-B14F-4D97-AF65-F5344CB8AC3E}">
        <p14:creationId xmlns:p14="http://schemas.microsoft.com/office/powerpoint/2010/main" val="818162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46</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780867-65D9-4C74-8DC2-EDE556D801DE}"/>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rgbClr val="0000FF"/>
                </a:solidFill>
              </a:rPr>
              <a:t>To what lamina is this referring?</a:t>
            </a:r>
            <a:endParaRPr lang="en-US" sz="1600" i="1" dirty="0">
              <a:solidFill>
                <a:srgbClr val="CCFFCC"/>
              </a:solidFill>
            </a:endParaRPr>
          </a:p>
          <a:p>
            <a:r>
              <a:rPr lang="en-US" sz="1600" dirty="0">
                <a:solidFill>
                  <a:srgbClr val="CCFFCC"/>
                </a:solidFill>
              </a:rPr>
              <a:t>The </a:t>
            </a:r>
            <a:r>
              <a:rPr lang="en-US" sz="1600" b="1" dirty="0">
                <a:solidFill>
                  <a:srgbClr val="CCFFCC"/>
                </a:solidFill>
              </a:rPr>
              <a:t>lamina </a:t>
            </a:r>
            <a:r>
              <a:rPr lang="en-US" sz="1600" b="1" dirty="0" err="1">
                <a:solidFill>
                  <a:srgbClr val="CCFFCC"/>
                </a:solidFill>
              </a:rPr>
              <a:t>cribrosa</a:t>
            </a:r>
            <a:endParaRPr lang="en-US" sz="1600" b="1" dirty="0">
              <a:solidFill>
                <a:srgbClr val="CCFFCC"/>
              </a:solidFill>
            </a:endParaRPr>
          </a:p>
          <a:p>
            <a:endParaRPr lang="en-US" sz="1600" dirty="0">
              <a:solidFill>
                <a:srgbClr val="CCFFCC"/>
              </a:solidFill>
            </a:endParaRPr>
          </a:p>
          <a:p>
            <a:r>
              <a:rPr lang="en-US" sz="1600" i="1" dirty="0">
                <a:solidFill>
                  <a:srgbClr val="CCFFCC"/>
                </a:solidFill>
              </a:rPr>
              <a:t>What is the lamina </a:t>
            </a:r>
            <a:r>
              <a:rPr lang="en-US" sz="1600" i="1" dirty="0" err="1">
                <a:solidFill>
                  <a:srgbClr val="CCFFCC"/>
                </a:solidFill>
              </a:rPr>
              <a:t>cribrosa</a:t>
            </a:r>
            <a:r>
              <a:rPr lang="en-US" sz="1600" i="1" dirty="0">
                <a:solidFill>
                  <a:srgbClr val="CCFFCC"/>
                </a:solidFill>
              </a:rPr>
              <a:t>?</a:t>
            </a:r>
          </a:p>
          <a:p>
            <a:r>
              <a:rPr lang="en-US" sz="1600" dirty="0">
                <a:solidFill>
                  <a:srgbClr val="CCFFCC"/>
                </a:solidFill>
              </a:rPr>
              <a:t>The fenestrated 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Tree>
    <p:extLst>
      <p:ext uri="{BB962C8B-B14F-4D97-AF65-F5344CB8AC3E}">
        <p14:creationId xmlns:p14="http://schemas.microsoft.com/office/powerpoint/2010/main" val="902992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47</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55E330-0363-4161-952E-36CC9E5D1AA2}"/>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rgbClr val="0000FF"/>
                </a:solidFill>
              </a:rPr>
              <a:t>To what lamina is this referring?</a:t>
            </a:r>
          </a:p>
          <a:p>
            <a:r>
              <a:rPr lang="en-US" sz="1600" dirty="0">
                <a:solidFill>
                  <a:srgbClr val="0000FF"/>
                </a:solidFill>
              </a:rPr>
              <a:t>The </a:t>
            </a:r>
            <a:r>
              <a:rPr lang="en-US" sz="1600" b="1" dirty="0">
                <a:solidFill>
                  <a:srgbClr val="0000FF"/>
                </a:solidFill>
              </a:rPr>
              <a:t>lamina </a:t>
            </a:r>
            <a:r>
              <a:rPr lang="en-US" sz="1600" b="1" dirty="0" err="1">
                <a:solidFill>
                  <a:srgbClr val="0000FF"/>
                </a:solidFill>
              </a:rPr>
              <a:t>cribrosa</a:t>
            </a:r>
            <a:endParaRPr lang="en-US" sz="1600" b="1" dirty="0">
              <a:solidFill>
                <a:srgbClr val="CCFFCC"/>
              </a:solidFill>
            </a:endParaRPr>
          </a:p>
          <a:p>
            <a:endParaRPr lang="en-US" sz="1600" dirty="0">
              <a:solidFill>
                <a:srgbClr val="CCFFCC"/>
              </a:solidFill>
            </a:endParaRPr>
          </a:p>
          <a:p>
            <a:r>
              <a:rPr lang="en-US" sz="1600" i="1" dirty="0">
                <a:solidFill>
                  <a:srgbClr val="CCFFCC"/>
                </a:solidFill>
              </a:rPr>
              <a:t>What is the lamina </a:t>
            </a:r>
            <a:r>
              <a:rPr lang="en-US" sz="1600" i="1" dirty="0" err="1">
                <a:solidFill>
                  <a:srgbClr val="CCFFCC"/>
                </a:solidFill>
              </a:rPr>
              <a:t>cribrosa</a:t>
            </a:r>
            <a:r>
              <a:rPr lang="en-US" sz="1600" i="1" dirty="0">
                <a:solidFill>
                  <a:srgbClr val="CCFFCC"/>
                </a:solidFill>
              </a:rPr>
              <a:t>?</a:t>
            </a:r>
          </a:p>
          <a:p>
            <a:r>
              <a:rPr lang="en-US" sz="1600" dirty="0">
                <a:solidFill>
                  <a:srgbClr val="CCFFCC"/>
                </a:solidFill>
              </a:rPr>
              <a:t>The fenestrated 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Tree>
    <p:extLst>
      <p:ext uri="{BB962C8B-B14F-4D97-AF65-F5344CB8AC3E}">
        <p14:creationId xmlns:p14="http://schemas.microsoft.com/office/powerpoint/2010/main" val="1290460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48</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ECB456-63E1-4578-91A9-4C6EBF100459}"/>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chemeClr val="bg1">
                    <a:lumMod val="65000"/>
                  </a:schemeClr>
                </a:solidFill>
              </a:rPr>
              <a:t>To what lamina is this referring?</a:t>
            </a:r>
          </a:p>
          <a:p>
            <a:r>
              <a:rPr lang="en-US" sz="1600" dirty="0">
                <a:solidFill>
                  <a:schemeClr val="bg1">
                    <a:lumMod val="65000"/>
                  </a:schemeClr>
                </a:solidFill>
              </a:rPr>
              <a:t>The </a:t>
            </a:r>
            <a:r>
              <a:rPr lang="en-US" sz="1600" b="1" dirty="0">
                <a:solidFill>
                  <a:srgbClr val="0000FF"/>
                </a:solidFill>
              </a:rPr>
              <a:t>lamina </a:t>
            </a:r>
            <a:r>
              <a:rPr lang="en-US" sz="1600" b="1" dirty="0" err="1">
                <a:solidFill>
                  <a:srgbClr val="0000FF"/>
                </a:solidFill>
              </a:rPr>
              <a:t>cribrosa</a:t>
            </a:r>
            <a:endParaRPr lang="en-US" sz="1600" b="1" dirty="0">
              <a:solidFill>
                <a:srgbClr val="CCFFCC"/>
              </a:solidFill>
            </a:endParaRPr>
          </a:p>
          <a:p>
            <a:endParaRPr lang="en-US" sz="1600" dirty="0">
              <a:solidFill>
                <a:srgbClr val="CCFFCC"/>
              </a:solidFill>
            </a:endParaRPr>
          </a:p>
          <a:p>
            <a:r>
              <a:rPr lang="en-US" sz="1600" i="1" dirty="0">
                <a:solidFill>
                  <a:srgbClr val="CCFFCC"/>
                </a:solidFill>
              </a:rPr>
              <a:t>What is the lamina </a:t>
            </a:r>
            <a:r>
              <a:rPr lang="en-US" sz="1600" i="1" dirty="0" err="1">
                <a:solidFill>
                  <a:srgbClr val="CCFFCC"/>
                </a:solidFill>
              </a:rPr>
              <a:t>cribrosa</a:t>
            </a:r>
            <a:r>
              <a:rPr lang="en-US" sz="1600" i="1" dirty="0">
                <a:solidFill>
                  <a:srgbClr val="CCFFCC"/>
                </a:solidFill>
              </a:rPr>
              <a:t>?</a:t>
            </a:r>
          </a:p>
          <a:p>
            <a:r>
              <a:rPr lang="en-US" sz="1600" dirty="0">
                <a:solidFill>
                  <a:srgbClr val="CCFFCC"/>
                </a:solidFill>
              </a:rPr>
              <a:t>The fenestrated 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
        <p:nvSpPr>
          <p:cNvPr id="19" name="TextBox 18"/>
          <p:cNvSpPr txBox="1"/>
          <p:nvPr/>
        </p:nvSpPr>
        <p:spPr>
          <a:xfrm>
            <a:off x="1219200" y="3882479"/>
            <a:ext cx="6535700" cy="523220"/>
          </a:xfrm>
          <a:prstGeom prst="rect">
            <a:avLst/>
          </a:prstGeom>
          <a:solidFill>
            <a:schemeClr val="accent5">
              <a:lumMod val="75000"/>
            </a:schemeClr>
          </a:solidFill>
        </p:spPr>
        <p:txBody>
          <a:bodyPr wrap="none" rtlCol="0">
            <a:spAutoFit/>
          </a:bodyPr>
          <a:lstStyle/>
          <a:p>
            <a:r>
              <a:rPr lang="en-US" sz="1400" i="1" dirty="0">
                <a:solidFill>
                  <a:srgbClr val="0000FF"/>
                </a:solidFill>
              </a:rPr>
              <a:t>Lamina </a:t>
            </a:r>
            <a:r>
              <a:rPr lang="en-US" sz="1400" i="1" dirty="0" err="1">
                <a:solidFill>
                  <a:srgbClr val="0000FF"/>
                </a:solidFill>
              </a:rPr>
              <a:t>cribrosa</a:t>
            </a:r>
            <a:r>
              <a:rPr lang="en-US" sz="1400" i="1" dirty="0">
                <a:solidFill>
                  <a:srgbClr val="0000FF"/>
                </a:solidFill>
              </a:rPr>
              <a:t>? I thought that was the super-thin part of the medial orbital wall.</a:t>
            </a:r>
          </a:p>
          <a:p>
            <a:r>
              <a:rPr lang="en-US" sz="1400" dirty="0">
                <a:solidFill>
                  <a:schemeClr val="accent5">
                    <a:lumMod val="75000"/>
                  </a:schemeClr>
                </a:solidFill>
              </a:rPr>
              <a:t>You’re thinking of the </a:t>
            </a:r>
            <a:r>
              <a:rPr lang="en-US" sz="1400" i="1" dirty="0">
                <a:solidFill>
                  <a:schemeClr val="accent5">
                    <a:lumMod val="75000"/>
                  </a:schemeClr>
                </a:solidFill>
              </a:rPr>
              <a:t>lamina </a:t>
            </a:r>
            <a:r>
              <a:rPr lang="en-US" sz="1400" i="1" dirty="0" err="1">
                <a:solidFill>
                  <a:schemeClr val="accent5">
                    <a:lumMod val="75000"/>
                  </a:schemeClr>
                </a:solidFill>
              </a:rPr>
              <a:t>papyracea</a:t>
            </a:r>
            <a:endParaRPr lang="en-US" sz="1400" i="1" dirty="0">
              <a:solidFill>
                <a:schemeClr val="accent5">
                  <a:lumMod val="75000"/>
                </a:schemeClr>
              </a:solidFill>
            </a:endParaRPr>
          </a:p>
        </p:txBody>
      </p:sp>
    </p:spTree>
    <p:extLst>
      <p:ext uri="{BB962C8B-B14F-4D97-AF65-F5344CB8AC3E}">
        <p14:creationId xmlns:p14="http://schemas.microsoft.com/office/powerpoint/2010/main" val="3853327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49</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8746437-2C19-4F25-884D-79148B4660E4}"/>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chemeClr val="bg1">
                    <a:lumMod val="65000"/>
                  </a:schemeClr>
                </a:solidFill>
              </a:rPr>
              <a:t>To what lamina is this referring?</a:t>
            </a:r>
          </a:p>
          <a:p>
            <a:r>
              <a:rPr lang="en-US" sz="1600" dirty="0">
                <a:solidFill>
                  <a:schemeClr val="bg1">
                    <a:lumMod val="65000"/>
                  </a:schemeClr>
                </a:solidFill>
              </a:rPr>
              <a:t>The </a:t>
            </a:r>
            <a:r>
              <a:rPr lang="en-US" sz="1600" b="1" dirty="0">
                <a:solidFill>
                  <a:srgbClr val="0000FF"/>
                </a:solidFill>
              </a:rPr>
              <a:t>lamina </a:t>
            </a:r>
            <a:r>
              <a:rPr lang="en-US" sz="1600" b="1" dirty="0" err="1">
                <a:solidFill>
                  <a:srgbClr val="0000FF"/>
                </a:solidFill>
              </a:rPr>
              <a:t>cribrosa</a:t>
            </a:r>
            <a:endParaRPr lang="en-US" sz="1600" b="1" dirty="0">
              <a:solidFill>
                <a:srgbClr val="CCFFCC"/>
              </a:solidFill>
            </a:endParaRPr>
          </a:p>
          <a:p>
            <a:endParaRPr lang="en-US" sz="1600" dirty="0">
              <a:solidFill>
                <a:srgbClr val="CCFFCC"/>
              </a:solidFill>
            </a:endParaRPr>
          </a:p>
          <a:p>
            <a:r>
              <a:rPr lang="en-US" sz="1600" i="1" dirty="0">
                <a:solidFill>
                  <a:srgbClr val="CCFFCC"/>
                </a:solidFill>
              </a:rPr>
              <a:t>What is the lamina </a:t>
            </a:r>
            <a:r>
              <a:rPr lang="en-US" sz="1600" i="1" dirty="0" err="1">
                <a:solidFill>
                  <a:srgbClr val="CCFFCC"/>
                </a:solidFill>
              </a:rPr>
              <a:t>cribrosa</a:t>
            </a:r>
            <a:r>
              <a:rPr lang="en-US" sz="1600" i="1" dirty="0">
                <a:solidFill>
                  <a:srgbClr val="CCFFCC"/>
                </a:solidFill>
              </a:rPr>
              <a:t>?</a:t>
            </a:r>
          </a:p>
          <a:p>
            <a:r>
              <a:rPr lang="en-US" sz="1600" dirty="0">
                <a:solidFill>
                  <a:srgbClr val="CCFFCC"/>
                </a:solidFill>
              </a:rPr>
              <a:t>The fenestrated 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
        <p:nvSpPr>
          <p:cNvPr id="19" name="TextBox 18"/>
          <p:cNvSpPr txBox="1"/>
          <p:nvPr/>
        </p:nvSpPr>
        <p:spPr>
          <a:xfrm>
            <a:off x="1219200" y="3882479"/>
            <a:ext cx="6535700" cy="523220"/>
          </a:xfrm>
          <a:prstGeom prst="rect">
            <a:avLst/>
          </a:prstGeom>
          <a:solidFill>
            <a:schemeClr val="accent5">
              <a:lumMod val="75000"/>
            </a:schemeClr>
          </a:solidFill>
        </p:spPr>
        <p:txBody>
          <a:bodyPr wrap="none" rtlCol="0">
            <a:spAutoFit/>
          </a:bodyPr>
          <a:lstStyle/>
          <a:p>
            <a:r>
              <a:rPr lang="en-US" sz="1400" i="1" dirty="0">
                <a:solidFill>
                  <a:srgbClr val="0000FF"/>
                </a:solidFill>
              </a:rPr>
              <a:t>Lamina </a:t>
            </a:r>
            <a:r>
              <a:rPr lang="en-US" sz="1400" i="1" dirty="0" err="1">
                <a:solidFill>
                  <a:srgbClr val="0000FF"/>
                </a:solidFill>
              </a:rPr>
              <a:t>cribrosa</a:t>
            </a:r>
            <a:r>
              <a:rPr lang="en-US" sz="1400" i="1" dirty="0">
                <a:solidFill>
                  <a:srgbClr val="0000FF"/>
                </a:solidFill>
              </a:rPr>
              <a:t>? I thought that was the super-thin part of the medial orbital wall.</a:t>
            </a:r>
          </a:p>
          <a:p>
            <a:r>
              <a:rPr lang="en-US" sz="1400" dirty="0">
                <a:solidFill>
                  <a:srgbClr val="0000FF"/>
                </a:solidFill>
              </a:rPr>
              <a:t>You’re thinking of the </a:t>
            </a:r>
            <a:r>
              <a:rPr lang="en-US" sz="1400" i="1" dirty="0">
                <a:solidFill>
                  <a:srgbClr val="0000FF"/>
                </a:solidFill>
              </a:rPr>
              <a:t>lamina </a:t>
            </a:r>
            <a:r>
              <a:rPr lang="en-US" sz="1400" i="1" dirty="0" err="1">
                <a:solidFill>
                  <a:srgbClr val="0000FF"/>
                </a:solidFill>
              </a:rPr>
              <a:t>papyracea</a:t>
            </a:r>
            <a:endParaRPr lang="en-US" sz="1400" i="1" dirty="0">
              <a:solidFill>
                <a:srgbClr val="0000FF"/>
              </a:solidFill>
            </a:endParaRPr>
          </a:p>
        </p:txBody>
      </p:sp>
    </p:spTree>
    <p:extLst>
      <p:ext uri="{BB962C8B-B14F-4D97-AF65-F5344CB8AC3E}">
        <p14:creationId xmlns:p14="http://schemas.microsoft.com/office/powerpoint/2010/main" val="270041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a:t>
            </a:fld>
            <a:endParaRPr lang="en-US" altLang="en-US" sz="1000"/>
          </a:p>
        </p:txBody>
      </p:sp>
      <p:sp>
        <p:nvSpPr>
          <p:cNvPr id="3" name="TextBox 2"/>
          <p:cNvSpPr txBox="1"/>
          <p:nvPr/>
        </p:nvSpPr>
        <p:spPr>
          <a:xfrm>
            <a:off x="533400" y="1138297"/>
            <a:ext cx="7924799" cy="584775"/>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b="1" dirty="0">
                <a:solidFill>
                  <a:srgbClr val="0000FF"/>
                </a:solidFill>
              </a:rPr>
              <a:t>The axons of retinal ganglion cells</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2" name="Oval 1"/>
          <p:cNvSpPr/>
          <p:nvPr/>
        </p:nvSpPr>
        <p:spPr>
          <a:xfrm>
            <a:off x="381000" y="1143000"/>
            <a:ext cx="38100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2067580"/>
            <a:ext cx="5295901" cy="307777"/>
          </a:xfrm>
          <a:prstGeom prst="rect">
            <a:avLst/>
          </a:prstGeom>
          <a:noFill/>
        </p:spPr>
        <p:txBody>
          <a:bodyPr wrap="square" rtlCol="0">
            <a:spAutoFit/>
          </a:bodyPr>
          <a:lstStyle/>
          <a:p>
            <a:r>
              <a:rPr lang="en-US" sz="1400" i="1" dirty="0"/>
              <a:t>How many fibers (axons) comprise an optic nerve?</a:t>
            </a:r>
            <a:endParaRPr lang="en-US" sz="1400" dirty="0"/>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Tree>
    <p:extLst>
      <p:ext uri="{BB962C8B-B14F-4D97-AF65-F5344CB8AC3E}">
        <p14:creationId xmlns:p14="http://schemas.microsoft.com/office/powerpoint/2010/main" val="2705545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50</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E65082-EDAB-492F-8ED3-BCDDAB15294E}"/>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rgbClr val="0000FF"/>
                </a:solidFill>
              </a:rPr>
              <a:t>To what lamina is this referring?</a:t>
            </a:r>
          </a:p>
          <a:p>
            <a:r>
              <a:rPr lang="en-US" sz="1600" dirty="0">
                <a:solidFill>
                  <a:srgbClr val="0000FF"/>
                </a:solidFill>
              </a:rPr>
              <a:t>The </a:t>
            </a:r>
            <a:r>
              <a:rPr lang="en-US" sz="1600" b="1" dirty="0">
                <a:solidFill>
                  <a:srgbClr val="0000FF"/>
                </a:solidFill>
              </a:rPr>
              <a:t>lamina </a:t>
            </a:r>
            <a:r>
              <a:rPr lang="en-US" sz="1600" b="1" dirty="0" err="1">
                <a:solidFill>
                  <a:srgbClr val="0000FF"/>
                </a:solidFill>
              </a:rPr>
              <a:t>cribrosa</a:t>
            </a:r>
            <a:endParaRPr lang="en-US" sz="1600" b="1" dirty="0">
              <a:solidFill>
                <a:srgbClr val="0000FF"/>
              </a:solidFill>
            </a:endParaRPr>
          </a:p>
          <a:p>
            <a:endParaRPr lang="en-US" sz="1600" dirty="0">
              <a:solidFill>
                <a:srgbClr val="0000FF"/>
              </a:solidFill>
            </a:endParaRPr>
          </a:p>
          <a:p>
            <a:r>
              <a:rPr lang="en-US" sz="1600" i="1" dirty="0">
                <a:solidFill>
                  <a:srgbClr val="0000FF"/>
                </a:solidFill>
              </a:rPr>
              <a:t>What is the lamina </a:t>
            </a:r>
            <a:r>
              <a:rPr lang="en-US" sz="1600" i="1" dirty="0" err="1">
                <a:solidFill>
                  <a:srgbClr val="0000FF"/>
                </a:solidFill>
              </a:rPr>
              <a:t>cribrosa</a:t>
            </a:r>
            <a:r>
              <a:rPr lang="en-US" sz="1600" i="1" dirty="0">
                <a:solidFill>
                  <a:srgbClr val="0000FF"/>
                </a:solidFill>
              </a:rPr>
              <a:t>?</a:t>
            </a:r>
            <a:endParaRPr lang="en-US" sz="1600" i="1" dirty="0">
              <a:solidFill>
                <a:srgbClr val="CCFFCC"/>
              </a:solidFill>
            </a:endParaRPr>
          </a:p>
          <a:p>
            <a:r>
              <a:rPr lang="en-US" sz="1600" dirty="0">
                <a:solidFill>
                  <a:srgbClr val="CCFFCC"/>
                </a:solidFill>
              </a:rPr>
              <a:t>The fenestrated 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Tree>
    <p:extLst>
      <p:ext uri="{BB962C8B-B14F-4D97-AF65-F5344CB8AC3E}">
        <p14:creationId xmlns:p14="http://schemas.microsoft.com/office/powerpoint/2010/main" val="4007147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51</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94A7296-0891-4046-93E5-F243397D7C61}"/>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rgbClr val="0000FF"/>
                </a:solidFill>
              </a:rPr>
              <a:t>To what lamina is this referring?</a:t>
            </a:r>
          </a:p>
          <a:p>
            <a:r>
              <a:rPr lang="en-US" sz="1600" dirty="0">
                <a:solidFill>
                  <a:srgbClr val="0000FF"/>
                </a:solidFill>
              </a:rPr>
              <a:t>The </a:t>
            </a:r>
            <a:r>
              <a:rPr lang="en-US" sz="1600" b="1" dirty="0">
                <a:solidFill>
                  <a:srgbClr val="0000FF"/>
                </a:solidFill>
              </a:rPr>
              <a:t>lamina </a:t>
            </a:r>
            <a:r>
              <a:rPr lang="en-US" sz="1600" b="1" dirty="0" err="1">
                <a:solidFill>
                  <a:srgbClr val="0000FF"/>
                </a:solidFill>
              </a:rPr>
              <a:t>cribrosa</a:t>
            </a:r>
            <a:endParaRPr lang="en-US" sz="1600" b="1" dirty="0">
              <a:solidFill>
                <a:srgbClr val="0000FF"/>
              </a:solidFill>
            </a:endParaRPr>
          </a:p>
          <a:p>
            <a:endParaRPr lang="en-US" sz="1600" dirty="0">
              <a:solidFill>
                <a:srgbClr val="0000FF"/>
              </a:solidFill>
            </a:endParaRPr>
          </a:p>
          <a:p>
            <a:r>
              <a:rPr lang="en-US" sz="1600" i="1" dirty="0">
                <a:solidFill>
                  <a:srgbClr val="0000FF"/>
                </a:solidFill>
              </a:rPr>
              <a:t>What is the lamina </a:t>
            </a:r>
            <a:r>
              <a:rPr lang="en-US" sz="1600" i="1" dirty="0" err="1">
                <a:solidFill>
                  <a:srgbClr val="0000FF"/>
                </a:solidFill>
              </a:rPr>
              <a:t>cribrosa</a:t>
            </a:r>
            <a:r>
              <a:rPr lang="en-US" sz="1600" i="1" dirty="0">
                <a:solidFill>
                  <a:srgbClr val="0000FF"/>
                </a:solidFill>
              </a:rPr>
              <a:t>?</a:t>
            </a:r>
          </a:p>
          <a:p>
            <a:r>
              <a:rPr lang="en-US" sz="1600" dirty="0">
                <a:solidFill>
                  <a:srgbClr val="0000FF"/>
                </a:solidFill>
              </a:rPr>
              <a:t>The fenestrated 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Tree>
    <p:extLst>
      <p:ext uri="{BB962C8B-B14F-4D97-AF65-F5344CB8AC3E}">
        <p14:creationId xmlns:p14="http://schemas.microsoft.com/office/powerpoint/2010/main" val="2289520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52</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B9AEAE-CB45-4FEF-A82F-EEEF00E08CF4}"/>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82149" cy="2062103"/>
          </a:xfrm>
          <a:prstGeom prst="rect">
            <a:avLst/>
          </a:prstGeom>
          <a:solidFill>
            <a:srgbClr val="CCFFCC"/>
          </a:solidFill>
        </p:spPr>
        <p:txBody>
          <a:bodyPr wrap="none" rtlCol="0">
            <a:spAutoFit/>
          </a:bodyPr>
          <a:lstStyle/>
          <a:p>
            <a:r>
              <a:rPr lang="en-US" sz="1600" i="1" dirty="0">
                <a:solidFill>
                  <a:schemeClr val="bg1">
                    <a:lumMod val="65000"/>
                  </a:schemeClr>
                </a:solidFill>
              </a:rPr>
              <a:t>To what lamina is this referring?</a:t>
            </a:r>
          </a:p>
          <a:p>
            <a:r>
              <a:rPr lang="en-US" sz="1600" dirty="0">
                <a:solidFill>
                  <a:schemeClr val="bg1">
                    <a:lumMod val="65000"/>
                  </a:schemeClr>
                </a:solidFill>
              </a:rPr>
              <a:t>The </a:t>
            </a:r>
            <a:r>
              <a:rPr lang="en-US" sz="1600" b="1" dirty="0">
                <a:solidFill>
                  <a:schemeClr val="bg1">
                    <a:lumMod val="65000"/>
                  </a:schemeClr>
                </a:solidFill>
              </a:rPr>
              <a:t>lamina </a:t>
            </a:r>
            <a:r>
              <a:rPr lang="en-US" sz="1600" b="1" dirty="0" err="1">
                <a:solidFill>
                  <a:schemeClr val="bg1">
                    <a:lumMod val="65000"/>
                  </a:schemeClr>
                </a:solidFill>
              </a:rPr>
              <a:t>cribrosa</a:t>
            </a:r>
            <a:endParaRPr lang="en-US" sz="1600" b="1" dirty="0">
              <a:solidFill>
                <a:schemeClr val="bg1">
                  <a:lumMod val="65000"/>
                </a:schemeClr>
              </a:solidFill>
            </a:endParaRPr>
          </a:p>
          <a:p>
            <a:endParaRPr lang="en-US" sz="1600" dirty="0">
              <a:solidFill>
                <a:schemeClr val="bg1">
                  <a:lumMod val="65000"/>
                </a:schemeClr>
              </a:solidFill>
            </a:endParaRPr>
          </a:p>
          <a:p>
            <a:r>
              <a:rPr lang="en-US" sz="1600" i="1" dirty="0">
                <a:solidFill>
                  <a:schemeClr val="bg1">
                    <a:lumMod val="65000"/>
                  </a:schemeClr>
                </a:solidFill>
              </a:rPr>
              <a:t>What is the lamina </a:t>
            </a:r>
            <a:r>
              <a:rPr lang="en-US" sz="1600" i="1" dirty="0" err="1">
                <a:solidFill>
                  <a:schemeClr val="bg1">
                    <a:lumMod val="65000"/>
                  </a:schemeClr>
                </a:solidFill>
              </a:rPr>
              <a:t>cribrosa</a:t>
            </a:r>
            <a:r>
              <a:rPr lang="en-US" sz="1600" i="1" dirty="0">
                <a:solidFill>
                  <a:schemeClr val="bg1">
                    <a:lumMod val="65000"/>
                  </a:schemeClr>
                </a:solidFill>
              </a:rPr>
              <a:t>?</a:t>
            </a:r>
          </a:p>
          <a:p>
            <a:r>
              <a:rPr lang="en-US" sz="1600" dirty="0">
                <a:solidFill>
                  <a:schemeClr val="bg1">
                    <a:lumMod val="65000"/>
                  </a:schemeClr>
                </a:solidFill>
              </a:rPr>
              <a:t>The </a:t>
            </a:r>
            <a:r>
              <a:rPr lang="en-US" sz="1600" b="1" dirty="0">
                <a:solidFill>
                  <a:srgbClr val="0000FF"/>
                </a:solidFill>
              </a:rPr>
              <a:t>fenestrated</a:t>
            </a:r>
            <a:r>
              <a:rPr lang="en-US" sz="1600" dirty="0">
                <a:solidFill>
                  <a:srgbClr val="0000FF"/>
                </a:solidFill>
              </a:rPr>
              <a:t> </a:t>
            </a:r>
            <a:r>
              <a:rPr lang="en-US" sz="1600" dirty="0">
                <a:solidFill>
                  <a:schemeClr val="bg1">
                    <a:lumMod val="65000"/>
                  </a:schemeClr>
                </a:solidFill>
              </a:rPr>
              <a:t>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23539" y="4662391"/>
            <a:ext cx="2969083" cy="523220"/>
          </a:xfrm>
          <a:prstGeom prst="rect">
            <a:avLst/>
          </a:prstGeom>
          <a:solidFill>
            <a:srgbClr val="0070C0"/>
          </a:solidFill>
        </p:spPr>
        <p:txBody>
          <a:bodyPr wrap="none" rtlCol="0">
            <a:spAutoFit/>
          </a:bodyPr>
          <a:lstStyle/>
          <a:p>
            <a:r>
              <a:rPr lang="en-US" sz="1400" i="1" dirty="0">
                <a:solidFill>
                  <a:schemeClr val="bg1"/>
                </a:solidFill>
              </a:rPr>
              <a:t>How many fenestrations are there?</a:t>
            </a:r>
          </a:p>
          <a:p>
            <a:r>
              <a:rPr lang="en-US" sz="1400" dirty="0">
                <a:solidFill>
                  <a:srgbClr val="0070C0"/>
                </a:solidFill>
              </a:rPr>
              <a:t>200-300</a:t>
            </a:r>
          </a:p>
        </p:txBody>
      </p:sp>
    </p:spTree>
    <p:extLst>
      <p:ext uri="{BB962C8B-B14F-4D97-AF65-F5344CB8AC3E}">
        <p14:creationId xmlns:p14="http://schemas.microsoft.com/office/powerpoint/2010/main" val="535023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53</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B25A9B5-29C0-46B6-BF2E-82F42786EB3F}"/>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82149" cy="2062103"/>
          </a:xfrm>
          <a:prstGeom prst="rect">
            <a:avLst/>
          </a:prstGeom>
          <a:solidFill>
            <a:srgbClr val="CCFFCC"/>
          </a:solidFill>
        </p:spPr>
        <p:txBody>
          <a:bodyPr wrap="none" rtlCol="0">
            <a:spAutoFit/>
          </a:bodyPr>
          <a:lstStyle/>
          <a:p>
            <a:r>
              <a:rPr lang="en-US" sz="1600" i="1" dirty="0">
                <a:solidFill>
                  <a:schemeClr val="bg1">
                    <a:lumMod val="65000"/>
                  </a:schemeClr>
                </a:solidFill>
              </a:rPr>
              <a:t>To what lamina is this referring?</a:t>
            </a:r>
          </a:p>
          <a:p>
            <a:r>
              <a:rPr lang="en-US" sz="1600" dirty="0">
                <a:solidFill>
                  <a:schemeClr val="bg1">
                    <a:lumMod val="65000"/>
                  </a:schemeClr>
                </a:solidFill>
              </a:rPr>
              <a:t>The </a:t>
            </a:r>
            <a:r>
              <a:rPr lang="en-US" sz="1600" b="1" dirty="0">
                <a:solidFill>
                  <a:schemeClr val="bg1">
                    <a:lumMod val="65000"/>
                  </a:schemeClr>
                </a:solidFill>
              </a:rPr>
              <a:t>lamina </a:t>
            </a:r>
            <a:r>
              <a:rPr lang="en-US" sz="1600" b="1" dirty="0" err="1">
                <a:solidFill>
                  <a:schemeClr val="bg1">
                    <a:lumMod val="65000"/>
                  </a:schemeClr>
                </a:solidFill>
              </a:rPr>
              <a:t>cribrosa</a:t>
            </a:r>
            <a:endParaRPr lang="en-US" sz="1600" b="1" dirty="0">
              <a:solidFill>
                <a:schemeClr val="bg1">
                  <a:lumMod val="65000"/>
                </a:schemeClr>
              </a:solidFill>
            </a:endParaRPr>
          </a:p>
          <a:p>
            <a:endParaRPr lang="en-US" sz="1600" dirty="0">
              <a:solidFill>
                <a:schemeClr val="bg1">
                  <a:lumMod val="65000"/>
                </a:schemeClr>
              </a:solidFill>
            </a:endParaRPr>
          </a:p>
          <a:p>
            <a:r>
              <a:rPr lang="en-US" sz="1600" i="1" dirty="0">
                <a:solidFill>
                  <a:schemeClr val="bg1">
                    <a:lumMod val="65000"/>
                  </a:schemeClr>
                </a:solidFill>
              </a:rPr>
              <a:t>What is the lamina </a:t>
            </a:r>
            <a:r>
              <a:rPr lang="en-US" sz="1600" i="1" dirty="0" err="1">
                <a:solidFill>
                  <a:schemeClr val="bg1">
                    <a:lumMod val="65000"/>
                  </a:schemeClr>
                </a:solidFill>
              </a:rPr>
              <a:t>cribrosa</a:t>
            </a:r>
            <a:r>
              <a:rPr lang="en-US" sz="1600" i="1" dirty="0">
                <a:solidFill>
                  <a:schemeClr val="bg1">
                    <a:lumMod val="65000"/>
                  </a:schemeClr>
                </a:solidFill>
              </a:rPr>
              <a:t>?</a:t>
            </a:r>
          </a:p>
          <a:p>
            <a:r>
              <a:rPr lang="en-US" sz="1600" dirty="0">
                <a:solidFill>
                  <a:schemeClr val="bg1">
                    <a:lumMod val="65000"/>
                  </a:schemeClr>
                </a:solidFill>
              </a:rPr>
              <a:t>The </a:t>
            </a:r>
            <a:r>
              <a:rPr lang="en-US" sz="1600" b="1" dirty="0">
                <a:solidFill>
                  <a:srgbClr val="0000FF"/>
                </a:solidFill>
              </a:rPr>
              <a:t>fenestrated</a:t>
            </a:r>
            <a:r>
              <a:rPr lang="en-US" sz="1600" dirty="0">
                <a:solidFill>
                  <a:srgbClr val="0000FF"/>
                </a:solidFill>
              </a:rPr>
              <a:t> </a:t>
            </a:r>
            <a:r>
              <a:rPr lang="en-US" sz="1600" dirty="0">
                <a:solidFill>
                  <a:schemeClr val="bg1">
                    <a:lumMod val="65000"/>
                  </a:schemeClr>
                </a:solidFill>
              </a:rPr>
              <a:t>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
        <p:nvSpPr>
          <p:cNvPr id="19" name="TextBox 18"/>
          <p:cNvSpPr txBox="1"/>
          <p:nvPr/>
        </p:nvSpPr>
        <p:spPr>
          <a:xfrm>
            <a:off x="1123539" y="4662391"/>
            <a:ext cx="2969083" cy="523220"/>
          </a:xfrm>
          <a:prstGeom prst="rect">
            <a:avLst/>
          </a:prstGeom>
          <a:solidFill>
            <a:srgbClr val="0070C0"/>
          </a:solidFill>
        </p:spPr>
        <p:txBody>
          <a:bodyPr wrap="none" rtlCol="0">
            <a:spAutoFit/>
          </a:bodyPr>
          <a:lstStyle/>
          <a:p>
            <a:r>
              <a:rPr lang="en-US" sz="1400" i="1" dirty="0">
                <a:solidFill>
                  <a:schemeClr val="bg1"/>
                </a:solidFill>
              </a:rPr>
              <a:t>How many fenestrations are there?</a:t>
            </a:r>
          </a:p>
          <a:p>
            <a:r>
              <a:rPr lang="en-US" sz="1400" dirty="0">
                <a:solidFill>
                  <a:schemeClr val="bg1"/>
                </a:solidFill>
              </a:rPr>
              <a:t>200-300</a:t>
            </a:r>
          </a:p>
        </p:txBody>
      </p:sp>
    </p:spTree>
    <p:extLst>
      <p:ext uri="{BB962C8B-B14F-4D97-AF65-F5344CB8AC3E}">
        <p14:creationId xmlns:p14="http://schemas.microsoft.com/office/powerpoint/2010/main" val="1424416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54</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7E932BC-6E0D-4EF6-A1E3-CC4E5874ED06}"/>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82149" cy="2062103"/>
          </a:xfrm>
          <a:prstGeom prst="rect">
            <a:avLst/>
          </a:prstGeom>
          <a:solidFill>
            <a:srgbClr val="CCFFCC"/>
          </a:solidFill>
        </p:spPr>
        <p:txBody>
          <a:bodyPr wrap="none" rtlCol="0">
            <a:spAutoFit/>
          </a:bodyPr>
          <a:lstStyle/>
          <a:p>
            <a:r>
              <a:rPr lang="en-US" sz="1600" i="1" dirty="0">
                <a:solidFill>
                  <a:schemeClr val="bg1">
                    <a:lumMod val="65000"/>
                  </a:schemeClr>
                </a:solidFill>
              </a:rPr>
              <a:t>To what lamina is this referring?</a:t>
            </a:r>
          </a:p>
          <a:p>
            <a:r>
              <a:rPr lang="en-US" sz="1600" dirty="0">
                <a:solidFill>
                  <a:schemeClr val="bg1">
                    <a:lumMod val="65000"/>
                  </a:schemeClr>
                </a:solidFill>
              </a:rPr>
              <a:t>The </a:t>
            </a:r>
            <a:r>
              <a:rPr lang="en-US" sz="1600" b="1" dirty="0">
                <a:solidFill>
                  <a:schemeClr val="bg1">
                    <a:lumMod val="65000"/>
                  </a:schemeClr>
                </a:solidFill>
              </a:rPr>
              <a:t>lamina </a:t>
            </a:r>
            <a:r>
              <a:rPr lang="en-US" sz="1600" b="1" dirty="0" err="1">
                <a:solidFill>
                  <a:schemeClr val="bg1">
                    <a:lumMod val="65000"/>
                  </a:schemeClr>
                </a:solidFill>
              </a:rPr>
              <a:t>cribrosa</a:t>
            </a:r>
            <a:endParaRPr lang="en-US" sz="1600" b="1" dirty="0">
              <a:solidFill>
                <a:schemeClr val="bg1">
                  <a:lumMod val="65000"/>
                </a:schemeClr>
              </a:solidFill>
            </a:endParaRPr>
          </a:p>
          <a:p>
            <a:endParaRPr lang="en-US" sz="1600" dirty="0">
              <a:solidFill>
                <a:schemeClr val="bg1">
                  <a:lumMod val="65000"/>
                </a:schemeClr>
              </a:solidFill>
            </a:endParaRPr>
          </a:p>
          <a:p>
            <a:r>
              <a:rPr lang="en-US" sz="1600" i="1" dirty="0">
                <a:solidFill>
                  <a:schemeClr val="bg1">
                    <a:lumMod val="65000"/>
                  </a:schemeClr>
                </a:solidFill>
              </a:rPr>
              <a:t>What is the lamina </a:t>
            </a:r>
            <a:r>
              <a:rPr lang="en-US" sz="1600" i="1" dirty="0" err="1">
                <a:solidFill>
                  <a:schemeClr val="bg1">
                    <a:lumMod val="65000"/>
                  </a:schemeClr>
                </a:solidFill>
              </a:rPr>
              <a:t>cribrosa</a:t>
            </a:r>
            <a:r>
              <a:rPr lang="en-US" sz="1600" i="1" dirty="0">
                <a:solidFill>
                  <a:schemeClr val="bg1">
                    <a:lumMod val="65000"/>
                  </a:schemeClr>
                </a:solidFill>
              </a:rPr>
              <a:t>?</a:t>
            </a:r>
          </a:p>
          <a:p>
            <a:r>
              <a:rPr lang="en-US" sz="1600" dirty="0">
                <a:solidFill>
                  <a:schemeClr val="bg1">
                    <a:lumMod val="65000"/>
                  </a:schemeClr>
                </a:solidFill>
              </a:rPr>
              <a:t>The </a:t>
            </a:r>
            <a:r>
              <a:rPr lang="en-US" sz="1600" b="1" dirty="0">
                <a:solidFill>
                  <a:srgbClr val="0000FF"/>
                </a:solidFill>
              </a:rPr>
              <a:t>fenestrated</a:t>
            </a:r>
            <a:r>
              <a:rPr lang="en-US" sz="1600" dirty="0">
                <a:solidFill>
                  <a:srgbClr val="0000FF"/>
                </a:solidFill>
              </a:rPr>
              <a:t> </a:t>
            </a:r>
            <a:r>
              <a:rPr lang="en-US" sz="1600" dirty="0">
                <a:solidFill>
                  <a:schemeClr val="bg1">
                    <a:lumMod val="65000"/>
                  </a:schemeClr>
                </a:solidFill>
              </a:rPr>
              <a:t>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
        <p:nvSpPr>
          <p:cNvPr id="19" name="TextBox 18"/>
          <p:cNvSpPr txBox="1"/>
          <p:nvPr/>
        </p:nvSpPr>
        <p:spPr>
          <a:xfrm>
            <a:off x="1123539" y="4662391"/>
            <a:ext cx="2969083" cy="523220"/>
          </a:xfrm>
          <a:prstGeom prst="rect">
            <a:avLst/>
          </a:prstGeom>
          <a:solidFill>
            <a:srgbClr val="0070C0"/>
          </a:solidFill>
        </p:spPr>
        <p:txBody>
          <a:bodyPr wrap="none" rtlCol="0">
            <a:spAutoFit/>
          </a:bodyPr>
          <a:lstStyle/>
          <a:p>
            <a:r>
              <a:rPr lang="en-US" sz="1400" i="1" dirty="0">
                <a:solidFill>
                  <a:schemeClr val="bg1">
                    <a:lumMod val="50000"/>
                  </a:schemeClr>
                </a:solidFill>
              </a:rPr>
              <a:t>How many fenestrations are there?</a:t>
            </a:r>
          </a:p>
          <a:p>
            <a:r>
              <a:rPr lang="en-US" sz="1400" b="1" dirty="0">
                <a:solidFill>
                  <a:schemeClr val="bg1"/>
                </a:solidFill>
              </a:rPr>
              <a:t>200-300</a:t>
            </a:r>
          </a:p>
        </p:txBody>
      </p:sp>
      <p:sp>
        <p:nvSpPr>
          <p:cNvPr id="4" name="Oval 3"/>
          <p:cNvSpPr/>
          <p:nvPr/>
        </p:nvSpPr>
        <p:spPr>
          <a:xfrm>
            <a:off x="1013660" y="4800600"/>
            <a:ext cx="1119940" cy="4437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311118" y="4662391"/>
            <a:ext cx="3937282" cy="738664"/>
          </a:xfrm>
          <a:prstGeom prst="rect">
            <a:avLst/>
          </a:prstGeom>
          <a:solidFill>
            <a:schemeClr val="accent6">
              <a:lumMod val="75000"/>
            </a:schemeClr>
          </a:solidFill>
        </p:spPr>
        <p:txBody>
          <a:bodyPr wrap="square" rtlCol="0">
            <a:spAutoFit/>
          </a:bodyPr>
          <a:lstStyle/>
          <a:p>
            <a:r>
              <a:rPr lang="en-US" sz="1400" i="1" dirty="0">
                <a:solidFill>
                  <a:schemeClr val="bg1"/>
                </a:solidFill>
              </a:rPr>
              <a:t>Two fenestrations are </a:t>
            </a:r>
            <a:r>
              <a:rPr lang="en-US" sz="1400" b="1" dirty="0">
                <a:solidFill>
                  <a:schemeClr val="bg1"/>
                </a:solidFill>
              </a:rPr>
              <a:t>much</a:t>
            </a:r>
            <a:r>
              <a:rPr lang="en-US" sz="1400" i="1" dirty="0">
                <a:solidFill>
                  <a:schemeClr val="bg1"/>
                </a:solidFill>
              </a:rPr>
              <a:t> larger than the others. What passes through the larger ones?</a:t>
            </a:r>
          </a:p>
          <a:p>
            <a:r>
              <a:rPr lang="en-US" sz="1400" b="1" dirty="0">
                <a:solidFill>
                  <a:schemeClr val="accent6">
                    <a:lumMod val="75000"/>
                  </a:schemeClr>
                </a:solidFill>
              </a:rPr>
              <a:t>The central retinal artery and vein</a:t>
            </a:r>
          </a:p>
        </p:txBody>
      </p:sp>
    </p:spTree>
    <p:extLst>
      <p:ext uri="{BB962C8B-B14F-4D97-AF65-F5344CB8AC3E}">
        <p14:creationId xmlns:p14="http://schemas.microsoft.com/office/powerpoint/2010/main" val="526877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55</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D75DE9-3E6A-4A82-8F48-B9689E6489D9}"/>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82149" cy="2062103"/>
          </a:xfrm>
          <a:prstGeom prst="rect">
            <a:avLst/>
          </a:prstGeom>
          <a:solidFill>
            <a:srgbClr val="CCFFCC"/>
          </a:solidFill>
        </p:spPr>
        <p:txBody>
          <a:bodyPr wrap="none" rtlCol="0">
            <a:spAutoFit/>
          </a:bodyPr>
          <a:lstStyle/>
          <a:p>
            <a:r>
              <a:rPr lang="en-US" sz="1600" i="1" dirty="0">
                <a:solidFill>
                  <a:schemeClr val="bg1">
                    <a:lumMod val="65000"/>
                  </a:schemeClr>
                </a:solidFill>
              </a:rPr>
              <a:t>To what lamina is this referring?</a:t>
            </a:r>
          </a:p>
          <a:p>
            <a:r>
              <a:rPr lang="en-US" sz="1600" dirty="0">
                <a:solidFill>
                  <a:schemeClr val="bg1">
                    <a:lumMod val="65000"/>
                  </a:schemeClr>
                </a:solidFill>
              </a:rPr>
              <a:t>The </a:t>
            </a:r>
            <a:r>
              <a:rPr lang="en-US" sz="1600" b="1" dirty="0">
                <a:solidFill>
                  <a:schemeClr val="bg1">
                    <a:lumMod val="65000"/>
                  </a:schemeClr>
                </a:solidFill>
              </a:rPr>
              <a:t>lamina </a:t>
            </a:r>
            <a:r>
              <a:rPr lang="en-US" sz="1600" b="1" dirty="0" err="1">
                <a:solidFill>
                  <a:schemeClr val="bg1">
                    <a:lumMod val="65000"/>
                  </a:schemeClr>
                </a:solidFill>
              </a:rPr>
              <a:t>cribrosa</a:t>
            </a:r>
            <a:endParaRPr lang="en-US" sz="1600" b="1" dirty="0">
              <a:solidFill>
                <a:schemeClr val="bg1">
                  <a:lumMod val="65000"/>
                </a:schemeClr>
              </a:solidFill>
            </a:endParaRPr>
          </a:p>
          <a:p>
            <a:endParaRPr lang="en-US" sz="1600" dirty="0">
              <a:solidFill>
                <a:schemeClr val="bg1">
                  <a:lumMod val="65000"/>
                </a:schemeClr>
              </a:solidFill>
            </a:endParaRPr>
          </a:p>
          <a:p>
            <a:r>
              <a:rPr lang="en-US" sz="1600" i="1" dirty="0">
                <a:solidFill>
                  <a:schemeClr val="bg1">
                    <a:lumMod val="65000"/>
                  </a:schemeClr>
                </a:solidFill>
              </a:rPr>
              <a:t>What is the lamina </a:t>
            </a:r>
            <a:r>
              <a:rPr lang="en-US" sz="1600" i="1" dirty="0" err="1">
                <a:solidFill>
                  <a:schemeClr val="bg1">
                    <a:lumMod val="65000"/>
                  </a:schemeClr>
                </a:solidFill>
              </a:rPr>
              <a:t>cribrosa</a:t>
            </a:r>
            <a:r>
              <a:rPr lang="en-US" sz="1600" i="1" dirty="0">
                <a:solidFill>
                  <a:schemeClr val="bg1">
                    <a:lumMod val="65000"/>
                  </a:schemeClr>
                </a:solidFill>
              </a:rPr>
              <a:t>?</a:t>
            </a:r>
          </a:p>
          <a:p>
            <a:r>
              <a:rPr lang="en-US" sz="1600" dirty="0">
                <a:solidFill>
                  <a:schemeClr val="bg1">
                    <a:lumMod val="65000"/>
                  </a:schemeClr>
                </a:solidFill>
              </a:rPr>
              <a:t>The </a:t>
            </a:r>
            <a:r>
              <a:rPr lang="en-US" sz="1600" b="1" dirty="0">
                <a:solidFill>
                  <a:srgbClr val="0000FF"/>
                </a:solidFill>
              </a:rPr>
              <a:t>fenestrated</a:t>
            </a:r>
            <a:r>
              <a:rPr lang="en-US" sz="1600" dirty="0">
                <a:solidFill>
                  <a:srgbClr val="0000FF"/>
                </a:solidFill>
              </a:rPr>
              <a:t> </a:t>
            </a:r>
            <a:r>
              <a:rPr lang="en-US" sz="1600" dirty="0">
                <a:solidFill>
                  <a:schemeClr val="bg1">
                    <a:lumMod val="65000"/>
                  </a:schemeClr>
                </a:solidFill>
              </a:rPr>
              <a:t>hole in the posterior sclera through which the optic nerve exits</a:t>
            </a:r>
          </a:p>
          <a:p>
            <a:endParaRPr lang="en-US" sz="1600" dirty="0">
              <a:solidFill>
                <a:srgbClr val="CCFFCC"/>
              </a:solidFill>
            </a:endParaRPr>
          </a:p>
          <a:p>
            <a:r>
              <a:rPr lang="en-US" sz="1600" i="1" dirty="0">
                <a:solidFill>
                  <a:srgbClr val="CCFFCC"/>
                </a:solidFill>
              </a:rPr>
              <a:t>Does the lamina extend the entire thickness of the eye wall?</a:t>
            </a:r>
          </a:p>
          <a:p>
            <a:r>
              <a:rPr lang="en-US" sz="1600" dirty="0">
                <a:solidFill>
                  <a:srgbClr val="CCFFCC"/>
                </a:solidFill>
              </a:rPr>
              <a:t>No, it is about 1/3 the thickness of the adjacent sclera</a:t>
            </a:r>
          </a:p>
        </p:txBody>
      </p:sp>
      <p:sp>
        <p:nvSpPr>
          <p:cNvPr id="19" name="TextBox 18"/>
          <p:cNvSpPr txBox="1"/>
          <p:nvPr/>
        </p:nvSpPr>
        <p:spPr>
          <a:xfrm>
            <a:off x="1123539" y="4662391"/>
            <a:ext cx="2969083" cy="523220"/>
          </a:xfrm>
          <a:prstGeom prst="rect">
            <a:avLst/>
          </a:prstGeom>
          <a:solidFill>
            <a:srgbClr val="0070C0"/>
          </a:solidFill>
        </p:spPr>
        <p:txBody>
          <a:bodyPr wrap="none" rtlCol="0">
            <a:spAutoFit/>
          </a:bodyPr>
          <a:lstStyle/>
          <a:p>
            <a:r>
              <a:rPr lang="en-US" sz="1400" i="1" dirty="0">
                <a:solidFill>
                  <a:schemeClr val="bg1">
                    <a:lumMod val="50000"/>
                  </a:schemeClr>
                </a:solidFill>
              </a:rPr>
              <a:t>How many fenestrations are there?</a:t>
            </a:r>
          </a:p>
          <a:p>
            <a:r>
              <a:rPr lang="en-US" sz="1400" b="1" dirty="0">
                <a:solidFill>
                  <a:schemeClr val="bg1"/>
                </a:solidFill>
              </a:rPr>
              <a:t>200-300</a:t>
            </a:r>
          </a:p>
        </p:txBody>
      </p:sp>
      <p:sp>
        <p:nvSpPr>
          <p:cNvPr id="20" name="TextBox 19"/>
          <p:cNvSpPr txBox="1"/>
          <p:nvPr/>
        </p:nvSpPr>
        <p:spPr>
          <a:xfrm>
            <a:off x="2311118" y="4662391"/>
            <a:ext cx="3937282" cy="738664"/>
          </a:xfrm>
          <a:prstGeom prst="rect">
            <a:avLst/>
          </a:prstGeom>
          <a:solidFill>
            <a:schemeClr val="accent6">
              <a:lumMod val="75000"/>
            </a:schemeClr>
          </a:solidFill>
        </p:spPr>
        <p:txBody>
          <a:bodyPr wrap="square" rtlCol="0">
            <a:spAutoFit/>
          </a:bodyPr>
          <a:lstStyle/>
          <a:p>
            <a:r>
              <a:rPr lang="en-US" sz="1400" i="1" dirty="0">
                <a:solidFill>
                  <a:schemeClr val="bg1"/>
                </a:solidFill>
              </a:rPr>
              <a:t>Two fenestrations are </a:t>
            </a:r>
            <a:r>
              <a:rPr lang="en-US" sz="1400" b="1" dirty="0">
                <a:solidFill>
                  <a:schemeClr val="bg1"/>
                </a:solidFill>
              </a:rPr>
              <a:t>much</a:t>
            </a:r>
            <a:r>
              <a:rPr lang="en-US" sz="1400" i="1" dirty="0">
                <a:solidFill>
                  <a:schemeClr val="bg1"/>
                </a:solidFill>
              </a:rPr>
              <a:t> larger than the others. What passes through the larger ones?</a:t>
            </a:r>
          </a:p>
          <a:p>
            <a:r>
              <a:rPr lang="en-US" sz="1400" b="1" dirty="0">
                <a:solidFill>
                  <a:schemeClr val="bg1"/>
                </a:solidFill>
              </a:rPr>
              <a:t>The central retinal artery and vein</a:t>
            </a:r>
          </a:p>
        </p:txBody>
      </p:sp>
      <p:sp>
        <p:nvSpPr>
          <p:cNvPr id="4" name="Oval 3"/>
          <p:cNvSpPr/>
          <p:nvPr/>
        </p:nvSpPr>
        <p:spPr>
          <a:xfrm>
            <a:off x="1013660" y="4800600"/>
            <a:ext cx="1119940" cy="4437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468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56</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3658936" y="6030363"/>
            <a:ext cx="1826141" cy="369332"/>
          </a:xfrm>
          <a:prstGeom prst="rect">
            <a:avLst/>
          </a:prstGeom>
          <a:noFill/>
        </p:spPr>
        <p:txBody>
          <a:bodyPr wrap="none" rtlCol="0">
            <a:spAutoFit/>
          </a:bodyPr>
          <a:lstStyle/>
          <a:p>
            <a:pPr algn="ctr"/>
            <a:r>
              <a:rPr lang="en-US" dirty="0"/>
              <a:t>Lamina cribrosa</a:t>
            </a:r>
          </a:p>
        </p:txBody>
      </p:sp>
      <p:pic>
        <p:nvPicPr>
          <p:cNvPr id="10" name="Picture 9">
            <a:extLst>
              <a:ext uri="{FF2B5EF4-FFF2-40B4-BE49-F238E27FC236}">
                <a16:creationId xmlns:a16="http://schemas.microsoft.com/office/drawing/2014/main" id="{2BE0F9A0-3256-4A82-99D9-45553F171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508" y="894996"/>
            <a:ext cx="5496692" cy="5068007"/>
          </a:xfrm>
          <a:prstGeom prst="rect">
            <a:avLst/>
          </a:prstGeom>
        </p:spPr>
      </p:pic>
    </p:spTree>
    <p:extLst>
      <p:ext uri="{BB962C8B-B14F-4D97-AF65-F5344CB8AC3E}">
        <p14:creationId xmlns:p14="http://schemas.microsoft.com/office/powerpoint/2010/main" val="3998604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57</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0B3344-761B-4E1B-85C5-6E0988EA9282}"/>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rgbClr val="0000FF"/>
                </a:solidFill>
              </a:rPr>
              <a:t>To what lamina is this referring?</a:t>
            </a:r>
          </a:p>
          <a:p>
            <a:r>
              <a:rPr lang="en-US" sz="1600" dirty="0">
                <a:solidFill>
                  <a:srgbClr val="0000FF"/>
                </a:solidFill>
              </a:rPr>
              <a:t>The </a:t>
            </a:r>
            <a:r>
              <a:rPr lang="en-US" sz="1600" b="1" dirty="0">
                <a:solidFill>
                  <a:srgbClr val="0000FF"/>
                </a:solidFill>
              </a:rPr>
              <a:t>lamina </a:t>
            </a:r>
            <a:r>
              <a:rPr lang="en-US" sz="1600" b="1" dirty="0" err="1">
                <a:solidFill>
                  <a:srgbClr val="0000FF"/>
                </a:solidFill>
              </a:rPr>
              <a:t>cribrosa</a:t>
            </a:r>
            <a:endParaRPr lang="en-US" sz="1600" b="1" dirty="0">
              <a:solidFill>
                <a:srgbClr val="0000FF"/>
              </a:solidFill>
            </a:endParaRPr>
          </a:p>
          <a:p>
            <a:endParaRPr lang="en-US" sz="1600" dirty="0">
              <a:solidFill>
                <a:srgbClr val="0000FF"/>
              </a:solidFill>
            </a:endParaRPr>
          </a:p>
          <a:p>
            <a:r>
              <a:rPr lang="en-US" sz="1600" i="1" dirty="0">
                <a:solidFill>
                  <a:srgbClr val="0000FF"/>
                </a:solidFill>
              </a:rPr>
              <a:t>What is the lamina </a:t>
            </a:r>
            <a:r>
              <a:rPr lang="en-US" sz="1600" i="1" dirty="0" err="1">
                <a:solidFill>
                  <a:srgbClr val="0000FF"/>
                </a:solidFill>
              </a:rPr>
              <a:t>cribrosa</a:t>
            </a:r>
            <a:r>
              <a:rPr lang="en-US" sz="1600" i="1" dirty="0">
                <a:solidFill>
                  <a:srgbClr val="0000FF"/>
                </a:solidFill>
              </a:rPr>
              <a:t>?</a:t>
            </a:r>
          </a:p>
          <a:p>
            <a:r>
              <a:rPr lang="en-US" sz="1600" dirty="0">
                <a:solidFill>
                  <a:srgbClr val="0000FF"/>
                </a:solidFill>
              </a:rPr>
              <a:t>The fenestrated hole in the posterior sclera through which the optic nerve exits</a:t>
            </a:r>
          </a:p>
          <a:p>
            <a:endParaRPr lang="en-US" sz="1600" dirty="0">
              <a:solidFill>
                <a:srgbClr val="0000FF"/>
              </a:solidFill>
            </a:endParaRPr>
          </a:p>
          <a:p>
            <a:r>
              <a:rPr lang="en-US" sz="1600" i="1" dirty="0">
                <a:solidFill>
                  <a:srgbClr val="0000FF"/>
                </a:solidFill>
              </a:rPr>
              <a:t>Does the lamina extend the entire thickness of the eye wall?</a:t>
            </a:r>
            <a:endParaRPr lang="en-US" sz="1600" i="1" dirty="0">
              <a:solidFill>
                <a:srgbClr val="CCFFCC"/>
              </a:solidFill>
            </a:endParaRPr>
          </a:p>
          <a:p>
            <a:r>
              <a:rPr lang="en-US" sz="1600" dirty="0">
                <a:solidFill>
                  <a:srgbClr val="CCFFCC"/>
                </a:solidFill>
              </a:rPr>
              <a:t>No, it is about 1/3 the thickness of the adjacent sclera</a:t>
            </a:r>
          </a:p>
        </p:txBody>
      </p:sp>
    </p:spTree>
    <p:extLst>
      <p:ext uri="{BB962C8B-B14F-4D97-AF65-F5344CB8AC3E}">
        <p14:creationId xmlns:p14="http://schemas.microsoft.com/office/powerpoint/2010/main" val="1386348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58</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1BD80F-F191-4DA8-B7C7-89189C0E94F8}"/>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rgbClr val="0000FF"/>
                </a:solidFill>
              </a:rPr>
              <a:t>To what lamina is this referring?</a:t>
            </a:r>
          </a:p>
          <a:p>
            <a:r>
              <a:rPr lang="en-US" sz="1600" dirty="0">
                <a:solidFill>
                  <a:srgbClr val="0000FF"/>
                </a:solidFill>
              </a:rPr>
              <a:t>The </a:t>
            </a:r>
            <a:r>
              <a:rPr lang="en-US" sz="1600" b="1" dirty="0">
                <a:solidFill>
                  <a:srgbClr val="0000FF"/>
                </a:solidFill>
              </a:rPr>
              <a:t>lamina </a:t>
            </a:r>
            <a:r>
              <a:rPr lang="en-US" sz="1600" b="1" dirty="0" err="1">
                <a:solidFill>
                  <a:srgbClr val="0000FF"/>
                </a:solidFill>
              </a:rPr>
              <a:t>cribrosa</a:t>
            </a:r>
            <a:endParaRPr lang="en-US" sz="1600" b="1" dirty="0">
              <a:solidFill>
                <a:srgbClr val="0000FF"/>
              </a:solidFill>
            </a:endParaRPr>
          </a:p>
          <a:p>
            <a:endParaRPr lang="en-US" sz="1600" dirty="0">
              <a:solidFill>
                <a:srgbClr val="0000FF"/>
              </a:solidFill>
            </a:endParaRPr>
          </a:p>
          <a:p>
            <a:r>
              <a:rPr lang="en-US" sz="1600" i="1" dirty="0">
                <a:solidFill>
                  <a:srgbClr val="0000FF"/>
                </a:solidFill>
              </a:rPr>
              <a:t>What is the lamina </a:t>
            </a:r>
            <a:r>
              <a:rPr lang="en-US" sz="1600" i="1" dirty="0" err="1">
                <a:solidFill>
                  <a:srgbClr val="0000FF"/>
                </a:solidFill>
              </a:rPr>
              <a:t>cribrosa</a:t>
            </a:r>
            <a:r>
              <a:rPr lang="en-US" sz="1600" i="1" dirty="0">
                <a:solidFill>
                  <a:srgbClr val="0000FF"/>
                </a:solidFill>
              </a:rPr>
              <a:t>?</a:t>
            </a:r>
          </a:p>
          <a:p>
            <a:r>
              <a:rPr lang="en-US" sz="1600" dirty="0">
                <a:solidFill>
                  <a:srgbClr val="0000FF"/>
                </a:solidFill>
              </a:rPr>
              <a:t>The fenestrated hole in the posterior sclera through which the optic nerve exits</a:t>
            </a:r>
          </a:p>
          <a:p>
            <a:endParaRPr lang="en-US" sz="1600" dirty="0">
              <a:solidFill>
                <a:srgbClr val="0000FF"/>
              </a:solidFill>
            </a:endParaRPr>
          </a:p>
          <a:p>
            <a:r>
              <a:rPr lang="en-US" sz="1600" i="1" dirty="0">
                <a:solidFill>
                  <a:srgbClr val="0000FF"/>
                </a:solidFill>
              </a:rPr>
              <a:t>Does the lamina extend the entire thickness of the eye wall?</a:t>
            </a:r>
          </a:p>
          <a:p>
            <a:r>
              <a:rPr lang="en-US" sz="1600" dirty="0">
                <a:solidFill>
                  <a:srgbClr val="0000FF"/>
                </a:solidFill>
              </a:rPr>
              <a:t>No, it is about 1/3 the thickness of the adjacent sclera</a:t>
            </a:r>
          </a:p>
        </p:txBody>
      </p:sp>
    </p:spTree>
    <p:extLst>
      <p:ext uri="{BB962C8B-B14F-4D97-AF65-F5344CB8AC3E}">
        <p14:creationId xmlns:p14="http://schemas.microsoft.com/office/powerpoint/2010/main" val="2991142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59</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16B918-1089-4387-A0DF-19CF3CC090D3}"/>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chemeClr val="bg1">
                    <a:lumMod val="65000"/>
                  </a:schemeClr>
                </a:solidFill>
              </a:rPr>
              <a:t>To what lamina is this referring?</a:t>
            </a:r>
          </a:p>
          <a:p>
            <a:r>
              <a:rPr lang="en-US" sz="1600" dirty="0">
                <a:solidFill>
                  <a:schemeClr val="bg1">
                    <a:lumMod val="65000"/>
                  </a:schemeClr>
                </a:solidFill>
              </a:rPr>
              <a:t>The </a:t>
            </a:r>
            <a:r>
              <a:rPr lang="en-US" sz="1600" b="1" dirty="0">
                <a:solidFill>
                  <a:schemeClr val="bg1">
                    <a:lumMod val="65000"/>
                  </a:schemeClr>
                </a:solidFill>
              </a:rPr>
              <a:t>lamina </a:t>
            </a:r>
            <a:r>
              <a:rPr lang="en-US" sz="1600" b="1" dirty="0" err="1">
                <a:solidFill>
                  <a:schemeClr val="bg1">
                    <a:lumMod val="65000"/>
                  </a:schemeClr>
                </a:solidFill>
              </a:rPr>
              <a:t>cribrosa</a:t>
            </a:r>
            <a:endParaRPr lang="en-US" sz="1600" b="1" dirty="0">
              <a:solidFill>
                <a:schemeClr val="bg1">
                  <a:lumMod val="65000"/>
                </a:schemeClr>
              </a:solidFill>
            </a:endParaRPr>
          </a:p>
          <a:p>
            <a:endParaRPr lang="en-US" sz="1600" dirty="0">
              <a:solidFill>
                <a:schemeClr val="bg1">
                  <a:lumMod val="65000"/>
                </a:schemeClr>
              </a:solidFill>
            </a:endParaRPr>
          </a:p>
          <a:p>
            <a:r>
              <a:rPr lang="en-US" sz="1600" i="1" dirty="0">
                <a:solidFill>
                  <a:schemeClr val="bg1">
                    <a:lumMod val="65000"/>
                  </a:schemeClr>
                </a:solidFill>
              </a:rPr>
              <a:t>What is the lamina </a:t>
            </a:r>
            <a:r>
              <a:rPr lang="en-US" sz="1600" i="1" dirty="0" err="1">
                <a:solidFill>
                  <a:schemeClr val="bg1">
                    <a:lumMod val="65000"/>
                  </a:schemeClr>
                </a:solidFill>
              </a:rPr>
              <a:t>cribrosa</a:t>
            </a:r>
            <a:r>
              <a:rPr lang="en-US" sz="1600" i="1" dirty="0">
                <a:solidFill>
                  <a:schemeClr val="bg1">
                    <a:lumMod val="65000"/>
                  </a:schemeClr>
                </a:solidFill>
              </a:rPr>
              <a:t>?</a:t>
            </a:r>
          </a:p>
          <a:p>
            <a:r>
              <a:rPr lang="en-US" sz="1600" dirty="0">
                <a:solidFill>
                  <a:schemeClr val="bg1">
                    <a:lumMod val="65000"/>
                  </a:schemeClr>
                </a:solidFill>
              </a:rPr>
              <a:t>The fenestrated hole in the posterior sclera through which the optic nerve exits</a:t>
            </a:r>
          </a:p>
          <a:p>
            <a:endParaRPr lang="en-US" sz="1600" dirty="0">
              <a:solidFill>
                <a:schemeClr val="bg1">
                  <a:lumMod val="65000"/>
                </a:schemeClr>
              </a:solidFill>
            </a:endParaRPr>
          </a:p>
          <a:p>
            <a:r>
              <a:rPr lang="en-US" sz="1600" i="1" dirty="0">
                <a:solidFill>
                  <a:schemeClr val="bg1">
                    <a:lumMod val="65000"/>
                  </a:schemeClr>
                </a:solidFill>
              </a:rPr>
              <a:t>Does the lamina extend the entire thickness of the eye wall?</a:t>
            </a:r>
          </a:p>
          <a:p>
            <a:r>
              <a:rPr lang="en-US" sz="1600" dirty="0">
                <a:solidFill>
                  <a:schemeClr val="bg1">
                    <a:lumMod val="65000"/>
                  </a:schemeClr>
                </a:solidFill>
              </a:rPr>
              <a:t>No, it is about </a:t>
            </a:r>
            <a:r>
              <a:rPr lang="en-US" sz="1600" b="1" dirty="0">
                <a:solidFill>
                  <a:srgbClr val="0000FF"/>
                </a:solidFill>
              </a:rPr>
              <a:t>1/3 the thickness of the adjacent sclera</a:t>
            </a:r>
          </a:p>
        </p:txBody>
      </p:sp>
      <p:sp>
        <p:nvSpPr>
          <p:cNvPr id="19" name="TextBox 18"/>
          <p:cNvSpPr txBox="1"/>
          <p:nvPr/>
        </p:nvSpPr>
        <p:spPr>
          <a:xfrm>
            <a:off x="2255987" y="4267200"/>
            <a:ext cx="4602013" cy="738664"/>
          </a:xfrm>
          <a:prstGeom prst="rect">
            <a:avLst/>
          </a:prstGeom>
          <a:solidFill>
            <a:srgbClr val="FF99FF"/>
          </a:solidFill>
        </p:spPr>
        <p:txBody>
          <a:bodyPr wrap="square" rtlCol="0">
            <a:spAutoFit/>
          </a:bodyPr>
          <a:lstStyle/>
          <a:p>
            <a:r>
              <a:rPr lang="en-US" sz="1400" i="1" dirty="0">
                <a:solidFill>
                  <a:srgbClr val="0000FF"/>
                </a:solidFill>
              </a:rPr>
              <a:t>With which portion of the eye wall is the lamina aligned; </a:t>
            </a:r>
            <a:r>
              <a:rPr lang="en-US" sz="1400" i="1" dirty="0" err="1">
                <a:solidFill>
                  <a:srgbClr val="0000FF"/>
                </a:solidFill>
              </a:rPr>
              <a:t>ie</a:t>
            </a:r>
            <a:r>
              <a:rPr lang="en-US" sz="1400" i="1" dirty="0">
                <a:solidFill>
                  <a:srgbClr val="0000FF"/>
                </a:solidFill>
              </a:rPr>
              <a:t>, is it the inner third, the middle third or the outer third?</a:t>
            </a:r>
          </a:p>
          <a:p>
            <a:r>
              <a:rPr lang="en-US" sz="1400" dirty="0">
                <a:solidFill>
                  <a:srgbClr val="FF99FF"/>
                </a:solidFill>
              </a:rPr>
              <a:t>The inner third</a:t>
            </a:r>
          </a:p>
        </p:txBody>
      </p:sp>
    </p:spTree>
    <p:extLst>
      <p:ext uri="{BB962C8B-B14F-4D97-AF65-F5344CB8AC3E}">
        <p14:creationId xmlns:p14="http://schemas.microsoft.com/office/powerpoint/2010/main" val="178701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a:t>
            </a:fld>
            <a:endParaRPr lang="en-US" altLang="en-US" sz="1000"/>
          </a:p>
        </p:txBody>
      </p:sp>
      <p:sp>
        <p:nvSpPr>
          <p:cNvPr id="3" name="TextBox 2"/>
          <p:cNvSpPr txBox="1"/>
          <p:nvPr/>
        </p:nvSpPr>
        <p:spPr>
          <a:xfrm>
            <a:off x="533400" y="1138297"/>
            <a:ext cx="7924799" cy="584775"/>
          </a:xfrm>
          <a:prstGeom prst="rect">
            <a:avLst/>
          </a:prstGeom>
          <a:noFill/>
        </p:spPr>
        <p:txBody>
          <a:bodyPr wrap="square" rtlCol="0">
            <a:spAutoFit/>
          </a:bodyPr>
          <a:lstStyle/>
          <a:p>
            <a:r>
              <a:rPr lang="en-US" sz="1600" i="1" dirty="0">
                <a:solidFill>
                  <a:schemeClr val="bg1">
                    <a:lumMod val="75000"/>
                  </a:schemeClr>
                </a:solidFill>
              </a:rPr>
              <a:t>The optic nerves are composed of what?</a:t>
            </a:r>
          </a:p>
          <a:p>
            <a:r>
              <a:rPr lang="en-US" sz="1600" b="1" dirty="0">
                <a:solidFill>
                  <a:srgbClr val="0000FF"/>
                </a:solidFill>
              </a:rPr>
              <a:t>The axons of retinal ganglion cells</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5" name="TextBox 4"/>
          <p:cNvSpPr txBox="1"/>
          <p:nvPr/>
        </p:nvSpPr>
        <p:spPr>
          <a:xfrm>
            <a:off x="533400" y="2067580"/>
            <a:ext cx="5295901" cy="523220"/>
          </a:xfrm>
          <a:prstGeom prst="rect">
            <a:avLst/>
          </a:prstGeom>
          <a:noFill/>
        </p:spPr>
        <p:txBody>
          <a:bodyPr wrap="square" rtlCol="0">
            <a:spAutoFit/>
          </a:bodyPr>
          <a:lstStyle/>
          <a:p>
            <a:r>
              <a:rPr lang="en-US" sz="1400" i="1" dirty="0"/>
              <a:t>How many fibers (axons) comprise an optic nerve?</a:t>
            </a:r>
          </a:p>
          <a:p>
            <a:r>
              <a:rPr lang="en-US" sz="1400" dirty="0"/>
              <a:t>Depends upon which book you ask, but the answer </a:t>
            </a:r>
            <a:r>
              <a:rPr lang="en-US" sz="1400" b="1" dirty="0"/>
              <a:t>1.2M </a:t>
            </a:r>
            <a:r>
              <a:rPr lang="en-US" sz="1400" dirty="0"/>
              <a:t>works</a:t>
            </a:r>
          </a:p>
        </p:txBody>
      </p:sp>
      <p:sp>
        <p:nvSpPr>
          <p:cNvPr id="6" name="TextBox 5"/>
          <p:cNvSpPr txBox="1"/>
          <p:nvPr/>
        </p:nvSpPr>
        <p:spPr>
          <a:xfrm>
            <a:off x="5829301" y="2089695"/>
            <a:ext cx="2228494" cy="477054"/>
          </a:xfrm>
          <a:prstGeom prst="rect">
            <a:avLst/>
          </a:prstGeom>
          <a:noFill/>
        </p:spPr>
        <p:txBody>
          <a:bodyPr wrap="none" rtlCol="0">
            <a:spAutoFit/>
          </a:bodyPr>
          <a:lstStyle/>
          <a:p>
            <a:pPr>
              <a:lnSpc>
                <a:spcPts val="1000"/>
              </a:lnSpc>
            </a:pPr>
            <a:r>
              <a:rPr lang="en-US" sz="1000" i="1" dirty="0"/>
              <a:t>Glaucoma </a:t>
            </a:r>
            <a:r>
              <a:rPr lang="en-US" sz="1000" dirty="0"/>
              <a:t>book: 1.2-1.5M</a:t>
            </a:r>
          </a:p>
          <a:p>
            <a:pPr>
              <a:lnSpc>
                <a:spcPts val="1000"/>
              </a:lnSpc>
            </a:pPr>
            <a:r>
              <a:rPr lang="en-US" sz="1000" i="1" dirty="0"/>
              <a:t>Neuro</a:t>
            </a:r>
            <a:r>
              <a:rPr lang="en-US" sz="1000" dirty="0"/>
              <a:t>: 1-1.2M</a:t>
            </a:r>
          </a:p>
          <a:p>
            <a:pPr>
              <a:lnSpc>
                <a:spcPts val="1000"/>
              </a:lnSpc>
            </a:pPr>
            <a:r>
              <a:rPr lang="en-US" sz="1000" i="1" dirty="0"/>
              <a:t>Fundamentals</a:t>
            </a:r>
            <a:r>
              <a:rPr lang="en-US" sz="1000" dirty="0"/>
              <a:t>: “more than a million”</a:t>
            </a:r>
          </a:p>
        </p:txBody>
      </p:sp>
      <p:sp>
        <p:nvSpPr>
          <p:cNvPr id="7" name="Oval 6"/>
          <p:cNvSpPr/>
          <p:nvPr/>
        </p:nvSpPr>
        <p:spPr>
          <a:xfrm>
            <a:off x="381000" y="1143000"/>
            <a:ext cx="38100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Tree>
    <p:extLst>
      <p:ext uri="{BB962C8B-B14F-4D97-AF65-F5344CB8AC3E}">
        <p14:creationId xmlns:p14="http://schemas.microsoft.com/office/powerpoint/2010/main" val="510345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60</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286000" y="5690925"/>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272196-908E-4510-A8C9-EF6FE56CF302}"/>
              </a:ext>
            </a:extLst>
          </p:cNvPr>
          <p:cNvSpPr/>
          <p:nvPr/>
        </p:nvSpPr>
        <p:spPr>
          <a:xfrm>
            <a:off x="4572000" y="4342167"/>
            <a:ext cx="2895600" cy="2439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07378" y="3276600"/>
            <a:ext cx="7303602" cy="2062103"/>
          </a:xfrm>
          <a:prstGeom prst="rect">
            <a:avLst/>
          </a:prstGeom>
          <a:solidFill>
            <a:srgbClr val="CCFFCC"/>
          </a:solidFill>
        </p:spPr>
        <p:txBody>
          <a:bodyPr wrap="none" rtlCol="0">
            <a:spAutoFit/>
          </a:bodyPr>
          <a:lstStyle/>
          <a:p>
            <a:r>
              <a:rPr lang="en-US" sz="1600" i="1" dirty="0">
                <a:solidFill>
                  <a:schemeClr val="bg1">
                    <a:lumMod val="65000"/>
                  </a:schemeClr>
                </a:solidFill>
              </a:rPr>
              <a:t>To what lamina is this referring?</a:t>
            </a:r>
          </a:p>
          <a:p>
            <a:r>
              <a:rPr lang="en-US" sz="1600" dirty="0">
                <a:solidFill>
                  <a:schemeClr val="bg1">
                    <a:lumMod val="65000"/>
                  </a:schemeClr>
                </a:solidFill>
              </a:rPr>
              <a:t>The </a:t>
            </a:r>
            <a:r>
              <a:rPr lang="en-US" sz="1600" b="1" dirty="0">
                <a:solidFill>
                  <a:schemeClr val="bg1">
                    <a:lumMod val="65000"/>
                  </a:schemeClr>
                </a:solidFill>
              </a:rPr>
              <a:t>lamina </a:t>
            </a:r>
            <a:r>
              <a:rPr lang="en-US" sz="1600" b="1" dirty="0" err="1">
                <a:solidFill>
                  <a:schemeClr val="bg1">
                    <a:lumMod val="65000"/>
                  </a:schemeClr>
                </a:solidFill>
              </a:rPr>
              <a:t>cribrosa</a:t>
            </a:r>
            <a:endParaRPr lang="en-US" sz="1600" b="1" dirty="0">
              <a:solidFill>
                <a:schemeClr val="bg1">
                  <a:lumMod val="65000"/>
                </a:schemeClr>
              </a:solidFill>
            </a:endParaRPr>
          </a:p>
          <a:p>
            <a:endParaRPr lang="en-US" sz="1600" dirty="0">
              <a:solidFill>
                <a:schemeClr val="bg1">
                  <a:lumMod val="65000"/>
                </a:schemeClr>
              </a:solidFill>
            </a:endParaRPr>
          </a:p>
          <a:p>
            <a:r>
              <a:rPr lang="en-US" sz="1600" i="1" dirty="0">
                <a:solidFill>
                  <a:schemeClr val="bg1">
                    <a:lumMod val="65000"/>
                  </a:schemeClr>
                </a:solidFill>
              </a:rPr>
              <a:t>What is the lamina </a:t>
            </a:r>
            <a:r>
              <a:rPr lang="en-US" sz="1600" i="1" dirty="0" err="1">
                <a:solidFill>
                  <a:schemeClr val="bg1">
                    <a:lumMod val="65000"/>
                  </a:schemeClr>
                </a:solidFill>
              </a:rPr>
              <a:t>cribrosa</a:t>
            </a:r>
            <a:r>
              <a:rPr lang="en-US" sz="1600" i="1" dirty="0">
                <a:solidFill>
                  <a:schemeClr val="bg1">
                    <a:lumMod val="65000"/>
                  </a:schemeClr>
                </a:solidFill>
              </a:rPr>
              <a:t>?</a:t>
            </a:r>
          </a:p>
          <a:p>
            <a:r>
              <a:rPr lang="en-US" sz="1600" dirty="0">
                <a:solidFill>
                  <a:schemeClr val="bg1">
                    <a:lumMod val="65000"/>
                  </a:schemeClr>
                </a:solidFill>
              </a:rPr>
              <a:t>The fenestrated hole in the posterior sclera through which the optic nerve exits</a:t>
            </a:r>
          </a:p>
          <a:p>
            <a:endParaRPr lang="en-US" sz="1600" dirty="0">
              <a:solidFill>
                <a:schemeClr val="bg1">
                  <a:lumMod val="65000"/>
                </a:schemeClr>
              </a:solidFill>
            </a:endParaRPr>
          </a:p>
          <a:p>
            <a:r>
              <a:rPr lang="en-US" sz="1600" i="1" dirty="0">
                <a:solidFill>
                  <a:schemeClr val="bg1">
                    <a:lumMod val="65000"/>
                  </a:schemeClr>
                </a:solidFill>
              </a:rPr>
              <a:t>Does the lamina extend the entire thickness of the eye wall?</a:t>
            </a:r>
          </a:p>
          <a:p>
            <a:r>
              <a:rPr lang="en-US" sz="1600" dirty="0">
                <a:solidFill>
                  <a:schemeClr val="bg1">
                    <a:lumMod val="65000"/>
                  </a:schemeClr>
                </a:solidFill>
              </a:rPr>
              <a:t>No, it is about </a:t>
            </a:r>
            <a:r>
              <a:rPr lang="en-US" sz="1600" b="1" dirty="0">
                <a:solidFill>
                  <a:srgbClr val="0000FF"/>
                </a:solidFill>
              </a:rPr>
              <a:t>1/3 the thickness of the adjacent sclera</a:t>
            </a:r>
          </a:p>
        </p:txBody>
      </p:sp>
      <p:sp>
        <p:nvSpPr>
          <p:cNvPr id="19" name="TextBox 18"/>
          <p:cNvSpPr txBox="1"/>
          <p:nvPr/>
        </p:nvSpPr>
        <p:spPr>
          <a:xfrm>
            <a:off x="2255987" y="4267200"/>
            <a:ext cx="4602013" cy="738664"/>
          </a:xfrm>
          <a:prstGeom prst="rect">
            <a:avLst/>
          </a:prstGeom>
          <a:solidFill>
            <a:srgbClr val="FF99FF"/>
          </a:solidFill>
        </p:spPr>
        <p:txBody>
          <a:bodyPr wrap="square" rtlCol="0">
            <a:spAutoFit/>
          </a:bodyPr>
          <a:lstStyle/>
          <a:p>
            <a:r>
              <a:rPr lang="en-US" sz="1400" i="1" dirty="0">
                <a:solidFill>
                  <a:srgbClr val="0000FF"/>
                </a:solidFill>
              </a:rPr>
              <a:t>With which portion of the eye wall is the lamina aligned; </a:t>
            </a:r>
            <a:r>
              <a:rPr lang="en-US" sz="1400" i="1" dirty="0" err="1">
                <a:solidFill>
                  <a:srgbClr val="0000FF"/>
                </a:solidFill>
              </a:rPr>
              <a:t>ie</a:t>
            </a:r>
            <a:r>
              <a:rPr lang="en-US" sz="1400" i="1" dirty="0">
                <a:solidFill>
                  <a:srgbClr val="0000FF"/>
                </a:solidFill>
              </a:rPr>
              <a:t>, is it the inner third, the middle third or the outer third?</a:t>
            </a:r>
          </a:p>
          <a:p>
            <a:r>
              <a:rPr lang="en-US" sz="1400" dirty="0">
                <a:solidFill>
                  <a:srgbClr val="0000FF"/>
                </a:solidFill>
              </a:rPr>
              <a:t>The inner third</a:t>
            </a:r>
          </a:p>
        </p:txBody>
      </p:sp>
    </p:spTree>
    <p:extLst>
      <p:ext uri="{BB962C8B-B14F-4D97-AF65-F5344CB8AC3E}">
        <p14:creationId xmlns:p14="http://schemas.microsoft.com/office/powerpoint/2010/main" val="3058787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280144192"/>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FF0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61</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4189056762"/>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b="1" i="1" dirty="0">
                <a:solidFill>
                  <a:srgbClr val="FF0000"/>
                </a:solidFill>
              </a:rPr>
              <a:t>What is the blood supply for each?</a:t>
            </a:r>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809"/>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1794343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881713395"/>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FF0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62</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1738253763"/>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b="1" i="1" dirty="0">
                <a:solidFill>
                  <a:srgbClr val="FF0000"/>
                </a:solidFill>
              </a:rPr>
              <a:t>What is the blood supply for each?</a:t>
            </a:r>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809"/>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653439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1365791760"/>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FF0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75000"/>
                            </a:schemeClr>
                          </a:solidFill>
                          <a:effectLst/>
                          <a:latin typeface="Arial" charset="0"/>
                        </a:rPr>
                        <a:t>Retrolaminar</a:t>
                      </a:r>
                      <a:endParaRPr kumimoji="0" lang="en-US" sz="1800" b="0" i="0" u="none" strike="noStrike" cap="none" normalizeH="0" baseline="0" dirty="0">
                        <a:ln>
                          <a:noFill/>
                        </a:ln>
                        <a:solidFill>
                          <a:schemeClr val="bg1">
                            <a:lumMod val="7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63</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169003389"/>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b="1" i="1" dirty="0">
                <a:solidFill>
                  <a:srgbClr val="FF0000"/>
                </a:solidFill>
              </a:rPr>
              <a:t>What is the blood supply for each?</a:t>
            </a:r>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809"/>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321952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173107183"/>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Arterial circle of </a:t>
                      </a:r>
                      <a:r>
                        <a:rPr kumimoji="0" lang="en-US" sz="1600" b="0" i="0" u="none" strike="noStrike" cap="none" normalizeH="0" baseline="0" dirty="0" err="1">
                          <a:ln>
                            <a:noFill/>
                          </a:ln>
                          <a:solidFill>
                            <a:srgbClr val="FF0000"/>
                          </a:solidFill>
                          <a:effectLst/>
                          <a:latin typeface="Arial" charset="0"/>
                        </a:rPr>
                        <a:t>Zinn</a:t>
                      </a:r>
                      <a:r>
                        <a:rPr kumimoji="0" lang="en-US" sz="1600" b="0" i="0" u="none" strike="noStrike" cap="none" normalizeH="0" baseline="0" dirty="0">
                          <a:ln>
                            <a:noFill/>
                          </a:ln>
                          <a:solidFill>
                            <a:srgbClr val="FF0000"/>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a:ln>
                            <a:noFill/>
                          </a:ln>
                          <a:solidFill>
                            <a:srgbClr val="0000FF"/>
                          </a:solidFill>
                          <a:effectLst/>
                          <a:latin typeface="Arial" charset="0"/>
                        </a:rPr>
                        <a:t>Retrolaminar</a:t>
                      </a:r>
                      <a:endParaRPr kumimoji="0" lang="en-US" sz="1800" b="0"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FF0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64</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3886629846"/>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b="1" i="1" dirty="0">
                <a:solidFill>
                  <a:srgbClr val="FF0000"/>
                </a:solidFill>
              </a:rPr>
              <a:t>What is the blood supply for each?</a:t>
            </a:r>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809"/>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3292413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1345751929"/>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Arterial circle of </a:t>
                      </a:r>
                      <a:r>
                        <a:rPr kumimoji="0" lang="en-US" sz="1600" b="0" i="0" u="none" strike="noStrike" cap="none" normalizeH="0" baseline="0" dirty="0" err="1">
                          <a:ln>
                            <a:noFill/>
                          </a:ln>
                          <a:solidFill>
                            <a:srgbClr val="FF0000"/>
                          </a:solidFill>
                          <a:effectLst/>
                          <a:latin typeface="Arial" charset="0"/>
                        </a:rPr>
                        <a:t>Zinn</a:t>
                      </a:r>
                      <a:r>
                        <a:rPr kumimoji="0" lang="en-US" sz="1600" b="0" i="0" u="none" strike="noStrike" cap="none" normalizeH="0" baseline="0" dirty="0">
                          <a:ln>
                            <a:noFill/>
                          </a:ln>
                          <a:solidFill>
                            <a:srgbClr val="FF0000"/>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Retrolaminar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65</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2696166219"/>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b="1" i="1" dirty="0">
                <a:solidFill>
                  <a:srgbClr val="FF0000"/>
                </a:solidFill>
              </a:rPr>
              <a:t>What is the blood supply for each?</a:t>
            </a:r>
          </a:p>
        </p:txBody>
      </p:sp>
      <p:sp>
        <p:nvSpPr>
          <p:cNvPr id="3" name="TextBox 2"/>
          <p:cNvSpPr txBox="1"/>
          <p:nvPr/>
        </p:nvSpPr>
        <p:spPr>
          <a:xfrm>
            <a:off x="533400" y="4967310"/>
            <a:ext cx="960519" cy="276999"/>
          </a:xfrm>
          <a:prstGeom prst="rect">
            <a:avLst/>
          </a:prstGeom>
          <a:noFill/>
        </p:spPr>
        <p:txBody>
          <a:bodyPr wrap="none" rtlCol="0">
            <a:spAutoFit/>
          </a:bodyPr>
          <a:lstStyle/>
          <a:p>
            <a:r>
              <a:rPr lang="en-US" sz="1200" i="1" dirty="0"/>
              <a:t>(innermost)</a:t>
            </a:r>
          </a:p>
        </p:txBody>
      </p:sp>
      <p:cxnSp>
        <p:nvCxnSpPr>
          <p:cNvPr id="5" name="Straight Arrow Connector 4"/>
          <p:cNvCxnSpPr/>
          <p:nvPr/>
        </p:nvCxnSpPr>
        <p:spPr>
          <a:xfrm>
            <a:off x="1447800" y="5105809"/>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p:spPr>
        <p:txBody>
          <a:bodyPr wrap="none" rtlCol="0">
            <a:spAutoFit/>
          </a:bodyPr>
          <a:lstStyle/>
          <a:p>
            <a:r>
              <a:rPr lang="en-US" sz="1200" i="1" dirty="0"/>
              <a:t>(outermost)</a:t>
            </a:r>
          </a:p>
        </p:txBody>
      </p:sp>
      <p:cxnSp>
        <p:nvCxnSpPr>
          <p:cNvPr id="12" name="Straight Arrow Connector 11"/>
          <p:cNvCxnSpPr/>
          <p:nvPr/>
        </p:nvCxnSpPr>
        <p:spPr>
          <a:xfrm>
            <a:off x="1447800" y="646186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Tree>
    <p:extLst>
      <p:ext uri="{BB962C8B-B14F-4D97-AF65-F5344CB8AC3E}">
        <p14:creationId xmlns:p14="http://schemas.microsoft.com/office/powerpoint/2010/main" val="1432982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66</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2613786" y="6030363"/>
            <a:ext cx="3916457" cy="369332"/>
          </a:xfrm>
          <a:prstGeom prst="rect">
            <a:avLst/>
          </a:prstGeom>
          <a:noFill/>
        </p:spPr>
        <p:txBody>
          <a:bodyPr wrap="none" rtlCol="0">
            <a:spAutoFit/>
          </a:bodyPr>
          <a:lstStyle/>
          <a:p>
            <a:pPr algn="ctr"/>
            <a:r>
              <a:rPr lang="en-US" dirty="0"/>
              <a:t>Intraocular optic nerve: Blood supply</a:t>
            </a:r>
          </a:p>
        </p:txBody>
      </p:sp>
      <p:pic>
        <p:nvPicPr>
          <p:cNvPr id="4098" name="Picture 2" descr="Image result for optic nerve intraocular blood supply">
            <a:extLst>
              <a:ext uri="{FF2B5EF4-FFF2-40B4-BE49-F238E27FC236}">
                <a16:creationId xmlns:a16="http://schemas.microsoft.com/office/drawing/2014/main" id="{8536050A-3B99-4022-AE98-3F619F0D1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16" y="1385917"/>
            <a:ext cx="7382567" cy="408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72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021942947"/>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FF"/>
                          </a:solidFill>
                          <a:effectLst/>
                          <a:latin typeface="Arial" charset="0"/>
                        </a:rPr>
                        <a:t>Retrolaminar?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67</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6900081" cy="584775"/>
          </a:xfrm>
          <a:prstGeom prst="rect">
            <a:avLst/>
          </a:prstGeom>
          <a:solidFill>
            <a:schemeClr val="accent5">
              <a:lumMod val="75000"/>
            </a:schemeClr>
          </a:solidFill>
        </p:spPr>
        <p:txBody>
          <a:bodyPr wrap="square" rtlCol="0">
            <a:spAutoFit/>
          </a:bodyPr>
          <a:lstStyle/>
          <a:p>
            <a:r>
              <a:rPr lang="en-US" sz="1600" i="1" dirty="0">
                <a:solidFill>
                  <a:srgbClr val="0000FF"/>
                </a:solidFill>
              </a:rPr>
              <a:t>To which portion(s) of the intraocular nerve does the term </a:t>
            </a:r>
            <a:r>
              <a:rPr lang="en-US" sz="1600" dirty="0">
                <a:solidFill>
                  <a:srgbClr val="0000FF"/>
                </a:solidFill>
              </a:rPr>
              <a:t>optic disc </a:t>
            </a:r>
            <a:r>
              <a:rPr lang="en-US" sz="1600" i="1" dirty="0">
                <a:solidFill>
                  <a:srgbClr val="0000FF"/>
                </a:solidFill>
              </a:rPr>
              <a:t>apply?</a:t>
            </a:r>
          </a:p>
          <a:p>
            <a:r>
              <a:rPr lang="en-US" sz="1600" dirty="0">
                <a:solidFill>
                  <a:schemeClr val="accent5">
                    <a:lumMod val="75000"/>
                  </a:schemeClr>
                </a:solidFill>
              </a:rPr>
              <a:t>The portion visible on ophthalmoscopy, </a:t>
            </a:r>
            <a:r>
              <a:rPr lang="en-US" sz="1600" dirty="0" err="1">
                <a:solidFill>
                  <a:schemeClr val="accent5">
                    <a:lumMod val="75000"/>
                  </a:schemeClr>
                </a:solidFill>
              </a:rPr>
              <a:t>ie</a:t>
            </a:r>
            <a:r>
              <a:rPr lang="en-US" sz="1600" dirty="0">
                <a:solidFill>
                  <a:schemeClr val="accent5">
                    <a:lumMod val="75000"/>
                  </a:schemeClr>
                </a:solidFill>
              </a:rPr>
              <a:t>, the NFL portion</a:t>
            </a:r>
          </a:p>
        </p:txBody>
      </p:sp>
    </p:spTree>
    <p:extLst>
      <p:ext uri="{BB962C8B-B14F-4D97-AF65-F5344CB8AC3E}">
        <p14:creationId xmlns:p14="http://schemas.microsoft.com/office/powerpoint/2010/main" val="3004642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70744840"/>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68</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362200" y="1132582"/>
            <a:ext cx="1752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6900081" cy="584775"/>
          </a:xfrm>
          <a:prstGeom prst="rect">
            <a:avLst/>
          </a:prstGeom>
          <a:solidFill>
            <a:schemeClr val="accent5">
              <a:lumMod val="75000"/>
            </a:schemeClr>
          </a:solidFill>
        </p:spPr>
        <p:txBody>
          <a:bodyPr wrap="square" rtlCol="0">
            <a:spAutoFit/>
          </a:bodyPr>
          <a:lstStyle/>
          <a:p>
            <a:r>
              <a:rPr lang="en-US" sz="1600" i="1" dirty="0">
                <a:solidFill>
                  <a:srgbClr val="0000FF"/>
                </a:solidFill>
              </a:rPr>
              <a:t>To which portion(s) of the intraocular nerve does the term </a:t>
            </a:r>
            <a:r>
              <a:rPr lang="en-US" sz="1600" dirty="0">
                <a:solidFill>
                  <a:srgbClr val="0000FF"/>
                </a:solidFill>
              </a:rPr>
              <a:t>optic disc </a:t>
            </a:r>
            <a:r>
              <a:rPr lang="en-US" sz="1600" i="1" dirty="0">
                <a:solidFill>
                  <a:srgbClr val="0000FF"/>
                </a:solidFill>
              </a:rPr>
              <a:t>apply?</a:t>
            </a:r>
          </a:p>
          <a:p>
            <a:r>
              <a:rPr lang="en-US" sz="1600" dirty="0">
                <a:solidFill>
                  <a:srgbClr val="0000FF"/>
                </a:solidFill>
              </a:rPr>
              <a:t>The portion visible on ophthalmoscopy, </a:t>
            </a:r>
            <a:r>
              <a:rPr lang="en-US" sz="1600" dirty="0" err="1">
                <a:solidFill>
                  <a:srgbClr val="0000FF"/>
                </a:solidFill>
              </a:rPr>
              <a:t>ie</a:t>
            </a:r>
            <a:r>
              <a:rPr lang="en-US" sz="1600" dirty="0">
                <a:solidFill>
                  <a:srgbClr val="0000FF"/>
                </a:solidFill>
              </a:rPr>
              <a:t>, </a:t>
            </a:r>
            <a:r>
              <a:rPr lang="en-US" sz="1600" b="1" dirty="0">
                <a:solidFill>
                  <a:srgbClr val="0000FF"/>
                </a:solidFill>
              </a:rPr>
              <a:t>the NFL</a:t>
            </a:r>
          </a:p>
        </p:txBody>
      </p:sp>
    </p:spTree>
    <p:extLst>
      <p:ext uri="{BB962C8B-B14F-4D97-AF65-F5344CB8AC3E}">
        <p14:creationId xmlns:p14="http://schemas.microsoft.com/office/powerpoint/2010/main" val="575196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3541992146"/>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69</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2286453333"/>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rgbClr val="0000FF"/>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4" name="Oval 3"/>
          <p:cNvSpPr/>
          <p:nvPr/>
        </p:nvSpPr>
        <p:spPr>
          <a:xfrm>
            <a:off x="6248400" y="3505200"/>
            <a:ext cx="1371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rgbClr val="0000FF"/>
                </a:solidFill>
              </a:rPr>
              <a:t>What is the diameter of the optic disc?</a:t>
            </a:r>
            <a:endParaRPr lang="en-US" sz="1400" i="1" dirty="0">
              <a:solidFill>
                <a:srgbClr val="FFC000"/>
              </a:solidFill>
            </a:endParaRPr>
          </a:p>
          <a:p>
            <a:r>
              <a:rPr lang="en-US" sz="1400" dirty="0">
                <a:solidFill>
                  <a:srgbClr val="FFC000"/>
                </a:solidFill>
              </a:rPr>
              <a:t>Well, bearing in mind the considerable anatomic variability that characterizes the optic nerve, a reasonable estimate would be 1.6 mm, with the vertical diameter usually a little larger than the horizontal</a:t>
            </a:r>
          </a:p>
        </p:txBody>
      </p:sp>
    </p:spTree>
    <p:extLst>
      <p:ext uri="{BB962C8B-B14F-4D97-AF65-F5344CB8AC3E}">
        <p14:creationId xmlns:p14="http://schemas.microsoft.com/office/powerpoint/2010/main" val="333770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a:t>
            </a:fld>
            <a:endParaRPr lang="en-US" altLang="en-US" sz="1000"/>
          </a:p>
        </p:txBody>
      </p:sp>
      <p:sp>
        <p:nvSpPr>
          <p:cNvPr id="3" name="TextBox 2"/>
          <p:cNvSpPr txBox="1"/>
          <p:nvPr/>
        </p:nvSpPr>
        <p:spPr>
          <a:xfrm>
            <a:off x="533400" y="1138297"/>
            <a:ext cx="7924799" cy="1077218"/>
          </a:xfrm>
          <a:prstGeom prst="rect">
            <a:avLst/>
          </a:prstGeom>
          <a:noFill/>
        </p:spPr>
        <p:txBody>
          <a:bodyPr wrap="square" rtlCol="0">
            <a:spAutoFit/>
          </a:bodyPr>
          <a:lstStyle/>
          <a:p>
            <a:r>
              <a:rPr lang="en-US" sz="1600" i="1" dirty="0">
                <a:solidFill>
                  <a:srgbClr val="0000FF"/>
                </a:solidFill>
              </a:rPr>
              <a:t>The optic nerves are composed of what?</a:t>
            </a:r>
          </a:p>
          <a:p>
            <a:r>
              <a:rPr lang="en-US" sz="1600" dirty="0">
                <a:solidFill>
                  <a:srgbClr val="0000FF"/>
                </a:solidFill>
              </a:rPr>
              <a:t>The axons of retinal ganglion cells</a:t>
            </a:r>
          </a:p>
          <a:p>
            <a:endParaRPr lang="en-US" sz="1600" i="1" dirty="0">
              <a:solidFill>
                <a:srgbClr val="0000FF"/>
              </a:solidFill>
            </a:endParaRPr>
          </a:p>
          <a:p>
            <a:r>
              <a:rPr lang="en-US" sz="1600" i="1" dirty="0">
                <a:solidFill>
                  <a:srgbClr val="0000FF"/>
                </a:solidFill>
              </a:rPr>
              <a:t>Do they synapse in the region of the optic nerve head?</a:t>
            </a:r>
            <a:endParaRPr lang="en-US" sz="1600" dirty="0">
              <a:solidFill>
                <a:srgbClr val="0000FF"/>
              </a:solidFill>
            </a:endParaRP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Tree>
    <p:extLst>
      <p:ext uri="{BB962C8B-B14F-4D97-AF65-F5344CB8AC3E}">
        <p14:creationId xmlns:p14="http://schemas.microsoft.com/office/powerpoint/2010/main" val="1757069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446436044"/>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Retrolaminar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70</a:t>
            </a:fld>
            <a:endParaRPr lang="en-US" altLang="en-US" sz="1000"/>
          </a:p>
        </p:txBody>
      </p:sp>
      <p:graphicFrame>
        <p:nvGraphicFramePr>
          <p:cNvPr id="7" name="Group 49"/>
          <p:cNvGraphicFramePr>
            <a:graphicFrameLocks noGrp="1"/>
          </p:cNvGraphicFramePr>
          <p:nvPr>
            <p:extLst>
              <p:ext uri="{D42A27DB-BD31-4B8C-83A1-F6EECF244321}">
                <p14:modId xmlns:p14="http://schemas.microsoft.com/office/powerpoint/2010/main" val="2239633173"/>
              </p:ext>
            </p:extLst>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rgbClr val="0000FF"/>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4" name="Oval 3"/>
          <p:cNvSpPr/>
          <p:nvPr/>
        </p:nvSpPr>
        <p:spPr>
          <a:xfrm>
            <a:off x="6248400" y="3505200"/>
            <a:ext cx="1371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rgbClr val="0000FF"/>
                </a:solidFill>
              </a:rPr>
              <a:t>What is the diameter of the optic disc?</a:t>
            </a:r>
          </a:p>
          <a:p>
            <a:r>
              <a:rPr lang="en-US" sz="1400" dirty="0">
                <a:solidFill>
                  <a:srgbClr val="0000FF"/>
                </a:solidFill>
              </a:rPr>
              <a:t>Well, bearing in mind the considerable anatomic variability that characterizes the optic nerve, a reasonable estimate would be 1.6 mm, with the vertical diameter usually a little larger than the horizontal</a:t>
            </a:r>
          </a:p>
        </p:txBody>
      </p:sp>
      <p:sp>
        <p:nvSpPr>
          <p:cNvPr id="19" name="TextBox 18"/>
          <p:cNvSpPr txBox="1"/>
          <p:nvPr/>
        </p:nvSpPr>
        <p:spPr>
          <a:xfrm>
            <a:off x="6604222" y="5188677"/>
            <a:ext cx="1726755" cy="477054"/>
          </a:xfrm>
          <a:prstGeom prst="rect">
            <a:avLst/>
          </a:prstGeom>
          <a:solidFill>
            <a:srgbClr val="0000FF"/>
          </a:solidFill>
        </p:spPr>
        <p:txBody>
          <a:bodyPr wrap="none" rtlCol="0">
            <a:spAutoFit/>
          </a:bodyPr>
          <a:lstStyle/>
          <a:p>
            <a:pPr algn="r">
              <a:lnSpc>
                <a:spcPts val="1000"/>
              </a:lnSpc>
            </a:pPr>
            <a:r>
              <a:rPr lang="en-US" sz="1000" i="1" dirty="0">
                <a:solidFill>
                  <a:schemeClr val="bg1"/>
                </a:solidFill>
              </a:rPr>
              <a:t>Fundamentals</a:t>
            </a:r>
            <a:r>
              <a:rPr lang="en-US" sz="1000" dirty="0">
                <a:solidFill>
                  <a:schemeClr val="bg1"/>
                </a:solidFill>
              </a:rPr>
              <a:t>: 1.76 x 1 92</a:t>
            </a:r>
          </a:p>
          <a:p>
            <a:pPr algn="r">
              <a:lnSpc>
                <a:spcPts val="1000"/>
              </a:lnSpc>
            </a:pPr>
            <a:r>
              <a:rPr lang="en-US" sz="1000" i="1" dirty="0">
                <a:solidFill>
                  <a:schemeClr val="bg1"/>
                </a:solidFill>
              </a:rPr>
              <a:t>Glaucoma</a:t>
            </a:r>
            <a:r>
              <a:rPr lang="en-US" sz="1000" dirty="0">
                <a:solidFill>
                  <a:schemeClr val="bg1"/>
                </a:solidFill>
              </a:rPr>
              <a:t>: 1.5-1.7</a:t>
            </a:r>
          </a:p>
          <a:p>
            <a:pPr algn="r">
              <a:lnSpc>
                <a:spcPts val="1000"/>
              </a:lnSpc>
            </a:pPr>
            <a:r>
              <a:rPr lang="en-US" sz="1000" i="1" dirty="0">
                <a:solidFill>
                  <a:schemeClr val="bg1"/>
                </a:solidFill>
              </a:rPr>
              <a:t>Neuro</a:t>
            </a:r>
            <a:r>
              <a:rPr lang="en-US" sz="1000" dirty="0">
                <a:solidFill>
                  <a:schemeClr val="bg1"/>
                </a:solidFill>
              </a:rPr>
              <a:t>: 1.5</a:t>
            </a:r>
          </a:p>
        </p:txBody>
      </p:sp>
    </p:spTree>
    <p:extLst>
      <p:ext uri="{BB962C8B-B14F-4D97-AF65-F5344CB8AC3E}">
        <p14:creationId xmlns:p14="http://schemas.microsoft.com/office/powerpoint/2010/main" val="40418180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038039304"/>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71</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6300123" cy="1169551"/>
          </a:xfrm>
          <a:prstGeom prst="rect">
            <a:avLst/>
          </a:prstGeom>
          <a:solidFill>
            <a:srgbClr val="FFFF00"/>
          </a:solidFill>
        </p:spPr>
        <p:txBody>
          <a:bodyPr wrap="none" rtlCol="0">
            <a:spAutoFit/>
          </a:bodyPr>
          <a:lstStyle/>
          <a:p>
            <a:r>
              <a:rPr lang="en-US" sz="1400" i="1" dirty="0">
                <a:solidFill>
                  <a:srgbClr val="0000FF"/>
                </a:solidFill>
              </a:rPr>
              <a:t>What is the diameter of the nerve after it passes through the lamina </a:t>
            </a:r>
            <a:r>
              <a:rPr lang="en-US" sz="1400" i="1" dirty="0" err="1">
                <a:solidFill>
                  <a:srgbClr val="0000FF"/>
                </a:solidFill>
              </a:rPr>
              <a:t>cribrosa</a:t>
            </a:r>
            <a:r>
              <a:rPr lang="en-US" sz="1400" i="1" dirty="0">
                <a:solidFill>
                  <a:srgbClr val="0000FF"/>
                </a:solidFill>
              </a:rPr>
              <a:t>?</a:t>
            </a:r>
          </a:p>
          <a:p>
            <a:r>
              <a:rPr lang="en-US" sz="1400" dirty="0">
                <a:solidFill>
                  <a:srgbClr val="FFFF00"/>
                </a:solidFill>
              </a:rPr>
              <a:t>It doubles to 3-4 mm or so</a:t>
            </a:r>
          </a:p>
          <a:p>
            <a:endParaRPr lang="en-US" sz="1400" dirty="0">
              <a:solidFill>
                <a:srgbClr val="FFFF00"/>
              </a:solidFill>
            </a:endParaRPr>
          </a:p>
          <a:p>
            <a:r>
              <a:rPr lang="en-US" sz="1400" i="1" dirty="0">
                <a:solidFill>
                  <a:srgbClr val="FFFF00"/>
                </a:solidFill>
              </a:rPr>
              <a:t>Why does it double in size?</a:t>
            </a:r>
          </a:p>
          <a:p>
            <a:r>
              <a:rPr lang="en-US" sz="1400" dirty="0">
                <a:solidFill>
                  <a:srgbClr val="FFFF00"/>
                </a:solidFill>
              </a:rPr>
              <a:t>Because it as 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85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250344545"/>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72</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6300123" cy="1169551"/>
          </a:xfrm>
          <a:prstGeom prst="rect">
            <a:avLst/>
          </a:prstGeom>
          <a:solidFill>
            <a:srgbClr val="FFFF00"/>
          </a:solidFill>
        </p:spPr>
        <p:txBody>
          <a:bodyPr wrap="none" rtlCol="0">
            <a:spAutoFit/>
          </a:bodyPr>
          <a:lstStyle/>
          <a:p>
            <a:r>
              <a:rPr lang="en-US" sz="1400" i="1" dirty="0">
                <a:solidFill>
                  <a:srgbClr val="0000FF"/>
                </a:solidFill>
              </a:rPr>
              <a:t>What is the diameter of the nerve after it passes through the lamina </a:t>
            </a:r>
            <a:r>
              <a:rPr lang="en-US" sz="1400" i="1" dirty="0" err="1">
                <a:solidFill>
                  <a:srgbClr val="0000FF"/>
                </a:solidFill>
              </a:rPr>
              <a:t>cribrosa</a:t>
            </a:r>
            <a:r>
              <a:rPr lang="en-US" sz="1400" i="1" dirty="0">
                <a:solidFill>
                  <a:srgbClr val="0000FF"/>
                </a:solidFill>
              </a:rPr>
              <a:t>?</a:t>
            </a:r>
          </a:p>
          <a:p>
            <a:r>
              <a:rPr lang="en-US" sz="1400" dirty="0">
                <a:solidFill>
                  <a:srgbClr val="0000FF"/>
                </a:solidFill>
              </a:rPr>
              <a:t>It doubles to 3-4 mm or so</a:t>
            </a:r>
          </a:p>
          <a:p>
            <a:endParaRPr lang="en-US" sz="1400" dirty="0">
              <a:solidFill>
                <a:srgbClr val="FFFF00"/>
              </a:solidFill>
            </a:endParaRPr>
          </a:p>
          <a:p>
            <a:r>
              <a:rPr lang="en-US" sz="1400" i="1" dirty="0">
                <a:solidFill>
                  <a:srgbClr val="FFFF00"/>
                </a:solidFill>
              </a:rPr>
              <a:t>Why does it double in size?</a:t>
            </a:r>
          </a:p>
          <a:p>
            <a:r>
              <a:rPr lang="en-US" sz="1400" dirty="0">
                <a:solidFill>
                  <a:srgbClr val="FFFF00"/>
                </a:solidFill>
              </a:rPr>
              <a:t>Because it as at this point the fibers become  myelinated</a:t>
            </a:r>
          </a:p>
        </p:txBody>
      </p:sp>
      <p:sp>
        <p:nvSpPr>
          <p:cNvPr id="20" name="Oval 19"/>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415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472141888"/>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73</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6300123" cy="1169551"/>
          </a:xfrm>
          <a:prstGeom prst="rect">
            <a:avLst/>
          </a:prstGeom>
          <a:solidFill>
            <a:srgbClr val="FFFF00"/>
          </a:solidFill>
        </p:spPr>
        <p:txBody>
          <a:bodyPr wrap="none" rtlCol="0">
            <a:spAutoFit/>
          </a:bodyPr>
          <a:lstStyle/>
          <a:p>
            <a:r>
              <a:rPr lang="en-US" sz="1400" i="1" dirty="0">
                <a:solidFill>
                  <a:srgbClr val="0000FF"/>
                </a:solidFill>
              </a:rPr>
              <a:t>What is the diameter of the nerve after it passes through the lamina </a:t>
            </a:r>
            <a:r>
              <a:rPr lang="en-US" sz="1400" i="1" dirty="0" err="1">
                <a:solidFill>
                  <a:srgbClr val="0000FF"/>
                </a:solidFill>
              </a:rPr>
              <a:t>cribrosa</a:t>
            </a:r>
            <a:r>
              <a:rPr lang="en-US" sz="1400" i="1" dirty="0">
                <a:solidFill>
                  <a:srgbClr val="0000FF"/>
                </a:solidFill>
              </a:rPr>
              <a:t>?</a:t>
            </a:r>
          </a:p>
          <a:p>
            <a:r>
              <a:rPr lang="en-US" sz="1400" dirty="0">
                <a:solidFill>
                  <a:srgbClr val="0000FF"/>
                </a:solidFill>
              </a:rPr>
              <a:t>It doubles to 3-4 mm or so</a:t>
            </a:r>
          </a:p>
          <a:p>
            <a:endParaRPr lang="en-US" sz="1400" dirty="0">
              <a:solidFill>
                <a:srgbClr val="0000FF"/>
              </a:solidFill>
            </a:endParaRPr>
          </a:p>
          <a:p>
            <a:r>
              <a:rPr lang="en-US" sz="1400" i="1" dirty="0">
                <a:solidFill>
                  <a:srgbClr val="0000FF"/>
                </a:solidFill>
              </a:rPr>
              <a:t>Why does it double in size?</a:t>
            </a:r>
            <a:endParaRPr lang="en-US" sz="1400" i="1" dirty="0">
              <a:solidFill>
                <a:srgbClr val="FFFF00"/>
              </a:solidFill>
            </a:endParaRPr>
          </a:p>
          <a:p>
            <a:r>
              <a:rPr lang="en-US" sz="1400" dirty="0">
                <a:solidFill>
                  <a:srgbClr val="FFFF00"/>
                </a:solidFill>
              </a:rPr>
              <a:t>Because it as 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1423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592974070"/>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74</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6300123" cy="1169551"/>
          </a:xfrm>
          <a:prstGeom prst="rect">
            <a:avLst/>
          </a:prstGeom>
          <a:solidFill>
            <a:srgbClr val="FFFF00"/>
          </a:solidFill>
        </p:spPr>
        <p:txBody>
          <a:bodyPr wrap="none" rtlCol="0">
            <a:spAutoFit/>
          </a:bodyPr>
          <a:lstStyle/>
          <a:p>
            <a:r>
              <a:rPr lang="en-US" sz="1400" i="1" dirty="0">
                <a:solidFill>
                  <a:srgbClr val="0000FF"/>
                </a:solidFill>
              </a:rPr>
              <a:t>What is the diameter of the nerve after it passes through the lamina </a:t>
            </a:r>
            <a:r>
              <a:rPr lang="en-US" sz="1400" i="1" dirty="0" err="1">
                <a:solidFill>
                  <a:srgbClr val="0000FF"/>
                </a:solidFill>
              </a:rPr>
              <a:t>cribrosa</a:t>
            </a:r>
            <a:r>
              <a:rPr lang="en-US" sz="1400" i="1" dirty="0">
                <a:solidFill>
                  <a:srgbClr val="0000FF"/>
                </a:solidFill>
              </a:rPr>
              <a:t>?</a:t>
            </a:r>
          </a:p>
          <a:p>
            <a:r>
              <a:rPr lang="en-US" sz="1400" dirty="0">
                <a:solidFill>
                  <a:srgbClr val="0000FF"/>
                </a:solidFill>
              </a:rPr>
              <a:t>It doubles to 3-4 mm or so</a:t>
            </a:r>
          </a:p>
          <a:p>
            <a:endParaRPr lang="en-US" sz="1400" dirty="0">
              <a:solidFill>
                <a:srgbClr val="0000FF"/>
              </a:solidFill>
            </a:endParaRPr>
          </a:p>
          <a:p>
            <a:r>
              <a:rPr lang="en-US" sz="1400" i="1" dirty="0">
                <a:solidFill>
                  <a:srgbClr val="0000FF"/>
                </a:solidFill>
              </a:rPr>
              <a:t>Why does it double in size?</a:t>
            </a:r>
          </a:p>
          <a:p>
            <a:r>
              <a:rPr lang="en-US" sz="1400" dirty="0">
                <a:solidFill>
                  <a:srgbClr val="0000FF"/>
                </a:solidFill>
              </a:rPr>
              <a:t>Because it as at this point the fibers become  myelinated</a:t>
            </a:r>
          </a:p>
        </p:txBody>
      </p:sp>
      <p:sp>
        <p:nvSpPr>
          <p:cNvPr id="10" name="Rectangle 9"/>
          <p:cNvSpPr/>
          <p:nvPr/>
        </p:nvSpPr>
        <p:spPr>
          <a:xfrm>
            <a:off x="3932699" y="6068319"/>
            <a:ext cx="1020301" cy="230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4234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347549350"/>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75</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6300123" cy="1169551"/>
          </a:xfrm>
          <a:prstGeom prst="rect">
            <a:avLst/>
          </a:prstGeom>
          <a:solidFill>
            <a:srgbClr val="FFFF00"/>
          </a:solidFill>
        </p:spPr>
        <p:txBody>
          <a:bodyPr wrap="none" rtlCol="0">
            <a:spAutoFit/>
          </a:bodyPr>
          <a:lstStyle/>
          <a:p>
            <a:r>
              <a:rPr lang="en-US" sz="1400" i="1" dirty="0">
                <a:solidFill>
                  <a:srgbClr val="0000FF"/>
                </a:solidFill>
              </a:rPr>
              <a:t>What is the diameter of the nerve after it passes through the lamina </a:t>
            </a:r>
            <a:r>
              <a:rPr lang="en-US" sz="1400" i="1" dirty="0" err="1">
                <a:solidFill>
                  <a:srgbClr val="0000FF"/>
                </a:solidFill>
              </a:rPr>
              <a:t>cribrosa</a:t>
            </a:r>
            <a:r>
              <a:rPr lang="en-US" sz="1400" i="1" dirty="0">
                <a:solidFill>
                  <a:srgbClr val="0000FF"/>
                </a:solidFill>
              </a:rPr>
              <a:t>?</a:t>
            </a:r>
          </a:p>
          <a:p>
            <a:r>
              <a:rPr lang="en-US" sz="1400" dirty="0">
                <a:solidFill>
                  <a:srgbClr val="0000FF"/>
                </a:solidFill>
              </a:rPr>
              <a:t>It doubles to 3-4 mm or so</a:t>
            </a:r>
          </a:p>
          <a:p>
            <a:endParaRPr lang="en-US" sz="1400" dirty="0">
              <a:solidFill>
                <a:srgbClr val="0000FF"/>
              </a:solidFill>
            </a:endParaRPr>
          </a:p>
          <a:p>
            <a:r>
              <a:rPr lang="en-US" sz="1400" i="1" dirty="0">
                <a:solidFill>
                  <a:srgbClr val="0000FF"/>
                </a:solidFill>
              </a:rPr>
              <a:t>Why does it double in size?</a:t>
            </a:r>
          </a:p>
          <a:p>
            <a:r>
              <a:rPr lang="en-US" sz="1400" dirty="0">
                <a:solidFill>
                  <a:srgbClr val="0000FF"/>
                </a:solidFill>
              </a:rPr>
              <a:t>Because it as at this point the fibers become  myelinated</a:t>
            </a:r>
          </a:p>
        </p:txBody>
      </p:sp>
      <p:sp>
        <p:nvSpPr>
          <p:cNvPr id="20" name="Oval 19"/>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884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780766924"/>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76</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endParaRPr lang="en-US" sz="1400" i="1" dirty="0">
              <a:solidFill>
                <a:srgbClr val="0000FF"/>
              </a:solidFill>
            </a:endParaRPr>
          </a:p>
          <a:p>
            <a:r>
              <a:rPr lang="en-US" sz="1400" dirty="0">
                <a:solidFill>
                  <a:srgbClr val="0000FF"/>
                </a:solidFill>
              </a:rPr>
              <a:t>Yes</a:t>
            </a:r>
          </a:p>
          <a:p>
            <a:endParaRPr lang="en-US" sz="1400" dirty="0">
              <a:solidFill>
                <a:srgbClr val="0000FF"/>
              </a:solidFill>
            </a:endParaRPr>
          </a:p>
          <a:p>
            <a:r>
              <a:rPr lang="en-US" sz="1400" i="1" dirty="0">
                <a:solidFill>
                  <a:srgbClr val="0000FF"/>
                </a:solidFill>
              </a:rPr>
              <a:t>When myelinated retinal nerve fibers are present, what are they called?</a:t>
            </a:r>
          </a:p>
          <a:p>
            <a:r>
              <a:rPr lang="en-US" sz="1400" dirty="0">
                <a:solidFill>
                  <a:srgbClr val="0000FF"/>
                </a:solidFill>
              </a:rPr>
              <a:t>They are called ‘myelinated retinal nerve fibers’</a:t>
            </a:r>
          </a:p>
          <a:p>
            <a:endParaRPr lang="en-US" sz="1400" dirty="0">
              <a:solidFill>
                <a:srgbClr val="0000FF"/>
              </a:solidFill>
            </a:endParaRPr>
          </a:p>
          <a:p>
            <a:r>
              <a:rPr lang="en-US" sz="1400" i="1" dirty="0">
                <a:solidFill>
                  <a:srgbClr val="0000FF"/>
                </a:solidFill>
              </a:rPr>
              <a:t>What is the </a:t>
            </a:r>
            <a:r>
              <a:rPr lang="en-US" sz="1400" i="1" dirty="0" err="1">
                <a:solidFill>
                  <a:srgbClr val="0000FF"/>
                </a:solidFill>
              </a:rPr>
              <a:t>ophthalmoscopic</a:t>
            </a:r>
            <a:r>
              <a:rPr lang="en-US" sz="1400" i="1" dirty="0">
                <a:solidFill>
                  <a:srgbClr val="0000FF"/>
                </a:solidFill>
              </a:rPr>
              <a:t> appearance of myelinated retinal nerve fibers?</a:t>
            </a:r>
          </a:p>
          <a:p>
            <a:r>
              <a:rPr lang="en-US" sz="1400" dirty="0">
                <a:solidFill>
                  <a:srgbClr val="0000FF"/>
                </a:solidFill>
              </a:rPr>
              <a:t>They appear as white patches usually near the optic disc</a:t>
            </a:r>
          </a:p>
          <a:p>
            <a:endParaRPr lang="en-US" sz="1400" dirty="0">
              <a:solidFill>
                <a:srgbClr val="0000FF"/>
              </a:solidFill>
            </a:endParaRPr>
          </a:p>
          <a:p>
            <a:r>
              <a:rPr lang="en-US" sz="1400" i="1" dirty="0">
                <a:solidFill>
                  <a:srgbClr val="0000FF"/>
                </a:solidFill>
              </a:rPr>
              <a:t>How large are the patches?</a:t>
            </a:r>
          </a:p>
          <a:p>
            <a:r>
              <a:rPr lang="en-US" sz="1400" dirty="0">
                <a:solidFill>
                  <a:srgbClr val="0000FF"/>
                </a:solidFill>
              </a:rPr>
              <a:t>It varies widely--they can be very big, or very small</a:t>
            </a: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0400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906595901"/>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77</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p>
          <a:p>
            <a:r>
              <a:rPr lang="en-US" sz="1400" dirty="0">
                <a:solidFill>
                  <a:schemeClr val="bg1">
                    <a:lumMod val="95000"/>
                  </a:schemeClr>
                </a:solidFill>
              </a:rPr>
              <a:t>Yes</a:t>
            </a:r>
            <a:endParaRPr lang="en-US" sz="1400" dirty="0">
              <a:solidFill>
                <a:srgbClr val="0000FF"/>
              </a:solidFill>
            </a:endParaRPr>
          </a:p>
          <a:p>
            <a:endParaRPr lang="en-US" sz="1400" dirty="0">
              <a:solidFill>
                <a:srgbClr val="0000FF"/>
              </a:solidFill>
            </a:endParaRPr>
          </a:p>
          <a:p>
            <a:r>
              <a:rPr lang="en-US" sz="1400" i="1" dirty="0">
                <a:solidFill>
                  <a:srgbClr val="0000FF"/>
                </a:solidFill>
              </a:rPr>
              <a:t>When myelinated retinal nerve fibers are present, what are they called?</a:t>
            </a:r>
          </a:p>
          <a:p>
            <a:r>
              <a:rPr lang="en-US" sz="1400" dirty="0">
                <a:solidFill>
                  <a:srgbClr val="0000FF"/>
                </a:solidFill>
              </a:rPr>
              <a:t>They are called ‘myelinated retinal nerve fibers’</a:t>
            </a:r>
          </a:p>
          <a:p>
            <a:endParaRPr lang="en-US" sz="1400" dirty="0">
              <a:solidFill>
                <a:srgbClr val="0000FF"/>
              </a:solidFill>
            </a:endParaRPr>
          </a:p>
          <a:p>
            <a:r>
              <a:rPr lang="en-US" sz="1400" i="1" dirty="0">
                <a:solidFill>
                  <a:srgbClr val="0000FF"/>
                </a:solidFill>
              </a:rPr>
              <a:t>What is the </a:t>
            </a:r>
            <a:r>
              <a:rPr lang="en-US" sz="1400" i="1" dirty="0" err="1">
                <a:solidFill>
                  <a:srgbClr val="0000FF"/>
                </a:solidFill>
              </a:rPr>
              <a:t>ophthalmoscopic</a:t>
            </a:r>
            <a:r>
              <a:rPr lang="en-US" sz="1400" i="1" dirty="0">
                <a:solidFill>
                  <a:srgbClr val="0000FF"/>
                </a:solidFill>
              </a:rPr>
              <a:t> appearance of myelinated retinal nerve fibers?</a:t>
            </a:r>
          </a:p>
          <a:p>
            <a:r>
              <a:rPr lang="en-US" sz="1400" dirty="0">
                <a:solidFill>
                  <a:srgbClr val="0000FF"/>
                </a:solidFill>
              </a:rPr>
              <a:t>They appear as white patches usually near the optic disc</a:t>
            </a:r>
          </a:p>
          <a:p>
            <a:endParaRPr lang="en-US" sz="1400" dirty="0">
              <a:solidFill>
                <a:srgbClr val="0000FF"/>
              </a:solidFill>
            </a:endParaRPr>
          </a:p>
          <a:p>
            <a:r>
              <a:rPr lang="en-US" sz="1400" i="1" dirty="0">
                <a:solidFill>
                  <a:srgbClr val="0000FF"/>
                </a:solidFill>
              </a:rPr>
              <a:t>How large are the patches?</a:t>
            </a:r>
          </a:p>
          <a:p>
            <a:r>
              <a:rPr lang="en-US" sz="1400" dirty="0">
                <a:solidFill>
                  <a:srgbClr val="0000FF"/>
                </a:solidFill>
              </a:rPr>
              <a:t>It varies widely--they can be very big, or very small</a:t>
            </a: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62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062934310"/>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78</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p>
          <a:p>
            <a:r>
              <a:rPr lang="en-US" sz="1400" dirty="0">
                <a:solidFill>
                  <a:schemeClr val="bg1">
                    <a:lumMod val="95000"/>
                  </a:schemeClr>
                </a:solidFill>
              </a:rPr>
              <a:t>Yes</a:t>
            </a:r>
          </a:p>
          <a:p>
            <a:endParaRPr lang="en-US" sz="1400" dirty="0">
              <a:solidFill>
                <a:schemeClr val="bg1">
                  <a:lumMod val="95000"/>
                </a:schemeClr>
              </a:solidFill>
            </a:endParaRPr>
          </a:p>
          <a:p>
            <a:r>
              <a:rPr lang="en-US" sz="1400" i="1" dirty="0">
                <a:solidFill>
                  <a:schemeClr val="bg1">
                    <a:lumMod val="95000"/>
                  </a:schemeClr>
                </a:solidFill>
              </a:rPr>
              <a:t>When myelinated retinal nerve fibers are present, what are they called?</a:t>
            </a:r>
            <a:endParaRPr lang="en-US" sz="1400" i="1" dirty="0">
              <a:solidFill>
                <a:srgbClr val="0000FF"/>
              </a:solidFill>
            </a:endParaRPr>
          </a:p>
          <a:p>
            <a:r>
              <a:rPr lang="en-US" sz="1400" dirty="0">
                <a:solidFill>
                  <a:srgbClr val="0000FF"/>
                </a:solidFill>
              </a:rPr>
              <a:t>They are called ‘myelinated retinal nerve fibers’</a:t>
            </a:r>
          </a:p>
          <a:p>
            <a:endParaRPr lang="en-US" sz="1400" dirty="0">
              <a:solidFill>
                <a:srgbClr val="0000FF"/>
              </a:solidFill>
            </a:endParaRPr>
          </a:p>
          <a:p>
            <a:r>
              <a:rPr lang="en-US" sz="1400" i="1" dirty="0">
                <a:solidFill>
                  <a:srgbClr val="0000FF"/>
                </a:solidFill>
              </a:rPr>
              <a:t>What is the </a:t>
            </a:r>
            <a:r>
              <a:rPr lang="en-US" sz="1400" i="1" dirty="0" err="1">
                <a:solidFill>
                  <a:srgbClr val="0000FF"/>
                </a:solidFill>
              </a:rPr>
              <a:t>ophthalmoscopic</a:t>
            </a:r>
            <a:r>
              <a:rPr lang="en-US" sz="1400" i="1" dirty="0">
                <a:solidFill>
                  <a:srgbClr val="0000FF"/>
                </a:solidFill>
              </a:rPr>
              <a:t> appearance of myelinated retinal nerve fibers?</a:t>
            </a:r>
          </a:p>
          <a:p>
            <a:r>
              <a:rPr lang="en-US" sz="1400" dirty="0">
                <a:solidFill>
                  <a:srgbClr val="0000FF"/>
                </a:solidFill>
              </a:rPr>
              <a:t>They appear as white patches usually near the optic disc</a:t>
            </a:r>
          </a:p>
          <a:p>
            <a:endParaRPr lang="en-US" sz="1400" dirty="0">
              <a:solidFill>
                <a:srgbClr val="0000FF"/>
              </a:solidFill>
            </a:endParaRPr>
          </a:p>
          <a:p>
            <a:r>
              <a:rPr lang="en-US" sz="1400" i="1" dirty="0">
                <a:solidFill>
                  <a:srgbClr val="0000FF"/>
                </a:solidFill>
              </a:rPr>
              <a:t>How large are the patches?</a:t>
            </a:r>
          </a:p>
          <a:p>
            <a:r>
              <a:rPr lang="en-US" sz="1400" dirty="0">
                <a:solidFill>
                  <a:srgbClr val="0000FF"/>
                </a:solidFill>
              </a:rPr>
              <a:t>It varies widely--they can be very big, or very small</a:t>
            </a: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736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689703172"/>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79</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p>
          <a:p>
            <a:r>
              <a:rPr lang="en-US" sz="1400" dirty="0">
                <a:solidFill>
                  <a:schemeClr val="bg1">
                    <a:lumMod val="95000"/>
                  </a:schemeClr>
                </a:solidFill>
              </a:rPr>
              <a:t>Yes</a:t>
            </a:r>
          </a:p>
          <a:p>
            <a:endParaRPr lang="en-US" sz="1400" dirty="0">
              <a:solidFill>
                <a:schemeClr val="bg1">
                  <a:lumMod val="95000"/>
                </a:schemeClr>
              </a:solidFill>
            </a:endParaRPr>
          </a:p>
          <a:p>
            <a:r>
              <a:rPr lang="en-US" sz="1400" i="1" dirty="0">
                <a:solidFill>
                  <a:schemeClr val="bg1">
                    <a:lumMod val="95000"/>
                  </a:schemeClr>
                </a:solidFill>
              </a:rPr>
              <a:t>When myelinated retinal nerve fibers are present, what are they called?</a:t>
            </a:r>
          </a:p>
          <a:p>
            <a:r>
              <a:rPr lang="en-US" sz="1400" dirty="0">
                <a:solidFill>
                  <a:schemeClr val="bg1">
                    <a:lumMod val="95000"/>
                  </a:schemeClr>
                </a:solidFill>
              </a:rPr>
              <a:t>They are called ‘myelinated retinal nerve fibers’</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is the </a:t>
            </a:r>
            <a:r>
              <a:rPr lang="en-US" sz="1400" i="1" dirty="0" err="1">
                <a:solidFill>
                  <a:srgbClr val="0000FF"/>
                </a:solidFill>
              </a:rPr>
              <a:t>ophthalmoscopic</a:t>
            </a:r>
            <a:r>
              <a:rPr lang="en-US" sz="1400" i="1" dirty="0">
                <a:solidFill>
                  <a:srgbClr val="0000FF"/>
                </a:solidFill>
              </a:rPr>
              <a:t> appearance of myelinated retinal nerve fibers?</a:t>
            </a:r>
          </a:p>
          <a:p>
            <a:r>
              <a:rPr lang="en-US" sz="1400" dirty="0">
                <a:solidFill>
                  <a:srgbClr val="0000FF"/>
                </a:solidFill>
              </a:rPr>
              <a:t>They appear as white patches usually near the optic disc</a:t>
            </a:r>
          </a:p>
          <a:p>
            <a:endParaRPr lang="en-US" sz="1400" dirty="0">
              <a:solidFill>
                <a:srgbClr val="0000FF"/>
              </a:solidFill>
            </a:endParaRPr>
          </a:p>
          <a:p>
            <a:r>
              <a:rPr lang="en-US" sz="1400" i="1" dirty="0">
                <a:solidFill>
                  <a:srgbClr val="0000FF"/>
                </a:solidFill>
              </a:rPr>
              <a:t>How large are the patches?</a:t>
            </a:r>
          </a:p>
          <a:p>
            <a:r>
              <a:rPr lang="en-US" sz="1400" dirty="0">
                <a:solidFill>
                  <a:srgbClr val="0000FF"/>
                </a:solidFill>
              </a:rPr>
              <a:t>It varies widely--they can be very big, or very small</a:t>
            </a: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06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a:t>
            </a:fld>
            <a:endParaRPr lang="en-US" altLang="en-US" sz="1000"/>
          </a:p>
        </p:txBody>
      </p:sp>
      <p:sp>
        <p:nvSpPr>
          <p:cNvPr id="3" name="TextBox 2"/>
          <p:cNvSpPr txBox="1"/>
          <p:nvPr/>
        </p:nvSpPr>
        <p:spPr>
          <a:xfrm>
            <a:off x="533400" y="1138297"/>
            <a:ext cx="7924799" cy="1323439"/>
          </a:xfrm>
          <a:prstGeom prst="rect">
            <a:avLst/>
          </a:prstGeom>
          <a:noFill/>
        </p:spPr>
        <p:txBody>
          <a:bodyPr wrap="square" rtlCol="0">
            <a:spAutoFit/>
          </a:bodyPr>
          <a:lstStyle/>
          <a:p>
            <a:r>
              <a:rPr lang="en-US" sz="1600" i="1" dirty="0">
                <a:solidFill>
                  <a:srgbClr val="0000FF"/>
                </a:solidFill>
              </a:rPr>
              <a:t>The optic nerves are composed of what?</a:t>
            </a:r>
          </a:p>
          <a:p>
            <a:r>
              <a:rPr lang="en-US" sz="1600" dirty="0">
                <a:solidFill>
                  <a:srgbClr val="0000FF"/>
                </a:solidFill>
              </a:rPr>
              <a:t>The axons of retinal ganglion cells</a:t>
            </a:r>
          </a:p>
          <a:p>
            <a:endParaRPr lang="en-US" sz="1600" i="1" dirty="0">
              <a:solidFill>
                <a:srgbClr val="0000FF"/>
              </a:solidFill>
            </a:endParaRPr>
          </a:p>
          <a:p>
            <a:r>
              <a:rPr lang="en-US" sz="1600" i="1" dirty="0">
                <a:solidFill>
                  <a:srgbClr val="0000FF"/>
                </a:solidFill>
              </a:rPr>
              <a:t>Do they synapse in the region of the optic nerve head?</a:t>
            </a:r>
          </a:p>
          <a:p>
            <a:r>
              <a:rPr lang="en-US" sz="1600" dirty="0">
                <a:solidFill>
                  <a:srgbClr val="0000FF"/>
                </a:solidFill>
              </a:rPr>
              <a:t>No</a:t>
            </a: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Tree>
    <p:extLst>
      <p:ext uri="{BB962C8B-B14F-4D97-AF65-F5344CB8AC3E}">
        <p14:creationId xmlns:p14="http://schemas.microsoft.com/office/powerpoint/2010/main" val="141435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346450647"/>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80</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a:t>
            </a:r>
            <a:r>
              <a:rPr lang="en-US" sz="1400" dirty="0">
                <a:solidFill>
                  <a:schemeClr val="bg1">
                    <a:lumMod val="95000"/>
                  </a:schemeClr>
                </a:solidFill>
              </a:rPr>
              <a:t>‘myelinated retinal nerve fibers’</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is the </a:t>
            </a:r>
            <a:r>
              <a:rPr lang="en-US" sz="1400" i="1" dirty="0" err="1">
                <a:solidFill>
                  <a:srgbClr val="0000FF"/>
                </a:solidFill>
              </a:rPr>
              <a:t>ophthalmoscopic</a:t>
            </a:r>
            <a:r>
              <a:rPr lang="en-US" sz="1400" i="1" dirty="0">
                <a:solidFill>
                  <a:srgbClr val="0000FF"/>
                </a:solidFill>
              </a:rPr>
              <a:t> appearance of myelinated retinal nerve fibers?</a:t>
            </a:r>
          </a:p>
          <a:p>
            <a:r>
              <a:rPr lang="en-US" sz="1400" dirty="0">
                <a:solidFill>
                  <a:srgbClr val="0000FF"/>
                </a:solidFill>
              </a:rPr>
              <a:t>They appear as white patches usually near the optic disc</a:t>
            </a:r>
          </a:p>
          <a:p>
            <a:endParaRPr lang="en-US" sz="1400" dirty="0">
              <a:solidFill>
                <a:srgbClr val="0000FF"/>
              </a:solidFill>
            </a:endParaRPr>
          </a:p>
          <a:p>
            <a:r>
              <a:rPr lang="en-US" sz="1400" i="1" dirty="0">
                <a:solidFill>
                  <a:srgbClr val="0000FF"/>
                </a:solidFill>
              </a:rPr>
              <a:t>How large are the patches?</a:t>
            </a:r>
          </a:p>
          <a:p>
            <a:r>
              <a:rPr lang="en-US" sz="1400" dirty="0">
                <a:solidFill>
                  <a:srgbClr val="0000FF"/>
                </a:solidFill>
              </a:rPr>
              <a:t>It varies widely--they can be very big, or very small</a:t>
            </a: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680CBD3-BE6C-497D-AC16-3016BDBCFFF2}"/>
              </a:ext>
            </a:extLst>
          </p:cNvPr>
          <p:cNvSpPr txBox="1"/>
          <p:nvPr/>
        </p:nvSpPr>
        <p:spPr>
          <a:xfrm>
            <a:off x="842579" y="4094035"/>
            <a:ext cx="4413388" cy="523220"/>
          </a:xfrm>
          <a:prstGeom prst="rect">
            <a:avLst/>
          </a:prstGeom>
          <a:solidFill>
            <a:srgbClr val="FF0000"/>
          </a:solidFill>
        </p:spPr>
        <p:txBody>
          <a:bodyPr wrap="none" rtlCol="0">
            <a:spAutoFit/>
          </a:bodyPr>
          <a:lstStyle/>
          <a:p>
            <a:r>
              <a:rPr lang="en-US" sz="1400" i="1" dirty="0">
                <a:solidFill>
                  <a:schemeClr val="bg1"/>
                </a:solidFill>
              </a:rPr>
              <a:t>What word is sometimes used instead of </a:t>
            </a:r>
            <a:r>
              <a:rPr lang="en-US" sz="1400" dirty="0">
                <a:solidFill>
                  <a:schemeClr val="bg1"/>
                </a:solidFill>
              </a:rPr>
              <a:t>myelinated</a:t>
            </a:r>
            <a:r>
              <a:rPr lang="en-US" sz="1400" i="1" dirty="0">
                <a:solidFill>
                  <a:schemeClr val="bg1"/>
                </a:solidFill>
              </a:rPr>
              <a:t>?</a:t>
            </a:r>
          </a:p>
          <a:p>
            <a:r>
              <a:rPr lang="en-US" sz="1400" b="1" i="1" dirty="0" err="1">
                <a:solidFill>
                  <a:srgbClr val="FF0000"/>
                </a:solidFill>
              </a:rPr>
              <a:t>Medullated</a:t>
            </a:r>
            <a:r>
              <a:rPr lang="en-US" sz="1400" dirty="0">
                <a:solidFill>
                  <a:srgbClr val="FF0000"/>
                </a:solidFill>
              </a:rPr>
              <a:t> retinal nerve fibers</a:t>
            </a:r>
          </a:p>
        </p:txBody>
      </p:sp>
      <p:cxnSp>
        <p:nvCxnSpPr>
          <p:cNvPr id="14" name="Straight Connector 13">
            <a:extLst>
              <a:ext uri="{FF2B5EF4-FFF2-40B4-BE49-F238E27FC236}">
                <a16:creationId xmlns:a16="http://schemas.microsoft.com/office/drawing/2014/main" id="{D0D4BB11-4136-4A7A-83BB-71E2052B3E20}"/>
              </a:ext>
            </a:extLst>
          </p:cNvPr>
          <p:cNvCxnSpPr/>
          <p:nvPr/>
        </p:nvCxnSpPr>
        <p:spPr>
          <a:xfrm>
            <a:off x="1600200" y="3728591"/>
            <a:ext cx="914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86087CE-5F22-49C3-B5FE-0A8FE6E84E66}"/>
              </a:ext>
            </a:extLst>
          </p:cNvPr>
          <p:cNvSpPr txBox="1"/>
          <p:nvPr/>
        </p:nvSpPr>
        <p:spPr>
          <a:xfrm>
            <a:off x="2430449" y="3406746"/>
            <a:ext cx="277640" cy="307777"/>
          </a:xfrm>
          <a:prstGeom prst="rect">
            <a:avLst/>
          </a:prstGeom>
          <a:noFill/>
        </p:spPr>
        <p:txBody>
          <a:bodyPr wrap="none" rtlCol="0">
            <a:spAutoFit/>
          </a:bodyPr>
          <a:lstStyle/>
          <a:p>
            <a:pPr algn="ctr"/>
            <a:r>
              <a:rPr lang="en-US" sz="1400" dirty="0">
                <a:solidFill>
                  <a:schemeClr val="bg1"/>
                </a:solidFill>
                <a:latin typeface="Segoe Script" panose="020B0504020000000003" pitchFamily="34" charset="0"/>
              </a:rPr>
              <a:t>?</a:t>
            </a:r>
          </a:p>
        </p:txBody>
      </p:sp>
      <p:sp>
        <p:nvSpPr>
          <p:cNvPr id="23" name="TextBox 22">
            <a:extLst>
              <a:ext uri="{FF2B5EF4-FFF2-40B4-BE49-F238E27FC236}">
                <a16:creationId xmlns:a16="http://schemas.microsoft.com/office/drawing/2014/main" id="{6D807506-A7F0-454E-A281-3E12356EB3B7}"/>
              </a:ext>
            </a:extLst>
          </p:cNvPr>
          <p:cNvSpPr txBox="1"/>
          <p:nvPr/>
        </p:nvSpPr>
        <p:spPr>
          <a:xfrm>
            <a:off x="2422434" y="3680769"/>
            <a:ext cx="293670" cy="369332"/>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34193295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793738479"/>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81</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a:t>
            </a:r>
            <a:r>
              <a:rPr lang="en-US" sz="1400" dirty="0">
                <a:solidFill>
                  <a:schemeClr val="bg1">
                    <a:lumMod val="95000"/>
                  </a:schemeClr>
                </a:solidFill>
              </a:rPr>
              <a:t>‘myelinated retinal nerve fibers’</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is the </a:t>
            </a:r>
            <a:r>
              <a:rPr lang="en-US" sz="1400" i="1" dirty="0" err="1">
                <a:solidFill>
                  <a:srgbClr val="0000FF"/>
                </a:solidFill>
              </a:rPr>
              <a:t>ophthalmoscopic</a:t>
            </a:r>
            <a:r>
              <a:rPr lang="en-US" sz="1400" i="1" dirty="0">
                <a:solidFill>
                  <a:srgbClr val="0000FF"/>
                </a:solidFill>
              </a:rPr>
              <a:t> appearance of myelinated retinal nerve fibers?</a:t>
            </a:r>
          </a:p>
          <a:p>
            <a:r>
              <a:rPr lang="en-US" sz="1400" dirty="0">
                <a:solidFill>
                  <a:srgbClr val="0000FF"/>
                </a:solidFill>
              </a:rPr>
              <a:t>They appear as white patches usually near the optic disc</a:t>
            </a:r>
          </a:p>
          <a:p>
            <a:endParaRPr lang="en-US" sz="1400" dirty="0">
              <a:solidFill>
                <a:srgbClr val="0000FF"/>
              </a:solidFill>
            </a:endParaRPr>
          </a:p>
          <a:p>
            <a:r>
              <a:rPr lang="en-US" sz="1400" i="1" dirty="0">
                <a:solidFill>
                  <a:srgbClr val="0000FF"/>
                </a:solidFill>
              </a:rPr>
              <a:t>How large are the patches?</a:t>
            </a:r>
          </a:p>
          <a:p>
            <a:r>
              <a:rPr lang="en-US" sz="1400" dirty="0">
                <a:solidFill>
                  <a:srgbClr val="0000FF"/>
                </a:solidFill>
              </a:rPr>
              <a:t>It varies widely--they can be very big, or very small</a:t>
            </a: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680CBD3-BE6C-497D-AC16-3016BDBCFFF2}"/>
              </a:ext>
            </a:extLst>
          </p:cNvPr>
          <p:cNvSpPr txBox="1"/>
          <p:nvPr/>
        </p:nvSpPr>
        <p:spPr>
          <a:xfrm>
            <a:off x="842579" y="4094035"/>
            <a:ext cx="4413388" cy="523220"/>
          </a:xfrm>
          <a:prstGeom prst="rect">
            <a:avLst/>
          </a:prstGeom>
          <a:solidFill>
            <a:srgbClr val="FF0000"/>
          </a:solidFill>
        </p:spPr>
        <p:txBody>
          <a:bodyPr wrap="none" rtlCol="0">
            <a:spAutoFit/>
          </a:bodyPr>
          <a:lstStyle/>
          <a:p>
            <a:r>
              <a:rPr lang="en-US" sz="1400" i="1" dirty="0">
                <a:solidFill>
                  <a:schemeClr val="bg1"/>
                </a:solidFill>
              </a:rPr>
              <a:t>What word is sometimes used instead of </a:t>
            </a:r>
            <a:r>
              <a:rPr lang="en-US" sz="1400" dirty="0">
                <a:solidFill>
                  <a:schemeClr val="bg1"/>
                </a:solidFill>
              </a:rPr>
              <a:t>myelinated</a:t>
            </a:r>
            <a:r>
              <a:rPr lang="en-US" sz="1400" i="1" dirty="0">
                <a:solidFill>
                  <a:schemeClr val="bg1"/>
                </a:solidFill>
              </a:rPr>
              <a:t>?</a:t>
            </a:r>
          </a:p>
          <a:p>
            <a:r>
              <a:rPr lang="en-US" sz="1400" b="1" i="1" dirty="0" err="1">
                <a:solidFill>
                  <a:schemeClr val="bg1"/>
                </a:solidFill>
              </a:rPr>
              <a:t>Medullated</a:t>
            </a:r>
            <a:r>
              <a:rPr lang="en-US" sz="1400" dirty="0">
                <a:solidFill>
                  <a:schemeClr val="bg1"/>
                </a:solidFill>
              </a:rPr>
              <a:t> retinal nerve fibers</a:t>
            </a:r>
          </a:p>
        </p:txBody>
      </p:sp>
      <p:cxnSp>
        <p:nvCxnSpPr>
          <p:cNvPr id="14" name="Straight Connector 13">
            <a:extLst>
              <a:ext uri="{FF2B5EF4-FFF2-40B4-BE49-F238E27FC236}">
                <a16:creationId xmlns:a16="http://schemas.microsoft.com/office/drawing/2014/main" id="{D0D4BB11-4136-4A7A-83BB-71E2052B3E20}"/>
              </a:ext>
            </a:extLst>
          </p:cNvPr>
          <p:cNvCxnSpPr/>
          <p:nvPr/>
        </p:nvCxnSpPr>
        <p:spPr>
          <a:xfrm>
            <a:off x="1600200" y="3728591"/>
            <a:ext cx="914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86087CE-5F22-49C3-B5FE-0A8FE6E84E66}"/>
              </a:ext>
            </a:extLst>
          </p:cNvPr>
          <p:cNvSpPr txBox="1"/>
          <p:nvPr/>
        </p:nvSpPr>
        <p:spPr>
          <a:xfrm>
            <a:off x="1923099" y="3406746"/>
            <a:ext cx="1292341" cy="307777"/>
          </a:xfrm>
          <a:prstGeom prst="rect">
            <a:avLst/>
          </a:prstGeom>
          <a:noFill/>
        </p:spPr>
        <p:txBody>
          <a:bodyPr wrap="none" rtlCol="0">
            <a:spAutoFit/>
          </a:bodyPr>
          <a:lstStyle/>
          <a:p>
            <a:pPr algn="ctr"/>
            <a:r>
              <a:rPr lang="en-US" sz="1400" dirty="0">
                <a:solidFill>
                  <a:schemeClr val="bg1"/>
                </a:solidFill>
                <a:latin typeface="Segoe Script" panose="020B0504020000000003" pitchFamily="34" charset="0"/>
              </a:rPr>
              <a:t>medullated</a:t>
            </a:r>
          </a:p>
        </p:txBody>
      </p:sp>
      <p:sp>
        <p:nvSpPr>
          <p:cNvPr id="23" name="TextBox 22">
            <a:extLst>
              <a:ext uri="{FF2B5EF4-FFF2-40B4-BE49-F238E27FC236}">
                <a16:creationId xmlns:a16="http://schemas.microsoft.com/office/drawing/2014/main" id="{6D807506-A7F0-454E-A281-3E12356EB3B7}"/>
              </a:ext>
            </a:extLst>
          </p:cNvPr>
          <p:cNvSpPr txBox="1"/>
          <p:nvPr/>
        </p:nvSpPr>
        <p:spPr>
          <a:xfrm>
            <a:off x="2422434" y="3680769"/>
            <a:ext cx="293670" cy="369332"/>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010387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3004151282"/>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82</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p>
          <a:p>
            <a:r>
              <a:rPr lang="en-US" sz="1400" dirty="0">
                <a:solidFill>
                  <a:schemeClr val="bg1">
                    <a:lumMod val="95000"/>
                  </a:schemeClr>
                </a:solidFill>
              </a:rPr>
              <a:t>Yes</a:t>
            </a:r>
          </a:p>
          <a:p>
            <a:endParaRPr lang="en-US" sz="1400" dirty="0">
              <a:solidFill>
                <a:schemeClr val="bg1">
                  <a:lumMod val="95000"/>
                </a:schemeClr>
              </a:solidFill>
            </a:endParaRPr>
          </a:p>
          <a:p>
            <a:r>
              <a:rPr lang="en-US" sz="1400" i="1" dirty="0">
                <a:solidFill>
                  <a:schemeClr val="bg1">
                    <a:lumMod val="95000"/>
                  </a:schemeClr>
                </a:solidFill>
              </a:rPr>
              <a:t>When myelinated retinal nerve fibers are present, what are they called?</a:t>
            </a:r>
          </a:p>
          <a:p>
            <a:r>
              <a:rPr lang="en-US" sz="1400" dirty="0">
                <a:solidFill>
                  <a:schemeClr val="bg1">
                    <a:lumMod val="95000"/>
                  </a:schemeClr>
                </a:solidFill>
              </a:rPr>
              <a:t>They are called ‘myelinated retinal nerve fibers’</a:t>
            </a:r>
          </a:p>
          <a:p>
            <a:endParaRPr lang="en-US" sz="1400" dirty="0">
              <a:solidFill>
                <a:schemeClr val="bg1">
                  <a:lumMod val="95000"/>
                </a:schemeClr>
              </a:solidFill>
            </a:endParaRPr>
          </a:p>
          <a:p>
            <a:r>
              <a:rPr lang="en-US" sz="1400" i="1" dirty="0">
                <a:solidFill>
                  <a:schemeClr val="bg1">
                    <a:lumMod val="95000"/>
                  </a:schemeClr>
                </a:solidFill>
              </a:rPr>
              <a:t>What is the </a:t>
            </a:r>
            <a:r>
              <a:rPr lang="en-US" sz="1400" i="1" dirty="0" err="1">
                <a:solidFill>
                  <a:schemeClr val="bg1">
                    <a:lumMod val="95000"/>
                  </a:schemeClr>
                </a:solidFill>
              </a:rPr>
              <a:t>ophthalmoscopic</a:t>
            </a:r>
            <a:r>
              <a:rPr lang="en-US" sz="1400" i="1" dirty="0">
                <a:solidFill>
                  <a:schemeClr val="bg1">
                    <a:lumMod val="95000"/>
                  </a:schemeClr>
                </a:solidFill>
              </a:rPr>
              <a:t> appearance of myelinated retinal nerve fibers?</a:t>
            </a:r>
          </a:p>
          <a:p>
            <a:r>
              <a:rPr lang="en-US" sz="1400" dirty="0">
                <a:solidFill>
                  <a:srgbClr val="0000FF"/>
                </a:solidFill>
              </a:rPr>
              <a:t>They appear as white patches usually near the optic disc</a:t>
            </a:r>
          </a:p>
          <a:p>
            <a:endParaRPr lang="en-US" sz="1400" dirty="0">
              <a:solidFill>
                <a:srgbClr val="0000FF"/>
              </a:solidFill>
            </a:endParaRPr>
          </a:p>
          <a:p>
            <a:r>
              <a:rPr lang="en-US" sz="1400" i="1" dirty="0">
                <a:solidFill>
                  <a:srgbClr val="0000FF"/>
                </a:solidFill>
              </a:rPr>
              <a:t>How large are the patches?</a:t>
            </a:r>
          </a:p>
          <a:p>
            <a:r>
              <a:rPr lang="en-US" sz="1400" dirty="0">
                <a:solidFill>
                  <a:srgbClr val="0000FF"/>
                </a:solidFill>
              </a:rPr>
              <a:t>It varies widely--they can be very big, or very small</a:t>
            </a: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813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3094522944"/>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83</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p>
          <a:p>
            <a:r>
              <a:rPr lang="en-US" sz="1400" dirty="0">
                <a:solidFill>
                  <a:schemeClr val="bg1">
                    <a:lumMod val="95000"/>
                  </a:schemeClr>
                </a:solidFill>
              </a:rPr>
              <a:t>Yes</a:t>
            </a:r>
          </a:p>
          <a:p>
            <a:endParaRPr lang="en-US" sz="1400" dirty="0">
              <a:solidFill>
                <a:schemeClr val="bg1">
                  <a:lumMod val="95000"/>
                </a:schemeClr>
              </a:solidFill>
            </a:endParaRPr>
          </a:p>
          <a:p>
            <a:r>
              <a:rPr lang="en-US" sz="1400" i="1" dirty="0">
                <a:solidFill>
                  <a:schemeClr val="bg1">
                    <a:lumMod val="95000"/>
                  </a:schemeClr>
                </a:solidFill>
              </a:rPr>
              <a:t>When myelinated retinal nerve fibers are present, what are they called?</a:t>
            </a:r>
          </a:p>
          <a:p>
            <a:r>
              <a:rPr lang="en-US" sz="1400" dirty="0">
                <a:solidFill>
                  <a:schemeClr val="bg1">
                    <a:lumMod val="95000"/>
                  </a:schemeClr>
                </a:solidFill>
              </a:rPr>
              <a:t>They are called ‘myelinated retinal nerve fibers’</a:t>
            </a:r>
          </a:p>
          <a:p>
            <a:endParaRPr lang="en-US" sz="1400" dirty="0">
              <a:solidFill>
                <a:schemeClr val="bg1">
                  <a:lumMod val="95000"/>
                </a:schemeClr>
              </a:solidFill>
            </a:endParaRPr>
          </a:p>
          <a:p>
            <a:r>
              <a:rPr lang="en-US" sz="1400" i="1" dirty="0">
                <a:solidFill>
                  <a:schemeClr val="bg1">
                    <a:lumMod val="95000"/>
                  </a:schemeClr>
                </a:solidFill>
              </a:rPr>
              <a:t>What is the </a:t>
            </a:r>
            <a:r>
              <a:rPr lang="en-US" sz="1400" i="1" dirty="0" err="1">
                <a:solidFill>
                  <a:schemeClr val="bg1">
                    <a:lumMod val="95000"/>
                  </a:schemeClr>
                </a:solidFill>
              </a:rPr>
              <a:t>ophthalmoscopic</a:t>
            </a:r>
            <a:r>
              <a:rPr lang="en-US" sz="1400" i="1" dirty="0">
                <a:solidFill>
                  <a:schemeClr val="bg1">
                    <a:lumMod val="95000"/>
                  </a:schemeClr>
                </a:solidFill>
              </a:rPr>
              <a:t> appearance of myelinated retinal nerve fibers?</a:t>
            </a:r>
          </a:p>
          <a:p>
            <a:r>
              <a:rPr lang="en-US" sz="1400" dirty="0">
                <a:solidFill>
                  <a:schemeClr val="bg1">
                    <a:lumMod val="95000"/>
                  </a:schemeClr>
                </a:solidFill>
              </a:rPr>
              <a:t>They appear as white patches usually near the optic disc</a:t>
            </a:r>
            <a:endParaRPr lang="en-US" sz="1400" dirty="0">
              <a:solidFill>
                <a:srgbClr val="0000FF"/>
              </a:solidFill>
            </a:endParaRPr>
          </a:p>
          <a:p>
            <a:endParaRPr lang="en-US" sz="1400" dirty="0">
              <a:solidFill>
                <a:srgbClr val="0000FF"/>
              </a:solidFill>
            </a:endParaRPr>
          </a:p>
          <a:p>
            <a:r>
              <a:rPr lang="en-US" sz="1400" i="1" dirty="0">
                <a:solidFill>
                  <a:srgbClr val="0000FF"/>
                </a:solidFill>
              </a:rPr>
              <a:t>How large are the patches?</a:t>
            </a:r>
          </a:p>
          <a:p>
            <a:r>
              <a:rPr lang="en-US" sz="1400" dirty="0">
                <a:solidFill>
                  <a:srgbClr val="0000FF"/>
                </a:solidFill>
              </a:rPr>
              <a:t>It varies widely--they can be very big, or very small</a:t>
            </a: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303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84</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2716384" y="6030363"/>
            <a:ext cx="3711273" cy="369332"/>
          </a:xfrm>
          <a:prstGeom prst="rect">
            <a:avLst/>
          </a:prstGeom>
          <a:noFill/>
        </p:spPr>
        <p:txBody>
          <a:bodyPr wrap="none" rtlCol="0">
            <a:spAutoFit/>
          </a:bodyPr>
          <a:lstStyle/>
          <a:p>
            <a:pPr algn="ctr"/>
            <a:r>
              <a:rPr lang="en-US" dirty="0"/>
              <a:t>Myelinated retinal nerve fiber layer</a:t>
            </a:r>
          </a:p>
        </p:txBody>
      </p:sp>
      <p:pic>
        <p:nvPicPr>
          <p:cNvPr id="5122" name="Picture 2" descr="Image result for myelinated retinal nerve fiber layer">
            <a:extLst>
              <a:ext uri="{FF2B5EF4-FFF2-40B4-BE49-F238E27FC236}">
                <a16:creationId xmlns:a16="http://schemas.microsoft.com/office/drawing/2014/main" id="{29E00482-6438-4186-9696-F4CD419C3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656" y="1473993"/>
            <a:ext cx="5868687" cy="391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4432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999164787"/>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85</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p>
          <a:p>
            <a:r>
              <a:rPr lang="en-US" sz="1400" dirty="0">
                <a:solidFill>
                  <a:schemeClr val="bg1">
                    <a:lumMod val="95000"/>
                  </a:schemeClr>
                </a:solidFill>
              </a:rPr>
              <a:t>Yes</a:t>
            </a:r>
          </a:p>
          <a:p>
            <a:endParaRPr lang="en-US" sz="1400" dirty="0">
              <a:solidFill>
                <a:schemeClr val="bg1">
                  <a:lumMod val="95000"/>
                </a:schemeClr>
              </a:solidFill>
            </a:endParaRPr>
          </a:p>
          <a:p>
            <a:r>
              <a:rPr lang="en-US" sz="1400" i="1" dirty="0">
                <a:solidFill>
                  <a:schemeClr val="bg1">
                    <a:lumMod val="95000"/>
                  </a:schemeClr>
                </a:solidFill>
              </a:rPr>
              <a:t>When myelinated retinal nerve fibers are present, what are they called?</a:t>
            </a:r>
          </a:p>
          <a:p>
            <a:r>
              <a:rPr lang="en-US" sz="1400" dirty="0">
                <a:solidFill>
                  <a:schemeClr val="bg1">
                    <a:lumMod val="95000"/>
                  </a:schemeClr>
                </a:solidFill>
              </a:rPr>
              <a:t>They are called ‘myelinated retinal nerve fibers’</a:t>
            </a:r>
          </a:p>
          <a:p>
            <a:endParaRPr lang="en-US" sz="1400" dirty="0">
              <a:solidFill>
                <a:schemeClr val="bg1">
                  <a:lumMod val="95000"/>
                </a:schemeClr>
              </a:solidFill>
            </a:endParaRPr>
          </a:p>
          <a:p>
            <a:r>
              <a:rPr lang="en-US" sz="1400" i="1" dirty="0">
                <a:solidFill>
                  <a:schemeClr val="bg1">
                    <a:lumMod val="95000"/>
                  </a:schemeClr>
                </a:solidFill>
              </a:rPr>
              <a:t>What is the </a:t>
            </a:r>
            <a:r>
              <a:rPr lang="en-US" sz="1400" i="1" dirty="0" err="1">
                <a:solidFill>
                  <a:schemeClr val="bg1">
                    <a:lumMod val="95000"/>
                  </a:schemeClr>
                </a:solidFill>
              </a:rPr>
              <a:t>ophthalmoscopic</a:t>
            </a:r>
            <a:r>
              <a:rPr lang="en-US" sz="1400" i="1" dirty="0">
                <a:solidFill>
                  <a:schemeClr val="bg1">
                    <a:lumMod val="95000"/>
                  </a:schemeClr>
                </a:solidFill>
              </a:rPr>
              <a:t> appearance of myelinated retinal nerve fibers?</a:t>
            </a:r>
          </a:p>
          <a:p>
            <a:r>
              <a:rPr lang="en-US" sz="1400" dirty="0">
                <a:solidFill>
                  <a:schemeClr val="bg1">
                    <a:lumMod val="95000"/>
                  </a:schemeClr>
                </a:solidFill>
              </a:rPr>
              <a:t>They appear as white patches usually near the optic disc</a:t>
            </a:r>
          </a:p>
          <a:p>
            <a:endParaRPr lang="en-US" sz="1400" dirty="0">
              <a:solidFill>
                <a:schemeClr val="bg1">
                  <a:lumMod val="95000"/>
                </a:schemeClr>
              </a:solidFill>
            </a:endParaRPr>
          </a:p>
          <a:p>
            <a:r>
              <a:rPr lang="en-US" sz="1400" i="1" dirty="0">
                <a:solidFill>
                  <a:schemeClr val="bg1">
                    <a:lumMod val="95000"/>
                  </a:schemeClr>
                </a:solidFill>
              </a:rPr>
              <a:t>How large are the patches?</a:t>
            </a:r>
            <a:endParaRPr lang="en-US" sz="1400" i="1" dirty="0">
              <a:solidFill>
                <a:srgbClr val="0000FF"/>
              </a:solidFill>
            </a:endParaRPr>
          </a:p>
          <a:p>
            <a:r>
              <a:rPr lang="en-US" sz="1400" dirty="0">
                <a:solidFill>
                  <a:srgbClr val="0000FF"/>
                </a:solidFill>
              </a:rPr>
              <a:t>It varies widely--they can be very big, or very small</a:t>
            </a: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3416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51621201"/>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86</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p>
          <a:p>
            <a:r>
              <a:rPr lang="en-US" sz="1400" dirty="0">
                <a:solidFill>
                  <a:schemeClr val="bg1">
                    <a:lumMod val="95000"/>
                  </a:schemeClr>
                </a:solidFill>
              </a:rPr>
              <a:t>Yes</a:t>
            </a:r>
          </a:p>
          <a:p>
            <a:endParaRPr lang="en-US" sz="1400" dirty="0">
              <a:solidFill>
                <a:schemeClr val="bg1">
                  <a:lumMod val="95000"/>
                </a:schemeClr>
              </a:solidFill>
            </a:endParaRPr>
          </a:p>
          <a:p>
            <a:r>
              <a:rPr lang="en-US" sz="1400" i="1" dirty="0">
                <a:solidFill>
                  <a:schemeClr val="bg1">
                    <a:lumMod val="95000"/>
                  </a:schemeClr>
                </a:solidFill>
              </a:rPr>
              <a:t>When myelinated retinal nerve fibers are present, what are they called?</a:t>
            </a:r>
          </a:p>
          <a:p>
            <a:r>
              <a:rPr lang="en-US" sz="1400" dirty="0">
                <a:solidFill>
                  <a:schemeClr val="bg1">
                    <a:lumMod val="95000"/>
                  </a:schemeClr>
                </a:solidFill>
              </a:rPr>
              <a:t>They are called ‘myelinated retinal nerve fibers’</a:t>
            </a:r>
          </a:p>
          <a:p>
            <a:endParaRPr lang="en-US" sz="1400" dirty="0">
              <a:solidFill>
                <a:schemeClr val="bg1">
                  <a:lumMod val="95000"/>
                </a:schemeClr>
              </a:solidFill>
            </a:endParaRPr>
          </a:p>
          <a:p>
            <a:r>
              <a:rPr lang="en-US" sz="1400" i="1" dirty="0">
                <a:solidFill>
                  <a:schemeClr val="bg1">
                    <a:lumMod val="95000"/>
                  </a:schemeClr>
                </a:solidFill>
              </a:rPr>
              <a:t>What is the </a:t>
            </a:r>
            <a:r>
              <a:rPr lang="en-US" sz="1400" i="1" dirty="0" err="1">
                <a:solidFill>
                  <a:schemeClr val="bg1">
                    <a:lumMod val="95000"/>
                  </a:schemeClr>
                </a:solidFill>
              </a:rPr>
              <a:t>ophthalmoscopic</a:t>
            </a:r>
            <a:r>
              <a:rPr lang="en-US" sz="1400" i="1" dirty="0">
                <a:solidFill>
                  <a:schemeClr val="bg1">
                    <a:lumMod val="95000"/>
                  </a:schemeClr>
                </a:solidFill>
              </a:rPr>
              <a:t> appearance of myelinated retinal nerve fibers?</a:t>
            </a:r>
          </a:p>
          <a:p>
            <a:r>
              <a:rPr lang="en-US" sz="1400" dirty="0">
                <a:solidFill>
                  <a:schemeClr val="bg1">
                    <a:lumMod val="95000"/>
                  </a:schemeClr>
                </a:solidFill>
              </a:rPr>
              <a:t>They appear as white patches usually near the optic disc</a:t>
            </a:r>
          </a:p>
          <a:p>
            <a:endParaRPr lang="en-US" sz="1400" dirty="0">
              <a:solidFill>
                <a:schemeClr val="bg1">
                  <a:lumMod val="95000"/>
                </a:schemeClr>
              </a:solidFill>
            </a:endParaRPr>
          </a:p>
          <a:p>
            <a:r>
              <a:rPr lang="en-US" sz="1400" i="1" dirty="0">
                <a:solidFill>
                  <a:schemeClr val="bg1">
                    <a:lumMod val="95000"/>
                  </a:schemeClr>
                </a:solidFill>
              </a:rPr>
              <a:t>How large are the patches?</a:t>
            </a:r>
          </a:p>
          <a:p>
            <a:r>
              <a:rPr lang="en-US" sz="1400" dirty="0">
                <a:solidFill>
                  <a:schemeClr val="bg1">
                    <a:lumMod val="95000"/>
                  </a:schemeClr>
                </a:solidFill>
              </a:rPr>
              <a:t>It varies widely--they can be very big, or very small</a:t>
            </a:r>
            <a:endParaRPr lang="en-US" sz="1400" dirty="0">
              <a:solidFill>
                <a:srgbClr val="0000FF"/>
              </a:solidFill>
            </a:endParaRPr>
          </a:p>
          <a:p>
            <a:endParaRPr lang="en-US" sz="1400" i="1" dirty="0">
              <a:solidFill>
                <a:srgbClr val="0000FF"/>
              </a:solidFill>
            </a:endParaRPr>
          </a:p>
          <a:p>
            <a:r>
              <a:rPr lang="en-US" sz="1400" i="1" dirty="0">
                <a:solidFill>
                  <a:srgbClr val="0000FF"/>
                </a:solidFill>
              </a:rPr>
              <a:t>Can multiple patches be present in the same eye?</a:t>
            </a: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2595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87</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1427541" y="6030363"/>
            <a:ext cx="6288966" cy="369332"/>
          </a:xfrm>
          <a:prstGeom prst="rect">
            <a:avLst/>
          </a:prstGeom>
          <a:noFill/>
        </p:spPr>
        <p:txBody>
          <a:bodyPr wrap="none" rtlCol="0">
            <a:spAutoFit/>
          </a:bodyPr>
          <a:lstStyle/>
          <a:p>
            <a:pPr algn="ctr"/>
            <a:r>
              <a:rPr lang="en-US" dirty="0"/>
              <a:t>Myelinated retinal nerve fiber layer: Very big, and very small</a:t>
            </a:r>
          </a:p>
        </p:txBody>
      </p:sp>
      <p:pic>
        <p:nvPicPr>
          <p:cNvPr id="6146" name="Picture 2" descr="Image result for myelinated retinal nerve fiber layer">
            <a:extLst>
              <a:ext uri="{FF2B5EF4-FFF2-40B4-BE49-F238E27FC236}">
                <a16:creationId xmlns:a16="http://schemas.microsoft.com/office/drawing/2014/main" id="{28FDA370-01DB-4D55-A671-1BAF7AC84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905000"/>
            <a:ext cx="7721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3156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865600930"/>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88</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p>
          <a:p>
            <a:r>
              <a:rPr lang="en-US" sz="1400" dirty="0">
                <a:solidFill>
                  <a:schemeClr val="bg1">
                    <a:lumMod val="95000"/>
                  </a:schemeClr>
                </a:solidFill>
              </a:rPr>
              <a:t>Yes</a:t>
            </a:r>
          </a:p>
          <a:p>
            <a:endParaRPr lang="en-US" sz="1400" dirty="0">
              <a:solidFill>
                <a:schemeClr val="bg1">
                  <a:lumMod val="95000"/>
                </a:schemeClr>
              </a:solidFill>
            </a:endParaRPr>
          </a:p>
          <a:p>
            <a:r>
              <a:rPr lang="en-US" sz="1400" i="1" dirty="0">
                <a:solidFill>
                  <a:schemeClr val="bg1">
                    <a:lumMod val="95000"/>
                  </a:schemeClr>
                </a:solidFill>
              </a:rPr>
              <a:t>When myelinated retinal nerve fibers are present, what are they called?</a:t>
            </a:r>
          </a:p>
          <a:p>
            <a:r>
              <a:rPr lang="en-US" sz="1400" dirty="0">
                <a:solidFill>
                  <a:schemeClr val="bg1">
                    <a:lumMod val="95000"/>
                  </a:schemeClr>
                </a:solidFill>
              </a:rPr>
              <a:t>They are called ‘myelinated retinal nerve fibers’</a:t>
            </a:r>
          </a:p>
          <a:p>
            <a:endParaRPr lang="en-US" sz="1400" dirty="0">
              <a:solidFill>
                <a:schemeClr val="bg1">
                  <a:lumMod val="95000"/>
                </a:schemeClr>
              </a:solidFill>
            </a:endParaRPr>
          </a:p>
          <a:p>
            <a:r>
              <a:rPr lang="en-US" sz="1400" i="1" dirty="0">
                <a:solidFill>
                  <a:schemeClr val="bg1">
                    <a:lumMod val="95000"/>
                  </a:schemeClr>
                </a:solidFill>
              </a:rPr>
              <a:t>What is the </a:t>
            </a:r>
            <a:r>
              <a:rPr lang="en-US" sz="1400" i="1" dirty="0" err="1">
                <a:solidFill>
                  <a:schemeClr val="bg1">
                    <a:lumMod val="95000"/>
                  </a:schemeClr>
                </a:solidFill>
              </a:rPr>
              <a:t>ophthalmoscopic</a:t>
            </a:r>
            <a:r>
              <a:rPr lang="en-US" sz="1400" i="1" dirty="0">
                <a:solidFill>
                  <a:schemeClr val="bg1">
                    <a:lumMod val="95000"/>
                  </a:schemeClr>
                </a:solidFill>
              </a:rPr>
              <a:t> appearance of myelinated retinal nerve fibers?</a:t>
            </a:r>
          </a:p>
          <a:p>
            <a:r>
              <a:rPr lang="en-US" sz="1400" dirty="0">
                <a:solidFill>
                  <a:schemeClr val="bg1">
                    <a:lumMod val="95000"/>
                  </a:schemeClr>
                </a:solidFill>
              </a:rPr>
              <a:t>They appear as white patches usually near the optic disc</a:t>
            </a:r>
          </a:p>
          <a:p>
            <a:endParaRPr lang="en-US" sz="1400" dirty="0">
              <a:solidFill>
                <a:schemeClr val="bg1">
                  <a:lumMod val="95000"/>
                </a:schemeClr>
              </a:solidFill>
            </a:endParaRPr>
          </a:p>
          <a:p>
            <a:r>
              <a:rPr lang="en-US" sz="1400" i="1" dirty="0">
                <a:solidFill>
                  <a:schemeClr val="bg1">
                    <a:lumMod val="95000"/>
                  </a:schemeClr>
                </a:solidFill>
              </a:rPr>
              <a:t>How large are the patches?</a:t>
            </a:r>
          </a:p>
          <a:p>
            <a:r>
              <a:rPr lang="en-US" sz="1400" dirty="0">
                <a:solidFill>
                  <a:schemeClr val="bg1">
                    <a:lumMod val="95000"/>
                  </a:schemeClr>
                </a:solidFill>
              </a:rPr>
              <a:t>It varies widely--they can be very big, or very small</a:t>
            </a:r>
          </a:p>
          <a:p>
            <a:endParaRPr lang="en-US" sz="1400" i="1" dirty="0">
              <a:solidFill>
                <a:schemeClr val="bg1">
                  <a:lumMod val="95000"/>
                </a:schemeClr>
              </a:solidFill>
            </a:endParaRPr>
          </a:p>
          <a:p>
            <a:r>
              <a:rPr lang="en-US" sz="1400" i="1" dirty="0">
                <a:solidFill>
                  <a:schemeClr val="bg1">
                    <a:lumMod val="95000"/>
                  </a:schemeClr>
                </a:solidFill>
              </a:rPr>
              <a:t>Can multiple patches be present in the same eye?</a:t>
            </a:r>
            <a:endParaRPr lang="en-US" sz="1400" i="1" dirty="0">
              <a:solidFill>
                <a:srgbClr val="0000FF"/>
              </a:solidFill>
            </a:endParaRPr>
          </a:p>
          <a:p>
            <a:r>
              <a:rPr lang="en-US" sz="1400" dirty="0">
                <a:solidFill>
                  <a:srgbClr val="0000FF"/>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3603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528090802"/>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89</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95000"/>
                  </a:schemeClr>
                </a:solidFill>
              </a:rPr>
              <a:t>Can myelin appear prior to this point?</a:t>
            </a:r>
          </a:p>
          <a:p>
            <a:r>
              <a:rPr lang="en-US" sz="1400" dirty="0">
                <a:solidFill>
                  <a:schemeClr val="bg1">
                    <a:lumMod val="95000"/>
                  </a:schemeClr>
                </a:solidFill>
              </a:rPr>
              <a:t>Yes</a:t>
            </a:r>
          </a:p>
          <a:p>
            <a:endParaRPr lang="en-US" sz="1400" dirty="0">
              <a:solidFill>
                <a:schemeClr val="bg1">
                  <a:lumMod val="95000"/>
                </a:schemeClr>
              </a:solidFill>
            </a:endParaRPr>
          </a:p>
          <a:p>
            <a:r>
              <a:rPr lang="en-US" sz="1400" i="1" dirty="0">
                <a:solidFill>
                  <a:schemeClr val="bg1">
                    <a:lumMod val="95000"/>
                  </a:schemeClr>
                </a:solidFill>
              </a:rPr>
              <a:t>When myelinated retinal nerve fibers are present, what are they called?</a:t>
            </a:r>
          </a:p>
          <a:p>
            <a:r>
              <a:rPr lang="en-US" sz="1400" dirty="0">
                <a:solidFill>
                  <a:schemeClr val="bg1">
                    <a:lumMod val="95000"/>
                  </a:schemeClr>
                </a:solidFill>
              </a:rPr>
              <a:t>They are called ‘myelinated retinal nerve fibers’</a:t>
            </a:r>
          </a:p>
          <a:p>
            <a:endParaRPr lang="en-US" sz="1400" dirty="0">
              <a:solidFill>
                <a:schemeClr val="bg1">
                  <a:lumMod val="95000"/>
                </a:schemeClr>
              </a:solidFill>
            </a:endParaRPr>
          </a:p>
          <a:p>
            <a:r>
              <a:rPr lang="en-US" sz="1400" i="1" dirty="0">
                <a:solidFill>
                  <a:schemeClr val="bg1">
                    <a:lumMod val="95000"/>
                  </a:schemeClr>
                </a:solidFill>
              </a:rPr>
              <a:t>What is the </a:t>
            </a:r>
            <a:r>
              <a:rPr lang="en-US" sz="1400" i="1" dirty="0" err="1">
                <a:solidFill>
                  <a:schemeClr val="bg1">
                    <a:lumMod val="95000"/>
                  </a:schemeClr>
                </a:solidFill>
              </a:rPr>
              <a:t>ophthalmoscopic</a:t>
            </a:r>
            <a:r>
              <a:rPr lang="en-US" sz="1400" i="1" dirty="0">
                <a:solidFill>
                  <a:schemeClr val="bg1">
                    <a:lumMod val="95000"/>
                  </a:schemeClr>
                </a:solidFill>
              </a:rPr>
              <a:t> appearance of myelinated retinal nerve fibers?</a:t>
            </a:r>
          </a:p>
          <a:p>
            <a:r>
              <a:rPr lang="en-US" sz="1400" dirty="0">
                <a:solidFill>
                  <a:schemeClr val="bg1">
                    <a:lumMod val="95000"/>
                  </a:schemeClr>
                </a:solidFill>
              </a:rPr>
              <a:t>They appear as white patches usually near the optic disc</a:t>
            </a:r>
          </a:p>
          <a:p>
            <a:endParaRPr lang="en-US" sz="1400" dirty="0">
              <a:solidFill>
                <a:schemeClr val="bg1">
                  <a:lumMod val="95000"/>
                </a:schemeClr>
              </a:solidFill>
            </a:endParaRPr>
          </a:p>
          <a:p>
            <a:r>
              <a:rPr lang="en-US" sz="1400" i="1" dirty="0">
                <a:solidFill>
                  <a:schemeClr val="bg1">
                    <a:lumMod val="95000"/>
                  </a:schemeClr>
                </a:solidFill>
              </a:rPr>
              <a:t>How large are the patches?</a:t>
            </a:r>
          </a:p>
          <a:p>
            <a:r>
              <a:rPr lang="en-US" sz="1400" dirty="0">
                <a:solidFill>
                  <a:schemeClr val="bg1">
                    <a:lumMod val="95000"/>
                  </a:schemeClr>
                </a:solidFill>
              </a:rPr>
              <a:t>It varies widely--they can be very big, or very small</a:t>
            </a:r>
          </a:p>
          <a:p>
            <a:endParaRPr lang="en-US" sz="1400" i="1" dirty="0">
              <a:solidFill>
                <a:schemeClr val="bg1">
                  <a:lumMod val="95000"/>
                </a:schemeClr>
              </a:solidFill>
            </a:endParaRPr>
          </a:p>
          <a:p>
            <a:r>
              <a:rPr lang="en-US" sz="1400" i="1" dirty="0">
                <a:solidFill>
                  <a:schemeClr val="bg1">
                    <a:lumMod val="95000"/>
                  </a:schemeClr>
                </a:solidFill>
              </a:rPr>
              <a:t>Can multiple patches be present in the same eye?</a:t>
            </a:r>
          </a:p>
          <a:p>
            <a:r>
              <a:rPr lang="en-US" sz="1400" dirty="0">
                <a:solidFill>
                  <a:schemeClr val="bg1">
                    <a:lumMod val="95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02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a:t>
            </a:fld>
            <a:endParaRPr lang="en-US" altLang="en-US" sz="1000"/>
          </a:p>
        </p:txBody>
      </p:sp>
      <p:sp>
        <p:nvSpPr>
          <p:cNvPr id="3" name="TextBox 2"/>
          <p:cNvSpPr txBox="1"/>
          <p:nvPr/>
        </p:nvSpPr>
        <p:spPr>
          <a:xfrm>
            <a:off x="533400" y="1138297"/>
            <a:ext cx="7924799" cy="1815882"/>
          </a:xfrm>
          <a:prstGeom prst="rect">
            <a:avLst/>
          </a:prstGeom>
          <a:noFill/>
        </p:spPr>
        <p:txBody>
          <a:bodyPr wrap="square" rtlCol="0">
            <a:spAutoFit/>
          </a:bodyPr>
          <a:lstStyle/>
          <a:p>
            <a:r>
              <a:rPr lang="en-US" sz="1600" i="1" dirty="0">
                <a:solidFill>
                  <a:srgbClr val="0000FF"/>
                </a:solidFill>
              </a:rPr>
              <a:t>The optic nerves are composed of what?</a:t>
            </a:r>
          </a:p>
          <a:p>
            <a:r>
              <a:rPr lang="en-US" sz="1600" dirty="0">
                <a:solidFill>
                  <a:srgbClr val="0000FF"/>
                </a:solidFill>
              </a:rPr>
              <a:t>The axons of retinal ganglion cells</a:t>
            </a:r>
          </a:p>
          <a:p>
            <a:endParaRPr lang="en-US" sz="1600" i="1" dirty="0">
              <a:solidFill>
                <a:srgbClr val="0000FF"/>
              </a:solidFill>
            </a:endParaRPr>
          </a:p>
          <a:p>
            <a:r>
              <a:rPr lang="en-US" sz="1600" i="1" dirty="0">
                <a:solidFill>
                  <a:srgbClr val="0000FF"/>
                </a:solidFill>
              </a:rPr>
              <a:t>Do they synapse in the region of the optic nerve head?</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Where will they synapse?</a:t>
            </a:r>
            <a:endParaRPr lang="en-US" sz="1600" dirty="0">
              <a:solidFill>
                <a:srgbClr val="0000FF"/>
              </a:solidFill>
            </a:endParaRPr>
          </a:p>
        </p:txBody>
      </p:sp>
      <p:sp>
        <p:nvSpPr>
          <p:cNvPr id="11" name="TextBox 10"/>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Tree>
    <p:extLst>
      <p:ext uri="{BB962C8B-B14F-4D97-AF65-F5344CB8AC3E}">
        <p14:creationId xmlns:p14="http://schemas.microsoft.com/office/powerpoint/2010/main" val="40288354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90</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2254724" y="6030363"/>
            <a:ext cx="4634602" cy="369332"/>
          </a:xfrm>
          <a:prstGeom prst="rect">
            <a:avLst/>
          </a:prstGeom>
          <a:noFill/>
        </p:spPr>
        <p:txBody>
          <a:bodyPr wrap="none" rtlCol="0">
            <a:spAutoFit/>
          </a:bodyPr>
          <a:lstStyle/>
          <a:p>
            <a:pPr algn="ctr"/>
            <a:r>
              <a:rPr lang="en-US" dirty="0"/>
              <a:t>Myelinated retinal nerve fiber layer: Multiple</a:t>
            </a:r>
          </a:p>
        </p:txBody>
      </p:sp>
      <p:pic>
        <p:nvPicPr>
          <p:cNvPr id="7170" name="Picture 2">
            <a:extLst>
              <a:ext uri="{FF2B5EF4-FFF2-40B4-BE49-F238E27FC236}">
                <a16:creationId xmlns:a16="http://schemas.microsoft.com/office/drawing/2014/main" id="{5830DF1E-0084-4D3E-B2C7-03C5A4C8D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19238"/>
            <a:ext cx="60960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879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1341086251"/>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91</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FF99FF"/>
                </a:solidFill>
              </a:rPr>
              <a:t>Its meningeal sheaths</a:t>
            </a:r>
          </a:p>
          <a:p>
            <a:endParaRPr lang="en-US" sz="1400" i="1" dirty="0">
              <a:solidFill>
                <a:srgbClr val="FF99FF"/>
              </a:solidFill>
            </a:endParaRPr>
          </a:p>
          <a:p>
            <a:r>
              <a:rPr lang="en-US" sz="1400" i="1" dirty="0">
                <a:solidFill>
                  <a:srgbClr val="FF99FF"/>
                </a:solidFill>
              </a:rPr>
              <a:t>Does it pick up all three meningeal layers?</a:t>
            </a:r>
          </a:p>
          <a:p>
            <a:r>
              <a:rPr lang="en-US" sz="1400" dirty="0">
                <a:solidFill>
                  <a:srgbClr val="FF99FF"/>
                </a:solidFill>
              </a:rPr>
              <a:t>Yes</a:t>
            </a:r>
          </a:p>
          <a:p>
            <a:endParaRPr lang="en-US" sz="1400" i="1" dirty="0">
              <a:solidFill>
                <a:srgbClr val="FF99FF"/>
              </a:solidFill>
            </a:endParaRPr>
          </a:p>
          <a:p>
            <a:r>
              <a:rPr lang="en-US" sz="1400" i="1" dirty="0">
                <a:solidFill>
                  <a:srgbClr val="FF99FF"/>
                </a:solidFill>
              </a:rPr>
              <a:t>Does it have a subarachnoid space, and if so, is this space filled with CSF?</a:t>
            </a:r>
          </a:p>
          <a:p>
            <a:r>
              <a:rPr lang="en-US" sz="1400" dirty="0">
                <a:solidFill>
                  <a:srgbClr val="FF99FF"/>
                </a:solidFill>
              </a:rPr>
              <a:t>Yes and yes</a:t>
            </a:r>
          </a:p>
          <a:p>
            <a:endParaRPr lang="en-US" sz="1400" dirty="0">
              <a:solidFill>
                <a:srgbClr val="FF99FF"/>
              </a:solidFill>
            </a:endParaRPr>
          </a:p>
          <a:p>
            <a:r>
              <a:rPr lang="en-US" sz="1400" i="1" dirty="0">
                <a:solidFill>
                  <a:srgbClr val="FF99FF"/>
                </a:solidFill>
              </a:rPr>
              <a:t>Is the CSF-filled subarachnoid space of the retrolaminar optic nerve continuous with the CSF-filled subarachnoid space of the rest of the CNS?</a:t>
            </a:r>
          </a:p>
          <a:p>
            <a:r>
              <a:rPr lang="en-US" sz="1400" dirty="0">
                <a:solidFill>
                  <a:srgbClr val="FF99FF"/>
                </a:solidFill>
              </a:rPr>
              <a:t>Yes</a:t>
            </a:r>
          </a:p>
          <a:p>
            <a:endParaRPr lang="en-US" sz="1400" dirty="0">
              <a:solidFill>
                <a:srgbClr val="FF99FF"/>
              </a:solidFill>
            </a:endParaRPr>
          </a:p>
          <a:p>
            <a:r>
              <a:rPr lang="en-US" sz="1400" i="1" dirty="0">
                <a:solidFill>
                  <a:srgbClr val="FF99FF"/>
                </a:solidFill>
              </a:rPr>
              <a:t>How does the pressure in the CSF-filled subarachnoid space of the retrolaminar optic nerve compare to that of the CSF-filled subarachnoid space of the rest of the CNS (</a:t>
            </a:r>
            <a:r>
              <a:rPr lang="en-US" sz="1400" i="1" dirty="0" err="1">
                <a:solidFill>
                  <a:srgbClr val="FF99FF"/>
                </a:solidFill>
              </a:rPr>
              <a:t>ie</a:t>
            </a:r>
            <a:r>
              <a:rPr lang="en-US" sz="1400" i="1" dirty="0">
                <a:solidFill>
                  <a:srgbClr val="FF99FF"/>
                </a:solidFill>
              </a:rPr>
              <a:t>, compared to intracranial pressure, ICP)?</a:t>
            </a:r>
          </a:p>
          <a:p>
            <a:r>
              <a:rPr lang="en-US" sz="1400" dirty="0">
                <a:solidFill>
                  <a:srgbClr val="FF99FF"/>
                </a:solidFill>
              </a:rPr>
              <a:t>They are exactly the same</a:t>
            </a:r>
          </a:p>
        </p:txBody>
      </p:sp>
    </p:spTree>
    <p:extLst>
      <p:ext uri="{BB962C8B-B14F-4D97-AF65-F5344CB8AC3E}">
        <p14:creationId xmlns:p14="http://schemas.microsoft.com/office/powerpoint/2010/main" val="32994471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extLst>
              <p:ext uri="{D42A27DB-BD31-4B8C-83A1-F6EECF244321}">
                <p14:modId xmlns:p14="http://schemas.microsoft.com/office/powerpoint/2010/main" val="2077541525"/>
              </p:ext>
            </p:extLst>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92</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0000FF"/>
                </a:solidFill>
              </a:rPr>
              <a:t>Its meningeal sheaths</a:t>
            </a:r>
          </a:p>
          <a:p>
            <a:endParaRPr lang="en-US" sz="1400" i="1" dirty="0">
              <a:solidFill>
                <a:srgbClr val="FF99FF"/>
              </a:solidFill>
            </a:endParaRPr>
          </a:p>
          <a:p>
            <a:r>
              <a:rPr lang="en-US" sz="1400" i="1" dirty="0">
                <a:solidFill>
                  <a:srgbClr val="FF99FF"/>
                </a:solidFill>
              </a:rPr>
              <a:t>Does it pick up all three meningeal layers?</a:t>
            </a:r>
          </a:p>
          <a:p>
            <a:r>
              <a:rPr lang="en-US" sz="1400" dirty="0">
                <a:solidFill>
                  <a:srgbClr val="FF99FF"/>
                </a:solidFill>
              </a:rPr>
              <a:t>Yes</a:t>
            </a:r>
          </a:p>
          <a:p>
            <a:endParaRPr lang="en-US" sz="1400" i="1" dirty="0">
              <a:solidFill>
                <a:srgbClr val="FF99FF"/>
              </a:solidFill>
            </a:endParaRPr>
          </a:p>
          <a:p>
            <a:r>
              <a:rPr lang="en-US" sz="1400" i="1" dirty="0">
                <a:solidFill>
                  <a:srgbClr val="FF99FF"/>
                </a:solidFill>
              </a:rPr>
              <a:t>Does it have a subarachnoid space, and if so, is this space filled with CSF?</a:t>
            </a:r>
          </a:p>
          <a:p>
            <a:r>
              <a:rPr lang="en-US" sz="1400" dirty="0">
                <a:solidFill>
                  <a:srgbClr val="FF99FF"/>
                </a:solidFill>
              </a:rPr>
              <a:t>Yes and yes</a:t>
            </a:r>
          </a:p>
          <a:p>
            <a:endParaRPr lang="en-US" sz="1400" dirty="0">
              <a:solidFill>
                <a:srgbClr val="FF99FF"/>
              </a:solidFill>
            </a:endParaRPr>
          </a:p>
          <a:p>
            <a:r>
              <a:rPr lang="en-US" sz="1400" i="1" dirty="0">
                <a:solidFill>
                  <a:srgbClr val="FF99FF"/>
                </a:solidFill>
              </a:rPr>
              <a:t>Is the CSF-filled subarachnoid space of the retrolaminar optic nerve continuous with the CSF-filled subarachnoid space of the rest of the CNS?</a:t>
            </a:r>
          </a:p>
          <a:p>
            <a:r>
              <a:rPr lang="en-US" sz="1400" dirty="0">
                <a:solidFill>
                  <a:srgbClr val="FF99FF"/>
                </a:solidFill>
              </a:rPr>
              <a:t>Yes</a:t>
            </a:r>
          </a:p>
          <a:p>
            <a:endParaRPr lang="en-US" sz="1400" dirty="0">
              <a:solidFill>
                <a:srgbClr val="FF99FF"/>
              </a:solidFill>
            </a:endParaRPr>
          </a:p>
          <a:p>
            <a:r>
              <a:rPr lang="en-US" sz="1400" i="1" dirty="0">
                <a:solidFill>
                  <a:srgbClr val="FF99FF"/>
                </a:solidFill>
              </a:rPr>
              <a:t>How does the pressure in the CSF-filled subarachnoid space of the retrolaminar optic nerve compare to that of the CSF-filled subarachnoid space of the rest of the CNS (</a:t>
            </a:r>
            <a:r>
              <a:rPr lang="en-US" sz="1400" i="1" dirty="0" err="1">
                <a:solidFill>
                  <a:srgbClr val="FF99FF"/>
                </a:solidFill>
              </a:rPr>
              <a:t>ie</a:t>
            </a:r>
            <a:r>
              <a:rPr lang="en-US" sz="1400" i="1" dirty="0">
                <a:solidFill>
                  <a:srgbClr val="FF99FF"/>
                </a:solidFill>
              </a:rPr>
              <a:t>, compared to intracranial pressure, ICP)?</a:t>
            </a:r>
          </a:p>
          <a:p>
            <a:r>
              <a:rPr lang="en-US" sz="1400" dirty="0">
                <a:solidFill>
                  <a:srgbClr val="FF99FF"/>
                </a:solidFill>
              </a:rPr>
              <a:t>They are exactly the same</a:t>
            </a:r>
          </a:p>
        </p:txBody>
      </p:sp>
    </p:spTree>
    <p:extLst>
      <p:ext uri="{BB962C8B-B14F-4D97-AF65-F5344CB8AC3E}">
        <p14:creationId xmlns:p14="http://schemas.microsoft.com/office/powerpoint/2010/main" val="10324900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93</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0000FF"/>
                </a:solidFill>
              </a:rPr>
              <a:t>Its meningeal sheaths</a:t>
            </a:r>
          </a:p>
          <a:p>
            <a:endParaRPr lang="en-US" sz="1400" i="1" dirty="0">
              <a:solidFill>
                <a:srgbClr val="0000FF"/>
              </a:solidFill>
            </a:endParaRPr>
          </a:p>
          <a:p>
            <a:r>
              <a:rPr lang="en-US" sz="1400" i="1" dirty="0">
                <a:solidFill>
                  <a:srgbClr val="0000FF"/>
                </a:solidFill>
              </a:rPr>
              <a:t>Does it pick up all three meningeal layers?</a:t>
            </a:r>
            <a:endParaRPr lang="en-US" sz="1400" i="1" dirty="0">
              <a:solidFill>
                <a:srgbClr val="FF99FF"/>
              </a:solidFill>
            </a:endParaRPr>
          </a:p>
          <a:p>
            <a:r>
              <a:rPr lang="en-US" sz="1400" dirty="0">
                <a:solidFill>
                  <a:srgbClr val="FF99FF"/>
                </a:solidFill>
              </a:rPr>
              <a:t>Yes</a:t>
            </a:r>
          </a:p>
          <a:p>
            <a:endParaRPr lang="en-US" sz="1400" i="1" dirty="0">
              <a:solidFill>
                <a:srgbClr val="FF99FF"/>
              </a:solidFill>
            </a:endParaRPr>
          </a:p>
          <a:p>
            <a:r>
              <a:rPr lang="en-US" sz="1400" i="1" dirty="0">
                <a:solidFill>
                  <a:srgbClr val="FF99FF"/>
                </a:solidFill>
              </a:rPr>
              <a:t>Does it have a subarachnoid space, and if so, is this space filled with CSF?</a:t>
            </a:r>
          </a:p>
          <a:p>
            <a:r>
              <a:rPr lang="en-US" sz="1400" dirty="0">
                <a:solidFill>
                  <a:srgbClr val="FF99FF"/>
                </a:solidFill>
              </a:rPr>
              <a:t>Yes and yes</a:t>
            </a:r>
          </a:p>
          <a:p>
            <a:endParaRPr lang="en-US" sz="1400" dirty="0">
              <a:solidFill>
                <a:srgbClr val="FF99FF"/>
              </a:solidFill>
            </a:endParaRPr>
          </a:p>
          <a:p>
            <a:r>
              <a:rPr lang="en-US" sz="1400" i="1" dirty="0">
                <a:solidFill>
                  <a:srgbClr val="FF99FF"/>
                </a:solidFill>
              </a:rPr>
              <a:t>Is the CSF-filled subarachnoid space of the retrolaminar optic nerve continuous with the CSF-filled subarachnoid space of the rest of the CNS?</a:t>
            </a:r>
          </a:p>
          <a:p>
            <a:r>
              <a:rPr lang="en-US" sz="1400" dirty="0">
                <a:solidFill>
                  <a:srgbClr val="FF99FF"/>
                </a:solidFill>
              </a:rPr>
              <a:t>Yes</a:t>
            </a:r>
          </a:p>
          <a:p>
            <a:endParaRPr lang="en-US" sz="1400" dirty="0">
              <a:solidFill>
                <a:srgbClr val="FF99FF"/>
              </a:solidFill>
            </a:endParaRPr>
          </a:p>
          <a:p>
            <a:r>
              <a:rPr lang="en-US" sz="1400" i="1" dirty="0">
                <a:solidFill>
                  <a:srgbClr val="FF99FF"/>
                </a:solidFill>
              </a:rPr>
              <a:t>How does the pressure in the CSF-filled subarachnoid space of the retrolaminar optic nerve compare to that of the CSF-filled subarachnoid space of the rest of the CNS (</a:t>
            </a:r>
            <a:r>
              <a:rPr lang="en-US" sz="1400" i="1" dirty="0" err="1">
                <a:solidFill>
                  <a:srgbClr val="FF99FF"/>
                </a:solidFill>
              </a:rPr>
              <a:t>ie</a:t>
            </a:r>
            <a:r>
              <a:rPr lang="en-US" sz="1400" i="1" dirty="0">
                <a:solidFill>
                  <a:srgbClr val="FF99FF"/>
                </a:solidFill>
              </a:rPr>
              <a:t>, compared to intracranial pressure, ICP)?</a:t>
            </a:r>
          </a:p>
          <a:p>
            <a:r>
              <a:rPr lang="en-US" sz="1400" dirty="0">
                <a:solidFill>
                  <a:srgbClr val="FF99FF"/>
                </a:solidFill>
              </a:rPr>
              <a:t>They are exactly the same</a:t>
            </a:r>
          </a:p>
        </p:txBody>
      </p:sp>
    </p:spTree>
    <p:extLst>
      <p:ext uri="{BB962C8B-B14F-4D97-AF65-F5344CB8AC3E}">
        <p14:creationId xmlns:p14="http://schemas.microsoft.com/office/powerpoint/2010/main" val="41026613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94</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0000FF"/>
                </a:solidFill>
              </a:rPr>
              <a:t>Its meningeal sheaths</a:t>
            </a:r>
          </a:p>
          <a:p>
            <a:endParaRPr lang="en-US" sz="1400" i="1" dirty="0">
              <a:solidFill>
                <a:srgbClr val="0000FF"/>
              </a:solidFill>
            </a:endParaRPr>
          </a:p>
          <a:p>
            <a:r>
              <a:rPr lang="en-US" sz="1400" i="1" dirty="0">
                <a:solidFill>
                  <a:srgbClr val="0000FF"/>
                </a:solidFill>
              </a:rPr>
              <a:t>Does it pick up all three meningeal layers?</a:t>
            </a:r>
          </a:p>
          <a:p>
            <a:r>
              <a:rPr lang="en-US" sz="1400" dirty="0">
                <a:solidFill>
                  <a:srgbClr val="0000FF"/>
                </a:solidFill>
              </a:rPr>
              <a:t>Yes</a:t>
            </a:r>
            <a:endParaRPr lang="en-US" sz="1400" dirty="0">
              <a:solidFill>
                <a:srgbClr val="FF99FF"/>
              </a:solidFill>
            </a:endParaRPr>
          </a:p>
          <a:p>
            <a:endParaRPr lang="en-US" sz="1400" i="1" dirty="0">
              <a:solidFill>
                <a:srgbClr val="FF99FF"/>
              </a:solidFill>
            </a:endParaRPr>
          </a:p>
          <a:p>
            <a:r>
              <a:rPr lang="en-US" sz="1400" i="1" dirty="0">
                <a:solidFill>
                  <a:srgbClr val="FF99FF"/>
                </a:solidFill>
              </a:rPr>
              <a:t>Does it have a subarachnoid space, and if so, is this space filled with CSF?</a:t>
            </a:r>
          </a:p>
          <a:p>
            <a:r>
              <a:rPr lang="en-US" sz="1400" dirty="0">
                <a:solidFill>
                  <a:srgbClr val="FF99FF"/>
                </a:solidFill>
              </a:rPr>
              <a:t>Yes and yes</a:t>
            </a:r>
          </a:p>
          <a:p>
            <a:endParaRPr lang="en-US" sz="1400" dirty="0">
              <a:solidFill>
                <a:srgbClr val="FF99FF"/>
              </a:solidFill>
            </a:endParaRPr>
          </a:p>
          <a:p>
            <a:r>
              <a:rPr lang="en-US" sz="1400" i="1" dirty="0">
                <a:solidFill>
                  <a:srgbClr val="FF99FF"/>
                </a:solidFill>
              </a:rPr>
              <a:t>Is the CSF-filled subarachnoid space of the retrolaminar optic nerve continuous with the CSF-filled subarachnoid space of the rest of the CNS?</a:t>
            </a:r>
          </a:p>
          <a:p>
            <a:r>
              <a:rPr lang="en-US" sz="1400" dirty="0">
                <a:solidFill>
                  <a:srgbClr val="FF99FF"/>
                </a:solidFill>
              </a:rPr>
              <a:t>Yes</a:t>
            </a:r>
          </a:p>
          <a:p>
            <a:endParaRPr lang="en-US" sz="1400" dirty="0">
              <a:solidFill>
                <a:srgbClr val="FF99FF"/>
              </a:solidFill>
            </a:endParaRPr>
          </a:p>
          <a:p>
            <a:r>
              <a:rPr lang="en-US" sz="1400" i="1" dirty="0">
                <a:solidFill>
                  <a:srgbClr val="FF99FF"/>
                </a:solidFill>
              </a:rPr>
              <a:t>How does the pressure in the CSF-filled subarachnoid space of the retrolaminar optic nerve compare to that of the CSF-filled subarachnoid space of the rest of the CNS (</a:t>
            </a:r>
            <a:r>
              <a:rPr lang="en-US" sz="1400" i="1" dirty="0" err="1">
                <a:solidFill>
                  <a:srgbClr val="FF99FF"/>
                </a:solidFill>
              </a:rPr>
              <a:t>ie</a:t>
            </a:r>
            <a:r>
              <a:rPr lang="en-US" sz="1400" i="1" dirty="0">
                <a:solidFill>
                  <a:srgbClr val="FF99FF"/>
                </a:solidFill>
              </a:rPr>
              <a:t>, compared to intracranial pressure, ICP)?</a:t>
            </a:r>
          </a:p>
          <a:p>
            <a:r>
              <a:rPr lang="en-US" sz="1400" dirty="0">
                <a:solidFill>
                  <a:srgbClr val="FF99FF"/>
                </a:solidFill>
              </a:rPr>
              <a:t>They are exactly the same</a:t>
            </a:r>
          </a:p>
        </p:txBody>
      </p:sp>
    </p:spTree>
    <p:extLst>
      <p:ext uri="{BB962C8B-B14F-4D97-AF65-F5344CB8AC3E}">
        <p14:creationId xmlns:p14="http://schemas.microsoft.com/office/powerpoint/2010/main" val="22580933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D716A6-C6E8-4257-A1C5-5FF8C639E6CC}"/>
              </a:ext>
            </a:extLst>
          </p:cNvPr>
          <p:cNvSpPr>
            <a:spLocks noGrp="1"/>
          </p:cNvSpPr>
          <p:nvPr>
            <p:ph type="sldNum" sz="quarter" idx="12"/>
          </p:nvPr>
        </p:nvSpPr>
        <p:spPr/>
        <p:txBody>
          <a:bodyPr/>
          <a:lstStyle/>
          <a:p>
            <a:pPr>
              <a:defRPr/>
            </a:pPr>
            <a:fld id="{42C17AB6-DC4C-4DAF-8A8B-1BC258D24F6E}" type="slidenum">
              <a:rPr lang="en-US" altLang="en-US" smtClean="0"/>
              <a:pPr>
                <a:defRPr/>
              </a:pPr>
              <a:t>95</a:t>
            </a:fld>
            <a:endParaRPr lang="en-US" altLang="en-US"/>
          </a:p>
        </p:txBody>
      </p:sp>
      <p:sp>
        <p:nvSpPr>
          <p:cNvPr id="5" name="TextBox 4">
            <a:extLst>
              <a:ext uri="{FF2B5EF4-FFF2-40B4-BE49-F238E27FC236}">
                <a16:creationId xmlns:a16="http://schemas.microsoft.com/office/drawing/2014/main" id="{F666772B-A64F-45F7-BB87-3A4AB505D3D5}"/>
              </a:ext>
            </a:extLst>
          </p:cNvPr>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6" name="TextBox 5">
            <a:extLst>
              <a:ext uri="{FF2B5EF4-FFF2-40B4-BE49-F238E27FC236}">
                <a16:creationId xmlns:a16="http://schemas.microsoft.com/office/drawing/2014/main" id="{412F2C7A-DBC1-4A42-88DE-45DFFDEEC091}"/>
              </a:ext>
            </a:extLst>
          </p:cNvPr>
          <p:cNvSpPr txBox="1"/>
          <p:nvPr/>
        </p:nvSpPr>
        <p:spPr>
          <a:xfrm>
            <a:off x="2658686" y="6030363"/>
            <a:ext cx="3826690" cy="369332"/>
          </a:xfrm>
          <a:prstGeom prst="rect">
            <a:avLst/>
          </a:prstGeom>
          <a:noFill/>
        </p:spPr>
        <p:txBody>
          <a:bodyPr wrap="none" rtlCol="0">
            <a:spAutoFit/>
          </a:bodyPr>
          <a:lstStyle/>
          <a:p>
            <a:pPr algn="ctr"/>
            <a:r>
              <a:rPr lang="en-US" dirty="0"/>
              <a:t>Retrolaminar optic nerve: Meninges</a:t>
            </a:r>
          </a:p>
        </p:txBody>
      </p:sp>
      <p:pic>
        <p:nvPicPr>
          <p:cNvPr id="8194" name="Picture 2" descr="Image result for retrolaminar optic nerve meninges">
            <a:extLst>
              <a:ext uri="{FF2B5EF4-FFF2-40B4-BE49-F238E27FC236}">
                <a16:creationId xmlns:a16="http://schemas.microsoft.com/office/drawing/2014/main" id="{E2E48693-A47B-45A7-965F-37DB13244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972" y="1338262"/>
            <a:ext cx="6466056"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820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96</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0000FF"/>
                </a:solidFill>
              </a:rPr>
              <a:t>Its meningeal sheaths</a:t>
            </a:r>
          </a:p>
          <a:p>
            <a:endParaRPr lang="en-US" sz="1400" i="1" dirty="0">
              <a:solidFill>
                <a:srgbClr val="0000FF"/>
              </a:solidFill>
            </a:endParaRPr>
          </a:p>
          <a:p>
            <a:r>
              <a:rPr lang="en-US" sz="1400" i="1" dirty="0">
                <a:solidFill>
                  <a:srgbClr val="0000FF"/>
                </a:solidFill>
              </a:rPr>
              <a:t>Does it pick up all three meningeal layers?</a:t>
            </a:r>
          </a:p>
          <a:p>
            <a:r>
              <a:rPr lang="en-US" sz="1400" dirty="0">
                <a:solidFill>
                  <a:srgbClr val="0000FF"/>
                </a:solidFill>
              </a:rPr>
              <a:t>Yes</a:t>
            </a:r>
          </a:p>
          <a:p>
            <a:endParaRPr lang="en-US" sz="1400" i="1" dirty="0">
              <a:solidFill>
                <a:srgbClr val="0000FF"/>
              </a:solidFill>
            </a:endParaRPr>
          </a:p>
          <a:p>
            <a:r>
              <a:rPr lang="en-US" sz="1400" i="1" dirty="0">
                <a:solidFill>
                  <a:srgbClr val="0000FF"/>
                </a:solidFill>
              </a:rPr>
              <a:t>Does it have a subarachnoid space, and if so, is this space filled with CSF?</a:t>
            </a:r>
            <a:endParaRPr lang="en-US" sz="1400" i="1" dirty="0">
              <a:solidFill>
                <a:srgbClr val="FF99FF"/>
              </a:solidFill>
            </a:endParaRPr>
          </a:p>
          <a:p>
            <a:r>
              <a:rPr lang="en-US" sz="1400" dirty="0">
                <a:solidFill>
                  <a:srgbClr val="FF99FF"/>
                </a:solidFill>
              </a:rPr>
              <a:t>Yes and yes</a:t>
            </a:r>
          </a:p>
          <a:p>
            <a:endParaRPr lang="en-US" sz="1400" dirty="0">
              <a:solidFill>
                <a:srgbClr val="FF99FF"/>
              </a:solidFill>
            </a:endParaRPr>
          </a:p>
          <a:p>
            <a:r>
              <a:rPr lang="en-US" sz="1400" i="1" dirty="0">
                <a:solidFill>
                  <a:srgbClr val="FF99FF"/>
                </a:solidFill>
              </a:rPr>
              <a:t>Is the CSF-filled subarachnoid space of the retrolaminar optic nerve continuous with the CSF-filled subarachnoid space of the rest of the CNS?</a:t>
            </a:r>
          </a:p>
          <a:p>
            <a:r>
              <a:rPr lang="en-US" sz="1400" dirty="0">
                <a:solidFill>
                  <a:srgbClr val="FF99FF"/>
                </a:solidFill>
              </a:rPr>
              <a:t>Yes</a:t>
            </a:r>
          </a:p>
          <a:p>
            <a:endParaRPr lang="en-US" sz="1400" dirty="0">
              <a:solidFill>
                <a:srgbClr val="FF99FF"/>
              </a:solidFill>
            </a:endParaRPr>
          </a:p>
          <a:p>
            <a:r>
              <a:rPr lang="en-US" sz="1400" i="1" dirty="0">
                <a:solidFill>
                  <a:srgbClr val="FF99FF"/>
                </a:solidFill>
              </a:rPr>
              <a:t>How does the pressure in the CSF-filled subarachnoid space of the retrolaminar optic nerve compare to that of the CSF-filled subarachnoid space of the rest of the CNS (</a:t>
            </a:r>
            <a:r>
              <a:rPr lang="en-US" sz="1400" i="1" dirty="0" err="1">
                <a:solidFill>
                  <a:srgbClr val="FF99FF"/>
                </a:solidFill>
              </a:rPr>
              <a:t>ie</a:t>
            </a:r>
            <a:r>
              <a:rPr lang="en-US" sz="1400" i="1" dirty="0">
                <a:solidFill>
                  <a:srgbClr val="FF99FF"/>
                </a:solidFill>
              </a:rPr>
              <a:t>, compared to intracranial pressure, ICP)?</a:t>
            </a:r>
          </a:p>
          <a:p>
            <a:r>
              <a:rPr lang="en-US" sz="1400" dirty="0">
                <a:solidFill>
                  <a:srgbClr val="FF99FF"/>
                </a:solidFill>
              </a:rPr>
              <a:t>They are exactly the same</a:t>
            </a:r>
          </a:p>
        </p:txBody>
      </p:sp>
    </p:spTree>
    <p:extLst>
      <p:ext uri="{BB962C8B-B14F-4D97-AF65-F5344CB8AC3E}">
        <p14:creationId xmlns:p14="http://schemas.microsoft.com/office/powerpoint/2010/main" val="11976716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97</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0000FF"/>
                </a:solidFill>
              </a:rPr>
              <a:t>Its meningeal sheaths</a:t>
            </a:r>
          </a:p>
          <a:p>
            <a:endParaRPr lang="en-US" sz="1400" i="1" dirty="0">
              <a:solidFill>
                <a:srgbClr val="0000FF"/>
              </a:solidFill>
            </a:endParaRPr>
          </a:p>
          <a:p>
            <a:r>
              <a:rPr lang="en-US" sz="1400" i="1" dirty="0">
                <a:solidFill>
                  <a:srgbClr val="0000FF"/>
                </a:solidFill>
              </a:rPr>
              <a:t>Does it pick up all three meningeal layers?</a:t>
            </a:r>
          </a:p>
          <a:p>
            <a:r>
              <a:rPr lang="en-US" sz="1400" dirty="0">
                <a:solidFill>
                  <a:srgbClr val="0000FF"/>
                </a:solidFill>
              </a:rPr>
              <a:t>Yes</a:t>
            </a:r>
          </a:p>
          <a:p>
            <a:endParaRPr lang="en-US" sz="1400" i="1" dirty="0">
              <a:solidFill>
                <a:srgbClr val="0000FF"/>
              </a:solidFill>
            </a:endParaRPr>
          </a:p>
          <a:p>
            <a:r>
              <a:rPr lang="en-US" sz="1400" i="1" dirty="0">
                <a:solidFill>
                  <a:srgbClr val="0000FF"/>
                </a:solidFill>
              </a:rPr>
              <a:t>Does it have a subarachnoid space, and if so, is this space filled with CSF?</a:t>
            </a:r>
          </a:p>
          <a:p>
            <a:r>
              <a:rPr lang="en-US" sz="1400" dirty="0">
                <a:solidFill>
                  <a:srgbClr val="0000FF"/>
                </a:solidFill>
              </a:rPr>
              <a:t>Yes and yes</a:t>
            </a:r>
            <a:endParaRPr lang="en-US" sz="1400" dirty="0">
              <a:solidFill>
                <a:srgbClr val="FF99FF"/>
              </a:solidFill>
            </a:endParaRPr>
          </a:p>
          <a:p>
            <a:endParaRPr lang="en-US" sz="1400" dirty="0">
              <a:solidFill>
                <a:srgbClr val="FF99FF"/>
              </a:solidFill>
            </a:endParaRPr>
          </a:p>
          <a:p>
            <a:r>
              <a:rPr lang="en-US" sz="1400" i="1" dirty="0">
                <a:solidFill>
                  <a:srgbClr val="FF99FF"/>
                </a:solidFill>
              </a:rPr>
              <a:t>Is the CSF-filled subarachnoid space of the retrolaminar optic nerve continuous with the CSF-filled subarachnoid space of the rest of the CNS?</a:t>
            </a:r>
          </a:p>
          <a:p>
            <a:r>
              <a:rPr lang="en-US" sz="1400" dirty="0">
                <a:solidFill>
                  <a:srgbClr val="FF99FF"/>
                </a:solidFill>
              </a:rPr>
              <a:t>Yes</a:t>
            </a:r>
          </a:p>
          <a:p>
            <a:endParaRPr lang="en-US" sz="1400" dirty="0">
              <a:solidFill>
                <a:srgbClr val="FF99FF"/>
              </a:solidFill>
            </a:endParaRPr>
          </a:p>
          <a:p>
            <a:r>
              <a:rPr lang="en-US" sz="1400" i="1" dirty="0">
                <a:solidFill>
                  <a:srgbClr val="FF99FF"/>
                </a:solidFill>
              </a:rPr>
              <a:t>How does the pressure in the CSF-filled subarachnoid space of the retrolaminar optic nerve compare to that of the CSF-filled subarachnoid space of the rest of the CNS (</a:t>
            </a:r>
            <a:r>
              <a:rPr lang="en-US" sz="1400" i="1" dirty="0" err="1">
                <a:solidFill>
                  <a:srgbClr val="FF99FF"/>
                </a:solidFill>
              </a:rPr>
              <a:t>ie</a:t>
            </a:r>
            <a:r>
              <a:rPr lang="en-US" sz="1400" i="1" dirty="0">
                <a:solidFill>
                  <a:srgbClr val="FF99FF"/>
                </a:solidFill>
              </a:rPr>
              <a:t>, compared to intracranial pressure, ICP)?</a:t>
            </a:r>
          </a:p>
          <a:p>
            <a:r>
              <a:rPr lang="en-US" sz="1400" dirty="0">
                <a:solidFill>
                  <a:srgbClr val="FF99FF"/>
                </a:solidFill>
              </a:rPr>
              <a:t>They are exactly the same</a:t>
            </a:r>
          </a:p>
        </p:txBody>
      </p:sp>
    </p:spTree>
    <p:extLst>
      <p:ext uri="{BB962C8B-B14F-4D97-AF65-F5344CB8AC3E}">
        <p14:creationId xmlns:p14="http://schemas.microsoft.com/office/powerpoint/2010/main" val="13236588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98</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Q</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0000FF"/>
                </a:solidFill>
              </a:rPr>
              <a:t>Its meningeal sheaths</a:t>
            </a:r>
          </a:p>
          <a:p>
            <a:endParaRPr lang="en-US" sz="1400" i="1" dirty="0">
              <a:solidFill>
                <a:srgbClr val="0000FF"/>
              </a:solidFill>
            </a:endParaRPr>
          </a:p>
          <a:p>
            <a:r>
              <a:rPr lang="en-US" sz="1400" i="1" dirty="0">
                <a:solidFill>
                  <a:srgbClr val="0000FF"/>
                </a:solidFill>
              </a:rPr>
              <a:t>Does it pick up all three meningeal layers?</a:t>
            </a:r>
          </a:p>
          <a:p>
            <a:r>
              <a:rPr lang="en-US" sz="1400" dirty="0">
                <a:solidFill>
                  <a:srgbClr val="0000FF"/>
                </a:solidFill>
              </a:rPr>
              <a:t>Yes</a:t>
            </a:r>
          </a:p>
          <a:p>
            <a:endParaRPr lang="en-US" sz="1400" i="1" dirty="0">
              <a:solidFill>
                <a:srgbClr val="0000FF"/>
              </a:solidFill>
            </a:endParaRPr>
          </a:p>
          <a:p>
            <a:r>
              <a:rPr lang="en-US" sz="1400" i="1" dirty="0">
                <a:solidFill>
                  <a:srgbClr val="0000FF"/>
                </a:solidFill>
              </a:rPr>
              <a:t>Does it have a subarachnoid space, and if so, is this space filled with CSF?</a:t>
            </a:r>
          </a:p>
          <a:p>
            <a:r>
              <a:rPr lang="en-US" sz="1400" dirty="0">
                <a:solidFill>
                  <a:srgbClr val="0000FF"/>
                </a:solidFill>
              </a:rPr>
              <a:t>Yes and yes</a:t>
            </a:r>
          </a:p>
          <a:p>
            <a:endParaRPr lang="en-US" sz="1400" dirty="0">
              <a:solidFill>
                <a:srgbClr val="0000FF"/>
              </a:solidFill>
            </a:endParaRPr>
          </a:p>
          <a:p>
            <a:r>
              <a:rPr lang="en-US" sz="1400" i="1" dirty="0">
                <a:solidFill>
                  <a:srgbClr val="0000FF"/>
                </a:solidFill>
              </a:rPr>
              <a:t>Is the CSF-filled subarachnoid space of the retrolaminar optic nerve continuous with the CSF-filled subarachnoid space of the rest of the CNS?</a:t>
            </a:r>
            <a:endParaRPr lang="en-US" sz="1400" i="1" dirty="0">
              <a:solidFill>
                <a:srgbClr val="FF99FF"/>
              </a:solidFill>
            </a:endParaRPr>
          </a:p>
          <a:p>
            <a:r>
              <a:rPr lang="en-US" sz="1400" dirty="0">
                <a:solidFill>
                  <a:srgbClr val="FF99FF"/>
                </a:solidFill>
              </a:rPr>
              <a:t>Yes</a:t>
            </a:r>
          </a:p>
          <a:p>
            <a:endParaRPr lang="en-US" sz="1400" dirty="0">
              <a:solidFill>
                <a:srgbClr val="FF99FF"/>
              </a:solidFill>
            </a:endParaRPr>
          </a:p>
          <a:p>
            <a:r>
              <a:rPr lang="en-US" sz="1400" i="1" dirty="0">
                <a:solidFill>
                  <a:srgbClr val="FF99FF"/>
                </a:solidFill>
              </a:rPr>
              <a:t>How does the pressure in the CSF-filled subarachnoid space of the retrolaminar optic nerve compare to that of the CSF-filled subarachnoid space of the rest of the CNS (</a:t>
            </a:r>
            <a:r>
              <a:rPr lang="en-US" sz="1400" i="1" dirty="0" err="1">
                <a:solidFill>
                  <a:srgbClr val="FF99FF"/>
                </a:solidFill>
              </a:rPr>
              <a:t>ie</a:t>
            </a:r>
            <a:r>
              <a:rPr lang="en-US" sz="1400" i="1" dirty="0">
                <a:solidFill>
                  <a:srgbClr val="FF99FF"/>
                </a:solidFill>
              </a:rPr>
              <a:t>, compared to intracranial pressure, ICP)?</a:t>
            </a:r>
          </a:p>
          <a:p>
            <a:r>
              <a:rPr lang="en-US" sz="1400" dirty="0">
                <a:solidFill>
                  <a:srgbClr val="FF99FF"/>
                </a:solidFill>
              </a:rPr>
              <a:t>They are exactly the same</a:t>
            </a:r>
          </a:p>
        </p:txBody>
      </p:sp>
    </p:spTree>
    <p:extLst>
      <p:ext uri="{BB962C8B-B14F-4D97-AF65-F5344CB8AC3E}">
        <p14:creationId xmlns:p14="http://schemas.microsoft.com/office/powerpoint/2010/main" val="2323011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9" name="Group 49"/>
          <p:cNvGraphicFramePr>
            <a:graphicFrameLocks noGrp="1"/>
          </p:cNvGraphicFramePr>
          <p:nvPr/>
        </p:nvGraphicFramePr>
        <p:xfrm>
          <a:off x="1752600" y="4346713"/>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lumMod val="65000"/>
                            </a:schemeClr>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Arterial circle of </a:t>
                      </a:r>
                      <a:r>
                        <a:rPr kumimoji="0" lang="en-US" sz="1600" b="0" i="0" u="none" strike="noStrike" cap="none" normalizeH="0" baseline="0" dirty="0" err="1">
                          <a:ln>
                            <a:noFill/>
                          </a:ln>
                          <a:solidFill>
                            <a:schemeClr val="bg1">
                              <a:lumMod val="65000"/>
                            </a:schemeClr>
                          </a:solidFill>
                          <a:effectLst/>
                          <a:latin typeface="Arial" charset="0"/>
                        </a:rPr>
                        <a:t>Zinn</a:t>
                      </a:r>
                      <a:r>
                        <a:rPr kumimoji="0" lang="en-US" sz="1600" b="0" i="0" u="none" strike="noStrike" cap="none" normalizeH="0" baseline="0" dirty="0">
                          <a:ln>
                            <a:noFill/>
                          </a:ln>
                          <a:solidFill>
                            <a:schemeClr val="bg1">
                              <a:lumMod val="65000"/>
                            </a:schemeClr>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FF"/>
                          </a:solidFill>
                          <a:effectLst/>
                          <a:latin typeface="Arial" charset="0"/>
                        </a:rPr>
                        <a:t>Retrolaminar</a:t>
                      </a:r>
                      <a:endParaRPr kumimoji="0" lang="en-US" sz="1800" b="1"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it-IT" sz="1600" b="0" i="0" u="none" strike="noStrike" cap="none" normalizeH="0" baseline="0" dirty="0">
                          <a:ln>
                            <a:noFill/>
                          </a:ln>
                          <a:solidFill>
                            <a:schemeClr val="bg1">
                              <a:lumMod val="65000"/>
                            </a:schemeClr>
                          </a:solidFill>
                          <a:effectLst/>
                          <a:latin typeface="Arial" charset="0"/>
                        </a:rPr>
                        <a:t>Centrifugal CRA branches, centripetal pial branches</a:t>
                      </a:r>
                      <a:endParaRPr kumimoji="0" lang="en-US" sz="1600" b="0" i="0" u="none" strike="noStrike" cap="none" normalizeH="0" baseline="0" dirty="0">
                        <a:ln>
                          <a:noFill/>
                        </a:ln>
                        <a:solidFill>
                          <a:schemeClr val="bg1">
                            <a:lumMod val="6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99</a:t>
            </a:fld>
            <a:endParaRPr lang="en-US" altLang="en-US" sz="1000"/>
          </a:p>
        </p:txBody>
      </p:sp>
      <p:graphicFrame>
        <p:nvGraphicFramePr>
          <p:cNvPr id="7" name="Group 49"/>
          <p:cNvGraphicFramePr>
            <a:graphicFrameLocks noGrp="1"/>
          </p:cNvGraphicFramePr>
          <p:nvPr/>
        </p:nvGraphicFramePr>
        <p:xfrm>
          <a:off x="1752600" y="675381"/>
          <a:ext cx="5715000" cy="2286001"/>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Length (mm)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Intraocular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Orbital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65000"/>
                            </a:schemeClr>
                          </a:solidFill>
                          <a:effectLst/>
                          <a:latin typeface="Arial" charset="0"/>
                        </a:rPr>
                        <a:t>Canalicular</a:t>
                      </a:r>
                      <a:endParaRPr kumimoji="0" lang="en-US" sz="1800" b="0" i="0" u="none" strike="noStrike" cap="none" normalizeH="0" baseline="0" dirty="0">
                        <a:ln>
                          <a:noFill/>
                        </a:ln>
                        <a:solidFill>
                          <a:schemeClr val="bg1">
                            <a:lumMod val="65000"/>
                          </a:schemeClr>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51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65000"/>
                            </a:schemeClr>
                          </a:solidFill>
                          <a:effectLst/>
                          <a:latin typeface="Arial" charset="0"/>
                        </a:rPr>
                        <a:t>Intracranial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chemeClr val="bg1">
                              <a:lumMod val="6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3189982"/>
            <a:ext cx="8387232" cy="1077218"/>
          </a:xfrm>
          <a:prstGeom prst="rect">
            <a:avLst/>
          </a:prstGeom>
          <a:noFill/>
        </p:spPr>
        <p:txBody>
          <a:bodyPr wrap="none" rtlCol="0">
            <a:spAutoFit/>
          </a:bodyPr>
          <a:lstStyle/>
          <a:p>
            <a:r>
              <a:rPr lang="en-US" sz="1600" i="1" dirty="0">
                <a:solidFill>
                  <a:schemeClr val="bg1">
                    <a:lumMod val="75000"/>
                  </a:schemeClr>
                </a:solidFill>
              </a:rPr>
              <a:t>Anatomically speaking, the optic nerve is considered to have four portions. What are they?</a:t>
            </a:r>
          </a:p>
          <a:p>
            <a:r>
              <a:rPr lang="en-US" sz="1600" i="1" dirty="0">
                <a:solidFill>
                  <a:schemeClr val="bg1">
                    <a:lumMod val="75000"/>
                  </a:schemeClr>
                </a:solidFill>
              </a:rPr>
              <a:t>How long is each?</a:t>
            </a:r>
          </a:p>
          <a:p>
            <a:r>
              <a:rPr lang="en-US" sz="1600" i="1" dirty="0">
                <a:solidFill>
                  <a:schemeClr val="bg1">
                    <a:lumMod val="75000"/>
                  </a:schemeClr>
                </a:solidFill>
              </a:rPr>
              <a:t>The intraocular portion is also considered to have four portions. What are they?</a:t>
            </a:r>
          </a:p>
          <a:p>
            <a:r>
              <a:rPr lang="en-US" sz="1600" i="1" dirty="0">
                <a:solidFill>
                  <a:schemeClr val="bg1">
                    <a:lumMod val="75000"/>
                  </a:schemeClr>
                </a:solidFill>
              </a:rPr>
              <a:t>What is the blood supply for each?</a:t>
            </a:r>
          </a:p>
        </p:txBody>
      </p:sp>
      <p:sp>
        <p:nvSpPr>
          <p:cNvPr id="3" name="TextBox 2"/>
          <p:cNvSpPr txBox="1"/>
          <p:nvPr/>
        </p:nvSpPr>
        <p:spPr>
          <a:xfrm>
            <a:off x="533400" y="4967310"/>
            <a:ext cx="960519" cy="276999"/>
          </a:xfrm>
          <a:prstGeom prst="rect">
            <a:avLst/>
          </a:prstGeom>
          <a:noFill/>
          <a:ln>
            <a:noFill/>
          </a:ln>
        </p:spPr>
        <p:txBody>
          <a:bodyPr wrap="none" rtlCol="0">
            <a:spAutoFit/>
          </a:bodyPr>
          <a:lstStyle/>
          <a:p>
            <a:r>
              <a:rPr lang="en-US" sz="1200" i="1" dirty="0">
                <a:solidFill>
                  <a:schemeClr val="bg1">
                    <a:lumMod val="75000"/>
                  </a:schemeClr>
                </a:solidFill>
              </a:rPr>
              <a:t>(innermost)</a:t>
            </a:r>
          </a:p>
        </p:txBody>
      </p:sp>
      <p:cxnSp>
        <p:nvCxnSpPr>
          <p:cNvPr id="5" name="Straight Arrow Connector 4"/>
          <p:cNvCxnSpPr/>
          <p:nvPr/>
        </p:nvCxnSpPr>
        <p:spPr>
          <a:xfrm>
            <a:off x="1447800" y="5105809"/>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6323367"/>
            <a:ext cx="970137" cy="276999"/>
          </a:xfrm>
          <a:prstGeom prst="rect">
            <a:avLst/>
          </a:prstGeom>
          <a:noFill/>
          <a:ln>
            <a:noFill/>
          </a:ln>
        </p:spPr>
        <p:txBody>
          <a:bodyPr wrap="none" rtlCol="0">
            <a:spAutoFit/>
          </a:bodyPr>
          <a:lstStyle/>
          <a:p>
            <a:r>
              <a:rPr lang="en-US" sz="1200" i="1" dirty="0">
                <a:solidFill>
                  <a:schemeClr val="bg1">
                    <a:lumMod val="75000"/>
                  </a:schemeClr>
                </a:solidFill>
              </a:rPr>
              <a:t>(outermost)</a:t>
            </a:r>
          </a:p>
        </p:txBody>
      </p:sp>
      <p:cxnSp>
        <p:nvCxnSpPr>
          <p:cNvPr id="12" name="Straight Arrow Connector 11"/>
          <p:cNvCxnSpPr/>
          <p:nvPr/>
        </p:nvCxnSpPr>
        <p:spPr>
          <a:xfrm>
            <a:off x="1447800" y="6461866"/>
            <a:ext cx="3048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1" idx="0"/>
          </p:cNvCxnSpPr>
          <p:nvPr/>
        </p:nvCxnSpPr>
        <p:spPr>
          <a:xfrm>
            <a:off x="1013660" y="5244309"/>
            <a:ext cx="4809" cy="1079058"/>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Grp="1" noChangeArrowheads="1"/>
          </p:cNvSpPr>
          <p:nvPr>
            <p:ph type="title"/>
          </p:nvPr>
        </p:nvSpPr>
        <p:spPr>
          <a:xfrm>
            <a:off x="304800" y="352425"/>
            <a:ext cx="7543800" cy="485775"/>
          </a:xfrm>
        </p:spPr>
        <p:txBody>
          <a:bodyPr/>
          <a:lstStyle/>
          <a:p>
            <a:pPr eaLnBrk="1" hangingPunct="1"/>
            <a:r>
              <a:rPr lang="en-US" altLang="en-US" sz="3500" dirty="0"/>
              <a:t>A</a:t>
            </a:r>
          </a:p>
        </p:txBody>
      </p:sp>
      <p:sp>
        <p:nvSpPr>
          <p:cNvPr id="16" name="TextBox 15"/>
          <p:cNvSpPr txBox="1"/>
          <p:nvPr/>
        </p:nvSpPr>
        <p:spPr>
          <a:xfrm>
            <a:off x="3553087" y="76200"/>
            <a:ext cx="2050561" cy="400110"/>
          </a:xfrm>
          <a:prstGeom prst="rect">
            <a:avLst/>
          </a:prstGeom>
          <a:solidFill>
            <a:srgbClr val="FFFF00"/>
          </a:solidFill>
        </p:spPr>
        <p:txBody>
          <a:bodyPr wrap="none" rtlCol="0">
            <a:spAutoFit/>
          </a:bodyPr>
          <a:lstStyle/>
          <a:p>
            <a:pPr algn="ctr"/>
            <a:r>
              <a:rPr lang="en-US" sz="2000" i="1" dirty="0">
                <a:solidFill>
                  <a:srgbClr val="0000FF"/>
                </a:solidFill>
              </a:rPr>
              <a:t>The Optic Nerve</a:t>
            </a:r>
          </a:p>
        </p:txBody>
      </p:sp>
      <p:sp>
        <p:nvSpPr>
          <p:cNvPr id="17" name="Oval 16"/>
          <p:cNvSpPr/>
          <p:nvPr/>
        </p:nvSpPr>
        <p:spPr>
          <a:xfrm>
            <a:off x="2011281" y="4800600"/>
            <a:ext cx="2408319" cy="609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641477"/>
            <a:ext cx="7010400" cy="58477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To which portion(s) of the intraocular nerve does the term </a:t>
            </a:r>
            <a:r>
              <a:rPr lang="en-US" sz="1600" b="1" dirty="0">
                <a:solidFill>
                  <a:schemeClr val="bg1">
                    <a:lumMod val="50000"/>
                  </a:schemeClr>
                </a:solidFill>
              </a:rPr>
              <a:t>optic disc </a:t>
            </a:r>
            <a:r>
              <a:rPr lang="en-US" sz="1600" i="1" dirty="0">
                <a:solidFill>
                  <a:schemeClr val="bg1">
                    <a:lumMod val="50000"/>
                  </a:schemeClr>
                </a:solidFill>
              </a:rPr>
              <a:t>apply?</a:t>
            </a:r>
          </a:p>
          <a:p>
            <a:r>
              <a:rPr lang="en-US" sz="1600" dirty="0">
                <a:solidFill>
                  <a:schemeClr val="bg1">
                    <a:lumMod val="50000"/>
                  </a:schemeClr>
                </a:solidFill>
              </a:rPr>
              <a:t>The portion visible on ophthalmoscopy, </a:t>
            </a:r>
            <a:r>
              <a:rPr lang="en-US" sz="1600" dirty="0" err="1">
                <a:solidFill>
                  <a:schemeClr val="bg1">
                    <a:lumMod val="50000"/>
                  </a:schemeClr>
                </a:solidFill>
              </a:rPr>
              <a:t>ie</a:t>
            </a:r>
            <a:r>
              <a:rPr lang="en-US" sz="1600" dirty="0">
                <a:solidFill>
                  <a:schemeClr val="bg1">
                    <a:lumMod val="50000"/>
                  </a:schemeClr>
                </a:solidFill>
              </a:rPr>
              <a:t>, </a:t>
            </a:r>
            <a:r>
              <a:rPr lang="en-US" sz="1600" b="1" dirty="0">
                <a:solidFill>
                  <a:schemeClr val="bg1">
                    <a:lumMod val="50000"/>
                  </a:schemeClr>
                </a:solidFill>
              </a:rPr>
              <a:t>the NFL</a:t>
            </a:r>
          </a:p>
        </p:txBody>
      </p:sp>
      <p:sp>
        <p:nvSpPr>
          <p:cNvPr id="6" name="TextBox 5"/>
          <p:cNvSpPr txBox="1"/>
          <p:nvPr/>
        </p:nvSpPr>
        <p:spPr>
          <a:xfrm>
            <a:off x="4182986" y="4191000"/>
            <a:ext cx="4808614" cy="1169551"/>
          </a:xfrm>
          <a:prstGeom prst="rect">
            <a:avLst/>
          </a:prstGeom>
          <a:solidFill>
            <a:srgbClr val="FFC000"/>
          </a:solidFill>
        </p:spPr>
        <p:txBody>
          <a:bodyPr wrap="square" rtlCol="0">
            <a:spAutoFit/>
          </a:bodyPr>
          <a:lstStyle/>
          <a:p>
            <a:r>
              <a:rPr lang="en-US" sz="1400" i="1" dirty="0">
                <a:solidFill>
                  <a:schemeClr val="bg1">
                    <a:lumMod val="50000"/>
                  </a:schemeClr>
                </a:solidFill>
              </a:rPr>
              <a:t>What is the diameter of the optic disc?</a:t>
            </a:r>
          </a:p>
          <a:p>
            <a:r>
              <a:rPr lang="en-US" sz="1400" dirty="0">
                <a:solidFill>
                  <a:schemeClr val="bg1">
                    <a:lumMod val="50000"/>
                  </a:schemeClr>
                </a:solidFill>
              </a:rPr>
              <a:t>Well, bearing in mind the considerable anatomic variability that characterizes the optic nerve, a reasonable estimate would be 1.6 mm, with the vertical diameter usually a little larger than the horizontal</a:t>
            </a:r>
          </a:p>
        </p:txBody>
      </p:sp>
      <p:sp>
        <p:nvSpPr>
          <p:cNvPr id="9" name="TextBox 8"/>
          <p:cNvSpPr txBox="1"/>
          <p:nvPr/>
        </p:nvSpPr>
        <p:spPr>
          <a:xfrm>
            <a:off x="272828" y="5155793"/>
            <a:ext cx="5899372" cy="1092607"/>
          </a:xfrm>
          <a:prstGeom prst="rect">
            <a:avLst/>
          </a:prstGeom>
          <a:solidFill>
            <a:srgbClr val="FFFF00"/>
          </a:solidFill>
        </p:spPr>
        <p:txBody>
          <a:bodyPr wrap="none" rtlCol="0">
            <a:spAutoFit/>
          </a:bodyPr>
          <a:lstStyle/>
          <a:p>
            <a:r>
              <a:rPr lang="en-US" sz="1300" i="1" dirty="0">
                <a:solidFill>
                  <a:schemeClr val="bg1">
                    <a:lumMod val="65000"/>
                  </a:schemeClr>
                </a:solidFill>
              </a:rPr>
              <a:t>What is the diameter of the nerve after it passes through the lamina </a:t>
            </a:r>
            <a:r>
              <a:rPr lang="en-US" sz="1300" i="1" dirty="0" err="1">
                <a:solidFill>
                  <a:schemeClr val="bg1">
                    <a:lumMod val="65000"/>
                  </a:schemeClr>
                </a:solidFill>
              </a:rPr>
              <a:t>cribrosa</a:t>
            </a:r>
            <a:r>
              <a:rPr lang="en-US" sz="1300" i="1" dirty="0">
                <a:solidFill>
                  <a:schemeClr val="bg1">
                    <a:lumMod val="65000"/>
                  </a:schemeClr>
                </a:solidFill>
              </a:rPr>
              <a:t>?</a:t>
            </a:r>
          </a:p>
          <a:p>
            <a:r>
              <a:rPr lang="en-US" sz="1300" dirty="0">
                <a:solidFill>
                  <a:schemeClr val="bg1">
                    <a:lumMod val="65000"/>
                  </a:schemeClr>
                </a:solidFill>
              </a:rPr>
              <a:t>It doubles to 3-4 mm or so</a:t>
            </a:r>
          </a:p>
          <a:p>
            <a:endParaRPr lang="en-US" sz="1300" dirty="0">
              <a:solidFill>
                <a:schemeClr val="bg1">
                  <a:lumMod val="65000"/>
                </a:schemeClr>
              </a:solidFill>
            </a:endParaRPr>
          </a:p>
          <a:p>
            <a:r>
              <a:rPr lang="en-US" sz="1300" i="1" dirty="0">
                <a:solidFill>
                  <a:schemeClr val="bg1">
                    <a:lumMod val="65000"/>
                  </a:schemeClr>
                </a:solidFill>
              </a:rPr>
              <a:t>Why does it double in size?</a:t>
            </a:r>
          </a:p>
          <a:p>
            <a:r>
              <a:rPr lang="en-US" sz="1300" dirty="0">
                <a:solidFill>
                  <a:schemeClr val="bg1">
                    <a:lumMod val="65000"/>
                  </a:schemeClr>
                </a:solidFill>
              </a:rPr>
              <a:t>Because it as </a:t>
            </a:r>
            <a:r>
              <a:rPr lang="en-US" sz="1300" b="1" dirty="0">
                <a:solidFill>
                  <a:srgbClr val="0000FF"/>
                </a:solidFill>
              </a:rPr>
              <a:t>at this point the fibers become  myelinated</a:t>
            </a:r>
          </a:p>
        </p:txBody>
      </p:sp>
      <p:sp>
        <p:nvSpPr>
          <p:cNvPr id="19" name="Oval 18"/>
          <p:cNvSpPr/>
          <p:nvPr/>
        </p:nvSpPr>
        <p:spPr>
          <a:xfrm>
            <a:off x="6248400" y="3505200"/>
            <a:ext cx="1371600" cy="609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828" y="2712928"/>
            <a:ext cx="6202339" cy="3108543"/>
          </a:xfrm>
          <a:prstGeom prst="rect">
            <a:avLst/>
          </a:prstGeom>
          <a:solidFill>
            <a:srgbClr val="0000FF"/>
          </a:solidFill>
        </p:spPr>
        <p:txBody>
          <a:bodyPr wrap="none" rtlCol="0">
            <a:spAutoFit/>
          </a:bodyPr>
          <a:lstStyle/>
          <a:p>
            <a:r>
              <a:rPr lang="en-US" sz="1400" i="1" dirty="0">
                <a:solidFill>
                  <a:schemeClr val="bg1">
                    <a:lumMod val="50000"/>
                  </a:schemeClr>
                </a:solidFill>
              </a:rPr>
              <a:t>Can myelin appear prior to this point?</a:t>
            </a:r>
          </a:p>
          <a:p>
            <a:r>
              <a:rPr lang="en-US" sz="1400" dirty="0">
                <a:solidFill>
                  <a:schemeClr val="bg1">
                    <a:lumMod val="50000"/>
                  </a:schemeClr>
                </a:solidFill>
              </a:rPr>
              <a:t>Yes</a:t>
            </a:r>
          </a:p>
          <a:p>
            <a:endParaRPr lang="en-US" sz="1400" dirty="0">
              <a:solidFill>
                <a:schemeClr val="bg1">
                  <a:lumMod val="50000"/>
                </a:schemeClr>
              </a:solidFill>
            </a:endParaRPr>
          </a:p>
          <a:p>
            <a:r>
              <a:rPr lang="en-US" sz="1400" i="1" dirty="0">
                <a:solidFill>
                  <a:schemeClr val="bg1">
                    <a:lumMod val="50000"/>
                  </a:schemeClr>
                </a:solidFill>
              </a:rPr>
              <a:t>When myelinated retinal nerve fibers are present, what are they called?</a:t>
            </a:r>
          </a:p>
          <a:p>
            <a:r>
              <a:rPr lang="en-US" sz="1400" dirty="0">
                <a:solidFill>
                  <a:schemeClr val="bg1">
                    <a:lumMod val="50000"/>
                  </a:schemeClr>
                </a:solidFill>
              </a:rPr>
              <a:t>They are called ‘myelinated retinal nerve fibers’</a:t>
            </a:r>
          </a:p>
          <a:p>
            <a:endParaRPr lang="en-US" sz="1400" dirty="0">
              <a:solidFill>
                <a:schemeClr val="bg1">
                  <a:lumMod val="50000"/>
                </a:schemeClr>
              </a:solidFill>
            </a:endParaRPr>
          </a:p>
          <a:p>
            <a:r>
              <a:rPr lang="en-US" sz="1400" i="1" dirty="0">
                <a:solidFill>
                  <a:schemeClr val="bg1">
                    <a:lumMod val="50000"/>
                  </a:schemeClr>
                </a:solidFill>
              </a:rPr>
              <a:t>What is the </a:t>
            </a:r>
            <a:r>
              <a:rPr lang="en-US" sz="1400" i="1" dirty="0" err="1">
                <a:solidFill>
                  <a:schemeClr val="bg1">
                    <a:lumMod val="50000"/>
                  </a:schemeClr>
                </a:solidFill>
              </a:rPr>
              <a:t>ophthalmoscopic</a:t>
            </a:r>
            <a:r>
              <a:rPr lang="en-US" sz="1400" i="1" dirty="0">
                <a:solidFill>
                  <a:schemeClr val="bg1">
                    <a:lumMod val="50000"/>
                  </a:schemeClr>
                </a:solidFill>
              </a:rPr>
              <a:t> appearance of myelinated retinal nerve fibers?</a:t>
            </a:r>
          </a:p>
          <a:p>
            <a:r>
              <a:rPr lang="en-US" sz="1400" dirty="0">
                <a:solidFill>
                  <a:schemeClr val="bg1">
                    <a:lumMod val="50000"/>
                  </a:schemeClr>
                </a:solidFill>
              </a:rPr>
              <a:t>They appear as white patches usually near the optic disc</a:t>
            </a:r>
          </a:p>
          <a:p>
            <a:endParaRPr lang="en-US" sz="1400" dirty="0">
              <a:solidFill>
                <a:schemeClr val="bg1">
                  <a:lumMod val="50000"/>
                </a:schemeClr>
              </a:solidFill>
            </a:endParaRPr>
          </a:p>
          <a:p>
            <a:r>
              <a:rPr lang="en-US" sz="1400" i="1" dirty="0">
                <a:solidFill>
                  <a:schemeClr val="bg1">
                    <a:lumMod val="50000"/>
                  </a:schemeClr>
                </a:solidFill>
              </a:rPr>
              <a:t>How large are the patches?</a:t>
            </a:r>
          </a:p>
          <a:p>
            <a:r>
              <a:rPr lang="en-US" sz="1400" dirty="0">
                <a:solidFill>
                  <a:schemeClr val="bg1">
                    <a:lumMod val="50000"/>
                  </a:schemeClr>
                </a:solidFill>
              </a:rPr>
              <a:t>It varies widely--they can be very big, or very small</a:t>
            </a:r>
          </a:p>
          <a:p>
            <a:endParaRPr lang="en-US" sz="1400" i="1" dirty="0">
              <a:solidFill>
                <a:schemeClr val="bg1">
                  <a:lumMod val="50000"/>
                </a:schemeClr>
              </a:solidFill>
            </a:endParaRPr>
          </a:p>
          <a:p>
            <a:r>
              <a:rPr lang="en-US" sz="1400" i="1" dirty="0">
                <a:solidFill>
                  <a:schemeClr val="bg1">
                    <a:lumMod val="50000"/>
                  </a:schemeClr>
                </a:solidFill>
              </a:rPr>
              <a:t>Can multiple patches be present in the same eye?</a:t>
            </a:r>
          </a:p>
          <a:p>
            <a:r>
              <a:rPr lang="en-US" sz="1400" dirty="0">
                <a:solidFill>
                  <a:schemeClr val="bg1">
                    <a:lumMod val="50000"/>
                  </a:schemeClr>
                </a:solidFill>
              </a:rPr>
              <a:t>Yes</a:t>
            </a:r>
          </a:p>
        </p:txBody>
      </p:sp>
      <p:sp>
        <p:nvSpPr>
          <p:cNvPr id="4" name="Oval 3">
            <a:extLst>
              <a:ext uri="{FF2B5EF4-FFF2-40B4-BE49-F238E27FC236}">
                <a16:creationId xmlns:a16="http://schemas.microsoft.com/office/drawing/2014/main" id="{E0D0FE0F-2871-46A9-9385-8DF11E125873}"/>
              </a:ext>
            </a:extLst>
          </p:cNvPr>
          <p:cNvSpPr/>
          <p:nvPr/>
        </p:nvSpPr>
        <p:spPr>
          <a:xfrm>
            <a:off x="1143000" y="5864087"/>
            <a:ext cx="3933546" cy="483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B7D289-E0C8-48DC-AF2C-0AE7559192CD}"/>
              </a:ext>
            </a:extLst>
          </p:cNvPr>
          <p:cNvSpPr txBox="1"/>
          <p:nvPr/>
        </p:nvSpPr>
        <p:spPr>
          <a:xfrm>
            <a:off x="304800" y="1655326"/>
            <a:ext cx="7903318" cy="3754874"/>
          </a:xfrm>
          <a:prstGeom prst="rect">
            <a:avLst/>
          </a:prstGeom>
          <a:solidFill>
            <a:srgbClr val="FF99FF"/>
          </a:solidFill>
        </p:spPr>
        <p:txBody>
          <a:bodyPr wrap="square" rtlCol="0">
            <a:spAutoFit/>
          </a:bodyPr>
          <a:lstStyle/>
          <a:p>
            <a:r>
              <a:rPr lang="en-US" sz="1400" i="1" dirty="0">
                <a:solidFill>
                  <a:srgbClr val="0000FF"/>
                </a:solidFill>
              </a:rPr>
              <a:t>In addition to myelin, the retrolaminar optic nerve acquires something else of significance. What?</a:t>
            </a:r>
          </a:p>
          <a:p>
            <a:r>
              <a:rPr lang="en-US" sz="1400" dirty="0">
                <a:solidFill>
                  <a:srgbClr val="0000FF"/>
                </a:solidFill>
              </a:rPr>
              <a:t>Its meningeal sheaths</a:t>
            </a:r>
          </a:p>
          <a:p>
            <a:endParaRPr lang="en-US" sz="1400" i="1" dirty="0">
              <a:solidFill>
                <a:srgbClr val="0000FF"/>
              </a:solidFill>
            </a:endParaRPr>
          </a:p>
          <a:p>
            <a:r>
              <a:rPr lang="en-US" sz="1400" i="1" dirty="0">
                <a:solidFill>
                  <a:srgbClr val="0000FF"/>
                </a:solidFill>
              </a:rPr>
              <a:t>Does it pick up all three meningeal layers?</a:t>
            </a:r>
          </a:p>
          <a:p>
            <a:r>
              <a:rPr lang="en-US" sz="1400" dirty="0">
                <a:solidFill>
                  <a:srgbClr val="0000FF"/>
                </a:solidFill>
              </a:rPr>
              <a:t>Yes</a:t>
            </a:r>
          </a:p>
          <a:p>
            <a:endParaRPr lang="en-US" sz="1400" i="1" dirty="0">
              <a:solidFill>
                <a:srgbClr val="0000FF"/>
              </a:solidFill>
            </a:endParaRPr>
          </a:p>
          <a:p>
            <a:r>
              <a:rPr lang="en-US" sz="1400" i="1" dirty="0">
                <a:solidFill>
                  <a:srgbClr val="0000FF"/>
                </a:solidFill>
              </a:rPr>
              <a:t>Does it have a subarachnoid space, and if so, is this space filled with CSF?</a:t>
            </a:r>
          </a:p>
          <a:p>
            <a:r>
              <a:rPr lang="en-US" sz="1400" dirty="0">
                <a:solidFill>
                  <a:srgbClr val="0000FF"/>
                </a:solidFill>
              </a:rPr>
              <a:t>Yes and yes</a:t>
            </a:r>
          </a:p>
          <a:p>
            <a:endParaRPr lang="en-US" sz="1400" dirty="0">
              <a:solidFill>
                <a:srgbClr val="0000FF"/>
              </a:solidFill>
            </a:endParaRPr>
          </a:p>
          <a:p>
            <a:r>
              <a:rPr lang="en-US" sz="1400" i="1" dirty="0">
                <a:solidFill>
                  <a:srgbClr val="0000FF"/>
                </a:solidFill>
              </a:rPr>
              <a:t>Is the CSF-filled subarachnoid space of the retrolaminar optic nerve continuous with the CSF-filled subarachnoid space of the rest of the CNS?</a:t>
            </a:r>
          </a:p>
          <a:p>
            <a:r>
              <a:rPr lang="en-US" sz="1400" dirty="0">
                <a:solidFill>
                  <a:srgbClr val="0000FF"/>
                </a:solidFill>
              </a:rPr>
              <a:t>Yes</a:t>
            </a:r>
            <a:endParaRPr lang="en-US" sz="1400" dirty="0">
              <a:solidFill>
                <a:srgbClr val="FF99FF"/>
              </a:solidFill>
            </a:endParaRPr>
          </a:p>
          <a:p>
            <a:endParaRPr lang="en-US" sz="1400" dirty="0">
              <a:solidFill>
                <a:srgbClr val="FF99FF"/>
              </a:solidFill>
            </a:endParaRPr>
          </a:p>
          <a:p>
            <a:r>
              <a:rPr lang="en-US" sz="1400" i="1" dirty="0">
                <a:solidFill>
                  <a:srgbClr val="FF99FF"/>
                </a:solidFill>
              </a:rPr>
              <a:t>How does the pressure in the CSF-filled subarachnoid space of the retrolaminar optic nerve compare to that of the CSF-filled subarachnoid space of the rest of the CNS (</a:t>
            </a:r>
            <a:r>
              <a:rPr lang="en-US" sz="1400" i="1" dirty="0" err="1">
                <a:solidFill>
                  <a:srgbClr val="FF99FF"/>
                </a:solidFill>
              </a:rPr>
              <a:t>ie</a:t>
            </a:r>
            <a:r>
              <a:rPr lang="en-US" sz="1400" i="1" dirty="0">
                <a:solidFill>
                  <a:srgbClr val="FF99FF"/>
                </a:solidFill>
              </a:rPr>
              <a:t>, compared to intracranial pressure, ICP)?</a:t>
            </a:r>
          </a:p>
          <a:p>
            <a:r>
              <a:rPr lang="en-US" sz="1400" dirty="0">
                <a:solidFill>
                  <a:srgbClr val="FF99FF"/>
                </a:solidFill>
              </a:rPr>
              <a:t>They are exactly the same</a:t>
            </a:r>
          </a:p>
        </p:txBody>
      </p:sp>
    </p:spTree>
    <p:extLst>
      <p:ext uri="{BB962C8B-B14F-4D97-AF65-F5344CB8AC3E}">
        <p14:creationId xmlns:p14="http://schemas.microsoft.com/office/powerpoint/2010/main" val="993019210"/>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1360</TotalTime>
  <Words>25650</Words>
  <Application>Microsoft Office PowerPoint</Application>
  <PresentationFormat>On-screen Show (4:3)</PresentationFormat>
  <Paragraphs>4511</Paragraphs>
  <Slides>169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169</vt:i4>
      </vt:variant>
    </vt:vector>
  </HeadingPairs>
  <TitlesOfParts>
    <vt:vector size="175" baseType="lpstr">
      <vt:lpstr>Arial</vt:lpstr>
      <vt:lpstr>Calibri</vt:lpstr>
      <vt:lpstr>Roboto</vt:lpstr>
      <vt:lpstr>Segoe Script</vt:lpstr>
      <vt:lpstr>Wingdings</vt:lpstr>
      <vt:lpstr>Network</vt:lpstr>
      <vt:lpstr>PowerPoint Presentation</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Q/A</vt:lpstr>
      <vt:lpstr>Q/A</vt:lpstr>
      <vt:lpstr>Q/A</vt:lpstr>
      <vt:lpstr>A</vt:lpstr>
      <vt:lpstr>PowerPoint Presentation</vt:lpstr>
      <vt:lpstr>Q</vt:lpstr>
      <vt:lpstr>Q/A</vt:lpstr>
      <vt:lpstr>Q/A</vt:lpstr>
      <vt:lpstr>Q/A</vt:lpstr>
      <vt:lpstr>A</vt:lpstr>
      <vt:lpstr>Q</vt:lpstr>
      <vt:lpstr>A</vt:lpstr>
      <vt:lpstr>Q</vt:lpstr>
      <vt:lpstr>Q/A</vt:lpstr>
      <vt:lpstr>Q/A</vt:lpstr>
      <vt:lpstr>Q/A</vt:lpstr>
      <vt:lpstr>A</vt:lpstr>
      <vt:lpstr>PowerPoint Presentation</vt:lpstr>
      <vt:lpstr>Q</vt:lpstr>
      <vt:lpstr>A</vt:lpstr>
      <vt:lpstr>Q</vt:lpstr>
      <vt:lpstr>A</vt:lpstr>
      <vt:lpstr>Q</vt:lpstr>
      <vt:lpstr>A</vt:lpstr>
      <vt:lpstr>Q</vt:lpstr>
      <vt:lpstr>A</vt:lpstr>
      <vt:lpstr>Q</vt:lpstr>
      <vt:lpstr>A</vt:lpstr>
      <vt:lpstr>PowerPoint Presentation</vt:lpstr>
      <vt:lpstr>Q</vt:lpstr>
      <vt:lpstr>A</vt:lpstr>
      <vt:lpstr>Q</vt:lpstr>
      <vt:lpstr>A</vt:lpstr>
      <vt:lpstr>Q</vt:lpstr>
      <vt:lpstr>Q/A</vt:lpstr>
      <vt:lpstr>Q/A</vt:lpstr>
      <vt:lpstr>Q/A</vt:lpstr>
      <vt:lpstr>A</vt:lpstr>
      <vt:lpstr>PowerPoint Presentation</vt:lpstr>
      <vt:lpstr>Q</vt:lpstr>
      <vt:lpstr>A</vt:lpstr>
      <vt:lpstr>Q</vt:lpstr>
      <vt:lpstr>A</vt:lpstr>
      <vt:lpstr>Q</vt:lpstr>
      <vt:lpstr>A</vt:lpstr>
      <vt:lpstr>Q</vt:lpstr>
      <vt:lpstr>Q/A</vt:lpstr>
      <vt:lpstr>A</vt:lpstr>
      <vt:lpstr>Q</vt:lpstr>
      <vt:lpstr>A</vt:lpstr>
      <vt:lpstr>Q</vt:lpstr>
      <vt:lpstr>A</vt:lpstr>
      <vt:lpstr>Q</vt:lpstr>
      <vt:lpstr>A</vt:lpstr>
      <vt:lpstr>Q</vt:lpstr>
      <vt:lpstr>A</vt:lpstr>
      <vt:lpstr>PowerPoint Presentation</vt:lpstr>
      <vt:lpstr>Q</vt:lpstr>
      <vt:lpstr>A</vt:lpstr>
      <vt:lpstr>PowerPoint Presentation</vt:lpstr>
      <vt:lpstr>Q</vt:lpstr>
      <vt:lpstr>A</vt:lpstr>
      <vt:lpstr>PowerPoint Presentation</vt:lpstr>
      <vt:lpstr>Q</vt:lpstr>
      <vt:lpstr>A</vt:lpstr>
      <vt:lpstr>Q</vt:lpstr>
      <vt:lpstr>A</vt:lpstr>
      <vt:lpstr>PowerPoint Presentation</vt:lpstr>
      <vt:lpstr>Q</vt:lpstr>
      <vt:lpstr>A</vt:lpstr>
      <vt:lpstr>Q</vt:lpstr>
      <vt:lpstr>A</vt:lpstr>
      <vt:lpstr>Q</vt:lpstr>
      <vt:lpstr>A</vt:lpstr>
      <vt:lpstr>Q</vt:lpstr>
      <vt:lpstr>A</vt:lpstr>
      <vt:lpstr>Q</vt:lpstr>
      <vt:lpstr>A</vt:lpstr>
      <vt:lpstr>A</vt:lpstr>
      <vt:lpstr>Q</vt:lpstr>
      <vt:lpstr>Q/A</vt:lpstr>
      <vt:lpstr>Q/A</vt:lpstr>
      <vt:lpstr>A</vt:lpstr>
      <vt:lpstr>Q</vt:lpstr>
      <vt:lpstr>A</vt:lpstr>
      <vt:lpstr>Q</vt:lpstr>
      <vt:lpstr>A</vt:lpstr>
      <vt:lpstr>Q</vt:lpstr>
      <vt:lpstr>A</vt:lpstr>
      <vt:lpstr>Q</vt:lpstr>
      <vt:lpstr>A</vt:lpstr>
      <vt:lpstr>PowerPoint Presentation</vt:lpstr>
      <vt:lpstr>Q</vt:lpstr>
      <vt:lpstr>A</vt:lpstr>
      <vt:lpstr>Q</vt:lpstr>
      <vt:lpstr>A</vt:lpstr>
      <vt:lpstr>PowerPoint Presentation</vt:lpstr>
      <vt:lpstr>Q</vt:lpstr>
      <vt:lpstr>A</vt:lpstr>
      <vt:lpstr>Q</vt:lpstr>
      <vt:lpstr>Q</vt:lpstr>
      <vt:lpstr>A</vt:lpstr>
      <vt:lpstr>PowerPoint Presentation</vt:lpstr>
      <vt:lpstr>PowerPoint Presentation</vt:lpstr>
      <vt:lpstr>Q</vt:lpstr>
      <vt:lpstr>A</vt:lpstr>
      <vt:lpstr>Q</vt:lpstr>
      <vt:lpstr>A</vt:lpstr>
      <vt:lpstr>Q</vt:lpstr>
      <vt:lpstr>Q/A</vt:lpstr>
      <vt:lpstr>A</vt:lpstr>
      <vt:lpstr>Q</vt:lpstr>
      <vt:lpstr>A</vt:lpstr>
      <vt:lpstr>PowerPoint Presentation</vt:lpstr>
      <vt:lpstr>Q</vt:lpstr>
      <vt:lpstr>A</vt:lpstr>
      <vt:lpstr>PowerPoint Presentation</vt:lpstr>
      <vt:lpstr>Q</vt:lpstr>
      <vt:lpstr>A</vt:lpstr>
      <vt:lpstr>PowerPoint Presentation</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Q</vt:lpstr>
      <vt:lpstr>A</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Flynn</dc:creator>
  <cp:lastModifiedBy>Steven Flynn</cp:lastModifiedBy>
  <cp:revision>116</cp:revision>
  <dcterms:created xsi:type="dcterms:W3CDTF">2008-09-11T18:15:49Z</dcterms:created>
  <dcterms:modified xsi:type="dcterms:W3CDTF">2021-04-01T20:10:07Z</dcterms:modified>
</cp:coreProperties>
</file>