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6" r:id="rId2"/>
    <p:sldId id="409" r:id="rId3"/>
    <p:sldId id="408" r:id="rId4"/>
    <p:sldId id="576" r:id="rId5"/>
    <p:sldId id="577" r:id="rId6"/>
    <p:sldId id="578" r:id="rId7"/>
    <p:sldId id="579" r:id="rId8"/>
    <p:sldId id="580" r:id="rId9"/>
    <p:sldId id="581" r:id="rId10"/>
    <p:sldId id="582" r:id="rId11"/>
    <p:sldId id="583" r:id="rId12"/>
    <p:sldId id="584" r:id="rId13"/>
    <p:sldId id="585" r:id="rId14"/>
    <p:sldId id="586" r:id="rId15"/>
    <p:sldId id="587" r:id="rId16"/>
    <p:sldId id="410" r:id="rId17"/>
    <p:sldId id="414" r:id="rId18"/>
    <p:sldId id="436" r:id="rId19"/>
    <p:sldId id="437" r:id="rId20"/>
    <p:sldId id="438" r:id="rId21"/>
    <p:sldId id="439" r:id="rId22"/>
    <p:sldId id="440" r:id="rId23"/>
    <p:sldId id="417" r:id="rId24"/>
    <p:sldId id="441" r:id="rId25"/>
    <p:sldId id="446" r:id="rId26"/>
    <p:sldId id="460" r:id="rId27"/>
    <p:sldId id="461" r:id="rId28"/>
    <p:sldId id="462" r:id="rId29"/>
    <p:sldId id="463" r:id="rId30"/>
    <p:sldId id="464" r:id="rId31"/>
    <p:sldId id="465" r:id="rId32"/>
    <p:sldId id="467" r:id="rId33"/>
    <p:sldId id="468" r:id="rId34"/>
    <p:sldId id="466" r:id="rId35"/>
    <p:sldId id="469" r:id="rId36"/>
    <p:sldId id="470" r:id="rId37"/>
    <p:sldId id="471" r:id="rId38"/>
    <p:sldId id="415" r:id="rId39"/>
    <p:sldId id="448" r:id="rId40"/>
    <p:sldId id="450" r:id="rId41"/>
    <p:sldId id="449" r:id="rId42"/>
    <p:sldId id="451" r:id="rId43"/>
    <p:sldId id="452" r:id="rId44"/>
    <p:sldId id="453" r:id="rId45"/>
    <p:sldId id="454" r:id="rId46"/>
    <p:sldId id="455" r:id="rId47"/>
    <p:sldId id="456" r:id="rId48"/>
    <p:sldId id="457" r:id="rId49"/>
    <p:sldId id="458" r:id="rId50"/>
    <p:sldId id="427" r:id="rId51"/>
    <p:sldId id="472" r:id="rId52"/>
    <p:sldId id="473" r:id="rId53"/>
    <p:sldId id="474" r:id="rId54"/>
    <p:sldId id="475" r:id="rId55"/>
    <p:sldId id="476" r:id="rId56"/>
    <p:sldId id="477" r:id="rId57"/>
    <p:sldId id="478" r:id="rId58"/>
    <p:sldId id="479" r:id="rId59"/>
    <p:sldId id="480" r:id="rId60"/>
    <p:sldId id="481" r:id="rId61"/>
    <p:sldId id="429" r:id="rId62"/>
    <p:sldId id="482" r:id="rId63"/>
    <p:sldId id="483" r:id="rId64"/>
    <p:sldId id="484" r:id="rId65"/>
    <p:sldId id="422" r:id="rId66"/>
    <p:sldId id="588" r:id="rId67"/>
    <p:sldId id="589" r:id="rId68"/>
    <p:sldId id="590" r:id="rId69"/>
    <p:sldId id="591" r:id="rId70"/>
    <p:sldId id="423" r:id="rId71"/>
    <p:sldId id="431" r:id="rId72"/>
    <p:sldId id="485" r:id="rId73"/>
    <p:sldId id="490" r:id="rId74"/>
    <p:sldId id="491" r:id="rId75"/>
    <p:sldId id="489" r:id="rId76"/>
    <p:sldId id="492" r:id="rId77"/>
    <p:sldId id="493" r:id="rId78"/>
    <p:sldId id="495" r:id="rId79"/>
    <p:sldId id="496" r:id="rId80"/>
    <p:sldId id="497" r:id="rId81"/>
    <p:sldId id="498" r:id="rId82"/>
    <p:sldId id="499" r:id="rId83"/>
    <p:sldId id="420" r:id="rId84"/>
    <p:sldId id="501" r:id="rId85"/>
    <p:sldId id="502" r:id="rId86"/>
    <p:sldId id="503" r:id="rId87"/>
    <p:sldId id="504" r:id="rId88"/>
    <p:sldId id="505" r:id="rId89"/>
    <p:sldId id="506" r:id="rId90"/>
    <p:sldId id="500" r:id="rId91"/>
    <p:sldId id="508" r:id="rId92"/>
    <p:sldId id="509" r:id="rId93"/>
    <p:sldId id="511" r:id="rId94"/>
    <p:sldId id="513" r:id="rId95"/>
    <p:sldId id="512" r:id="rId96"/>
    <p:sldId id="514" r:id="rId97"/>
    <p:sldId id="515" r:id="rId98"/>
    <p:sldId id="407" r:id="rId99"/>
    <p:sldId id="592" r:id="rId100"/>
    <p:sldId id="593" r:id="rId101"/>
    <p:sldId id="594" r:id="rId102"/>
    <p:sldId id="595" r:id="rId103"/>
    <p:sldId id="413" r:id="rId104"/>
    <p:sldId id="424" r:id="rId105"/>
    <p:sldId id="517" r:id="rId106"/>
    <p:sldId id="516" r:id="rId107"/>
    <p:sldId id="519" r:id="rId108"/>
    <p:sldId id="521" r:id="rId109"/>
    <p:sldId id="520" r:id="rId110"/>
    <p:sldId id="522" r:id="rId111"/>
    <p:sldId id="523" r:id="rId112"/>
    <p:sldId id="425" r:id="rId113"/>
    <p:sldId id="525" r:id="rId114"/>
    <p:sldId id="533" r:id="rId115"/>
    <p:sldId id="526" r:id="rId116"/>
    <p:sldId id="534" r:id="rId117"/>
    <p:sldId id="527" r:id="rId118"/>
    <p:sldId id="535" r:id="rId119"/>
    <p:sldId id="536" r:id="rId120"/>
    <p:sldId id="537" r:id="rId121"/>
    <p:sldId id="538" r:id="rId122"/>
    <p:sldId id="539" r:id="rId123"/>
    <p:sldId id="432" r:id="rId124"/>
    <p:sldId id="434" r:id="rId125"/>
    <p:sldId id="540" r:id="rId126"/>
    <p:sldId id="541" r:id="rId127"/>
    <p:sldId id="542" r:id="rId128"/>
    <p:sldId id="543" r:id="rId129"/>
    <p:sldId id="546" r:id="rId130"/>
    <p:sldId id="544" r:id="rId131"/>
    <p:sldId id="545" r:id="rId132"/>
    <p:sldId id="550" r:id="rId133"/>
    <p:sldId id="551" r:id="rId134"/>
    <p:sldId id="552" r:id="rId135"/>
    <p:sldId id="553" r:id="rId136"/>
    <p:sldId id="554" r:id="rId137"/>
    <p:sldId id="555" r:id="rId138"/>
    <p:sldId id="435" r:id="rId139"/>
    <p:sldId id="433" r:id="rId140"/>
    <p:sldId id="556" r:id="rId141"/>
    <p:sldId id="568" r:id="rId142"/>
    <p:sldId id="569" r:id="rId143"/>
    <p:sldId id="570" r:id="rId144"/>
    <p:sldId id="571" r:id="rId145"/>
    <p:sldId id="572" r:id="rId146"/>
    <p:sldId id="573" r:id="rId147"/>
    <p:sldId id="574" r:id="rId148"/>
    <p:sldId id="575" r:id="rId149"/>
    <p:sldId id="557" r:id="rId150"/>
    <p:sldId id="559" r:id="rId151"/>
    <p:sldId id="560" r:id="rId152"/>
    <p:sldId id="561" r:id="rId153"/>
    <p:sldId id="562" r:id="rId154"/>
    <p:sldId id="558" r:id="rId155"/>
    <p:sldId id="564" r:id="rId156"/>
    <p:sldId id="565" r:id="rId157"/>
    <p:sldId id="566" r:id="rId158"/>
    <p:sldId id="563" r:id="rId159"/>
    <p:sldId id="567" r:id="rId1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CCFF"/>
    <a:srgbClr val="3366FF"/>
    <a:srgbClr val="33CCCC"/>
    <a:srgbClr val="0000FF"/>
    <a:srgbClr val="669999"/>
    <a:srgbClr val="66CCFF"/>
    <a:srgbClr val="99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1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2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0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40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40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5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2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54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1F92C378-FAF3-4552-9260-B31177C23724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588D94F-D3D0-444A-BED7-275459DFDB38}" type="slidenum">
              <a:rPr lang="en-US" smtClean="0"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1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3000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81614" y="1571222"/>
            <a:ext cx="37221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b="1" i="1" dirty="0"/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87469" y="1596979"/>
            <a:ext cx="372218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i="1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25485" y="1596978"/>
            <a:ext cx="3722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43169" y="910892"/>
            <a:ext cx="212430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Route of administration?</a:t>
            </a:r>
          </a:p>
        </p:txBody>
      </p:sp>
    </p:spTree>
    <p:extLst>
      <p:ext uri="{BB962C8B-B14F-4D97-AF65-F5344CB8AC3E}">
        <p14:creationId xmlns:p14="http://schemas.microsoft.com/office/powerpoint/2010/main" val="1419771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627B64-F8E4-4BDB-8129-A4483B57C04D}"/>
              </a:ext>
            </a:extLst>
          </p:cNvPr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</p:spTree>
    <p:extLst>
      <p:ext uri="{BB962C8B-B14F-4D97-AF65-F5344CB8AC3E}">
        <p14:creationId xmlns:p14="http://schemas.microsoft.com/office/powerpoint/2010/main" val="274160645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71227" y="2369529"/>
            <a:ext cx="1801514" cy="55222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en-US" sz="1050" i="1" dirty="0">
                <a:solidFill>
                  <a:schemeClr val="tx1"/>
                </a:solidFill>
              </a:rPr>
              <a:t>A category of </a:t>
            </a:r>
            <a:r>
              <a:rPr lang="en-US" sz="1050" i="1" dirty="0" err="1">
                <a:solidFill>
                  <a:schemeClr val="tx1"/>
                </a:solidFill>
              </a:rPr>
              <a:t>IVit</a:t>
            </a:r>
            <a:r>
              <a:rPr lang="en-US" sz="1050" i="1" dirty="0">
                <a:solidFill>
                  <a:schemeClr val="tx1"/>
                </a:solidFill>
              </a:rPr>
              <a:t> drugs very commonly employed in the US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D5EB57-94A9-4672-AD76-45165ECECB9E}"/>
              </a:ext>
            </a:extLst>
          </p:cNvPr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8778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D5EB57-94A9-4672-AD76-45165ECECB9E}"/>
              </a:ext>
            </a:extLst>
          </p:cNvPr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D1DF35-75C1-4584-91F3-FDEF77B830F1}"/>
              </a:ext>
            </a:extLst>
          </p:cNvPr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Anti-VEGF agents</a:t>
            </a:r>
          </a:p>
        </p:txBody>
      </p:sp>
    </p:spTree>
    <p:extLst>
      <p:ext uri="{BB962C8B-B14F-4D97-AF65-F5344CB8AC3E}">
        <p14:creationId xmlns:p14="http://schemas.microsoft.com/office/powerpoint/2010/main" val="325681854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36673" y="2819072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7257889" y="2845778"/>
            <a:ext cx="1682503" cy="55222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en-US" sz="1050" i="1" dirty="0">
                <a:solidFill>
                  <a:schemeClr val="tx1"/>
                </a:solidFill>
              </a:rPr>
              <a:t>Another commonly employed category (but not nearly as common as the above)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D5EB57-94A9-4672-AD76-45165ECECB9E}"/>
              </a:ext>
            </a:extLst>
          </p:cNvPr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8D1DF35-75C1-4584-91F3-FDEF77B830F1}"/>
              </a:ext>
            </a:extLst>
          </p:cNvPr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Anti-VEGF agents</a:t>
            </a:r>
          </a:p>
        </p:txBody>
      </p:sp>
    </p:spTree>
    <p:extLst>
      <p:ext uri="{BB962C8B-B14F-4D97-AF65-F5344CB8AC3E}">
        <p14:creationId xmlns:p14="http://schemas.microsoft.com/office/powerpoint/2010/main" val="54459391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31434186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FF99FF"/>
                </a:solidFill>
              </a:rPr>
              <a:t>intravitreal</a:t>
            </a:r>
            <a:r>
              <a:rPr lang="en-US" sz="1400" i="1" dirty="0">
                <a:solidFill>
                  <a:srgbClr val="FF99FF"/>
                </a:solidFill>
              </a:rPr>
              <a:t> </a:t>
            </a:r>
            <a:r>
              <a:rPr lang="en-US" sz="1400" i="1" dirty="0" err="1">
                <a:solidFill>
                  <a:srgbClr val="FF99FF"/>
                </a:solidFill>
              </a:rPr>
              <a:t>cidofovir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Quite--it occurs after roughly  25%  of injections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No.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29591414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FF99FF"/>
                </a:solidFill>
              </a:rPr>
              <a:t>intravitreal</a:t>
            </a:r>
            <a:r>
              <a:rPr lang="en-US" sz="1400" i="1" dirty="0">
                <a:solidFill>
                  <a:srgbClr val="FF99FF"/>
                </a:solidFill>
              </a:rPr>
              <a:t> </a:t>
            </a:r>
            <a:r>
              <a:rPr lang="en-US" sz="1400" i="1" dirty="0" err="1">
                <a:solidFill>
                  <a:srgbClr val="FF99FF"/>
                </a:solidFill>
              </a:rPr>
              <a:t>cidofovir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Quite--it occurs after roughly  25%  of injections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No.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126451347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No.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43516241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No.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965280" y="3462673"/>
            <a:ext cx="382479" cy="2266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01120657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FF99FF"/>
                </a:solidFill>
              </a:rPr>
              <a:t>hypopyon</a:t>
            </a:r>
            <a:r>
              <a:rPr lang="en-US" sz="1400" i="1" dirty="0">
                <a:solidFill>
                  <a:srgbClr val="FF99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No.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351958794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No. But it is associated with  </a:t>
            </a:r>
            <a:r>
              <a:rPr lang="en-US" sz="1400" dirty="0" err="1">
                <a:solidFill>
                  <a:srgbClr val="FF99FF"/>
                </a:solidFill>
              </a:rPr>
              <a:t>hypotony</a:t>
            </a:r>
            <a:r>
              <a:rPr lang="en-US" sz="1400" dirty="0">
                <a:solidFill>
                  <a:srgbClr val="FF99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3619449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63767" y="3556995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184505" y="3589522"/>
            <a:ext cx="4218899" cy="26733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 commonly prescribed class, mainly to women of childbearing age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627B64-F8E4-4BDB-8129-A4483B57C04D}"/>
              </a:ext>
            </a:extLst>
          </p:cNvPr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</p:spTree>
    <p:extLst>
      <p:ext uri="{BB962C8B-B14F-4D97-AF65-F5344CB8AC3E}">
        <p14:creationId xmlns:p14="http://schemas.microsoft.com/office/powerpoint/2010/main" val="2000325018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0000FF"/>
                </a:solidFill>
              </a:rPr>
              <a:t>hypotony</a:t>
            </a:r>
            <a:r>
              <a:rPr lang="en-US" sz="1400" dirty="0">
                <a:solidFill>
                  <a:srgbClr val="0000FF"/>
                </a:solidFill>
              </a:rPr>
              <a:t> , which can, rarely, be severe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23704" y="4097683"/>
            <a:ext cx="753468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word</a:t>
            </a:r>
          </a:p>
        </p:txBody>
      </p:sp>
    </p:spTree>
    <p:extLst>
      <p:ext uri="{BB962C8B-B14F-4D97-AF65-F5344CB8AC3E}">
        <p14:creationId xmlns:p14="http://schemas.microsoft.com/office/powerpoint/2010/main" val="213510623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1999" y="2541332"/>
            <a:ext cx="4464409" cy="203132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An antiviral used to treat CMV retinitis in AIDS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anterior uveitis common after </a:t>
            </a:r>
            <a:r>
              <a:rPr lang="en-US" sz="1400" i="1" dirty="0" err="1">
                <a:solidFill>
                  <a:srgbClr val="0000FF"/>
                </a:solidFill>
              </a:rPr>
              <a:t>intravitreal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i="1" dirty="0" err="1">
                <a:solidFill>
                  <a:srgbClr val="0000FF"/>
                </a:solidFill>
              </a:rPr>
              <a:t>cidofovir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Very--it occurs after roughly  25%  of injections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but it is associated with  </a:t>
            </a:r>
            <a:r>
              <a:rPr lang="en-US" sz="1400" dirty="0" err="1">
                <a:solidFill>
                  <a:srgbClr val="0000FF"/>
                </a:solidFill>
              </a:rPr>
              <a:t>hypotony</a:t>
            </a:r>
            <a:r>
              <a:rPr lang="en-US" sz="1400" dirty="0">
                <a:solidFill>
                  <a:srgbClr val="0000FF"/>
                </a:solidFill>
              </a:rPr>
              <a:t> , which can, rarely, be severe</a:t>
            </a:r>
          </a:p>
        </p:txBody>
      </p:sp>
    </p:spTree>
    <p:extLst>
      <p:ext uri="{BB962C8B-B14F-4D97-AF65-F5344CB8AC3E}">
        <p14:creationId xmlns:p14="http://schemas.microsoft.com/office/powerpoint/2010/main" val="20748368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Pretty much all of them: </a:t>
            </a:r>
            <a:r>
              <a:rPr lang="en-US" sz="1400" dirty="0" err="1">
                <a:solidFill>
                  <a:srgbClr val="99FF99"/>
                </a:solidFill>
              </a:rPr>
              <a:t>Ranibizumab</a:t>
            </a:r>
            <a:r>
              <a:rPr lang="en-US" sz="1400" dirty="0">
                <a:solidFill>
                  <a:srgbClr val="99FF99"/>
                </a:solidFill>
              </a:rPr>
              <a:t>, bevacizumab and </a:t>
            </a:r>
            <a:r>
              <a:rPr lang="en-US" sz="1400" dirty="0" err="1">
                <a:solidFill>
                  <a:srgbClr val="99FF99"/>
                </a:solidFill>
              </a:rPr>
              <a:t>aflibercept</a:t>
            </a:r>
            <a:r>
              <a:rPr lang="en-US" sz="1400" dirty="0">
                <a:solidFill>
                  <a:srgbClr val="99FF99"/>
                </a:solidFill>
              </a:rPr>
              <a:t> (</a:t>
            </a:r>
            <a:r>
              <a:rPr lang="en-US" sz="1400" dirty="0" err="1">
                <a:solidFill>
                  <a:srgbClr val="99FF99"/>
                </a:solidFill>
              </a:rPr>
              <a:t>pegaptanib</a:t>
            </a:r>
            <a:r>
              <a:rPr lang="en-US" sz="1400" dirty="0">
                <a:solidFill>
                  <a:srgbClr val="99FF99"/>
                </a:solidFill>
              </a:rPr>
              <a:t> too)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99FF99"/>
                </a:solidFill>
              </a:rPr>
              <a:t>--</a:t>
            </a:r>
            <a:r>
              <a:rPr lang="en-US" sz="1400" i="1" dirty="0" err="1">
                <a:solidFill>
                  <a:srgbClr val="99FF99"/>
                </a:solidFill>
              </a:rPr>
              <a:t>Ranibizumab</a:t>
            </a:r>
            <a:r>
              <a:rPr lang="en-US" sz="1400" i="1" dirty="0">
                <a:solidFill>
                  <a:srgbClr val="99FF99"/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Between .1% and 1%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--</a:t>
            </a:r>
            <a:r>
              <a:rPr lang="en-US" sz="1400" i="1" dirty="0" err="1">
                <a:solidFill>
                  <a:srgbClr val="99FF99"/>
                </a:solidFill>
              </a:rPr>
              <a:t>Bevacizumab</a:t>
            </a:r>
            <a:r>
              <a:rPr lang="en-US" sz="1400" i="1" dirty="0">
                <a:solidFill>
                  <a:srgbClr val="99FF99"/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Same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--</a:t>
            </a:r>
            <a:r>
              <a:rPr lang="en-US" sz="1400" i="1" dirty="0" err="1">
                <a:solidFill>
                  <a:srgbClr val="99FF99"/>
                </a:solidFill>
              </a:rPr>
              <a:t>Aflibercept</a:t>
            </a:r>
            <a:r>
              <a:rPr lang="en-US" sz="1400" i="1" dirty="0">
                <a:solidFill>
                  <a:srgbClr val="99FF99"/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294017505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99FF99"/>
                </a:solidFill>
              </a:rPr>
              <a:t>--</a:t>
            </a:r>
            <a:r>
              <a:rPr lang="en-US" sz="1400" i="1" dirty="0" err="1">
                <a:solidFill>
                  <a:srgbClr val="99FF99"/>
                </a:solidFill>
              </a:rPr>
              <a:t>Ranibizumab</a:t>
            </a:r>
            <a:r>
              <a:rPr lang="en-US" sz="1400" i="1" dirty="0">
                <a:solidFill>
                  <a:srgbClr val="99FF99"/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Between .1% and 1%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--</a:t>
            </a:r>
            <a:r>
              <a:rPr lang="en-US" sz="1400" i="1" dirty="0" err="1">
                <a:solidFill>
                  <a:srgbClr val="99FF99"/>
                </a:solidFill>
              </a:rPr>
              <a:t>Bevacizumab</a:t>
            </a:r>
            <a:r>
              <a:rPr lang="en-US" sz="1400" i="1" dirty="0">
                <a:solidFill>
                  <a:srgbClr val="99FF99"/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Same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--</a:t>
            </a:r>
            <a:r>
              <a:rPr lang="en-US" sz="1400" i="1" dirty="0" err="1">
                <a:solidFill>
                  <a:srgbClr val="99FF99"/>
                </a:solidFill>
              </a:rPr>
              <a:t>Aflibercept</a:t>
            </a:r>
            <a:r>
              <a:rPr lang="en-US" sz="1400" i="1" dirty="0">
                <a:solidFill>
                  <a:srgbClr val="99FF99"/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155778715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--Bevacizumab?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Aflibercept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182100863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--Bevacizumab? </a:t>
            </a:r>
            <a:r>
              <a:rPr lang="en-US" sz="1400" dirty="0">
                <a:solidFill>
                  <a:srgbClr val="99FF99"/>
                </a:solidFill>
              </a:rPr>
              <a:t>Same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Aflibercept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849288487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--Bevacizumab? </a:t>
            </a:r>
            <a:r>
              <a:rPr lang="en-US" sz="1400" dirty="0">
                <a:solidFill>
                  <a:srgbClr val="0000FF"/>
                </a:solidFill>
              </a:rPr>
              <a:t>Same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Aflibercept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99FF99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181322828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Bevacizumab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Same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Aflibercept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  <p:sp>
        <p:nvSpPr>
          <p:cNvPr id="2" name="Rectangle 1"/>
          <p:cNvSpPr/>
          <p:nvPr/>
        </p:nvSpPr>
        <p:spPr>
          <a:xfrm>
            <a:off x="3348507" y="4625642"/>
            <a:ext cx="553791" cy="229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higher vs lower</a:t>
            </a:r>
          </a:p>
        </p:txBody>
      </p:sp>
    </p:spTree>
    <p:extLst>
      <p:ext uri="{BB962C8B-B14F-4D97-AF65-F5344CB8AC3E}">
        <p14:creationId xmlns:p14="http://schemas.microsoft.com/office/powerpoint/2010/main" val="56539202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Bevacizumab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Same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Aflibercept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48236531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Bevacizumab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Same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Aflibercept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the uveitis usually mild, or severe?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Mild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71728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627B64-F8E4-4BDB-8129-A4483B57C04D}"/>
              </a:ext>
            </a:extLst>
          </p:cNvPr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BD7511-7749-4B1C-ACCB-5DB0970BC07B}"/>
              </a:ext>
            </a:extLst>
          </p:cNvPr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</p:spTree>
    <p:extLst>
      <p:ext uri="{BB962C8B-B14F-4D97-AF65-F5344CB8AC3E}">
        <p14:creationId xmlns:p14="http://schemas.microsoft.com/office/powerpoint/2010/main" val="133575692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Bevacizumab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Same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Aflibercept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Mild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212508321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Bevacizumab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Same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Aflibercept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Mild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396040075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0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032786" y="2456312"/>
            <a:ext cx="19287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Anti-VEGF agents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40739" y="2846949"/>
            <a:ext cx="5580097" cy="3323987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Which anti-VEGF agents have been implicated as causing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Pretty much all of them: </a:t>
            </a:r>
            <a:r>
              <a:rPr lang="en-US" sz="1400" dirty="0" err="1">
                <a:solidFill>
                  <a:srgbClr val="0000FF"/>
                </a:solidFill>
              </a:rPr>
              <a:t>Ranibizumab</a:t>
            </a:r>
            <a:r>
              <a:rPr lang="en-US" sz="1400" dirty="0">
                <a:solidFill>
                  <a:srgbClr val="0000FF"/>
                </a:solidFill>
              </a:rPr>
              <a:t>, bevacizumab and </a:t>
            </a:r>
            <a:r>
              <a:rPr lang="en-US" sz="1400" dirty="0" err="1">
                <a:solidFill>
                  <a:srgbClr val="0000FF"/>
                </a:solidFill>
              </a:rPr>
              <a:t>aflibercept</a:t>
            </a:r>
            <a:r>
              <a:rPr lang="en-US" sz="1400" dirty="0">
                <a:solidFill>
                  <a:srgbClr val="0000FF"/>
                </a:solidFill>
              </a:rPr>
              <a:t> (</a:t>
            </a:r>
            <a:r>
              <a:rPr lang="en-US" sz="1400" dirty="0" err="1">
                <a:solidFill>
                  <a:srgbClr val="0000FF"/>
                </a:solidFill>
              </a:rPr>
              <a:t>pegaptanib</a:t>
            </a:r>
            <a:r>
              <a:rPr lang="en-US" sz="1400" dirty="0">
                <a:solidFill>
                  <a:srgbClr val="0000FF"/>
                </a:solidFill>
              </a:rPr>
              <a:t> too)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rate of anterior uveitis after intravitreal: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Ranibizumab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Between .1% and 1%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Bevacizumab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Same</a:t>
            </a:r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--</a:t>
            </a:r>
            <a:r>
              <a:rPr lang="en-US" sz="1400" i="1" dirty="0" err="1">
                <a:solidFill>
                  <a:srgbClr val="0000FF"/>
                </a:solidFill>
              </a:rPr>
              <a:t>Aflibercept</a:t>
            </a:r>
            <a:r>
              <a:rPr lang="en-US" sz="1400" i="1" dirty="0">
                <a:solidFill>
                  <a:srgbClr val="0000FF"/>
                </a:solidFill>
              </a:rPr>
              <a:t>? </a:t>
            </a:r>
            <a:r>
              <a:rPr lang="en-US" sz="1400" dirty="0">
                <a:solidFill>
                  <a:srgbClr val="0000FF"/>
                </a:solidFill>
              </a:rPr>
              <a:t>Much less data available; what’s there suggests the rate is  lower  than that of rani/bevacizumab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the uveitis usually mild, or severe?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Mild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anti-VEGF agents associated with development of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rare cases only (and these likely represent contaminants)</a:t>
            </a:r>
          </a:p>
        </p:txBody>
      </p:sp>
    </p:spTree>
    <p:extLst>
      <p:ext uri="{BB962C8B-B14F-4D97-AF65-F5344CB8AC3E}">
        <p14:creationId xmlns:p14="http://schemas.microsoft.com/office/powerpoint/2010/main" val="415798721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21988" y="3784891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Segoe Script" panose="020B0504020000000003" pitchFamily="34" charset="0"/>
              </a:rPr>
              <a:t>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243104" y="3751176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  <a:latin typeface="Segoe Script" panose="020B0504020000000003" pitchFamily="34" charset="0"/>
              </a:rPr>
              <a:t>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60CBB1F-368D-43EF-B58A-5D7AC594CB6D}"/>
              </a:ext>
            </a:extLst>
          </p:cNvPr>
          <p:cNvSpPr txBox="1"/>
          <p:nvPr/>
        </p:nvSpPr>
        <p:spPr>
          <a:xfrm>
            <a:off x="3265527" y="4721640"/>
            <a:ext cx="45961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Hint: </a:t>
            </a:r>
            <a:r>
              <a:rPr lang="en-US" sz="1050" i="1" dirty="0"/>
              <a:t>These two are Injections given to either </a:t>
            </a:r>
            <a:r>
              <a:rPr lang="en-US" sz="1050" b="1" i="1" u="sng" dirty="0"/>
              <a:t>prevent</a:t>
            </a:r>
            <a:r>
              <a:rPr lang="en-US" sz="1050" i="1" dirty="0"/>
              <a:t> or </a:t>
            </a:r>
            <a:r>
              <a:rPr lang="en-US" sz="1050" b="1" i="1" u="sng" dirty="0"/>
              <a:t>diagnose</a:t>
            </a:r>
            <a:r>
              <a:rPr lang="en-US" sz="1050" i="1" dirty="0"/>
              <a:t> illness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57CD837-227A-423B-8229-E6C25368F123}"/>
              </a:ext>
            </a:extLst>
          </p:cNvPr>
          <p:cNvCxnSpPr>
            <a:cxnSpLocks/>
          </p:cNvCxnSpPr>
          <p:nvPr/>
        </p:nvCxnSpPr>
        <p:spPr>
          <a:xfrm flipH="1" flipV="1">
            <a:off x="6043805" y="4178218"/>
            <a:ext cx="223404" cy="537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7B2BBC0-A5A9-4151-B8E2-F764E9A06DB8}"/>
              </a:ext>
            </a:extLst>
          </p:cNvPr>
          <p:cNvCxnSpPr/>
          <p:nvPr/>
        </p:nvCxnSpPr>
        <p:spPr>
          <a:xfrm flipV="1">
            <a:off x="7022583" y="4156360"/>
            <a:ext cx="226463" cy="5597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45791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297240E-D1DC-4479-B6E3-4B47DF2C936C}"/>
              </a:ext>
            </a:extLst>
          </p:cNvPr>
          <p:cNvSpPr txBox="1"/>
          <p:nvPr/>
        </p:nvSpPr>
        <p:spPr>
          <a:xfrm>
            <a:off x="3265527" y="4721640"/>
            <a:ext cx="45961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Hint: </a:t>
            </a:r>
            <a:r>
              <a:rPr lang="en-US" sz="1050" i="1" dirty="0"/>
              <a:t>These two are Injections given to either </a:t>
            </a:r>
            <a:r>
              <a:rPr lang="en-US" sz="1050" b="1" i="1" u="sng" dirty="0"/>
              <a:t>prevent</a:t>
            </a:r>
            <a:r>
              <a:rPr lang="en-US" sz="1050" i="1" dirty="0"/>
              <a:t> or </a:t>
            </a:r>
            <a:r>
              <a:rPr lang="en-US" sz="1050" b="1" i="1" u="sng" dirty="0"/>
              <a:t>diagnose</a:t>
            </a:r>
            <a:r>
              <a:rPr lang="en-US" sz="1050" i="1" dirty="0"/>
              <a:t> illness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9847BC8-FFD2-46FC-84AE-1289DA99F92F}"/>
              </a:ext>
            </a:extLst>
          </p:cNvPr>
          <p:cNvCxnSpPr>
            <a:cxnSpLocks/>
          </p:cNvCxnSpPr>
          <p:nvPr/>
        </p:nvCxnSpPr>
        <p:spPr>
          <a:xfrm flipH="1" flipV="1">
            <a:off x="6043805" y="4178218"/>
            <a:ext cx="223404" cy="5378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5966A87-DDAE-4045-8814-E287BA11B231}"/>
              </a:ext>
            </a:extLst>
          </p:cNvPr>
          <p:cNvCxnSpPr/>
          <p:nvPr/>
        </p:nvCxnSpPr>
        <p:spPr>
          <a:xfrm flipV="1">
            <a:off x="7022583" y="4156360"/>
            <a:ext cx="226463" cy="5597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87684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‘active ingredient’ in the TB skin test?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Severe, including  panuveitis  , as well as  VKH</a:t>
            </a:r>
          </a:p>
        </p:txBody>
      </p:sp>
    </p:spTree>
    <p:extLst>
      <p:ext uri="{BB962C8B-B14F-4D97-AF65-F5344CB8AC3E}">
        <p14:creationId xmlns:p14="http://schemas.microsoft.com/office/powerpoint/2010/main" val="2460925740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Purified protein derivative (PPD)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Severe, including  panuveitis  , as well as  VKH</a:t>
            </a:r>
          </a:p>
        </p:txBody>
      </p:sp>
    </p:spTree>
    <p:extLst>
      <p:ext uri="{BB962C8B-B14F-4D97-AF65-F5344CB8AC3E}">
        <p14:creationId xmlns:p14="http://schemas.microsoft.com/office/powerpoint/2010/main" val="213807718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Severe, including  panuveitis  , as well as  VKH</a:t>
            </a:r>
          </a:p>
        </p:txBody>
      </p:sp>
    </p:spTree>
    <p:extLst>
      <p:ext uri="{BB962C8B-B14F-4D97-AF65-F5344CB8AC3E}">
        <p14:creationId xmlns:p14="http://schemas.microsoft.com/office/powerpoint/2010/main" val="334762416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Severe, including  panuveitis  , as well as  VKH</a:t>
            </a:r>
          </a:p>
        </p:txBody>
      </p:sp>
    </p:spTree>
    <p:extLst>
      <p:ext uri="{BB962C8B-B14F-4D97-AF65-F5344CB8AC3E}">
        <p14:creationId xmlns:p14="http://schemas.microsoft.com/office/powerpoint/2010/main" val="358139705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Have the reported reactions been mild, or severe?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Severe, including  panuveitis  , as well as  VKH</a:t>
            </a:r>
          </a:p>
        </p:txBody>
      </p:sp>
    </p:spTree>
    <p:extLst>
      <p:ext uri="{BB962C8B-B14F-4D97-AF65-F5344CB8AC3E}">
        <p14:creationId xmlns:p14="http://schemas.microsoft.com/office/powerpoint/2010/main" val="1747834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63767" y="3926327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184855" y="3939152"/>
            <a:ext cx="3811826" cy="30349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Paradoxically, a class of drugs used to </a:t>
            </a:r>
            <a:r>
              <a:rPr lang="en-US" sz="1050" b="1" dirty="0">
                <a:solidFill>
                  <a:schemeClr val="tx1"/>
                </a:solidFill>
              </a:rPr>
              <a:t>treat</a:t>
            </a:r>
            <a:r>
              <a:rPr lang="en-US" sz="1050" i="1" dirty="0">
                <a:solidFill>
                  <a:schemeClr val="tx1"/>
                </a:solidFill>
              </a:rPr>
              <a:t> inflammation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627B64-F8E4-4BDB-8129-A4483B57C04D}"/>
              </a:ext>
            </a:extLst>
          </p:cNvPr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BD7511-7749-4B1C-ACCB-5DB0970BC07B}"/>
              </a:ext>
            </a:extLst>
          </p:cNvPr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</p:spTree>
    <p:extLst>
      <p:ext uri="{BB962C8B-B14F-4D97-AF65-F5344CB8AC3E}">
        <p14:creationId xmlns:p14="http://schemas.microsoft.com/office/powerpoint/2010/main" val="321088715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Severe, </a:t>
            </a:r>
            <a:r>
              <a:rPr lang="en-US" sz="1400" dirty="0" err="1">
                <a:solidFill>
                  <a:srgbClr val="0000FF"/>
                </a:solidFill>
              </a:rPr>
              <a:t>eg</a:t>
            </a:r>
            <a:r>
              <a:rPr lang="en-US" sz="1400" dirty="0">
                <a:solidFill>
                  <a:srgbClr val="0000FF"/>
                </a:solidFill>
              </a:rPr>
              <a:t>,  panuveitis ;  VKH</a:t>
            </a:r>
          </a:p>
        </p:txBody>
      </p:sp>
      <p:sp>
        <p:nvSpPr>
          <p:cNvPr id="5" name="Rectangle 4"/>
          <p:cNvSpPr/>
          <p:nvPr/>
        </p:nvSpPr>
        <p:spPr>
          <a:xfrm>
            <a:off x="5493181" y="6014231"/>
            <a:ext cx="858108" cy="244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528564" y="6014231"/>
            <a:ext cx="475626" cy="244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abb.</a:t>
            </a:r>
          </a:p>
        </p:txBody>
      </p:sp>
    </p:spTree>
    <p:extLst>
      <p:ext uri="{BB962C8B-B14F-4D97-AF65-F5344CB8AC3E}">
        <p14:creationId xmlns:p14="http://schemas.microsoft.com/office/powerpoint/2010/main" val="220535093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Severe, </a:t>
            </a:r>
            <a:r>
              <a:rPr lang="en-US" sz="1400" dirty="0" err="1">
                <a:solidFill>
                  <a:srgbClr val="0000FF"/>
                </a:solidFill>
              </a:rPr>
              <a:t>eg</a:t>
            </a:r>
            <a:r>
              <a:rPr lang="en-US" sz="1400" dirty="0">
                <a:solidFill>
                  <a:srgbClr val="0000FF"/>
                </a:solidFill>
              </a:rPr>
              <a:t>,  panuveitis ;  VKH</a:t>
            </a:r>
          </a:p>
        </p:txBody>
      </p:sp>
    </p:spTree>
    <p:extLst>
      <p:ext uri="{BB962C8B-B14F-4D97-AF65-F5344CB8AC3E}">
        <p14:creationId xmlns:p14="http://schemas.microsoft.com/office/powerpoint/2010/main" val="238160019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Severe,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eg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 panuveitis ;  </a:t>
            </a:r>
            <a:r>
              <a:rPr lang="en-US" sz="1400" b="1" dirty="0">
                <a:solidFill>
                  <a:srgbClr val="0000FF"/>
                </a:solidFill>
              </a:rPr>
              <a:t>VKH</a:t>
            </a:r>
          </a:p>
        </p:txBody>
      </p:sp>
      <p:sp>
        <p:nvSpPr>
          <p:cNvPr id="5" name="Oval 4"/>
          <p:cNvSpPr/>
          <p:nvPr/>
        </p:nvSpPr>
        <p:spPr>
          <a:xfrm>
            <a:off x="6463048" y="5937161"/>
            <a:ext cx="534178" cy="3732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03026" y="4899906"/>
            <a:ext cx="4767991" cy="189282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does </a:t>
            </a:r>
            <a:r>
              <a:rPr lang="en-US" sz="1300" dirty="0">
                <a:solidFill>
                  <a:srgbClr val="0000FF"/>
                </a:solidFill>
              </a:rPr>
              <a:t>VKH</a:t>
            </a:r>
            <a:r>
              <a:rPr lang="en-US" sz="1300" i="1" dirty="0">
                <a:solidFill>
                  <a:srgbClr val="0000FF"/>
                </a:solidFill>
              </a:rPr>
              <a:t> stand for in this context?</a:t>
            </a:r>
            <a:endParaRPr lang="en-US" sz="1300" i="1" dirty="0">
              <a:solidFill>
                <a:srgbClr val="66CCFF"/>
              </a:solidFill>
            </a:endParaRPr>
          </a:p>
          <a:p>
            <a:r>
              <a:rPr lang="en-US" sz="1300" dirty="0">
                <a:solidFill>
                  <a:srgbClr val="66CCFF"/>
                </a:solidFill>
              </a:rPr>
              <a:t>Vogt-</a:t>
            </a:r>
            <a:r>
              <a:rPr lang="en-US" sz="1300" dirty="0" err="1">
                <a:solidFill>
                  <a:srgbClr val="66CCFF"/>
                </a:solidFill>
              </a:rPr>
              <a:t>Koyanagi</a:t>
            </a:r>
            <a:r>
              <a:rPr lang="en-US" sz="1300" dirty="0">
                <a:solidFill>
                  <a:srgbClr val="66CCFF"/>
                </a:solidFill>
              </a:rPr>
              <a:t>-Harada disease</a:t>
            </a:r>
          </a:p>
          <a:p>
            <a:endParaRPr lang="en-US" sz="1300" dirty="0">
              <a:solidFill>
                <a:srgbClr val="66CCFF"/>
              </a:solidFill>
            </a:endParaRPr>
          </a:p>
          <a:p>
            <a:r>
              <a:rPr lang="en-US" sz="1300" i="1" dirty="0">
                <a:solidFill>
                  <a:srgbClr val="66CCFF"/>
                </a:solidFill>
              </a:rPr>
              <a:t>Briefly, what is VKH?</a:t>
            </a:r>
          </a:p>
          <a:p>
            <a:r>
              <a:rPr lang="en-US" sz="1300" dirty="0">
                <a:solidFill>
                  <a:srgbClr val="66CCFF"/>
                </a:solidFill>
              </a:rPr>
              <a:t>A bilateral panuveitis absent a </a:t>
            </a:r>
            <a:r>
              <a:rPr lang="en-US" sz="1300" dirty="0" err="1">
                <a:solidFill>
                  <a:srgbClr val="66CCFF"/>
                </a:solidFill>
              </a:rPr>
              <a:t>hx</a:t>
            </a:r>
            <a:r>
              <a:rPr lang="en-US" sz="1300" dirty="0">
                <a:solidFill>
                  <a:srgbClr val="66CCFF"/>
                </a:solidFill>
              </a:rPr>
              <a:t> of ocular trauma associated with a variety of skin and hair changes</a:t>
            </a:r>
          </a:p>
          <a:p>
            <a:endParaRPr lang="en-US" sz="1300" dirty="0">
              <a:solidFill>
                <a:srgbClr val="66CCFF"/>
              </a:solidFill>
            </a:endParaRPr>
          </a:p>
          <a:p>
            <a:r>
              <a:rPr lang="en-US" sz="1300" i="1" dirty="0">
                <a:solidFill>
                  <a:srgbClr val="66CCFF"/>
                </a:solidFill>
              </a:rPr>
              <a:t>Who is at risk?</a:t>
            </a:r>
          </a:p>
          <a:p>
            <a:r>
              <a:rPr lang="en-US" sz="1300" dirty="0">
                <a:solidFill>
                  <a:srgbClr val="66CCFF"/>
                </a:solidFill>
              </a:rPr>
              <a:t>Adults of Asian, Middle Eastern, and Hispanic ancestry</a:t>
            </a:r>
          </a:p>
        </p:txBody>
      </p:sp>
    </p:spTree>
    <p:extLst>
      <p:ext uri="{BB962C8B-B14F-4D97-AF65-F5344CB8AC3E}">
        <p14:creationId xmlns:p14="http://schemas.microsoft.com/office/powerpoint/2010/main" val="170974683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Severe,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eg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 panuveitis ;  </a:t>
            </a:r>
            <a:r>
              <a:rPr lang="en-US" sz="1400" b="1" dirty="0">
                <a:solidFill>
                  <a:srgbClr val="0000FF"/>
                </a:solidFill>
              </a:rPr>
              <a:t>VKH</a:t>
            </a:r>
          </a:p>
        </p:txBody>
      </p:sp>
      <p:sp>
        <p:nvSpPr>
          <p:cNvPr id="5" name="Oval 4"/>
          <p:cNvSpPr/>
          <p:nvPr/>
        </p:nvSpPr>
        <p:spPr>
          <a:xfrm>
            <a:off x="6463048" y="5937161"/>
            <a:ext cx="534178" cy="3732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03026" y="4899906"/>
            <a:ext cx="4767991" cy="189282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does </a:t>
            </a:r>
            <a:r>
              <a:rPr lang="en-US" sz="1300" dirty="0">
                <a:solidFill>
                  <a:srgbClr val="0000FF"/>
                </a:solidFill>
              </a:rPr>
              <a:t>VKH</a:t>
            </a:r>
            <a:r>
              <a:rPr lang="en-US" sz="1300" i="1" dirty="0">
                <a:solidFill>
                  <a:srgbClr val="0000FF"/>
                </a:solidFill>
              </a:rPr>
              <a:t> stand for in this context?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Vogt-</a:t>
            </a:r>
            <a:r>
              <a:rPr lang="en-US" sz="1300" dirty="0" err="1">
                <a:solidFill>
                  <a:srgbClr val="0000FF"/>
                </a:solidFill>
              </a:rPr>
              <a:t>Koyanagi</a:t>
            </a:r>
            <a:r>
              <a:rPr lang="en-US" sz="1300" dirty="0">
                <a:solidFill>
                  <a:srgbClr val="0000FF"/>
                </a:solidFill>
              </a:rPr>
              <a:t>-Harada disease</a:t>
            </a:r>
            <a:endParaRPr lang="en-US" sz="1300" dirty="0">
              <a:solidFill>
                <a:srgbClr val="66CCFF"/>
              </a:solidFill>
            </a:endParaRPr>
          </a:p>
          <a:p>
            <a:endParaRPr lang="en-US" sz="1300" dirty="0">
              <a:solidFill>
                <a:srgbClr val="66CCFF"/>
              </a:solidFill>
            </a:endParaRPr>
          </a:p>
          <a:p>
            <a:r>
              <a:rPr lang="en-US" sz="1300" i="1" dirty="0">
                <a:solidFill>
                  <a:srgbClr val="66CCFF"/>
                </a:solidFill>
              </a:rPr>
              <a:t>Briefly, what is VKH?</a:t>
            </a:r>
          </a:p>
          <a:p>
            <a:r>
              <a:rPr lang="en-US" sz="1300" dirty="0">
                <a:solidFill>
                  <a:srgbClr val="66CCFF"/>
                </a:solidFill>
              </a:rPr>
              <a:t>A bilateral panuveitis absent a </a:t>
            </a:r>
            <a:r>
              <a:rPr lang="en-US" sz="1300" dirty="0" err="1">
                <a:solidFill>
                  <a:srgbClr val="66CCFF"/>
                </a:solidFill>
              </a:rPr>
              <a:t>hx</a:t>
            </a:r>
            <a:r>
              <a:rPr lang="en-US" sz="1300" dirty="0">
                <a:solidFill>
                  <a:srgbClr val="66CCFF"/>
                </a:solidFill>
              </a:rPr>
              <a:t> of ocular trauma associated with a variety of skin and hair changes</a:t>
            </a:r>
          </a:p>
          <a:p>
            <a:endParaRPr lang="en-US" sz="1300" dirty="0">
              <a:solidFill>
                <a:srgbClr val="66CCFF"/>
              </a:solidFill>
            </a:endParaRPr>
          </a:p>
          <a:p>
            <a:r>
              <a:rPr lang="en-US" sz="1300" i="1" dirty="0">
                <a:solidFill>
                  <a:srgbClr val="66CCFF"/>
                </a:solidFill>
              </a:rPr>
              <a:t>Who is at risk?</a:t>
            </a:r>
          </a:p>
          <a:p>
            <a:r>
              <a:rPr lang="en-US" sz="1300" dirty="0">
                <a:solidFill>
                  <a:srgbClr val="66CCFF"/>
                </a:solidFill>
              </a:rPr>
              <a:t>Adults of Asian, Middle Eastern, and Hispanic ancestry</a:t>
            </a:r>
          </a:p>
        </p:txBody>
      </p:sp>
    </p:spTree>
    <p:extLst>
      <p:ext uri="{BB962C8B-B14F-4D97-AF65-F5344CB8AC3E}">
        <p14:creationId xmlns:p14="http://schemas.microsoft.com/office/powerpoint/2010/main" val="285769408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Severe,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eg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 panuveitis ;  </a:t>
            </a:r>
            <a:r>
              <a:rPr lang="en-US" sz="1400" b="1" dirty="0">
                <a:solidFill>
                  <a:srgbClr val="0000FF"/>
                </a:solidFill>
              </a:rPr>
              <a:t>VKH</a:t>
            </a:r>
          </a:p>
        </p:txBody>
      </p:sp>
      <p:sp>
        <p:nvSpPr>
          <p:cNvPr id="5" name="Oval 4"/>
          <p:cNvSpPr/>
          <p:nvPr/>
        </p:nvSpPr>
        <p:spPr>
          <a:xfrm>
            <a:off x="6463048" y="5937161"/>
            <a:ext cx="534178" cy="3732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03026" y="4899906"/>
            <a:ext cx="4767991" cy="189282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does </a:t>
            </a:r>
            <a:r>
              <a:rPr lang="en-US" sz="1300" dirty="0">
                <a:solidFill>
                  <a:srgbClr val="0000FF"/>
                </a:solidFill>
              </a:rPr>
              <a:t>VKH</a:t>
            </a:r>
            <a:r>
              <a:rPr lang="en-US" sz="1300" i="1" dirty="0">
                <a:solidFill>
                  <a:srgbClr val="0000FF"/>
                </a:solidFill>
              </a:rPr>
              <a:t> stand for in this context?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Vogt-</a:t>
            </a:r>
            <a:r>
              <a:rPr lang="en-US" sz="1300" dirty="0" err="1">
                <a:solidFill>
                  <a:srgbClr val="0000FF"/>
                </a:solidFill>
              </a:rPr>
              <a:t>Koyanagi</a:t>
            </a:r>
            <a:r>
              <a:rPr lang="en-US" sz="1300" dirty="0">
                <a:solidFill>
                  <a:srgbClr val="0000FF"/>
                </a:solidFill>
              </a:rPr>
              <a:t>-Harada disease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Briefly, what is VKH?</a:t>
            </a:r>
            <a:endParaRPr lang="en-US" sz="1300" i="1" dirty="0">
              <a:solidFill>
                <a:srgbClr val="66CCFF"/>
              </a:solidFill>
            </a:endParaRPr>
          </a:p>
          <a:p>
            <a:r>
              <a:rPr lang="en-US" sz="1300" dirty="0">
                <a:solidFill>
                  <a:srgbClr val="66CCFF"/>
                </a:solidFill>
              </a:rPr>
              <a:t>A bilateral panuveitis absent a </a:t>
            </a:r>
            <a:r>
              <a:rPr lang="en-US" sz="1300" dirty="0" err="1">
                <a:solidFill>
                  <a:srgbClr val="66CCFF"/>
                </a:solidFill>
              </a:rPr>
              <a:t>hx</a:t>
            </a:r>
            <a:r>
              <a:rPr lang="en-US" sz="1300" dirty="0">
                <a:solidFill>
                  <a:srgbClr val="66CCFF"/>
                </a:solidFill>
              </a:rPr>
              <a:t> of ocular trauma associated with a variety of skin and hair changes</a:t>
            </a:r>
          </a:p>
          <a:p>
            <a:endParaRPr lang="en-US" sz="1300" dirty="0">
              <a:solidFill>
                <a:srgbClr val="66CCFF"/>
              </a:solidFill>
            </a:endParaRPr>
          </a:p>
          <a:p>
            <a:r>
              <a:rPr lang="en-US" sz="1300" i="1" dirty="0">
                <a:solidFill>
                  <a:srgbClr val="66CCFF"/>
                </a:solidFill>
              </a:rPr>
              <a:t>Who is at risk?</a:t>
            </a:r>
          </a:p>
          <a:p>
            <a:r>
              <a:rPr lang="en-US" sz="1300" dirty="0">
                <a:solidFill>
                  <a:srgbClr val="66CCFF"/>
                </a:solidFill>
              </a:rPr>
              <a:t>Adults of Asian, Middle Eastern, and Hispanic ancestry</a:t>
            </a:r>
          </a:p>
        </p:txBody>
      </p:sp>
    </p:spTree>
    <p:extLst>
      <p:ext uri="{BB962C8B-B14F-4D97-AF65-F5344CB8AC3E}">
        <p14:creationId xmlns:p14="http://schemas.microsoft.com/office/powerpoint/2010/main" val="47411992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Severe,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eg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 panuveitis ;  </a:t>
            </a:r>
            <a:r>
              <a:rPr lang="en-US" sz="1400" b="1" dirty="0">
                <a:solidFill>
                  <a:srgbClr val="0000FF"/>
                </a:solidFill>
              </a:rPr>
              <a:t>VKH</a:t>
            </a:r>
          </a:p>
        </p:txBody>
      </p:sp>
      <p:sp>
        <p:nvSpPr>
          <p:cNvPr id="5" name="Oval 4"/>
          <p:cNvSpPr/>
          <p:nvPr/>
        </p:nvSpPr>
        <p:spPr>
          <a:xfrm>
            <a:off x="6463048" y="5937161"/>
            <a:ext cx="534178" cy="3732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03026" y="4899906"/>
            <a:ext cx="4767991" cy="189282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does </a:t>
            </a:r>
            <a:r>
              <a:rPr lang="en-US" sz="1300" dirty="0">
                <a:solidFill>
                  <a:srgbClr val="0000FF"/>
                </a:solidFill>
              </a:rPr>
              <a:t>VKH</a:t>
            </a:r>
            <a:r>
              <a:rPr lang="en-US" sz="1300" i="1" dirty="0">
                <a:solidFill>
                  <a:srgbClr val="0000FF"/>
                </a:solidFill>
              </a:rPr>
              <a:t> stand for in this context?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Vogt-</a:t>
            </a:r>
            <a:r>
              <a:rPr lang="en-US" sz="1300" dirty="0" err="1">
                <a:solidFill>
                  <a:srgbClr val="0000FF"/>
                </a:solidFill>
              </a:rPr>
              <a:t>Koyanagi</a:t>
            </a:r>
            <a:r>
              <a:rPr lang="en-US" sz="1300" dirty="0">
                <a:solidFill>
                  <a:srgbClr val="0000FF"/>
                </a:solidFill>
              </a:rPr>
              <a:t>-Harada disease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Briefly, what is VKH?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A bilateral panuveitis absent a </a:t>
            </a:r>
            <a:r>
              <a:rPr lang="en-US" sz="1300" dirty="0" err="1">
                <a:solidFill>
                  <a:srgbClr val="0000FF"/>
                </a:solidFill>
              </a:rPr>
              <a:t>hx</a:t>
            </a:r>
            <a:r>
              <a:rPr lang="en-US" sz="1300" dirty="0">
                <a:solidFill>
                  <a:srgbClr val="0000FF"/>
                </a:solidFill>
              </a:rPr>
              <a:t> of ocular trauma associated with a variety of skin and hair changes</a:t>
            </a:r>
          </a:p>
          <a:p>
            <a:endParaRPr lang="en-US" sz="1300" dirty="0">
              <a:solidFill>
                <a:srgbClr val="66CCFF"/>
              </a:solidFill>
            </a:endParaRPr>
          </a:p>
          <a:p>
            <a:r>
              <a:rPr lang="en-US" sz="1300" i="1" dirty="0">
                <a:solidFill>
                  <a:srgbClr val="66CCFF"/>
                </a:solidFill>
              </a:rPr>
              <a:t>Who is at risk?</a:t>
            </a:r>
          </a:p>
          <a:p>
            <a:r>
              <a:rPr lang="en-US" sz="1300" dirty="0">
                <a:solidFill>
                  <a:srgbClr val="66CCFF"/>
                </a:solidFill>
              </a:rPr>
              <a:t>Adults of Asian, Middle Eastern, and Hispanic ancestry</a:t>
            </a:r>
          </a:p>
        </p:txBody>
      </p:sp>
    </p:spTree>
    <p:extLst>
      <p:ext uri="{BB962C8B-B14F-4D97-AF65-F5344CB8AC3E}">
        <p14:creationId xmlns:p14="http://schemas.microsoft.com/office/powerpoint/2010/main" val="311280463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Severe,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eg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 panuveitis ;  </a:t>
            </a:r>
            <a:r>
              <a:rPr lang="en-US" sz="1400" b="1" dirty="0">
                <a:solidFill>
                  <a:srgbClr val="0000FF"/>
                </a:solidFill>
              </a:rPr>
              <a:t>VKH</a:t>
            </a:r>
          </a:p>
        </p:txBody>
      </p:sp>
      <p:sp>
        <p:nvSpPr>
          <p:cNvPr id="5" name="Oval 4"/>
          <p:cNvSpPr/>
          <p:nvPr/>
        </p:nvSpPr>
        <p:spPr>
          <a:xfrm>
            <a:off x="6463048" y="5937161"/>
            <a:ext cx="534178" cy="3732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03026" y="4899906"/>
            <a:ext cx="4767991" cy="189282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does </a:t>
            </a:r>
            <a:r>
              <a:rPr lang="en-US" sz="1300" dirty="0">
                <a:solidFill>
                  <a:srgbClr val="0000FF"/>
                </a:solidFill>
              </a:rPr>
              <a:t>VKH</a:t>
            </a:r>
            <a:r>
              <a:rPr lang="en-US" sz="1300" i="1" dirty="0">
                <a:solidFill>
                  <a:srgbClr val="0000FF"/>
                </a:solidFill>
              </a:rPr>
              <a:t> stand for in this context?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Vogt-</a:t>
            </a:r>
            <a:r>
              <a:rPr lang="en-US" sz="1300" dirty="0" err="1">
                <a:solidFill>
                  <a:srgbClr val="0000FF"/>
                </a:solidFill>
              </a:rPr>
              <a:t>Koyanagi</a:t>
            </a:r>
            <a:r>
              <a:rPr lang="en-US" sz="1300" dirty="0">
                <a:solidFill>
                  <a:srgbClr val="0000FF"/>
                </a:solidFill>
              </a:rPr>
              <a:t>-Harada disease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Briefly, what is VKH?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A bilateral panuveitis absent a </a:t>
            </a:r>
            <a:r>
              <a:rPr lang="en-US" sz="1300" dirty="0" err="1">
                <a:solidFill>
                  <a:srgbClr val="0000FF"/>
                </a:solidFill>
              </a:rPr>
              <a:t>hx</a:t>
            </a:r>
            <a:r>
              <a:rPr lang="en-US" sz="1300" dirty="0">
                <a:solidFill>
                  <a:srgbClr val="0000FF"/>
                </a:solidFill>
              </a:rPr>
              <a:t> of ocular trauma associated with a variety of skin and hair changes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Who is at risk?</a:t>
            </a:r>
            <a:endParaRPr lang="en-US" sz="1300" i="1" dirty="0">
              <a:solidFill>
                <a:srgbClr val="66CCFF"/>
              </a:solidFill>
            </a:endParaRPr>
          </a:p>
          <a:p>
            <a:r>
              <a:rPr lang="en-US" sz="1300" dirty="0">
                <a:solidFill>
                  <a:srgbClr val="66CCFF"/>
                </a:solidFill>
              </a:rPr>
              <a:t>Adults of Asian, Middle Eastern, and Hispanic ancestry</a:t>
            </a:r>
          </a:p>
        </p:txBody>
      </p:sp>
    </p:spTree>
    <p:extLst>
      <p:ext uri="{BB962C8B-B14F-4D97-AF65-F5344CB8AC3E}">
        <p14:creationId xmlns:p14="http://schemas.microsoft.com/office/powerpoint/2010/main" val="251179862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0178" y="4253360"/>
            <a:ext cx="4500804" cy="20313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‘active ingredient’ in the TB skin test?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Purified protein derivative (PPD)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PPD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a few cases have been reported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Have the reported reactions been mild, or severe?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Severe,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eg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 panuveitis ;  </a:t>
            </a:r>
            <a:r>
              <a:rPr lang="en-US" sz="1400" b="1" dirty="0">
                <a:solidFill>
                  <a:srgbClr val="0000FF"/>
                </a:solidFill>
              </a:rPr>
              <a:t>VKH</a:t>
            </a:r>
          </a:p>
        </p:txBody>
      </p:sp>
      <p:sp>
        <p:nvSpPr>
          <p:cNvPr id="5" name="Oval 4"/>
          <p:cNvSpPr/>
          <p:nvPr/>
        </p:nvSpPr>
        <p:spPr>
          <a:xfrm>
            <a:off x="6463048" y="5937161"/>
            <a:ext cx="534178" cy="3732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03026" y="4899906"/>
            <a:ext cx="4767991" cy="1892826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rgbClr val="0000FF"/>
                </a:solidFill>
              </a:rPr>
              <a:t>What does </a:t>
            </a:r>
            <a:r>
              <a:rPr lang="en-US" sz="1300" dirty="0">
                <a:solidFill>
                  <a:srgbClr val="0000FF"/>
                </a:solidFill>
              </a:rPr>
              <a:t>VKH</a:t>
            </a:r>
            <a:r>
              <a:rPr lang="en-US" sz="1300" i="1" dirty="0">
                <a:solidFill>
                  <a:srgbClr val="0000FF"/>
                </a:solidFill>
              </a:rPr>
              <a:t> stand for in this context?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Vogt-</a:t>
            </a:r>
            <a:r>
              <a:rPr lang="en-US" sz="1300" dirty="0" err="1">
                <a:solidFill>
                  <a:srgbClr val="0000FF"/>
                </a:solidFill>
              </a:rPr>
              <a:t>Koyanagi</a:t>
            </a:r>
            <a:r>
              <a:rPr lang="en-US" sz="1300" dirty="0">
                <a:solidFill>
                  <a:srgbClr val="0000FF"/>
                </a:solidFill>
              </a:rPr>
              <a:t>-Harada disease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Briefly, what is VKH?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A bilateral panuveitis absent a </a:t>
            </a:r>
            <a:r>
              <a:rPr lang="en-US" sz="1300" dirty="0" err="1">
                <a:solidFill>
                  <a:srgbClr val="0000FF"/>
                </a:solidFill>
              </a:rPr>
              <a:t>hx</a:t>
            </a:r>
            <a:r>
              <a:rPr lang="en-US" sz="1300" dirty="0">
                <a:solidFill>
                  <a:srgbClr val="0000FF"/>
                </a:solidFill>
              </a:rPr>
              <a:t> of ocular trauma associated with a variety of skin and hair changes</a:t>
            </a:r>
          </a:p>
          <a:p>
            <a:endParaRPr lang="en-US" sz="1300" dirty="0">
              <a:solidFill>
                <a:srgbClr val="0000FF"/>
              </a:solidFill>
            </a:endParaRPr>
          </a:p>
          <a:p>
            <a:r>
              <a:rPr lang="en-US" sz="1300" i="1" dirty="0">
                <a:solidFill>
                  <a:srgbClr val="0000FF"/>
                </a:solidFill>
              </a:rPr>
              <a:t>Who is at risk?</a:t>
            </a:r>
          </a:p>
          <a:p>
            <a:r>
              <a:rPr lang="en-US" sz="1300" dirty="0">
                <a:solidFill>
                  <a:srgbClr val="0000FF"/>
                </a:solidFill>
              </a:rPr>
              <a:t>Adults of Asian, Middle Eastern, and Hispanic ancestry</a:t>
            </a:r>
          </a:p>
        </p:txBody>
      </p:sp>
    </p:spTree>
    <p:extLst>
      <p:ext uri="{BB962C8B-B14F-4D97-AF65-F5344CB8AC3E}">
        <p14:creationId xmlns:p14="http://schemas.microsoft.com/office/powerpoint/2010/main" val="2056419215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23597" y="4501444"/>
            <a:ext cx="3032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78562" y="4494860"/>
            <a:ext cx="30328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Segoe Script" panose="020B0504020000000003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8411" y="4773589"/>
            <a:ext cx="14895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i="1" dirty="0"/>
              <a:t>Two specific vaccines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388679329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344294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627B64-F8E4-4BDB-8129-A4483B57C04D}"/>
              </a:ext>
            </a:extLst>
          </p:cNvPr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BD7511-7749-4B1C-ACCB-5DB0970BC07B}"/>
              </a:ext>
            </a:extLst>
          </p:cNvPr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D747E0-72BF-4B05-A982-9C3893DC7523}"/>
              </a:ext>
            </a:extLst>
          </p:cNvPr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97837803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the flu vaccine common?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Panuveitis  and  APMPPE</a:t>
            </a:r>
          </a:p>
        </p:txBody>
      </p:sp>
    </p:spTree>
    <p:extLst>
      <p:ext uri="{BB962C8B-B14F-4D97-AF65-F5344CB8AC3E}">
        <p14:creationId xmlns:p14="http://schemas.microsoft.com/office/powerpoint/2010/main" val="291892921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scattered case reports exist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Panuveitis  and  APMPPE</a:t>
            </a:r>
          </a:p>
        </p:txBody>
      </p:sp>
    </p:spTree>
    <p:extLst>
      <p:ext uri="{BB962C8B-B14F-4D97-AF65-F5344CB8AC3E}">
        <p14:creationId xmlns:p14="http://schemas.microsoft.com/office/powerpoint/2010/main" val="2022205337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Panuveitis  and  APMPPE</a:t>
            </a:r>
          </a:p>
        </p:txBody>
      </p:sp>
    </p:spTree>
    <p:extLst>
      <p:ext uri="{BB962C8B-B14F-4D97-AF65-F5344CB8AC3E}">
        <p14:creationId xmlns:p14="http://schemas.microsoft.com/office/powerpoint/2010/main" val="31058253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Panuveitis  and  APMPPE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148881" y="5854565"/>
            <a:ext cx="987387" cy="2706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506423" y="5854564"/>
            <a:ext cx="812552" cy="270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abb.</a:t>
            </a:r>
          </a:p>
        </p:txBody>
      </p:sp>
    </p:spTree>
    <p:extLst>
      <p:ext uri="{BB962C8B-B14F-4D97-AF65-F5344CB8AC3E}">
        <p14:creationId xmlns:p14="http://schemas.microsoft.com/office/powerpoint/2010/main" val="196899391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Panuveitis  and  APMPPE</a:t>
            </a:r>
          </a:p>
        </p:txBody>
      </p:sp>
    </p:spTree>
    <p:extLst>
      <p:ext uri="{BB962C8B-B14F-4D97-AF65-F5344CB8AC3E}">
        <p14:creationId xmlns:p14="http://schemas.microsoft.com/office/powerpoint/2010/main" val="1987035300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Panuveitis  and  </a:t>
            </a:r>
            <a:r>
              <a:rPr lang="en-US" sz="1400" b="1" dirty="0">
                <a:solidFill>
                  <a:srgbClr val="FF0000"/>
                </a:solidFill>
              </a:rPr>
              <a:t>APMPPE</a:t>
            </a:r>
          </a:p>
        </p:txBody>
      </p:sp>
      <p:sp>
        <p:nvSpPr>
          <p:cNvPr id="2" name="Oval 1"/>
          <p:cNvSpPr/>
          <p:nvPr/>
        </p:nvSpPr>
        <p:spPr>
          <a:xfrm>
            <a:off x="4404572" y="5746202"/>
            <a:ext cx="1061441" cy="4507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689" y="4395061"/>
            <a:ext cx="4390391" cy="129266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/>
                </a:solidFill>
              </a:rPr>
              <a:t>What does APMPPE stand for in this context?</a:t>
            </a:r>
            <a:endParaRPr lang="en-US" sz="1300" i="1" dirty="0">
              <a:solidFill>
                <a:srgbClr val="FF0000"/>
              </a:solidFill>
            </a:endParaRPr>
          </a:p>
          <a:p>
            <a:r>
              <a:rPr lang="en-US" sz="1300" dirty="0">
                <a:solidFill>
                  <a:srgbClr val="FF0000"/>
                </a:solidFill>
              </a:rPr>
              <a:t>Acute posterior multifocal </a:t>
            </a:r>
            <a:r>
              <a:rPr lang="en-US" sz="1300" dirty="0" err="1">
                <a:solidFill>
                  <a:srgbClr val="FF0000"/>
                </a:solidFill>
              </a:rPr>
              <a:t>placoid</a:t>
            </a:r>
            <a:r>
              <a:rPr lang="en-US" sz="1300" dirty="0">
                <a:solidFill>
                  <a:srgbClr val="FF0000"/>
                </a:solidFill>
              </a:rPr>
              <a:t> pigment </a:t>
            </a:r>
            <a:r>
              <a:rPr lang="en-US" sz="1300" dirty="0" err="1">
                <a:solidFill>
                  <a:srgbClr val="FF0000"/>
                </a:solidFill>
              </a:rPr>
              <a:t>epitheliopathy</a:t>
            </a:r>
            <a:endParaRPr lang="en-US" sz="1300" dirty="0">
              <a:solidFill>
                <a:srgbClr val="FF0000"/>
              </a:solidFill>
            </a:endParaRP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i="1" dirty="0">
                <a:solidFill>
                  <a:srgbClr val="FF0000"/>
                </a:solidFill>
              </a:rPr>
              <a:t>In three words (including ‘syndrome’), what sort of condition is it?</a:t>
            </a:r>
          </a:p>
          <a:p>
            <a:r>
              <a:rPr lang="en-US" sz="1300" dirty="0">
                <a:solidFill>
                  <a:srgbClr val="FF0000"/>
                </a:solidFill>
              </a:rPr>
              <a:t>A  white dot  syndrome</a:t>
            </a:r>
          </a:p>
        </p:txBody>
      </p:sp>
    </p:spTree>
    <p:extLst>
      <p:ext uri="{BB962C8B-B14F-4D97-AF65-F5344CB8AC3E}">
        <p14:creationId xmlns:p14="http://schemas.microsoft.com/office/powerpoint/2010/main" val="376519465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Panuveitis  and  </a:t>
            </a:r>
            <a:r>
              <a:rPr lang="en-US" sz="1400" b="1" dirty="0">
                <a:solidFill>
                  <a:srgbClr val="FF0000"/>
                </a:solidFill>
              </a:rPr>
              <a:t>APMPPE</a:t>
            </a:r>
          </a:p>
        </p:txBody>
      </p:sp>
      <p:sp>
        <p:nvSpPr>
          <p:cNvPr id="2" name="Oval 1"/>
          <p:cNvSpPr/>
          <p:nvPr/>
        </p:nvSpPr>
        <p:spPr>
          <a:xfrm>
            <a:off x="4404572" y="5746202"/>
            <a:ext cx="1061441" cy="4507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689" y="4395061"/>
            <a:ext cx="4390391" cy="129266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/>
                </a:solidFill>
              </a:rPr>
              <a:t>What does APMPPE stand for in this context?</a:t>
            </a:r>
          </a:p>
          <a:p>
            <a:r>
              <a:rPr lang="en-US" sz="1300" dirty="0">
                <a:solidFill>
                  <a:schemeClr val="bg1"/>
                </a:solidFill>
              </a:rPr>
              <a:t>Acute posterior multifocal </a:t>
            </a:r>
            <a:r>
              <a:rPr lang="en-US" sz="1300" dirty="0" err="1">
                <a:solidFill>
                  <a:schemeClr val="bg1"/>
                </a:solidFill>
              </a:rPr>
              <a:t>placoid</a:t>
            </a:r>
            <a:r>
              <a:rPr lang="en-US" sz="1300" dirty="0">
                <a:solidFill>
                  <a:schemeClr val="bg1"/>
                </a:solidFill>
              </a:rPr>
              <a:t> pigment </a:t>
            </a:r>
            <a:r>
              <a:rPr lang="en-US" sz="1300" dirty="0" err="1">
                <a:solidFill>
                  <a:schemeClr val="bg1"/>
                </a:solidFill>
              </a:rPr>
              <a:t>epitheliopathy</a:t>
            </a:r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rgbClr val="FF0000"/>
              </a:solidFill>
            </a:endParaRPr>
          </a:p>
          <a:p>
            <a:r>
              <a:rPr lang="en-US" sz="1300" i="1" dirty="0">
                <a:solidFill>
                  <a:srgbClr val="FF0000"/>
                </a:solidFill>
              </a:rPr>
              <a:t>In three words (including ‘syndrome’), what sort of condition is it?</a:t>
            </a:r>
          </a:p>
          <a:p>
            <a:r>
              <a:rPr lang="en-US" sz="1300" dirty="0">
                <a:solidFill>
                  <a:srgbClr val="FF0000"/>
                </a:solidFill>
              </a:rPr>
              <a:t>A  white dot  syndrome</a:t>
            </a:r>
          </a:p>
        </p:txBody>
      </p:sp>
    </p:spTree>
    <p:extLst>
      <p:ext uri="{BB962C8B-B14F-4D97-AF65-F5344CB8AC3E}">
        <p14:creationId xmlns:p14="http://schemas.microsoft.com/office/powerpoint/2010/main" val="2938467764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Panuveitis  and  </a:t>
            </a:r>
            <a:r>
              <a:rPr lang="en-US" sz="1400" b="1" dirty="0">
                <a:solidFill>
                  <a:srgbClr val="FF0000"/>
                </a:solidFill>
              </a:rPr>
              <a:t>APMPPE</a:t>
            </a:r>
          </a:p>
        </p:txBody>
      </p:sp>
      <p:sp>
        <p:nvSpPr>
          <p:cNvPr id="2" name="Oval 1"/>
          <p:cNvSpPr/>
          <p:nvPr/>
        </p:nvSpPr>
        <p:spPr>
          <a:xfrm>
            <a:off x="4404572" y="5746202"/>
            <a:ext cx="1061441" cy="4507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689" y="4395061"/>
            <a:ext cx="4390391" cy="129266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/>
                </a:solidFill>
              </a:rPr>
              <a:t>What does APMPPE stand for in this context?</a:t>
            </a:r>
          </a:p>
          <a:p>
            <a:r>
              <a:rPr lang="en-US" sz="1300" dirty="0">
                <a:solidFill>
                  <a:schemeClr val="bg1"/>
                </a:solidFill>
              </a:rPr>
              <a:t>Acute posterior multifocal </a:t>
            </a:r>
            <a:r>
              <a:rPr lang="en-US" sz="1300" dirty="0" err="1">
                <a:solidFill>
                  <a:schemeClr val="bg1"/>
                </a:solidFill>
              </a:rPr>
              <a:t>placoid</a:t>
            </a:r>
            <a:r>
              <a:rPr lang="en-US" sz="1300" dirty="0">
                <a:solidFill>
                  <a:schemeClr val="bg1"/>
                </a:solidFill>
              </a:rPr>
              <a:t> pigment </a:t>
            </a:r>
            <a:r>
              <a:rPr lang="en-US" sz="1300" dirty="0" err="1">
                <a:solidFill>
                  <a:schemeClr val="bg1"/>
                </a:solidFill>
              </a:rPr>
              <a:t>epitheliopathy</a:t>
            </a:r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i="1" dirty="0">
                <a:solidFill>
                  <a:schemeClr val="bg1"/>
                </a:solidFill>
              </a:rPr>
              <a:t>In three words (including ‘syndrome’), what sort of condition is it?</a:t>
            </a:r>
          </a:p>
          <a:p>
            <a:r>
              <a:rPr lang="en-US" sz="1300" dirty="0">
                <a:solidFill>
                  <a:schemeClr val="bg1"/>
                </a:solidFill>
              </a:rPr>
              <a:t>A  white dot  syndrome</a:t>
            </a:r>
          </a:p>
        </p:txBody>
      </p:sp>
      <p:sp>
        <p:nvSpPr>
          <p:cNvPr id="7" name="Rectangle 6"/>
          <p:cNvSpPr/>
          <p:nvPr/>
        </p:nvSpPr>
        <p:spPr>
          <a:xfrm>
            <a:off x="631065" y="5409127"/>
            <a:ext cx="695459" cy="278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words</a:t>
            </a:r>
          </a:p>
        </p:txBody>
      </p:sp>
    </p:spTree>
    <p:extLst>
      <p:ext uri="{BB962C8B-B14F-4D97-AF65-F5344CB8AC3E}">
        <p14:creationId xmlns:p14="http://schemas.microsoft.com/office/powerpoint/2010/main" val="3828190321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8881" y="4955673"/>
            <a:ext cx="5546708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Are ocular inflammatory reactions to the flu vaccine common?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they are exceedingly rare--only scattered case reports exist</a:t>
            </a:r>
          </a:p>
          <a:p>
            <a:endParaRPr lang="en-US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Two specific forms of severe reaction been reported--what are they?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Panuveitis  and  </a:t>
            </a:r>
            <a:r>
              <a:rPr lang="en-US" sz="1400" b="1" dirty="0">
                <a:solidFill>
                  <a:srgbClr val="FF0000"/>
                </a:solidFill>
              </a:rPr>
              <a:t>APMPPE</a:t>
            </a:r>
          </a:p>
        </p:txBody>
      </p:sp>
      <p:sp>
        <p:nvSpPr>
          <p:cNvPr id="2" name="Oval 1"/>
          <p:cNvSpPr/>
          <p:nvPr/>
        </p:nvSpPr>
        <p:spPr>
          <a:xfrm>
            <a:off x="4404572" y="5746202"/>
            <a:ext cx="1061441" cy="4507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689" y="4395061"/>
            <a:ext cx="4390391" cy="129266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/>
                </a:solidFill>
              </a:rPr>
              <a:t>What does APMPPE stand for in this context?</a:t>
            </a:r>
          </a:p>
          <a:p>
            <a:r>
              <a:rPr lang="en-US" sz="1300" dirty="0">
                <a:solidFill>
                  <a:schemeClr val="bg1"/>
                </a:solidFill>
              </a:rPr>
              <a:t>Acute posterior multifocal </a:t>
            </a:r>
            <a:r>
              <a:rPr lang="en-US" sz="1300" dirty="0" err="1">
                <a:solidFill>
                  <a:schemeClr val="bg1"/>
                </a:solidFill>
              </a:rPr>
              <a:t>placoid</a:t>
            </a:r>
            <a:r>
              <a:rPr lang="en-US" sz="1300" dirty="0">
                <a:solidFill>
                  <a:schemeClr val="bg1"/>
                </a:solidFill>
              </a:rPr>
              <a:t> pigment </a:t>
            </a:r>
            <a:r>
              <a:rPr lang="en-US" sz="1300" dirty="0" err="1">
                <a:solidFill>
                  <a:schemeClr val="bg1"/>
                </a:solidFill>
              </a:rPr>
              <a:t>epitheliopathy</a:t>
            </a:r>
            <a:endParaRPr lang="en-US" sz="1300" dirty="0">
              <a:solidFill>
                <a:schemeClr val="bg1"/>
              </a:solidFill>
            </a:endParaRPr>
          </a:p>
          <a:p>
            <a:endParaRPr lang="en-US" sz="1300" dirty="0">
              <a:solidFill>
                <a:schemeClr val="bg1"/>
              </a:solidFill>
            </a:endParaRPr>
          </a:p>
          <a:p>
            <a:r>
              <a:rPr lang="en-US" sz="1300" i="1" dirty="0">
                <a:solidFill>
                  <a:schemeClr val="bg1"/>
                </a:solidFill>
              </a:rPr>
              <a:t>In three words (including ‘syndrome’), what sort of condition is it?</a:t>
            </a:r>
          </a:p>
          <a:p>
            <a:r>
              <a:rPr lang="en-US" sz="1300" dirty="0">
                <a:solidFill>
                  <a:schemeClr val="bg1"/>
                </a:solidFill>
              </a:rPr>
              <a:t>A  white dot  syndrome</a:t>
            </a:r>
          </a:p>
        </p:txBody>
      </p:sp>
    </p:spTree>
    <p:extLst>
      <p:ext uri="{BB962C8B-B14F-4D97-AF65-F5344CB8AC3E}">
        <p14:creationId xmlns:p14="http://schemas.microsoft.com/office/powerpoint/2010/main" val="365404238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bacille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Calmette-Guérin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What is it?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live-attenuated version of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Mycobacterium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bovis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to treat certain forms of  bladder  cancer</a:t>
            </a: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2860496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63767" y="4312846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184855" y="4297326"/>
            <a:ext cx="1056069" cy="32831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An </a:t>
            </a:r>
            <a:r>
              <a:rPr lang="en-US" sz="1050" i="1" dirty="0" err="1">
                <a:solidFill>
                  <a:schemeClr val="tx1"/>
                </a:solidFill>
              </a:rPr>
              <a:t>antifilarial</a:t>
            </a:r>
            <a:endParaRPr lang="en-US" sz="1050" i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4627B64-F8E4-4BDB-8129-A4483B57C04D}"/>
              </a:ext>
            </a:extLst>
          </p:cNvPr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CBD7511-7749-4B1C-ACCB-5DB0970BC07B}"/>
              </a:ext>
            </a:extLst>
          </p:cNvPr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DD747E0-72BF-4B05-A982-9C3893DC7523}"/>
              </a:ext>
            </a:extLst>
          </p:cNvPr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55567592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What is it?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live-attenuated version of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Mycobacterium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bovis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to treat certain forms of  bladder  cancer</a:t>
            </a: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293338625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it?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live-attenuated version of 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Mycobacterium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bovis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to treat certain forms of  bladder  cancer</a:t>
            </a: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2005949539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live-attenuated version of </a:t>
            </a:r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bovis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--It is used to treat certain forms of  bladder  cancer</a:t>
            </a: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2565442933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live-attenuated version of </a:t>
            </a:r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bovis</a:t>
            </a:r>
            <a:endParaRPr lang="en-US" sz="1400" i="1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It is used in anti-TB immunization programs around the world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It is used to treat certain forms of  bladder  cancer</a:t>
            </a: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3873201033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live-attenuated version of </a:t>
            </a:r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bovis</a:t>
            </a:r>
            <a:endParaRPr lang="en-US" sz="1400" i="1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to treat certain forms of  bladder  cancer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3297234" y="5173395"/>
            <a:ext cx="619627" cy="255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dirty="0">
                <a:solidFill>
                  <a:schemeClr val="tx1"/>
                </a:solidFill>
              </a:rPr>
              <a:t>one word</a:t>
            </a:r>
          </a:p>
        </p:txBody>
      </p:sp>
    </p:spTree>
    <p:extLst>
      <p:ext uri="{BB962C8B-B14F-4D97-AF65-F5344CB8AC3E}">
        <p14:creationId xmlns:p14="http://schemas.microsoft.com/office/powerpoint/2010/main" val="70601995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live-attenuated version of </a:t>
            </a:r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bovis</a:t>
            </a:r>
            <a:endParaRPr lang="en-US" sz="1400" i="1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to treat certain forms of  bladder  cancer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283156527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In this context, 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BCG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bacille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Calmette-Guérin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it?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live-attenuated version of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Mycobacterium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bovis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--It is used to treat certain forms of  </a:t>
            </a:r>
            <a:r>
              <a:rPr lang="en-US" sz="1400" b="1" dirty="0">
                <a:solidFill>
                  <a:srgbClr val="0000FF"/>
                </a:solidFill>
              </a:rPr>
              <a:t>bladder  cancer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  <p:sp>
        <p:nvSpPr>
          <p:cNvPr id="2" name="Oval 1"/>
          <p:cNvSpPr/>
          <p:nvPr/>
        </p:nvSpPr>
        <p:spPr>
          <a:xfrm>
            <a:off x="3250037" y="5053263"/>
            <a:ext cx="1493950" cy="4765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515405" y="5688497"/>
            <a:ext cx="3114725" cy="692497"/>
          </a:xfrm>
          <a:prstGeom prst="rect">
            <a:avLst/>
          </a:prstGeom>
          <a:solidFill>
            <a:srgbClr val="669999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/>
                </a:solidFill>
              </a:rPr>
              <a:t>When used to treat bladder Ca, by what route is BCG administered?</a:t>
            </a:r>
          </a:p>
          <a:p>
            <a:r>
              <a:rPr lang="en-US" sz="1300" dirty="0" err="1">
                <a:solidFill>
                  <a:srgbClr val="669999"/>
                </a:solidFill>
              </a:rPr>
              <a:t>Intravesical</a:t>
            </a:r>
            <a:endParaRPr lang="en-US" sz="1300" dirty="0">
              <a:solidFill>
                <a:srgbClr val="66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93522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In this context, what does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BCG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stand for?</a:t>
            </a:r>
          </a:p>
          <a:p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bacille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Calmette-Guérin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is it?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 live-attenuated version of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Mycobacterium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bovis</a:t>
            </a:r>
            <a:endParaRPr lang="en-US" sz="14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--It is used to treat certain forms of  </a:t>
            </a:r>
            <a:r>
              <a:rPr lang="en-US" sz="1400" b="1" dirty="0">
                <a:solidFill>
                  <a:srgbClr val="0000FF"/>
                </a:solidFill>
              </a:rPr>
              <a:t>bladder  cancer</a:t>
            </a:r>
            <a:endParaRPr lang="en-US" sz="14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  <p:sp>
        <p:nvSpPr>
          <p:cNvPr id="2" name="Oval 1"/>
          <p:cNvSpPr/>
          <p:nvPr/>
        </p:nvSpPr>
        <p:spPr>
          <a:xfrm>
            <a:off x="3250037" y="5053263"/>
            <a:ext cx="1493950" cy="47651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515405" y="5688497"/>
            <a:ext cx="3114725" cy="6924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300" i="1" dirty="0">
                <a:solidFill>
                  <a:schemeClr val="bg1"/>
                </a:solidFill>
              </a:rPr>
              <a:t>When used to treat bladder Ca, by what route is BCG administered?</a:t>
            </a:r>
          </a:p>
          <a:p>
            <a:r>
              <a:rPr lang="en-US" sz="1300" dirty="0" err="1">
                <a:solidFill>
                  <a:schemeClr val="bg1"/>
                </a:solidFill>
              </a:rPr>
              <a:t>Intravesical</a:t>
            </a:r>
            <a:endParaRPr lang="en-US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20506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live-attenuated version of </a:t>
            </a:r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bovis</a:t>
            </a:r>
            <a:endParaRPr lang="en-US" sz="1400" i="1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to treat certain forms of  bladder  cancer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When present, what form of uveitis typically manifests?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A bilateral granulomatous or 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nongranulomatous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428053560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>
            <a:stCxn id="4" idx="2"/>
          </p:cNvCxnSpPr>
          <p:nvPr/>
        </p:nvCxnSpPr>
        <p:spPr>
          <a:xfrm>
            <a:off x="4404573" y="719240"/>
            <a:ext cx="1435714" cy="3026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4" idx="2"/>
          </p:cNvCxnSpPr>
          <p:nvPr/>
        </p:nvCxnSpPr>
        <p:spPr>
          <a:xfrm>
            <a:off x="4404573" y="719240"/>
            <a:ext cx="2871990" cy="302607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32786" y="2456312"/>
            <a:ext cx="183736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Anti-VEGF agents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86904" y="3771639"/>
            <a:ext cx="130676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rgbClr val="0000FF"/>
                </a:solidFill>
                <a:latin typeface="Segoe Script" panose="020B0504020000000003" pitchFamily="34" charset="0"/>
              </a:rPr>
              <a:t>Vaccines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685864" y="3751176"/>
            <a:ext cx="171393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TB skin test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473035" y="4120508"/>
            <a:ext cx="367252" cy="3809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833647" y="4120508"/>
            <a:ext cx="367252" cy="3809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029963" y="4501444"/>
            <a:ext cx="574196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b">
            <a:spAutoFit/>
          </a:bodyPr>
          <a:lstStyle/>
          <a:p>
            <a:pPr algn="r"/>
            <a:r>
              <a:rPr lang="en-US" sz="1700" dirty="0">
                <a:solidFill>
                  <a:schemeClr val="bg1">
                    <a:lumMod val="75000"/>
                  </a:schemeClr>
                </a:solidFill>
                <a:latin typeface="Segoe Script" panose="020B0504020000000003" pitchFamily="34" charset="0"/>
              </a:rPr>
              <a:t>Flu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39925" y="4481981"/>
            <a:ext cx="684803" cy="353943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r>
              <a:rPr lang="en-US" sz="1700" b="1" dirty="0">
                <a:solidFill>
                  <a:srgbClr val="0000FF"/>
                </a:solidFill>
                <a:latin typeface="Segoe Script" panose="020B0504020000000003" pitchFamily="34" charset="0"/>
              </a:rPr>
              <a:t>BCG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6" name="TextBox 1"/>
          <p:cNvSpPr txBox="1"/>
          <p:nvPr/>
        </p:nvSpPr>
        <p:spPr>
          <a:xfrm>
            <a:off x="448123" y="3199986"/>
            <a:ext cx="5182007" cy="28931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>
                <a:solidFill>
                  <a:srgbClr val="0000FF"/>
                </a:solidFill>
              </a:rPr>
              <a:t>In this context, what does </a:t>
            </a:r>
            <a:r>
              <a:rPr lang="en-US" sz="1400" dirty="0">
                <a:solidFill>
                  <a:srgbClr val="0000FF"/>
                </a:solidFill>
              </a:rPr>
              <a:t>BCG</a:t>
            </a:r>
            <a:r>
              <a:rPr lang="en-US" sz="1400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bacille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err="1">
                <a:solidFill>
                  <a:srgbClr val="0000FF"/>
                </a:solidFill>
              </a:rPr>
              <a:t>Calmette-Guérin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live-attenuated version of </a:t>
            </a:r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bovis</a:t>
            </a:r>
            <a:endParaRPr lang="en-US" sz="1400" i="1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Under what two circumstances (one far more likely than the other) is a person likely to be exposed to BCG?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in anti-TB immunization programs around the world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--It is used to treat certain forms of  bladder  cancer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When present, what form of uveitis typically manifests?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A bilateral granulomatous or </a:t>
            </a:r>
            <a:r>
              <a:rPr lang="en-US" sz="1400" dirty="0" err="1">
                <a:solidFill>
                  <a:srgbClr val="0000FF"/>
                </a:solidFill>
              </a:rPr>
              <a:t>nongranulomatous</a:t>
            </a:r>
            <a:r>
              <a:rPr lang="en-US" sz="1400" dirty="0">
                <a:solidFill>
                  <a:srgbClr val="0000FF"/>
                </a:solidFill>
              </a:rPr>
              <a:t> anterior uveitis</a:t>
            </a:r>
          </a:p>
        </p:txBody>
      </p:sp>
    </p:spTree>
    <p:extLst>
      <p:ext uri="{BB962C8B-B14F-4D97-AF65-F5344CB8AC3E}">
        <p14:creationId xmlns:p14="http://schemas.microsoft.com/office/powerpoint/2010/main" val="3885543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188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63D4FEC8-67E4-405C-8F83-2C1C0F1AD67E}"/>
              </a:ext>
            </a:extLst>
          </p:cNvPr>
          <p:cNvSpPr txBox="1"/>
          <p:nvPr/>
        </p:nvSpPr>
        <p:spPr>
          <a:xfrm>
            <a:off x="2748954" y="1657863"/>
            <a:ext cx="5762411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Yes! </a:t>
            </a:r>
            <a:r>
              <a:rPr lang="en-US" sz="1400" u="sng" dirty="0">
                <a:solidFill>
                  <a:srgbClr val="0000FF"/>
                </a:solidFill>
              </a:rPr>
              <a:t>Always ask about rifabutin use when evaluating hypopyon uveitis</a:t>
            </a:r>
            <a:r>
              <a:rPr lang="en-US" sz="1400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10743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Rifabutin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8954" y="1657863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Mycobacterium </a:t>
            </a:r>
            <a:r>
              <a:rPr lang="en-US" sz="1400" i="1" dirty="0" err="1">
                <a:solidFill>
                  <a:srgbClr val="FFFF00"/>
                </a:solidFill>
              </a:rPr>
              <a:t>avium</a:t>
            </a:r>
            <a:r>
              <a:rPr lang="en-US" sz="1400" i="1" dirty="0">
                <a:solidFill>
                  <a:srgbClr val="FFFF00"/>
                </a:solidFill>
              </a:rPr>
              <a:t> </a:t>
            </a:r>
            <a:r>
              <a:rPr lang="en-US" sz="1400" dirty="0">
                <a:solidFill>
                  <a:srgbClr val="FFFF00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Weeks to months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430807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0E469C6F-9F5F-49FC-BC4C-627202A568A2}"/>
              </a:ext>
            </a:extLst>
          </p:cNvPr>
          <p:cNvSpPr txBox="1"/>
          <p:nvPr/>
        </p:nvSpPr>
        <p:spPr>
          <a:xfrm>
            <a:off x="2748954" y="1657863"/>
            <a:ext cx="5762411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Yes! </a:t>
            </a:r>
            <a:r>
              <a:rPr lang="en-US" sz="1400" u="sng" dirty="0">
                <a:solidFill>
                  <a:srgbClr val="0000FF"/>
                </a:solidFill>
              </a:rPr>
              <a:t>Always ask about rifabutin use when evaluating hypopyon uveitis</a:t>
            </a:r>
            <a:r>
              <a:rPr lang="en-US" sz="1400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10743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Rifabutin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8954" y="1657863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Weeks to months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983491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975A6FA0-1334-41ED-99AD-6C9EB8B43749}"/>
              </a:ext>
            </a:extLst>
          </p:cNvPr>
          <p:cNvSpPr txBox="1"/>
          <p:nvPr/>
        </p:nvSpPr>
        <p:spPr>
          <a:xfrm>
            <a:off x="2748954" y="1657863"/>
            <a:ext cx="5762411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Yes! </a:t>
            </a:r>
            <a:r>
              <a:rPr lang="en-US" sz="1400" u="sng" dirty="0">
                <a:solidFill>
                  <a:srgbClr val="0000FF"/>
                </a:solidFill>
              </a:rPr>
              <a:t>Always ask about rifabutin use when evaluating hypopyon uveitis</a:t>
            </a:r>
            <a:r>
              <a:rPr lang="en-US" sz="1400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10743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Rifabutin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8954" y="1657863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Weeks to months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17395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43169" y="910892"/>
            <a:ext cx="212430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Route of administration?</a:t>
            </a:r>
          </a:p>
        </p:txBody>
      </p:sp>
    </p:spTree>
    <p:extLst>
      <p:ext uri="{BB962C8B-B14F-4D97-AF65-F5344CB8AC3E}">
        <p14:creationId xmlns:p14="http://schemas.microsoft.com/office/powerpoint/2010/main" val="2844513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E70F2F28-BC60-47CC-9774-FA3C58D77460}"/>
              </a:ext>
            </a:extLst>
          </p:cNvPr>
          <p:cNvSpPr txBox="1"/>
          <p:nvPr/>
        </p:nvSpPr>
        <p:spPr>
          <a:xfrm>
            <a:off x="2748954" y="1657863"/>
            <a:ext cx="5762411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Yes! </a:t>
            </a:r>
            <a:r>
              <a:rPr lang="en-US" sz="1400" u="sng" dirty="0">
                <a:solidFill>
                  <a:srgbClr val="0000FF"/>
                </a:solidFill>
              </a:rPr>
              <a:t>Always ask about rifabutin use when evaluating hypopyon uveitis</a:t>
            </a:r>
            <a:r>
              <a:rPr lang="en-US" sz="1400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10743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Rifabutin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8954" y="1657863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23464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D9CACC32-AE35-439C-B4A6-E5AC61616E4F}"/>
              </a:ext>
            </a:extLst>
          </p:cNvPr>
          <p:cNvSpPr txBox="1"/>
          <p:nvPr/>
        </p:nvSpPr>
        <p:spPr>
          <a:xfrm>
            <a:off x="2748954" y="1657863"/>
            <a:ext cx="5762411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Yes! </a:t>
            </a:r>
            <a:r>
              <a:rPr lang="en-US" sz="1400" u="sng" dirty="0">
                <a:solidFill>
                  <a:srgbClr val="0000FF"/>
                </a:solidFill>
              </a:rPr>
              <a:t>Always ask about rifabutin use when evaluating hypopyon uveitis</a:t>
            </a:r>
            <a:r>
              <a:rPr lang="en-US" sz="1400" dirty="0">
                <a:solidFill>
                  <a:srgbClr val="0000FF"/>
                </a:solidFill>
              </a:rPr>
              <a:t>.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10743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Rifabutin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8954" y="1657863"/>
            <a:ext cx="5617243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a hypopyon?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Yes! Always consider </a:t>
            </a:r>
            <a:r>
              <a:rPr lang="en-US" sz="1400" dirty="0" err="1">
                <a:solidFill>
                  <a:srgbClr val="FFFF00"/>
                </a:solidFill>
              </a:rPr>
              <a:t>rifabutin</a:t>
            </a:r>
            <a:r>
              <a:rPr lang="en-US" sz="1400" dirty="0">
                <a:solidFill>
                  <a:srgbClr val="FFFF00"/>
                </a:solidFill>
              </a:rPr>
              <a:t> when evaluating hypopyon uveitis.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87217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10743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Rifabutin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48954" y="1657863"/>
            <a:ext cx="5762411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is </a:t>
            </a:r>
            <a:r>
              <a:rPr lang="en-US" sz="1400" i="1" dirty="0" err="1">
                <a:solidFill>
                  <a:srgbClr val="0000FF"/>
                </a:solidFill>
              </a:rPr>
              <a:t>rifabutin</a:t>
            </a:r>
            <a:r>
              <a:rPr lang="en-US" sz="1400" i="1" dirty="0">
                <a:solidFill>
                  <a:srgbClr val="0000FF"/>
                </a:solidFill>
              </a:rPr>
              <a:t> used to treat?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Mycobacterium </a:t>
            </a:r>
            <a:r>
              <a:rPr lang="en-US" sz="1400" i="1" dirty="0" err="1">
                <a:solidFill>
                  <a:srgbClr val="0000FF"/>
                </a:solidFill>
              </a:rPr>
              <a:t>avium</a:t>
            </a:r>
            <a:r>
              <a:rPr lang="en-US" sz="1400" i="1" dirty="0">
                <a:solidFill>
                  <a:srgbClr val="0000FF"/>
                </a:solidFill>
              </a:rPr>
              <a:t> </a:t>
            </a:r>
            <a:r>
              <a:rPr lang="en-US" sz="1400" dirty="0">
                <a:solidFill>
                  <a:srgbClr val="0000FF"/>
                </a:solidFill>
              </a:rPr>
              <a:t>complex infections in AIDS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How long after initiation of treatment does the uveitis typically occur?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Weeks to months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a hypopyon?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Yes! </a:t>
            </a:r>
            <a:r>
              <a:rPr lang="en-US" sz="1400" u="sng" dirty="0">
                <a:solidFill>
                  <a:srgbClr val="0000FF"/>
                </a:solidFill>
              </a:rPr>
              <a:t>Always ask about rifabutin use when evaluating hypopyon uveitis</a:t>
            </a:r>
            <a:r>
              <a:rPr lang="en-US" sz="14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539434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80197" y="2340369"/>
            <a:ext cx="6284133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(Because of its potential  nephrotoxicity , </a:t>
            </a:r>
            <a:r>
              <a:rPr lang="en-US" sz="1400" dirty="0" err="1">
                <a:solidFill>
                  <a:schemeClr val="bg1"/>
                </a:solidFill>
              </a:rPr>
              <a:t>cidofovir</a:t>
            </a:r>
            <a:r>
              <a:rPr lang="en-US" sz="1400" dirty="0">
                <a:solidFill>
                  <a:schemeClr val="bg1"/>
                </a:solidFill>
              </a:rPr>
              <a:t> is rarely given systemically anymore. For this reason, we will cover it with the </a:t>
            </a:r>
            <a:r>
              <a:rPr lang="en-US" sz="1400" dirty="0" err="1">
                <a:solidFill>
                  <a:schemeClr val="bg1"/>
                </a:solidFill>
              </a:rPr>
              <a:t>Intravitreals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4260139" y="2402015"/>
            <a:ext cx="1109656" cy="1977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bad side effect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278164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10855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Cidofovir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80197" y="2340369"/>
            <a:ext cx="6284133" cy="523220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(Because of its potential  nephrotoxicity , </a:t>
            </a:r>
            <a:r>
              <a:rPr lang="en-US" sz="1400" dirty="0" err="1">
                <a:solidFill>
                  <a:schemeClr val="bg1"/>
                </a:solidFill>
              </a:rPr>
              <a:t>cidofovir</a:t>
            </a:r>
            <a:r>
              <a:rPr lang="en-US" sz="1400" dirty="0">
                <a:solidFill>
                  <a:schemeClr val="bg1"/>
                </a:solidFill>
              </a:rPr>
              <a:t> is rarely given systemically anymore. For this reason, we will cover it with the </a:t>
            </a:r>
            <a:r>
              <a:rPr lang="en-US" sz="1400" dirty="0" err="1">
                <a:solidFill>
                  <a:schemeClr val="bg1"/>
                </a:solidFill>
              </a:rPr>
              <a:t>Intravitreals</a:t>
            </a:r>
            <a:r>
              <a:rPr lang="en-US" sz="14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338708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Box 6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rgbClr val="0000FF"/>
                </a:solidFill>
              </a:rPr>
              <a:t>tx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Trimethoprim-sulfamethoxazole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1177782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rgbClr val="0000FF"/>
                </a:solidFill>
              </a:rPr>
              <a:t>tx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Trimethoprim-sulfamethoxazole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20392495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rgbClr val="0000FF"/>
                </a:solidFill>
              </a:rPr>
              <a:t>tx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Trimethoprim-sulfamethoxazole</a:t>
            </a: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3793145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rgbClr val="0000FF"/>
                </a:solidFill>
              </a:rPr>
              <a:t>tx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Trimethoprim-sulfamethoxazole</a:t>
            </a:r>
            <a:endParaRPr lang="en-US" sz="1400" dirty="0">
              <a:solidFill>
                <a:srgbClr val="FF99FF"/>
              </a:solidFill>
            </a:endParaRPr>
          </a:p>
          <a:p>
            <a:endParaRPr lang="en-US" sz="1400" dirty="0">
              <a:solidFill>
                <a:srgbClr val="FF99FF"/>
              </a:solidFill>
            </a:endParaRPr>
          </a:p>
          <a:p>
            <a:r>
              <a:rPr lang="en-US" sz="1400" i="1" dirty="0">
                <a:solidFill>
                  <a:srgbClr val="FF99FF"/>
                </a:solidFill>
              </a:rPr>
              <a:t>What is the name for the syndrome of these significant side effects?</a:t>
            </a:r>
          </a:p>
          <a:p>
            <a:r>
              <a:rPr lang="en-US" sz="14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1045411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rgbClr val="0000FF"/>
                </a:solidFill>
              </a:rPr>
              <a:t>tx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Trimethoprim-sulfamethoxazole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name for the syndrome of these significant side effects?</a:t>
            </a:r>
            <a:endParaRPr lang="en-US" sz="1400" i="1" dirty="0">
              <a:solidFill>
                <a:srgbClr val="FF99FF"/>
              </a:solidFill>
            </a:endParaRPr>
          </a:p>
          <a:p>
            <a:r>
              <a:rPr lang="en-US" sz="1400" dirty="0">
                <a:solidFill>
                  <a:srgbClr val="FF99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162238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185462" y="2111434"/>
            <a:ext cx="5463370" cy="26116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An </a:t>
            </a:r>
            <a:r>
              <a:rPr lang="en-US" sz="1050" i="1" dirty="0" err="1">
                <a:solidFill>
                  <a:schemeClr val="tx1"/>
                </a:solidFill>
              </a:rPr>
              <a:t>abx</a:t>
            </a:r>
            <a:r>
              <a:rPr lang="en-US" sz="1050" i="1" dirty="0">
                <a:solidFill>
                  <a:schemeClr val="tx1"/>
                </a:solidFill>
              </a:rPr>
              <a:t>, it is the most notorious cause of all--if you only remember one, make it this one!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915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Box 54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rgbClr val="0000FF"/>
                </a:solidFill>
              </a:rPr>
              <a:t>tx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Trimethoprim-sulfamethoxazole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the name for the syndrome of these significant side effects?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Stevens-Johnson syndrome (SJS)</a:t>
            </a:r>
          </a:p>
        </p:txBody>
      </p:sp>
    </p:spTree>
    <p:extLst>
      <p:ext uri="{BB962C8B-B14F-4D97-AF65-F5344CB8AC3E}">
        <p14:creationId xmlns:p14="http://schemas.microsoft.com/office/powerpoint/2010/main" val="35394534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tx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2683" y="3374456"/>
            <a:ext cx="6322565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SJS is also known as…</a:t>
            </a:r>
            <a:r>
              <a:rPr lang="en-US" sz="1400" b="1" dirty="0">
                <a:solidFill>
                  <a:srgbClr val="FFC000"/>
                </a:solidFill>
              </a:rPr>
              <a:t>erythema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FFC000"/>
                </a:solidFill>
              </a:rPr>
              <a:t>multiforme</a:t>
            </a:r>
            <a:r>
              <a:rPr lang="en-US" sz="1400" b="1" dirty="0">
                <a:solidFill>
                  <a:srgbClr val="FFC000"/>
                </a:solidFill>
              </a:rPr>
              <a:t> major</a:t>
            </a:r>
          </a:p>
          <a:p>
            <a:endParaRPr lang="en-US" sz="1400" dirty="0">
              <a:solidFill>
                <a:srgbClr val="FFC000"/>
              </a:solidFill>
            </a:endParaRPr>
          </a:p>
          <a:p>
            <a:r>
              <a:rPr lang="en-US" sz="1400" i="1" dirty="0">
                <a:solidFill>
                  <a:srgbClr val="FFC000"/>
                </a:solidFill>
              </a:rPr>
              <a:t>Severe cases may meet the definition of…</a:t>
            </a:r>
            <a:r>
              <a:rPr lang="en-US" sz="1400" b="1" dirty="0">
                <a:solidFill>
                  <a:srgbClr val="FFC000"/>
                </a:solidFill>
              </a:rPr>
              <a:t>toxic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b="1" dirty="0">
                <a:solidFill>
                  <a:srgbClr val="FFC000"/>
                </a:solidFill>
              </a:rPr>
              <a:t>epidermal necrolysis (TEN)</a:t>
            </a:r>
          </a:p>
        </p:txBody>
      </p:sp>
      <p:sp>
        <p:nvSpPr>
          <p:cNvPr id="2" name="Oval 1"/>
          <p:cNvSpPr/>
          <p:nvPr/>
        </p:nvSpPr>
        <p:spPr>
          <a:xfrm>
            <a:off x="2495501" y="4217135"/>
            <a:ext cx="3403023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815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tx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2683" y="3374456"/>
            <a:ext cx="6322565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SJS is also known as…</a:t>
            </a:r>
            <a:r>
              <a:rPr lang="en-US" sz="1400" b="1" dirty="0">
                <a:solidFill>
                  <a:srgbClr val="0000FF"/>
                </a:solidFill>
              </a:rPr>
              <a:t>erythema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multiforme</a:t>
            </a:r>
            <a:r>
              <a:rPr lang="en-US" sz="1400" b="1" dirty="0">
                <a:solidFill>
                  <a:srgbClr val="0000FF"/>
                </a:solidFill>
              </a:rPr>
              <a:t> major</a:t>
            </a:r>
            <a:endParaRPr lang="en-US" sz="1400" b="1" dirty="0">
              <a:solidFill>
                <a:srgbClr val="FFC000"/>
              </a:solidFill>
            </a:endParaRPr>
          </a:p>
          <a:p>
            <a:endParaRPr lang="en-US" sz="1400" dirty="0">
              <a:solidFill>
                <a:srgbClr val="FFC000"/>
              </a:solidFill>
            </a:endParaRPr>
          </a:p>
          <a:p>
            <a:r>
              <a:rPr lang="en-US" sz="1400" i="1" dirty="0">
                <a:solidFill>
                  <a:srgbClr val="FFC000"/>
                </a:solidFill>
              </a:rPr>
              <a:t>Severe cases may meet the definition of…</a:t>
            </a:r>
            <a:r>
              <a:rPr lang="en-US" sz="1400" b="1" dirty="0">
                <a:solidFill>
                  <a:srgbClr val="FFC000"/>
                </a:solidFill>
              </a:rPr>
              <a:t>toxic</a:t>
            </a:r>
            <a:r>
              <a:rPr lang="en-US" sz="1400" dirty="0">
                <a:solidFill>
                  <a:srgbClr val="FFC000"/>
                </a:solidFill>
              </a:rPr>
              <a:t> </a:t>
            </a:r>
            <a:r>
              <a:rPr lang="en-US" sz="1400" b="1" dirty="0">
                <a:solidFill>
                  <a:srgbClr val="FFC000"/>
                </a:solidFill>
              </a:rPr>
              <a:t>epidermal necrolysis (TEN)</a:t>
            </a:r>
          </a:p>
        </p:txBody>
      </p:sp>
      <p:sp>
        <p:nvSpPr>
          <p:cNvPr id="2" name="Oval 1"/>
          <p:cNvSpPr/>
          <p:nvPr/>
        </p:nvSpPr>
        <p:spPr>
          <a:xfrm>
            <a:off x="2495501" y="4217135"/>
            <a:ext cx="3403023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94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tx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2683" y="3374456"/>
            <a:ext cx="6322565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SJS is also known as…</a:t>
            </a:r>
            <a:r>
              <a:rPr lang="en-US" sz="1400" b="1" dirty="0">
                <a:solidFill>
                  <a:srgbClr val="0000FF"/>
                </a:solidFill>
              </a:rPr>
              <a:t>erythema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multiforme</a:t>
            </a:r>
            <a:r>
              <a:rPr lang="en-US" sz="1400" b="1" dirty="0">
                <a:solidFill>
                  <a:srgbClr val="0000FF"/>
                </a:solidFill>
              </a:rPr>
              <a:t> major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Severe cases may meet the definition of…</a:t>
            </a:r>
            <a:r>
              <a:rPr lang="en-US" sz="1400" b="1" dirty="0">
                <a:solidFill>
                  <a:srgbClr val="FFC000"/>
                </a:solidFill>
              </a:rPr>
              <a:t>toxic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>
                <a:solidFill>
                  <a:srgbClr val="FFC000"/>
                </a:solidFill>
              </a:rPr>
              <a:t>epidermal necrolysis (TEN)</a:t>
            </a:r>
          </a:p>
        </p:txBody>
      </p:sp>
      <p:sp>
        <p:nvSpPr>
          <p:cNvPr id="2" name="Oval 1"/>
          <p:cNvSpPr/>
          <p:nvPr/>
        </p:nvSpPr>
        <p:spPr>
          <a:xfrm>
            <a:off x="2495501" y="4217135"/>
            <a:ext cx="3403023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040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tx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2683" y="3374456"/>
            <a:ext cx="6322565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SJS is also known as…</a:t>
            </a:r>
            <a:r>
              <a:rPr lang="en-US" sz="1400" b="1" dirty="0">
                <a:solidFill>
                  <a:srgbClr val="0000FF"/>
                </a:solidFill>
              </a:rPr>
              <a:t>erythema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 err="1">
                <a:solidFill>
                  <a:srgbClr val="0000FF"/>
                </a:solidFill>
              </a:rPr>
              <a:t>multiforme</a:t>
            </a:r>
            <a:r>
              <a:rPr lang="en-US" sz="1400" b="1" dirty="0">
                <a:solidFill>
                  <a:srgbClr val="0000FF"/>
                </a:solidFill>
              </a:rPr>
              <a:t> major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Severe cases may meet the definition of…</a:t>
            </a:r>
            <a:r>
              <a:rPr lang="en-US" sz="1400" b="1" dirty="0">
                <a:solidFill>
                  <a:srgbClr val="0000FF"/>
                </a:solidFill>
              </a:rPr>
              <a:t>toxic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b="1" dirty="0">
                <a:solidFill>
                  <a:srgbClr val="0000FF"/>
                </a:solidFill>
              </a:rPr>
              <a:t>epidermal necrolysis (TEN)</a:t>
            </a:r>
          </a:p>
        </p:txBody>
      </p:sp>
      <p:sp>
        <p:nvSpPr>
          <p:cNvPr id="2" name="Oval 1"/>
          <p:cNvSpPr/>
          <p:nvPr/>
        </p:nvSpPr>
        <p:spPr>
          <a:xfrm>
            <a:off x="2495501" y="4217135"/>
            <a:ext cx="3403023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340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tx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2683" y="3374456"/>
            <a:ext cx="6322565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SJS is also known as…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erythema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multiforme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major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Severe cases may meet the definition of…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toxic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epidermal necrolysis (TEN)</a:t>
            </a:r>
          </a:p>
        </p:txBody>
      </p:sp>
      <p:sp>
        <p:nvSpPr>
          <p:cNvPr id="2" name="Oval 1"/>
          <p:cNvSpPr/>
          <p:nvPr/>
        </p:nvSpPr>
        <p:spPr>
          <a:xfrm>
            <a:off x="2495501" y="4217135"/>
            <a:ext cx="3403023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790165" y="5095363"/>
            <a:ext cx="5246508" cy="138499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Three other drugs/drug classes are most commonly implicated.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SAIDs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nticonvulsants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</a:t>
            </a:r>
            <a:r>
              <a:rPr lang="en-US" sz="1400" dirty="0">
                <a:solidFill>
                  <a:srgbClr val="0000FF"/>
                </a:solidFill>
              </a:rPr>
              <a:t>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llopurinolwithin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 8 weeks 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of the start of drug use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84207" y="5603194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Mnemonic forthcoming…</a:t>
            </a:r>
          </a:p>
        </p:txBody>
      </p:sp>
    </p:spTree>
    <p:extLst>
      <p:ext uri="{BB962C8B-B14F-4D97-AF65-F5344CB8AC3E}">
        <p14:creationId xmlns:p14="http://schemas.microsoft.com/office/powerpoint/2010/main" val="3505673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tx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2683" y="3374456"/>
            <a:ext cx="6322565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SJS is also known as…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erythema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multiforme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major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Severe cases may meet the definition of…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toxic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epidermal necrolysis (TEN)</a:t>
            </a:r>
          </a:p>
        </p:txBody>
      </p:sp>
      <p:sp>
        <p:nvSpPr>
          <p:cNvPr id="2" name="Oval 1"/>
          <p:cNvSpPr/>
          <p:nvPr/>
        </p:nvSpPr>
        <p:spPr>
          <a:xfrm>
            <a:off x="2495501" y="4217135"/>
            <a:ext cx="3403023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790165" y="5095363"/>
            <a:ext cx="5246508" cy="138499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Three other drugs/drug classes are most commonly implicated.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N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A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</a:t>
            </a:r>
            <a:r>
              <a:rPr lang="en-US" sz="1400" dirty="0">
                <a:solidFill>
                  <a:srgbClr val="0000FF"/>
                </a:solidFill>
              </a:rPr>
              <a:t>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A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thin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 8 weeks 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of the start of drug use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7916" y="5376657"/>
            <a:ext cx="1014098" cy="1354932"/>
            <a:chOff x="6648832" y="5214188"/>
            <a:chExt cx="1014098" cy="1354932"/>
          </a:xfrm>
        </p:grpSpPr>
        <p:sp>
          <p:nvSpPr>
            <p:cNvPr id="59" name="Flowchart: Delay 58"/>
            <p:cNvSpPr/>
            <p:nvPr/>
          </p:nvSpPr>
          <p:spPr>
            <a:xfrm rot="16200000">
              <a:off x="6488270" y="5749395"/>
              <a:ext cx="1354932" cy="284518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15834" y="5582238"/>
              <a:ext cx="29527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</a:p>
            <a:p>
              <a:r>
                <a:rPr lang="en-US" sz="1200" dirty="0"/>
                <a:t>A</a:t>
              </a:r>
            </a:p>
            <a:p>
              <a:r>
                <a:rPr lang="en-US" sz="1200" dirty="0"/>
                <a:t>S</a:t>
              </a:r>
            </a:p>
            <a:p>
              <a:r>
                <a:rPr lang="en-US" sz="1200" dirty="0"/>
                <a:t>A</a:t>
              </a:r>
            </a:p>
          </p:txBody>
        </p:sp>
        <p:sp>
          <p:nvSpPr>
            <p:cNvPr id="61" name="Right Triangle 60"/>
            <p:cNvSpPr/>
            <p:nvPr/>
          </p:nvSpPr>
          <p:spPr>
            <a:xfrm>
              <a:off x="7307996" y="6326636"/>
              <a:ext cx="354934" cy="242484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ight Triangle 61"/>
            <p:cNvSpPr/>
            <p:nvPr/>
          </p:nvSpPr>
          <p:spPr>
            <a:xfrm flipH="1">
              <a:off x="6648832" y="6326636"/>
              <a:ext cx="354934" cy="242484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023477" y="5582238"/>
              <a:ext cx="2648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1419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52958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640829" y="1969587"/>
            <a:ext cx="5958706" cy="267765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conditions are sulfonamides used to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tx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Most are antimicrobials. They are commonly used to treat bacterial UTIs, but have efficacy against toxoplasmosis, pneumocystis and other bugs. Some have been found to be effective anti-seizure meds. At least one is a diuretic.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sulfonamide is the most infamous for its ability to induce significant ophthalmic side effects?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Trimethoprim-sulfamethoxazole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the name for the syndrome of these significant side effects?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Stevens-Johnson syndrome (SJS)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2683" y="3374456"/>
            <a:ext cx="6322565" cy="73866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SJS is also known as…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erythema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multiforme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 major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Severe cases may meet the definition of…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toxic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1">
                    <a:lumMod val="50000"/>
                  </a:schemeClr>
                </a:solidFill>
              </a:rPr>
              <a:t>epidermal necrolysis (TEN)</a:t>
            </a:r>
          </a:p>
        </p:txBody>
      </p:sp>
      <p:sp>
        <p:nvSpPr>
          <p:cNvPr id="2" name="Oval 1"/>
          <p:cNvSpPr/>
          <p:nvPr/>
        </p:nvSpPr>
        <p:spPr>
          <a:xfrm>
            <a:off x="2495501" y="4217135"/>
            <a:ext cx="3403023" cy="54549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790165" y="5095363"/>
            <a:ext cx="5246508" cy="138499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Three other drugs/drug classes are most commonly implicated. What are they?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N</a:t>
            </a:r>
            <a:r>
              <a:rPr lang="en-US" sz="1400" dirty="0">
                <a:solidFill>
                  <a:srgbClr val="0000FF"/>
                </a:solidFill>
              </a:rPr>
              <a:t>SAIDs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A</a:t>
            </a:r>
            <a:r>
              <a:rPr lang="en-US" sz="1400" dirty="0">
                <a:solidFill>
                  <a:srgbClr val="0000FF"/>
                </a:solidFill>
              </a:rPr>
              <a:t>nticonvulsants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>
                <a:solidFill>
                  <a:srgbClr val="0000FF"/>
                </a:solidFill>
              </a:rPr>
              <a:t>S</a:t>
            </a:r>
            <a:r>
              <a:rPr lang="en-US" sz="1400" dirty="0">
                <a:solidFill>
                  <a:srgbClr val="0000FF"/>
                </a:solidFill>
              </a:rPr>
              <a:t>ulfonamides</a:t>
            </a:r>
          </a:p>
          <a:p>
            <a:r>
              <a:rPr lang="en-US" sz="1400" dirty="0">
                <a:solidFill>
                  <a:srgbClr val="0000FF"/>
                </a:solidFill>
              </a:rPr>
              <a:t>--</a:t>
            </a:r>
            <a:r>
              <a:rPr lang="en-US" sz="1400" b="1" dirty="0" err="1">
                <a:solidFill>
                  <a:srgbClr val="0000FF"/>
                </a:solidFill>
              </a:rPr>
              <a:t>A</a:t>
            </a:r>
            <a:r>
              <a:rPr lang="en-US" sz="1400" dirty="0" err="1">
                <a:solidFill>
                  <a:srgbClr val="0000FF"/>
                </a:solidFill>
              </a:rPr>
              <a:t>llopurinol</a:t>
            </a:r>
            <a:r>
              <a:rPr lang="en-US" sz="1400" dirty="0" err="1">
                <a:solidFill>
                  <a:schemeClr val="accent5">
                    <a:lumMod val="75000"/>
                  </a:schemeClr>
                </a:solidFill>
              </a:rPr>
              <a:t>within</a:t>
            </a:r>
            <a:r>
              <a:rPr lang="en-US" sz="1400" b="1" dirty="0">
                <a:solidFill>
                  <a:schemeClr val="accent5">
                    <a:lumMod val="75000"/>
                  </a:schemeClr>
                </a:solidFill>
              </a:rPr>
              <a:t>  8 weeks  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of the start of drug use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3607916" y="5376657"/>
            <a:ext cx="1014098" cy="1354932"/>
            <a:chOff x="6648832" y="5214188"/>
            <a:chExt cx="1014098" cy="1354932"/>
          </a:xfrm>
        </p:grpSpPr>
        <p:sp>
          <p:nvSpPr>
            <p:cNvPr id="59" name="Flowchart: Delay 58"/>
            <p:cNvSpPr/>
            <p:nvPr/>
          </p:nvSpPr>
          <p:spPr>
            <a:xfrm rot="16200000">
              <a:off x="6488270" y="5749395"/>
              <a:ext cx="1354932" cy="284518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15834" y="5582238"/>
              <a:ext cx="29527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</a:t>
              </a:r>
            </a:p>
            <a:p>
              <a:r>
                <a:rPr lang="en-US" sz="1200" dirty="0"/>
                <a:t>A</a:t>
              </a:r>
            </a:p>
            <a:p>
              <a:r>
                <a:rPr lang="en-US" sz="1200" dirty="0"/>
                <a:t>S</a:t>
              </a:r>
            </a:p>
            <a:p>
              <a:r>
                <a:rPr lang="en-US" sz="1200" dirty="0"/>
                <a:t>A</a:t>
              </a:r>
            </a:p>
          </p:txBody>
        </p:sp>
        <p:sp>
          <p:nvSpPr>
            <p:cNvPr id="61" name="Right Triangle 60"/>
            <p:cNvSpPr/>
            <p:nvPr/>
          </p:nvSpPr>
          <p:spPr>
            <a:xfrm>
              <a:off x="7307996" y="6326636"/>
              <a:ext cx="354934" cy="242484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ight Triangle 61"/>
            <p:cNvSpPr/>
            <p:nvPr/>
          </p:nvSpPr>
          <p:spPr>
            <a:xfrm flipH="1">
              <a:off x="6648832" y="6326636"/>
              <a:ext cx="354934" cy="242484"/>
            </a:xfrm>
            <a:prstGeom prst="rt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023477" y="5582238"/>
              <a:ext cx="2648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979673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99FF99"/>
                </a:solidFill>
              </a:rPr>
              <a:t>hypopyon</a:t>
            </a:r>
            <a:r>
              <a:rPr lang="en-US" sz="1400" i="1" dirty="0">
                <a:solidFill>
                  <a:srgbClr val="99FF99"/>
                </a:solidFill>
              </a:rPr>
              <a:t>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or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0278084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They are used also to treat  hypercalcemia  associated with various conditions.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99FF99"/>
                </a:solidFill>
              </a:rPr>
              <a:t>hypopyon</a:t>
            </a:r>
            <a:r>
              <a:rPr lang="en-US" sz="1400" i="1" dirty="0">
                <a:solidFill>
                  <a:srgbClr val="99FF99"/>
                </a:solidFill>
              </a:rPr>
              <a:t>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or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620878" y="3476544"/>
            <a:ext cx="1023154" cy="2169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138379" y="3668355"/>
            <a:ext cx="1153371" cy="219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765281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52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They are used also to treat  hypercalcemia  associated with various conditions.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99FF99"/>
                </a:solidFill>
              </a:rPr>
              <a:t>hypopyon</a:t>
            </a:r>
            <a:r>
              <a:rPr lang="en-US" sz="1400" i="1" dirty="0">
                <a:solidFill>
                  <a:srgbClr val="99FF99"/>
                </a:solidFill>
              </a:rPr>
              <a:t>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or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837372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IV </a:t>
            </a:r>
            <a:r>
              <a:rPr lang="en-US" sz="1400" dirty="0" err="1">
                <a:solidFill>
                  <a:srgbClr val="99FF99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99FF99"/>
                </a:solidFill>
              </a:rPr>
              <a:t>hypopyon</a:t>
            </a:r>
            <a:r>
              <a:rPr lang="en-US" sz="1400" i="1" dirty="0">
                <a:solidFill>
                  <a:srgbClr val="99FF99"/>
                </a:solidFill>
              </a:rPr>
              <a:t>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or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6400706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99FF99"/>
                </a:solidFill>
              </a:rPr>
              <a:t>hypopyon</a:t>
            </a:r>
            <a:r>
              <a:rPr lang="en-US" sz="1400" i="1" dirty="0">
                <a:solidFill>
                  <a:srgbClr val="99FF99"/>
                </a:solidFill>
              </a:rPr>
              <a:t>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or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7246998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99FF99"/>
                </a:solidFill>
              </a:rPr>
              <a:t>episcleritis</a:t>
            </a:r>
            <a:r>
              <a:rPr lang="en-US" sz="1400" dirty="0">
                <a:solidFill>
                  <a:srgbClr val="99FF99"/>
                </a:solidFill>
              </a:rPr>
              <a:t>  or  </a:t>
            </a:r>
            <a:r>
              <a:rPr lang="en-US" sz="1400" dirty="0" err="1">
                <a:solidFill>
                  <a:srgbClr val="99FF99"/>
                </a:solidFill>
              </a:rPr>
              <a:t>scleritis</a:t>
            </a:r>
            <a:endParaRPr lang="en-US" sz="1400" dirty="0">
              <a:solidFill>
                <a:srgbClr val="99FF99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5362412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0000FF"/>
                </a:solidFill>
              </a:rPr>
              <a:t>episcleritis</a:t>
            </a:r>
            <a:r>
              <a:rPr lang="en-US" sz="1400" dirty="0">
                <a:solidFill>
                  <a:srgbClr val="0000FF"/>
                </a:solidFill>
              </a:rPr>
              <a:t>  or  </a:t>
            </a:r>
            <a:r>
              <a:rPr lang="en-US" sz="1400" dirty="0" err="1">
                <a:solidFill>
                  <a:srgbClr val="0000FF"/>
                </a:solidFill>
              </a:rPr>
              <a:t>scleritis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4630" y="4971734"/>
            <a:ext cx="1096170" cy="254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567142" y="4971734"/>
            <a:ext cx="816792" cy="254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7691544" y="4971734"/>
            <a:ext cx="785343" cy="254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726915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IV </a:t>
            </a:r>
            <a:r>
              <a:rPr lang="en-US" sz="1400" dirty="0" err="1">
                <a:solidFill>
                  <a:srgbClr val="0000FF"/>
                </a:solidFill>
              </a:rPr>
              <a:t>pamidronate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rgbClr val="0000FF"/>
                </a:solidFill>
              </a:rPr>
              <a:t>episcleritis</a:t>
            </a:r>
            <a:r>
              <a:rPr lang="en-US" sz="1400" dirty="0">
                <a:solidFill>
                  <a:srgbClr val="0000FF"/>
                </a:solidFill>
              </a:rPr>
              <a:t>  or  </a:t>
            </a:r>
            <a:r>
              <a:rPr lang="en-US" sz="1400" dirty="0" err="1">
                <a:solidFill>
                  <a:srgbClr val="0000FF"/>
                </a:solidFill>
              </a:rPr>
              <a:t>scleritis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2182357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6C6D1116-00A6-4FB9-81EB-13201A97923D}"/>
              </a:ext>
            </a:extLst>
          </p:cNvPr>
          <p:cNvSpPr txBox="1"/>
          <p:nvPr/>
        </p:nvSpPr>
        <p:spPr>
          <a:xfrm>
            <a:off x="3157810" y="5344334"/>
            <a:ext cx="5601877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FFF00"/>
                </a:solidFill>
              </a:rPr>
              <a:t>Is bisphosphonate anterior uveitis typically unilateral, or bilateral?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Bilateral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the conjunctivitis/</a:t>
            </a:r>
            <a:r>
              <a:rPr lang="en-US" sz="1400" i="1" dirty="0" err="1">
                <a:solidFill>
                  <a:srgbClr val="FFFF00"/>
                </a:solidFill>
              </a:rPr>
              <a:t>episcleritis</a:t>
            </a:r>
            <a:r>
              <a:rPr lang="en-US" sz="1400" i="1" dirty="0">
                <a:solidFill>
                  <a:srgbClr val="FFFF00"/>
                </a:solidFill>
              </a:rPr>
              <a:t>/</a:t>
            </a:r>
            <a:r>
              <a:rPr lang="en-US" sz="1400" i="1" dirty="0" err="1">
                <a:solidFill>
                  <a:srgbClr val="FFFF00"/>
                </a:solidFill>
              </a:rPr>
              <a:t>scleritis</a:t>
            </a:r>
            <a:r>
              <a:rPr lang="en-US" sz="1400" i="1" dirty="0">
                <a:solidFill>
                  <a:srgbClr val="FFFF00"/>
                </a:solidFill>
              </a:rPr>
              <a:t> usually unilateral, or bilateral?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Uni</a:t>
            </a:r>
            <a:r>
              <a:rPr lang="en-US" sz="1400" dirty="0">
                <a:solidFill>
                  <a:srgbClr val="FFFF00"/>
                </a:solidFill>
              </a:rPr>
              <a:t>lateral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IV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pamidronate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episcleritis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or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scleritis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57810" y="5344334"/>
            <a:ext cx="5329367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bisphosphonate anterior uveitis typically unilateral, or bilateral?</a:t>
            </a:r>
            <a:endParaRPr lang="en-US" sz="1400" i="1" dirty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the conjunctivitis/</a:t>
            </a:r>
            <a:r>
              <a:rPr lang="en-US" sz="1400" i="1" dirty="0" err="1">
                <a:solidFill>
                  <a:srgbClr val="FFFF00"/>
                </a:solidFill>
              </a:rPr>
              <a:t>episcleritis</a:t>
            </a:r>
            <a:r>
              <a:rPr lang="en-US" sz="1400" i="1" dirty="0">
                <a:solidFill>
                  <a:srgbClr val="FFFF00"/>
                </a:solidFill>
              </a:rPr>
              <a:t>/</a:t>
            </a:r>
            <a:r>
              <a:rPr lang="en-US" sz="1400" i="1" dirty="0" err="1">
                <a:solidFill>
                  <a:srgbClr val="FFFF00"/>
                </a:solidFill>
              </a:rPr>
              <a:t>scleritis</a:t>
            </a:r>
            <a:r>
              <a:rPr lang="en-US" sz="1400" i="1" dirty="0">
                <a:solidFill>
                  <a:srgbClr val="FFFF00"/>
                </a:solidFill>
              </a:rPr>
              <a:t> usually unilateral, or bilateral?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Uni</a:t>
            </a:r>
            <a:r>
              <a:rPr lang="en-US" sz="1400" dirty="0">
                <a:solidFill>
                  <a:srgbClr val="FFFF00"/>
                </a:solidFill>
              </a:rPr>
              <a:t>lateral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7993616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0F965ABE-7F5D-4474-A508-F797B83058B9}"/>
              </a:ext>
            </a:extLst>
          </p:cNvPr>
          <p:cNvSpPr txBox="1"/>
          <p:nvPr/>
        </p:nvSpPr>
        <p:spPr>
          <a:xfrm>
            <a:off x="3157810" y="5344334"/>
            <a:ext cx="5601877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FFF00"/>
                </a:solidFill>
              </a:rPr>
              <a:t>Is bisphosphonate anterior uveitis typically unilateral, or bilateral?</a:t>
            </a:r>
          </a:p>
          <a:p>
            <a:r>
              <a:rPr lang="en-US" sz="1400" dirty="0">
                <a:solidFill>
                  <a:srgbClr val="FFFF00"/>
                </a:solidFill>
              </a:rPr>
              <a:t>Bilateral</a:t>
            </a: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the conjunctivitis/</a:t>
            </a:r>
            <a:r>
              <a:rPr lang="en-US" sz="1400" i="1" dirty="0" err="1">
                <a:solidFill>
                  <a:srgbClr val="FFFF00"/>
                </a:solidFill>
              </a:rPr>
              <a:t>episcleritis</a:t>
            </a:r>
            <a:r>
              <a:rPr lang="en-US" sz="1400" i="1" dirty="0">
                <a:solidFill>
                  <a:srgbClr val="FFFF00"/>
                </a:solidFill>
              </a:rPr>
              <a:t>/</a:t>
            </a:r>
            <a:r>
              <a:rPr lang="en-US" sz="1400" i="1" dirty="0" err="1">
                <a:solidFill>
                  <a:srgbClr val="FFFF00"/>
                </a:solidFill>
              </a:rPr>
              <a:t>scleritis</a:t>
            </a:r>
            <a:r>
              <a:rPr lang="en-US" sz="1400" i="1" dirty="0">
                <a:solidFill>
                  <a:srgbClr val="FFFF00"/>
                </a:solidFill>
              </a:rPr>
              <a:t> usually unilateral, or bilateral?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Uni</a:t>
            </a:r>
            <a:r>
              <a:rPr lang="en-US" sz="1400" dirty="0">
                <a:solidFill>
                  <a:srgbClr val="FFFF00"/>
                </a:solidFill>
              </a:rPr>
              <a:t>lateral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IV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pamidronate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No. But it is associated with  conjunctivitis ,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episcleritis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 or 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scleritis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157810" y="5344334"/>
            <a:ext cx="5469355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bisphosphonate anterior uveitis typically unilateral, or bilateral?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Bilateral</a:t>
            </a:r>
            <a:endParaRPr lang="en-US" sz="1400" dirty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  <a:p>
            <a:r>
              <a:rPr lang="en-US" sz="1400" i="1" dirty="0">
                <a:solidFill>
                  <a:srgbClr val="FFFF00"/>
                </a:solidFill>
              </a:rPr>
              <a:t>Is the conjunctivitis/episcleritis/scleritis usually unilateral, or </a:t>
            </a:r>
            <a:r>
              <a:rPr lang="en-US" sz="1400" b="1" dirty="0">
                <a:solidFill>
                  <a:srgbClr val="FFFF00"/>
                </a:solidFill>
              </a:rPr>
              <a:t>Uni</a:t>
            </a:r>
            <a:r>
              <a:rPr lang="en-US" sz="1400" dirty="0">
                <a:solidFill>
                  <a:srgbClr val="FFFF00"/>
                </a:solidFill>
              </a:rPr>
              <a:t>lateral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6016266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595A9B77-F042-40E8-BE4E-3BF8AF0DDD2B}"/>
              </a:ext>
            </a:extLst>
          </p:cNvPr>
          <p:cNvSpPr txBox="1"/>
          <p:nvPr/>
        </p:nvSpPr>
        <p:spPr>
          <a:xfrm>
            <a:off x="3157810" y="5344334"/>
            <a:ext cx="5601877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bisphosphonate anterior uveitis typically unilateral, or bilateral?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Bilateral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the conjunctivitis/</a:t>
            </a:r>
            <a:r>
              <a:rPr lang="en-US" sz="1400" i="1" dirty="0" err="1">
                <a:solidFill>
                  <a:srgbClr val="0000FF"/>
                </a:solidFill>
              </a:rPr>
              <a:t>episcleritis</a:t>
            </a:r>
            <a:r>
              <a:rPr lang="en-US" sz="1400" i="1" dirty="0">
                <a:solidFill>
                  <a:srgbClr val="0000FF"/>
                </a:solidFill>
              </a:rPr>
              <a:t>/</a:t>
            </a:r>
            <a:r>
              <a:rPr lang="en-US" sz="1400" i="1" dirty="0" err="1">
                <a:solidFill>
                  <a:srgbClr val="0000FF"/>
                </a:solidFill>
              </a:rPr>
              <a:t>scleritis</a:t>
            </a:r>
            <a:r>
              <a:rPr lang="en-US" sz="1400" i="1" dirty="0">
                <a:solidFill>
                  <a:srgbClr val="0000FF"/>
                </a:solidFill>
              </a:rPr>
              <a:t> usually unilateral, or bilateral?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Uni</a:t>
            </a:r>
            <a:r>
              <a:rPr lang="en-US" sz="1400" dirty="0">
                <a:solidFill>
                  <a:srgbClr val="0000FF"/>
                </a:solidFill>
              </a:rPr>
              <a:t>lateral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IV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pamidronate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No. But it is associated with  </a:t>
            </a:r>
            <a:r>
              <a:rPr lang="en-US" sz="1400" b="1" dirty="0">
                <a:solidFill>
                  <a:srgbClr val="0000FF"/>
                </a:solidFill>
              </a:rPr>
              <a:t>conjunctivitis</a:t>
            </a:r>
            <a:r>
              <a:rPr lang="en-US" sz="1400" dirty="0">
                <a:solidFill>
                  <a:srgbClr val="0000FF"/>
                </a:solidFill>
              </a:rPr>
              <a:t> ,  </a:t>
            </a:r>
            <a:r>
              <a:rPr lang="en-US" sz="1400" b="1" dirty="0" err="1">
                <a:solidFill>
                  <a:srgbClr val="0000FF"/>
                </a:solidFill>
              </a:rPr>
              <a:t>episcleritis</a:t>
            </a:r>
            <a:r>
              <a:rPr lang="en-US" sz="1400" dirty="0">
                <a:solidFill>
                  <a:srgbClr val="0000FF"/>
                </a:solidFill>
              </a:rPr>
              <a:t>  or  </a:t>
            </a:r>
            <a:r>
              <a:rPr lang="en-US" sz="1400" b="1" dirty="0" err="1">
                <a:solidFill>
                  <a:srgbClr val="0000FF"/>
                </a:solidFill>
              </a:rPr>
              <a:t>scleritis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57810" y="5344334"/>
            <a:ext cx="5588625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bisphosphonate anterior uveitis typically unilateral, or bilateral?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Bilateral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the conjunctivitis/</a:t>
            </a:r>
            <a:r>
              <a:rPr lang="en-US" sz="1400" i="1" dirty="0" err="1">
                <a:solidFill>
                  <a:srgbClr val="0000FF"/>
                </a:solidFill>
              </a:rPr>
              <a:t>episcleritis</a:t>
            </a:r>
            <a:r>
              <a:rPr lang="en-US" sz="1400" i="1" dirty="0">
                <a:solidFill>
                  <a:srgbClr val="0000FF"/>
                </a:solidFill>
              </a:rPr>
              <a:t>/</a:t>
            </a:r>
            <a:r>
              <a:rPr lang="en-US" sz="1400" i="1" dirty="0" err="1">
                <a:solidFill>
                  <a:srgbClr val="0000FF"/>
                </a:solidFill>
              </a:rPr>
              <a:t>scleritis</a:t>
            </a:r>
            <a:r>
              <a:rPr lang="en-US" sz="1400" i="1" dirty="0">
                <a:solidFill>
                  <a:srgbClr val="0000FF"/>
                </a:solidFill>
              </a:rPr>
              <a:t> usually unilateral, or bilateral?</a:t>
            </a:r>
          </a:p>
          <a:p>
            <a:r>
              <a:rPr lang="en-US" sz="1400" b="1" dirty="0">
                <a:solidFill>
                  <a:srgbClr val="FFFF00"/>
                </a:solidFill>
              </a:rPr>
              <a:t>Uni</a:t>
            </a:r>
            <a:r>
              <a:rPr lang="en-US" sz="1400" dirty="0">
                <a:solidFill>
                  <a:srgbClr val="FFFF00"/>
                </a:solidFill>
              </a:rPr>
              <a:t>lateral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5601767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90308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12011" y="3194682"/>
            <a:ext cx="5905500" cy="2031325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are bisphosphonates used to treat?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The most common indication is  osteoporosis  prevention. They are used also to treat  hypercalcemia  associated with various conditions.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Which bisphosphonate is most strongly associated with uveitis?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IV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pamidronate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No. But it is associated with  </a:t>
            </a:r>
            <a:r>
              <a:rPr lang="en-US" sz="1400" b="1" dirty="0">
                <a:solidFill>
                  <a:srgbClr val="0000FF"/>
                </a:solidFill>
              </a:rPr>
              <a:t>conjunctivitis</a:t>
            </a:r>
            <a:r>
              <a:rPr lang="en-US" sz="1400" dirty="0">
                <a:solidFill>
                  <a:srgbClr val="0000FF"/>
                </a:solidFill>
              </a:rPr>
              <a:t> ,  </a:t>
            </a:r>
            <a:r>
              <a:rPr lang="en-US" sz="1400" b="1" dirty="0" err="1">
                <a:solidFill>
                  <a:srgbClr val="0000FF"/>
                </a:solidFill>
              </a:rPr>
              <a:t>episcleritis</a:t>
            </a:r>
            <a:r>
              <a:rPr lang="en-US" sz="1400" dirty="0">
                <a:solidFill>
                  <a:srgbClr val="0000FF"/>
                </a:solidFill>
              </a:rPr>
              <a:t>  or  </a:t>
            </a:r>
            <a:r>
              <a:rPr lang="en-US" sz="1400" b="1" dirty="0" err="1">
                <a:solidFill>
                  <a:srgbClr val="0000FF"/>
                </a:solidFill>
              </a:rPr>
              <a:t>scleritis</a:t>
            </a:r>
            <a:endParaRPr lang="en-US" sz="1400" b="1" dirty="0">
              <a:solidFill>
                <a:srgbClr val="0000FF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57810" y="5344334"/>
            <a:ext cx="5601877" cy="116955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bisphosphonate anterior uveitis typically unilateral, or bilateral?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Bilateral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the conjunctivitis/</a:t>
            </a:r>
            <a:r>
              <a:rPr lang="en-US" sz="1400" i="1" dirty="0" err="1">
                <a:solidFill>
                  <a:srgbClr val="0000FF"/>
                </a:solidFill>
              </a:rPr>
              <a:t>episcleritis</a:t>
            </a:r>
            <a:r>
              <a:rPr lang="en-US" sz="1400" i="1" dirty="0">
                <a:solidFill>
                  <a:srgbClr val="0000FF"/>
                </a:solidFill>
              </a:rPr>
              <a:t>/</a:t>
            </a:r>
            <a:r>
              <a:rPr lang="en-US" sz="1400" i="1" dirty="0" err="1">
                <a:solidFill>
                  <a:srgbClr val="0000FF"/>
                </a:solidFill>
              </a:rPr>
              <a:t>scleritis</a:t>
            </a:r>
            <a:r>
              <a:rPr lang="en-US" sz="1400" i="1" dirty="0">
                <a:solidFill>
                  <a:srgbClr val="0000FF"/>
                </a:solidFill>
              </a:rPr>
              <a:t> usually unilateral, or bilateral?</a:t>
            </a:r>
          </a:p>
          <a:p>
            <a:r>
              <a:rPr lang="en-US" sz="1400" b="1" dirty="0">
                <a:solidFill>
                  <a:srgbClr val="0000FF"/>
                </a:solidFill>
              </a:rPr>
              <a:t>Uni</a:t>
            </a:r>
            <a:r>
              <a:rPr lang="en-US" sz="1400" dirty="0">
                <a:solidFill>
                  <a:srgbClr val="0000FF"/>
                </a:solidFill>
              </a:rPr>
              <a:t>lateral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05004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65915" y="2442829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84505" y="2501781"/>
            <a:ext cx="3659313" cy="21841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On second thought, remember this one too. An antiviral.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158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Autoimmune conditions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 select cases, yes 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Etanercept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(brand name:  Enbrel )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7350119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 select cases, yes 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Etanercept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(brand name:  Enbrel )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3919093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In select cases, yes 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Etanercept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(brand name:  Enbrel )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3274448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Etanercept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(brand name:  Enbrel )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58397205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anti-TNF agent has been singled out as particularly likely to cause uveitis?</a:t>
            </a:r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Etanercept</a:t>
            </a:r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(brand name:  Enbrel )</a:t>
            </a: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9699790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Etanercept</a:t>
            </a:r>
            <a:r>
              <a:rPr lang="en-US" sz="1400" dirty="0">
                <a:solidFill>
                  <a:srgbClr val="0000FF"/>
                </a:solidFill>
              </a:rPr>
              <a:t> (brand name:  Enbrel )</a:t>
            </a:r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1679" y="4163701"/>
            <a:ext cx="534721" cy="26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658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Etanercept</a:t>
            </a:r>
            <a:r>
              <a:rPr lang="en-US" sz="1400" dirty="0">
                <a:solidFill>
                  <a:srgbClr val="0000FF"/>
                </a:solidFill>
              </a:rPr>
              <a:t> (brand name:  Enbrel )</a:t>
            </a:r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3031772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Etanercept</a:t>
            </a:r>
            <a:r>
              <a:rPr lang="en-US" sz="1400" dirty="0">
                <a:solidFill>
                  <a:srgbClr val="0000FF"/>
                </a:solidFill>
              </a:rPr>
              <a:t> (brand name:  Enbrel 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Weirdly, the anti-TNF agents have been biopsy-proven to induce a common systemic inflammatory condition. What is it?</a:t>
            </a:r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Sarcoidosis</a:t>
            </a: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6378642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Etanercept</a:t>
            </a:r>
            <a:r>
              <a:rPr lang="en-US" sz="1400" dirty="0">
                <a:solidFill>
                  <a:srgbClr val="0000FF"/>
                </a:solidFill>
              </a:rPr>
              <a:t> (brand name:  Enbrel 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Sarcoidosis</a:t>
            </a:r>
            <a:endParaRPr lang="en-US" sz="14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Can they induce </a:t>
            </a:r>
            <a:r>
              <a:rPr lang="en-US" sz="1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ocular</a:t>
            </a:r>
            <a:r>
              <a:rPr lang="en-US" sz="14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sarcoidosis?</a:t>
            </a: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7243387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Etanercept</a:t>
            </a:r>
            <a:r>
              <a:rPr lang="en-US" sz="1400" dirty="0">
                <a:solidFill>
                  <a:srgbClr val="0000FF"/>
                </a:solidFill>
              </a:rPr>
              <a:t> (brand name:  Enbrel 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Sarcoidosis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Can they induce </a:t>
            </a:r>
            <a:r>
              <a:rPr lang="en-US" sz="1400" b="1" dirty="0">
                <a:solidFill>
                  <a:srgbClr val="0000FF"/>
                </a:solidFill>
              </a:rPr>
              <a:t>ocular</a:t>
            </a:r>
            <a:r>
              <a:rPr lang="en-US" sz="1400" i="1" dirty="0">
                <a:solidFill>
                  <a:srgbClr val="0000FF"/>
                </a:solidFill>
              </a:rPr>
              <a:t> sarcoidosis?</a:t>
            </a:r>
            <a:endParaRPr lang="en-US" sz="14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sz="14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13397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721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63767" y="3926327"/>
            <a:ext cx="173477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anti-TNF agents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22482" y="2423523"/>
            <a:ext cx="5593187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are the anti-TNF agents used to treat?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dirty="0">
                <a:solidFill>
                  <a:srgbClr val="0000FF"/>
                </a:solidFill>
              </a:rPr>
              <a:t>Autoimmune conditions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Are they used to treat ocular inflammatory disease?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In select cases, yes 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Which anti-TNF agent has been singled out as particularly likely to cause uveitis?</a:t>
            </a:r>
          </a:p>
          <a:p>
            <a:r>
              <a:rPr lang="en-US" sz="1400" dirty="0" err="1">
                <a:solidFill>
                  <a:srgbClr val="0000FF"/>
                </a:solidFill>
              </a:rPr>
              <a:t>Etanercept</a:t>
            </a:r>
            <a:r>
              <a:rPr lang="en-US" sz="1400" dirty="0">
                <a:solidFill>
                  <a:srgbClr val="0000FF"/>
                </a:solidFill>
              </a:rPr>
              <a:t> (brand name:  Enbrel )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Weirdly, the anti-TNF agents have been biopsy-proven to induce a common systemic inflammatory condition. What is it?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Sarcoidosis</a:t>
            </a: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Can they induce </a:t>
            </a:r>
            <a:r>
              <a:rPr lang="en-US" sz="1400" b="1" dirty="0">
                <a:solidFill>
                  <a:srgbClr val="0000FF"/>
                </a:solidFill>
              </a:rPr>
              <a:t>ocular</a:t>
            </a:r>
            <a:r>
              <a:rPr lang="en-US" sz="1400" i="1" dirty="0">
                <a:solidFill>
                  <a:srgbClr val="0000FF"/>
                </a:solidFill>
              </a:rPr>
              <a:t> sarcoidosis?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2000755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60228" y="3966206"/>
            <a:ext cx="4489824" cy="116955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it mean to say a med is ‘</a:t>
            </a:r>
            <a:r>
              <a:rPr lang="en-US" sz="1400" i="1" dirty="0" err="1">
                <a:solidFill>
                  <a:srgbClr val="0000FF"/>
                </a:solidFill>
              </a:rPr>
              <a:t>antifilarial</a:t>
            </a:r>
            <a:r>
              <a:rPr lang="en-US" sz="1400" i="1" dirty="0">
                <a:solidFill>
                  <a:srgbClr val="0000FF"/>
                </a:solidFill>
              </a:rPr>
              <a:t>’?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It means the med is an effective </a:t>
            </a:r>
            <a:r>
              <a:rPr lang="en-US" sz="1400" dirty="0" err="1">
                <a:solidFill>
                  <a:srgbClr val="99FF99"/>
                </a:solidFill>
              </a:rPr>
              <a:t>antihelminthic</a:t>
            </a:r>
            <a:endParaRPr lang="en-US" sz="1400" dirty="0">
              <a:solidFill>
                <a:srgbClr val="99FF99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available in the US?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Not commercially (it can be requested from the CDC)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21114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Diethylcarbamazine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0508072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60228" y="3966206"/>
            <a:ext cx="4489824" cy="116955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it mean to say a med is ‘</a:t>
            </a:r>
            <a:r>
              <a:rPr lang="en-US" sz="1400" i="1" dirty="0" err="1">
                <a:solidFill>
                  <a:srgbClr val="0000FF"/>
                </a:solidFill>
              </a:rPr>
              <a:t>antifilarial</a:t>
            </a:r>
            <a:r>
              <a:rPr lang="en-US" sz="14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It means the med is an effective </a:t>
            </a:r>
            <a:r>
              <a:rPr lang="en-US" sz="1400" dirty="0" err="1">
                <a:solidFill>
                  <a:srgbClr val="0000FF"/>
                </a:solidFill>
              </a:rPr>
              <a:t>antihelminthic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i="1" dirty="0">
                <a:solidFill>
                  <a:srgbClr val="99FF99"/>
                </a:solidFill>
              </a:rPr>
              <a:t>Is it available in the US?</a:t>
            </a:r>
          </a:p>
          <a:p>
            <a:r>
              <a:rPr lang="en-US" sz="1400" dirty="0">
                <a:solidFill>
                  <a:srgbClr val="99FF99"/>
                </a:solidFill>
              </a:rPr>
              <a:t>Not commercially (it can be requested from the CDC)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21114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Diethylcarbamazine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51132019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60228" y="3966206"/>
            <a:ext cx="4489824" cy="116955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it mean to say a med is ‘</a:t>
            </a:r>
            <a:r>
              <a:rPr lang="en-US" sz="1400" i="1" dirty="0" err="1">
                <a:solidFill>
                  <a:srgbClr val="0000FF"/>
                </a:solidFill>
              </a:rPr>
              <a:t>antifilarial</a:t>
            </a:r>
            <a:r>
              <a:rPr lang="en-US" sz="14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It means the med is an effective </a:t>
            </a:r>
            <a:r>
              <a:rPr lang="en-US" sz="1400" dirty="0" err="1">
                <a:solidFill>
                  <a:srgbClr val="0000FF"/>
                </a:solidFill>
              </a:rPr>
              <a:t>antihelminthic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available in the US?</a:t>
            </a:r>
            <a:endParaRPr lang="en-US" sz="1400" i="1" dirty="0">
              <a:solidFill>
                <a:srgbClr val="99FF99"/>
              </a:solidFill>
            </a:endParaRPr>
          </a:p>
          <a:p>
            <a:r>
              <a:rPr lang="en-US" sz="1400" dirty="0">
                <a:solidFill>
                  <a:srgbClr val="99FF99"/>
                </a:solidFill>
              </a:rPr>
              <a:t>Not commercially (it can be requested from the CDC)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21114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Diethylcarbamazine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5235911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60228" y="3966206"/>
            <a:ext cx="4489824" cy="1169551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does it mean to say a med is ‘</a:t>
            </a:r>
            <a:r>
              <a:rPr lang="en-US" sz="1400" i="1" dirty="0" err="1">
                <a:solidFill>
                  <a:srgbClr val="0000FF"/>
                </a:solidFill>
              </a:rPr>
              <a:t>antifilarial</a:t>
            </a:r>
            <a:r>
              <a:rPr lang="en-US" sz="1400" i="1" dirty="0">
                <a:solidFill>
                  <a:srgbClr val="0000FF"/>
                </a:solidFill>
              </a:rPr>
              <a:t>’?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It means the med is an effective </a:t>
            </a:r>
            <a:r>
              <a:rPr lang="en-US" sz="1400" dirty="0" err="1">
                <a:solidFill>
                  <a:srgbClr val="0000FF"/>
                </a:solidFill>
              </a:rPr>
              <a:t>antihelminthic</a:t>
            </a:r>
            <a:endParaRPr lang="en-US" sz="1400" dirty="0">
              <a:solidFill>
                <a:srgbClr val="0000FF"/>
              </a:solidFill>
            </a:endParaRPr>
          </a:p>
          <a:p>
            <a:endParaRPr lang="en-US" sz="1400" i="1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available in the US?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Not commercially (it can be requested from the CDC)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211147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Diethylcarbamazine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1928726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79652" y="2091432"/>
            <a:ext cx="2577971" cy="31862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 </a:t>
            </a:r>
            <a:r>
              <a:rPr lang="en-US" sz="1050" i="1" dirty="0">
                <a:solidFill>
                  <a:schemeClr val="tx1"/>
                </a:solidFill>
                <a:latin typeface="Symbol" panose="05050102010706020507" pitchFamily="18" charset="2"/>
              </a:rPr>
              <a:t>b</a:t>
            </a:r>
            <a:r>
              <a:rPr lang="en-US" sz="1050" i="1" dirty="0">
                <a:solidFill>
                  <a:schemeClr val="tx1"/>
                </a:solidFill>
              </a:rPr>
              <a:t> blocker rarely prescribed in the 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22223251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785277-7034-4795-8560-05FD1D6FE0B4}"/>
              </a:ext>
            </a:extLst>
          </p:cNvPr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08497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94579" y="2417085"/>
            <a:ext cx="3915326" cy="352631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 glaucoma drug class VERY commonly prescribed in the US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785277-7034-4795-8560-05FD1D6FE0B4}"/>
              </a:ext>
            </a:extLst>
          </p:cNvPr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6552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785277-7034-4795-8560-05FD1D6FE0B4}"/>
              </a:ext>
            </a:extLst>
          </p:cNvPr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B25DCFD-5D07-44BE-99C7-BED649851C6A}"/>
              </a:ext>
            </a:extLst>
          </p:cNvPr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</p:spTree>
    <p:extLst>
      <p:ext uri="{BB962C8B-B14F-4D97-AF65-F5344CB8AC3E}">
        <p14:creationId xmlns:p14="http://schemas.microsoft.com/office/powerpoint/2010/main" val="289627944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79651" y="2827655"/>
            <a:ext cx="4187025" cy="28038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 glaucoma drug class, rarely prescribed in the US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60834" y="2801896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F785277-7034-4795-8560-05FD1D6FE0B4}"/>
              </a:ext>
            </a:extLst>
          </p:cNvPr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B25DCFD-5D07-44BE-99C7-BED649851C6A}"/>
              </a:ext>
            </a:extLst>
          </p:cNvPr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</p:spTree>
    <p:extLst>
      <p:ext uri="{BB962C8B-B14F-4D97-AF65-F5344CB8AC3E}">
        <p14:creationId xmlns:p14="http://schemas.microsoft.com/office/powerpoint/2010/main" val="110787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65915" y="2812161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85263" y="2829309"/>
            <a:ext cx="4004923" cy="26389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 commonly </a:t>
            </a:r>
            <a:r>
              <a:rPr lang="en-US" sz="1050" i="1" dirty="0" err="1">
                <a:solidFill>
                  <a:schemeClr val="tx1"/>
                </a:solidFill>
              </a:rPr>
              <a:t>Rx’d</a:t>
            </a:r>
            <a:r>
              <a:rPr lang="en-US" sz="1050" i="1" dirty="0">
                <a:solidFill>
                  <a:schemeClr val="tx1"/>
                </a:solidFill>
              </a:rPr>
              <a:t> class (most are antibiotics)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14125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39155514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260834" y="2801896"/>
            <a:ext cx="264848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2" name="Oval 1"/>
          <p:cNvSpPr/>
          <p:nvPr/>
        </p:nvSpPr>
        <p:spPr>
          <a:xfrm>
            <a:off x="4174905" y="2619126"/>
            <a:ext cx="2773048" cy="7011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91305" y="3398935"/>
            <a:ext cx="6517736" cy="9541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Note: The latest (at the time of this writing) version of the </a:t>
            </a:r>
            <a:r>
              <a:rPr lang="en-US" sz="1400" i="1" dirty="0"/>
              <a:t>Uveitis</a:t>
            </a:r>
            <a:r>
              <a:rPr lang="en-US" sz="1400" dirty="0"/>
              <a:t> book incorrectly refers to these as “anticholinesterase inhibitors.” The meds in question can be classified as ‘cholinesterase inhibitors,’ or as ‘anticholinesterases,’ but not as anticholinesterase inhibitors (I’m not sure such a med is even a thing).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41343753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18387" y="2614837"/>
            <a:ext cx="6251761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400" i="1" dirty="0" err="1">
                <a:solidFill>
                  <a:srgbClr val="0000FF"/>
                </a:solidFill>
              </a:rPr>
              <a:t>metipranolol</a:t>
            </a:r>
            <a:r>
              <a:rPr lang="en-US" sz="1400" i="1" dirty="0">
                <a:solidFill>
                  <a:srgbClr val="0000FF"/>
                </a:solidFill>
              </a:rPr>
              <a:t> pts?</a:t>
            </a:r>
            <a:endParaRPr 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 granulomatous</a:t>
            </a:r>
            <a:r>
              <a:rPr 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synechiae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069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18387" y="2614837"/>
            <a:ext cx="6251761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400" i="1" dirty="0" err="1">
                <a:solidFill>
                  <a:srgbClr val="0000FF"/>
                </a:solidFill>
              </a:rPr>
              <a:t>metipranolol</a:t>
            </a:r>
            <a:r>
              <a:rPr lang="en-US" sz="14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 granulomatous</a:t>
            </a:r>
            <a:r>
              <a:rPr 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synechiae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096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18387" y="2614837"/>
            <a:ext cx="6251761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400" i="1" dirty="0" err="1">
                <a:solidFill>
                  <a:srgbClr val="0000FF"/>
                </a:solidFill>
              </a:rPr>
              <a:t>metipranolol</a:t>
            </a:r>
            <a:r>
              <a:rPr lang="en-US" sz="14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unusual about the uveitis it induces?</a:t>
            </a:r>
            <a:endParaRPr lang="en-US" sz="1400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 granulomatous</a:t>
            </a:r>
            <a:r>
              <a:rPr 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synechiae</a:t>
            </a:r>
            <a:endParaRPr lang="en-US" sz="1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606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618387" y="2614837"/>
            <a:ext cx="6251761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400" i="1" dirty="0" err="1">
                <a:solidFill>
                  <a:srgbClr val="0000FF"/>
                </a:solidFill>
              </a:rPr>
              <a:t>metipranolol</a:t>
            </a:r>
            <a:r>
              <a:rPr lang="en-US" sz="14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It is  granulomatous</a:t>
            </a:r>
            <a:r>
              <a:rPr lang="en-US" sz="1400" b="1" dirty="0">
                <a:solidFill>
                  <a:srgbClr val="0000FF"/>
                </a:solidFill>
              </a:rPr>
              <a:t>  </a:t>
            </a:r>
            <a:r>
              <a:rPr lang="en-US" sz="1400" dirty="0">
                <a:solidFill>
                  <a:srgbClr val="0000FF"/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rgbClr val="0000FF"/>
                </a:solidFill>
              </a:rPr>
              <a:t>synechiae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13688" y="3746625"/>
            <a:ext cx="1326489" cy="216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5570326" y="3718219"/>
            <a:ext cx="1180134" cy="2558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two-words + an abb.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7162700" y="3718219"/>
            <a:ext cx="1633142" cy="25585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diff words</a:t>
            </a:r>
          </a:p>
        </p:txBody>
      </p:sp>
    </p:spTree>
    <p:extLst>
      <p:ext uri="{BB962C8B-B14F-4D97-AF65-F5344CB8AC3E}">
        <p14:creationId xmlns:p14="http://schemas.microsoft.com/office/powerpoint/2010/main" val="339161581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387" y="2614837"/>
            <a:ext cx="6251761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common among </a:t>
            </a:r>
            <a:r>
              <a:rPr lang="en-US" sz="1400" i="1" dirty="0" err="1">
                <a:solidFill>
                  <a:srgbClr val="0000FF"/>
                </a:solidFill>
              </a:rPr>
              <a:t>metipranolol</a:t>
            </a:r>
            <a:r>
              <a:rPr lang="en-US" sz="1400" i="1" dirty="0">
                <a:solidFill>
                  <a:srgbClr val="0000FF"/>
                </a:solidFill>
              </a:rPr>
              <a:t> pts?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It is  granulomatous</a:t>
            </a:r>
            <a:r>
              <a:rPr lang="en-US" sz="1400" b="1" dirty="0">
                <a:solidFill>
                  <a:srgbClr val="0000FF"/>
                </a:solidFill>
              </a:rPr>
              <a:t>  </a:t>
            </a:r>
            <a:r>
              <a:rPr lang="en-US" sz="1400" dirty="0">
                <a:solidFill>
                  <a:srgbClr val="0000FF"/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rgbClr val="0000FF"/>
                </a:solidFill>
              </a:rPr>
              <a:t>synechiae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43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387" y="2614837"/>
            <a:ext cx="6371067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400" b="1" dirty="0">
                <a:solidFill>
                  <a:srgbClr val="0000FF"/>
                </a:solidFill>
              </a:rPr>
              <a:t>granulomatous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947002" y="3635968"/>
            <a:ext cx="1573483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02E6A2-9D93-46A3-A000-B77E0A36B0FF}"/>
              </a:ext>
            </a:extLst>
          </p:cNvPr>
          <p:cNvSpPr txBox="1"/>
          <p:nvPr/>
        </p:nvSpPr>
        <p:spPr>
          <a:xfrm>
            <a:off x="2212111" y="4176138"/>
            <a:ext cx="576569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other topical glaucoma med also causes a granulomatous uveitis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(hint: It’s not on the list above)?</a:t>
            </a:r>
            <a:endParaRPr lang="en-US" sz="1400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sz="1400" b="1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Brimonidine</a:t>
            </a:r>
            <a:endParaRPr lang="en-US" sz="1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5491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387" y="2614837"/>
            <a:ext cx="6371067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400" b="1" dirty="0">
                <a:solidFill>
                  <a:srgbClr val="0000FF"/>
                </a:solidFill>
              </a:rPr>
              <a:t>granulomatous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947002" y="3635968"/>
            <a:ext cx="1573483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12111" y="4176138"/>
            <a:ext cx="576569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What other topical glaucoma med also causes a granulomatous uveitis</a:t>
            </a:r>
          </a:p>
          <a:p>
            <a:r>
              <a:rPr lang="en-US" sz="1400" i="1" dirty="0">
                <a:solidFill>
                  <a:srgbClr val="0000FF"/>
                </a:solidFill>
              </a:rPr>
              <a:t>(hint: It’s not on the list above)?</a:t>
            </a:r>
          </a:p>
          <a:p>
            <a:r>
              <a:rPr lang="en-US" sz="1400" b="1" dirty="0" err="1">
                <a:solidFill>
                  <a:srgbClr val="0000FF"/>
                </a:solidFill>
              </a:rPr>
              <a:t>Brimonidine</a:t>
            </a:r>
            <a:endParaRPr lang="en-US" sz="1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89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CCA519-B5D6-460C-90FA-5E47EF8392B3}"/>
              </a:ext>
            </a:extLst>
          </p:cNvPr>
          <p:cNvSpPr txBox="1"/>
          <p:nvPr/>
        </p:nvSpPr>
        <p:spPr>
          <a:xfrm>
            <a:off x="2212111" y="4176138"/>
            <a:ext cx="576569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other topical glaucoma med also causes a granulomatous uveitis</a:t>
            </a: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(hint: </a:t>
            </a:r>
            <a:r>
              <a:rPr lang="en-US" sz="1400" b="1" i="1" dirty="0">
                <a:solidFill>
                  <a:srgbClr val="0000FF"/>
                </a:solidFill>
              </a:rPr>
              <a:t>It’s not on the list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above)?</a:t>
            </a:r>
          </a:p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Brimonidine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387" y="2614837"/>
            <a:ext cx="6371067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400" b="1" dirty="0">
                <a:solidFill>
                  <a:srgbClr val="0000FF"/>
                </a:solidFill>
              </a:rPr>
              <a:t>granulomatous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947002" y="3635968"/>
            <a:ext cx="1573483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641411" y="4353298"/>
            <a:ext cx="1770182" cy="38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93606" y="5010210"/>
            <a:ext cx="439415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Why isn’t </a:t>
            </a:r>
            <a:r>
              <a:rPr lang="en-US" sz="1400" i="1" dirty="0" err="1">
                <a:solidFill>
                  <a:srgbClr val="0000FF"/>
                </a:solidFill>
              </a:rPr>
              <a:t>brimonidine</a:t>
            </a:r>
            <a:r>
              <a:rPr lang="en-US" sz="1400" i="1" dirty="0">
                <a:solidFill>
                  <a:srgbClr val="0000FF"/>
                </a:solidFill>
              </a:rPr>
              <a:t> on the list?</a:t>
            </a:r>
            <a:endParaRPr lang="en-US" sz="1400" i="1" dirty="0">
              <a:solidFill>
                <a:srgbClr val="FFFF00"/>
              </a:solidFill>
            </a:endParaRPr>
          </a:p>
          <a:p>
            <a:r>
              <a:rPr lang="en-US" sz="1400" dirty="0">
                <a:solidFill>
                  <a:srgbClr val="FFFF00"/>
                </a:solidFill>
              </a:rPr>
              <a:t>Because the </a:t>
            </a:r>
            <a:r>
              <a:rPr lang="en-US" sz="1400" i="1" dirty="0">
                <a:solidFill>
                  <a:srgbClr val="FFFF00"/>
                </a:solidFill>
              </a:rPr>
              <a:t>Uveitis</a:t>
            </a:r>
            <a:r>
              <a:rPr lang="en-US" sz="1400" dirty="0">
                <a:solidFill>
                  <a:srgbClr val="FFFF00"/>
                </a:solidFill>
              </a:rPr>
              <a:t> book doesn’t mention it by name</a:t>
            </a:r>
          </a:p>
        </p:txBody>
      </p:sp>
    </p:spTree>
    <p:extLst>
      <p:ext uri="{BB962C8B-B14F-4D97-AF65-F5344CB8AC3E}">
        <p14:creationId xmlns:p14="http://schemas.microsoft.com/office/powerpoint/2010/main" val="92408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</p:spTree>
    <p:extLst>
      <p:ext uri="{BB962C8B-B14F-4D97-AF65-F5344CB8AC3E}">
        <p14:creationId xmlns:p14="http://schemas.microsoft.com/office/powerpoint/2010/main" val="4857133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387" y="2614837"/>
            <a:ext cx="6371067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400" b="1" dirty="0">
                <a:solidFill>
                  <a:srgbClr val="0000FF"/>
                </a:solidFill>
              </a:rPr>
              <a:t>granulomatous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947002" y="3635968"/>
            <a:ext cx="1573483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93606" y="5010210"/>
            <a:ext cx="439415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Why isn’t </a:t>
            </a:r>
            <a:r>
              <a:rPr lang="en-US" sz="1400" i="1" dirty="0" err="1">
                <a:solidFill>
                  <a:srgbClr val="0000FF"/>
                </a:solidFill>
              </a:rPr>
              <a:t>brimonidine</a:t>
            </a:r>
            <a:r>
              <a:rPr lang="en-US" sz="1400" i="1" dirty="0">
                <a:solidFill>
                  <a:srgbClr val="0000FF"/>
                </a:solidFill>
              </a:rPr>
              <a:t> on the list?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Because the </a:t>
            </a:r>
            <a:r>
              <a:rPr lang="en-US" sz="1400" i="1" dirty="0">
                <a:solidFill>
                  <a:srgbClr val="0000FF"/>
                </a:solidFill>
              </a:rPr>
              <a:t>Uveitis</a:t>
            </a:r>
            <a:r>
              <a:rPr lang="en-US" sz="1400" dirty="0">
                <a:solidFill>
                  <a:srgbClr val="0000FF"/>
                </a:solidFill>
              </a:rPr>
              <a:t> book doesn’t mention it by name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2B84ECC-C89F-4050-A22E-5750D8A3FDBC}"/>
              </a:ext>
            </a:extLst>
          </p:cNvPr>
          <p:cNvSpPr txBox="1"/>
          <p:nvPr/>
        </p:nvSpPr>
        <p:spPr>
          <a:xfrm>
            <a:off x="2212111" y="4176138"/>
            <a:ext cx="576569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other topical glaucoma med also causes a granulomatous uveitis</a:t>
            </a: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(hint: </a:t>
            </a:r>
            <a:r>
              <a:rPr lang="en-US" sz="1400" b="1" i="1" dirty="0">
                <a:solidFill>
                  <a:srgbClr val="0000FF"/>
                </a:solidFill>
              </a:rPr>
              <a:t>It’s not on the list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above)?</a:t>
            </a:r>
          </a:p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Brimonidine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7E780AA-1912-411C-96AF-880A0DC8D4E1}"/>
              </a:ext>
            </a:extLst>
          </p:cNvPr>
          <p:cNvSpPr/>
          <p:nvPr/>
        </p:nvSpPr>
        <p:spPr>
          <a:xfrm>
            <a:off x="2641411" y="4353298"/>
            <a:ext cx="1770182" cy="38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4778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387" y="2614837"/>
            <a:ext cx="6371067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400" b="1" dirty="0">
                <a:solidFill>
                  <a:srgbClr val="0000FF"/>
                </a:solidFill>
              </a:rPr>
              <a:t>granulomatous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947002" y="3635968"/>
            <a:ext cx="1573483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93606" y="5010210"/>
            <a:ext cx="467628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Why isn’t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brimonidine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on the list?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Because </a:t>
            </a:r>
            <a:r>
              <a:rPr lang="en-US" sz="1400" b="1" dirty="0">
                <a:solidFill>
                  <a:srgbClr val="0000FF"/>
                </a:solidFill>
              </a:rPr>
              <a:t>the </a:t>
            </a:r>
            <a:r>
              <a:rPr lang="en-US" sz="1400" b="1" i="1" dirty="0">
                <a:solidFill>
                  <a:srgbClr val="0000FF"/>
                </a:solidFill>
              </a:rPr>
              <a:t>Uveitis</a:t>
            </a:r>
            <a:r>
              <a:rPr lang="en-US" sz="1400" b="1" dirty="0">
                <a:solidFill>
                  <a:srgbClr val="0000FF"/>
                </a:solidFill>
              </a:rPr>
              <a:t> book doesn’t mention it by name</a:t>
            </a:r>
          </a:p>
        </p:txBody>
      </p:sp>
      <p:sp>
        <p:nvSpPr>
          <p:cNvPr id="57" name="Oval 56"/>
          <p:cNvSpPr/>
          <p:nvPr/>
        </p:nvSpPr>
        <p:spPr>
          <a:xfrm>
            <a:off x="1582918" y="5173090"/>
            <a:ext cx="4195030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890C5CE-0B9E-4F22-8412-E33AB2F099E5}"/>
              </a:ext>
            </a:extLst>
          </p:cNvPr>
          <p:cNvSpPr txBox="1"/>
          <p:nvPr/>
        </p:nvSpPr>
        <p:spPr>
          <a:xfrm>
            <a:off x="2212111" y="4176138"/>
            <a:ext cx="576569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other topical glaucoma med also causes a granulomatous uveitis</a:t>
            </a: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(hint: </a:t>
            </a:r>
            <a:r>
              <a:rPr lang="en-US" sz="1400" b="1" i="1" dirty="0">
                <a:solidFill>
                  <a:srgbClr val="0000FF"/>
                </a:solidFill>
              </a:rPr>
              <a:t>It’s not on the list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above)?</a:t>
            </a:r>
          </a:p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Brimonidine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E7EF626-2823-4D9D-AAE3-E6AF03740D50}"/>
              </a:ext>
            </a:extLst>
          </p:cNvPr>
          <p:cNvSpPr/>
          <p:nvPr/>
        </p:nvSpPr>
        <p:spPr>
          <a:xfrm>
            <a:off x="2641411" y="4353298"/>
            <a:ext cx="1770182" cy="38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BBA42F3-48F9-4294-A6CE-84C6FD3C7BA3}"/>
              </a:ext>
            </a:extLst>
          </p:cNvPr>
          <p:cNvSpPr txBox="1"/>
          <p:nvPr/>
        </p:nvSpPr>
        <p:spPr>
          <a:xfrm>
            <a:off x="465543" y="5713957"/>
            <a:ext cx="4676277" cy="738664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Given this, why mention it at all?</a:t>
            </a:r>
            <a:endParaRPr lang="en-US" sz="1400" i="1" dirty="0">
              <a:solidFill>
                <a:srgbClr val="FFCC99"/>
              </a:solidFill>
            </a:endParaRPr>
          </a:p>
          <a:p>
            <a:r>
              <a:rPr lang="en-US" sz="1400" dirty="0">
                <a:solidFill>
                  <a:srgbClr val="FFCC99"/>
                </a:solidFill>
              </a:rPr>
              <a:t>Because the </a:t>
            </a:r>
            <a:r>
              <a:rPr lang="en-US" sz="1400" i="1" dirty="0">
                <a:solidFill>
                  <a:srgbClr val="FFCC99"/>
                </a:solidFill>
              </a:rPr>
              <a:t>Glaucoma </a:t>
            </a:r>
            <a:r>
              <a:rPr lang="en-US" sz="1400" dirty="0">
                <a:solidFill>
                  <a:srgbClr val="FFCC99"/>
                </a:solidFill>
              </a:rPr>
              <a:t>book </a:t>
            </a:r>
            <a:r>
              <a:rPr lang="en-US" sz="1400" b="1" dirty="0">
                <a:solidFill>
                  <a:srgbClr val="FFCC99"/>
                </a:solidFill>
              </a:rPr>
              <a:t>does</a:t>
            </a:r>
            <a:r>
              <a:rPr lang="en-US" sz="1400" dirty="0">
                <a:solidFill>
                  <a:srgbClr val="FFCC99"/>
                </a:solidFill>
              </a:rPr>
              <a:t> mention it by name, along with the granulomatous-uveitis side effect</a:t>
            </a:r>
          </a:p>
        </p:txBody>
      </p:sp>
    </p:spTree>
    <p:extLst>
      <p:ext uri="{BB962C8B-B14F-4D97-AF65-F5344CB8AC3E}">
        <p14:creationId xmlns:p14="http://schemas.microsoft.com/office/powerpoint/2010/main" val="377867085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40615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</a:rPr>
              <a:t>Metipranolol</a:t>
            </a:r>
            <a:endParaRPr lang="en-US" sz="1600" b="1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36673" y="2819072"/>
            <a:ext cx="11176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Antibiotics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18387" y="2614837"/>
            <a:ext cx="6371067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Is anterior uveitis common among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metipranolol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pts?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No, it is quite uncommon. Further, it was associated with a formulation no longer commercially available in the US.</a:t>
            </a:r>
          </a:p>
          <a:p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What is unusual about the uveitis it induces?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It is  </a:t>
            </a:r>
            <a:r>
              <a:rPr lang="en-US" sz="1400" b="1" dirty="0">
                <a:solidFill>
                  <a:srgbClr val="0000FF"/>
                </a:solidFill>
              </a:rPr>
              <a:t>granulomatous 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complete with  mutton-fat KP  and  posterior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synechiae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947002" y="3635968"/>
            <a:ext cx="1573483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93606" y="5010210"/>
            <a:ext cx="467628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Why isn’t </a:t>
            </a:r>
            <a:r>
              <a:rPr lang="en-US" sz="1400" i="1" dirty="0" err="1">
                <a:solidFill>
                  <a:schemeClr val="bg1">
                    <a:lumMod val="65000"/>
                  </a:schemeClr>
                </a:solidFill>
              </a:rPr>
              <a:t>brimonidine</a:t>
            </a:r>
            <a:r>
              <a:rPr lang="en-US" sz="1400" i="1" dirty="0">
                <a:solidFill>
                  <a:schemeClr val="bg1">
                    <a:lumMod val="65000"/>
                  </a:schemeClr>
                </a:solidFill>
              </a:rPr>
              <a:t> on the list?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Because </a:t>
            </a:r>
            <a:r>
              <a:rPr lang="en-US" sz="1400" b="1" dirty="0">
                <a:solidFill>
                  <a:srgbClr val="0000FF"/>
                </a:solidFill>
              </a:rPr>
              <a:t>the </a:t>
            </a:r>
            <a:r>
              <a:rPr lang="en-US" sz="1400" b="1" i="1" dirty="0">
                <a:solidFill>
                  <a:srgbClr val="0000FF"/>
                </a:solidFill>
              </a:rPr>
              <a:t>Uveitis</a:t>
            </a:r>
            <a:r>
              <a:rPr lang="en-US" sz="1400" b="1" dirty="0">
                <a:solidFill>
                  <a:srgbClr val="0000FF"/>
                </a:solidFill>
              </a:rPr>
              <a:t> book doesn’t mention it by name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5543" y="5713957"/>
            <a:ext cx="4676277" cy="738664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Given this, why mention it at all?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Because the </a:t>
            </a:r>
            <a:r>
              <a:rPr lang="en-US" sz="1400" i="1" dirty="0">
                <a:solidFill>
                  <a:srgbClr val="0000FF"/>
                </a:solidFill>
              </a:rPr>
              <a:t>Glaucoma </a:t>
            </a:r>
            <a:r>
              <a:rPr lang="en-US" sz="1400" dirty="0">
                <a:solidFill>
                  <a:srgbClr val="0000FF"/>
                </a:solidFill>
              </a:rPr>
              <a:t>book </a:t>
            </a:r>
            <a:r>
              <a:rPr lang="en-US" sz="1400" b="1" dirty="0">
                <a:solidFill>
                  <a:srgbClr val="0000FF"/>
                </a:solidFill>
              </a:rPr>
              <a:t>does</a:t>
            </a:r>
            <a:r>
              <a:rPr lang="en-US" sz="1400" dirty="0">
                <a:solidFill>
                  <a:srgbClr val="0000FF"/>
                </a:solidFill>
              </a:rPr>
              <a:t> mention it by name, along with the granulomatous-uveitis side effect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D937BE8-0816-4567-ADCB-F52AE137AADD}"/>
              </a:ext>
            </a:extLst>
          </p:cNvPr>
          <p:cNvSpPr txBox="1"/>
          <p:nvPr/>
        </p:nvSpPr>
        <p:spPr>
          <a:xfrm>
            <a:off x="2212111" y="4176138"/>
            <a:ext cx="5765698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What other topical glaucoma med also causes a granulomatous uveitis</a:t>
            </a: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(hint: </a:t>
            </a:r>
            <a:r>
              <a:rPr lang="en-US" sz="1400" b="1" i="1" dirty="0">
                <a:solidFill>
                  <a:srgbClr val="0000FF"/>
                </a:solidFill>
              </a:rPr>
              <a:t>It’s not on the list 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above)?</a:t>
            </a:r>
          </a:p>
          <a:p>
            <a:r>
              <a:rPr lang="en-US" sz="1400" b="1" dirty="0" err="1">
                <a:solidFill>
                  <a:schemeClr val="bg1">
                    <a:lumMod val="50000"/>
                  </a:schemeClr>
                </a:solidFill>
              </a:rPr>
              <a:t>Brimonidine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547D2A39-311A-4507-8F78-F4635B8F16F0}"/>
              </a:ext>
            </a:extLst>
          </p:cNvPr>
          <p:cNvSpPr/>
          <p:nvPr/>
        </p:nvSpPr>
        <p:spPr>
          <a:xfrm>
            <a:off x="2641411" y="4353298"/>
            <a:ext cx="1770182" cy="38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C9FCDC38-7380-41F3-8CFE-CCC8FC3AEBB3}"/>
              </a:ext>
            </a:extLst>
          </p:cNvPr>
          <p:cNvSpPr/>
          <p:nvPr/>
        </p:nvSpPr>
        <p:spPr>
          <a:xfrm>
            <a:off x="1582918" y="5173090"/>
            <a:ext cx="4195030" cy="4428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7183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97808827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Yes</a:t>
            </a:r>
          </a:p>
        </p:txBody>
      </p:sp>
      <p:sp>
        <p:nvSpPr>
          <p:cNvPr id="2" name="Rectangle 1"/>
          <p:cNvSpPr/>
          <p:nvPr/>
        </p:nvSpPr>
        <p:spPr>
          <a:xfrm>
            <a:off x="4260834" y="3114692"/>
            <a:ext cx="375560" cy="246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29033615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accent5">
                    <a:lumMod val="75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7925957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412132502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</a:t>
            </a:r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i="1" dirty="0">
                <a:solidFill>
                  <a:schemeClr val="accent5">
                    <a:lumMod val="75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88427522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Does it resolve rapidly upon cessation of the PGA?</a:t>
            </a:r>
            <a:endParaRPr lang="en-US" sz="1400" i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8235933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00FF"/>
                </a:solidFill>
              </a:rPr>
              <a:t>Is anterior uveitis a </a:t>
            </a:r>
            <a:r>
              <a:rPr lang="en-US" sz="1400" dirty="0">
                <a:solidFill>
                  <a:srgbClr val="0000FF"/>
                </a:solidFill>
              </a:rPr>
              <a:t>common</a:t>
            </a:r>
            <a:r>
              <a:rPr lang="en-US" sz="1400" i="1" dirty="0">
                <a:solidFill>
                  <a:srgbClr val="0000FF"/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No; it occurs in only  ~1%  of pts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Is it associated with development of a </a:t>
            </a:r>
            <a:r>
              <a:rPr lang="en-US" sz="1400" i="1" dirty="0" err="1">
                <a:solidFill>
                  <a:srgbClr val="0000FF"/>
                </a:solidFill>
              </a:rPr>
              <a:t>hypopyon</a:t>
            </a:r>
            <a:r>
              <a:rPr lang="en-US" sz="1400" i="1" dirty="0">
                <a:solidFill>
                  <a:srgbClr val="0000FF"/>
                </a:solidFill>
              </a:rPr>
              <a:t>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No</a:t>
            </a:r>
          </a:p>
          <a:p>
            <a:endParaRPr lang="en-US" sz="1400" dirty="0">
              <a:solidFill>
                <a:srgbClr val="0000FF"/>
              </a:solidFill>
            </a:endParaRPr>
          </a:p>
          <a:p>
            <a:r>
              <a:rPr lang="en-US" sz="1400" i="1" dirty="0">
                <a:solidFill>
                  <a:srgbClr val="0000FF"/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rgbClr val="0000FF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597902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27055C5-DB20-4275-B0CE-7A7C300F1A26}"/>
              </a:ext>
            </a:extLst>
          </p:cNvPr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331B46-E271-475B-B82D-BC4A55611B29}"/>
              </a:ext>
            </a:extLst>
          </p:cNvPr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05BFF-3F7E-4398-94F4-CCB3720BA5B3}"/>
              </a:ext>
            </a:extLst>
          </p:cNvPr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65915" y="3181493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Topical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185613" y="3215006"/>
            <a:ext cx="3285824" cy="24594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i="1" dirty="0">
                <a:solidFill>
                  <a:schemeClr val="tx1"/>
                </a:solidFill>
              </a:rPr>
              <a:t>A class of drugs used most often in elderly women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47857" y="4474830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BD6C49C-D31E-48BF-99C1-05852B98278E}"/>
              </a:ext>
            </a:extLst>
          </p:cNvPr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A3D6C2-CCB6-4CA8-A016-6E61262589D0}"/>
              </a:ext>
            </a:extLst>
          </p:cNvPr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EC6F13-2BF1-409A-9287-9A4ED6C12C1E}"/>
              </a:ext>
            </a:extLst>
          </p:cNvPr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</p:spTree>
    <p:extLst>
      <p:ext uri="{BB962C8B-B14F-4D97-AF65-F5344CB8AC3E}">
        <p14:creationId xmlns:p14="http://schemas.microsoft.com/office/powerpoint/2010/main" val="556964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rgbClr val="0000FF"/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3)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4)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5)</a:t>
            </a:r>
          </a:p>
        </p:txBody>
      </p:sp>
    </p:spTree>
    <p:extLst>
      <p:ext uri="{BB962C8B-B14F-4D97-AF65-F5344CB8AC3E}">
        <p14:creationId xmlns:p14="http://schemas.microsoft.com/office/powerpoint/2010/main" val="95167218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rgbClr val="0000FF"/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1) Eyelash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2) Conjunctival hyperemia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3) Darkening of </a:t>
            </a:r>
            <a:r>
              <a:rPr lang="en-US" altLang="en-US" sz="1300" dirty="0" err="1">
                <a:solidFill>
                  <a:srgbClr val="0000FF"/>
                </a:solidFill>
              </a:rPr>
              <a:t>irides</a:t>
            </a:r>
            <a:endParaRPr lang="en-US" altLang="en-US" sz="13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4) Cystoid macular edema (CME)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5) PG-associated </a:t>
            </a:r>
            <a:r>
              <a:rPr lang="en-US" altLang="en-US" sz="1300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dirty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4283968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1) Eyelash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2) Conjunctival hyperemia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3) Darkening of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irides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4) Cystoid macular edema (CME)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5) </a:t>
            </a:r>
            <a:r>
              <a:rPr lang="en-US" altLang="en-US" sz="1300" b="1" dirty="0">
                <a:solidFill>
                  <a:srgbClr val="0000FF"/>
                </a:solidFill>
              </a:rPr>
              <a:t>PG-associated </a:t>
            </a:r>
            <a:r>
              <a:rPr lang="en-US" altLang="en-US" sz="1300" b="1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1526481" y="4596240"/>
            <a:ext cx="4397801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rgbClr val="0000FF"/>
                </a:solidFill>
              </a:rPr>
              <a:t>What is </a:t>
            </a:r>
            <a:r>
              <a:rPr lang="en-US" altLang="en-US" sz="1300" dirty="0">
                <a:solidFill>
                  <a:srgbClr val="0000FF"/>
                </a:solidFill>
              </a:rPr>
              <a:t>Prostaglandin-Associated </a:t>
            </a:r>
            <a:r>
              <a:rPr lang="en-US" altLang="en-US" sz="1300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dirty="0">
                <a:solidFill>
                  <a:srgbClr val="0000FF"/>
                </a:solidFill>
              </a:rPr>
              <a:t> (PAP)</a:t>
            </a:r>
            <a:r>
              <a:rPr lang="en-US" altLang="en-US" sz="1300" i="1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A constellation of orbital/periorbital changes including: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</a:t>
            </a:r>
          </a:p>
        </p:txBody>
      </p:sp>
      <p:sp>
        <p:nvSpPr>
          <p:cNvPr id="2" name="Oval 1"/>
          <p:cNvSpPr/>
          <p:nvPr/>
        </p:nvSpPr>
        <p:spPr>
          <a:xfrm>
            <a:off x="1940953" y="3936626"/>
            <a:ext cx="2759836" cy="560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57550" y="5284522"/>
            <a:ext cx="1378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Hints forthcoming</a:t>
            </a:r>
          </a:p>
        </p:txBody>
      </p:sp>
    </p:spTree>
    <p:extLst>
      <p:ext uri="{BB962C8B-B14F-4D97-AF65-F5344CB8AC3E}">
        <p14:creationId xmlns:p14="http://schemas.microsoft.com/office/powerpoint/2010/main" val="35045615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1) Eyelash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2) Conjunctival hyperemia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3) Darkening of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irides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4) Cystoid macular edema (CME)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5) </a:t>
            </a:r>
            <a:r>
              <a:rPr lang="en-US" altLang="en-US" sz="1300" b="1" dirty="0">
                <a:solidFill>
                  <a:srgbClr val="0000FF"/>
                </a:solidFill>
              </a:rPr>
              <a:t>PG-associated </a:t>
            </a:r>
            <a:r>
              <a:rPr lang="en-US" altLang="en-US" sz="1300" b="1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1526481" y="4596240"/>
            <a:ext cx="4397801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rgbClr val="0000FF"/>
                </a:solidFill>
              </a:rPr>
              <a:t>What is </a:t>
            </a:r>
            <a:r>
              <a:rPr lang="en-US" altLang="en-US" sz="1300" dirty="0">
                <a:solidFill>
                  <a:srgbClr val="0000FF"/>
                </a:solidFill>
              </a:rPr>
              <a:t>Prostaglandin-Associated </a:t>
            </a:r>
            <a:r>
              <a:rPr lang="en-US" altLang="en-US" sz="1300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dirty="0">
                <a:solidFill>
                  <a:srgbClr val="0000FF"/>
                </a:solidFill>
              </a:rPr>
              <a:t> (PAP)</a:t>
            </a:r>
            <a:r>
              <a:rPr lang="en-US" altLang="en-US" sz="1300" i="1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A constellation of orbital/periorbital changes including: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--Deepening of the  sulcus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--Atrophy of  periorbital fat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300" dirty="0" err="1">
                <a:solidFill>
                  <a:srgbClr val="0000FF"/>
                </a:solidFill>
              </a:rPr>
              <a:t>Enophthalmos</a:t>
            </a:r>
            <a:endParaRPr lang="en-US" altLang="en-US" sz="13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 ‘Tight’  eyelids</a:t>
            </a:r>
          </a:p>
        </p:txBody>
      </p:sp>
      <p:sp>
        <p:nvSpPr>
          <p:cNvPr id="2" name="Oval 1"/>
          <p:cNvSpPr/>
          <p:nvPr/>
        </p:nvSpPr>
        <p:spPr>
          <a:xfrm>
            <a:off x="1940953" y="3936626"/>
            <a:ext cx="2759836" cy="560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52293" y="5035639"/>
            <a:ext cx="553792" cy="20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9095" y="5254631"/>
            <a:ext cx="1095627" cy="193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two words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695057" y="5654593"/>
            <a:ext cx="553792" cy="20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734870" y="5048518"/>
            <a:ext cx="123835" cy="41238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36268" y="5127673"/>
            <a:ext cx="26035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these two go along with this one, but…</a:t>
            </a:r>
          </a:p>
        </p:txBody>
      </p:sp>
      <p:sp>
        <p:nvSpPr>
          <p:cNvPr id="14" name="Freeform 13"/>
          <p:cNvSpPr/>
          <p:nvPr/>
        </p:nvSpPr>
        <p:spPr>
          <a:xfrm>
            <a:off x="2884866" y="5267459"/>
            <a:ext cx="1172200" cy="299931"/>
          </a:xfrm>
          <a:custGeom>
            <a:avLst/>
            <a:gdLst>
              <a:gd name="connsiteX0" fmla="*/ 1004553 w 1172200"/>
              <a:gd name="connsiteY0" fmla="*/ 0 h 299931"/>
              <a:gd name="connsiteX1" fmla="*/ 1159099 w 1172200"/>
              <a:gd name="connsiteY1" fmla="*/ 64395 h 299931"/>
              <a:gd name="connsiteX2" fmla="*/ 1146220 w 1172200"/>
              <a:gd name="connsiteY2" fmla="*/ 257578 h 299931"/>
              <a:gd name="connsiteX3" fmla="*/ 1004553 w 1172200"/>
              <a:gd name="connsiteY3" fmla="*/ 296214 h 299931"/>
              <a:gd name="connsiteX4" fmla="*/ 0 w 1172200"/>
              <a:gd name="connsiteY4" fmla="*/ 296214 h 29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200" h="299931">
                <a:moveTo>
                  <a:pt x="1004553" y="0"/>
                </a:moveTo>
                <a:cubicBezTo>
                  <a:pt x="1070020" y="10732"/>
                  <a:pt x="1135488" y="21465"/>
                  <a:pt x="1159099" y="64395"/>
                </a:cubicBezTo>
                <a:cubicBezTo>
                  <a:pt x="1182710" y="107325"/>
                  <a:pt x="1171978" y="218942"/>
                  <a:pt x="1146220" y="257578"/>
                </a:cubicBezTo>
                <a:cubicBezTo>
                  <a:pt x="1120462" y="296214"/>
                  <a:pt x="1195590" y="289775"/>
                  <a:pt x="1004553" y="296214"/>
                </a:cubicBezTo>
                <a:cubicBezTo>
                  <a:pt x="813516" y="302653"/>
                  <a:pt x="406758" y="299433"/>
                  <a:pt x="0" y="296214"/>
                </a:cubicBezTo>
              </a:path>
            </a:pathLst>
          </a:custGeom>
          <a:noFill/>
          <a:ln>
            <a:solidFill>
              <a:schemeClr val="tx1"/>
            </a:solidFill>
            <a:headEnd w="lg" len="me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702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1) Eyelash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2) Conjunctival hyperemia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3) Darkening of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irides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4) Cystoid macular edema (CME)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5) </a:t>
            </a:r>
            <a:r>
              <a:rPr lang="en-US" altLang="en-US" sz="1300" b="1" dirty="0">
                <a:solidFill>
                  <a:srgbClr val="0000FF"/>
                </a:solidFill>
              </a:rPr>
              <a:t>PG-associated </a:t>
            </a:r>
            <a:r>
              <a:rPr lang="en-US" altLang="en-US" sz="1300" b="1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1526481" y="4596240"/>
            <a:ext cx="4397801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rgbClr val="0000FF"/>
                </a:solidFill>
              </a:rPr>
              <a:t>What is </a:t>
            </a:r>
            <a:r>
              <a:rPr lang="en-US" altLang="en-US" sz="1300" dirty="0">
                <a:solidFill>
                  <a:srgbClr val="0000FF"/>
                </a:solidFill>
              </a:rPr>
              <a:t>Prostaglandin-Associated </a:t>
            </a:r>
            <a:r>
              <a:rPr lang="en-US" altLang="en-US" sz="1300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dirty="0">
                <a:solidFill>
                  <a:srgbClr val="0000FF"/>
                </a:solidFill>
              </a:rPr>
              <a:t> (PAP)</a:t>
            </a:r>
            <a:r>
              <a:rPr lang="en-US" altLang="en-US" sz="1300" i="1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A constellation of orbital/periorbital changes including: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--Deepening of the  sulcus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--Atrophy of  periorbital fat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300" dirty="0" err="1">
                <a:solidFill>
                  <a:srgbClr val="0000FF"/>
                </a:solidFill>
              </a:rPr>
              <a:t>Enophthalmos</a:t>
            </a:r>
            <a:endParaRPr lang="en-US" altLang="en-US" sz="13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 ‘Tight’  eyelids</a:t>
            </a:r>
          </a:p>
        </p:txBody>
      </p:sp>
      <p:sp>
        <p:nvSpPr>
          <p:cNvPr id="2" name="Oval 1"/>
          <p:cNvSpPr/>
          <p:nvPr/>
        </p:nvSpPr>
        <p:spPr>
          <a:xfrm>
            <a:off x="1940953" y="3936626"/>
            <a:ext cx="2759836" cy="560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52293" y="5035639"/>
            <a:ext cx="553792" cy="20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549095" y="5254631"/>
            <a:ext cx="1095627" cy="1933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two words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695057" y="5654593"/>
            <a:ext cx="553792" cy="206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>
                <a:solidFill>
                  <a:schemeClr val="tx1"/>
                </a:solidFill>
              </a:rPr>
              <a:t>one word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734870" y="5048518"/>
            <a:ext cx="104515" cy="630323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57066" y="5254632"/>
            <a:ext cx="3283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these three do </a:t>
            </a:r>
            <a:r>
              <a:rPr lang="en-US" sz="1100" b="1" dirty="0"/>
              <a:t>not</a:t>
            </a:r>
            <a:r>
              <a:rPr lang="en-US" sz="1100" i="1" dirty="0"/>
              <a:t> seem to go along with this one</a:t>
            </a:r>
          </a:p>
        </p:txBody>
      </p:sp>
      <p:sp>
        <p:nvSpPr>
          <p:cNvPr id="14" name="Freeform 13"/>
          <p:cNvSpPr/>
          <p:nvPr/>
        </p:nvSpPr>
        <p:spPr>
          <a:xfrm>
            <a:off x="2884866" y="5381590"/>
            <a:ext cx="1172200" cy="353228"/>
          </a:xfrm>
          <a:custGeom>
            <a:avLst/>
            <a:gdLst>
              <a:gd name="connsiteX0" fmla="*/ 1004553 w 1172200"/>
              <a:gd name="connsiteY0" fmla="*/ 0 h 299931"/>
              <a:gd name="connsiteX1" fmla="*/ 1159099 w 1172200"/>
              <a:gd name="connsiteY1" fmla="*/ 64395 h 299931"/>
              <a:gd name="connsiteX2" fmla="*/ 1146220 w 1172200"/>
              <a:gd name="connsiteY2" fmla="*/ 257578 h 299931"/>
              <a:gd name="connsiteX3" fmla="*/ 1004553 w 1172200"/>
              <a:gd name="connsiteY3" fmla="*/ 296214 h 299931"/>
              <a:gd name="connsiteX4" fmla="*/ 0 w 1172200"/>
              <a:gd name="connsiteY4" fmla="*/ 296214 h 29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2200" h="299931">
                <a:moveTo>
                  <a:pt x="1004553" y="0"/>
                </a:moveTo>
                <a:cubicBezTo>
                  <a:pt x="1070020" y="10732"/>
                  <a:pt x="1135488" y="21465"/>
                  <a:pt x="1159099" y="64395"/>
                </a:cubicBezTo>
                <a:cubicBezTo>
                  <a:pt x="1182710" y="107325"/>
                  <a:pt x="1171978" y="218942"/>
                  <a:pt x="1146220" y="257578"/>
                </a:cubicBezTo>
                <a:cubicBezTo>
                  <a:pt x="1120462" y="296214"/>
                  <a:pt x="1195590" y="289775"/>
                  <a:pt x="1004553" y="296214"/>
                </a:cubicBezTo>
                <a:cubicBezTo>
                  <a:pt x="813516" y="302653"/>
                  <a:pt x="406758" y="299433"/>
                  <a:pt x="0" y="296214"/>
                </a:cubicBezTo>
              </a:path>
            </a:pathLst>
          </a:custGeom>
          <a:noFill/>
          <a:ln>
            <a:solidFill>
              <a:schemeClr val="tx1"/>
            </a:solidFill>
            <a:headEnd w="lg" len="me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5020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1) Eyelash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2) Conjunctival hyperemia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3) Darkening of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irides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4) Cystoid macular edema (CME)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5) </a:t>
            </a:r>
            <a:r>
              <a:rPr lang="en-US" altLang="en-US" sz="1300" b="1" dirty="0">
                <a:solidFill>
                  <a:srgbClr val="0000FF"/>
                </a:solidFill>
              </a:rPr>
              <a:t>PG-associated </a:t>
            </a:r>
            <a:r>
              <a:rPr lang="en-US" altLang="en-US" sz="1300" b="1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1526481" y="4596240"/>
            <a:ext cx="4397801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rgbClr val="0000FF"/>
                </a:solidFill>
              </a:rPr>
              <a:t>What is </a:t>
            </a:r>
            <a:r>
              <a:rPr lang="en-US" altLang="en-US" sz="1300" dirty="0">
                <a:solidFill>
                  <a:srgbClr val="0000FF"/>
                </a:solidFill>
              </a:rPr>
              <a:t>Prostaglandin-Associated </a:t>
            </a:r>
            <a:r>
              <a:rPr lang="en-US" altLang="en-US" sz="1300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dirty="0">
                <a:solidFill>
                  <a:srgbClr val="0000FF"/>
                </a:solidFill>
              </a:rPr>
              <a:t> (PAP)</a:t>
            </a:r>
            <a:r>
              <a:rPr lang="en-US" altLang="en-US" sz="1300" i="1" dirty="0">
                <a:solidFill>
                  <a:srgbClr val="0000FF"/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A constellation of orbital/periorbital changes including: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--Deepening of the  sulcus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--Atrophy of  periorbital fat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</a:t>
            </a:r>
            <a:r>
              <a:rPr lang="en-US" altLang="en-US" sz="1300" dirty="0" err="1">
                <a:solidFill>
                  <a:srgbClr val="0000FF"/>
                </a:solidFill>
              </a:rPr>
              <a:t>Enophthalmos</a:t>
            </a:r>
            <a:endParaRPr lang="en-US" altLang="en-US" sz="13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rgbClr val="0000FF"/>
                </a:solidFill>
              </a:rPr>
              <a:t>-- ‘Tight’  eyelids</a:t>
            </a:r>
          </a:p>
        </p:txBody>
      </p:sp>
      <p:sp>
        <p:nvSpPr>
          <p:cNvPr id="2" name="Oval 1"/>
          <p:cNvSpPr/>
          <p:nvPr/>
        </p:nvSpPr>
        <p:spPr>
          <a:xfrm>
            <a:off x="1940953" y="3936626"/>
            <a:ext cx="2759836" cy="560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58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1) Eyelash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2) Conjunctival hyperemia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3) Darkening of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irides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4) Cystoid macular edema (CME)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5) </a:t>
            </a:r>
            <a:r>
              <a:rPr lang="en-US" altLang="en-US" sz="1300" b="1" dirty="0">
                <a:solidFill>
                  <a:srgbClr val="0000FF"/>
                </a:solidFill>
              </a:rPr>
              <a:t>PG-associated </a:t>
            </a:r>
            <a:r>
              <a:rPr lang="en-US" altLang="en-US" sz="1300" b="1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1526481" y="4596240"/>
            <a:ext cx="4397801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What is </a:t>
            </a: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Prostaglandin-Associated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Periorbitopathy</a:t>
            </a: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 (PAP)</a:t>
            </a: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A constellation of orbital/periorbital changes including: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--Deepening of the  sulcus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--Atrophy of  periorbital fat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Enophthalmos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 ‘Tight’  eyelids</a:t>
            </a:r>
          </a:p>
        </p:txBody>
      </p:sp>
      <p:sp>
        <p:nvSpPr>
          <p:cNvPr id="2" name="Oval 1"/>
          <p:cNvSpPr/>
          <p:nvPr/>
        </p:nvSpPr>
        <p:spPr>
          <a:xfrm>
            <a:off x="1940953" y="3936626"/>
            <a:ext cx="2759836" cy="560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725380" y="5227008"/>
            <a:ext cx="4092095" cy="73866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PGA-induced uveitis readily reverses upon cessation of the dug. Likewise, is PAP reversible?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1400" dirty="0">
                <a:solidFill>
                  <a:srgbClr val="0000FF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59614539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Rifabutin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Cidofovir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Metipranolol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42511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Systemic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Intravitreal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OCPs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75000"/>
                  </a:schemeClr>
                </a:solidFill>
              </a:rPr>
              <a:t>Diethylcarbamazine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Cholinesterase inhibitors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anti-TNF agents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49095" y="2852925"/>
            <a:ext cx="4542486" cy="181588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anterior uveitis a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common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 complication of PGA use?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No; it occurs in only  ~1%  of pts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Is it associated with development of a </a:t>
            </a:r>
            <a:r>
              <a:rPr lang="en-US" sz="1400" i="1" dirty="0" err="1">
                <a:solidFill>
                  <a:schemeClr val="bg1">
                    <a:lumMod val="50000"/>
                  </a:schemeClr>
                </a:solidFill>
              </a:rPr>
              <a:t>hypopyon</a:t>
            </a:r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Does it resolve rapidly upon cessation of the PGA?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Yes</a:t>
            </a: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1843719" y="2872233"/>
            <a:ext cx="5703301" cy="1492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In addition to uveitis, PGAs have a number of notable potential side effects. Identify 5 of them: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1) Eyelash growth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2) Conjunctival hyperemia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3) Darkening of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irides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4) Cystoid macular edema (CME)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5) </a:t>
            </a:r>
            <a:r>
              <a:rPr lang="en-US" altLang="en-US" sz="1300" b="1" dirty="0">
                <a:solidFill>
                  <a:srgbClr val="0000FF"/>
                </a:solidFill>
              </a:rPr>
              <a:t>PG-associated </a:t>
            </a:r>
            <a:r>
              <a:rPr lang="en-US" altLang="en-US" sz="1300" b="1" dirty="0" err="1">
                <a:solidFill>
                  <a:srgbClr val="0000FF"/>
                </a:solidFill>
              </a:rPr>
              <a:t>periorbitopathy</a:t>
            </a:r>
            <a:r>
              <a:rPr lang="en-US" altLang="en-US" sz="13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6" name="TextBox 6"/>
          <p:cNvSpPr txBox="1">
            <a:spLocks noChangeArrowheads="1"/>
          </p:cNvSpPr>
          <p:nvPr/>
        </p:nvSpPr>
        <p:spPr bwMode="auto">
          <a:xfrm>
            <a:off x="1526481" y="4596240"/>
            <a:ext cx="4397801" cy="129266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What is </a:t>
            </a: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Prostaglandin-Associated 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Periorbitopathy</a:t>
            </a: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 (PAP)</a:t>
            </a:r>
            <a:r>
              <a:rPr lang="en-US" altLang="en-US" sz="1300" i="1" dirty="0">
                <a:solidFill>
                  <a:schemeClr val="bg1">
                    <a:lumMod val="65000"/>
                  </a:schemeClr>
                </a:solidFill>
              </a:rPr>
              <a:t>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A constellation of orbital/periorbital changes including: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--Deepening of the  sulcus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--Atrophy of  periorbital fat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</a:t>
            </a:r>
            <a:r>
              <a:rPr lang="en-US" altLang="en-US" sz="1300" dirty="0" err="1">
                <a:solidFill>
                  <a:schemeClr val="bg1">
                    <a:lumMod val="65000"/>
                  </a:schemeClr>
                </a:solidFill>
              </a:rPr>
              <a:t>Enophthalmos</a:t>
            </a:r>
            <a:endParaRPr lang="en-US" altLang="en-US" sz="130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1300" dirty="0">
                <a:solidFill>
                  <a:schemeClr val="bg1">
                    <a:lumMod val="65000"/>
                  </a:schemeClr>
                </a:solidFill>
              </a:rPr>
              <a:t>-- ‘Tight’  eyelids</a:t>
            </a:r>
          </a:p>
        </p:txBody>
      </p:sp>
      <p:sp>
        <p:nvSpPr>
          <p:cNvPr id="2" name="Oval 1"/>
          <p:cNvSpPr/>
          <p:nvPr/>
        </p:nvSpPr>
        <p:spPr>
          <a:xfrm>
            <a:off x="1940953" y="3936626"/>
            <a:ext cx="2759836" cy="5605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725380" y="5227008"/>
            <a:ext cx="4092095" cy="73866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en-US" sz="1400" i="1" dirty="0">
                <a:solidFill>
                  <a:schemeClr val="bg1"/>
                </a:solidFill>
              </a:rPr>
              <a:t>PGA-induced uveitis readily reverses upon cessation of the dug. Likewise, is PAP reversible?</a:t>
            </a:r>
          </a:p>
          <a:p>
            <a:pPr>
              <a:spcBef>
                <a:spcPct val="0"/>
              </a:spcBef>
              <a:defRPr/>
            </a:pPr>
            <a:r>
              <a:rPr lang="en-US" altLang="en-US" sz="1400" dirty="0">
                <a:solidFill>
                  <a:schemeClr val="bg1"/>
                </a:solidFill>
              </a:rPr>
              <a:t>It is unknown at this time</a:t>
            </a:r>
          </a:p>
        </p:txBody>
      </p:sp>
    </p:spTree>
    <p:extLst>
      <p:ext uri="{BB962C8B-B14F-4D97-AF65-F5344CB8AC3E}">
        <p14:creationId xmlns:p14="http://schemas.microsoft.com/office/powerpoint/2010/main" val="357579246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38010" y="2084969"/>
            <a:ext cx="30970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0000FF"/>
                </a:solidFill>
              </a:rPr>
              <a:t>?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71227" y="2077938"/>
            <a:ext cx="1758260" cy="32996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en-US" sz="1050" i="1" dirty="0">
                <a:solidFill>
                  <a:schemeClr val="tx1"/>
                </a:solidFill>
              </a:rPr>
              <a:t>We already mentioned this one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</p:spTree>
    <p:extLst>
      <p:ext uri="{BB962C8B-B14F-4D97-AF65-F5344CB8AC3E}">
        <p14:creationId xmlns:p14="http://schemas.microsoft.com/office/powerpoint/2010/main" val="125542418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Connector 54"/>
          <p:cNvCxnSpPr/>
          <p:nvPr/>
        </p:nvCxnSpPr>
        <p:spPr>
          <a:xfrm flipH="1">
            <a:off x="4136268" y="1891784"/>
            <a:ext cx="2146" cy="10815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136268" y="297332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765341" y="257575"/>
            <a:ext cx="3278463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Drug-Induced Uveitis</a:t>
            </a:r>
          </a:p>
        </p:txBody>
      </p:sp>
      <p:cxnSp>
        <p:nvCxnSpPr>
          <p:cNvPr id="11" name="Straight Arrow Connector 10"/>
          <p:cNvCxnSpPr>
            <a:stCxn id="4" idx="2"/>
            <a:endCxn id="9" idx="0"/>
          </p:cNvCxnSpPr>
          <p:nvPr/>
        </p:nvCxnSpPr>
        <p:spPr>
          <a:xfrm>
            <a:off x="4404573" y="719240"/>
            <a:ext cx="7021" cy="8777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2"/>
          </p:cNvCxnSpPr>
          <p:nvPr/>
        </p:nvCxnSpPr>
        <p:spPr>
          <a:xfrm flipH="1">
            <a:off x="1940953" y="719240"/>
            <a:ext cx="2463620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4404573" y="719240"/>
            <a:ext cx="2306007" cy="8391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65915" y="2073497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Rifabutin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5915" y="244282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65915" y="2812161"/>
            <a:ext cx="14253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Sulfonamides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915" y="3181493"/>
            <a:ext cx="175560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Bisphosphonates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837125" y="1880312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37127" y="2268532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834979" y="261411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34979" y="2974721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5710" y="334606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67204" y="2084969"/>
            <a:ext cx="130035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Metipranolol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136268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38416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36268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61980" y="2456312"/>
            <a:ext cx="72006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PGAs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6907074" y="1891784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909222" y="2280004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6907074" y="262558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0426" y="1571222"/>
            <a:ext cx="143340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Systemic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48832" y="1596979"/>
            <a:ext cx="162256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r"/>
            <a:r>
              <a:rPr lang="en-US" sz="2400" dirty="0"/>
              <a:t>Intravitreal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39385" y="1596978"/>
            <a:ext cx="114441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Topical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63767" y="3556995"/>
            <a:ext cx="73129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OCPs</a:t>
            </a:r>
          </a:p>
        </p:txBody>
      </p:sp>
      <p:cxnSp>
        <p:nvCxnSpPr>
          <p:cNvPr id="45" name="Straight Connector 44"/>
          <p:cNvCxnSpPr/>
          <p:nvPr/>
        </p:nvCxnSpPr>
        <p:spPr>
          <a:xfrm flipH="1">
            <a:off x="832831" y="3719555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3562" y="4090898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843562" y="2633158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907885" y="3014107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901912" y="2276000"/>
            <a:ext cx="2146" cy="7338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43562" y="3006649"/>
            <a:ext cx="0" cy="1477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47857" y="4487709"/>
            <a:ext cx="1803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63767" y="4312846"/>
            <a:ext cx="1983235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Diethylcarbamazine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60834" y="2801896"/>
            <a:ext cx="2427268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Cholinesterase inhibitors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63767" y="3926327"/>
            <a:ext cx="1654620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anti-TNF agents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AD5EB57-94A9-4672-AD76-45165ECECB9E}"/>
              </a:ext>
            </a:extLst>
          </p:cNvPr>
          <p:cNvSpPr txBox="1"/>
          <p:nvPr/>
        </p:nvSpPr>
        <p:spPr>
          <a:xfrm>
            <a:off x="7038010" y="2084969"/>
            <a:ext cx="992579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</a:rPr>
              <a:t>Cidofovir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06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13044</Words>
  <Application>Microsoft Office PowerPoint</Application>
  <PresentationFormat>On-screen Show (4:3)</PresentationFormat>
  <Paragraphs>3812</Paragraphs>
  <Slides>159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159</vt:i4>
      </vt:variant>
    </vt:vector>
  </HeadingPairs>
  <TitlesOfParts>
    <vt:vector size="164" baseType="lpstr">
      <vt:lpstr>Arial</vt:lpstr>
      <vt:lpstr>Segoe Script</vt:lpstr>
      <vt:lpstr>Symbol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Steven Flynn</cp:lastModifiedBy>
  <cp:revision>84</cp:revision>
  <dcterms:created xsi:type="dcterms:W3CDTF">2015-07-28T22:50:20Z</dcterms:created>
  <dcterms:modified xsi:type="dcterms:W3CDTF">2020-03-02T23:43:42Z</dcterms:modified>
</cp:coreProperties>
</file>