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sldIdLst>
    <p:sldId id="289" r:id="rId2"/>
    <p:sldId id="602" r:id="rId3"/>
    <p:sldId id="603" r:id="rId4"/>
    <p:sldId id="604" r:id="rId5"/>
    <p:sldId id="626" r:id="rId6"/>
    <p:sldId id="629" r:id="rId7"/>
    <p:sldId id="601" r:id="rId8"/>
    <p:sldId id="605" r:id="rId9"/>
    <p:sldId id="606" r:id="rId10"/>
    <p:sldId id="600" r:id="rId11"/>
    <p:sldId id="624" r:id="rId12"/>
    <p:sldId id="607" r:id="rId13"/>
    <p:sldId id="608" r:id="rId14"/>
    <p:sldId id="480" r:id="rId15"/>
    <p:sldId id="481" r:id="rId16"/>
    <p:sldId id="482" r:id="rId17"/>
    <p:sldId id="485" r:id="rId18"/>
    <p:sldId id="486" r:id="rId19"/>
    <p:sldId id="487" r:id="rId20"/>
    <p:sldId id="490" r:id="rId21"/>
    <p:sldId id="491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609" r:id="rId33"/>
    <p:sldId id="610" r:id="rId34"/>
    <p:sldId id="619" r:id="rId35"/>
    <p:sldId id="620" r:id="rId36"/>
    <p:sldId id="621" r:id="rId37"/>
    <p:sldId id="622" r:id="rId38"/>
    <p:sldId id="611" r:id="rId39"/>
    <p:sldId id="612" r:id="rId40"/>
    <p:sldId id="630" r:id="rId41"/>
    <p:sldId id="631" r:id="rId42"/>
    <p:sldId id="632" r:id="rId43"/>
    <p:sldId id="614" r:id="rId44"/>
    <p:sldId id="625" r:id="rId45"/>
    <p:sldId id="627" r:id="rId46"/>
    <p:sldId id="633" r:id="rId47"/>
    <p:sldId id="634" r:id="rId48"/>
    <p:sldId id="616" r:id="rId49"/>
    <p:sldId id="628" r:id="rId50"/>
    <p:sldId id="635" r:id="rId51"/>
    <p:sldId id="636" r:id="rId52"/>
    <p:sldId id="617" r:id="rId53"/>
    <p:sldId id="618" r:id="rId54"/>
    <p:sldId id="623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82B747-52FC-480C-B1AB-E342B79E8B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8A000-913F-4634-BC98-8E85BED590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6E60E27-4D95-4DE6-AD49-44F74AC3C562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994A3F-9ED4-4930-B899-11D0C71BE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196A34D-31BE-4DAF-80C3-95A9D9EAF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4247-B775-43B5-8568-B50D0EAFDE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37CDB-4F35-4E07-90A9-7DC9E3505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311732-286C-415E-8BB8-2DD427EA22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10A92C5-22F8-4467-8D81-F415559AA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C3FF924-7992-4486-8594-10869E905345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0F2CB50E-21A4-4633-8F21-40769A9B6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34137D93-4A02-4470-AA30-C26C018A9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47938F4D-67D6-4B79-9736-8060C282C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DF6C2973-8D8A-4C21-B5E1-FC994B87E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E527F815-7B53-4312-A20D-E1D3744CB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AF669FA-C03B-4EDA-AB56-CF721F073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F1B06F18-FFF5-4DB2-A1B9-D6FBD00D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9F5C1280-FC09-45C3-AED8-C4386BDC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4D2B774-1C0E-4231-878A-DC2678C3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EE795CC5-C6DE-46CB-AB6F-2A09C922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19CC7AA7-437E-4978-BE68-3D197C10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3049220A-088F-4576-B2E3-3A9D761B5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65D73191-C518-4B4F-8E2B-C17B76158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BB901557-B71C-41B2-B185-D0A5F4237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6BD2DDCA-A9AF-4D4B-8827-0604086AD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CA192CD2-77B6-4DA6-BC17-F26366E6E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C5DB4D0D-9A6B-42AA-8E90-229C2D4D2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F4A015A6-19D9-4A32-B50A-42840CDEE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348E6A0F-5466-434E-917A-1238FB1DD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96EE4CAC-120A-47CA-9474-5563E684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B3B688B7-4010-4E62-9DBC-DD2202BA3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C39BCD79-E9BB-4A64-AF7E-0BED4AC5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EAF2994C-5FBB-4298-A17E-ADDBE2E28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ABE8F3B3-FDB8-4771-9024-10C11B820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9F89D7E1-9092-4893-9573-97DE512B3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1602D566-55E8-4A29-8995-3F191B560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7B522369-8872-4F93-BEE5-0FF0D9353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6778C925-58E3-4220-AAB4-507C5018D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AFBE0F9A-FB51-44F4-883C-424F5012C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180AEA19-8BA1-455E-AAED-24698F83E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E0129259-8E98-485F-9E20-82EA45D4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910B499F-A352-4124-80C1-5CD9FCA55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3DF8939-EE31-4712-9ACA-59C7C9EDE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1902E4FB-F3F8-45A1-AE23-428D18CA1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10AE235D-91DD-4583-A1DF-17A159986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573AB-2038-447E-A10D-9AF4D8B6F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3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5DE235-674B-462F-99BE-80E5D1878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BE905A-A975-4E7B-8586-861B3B12C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960C4EF-D94F-46B6-A46C-C96405083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D6E8D-C08A-4953-8D78-129CBC5CC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7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A790B-DCA1-40C1-A394-C9A1D0656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EB1B7A-6E74-487D-BCAF-65F1F5E77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2CA2AE-27C1-449D-A8B0-7990BA9A4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082F1-E079-4740-906E-CF3DE4098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3040CB-7876-4533-A766-7C1BED0AA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1C4333-4A3C-49DA-9698-010901EEA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3DBDE19-3098-416F-9800-8F9482EE6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8F6A6-6939-492D-8CED-F29D7A993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5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F6E650-FAD3-43D7-B968-832E42027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8EB105-D7AA-4788-A121-71A499730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C0169ED-909D-442D-8E59-1E309D6DE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1306F-E23B-4295-8301-4D4881EF6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4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B5920-B1E1-4935-B4D4-C9E4A6CDA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E89C5-BAE5-4FDB-B0C1-C61BB83D5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E9A04F-22FD-4E77-B70C-C6C54DF47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B9FE4-F763-449B-9C61-40E221EEB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3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661B162-FDEE-4FB1-BC08-FD15599FF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9B20A3-A51C-4115-BC06-D120B6465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3AC1107-FB9C-406C-9A01-CDE19CE3E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9A4BF-9337-495E-BDB7-DECEE9514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8437DD-FCFE-40D1-9DD7-8228A0A62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073430-1AAF-4933-BAC2-532DC6E09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3241699-5233-4283-B6BB-82AB91BAD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E4B18-187E-4553-875D-30788CE62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63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75D85A-A4B9-4D10-B94B-0C4A7F2B3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8F5C60A-1A2E-442A-A424-E8C6580D2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CAC2A14-8F97-4BFB-9D04-DC598CC4B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44842-4609-43C2-B1EC-A35F5BBA0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A9C13-5D05-41B2-92A4-2EB7452EC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A50A7-6B0B-4935-B51E-2D4ADC85E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64D0B2-9F17-4D28-9308-1B91D192B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82115-23AB-446A-AEB8-CB14A478D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32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04530-E691-47B9-A6FA-9A1874D42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8C0CEA-1CC7-4010-ABA2-1C4F44E0B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7D3810-59D9-4A21-AD1B-8E12DCCBE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FDA43-9EEF-44EF-BDFF-BD7A9E04F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4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E7793E2E-5F8D-4263-A097-B36F853A0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83A8D8-B026-40AD-A4F5-10787ADFA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30AD43-18E5-41AD-8B8C-E219072B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133AD03-7E18-4283-8AAF-613FBC3F8D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AD4866B-FA31-42E8-9DD9-0DFCD22980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58E9EBB-2299-4C69-B50D-D11B1385F6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4345C7B-5CC3-4F33-9D9C-E443C1716F5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7077882D-586C-43B3-AA5B-BCD0F2B59870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057EFD3A-286B-416F-BB3A-7B976FB15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8D9AD495-CD52-4ED3-A889-A19E5BC4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C169E053-059D-4B59-A3B7-5654A78A0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8AE590B3-D8F7-44F5-8E30-A294FC040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1C2F746A-EFC3-484A-9099-E8769FB18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ED60D28D-865A-455F-BF02-39B23262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5908B242-8F0B-4520-81E0-B313D96C0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F0DEE60-BB8F-442C-B3F5-C92BA139E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E9C5CE65-1B7B-4C2A-9514-F61656209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27360913-B0A9-4CFA-BF73-B991D020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683D3BC9-685B-4DFA-B9AC-B0049BA8F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E0404E69-5D3A-46BD-B3BF-5FC3A2872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1D20D3CF-7D03-46BF-9D31-6E31B5E4A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A0A56EF7-9486-44E3-8935-1AEDD5E9F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36AA8CC9-FDA9-4C2D-9A9E-898D5814B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7A16F69B-D132-4DEC-B509-65D66361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2D9741D9-8B58-474C-816C-64A48D0CE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552DB112-8DAC-41D3-8373-7D9CB955B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BF3F76C5-0C17-4DD5-BAD1-AA197AF87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9D9195EE-DA9F-4D58-823B-F475EB470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B149BC0B-99A8-472C-A057-BD7ADF553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3D795DB-8FA8-4120-86CF-E50D47BC1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A101DD1E-04D6-46A2-842B-CB20B6F84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CA3A4199-367A-4E46-A1F3-BC8FDA325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4E9C06F8-2AA3-4DBE-9EBE-F1D56C546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DBAB252E-0DA2-4920-91E4-EC667245E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D4C03F4F-2EF7-4C80-B4C2-7B705AEC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294A9F24-D4C0-4B51-9CE7-9287D6BC4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B5A625AD-E314-4E2E-B410-62521AD45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32A7DB0B-133C-42C2-B490-EB82BDF8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997A490B-0BAD-4A16-BD56-EAB107274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two words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A1DD-644C-4BD1-B2F3-51E573AF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19BA-CB03-42DD-8753-8A88D846C0B2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DE8EF-3C9C-4135-9DF4-8D46F92D4949}"/>
              </a:ext>
            </a:extLst>
          </p:cNvPr>
          <p:cNvSpPr txBox="1"/>
          <p:nvPr/>
        </p:nvSpPr>
        <p:spPr>
          <a:xfrm>
            <a:off x="3145815" y="5982147"/>
            <a:ext cx="285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Phlyctenules: Yellow; gray</a:t>
            </a:r>
          </a:p>
        </p:txBody>
      </p:sp>
      <p:pic>
        <p:nvPicPr>
          <p:cNvPr id="1026" name="Picture 2" descr="Phlyctenular Conjunctivitis - left eye">
            <a:extLst>
              <a:ext uri="{FF2B5EF4-FFF2-40B4-BE49-F238E27FC236}">
                <a16:creationId xmlns:a16="http://schemas.microsoft.com/office/drawing/2014/main" id="{61A516FE-2770-4CB6-9B37-1EF24B82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7" y="2069068"/>
            <a:ext cx="4249615" cy="28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hlyctenulosis - American Academy of Ophthalmology">
            <a:extLst>
              <a:ext uri="{FF2B5EF4-FFF2-40B4-BE49-F238E27FC236}">
                <a16:creationId xmlns:a16="http://schemas.microsoft.com/office/drawing/2014/main" id="{C2426E98-33E2-47E2-A15C-946591B6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94" y="2069068"/>
            <a:ext cx="4304506" cy="28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7A19FAD4-7544-428C-A522-71C4C1DC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0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A1DD-644C-4BD1-B2F3-51E573AF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19BA-CB03-42DD-8753-8A88D846C0B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DE8EF-3C9C-4135-9DF4-8D46F92D4949}"/>
              </a:ext>
            </a:extLst>
          </p:cNvPr>
          <p:cNvSpPr txBox="1"/>
          <p:nvPr/>
        </p:nvSpPr>
        <p:spPr>
          <a:xfrm>
            <a:off x="2639430" y="5982147"/>
            <a:ext cx="386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Phlyctenules: Engorged vasculature</a:t>
            </a:r>
          </a:p>
        </p:txBody>
      </p:sp>
      <p:pic>
        <p:nvPicPr>
          <p:cNvPr id="2050" name="Picture 2" descr="Phlyctenulosis | Limbal nodules, pain, redness and photophob… | Flickr">
            <a:extLst>
              <a:ext uri="{FF2B5EF4-FFF2-40B4-BE49-F238E27FC236}">
                <a16:creationId xmlns:a16="http://schemas.microsoft.com/office/drawing/2014/main" id="{35498C9A-B6F2-407F-A0E1-B04372F1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4401"/>
            <a:ext cx="5791200" cy="37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072D06C4-D472-4106-BC70-F27EFC32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  <a:endParaRPr lang="en-US" altLang="en-US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6507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  <a:endParaRPr lang="en-US" altLang="en-US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14284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87D881-26D8-4236-9AC2-DACBF59ECB29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1D928-1DE0-4CD6-9047-56EDE95FE7B5}"/>
              </a:ext>
            </a:extLst>
          </p:cNvPr>
          <p:cNvSpPr txBox="1"/>
          <p:nvPr/>
        </p:nvSpPr>
        <p:spPr>
          <a:xfrm>
            <a:off x="459239" y="5332988"/>
            <a:ext cx="822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Speaking of hypersensitivity reactions…</a:t>
            </a:r>
            <a:endParaRPr lang="en-US" sz="2000" i="1" dirty="0">
              <a:solidFill>
                <a:srgbClr val="0000FF"/>
              </a:solidFill>
            </a:endParaRPr>
          </a:p>
          <a:p>
            <a:pPr algn="ctr"/>
            <a:r>
              <a:rPr lang="en-US" sz="2000" i="1" dirty="0">
                <a:solidFill>
                  <a:srgbClr val="0000FF"/>
                </a:solidFill>
              </a:rPr>
              <a:t>How many types of ocular-surface hypersensitivity reactions are there?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23DE64B4-7A03-41E9-8AC1-F8F4AE8A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6013DC-4FA0-4EE9-A1B5-80CD8510E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6432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rgbClr val="66FF66"/>
                </a:solidFill>
              </a:rPr>
              <a:t>Type II</a:t>
            </a:r>
            <a:r>
              <a:rPr lang="en-US" altLang="en-US" sz="2000" b="1" i="1" dirty="0"/>
              <a:t>		 </a:t>
            </a:r>
            <a:r>
              <a:rPr lang="en-US" altLang="en-US" sz="2000" b="1" i="1" dirty="0">
                <a:solidFill>
                  <a:srgbClr val="CC0099"/>
                </a:solidFill>
              </a:rPr>
              <a:t>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4753F-887C-4BDD-B4D3-0059525DB167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3B29B-AD03-4031-A902-1834F4DFC89D}"/>
              </a:ext>
            </a:extLst>
          </p:cNvPr>
          <p:cNvSpPr txBox="1"/>
          <p:nvPr/>
        </p:nvSpPr>
        <p:spPr>
          <a:xfrm>
            <a:off x="459239" y="5332988"/>
            <a:ext cx="822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Speaking of hypersensitivity reactions…</a:t>
            </a:r>
            <a:endParaRPr lang="en-US" sz="2000" i="1" dirty="0">
              <a:solidFill>
                <a:srgbClr val="0000FF"/>
              </a:solidFill>
            </a:endParaRPr>
          </a:p>
          <a:p>
            <a:pPr algn="ctr"/>
            <a:r>
              <a:rPr lang="en-US" sz="2000" i="1" dirty="0">
                <a:solidFill>
                  <a:srgbClr val="0000FF"/>
                </a:solidFill>
              </a:rPr>
              <a:t>How many types of ocular-surface hypersensitivity reactions are there?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E6993AAD-60F8-4E30-BE51-7D67D883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0DE6559-3C51-46A4-BEEB-9DD011D37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3808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II		 Type III            	        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II reactions involve…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Immune-complex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reactions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29FB48-1EE1-465F-935E-EBB25BFD3C21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239DF-DA56-47B3-BC5E-98A0922BE8CF}"/>
              </a:ext>
            </a:extLst>
          </p:cNvPr>
          <p:cNvSpPr txBox="1"/>
          <p:nvPr/>
        </p:nvSpPr>
        <p:spPr>
          <a:xfrm>
            <a:off x="4419600" y="2489016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[One word that captures the nature of this </a:t>
            </a:r>
            <a:r>
              <a:rPr lang="en-US" sz="1400" i="1" dirty="0" err="1"/>
              <a:t>rxn</a:t>
            </a:r>
            <a:r>
              <a:rPr lang="en-US" sz="1400" i="1" dirty="0"/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D045A-B09C-45B3-9CFF-FCDCB1069556}"/>
              </a:ext>
            </a:extLst>
          </p:cNvPr>
          <p:cNvSpPr txBox="1"/>
          <p:nvPr/>
        </p:nvSpPr>
        <p:spPr>
          <a:xfrm>
            <a:off x="459239" y="5332988"/>
            <a:ext cx="822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Speaking of hypersensitivity reactions…</a:t>
            </a:r>
          </a:p>
          <a:p>
            <a:pPr algn="ctr"/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How many types of ocular-surface hypersensitivity reactions are there?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634722AF-A1D7-499B-88D5-1DAE40E1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EB055CC-F358-41AE-892A-EAE85E1E5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30737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II		 Type III            	        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II reactions involve…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Immune-complex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reactions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BE719-DE6A-4B09-B588-0196A2AB9E58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278941-172B-43A1-89C8-C32804616A37}"/>
              </a:ext>
            </a:extLst>
          </p:cNvPr>
          <p:cNvSpPr txBox="1"/>
          <p:nvPr/>
        </p:nvSpPr>
        <p:spPr>
          <a:xfrm>
            <a:off x="459239" y="5332988"/>
            <a:ext cx="822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Speaking of hypersensitivity reactions…</a:t>
            </a:r>
          </a:p>
          <a:p>
            <a:pPr algn="ctr"/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How many types of ocular-surface hypersensitivity reactions are there?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955824AC-57F7-42C1-8142-344EBE366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0D8D069-A926-49E3-968B-A7C968196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2102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rgbClr val="66FF66"/>
                </a:solidFill>
              </a:rPr>
              <a:t>Type II</a:t>
            </a:r>
            <a:r>
              <a:rPr lang="en-US" altLang="en-US" sz="2000" b="1" i="1" dirty="0"/>
              <a:t>		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III            	        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endParaRPr lang="en-US" sz="1600" b="1" dirty="0">
              <a:solidFill>
                <a:srgbClr val="CC0099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Immune-complex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reactions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17D5B-1FA1-4CC1-9F77-7BF739A3D42E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399EC-EA4B-4525-A6A1-C73E906D16ED}"/>
              </a:ext>
            </a:extLst>
          </p:cNvPr>
          <p:cNvSpPr txBox="1"/>
          <p:nvPr/>
        </p:nvSpPr>
        <p:spPr>
          <a:xfrm>
            <a:off x="4419600" y="2740223"/>
            <a:ext cx="2598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[Two words capturing this </a:t>
            </a:r>
            <a:r>
              <a:rPr lang="en-US" sz="1400" i="1" dirty="0" err="1"/>
              <a:t>rxn</a:t>
            </a:r>
            <a:r>
              <a:rPr lang="en-US" sz="1400" i="1" dirty="0"/>
              <a:t>]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CE027499-A0EC-4F72-9E38-55DDB9DBA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23D267C-9A1A-4265-90F6-35FDD3829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91004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rgbClr val="66FF66"/>
                </a:solidFill>
              </a:rPr>
              <a:t>Type II</a:t>
            </a:r>
            <a:r>
              <a:rPr lang="en-US" altLang="en-US" sz="2000" b="1" i="1" dirty="0"/>
              <a:t>		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III            	        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66FF66"/>
                </a:solidFill>
                <a:latin typeface="Arial" charset="0"/>
              </a:rPr>
              <a:t>Cytotoxic antibodies</a:t>
            </a:r>
            <a:endParaRPr lang="en-US" sz="1600" b="1" dirty="0">
              <a:solidFill>
                <a:srgbClr val="CC0099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F84-FC0C-4F2E-8544-1C16B43ADF45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Cytotoxic 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6C9B4-FE7B-4B36-ABED-7B62E20BB0CE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94D2ED67-A574-4583-89DB-A191263B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F2E3C2F-CE02-4C34-AEC7-98A39D8E6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5124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</a:t>
            </a:r>
            <a:endParaRPr lang="en-US" altLang="en-US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46900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rgbClr val="66FF66"/>
                </a:solidFill>
              </a:rPr>
              <a:t>Type II</a:t>
            </a:r>
            <a:r>
              <a:rPr lang="en-US" altLang="en-US" sz="2000" b="1" i="1" dirty="0"/>
              <a:t>		 </a:t>
            </a:r>
            <a:r>
              <a:rPr lang="en-US" altLang="en-US" sz="2000" b="1" i="1" dirty="0">
                <a:solidFill>
                  <a:srgbClr val="CC0099"/>
                </a:solidFill>
              </a:rPr>
              <a:t>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66FF66"/>
                </a:solidFill>
                <a:latin typeface="Arial" charset="0"/>
              </a:rPr>
              <a:t>Cytotoxic antibodies</a:t>
            </a:r>
            <a:endParaRPr lang="en-US" sz="1600" b="1" dirty="0">
              <a:solidFill>
                <a:srgbClr val="CC0099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CC0099"/>
                </a:solidFill>
                <a:latin typeface="Arial" charset="0"/>
              </a:rPr>
              <a:t>Type III </a:t>
            </a: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reactions involve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F84-FC0C-4F2E-8544-1C16B43ADF45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Cytotoxic 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95D52-5EE5-4B63-98ED-30407825E7B6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4359B-89C1-46E0-BBCE-F8F6E1E349CE}"/>
              </a:ext>
            </a:extLst>
          </p:cNvPr>
          <p:cNvSpPr txBox="1"/>
          <p:nvPr/>
        </p:nvSpPr>
        <p:spPr>
          <a:xfrm>
            <a:off x="4488325" y="2968823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[Three words for this one]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C14C978F-B1FE-4489-AFF7-63E9AF6E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E40C7DA-0129-42E0-A975-5A83468A3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41903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3333FF"/>
                </a:solidFill>
              </a:rPr>
              <a:t> Type I</a:t>
            </a:r>
            <a:r>
              <a:rPr lang="en-US" altLang="en-US" sz="2000" b="1" i="1" dirty="0"/>
              <a:t> 		     </a:t>
            </a:r>
            <a:r>
              <a:rPr lang="en-US" altLang="en-US" sz="2000" b="1" i="1" dirty="0">
                <a:solidFill>
                  <a:srgbClr val="66FF66"/>
                </a:solidFill>
              </a:rPr>
              <a:t>Type II</a:t>
            </a:r>
            <a:r>
              <a:rPr lang="en-US" altLang="en-US" sz="2000" b="1" i="1" dirty="0"/>
              <a:t>		 </a:t>
            </a:r>
            <a:r>
              <a:rPr lang="en-US" altLang="en-US" sz="2000" b="1" i="1" dirty="0">
                <a:solidFill>
                  <a:srgbClr val="CC0099"/>
                </a:solidFill>
              </a:rPr>
              <a:t>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66FF66"/>
                </a:solidFill>
                <a:latin typeface="Arial" charset="0"/>
              </a:rPr>
              <a:t>Cytotoxic antibodies</a:t>
            </a:r>
            <a:endParaRPr lang="en-US" sz="1600" b="1" dirty="0">
              <a:solidFill>
                <a:srgbClr val="CC0099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CC0099"/>
                </a:solidFill>
                <a:latin typeface="Arial" charset="0"/>
              </a:rPr>
              <a:t>Type III </a:t>
            </a: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reactions involve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F84-FC0C-4F2E-8544-1C16B43ADF45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Cytotoxic 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51E17-1C95-4EE3-B2A3-C8A8044B9BBB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Immune-complex reactions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36776-E195-4F37-AE42-2AC6B862C287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DADB6A6E-25A1-4056-949B-AFCDC5CF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16B492A-1AD6-4B5E-9F72-AB5113BF0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3712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3333FF"/>
                </a:solidFill>
              </a:rPr>
              <a:t> Type I</a:t>
            </a:r>
            <a:r>
              <a:rPr lang="en-US" altLang="en-US" sz="2000" b="1" i="1"/>
              <a:t> 		     </a:t>
            </a:r>
            <a:r>
              <a:rPr lang="en-US" altLang="en-US" sz="2000" b="1" i="1">
                <a:solidFill>
                  <a:srgbClr val="66FF66"/>
                </a:solidFill>
              </a:rPr>
              <a:t>Type II</a:t>
            </a:r>
            <a:r>
              <a:rPr lang="en-US" altLang="en-US" sz="2000" b="1" i="1"/>
              <a:t>		 </a:t>
            </a:r>
            <a:r>
              <a:rPr lang="en-US" altLang="en-US" sz="2000" b="1" i="1">
                <a:solidFill>
                  <a:srgbClr val="CC0099"/>
                </a:solidFill>
              </a:rPr>
              <a:t>Type III            </a:t>
            </a:r>
            <a:r>
              <a:rPr lang="en-US" altLang="en-US" sz="2000" b="1" i="1"/>
              <a:t>	        </a:t>
            </a:r>
            <a:r>
              <a:rPr lang="en-US" altLang="en-US" sz="2000" b="1" i="1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66FF66"/>
                </a:solidFill>
                <a:latin typeface="Arial" charset="0"/>
              </a:rPr>
              <a:t>Cytotoxic antibodies</a:t>
            </a:r>
            <a:endParaRPr lang="en-US" sz="1600" b="1" dirty="0">
              <a:solidFill>
                <a:srgbClr val="CC0099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CC0099"/>
                </a:solidFill>
                <a:latin typeface="Arial" charset="0"/>
              </a:rPr>
              <a:t>Type III </a:t>
            </a: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reactions involve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F84-FC0C-4F2E-8544-1C16B43ADF45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Cytotoxic 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51E17-1C95-4EE3-B2A3-C8A8044B9BBB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Immune-complex reactions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A46D2-5331-4353-AE19-571A363A8BD6}"/>
              </a:ext>
            </a:extLst>
          </p:cNvPr>
          <p:cNvSpPr txBox="1"/>
          <p:nvPr/>
        </p:nvSpPr>
        <p:spPr>
          <a:xfrm>
            <a:off x="700751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Cell-mediated reactions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7F0F1-5500-4386-9EAC-E5A298B8AFA2}"/>
              </a:ext>
            </a:extLst>
          </p:cNvPr>
          <p:cNvSpPr txBox="1"/>
          <p:nvPr/>
        </p:nvSpPr>
        <p:spPr>
          <a:xfrm>
            <a:off x="4536205" y="3200400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[Three words again]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96FC2916-BA2D-445D-A889-8C71FD08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AE4359-FDC3-4EB6-A69A-83A01A5B2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79645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3333FF"/>
                </a:solidFill>
              </a:rPr>
              <a:t> Type I</a:t>
            </a:r>
            <a:r>
              <a:rPr lang="en-US" altLang="en-US" sz="2000" b="1" i="1"/>
              <a:t> 		     </a:t>
            </a:r>
            <a:r>
              <a:rPr lang="en-US" altLang="en-US" sz="2000" b="1" i="1">
                <a:solidFill>
                  <a:srgbClr val="66FF66"/>
                </a:solidFill>
              </a:rPr>
              <a:t>Type II</a:t>
            </a:r>
            <a:r>
              <a:rPr lang="en-US" altLang="en-US" sz="2000" b="1" i="1"/>
              <a:t>		 </a:t>
            </a:r>
            <a:r>
              <a:rPr lang="en-US" altLang="en-US" sz="2000" b="1" i="1">
                <a:solidFill>
                  <a:srgbClr val="CC0099"/>
                </a:solidFill>
              </a:rPr>
              <a:t>Type III            </a:t>
            </a:r>
            <a:r>
              <a:rPr lang="en-US" altLang="en-US" sz="2000" b="1" i="1"/>
              <a:t>	        </a:t>
            </a:r>
            <a:r>
              <a:rPr lang="en-US" altLang="en-US" sz="2000" b="1" i="1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Anaphylaxis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66FF66"/>
                </a:solidFill>
                <a:latin typeface="Arial" charset="0"/>
              </a:rPr>
              <a:t>Cytotoxic antibodies</a:t>
            </a:r>
            <a:endParaRPr lang="en-US" sz="1600" b="1" dirty="0">
              <a:solidFill>
                <a:srgbClr val="CC0099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CC0099"/>
                </a:solidFill>
                <a:latin typeface="Arial" charset="0"/>
              </a:rPr>
              <a:t>Type III </a:t>
            </a: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reactions involve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Anaphylaxis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F84-FC0C-4F2E-8544-1C16B43ADF45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/>
              <a:t>Cytotoxic 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51E17-1C95-4EE3-B2A3-C8A8044B9BBB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Immune-complex reactions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A46D2-5331-4353-AE19-571A363A8BD6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310FA67F-C3E2-4CEF-AA22-13DDD2AF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5CF2FEF-5282-4B93-A181-C098A3D84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1932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B0FEAA2C-33F9-41CF-8D30-2374C92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F6E6A-81A2-4327-9CE4-05FA3190198A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4BCCB-4B0B-4506-9BFB-E6F05991248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76ACB-1912-4C62-96A1-88DB77BA44B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4DF84-FC0C-4F2E-8544-1C16B43ADF45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51E17-1C95-4EE3-B2A3-C8A8044B9BBB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A46D2-5331-4353-AE19-571A363A8BD6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04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‘Cell-mediated reaction’…Which sort of immune cell is doing the mediating?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38BC741-A102-4D6F-B2A7-B065D2AD1497}"/>
              </a:ext>
            </a:extLst>
          </p:cNvPr>
          <p:cNvSpPr/>
          <p:nvPr/>
        </p:nvSpPr>
        <p:spPr>
          <a:xfrm>
            <a:off x="7086601" y="975980"/>
            <a:ext cx="1935239" cy="11546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3154A1A7-9EED-4A24-B143-15539233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25D3571-05D7-4C0A-949D-C6848E3F7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123702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04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T-helper cells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5DC6AE7-760F-495F-BC84-F59EF9B3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4966C-0D11-4AD8-B933-65278450D6A4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F01EB-65CE-4BAA-98D1-31EB162CDDFA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9EBFD2-FC78-48B2-B66E-6A56268622DF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2731E0-0815-4940-9A45-4F5E5477F72E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3DCC07-BFEE-4FBF-BE44-FABFAC3878C2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75DE97-D91F-43AE-A5C1-3450CE8107C3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104A18-0807-4F74-8EDC-93E1A8A55B67}"/>
              </a:ext>
            </a:extLst>
          </p:cNvPr>
          <p:cNvSpPr/>
          <p:nvPr/>
        </p:nvSpPr>
        <p:spPr>
          <a:xfrm>
            <a:off x="7086601" y="975980"/>
            <a:ext cx="1935239" cy="11546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445C0643-1511-4512-A90C-A07DF5607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DE714EA-445C-46B3-BC3B-18CF708CF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01781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047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T-helper cells </a:t>
            </a:r>
          </a:p>
          <a:p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what way are T-helper cells mediating the reaction?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A21FFF8-382B-4705-8883-100A73EB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E42ED-70AA-4C64-92E0-1DBD3E6C75D3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CA6E17-8613-4B11-9787-6BE484BADD92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0C223C-473F-4DCA-A638-CA686D86401D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4A088-B02A-4672-825F-4880715D855C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0B6A48-A584-4F6D-AF11-A535515D3669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9DB27-F23F-49CC-9DE5-C2F761AEE2FB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D9D5F0-7F2F-41D9-B9CB-890FA2FBC46B}"/>
              </a:ext>
            </a:extLst>
          </p:cNvPr>
          <p:cNvSpPr/>
          <p:nvPr/>
        </p:nvSpPr>
        <p:spPr>
          <a:xfrm>
            <a:off x="7086601" y="975980"/>
            <a:ext cx="1935239" cy="11546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2C1A3066-8850-4FCC-82F2-5DA81A2B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94A87E-BBD4-490A-8F61-8A9D4D973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21938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047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T-helper cells </a:t>
            </a:r>
          </a:p>
          <a:p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what way are T-helper cells mediating the reaction?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In Type IV reactions, T-helpers interact with antigens, thereby becoming activated. Once activated, the T-helpers release chemotactic factors that recruit and activate macrophages.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1035661-D5DC-41AC-A49B-55334BE6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C2C56-91AB-4987-9669-0A53B2EF8886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B0D482-B3B2-4474-9220-14C6AA9E6B5B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7AAD6-E978-4B36-8BB7-B543E94FF77F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D711F-9BE8-46B7-A733-63E9CA7D3B6E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FA10A-EE4B-4B78-AE49-B4E6B0BA7F47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C2BB3E-29F6-41E3-AC7F-BF741BB2939E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69F351-5F81-44C4-B1F8-0DDA31E50005}"/>
              </a:ext>
            </a:extLst>
          </p:cNvPr>
          <p:cNvSpPr/>
          <p:nvPr/>
        </p:nvSpPr>
        <p:spPr>
          <a:xfrm>
            <a:off x="7086601" y="975980"/>
            <a:ext cx="1935239" cy="11546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A3DB048F-7AC9-44A1-8F55-5B8A0A472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E71E3F7-6EE7-43B6-AC69-71F9DA645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3114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047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T-helper cells </a:t>
            </a:r>
          </a:p>
          <a:p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what way are T-helper cells mediating the reaction?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In Type IV reactions, T-helpers interact with antigens, thereby becoming activated. Once activated, the T-helpers release chemotactic factors that recruit and activate macrophages.</a:t>
            </a:r>
          </a:p>
          <a:p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That’s a convoluted process. How long does it take to become clinically apparent?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6C1BB04-13C1-458A-B8A5-ED7C9574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68F99-9281-4775-9E82-CB56C8321492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CCF92F-EC46-466F-9D4E-DA06461E0CB4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4621E4-2D32-47A7-8F10-40059A0A84FF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E2B55A-51A1-4D73-BBE9-A68D6A47BC58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18088-57E3-4637-8207-14A1A12FF345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5BF4B7-E589-45CC-B2FE-2104AD743CEE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A778A2-5121-4321-821E-350975B442E8}"/>
              </a:ext>
            </a:extLst>
          </p:cNvPr>
          <p:cNvSpPr/>
          <p:nvPr/>
        </p:nvSpPr>
        <p:spPr>
          <a:xfrm>
            <a:off x="7086601" y="975980"/>
            <a:ext cx="1935239" cy="11546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5E847AE2-5E61-45A8-B9F0-6036BA00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2B31177-DF86-49A6-8DE8-2D0D2F8F7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580744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0470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T-helper cells </a:t>
            </a:r>
          </a:p>
          <a:p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what way are T-helper cells mediating the reaction?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In Type IV reactions, T-helpers interact with antigens, thereby becoming activated. Once activated, the T-helpers release chemotactic factors that recruit and activate macrophages.</a:t>
            </a:r>
          </a:p>
          <a:p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That’s a convoluted process. How long does it take to become clinically apparent?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24-72 hours, which is why this reaction is often referred to as </a:t>
            </a:r>
            <a:r>
              <a:rPr lang="en-US" sz="1600" i="1" dirty="0">
                <a:solidFill>
                  <a:srgbClr val="0000FF"/>
                </a:solidFill>
              </a:rPr>
              <a:t>delayed hypersensitivity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AB7336D2-5D91-4C3D-86EA-552CB00C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rgbClr val="FF6600"/>
                </a:solidFill>
              </a:rPr>
              <a:t>Type IV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F70AA-BDB5-4C33-8CD9-19C17C18FA58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6D86D9-D8CF-4324-B177-71870E0158B6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B998CF-2577-4CAA-82A4-914AFE966A27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A3946-D0C2-4B72-B23D-D140051F0BBF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6168A-EB12-4460-AD59-D668AF01D4A8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68362-E4B1-4402-BB4C-6BE5EE2904D0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Cell-mediated reactions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A846BF-07EB-4D48-B246-3C8241786F9E}"/>
              </a:ext>
            </a:extLst>
          </p:cNvPr>
          <p:cNvSpPr/>
          <p:nvPr/>
        </p:nvSpPr>
        <p:spPr>
          <a:xfrm>
            <a:off x="7086601" y="975980"/>
            <a:ext cx="1935239" cy="11546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F128203C-EFA0-49CF-B38C-214367DC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BEB561B-15B3-4D9F-AEB8-33CEEA6C2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7024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6933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A643CD-5CE2-42B1-9A26-9E324AED7232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Anaphylaxis 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Cytotoxic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929292"/>
                </a:solidFill>
                <a:latin typeface="Arial" charset="0"/>
              </a:rPr>
              <a:t>Type III reactions involve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…Immune-complex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Cell-mediated reactions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149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T-helper cells 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In what way are T-helper cells mediating the reaction?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In Type IV reactions, T-helpers interact with antigens, thereby becoming activated. Once activated, the T-helpers release chemotactic factors that recruit and activate macrophages.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That’s a convoluted process. How long does it take to become clinically apparent?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24-72 hours, which is why this reaction is often referred to as </a:t>
            </a:r>
            <a:r>
              <a:rPr lang="en-US" sz="1600" b="1" i="1" dirty="0">
                <a:solidFill>
                  <a:srgbClr val="0000FF"/>
                </a:solidFill>
              </a:rPr>
              <a:t>delayed hypersensitivity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6C5501-4D3A-4A76-AC8C-955DE7418EED}"/>
              </a:ext>
            </a:extLst>
          </p:cNvPr>
          <p:cNvSpPr txBox="1"/>
          <p:nvPr/>
        </p:nvSpPr>
        <p:spPr>
          <a:xfrm>
            <a:off x="4454937" y="3242846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Script" panose="020B0504020000000003" pitchFamily="34" charset="0"/>
              </a:rPr>
              <a:t>Delayed hypersensitivity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5AC02A-4C3E-41B1-B77D-8A12E963AB93}"/>
              </a:ext>
            </a:extLst>
          </p:cNvPr>
          <p:cNvSpPr/>
          <p:nvPr/>
        </p:nvSpPr>
        <p:spPr>
          <a:xfrm>
            <a:off x="5943600" y="5943600"/>
            <a:ext cx="2667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8737DA-8A33-4620-8107-7DC40EA07359}"/>
              </a:ext>
            </a:extLst>
          </p:cNvPr>
          <p:cNvCxnSpPr>
            <a:cxnSpLocks/>
          </p:cNvCxnSpPr>
          <p:nvPr/>
        </p:nvCxnSpPr>
        <p:spPr>
          <a:xfrm flipH="1" flipV="1">
            <a:off x="4800601" y="3648436"/>
            <a:ext cx="1371599" cy="244756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97E3AE-95F6-49BC-BABD-2369F33A8486}"/>
              </a:ext>
            </a:extLst>
          </p:cNvPr>
          <p:cNvSpPr txBox="1"/>
          <p:nvPr/>
        </p:nvSpPr>
        <p:spPr>
          <a:xfrm>
            <a:off x="1761546" y="4535269"/>
            <a:ext cx="68490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Note that if you remember Type IV as ‘delayed hypersensitivity’…</a:t>
            </a:r>
          </a:p>
          <a:p>
            <a:r>
              <a:rPr lang="en-US" i="1" dirty="0">
                <a:solidFill>
                  <a:schemeClr val="bg1"/>
                </a:solidFill>
              </a:rPr>
              <a:t>the four forms can be remembered with the mnemonic ACID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E9989897-AB84-4C4B-9023-6B3213DF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4DAA3B-7E7C-46F9-B82B-CFEBBCF5EE96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4D5A19-398A-4FE2-B431-8A014A43B1D9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A176B-015C-40C1-9FB6-68057E08D1D5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4C3FC7-4446-4BC5-9F29-EC510AE69343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1259B-DE6C-4443-8D5D-79F401A62EFD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54075D-8798-4E36-A246-BCDE83159F71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Cell-mediated reactions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63404C2E-6F35-402E-825A-66C4F0DC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6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6772AA-0277-42F1-8E62-DB7AB860375C}"/>
              </a:ext>
            </a:extLst>
          </p:cNvPr>
          <p:cNvSpPr txBox="1"/>
          <p:nvPr/>
        </p:nvSpPr>
        <p:spPr>
          <a:xfrm>
            <a:off x="475634" y="3886201"/>
            <a:ext cx="8149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‘Cell-mediated reaction’…Which sort of immune cell is doing the mediating?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T-helper cells 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In what way are T-helper cells mediating the reaction?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In Type IV reactions, T-helpers interact with antigens, thereby becoming activated. Once activated, the T-helpers release chemotactic factors that recruit and activate macrophages.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That’s a convoluted process. How long does it take to become clinically apparent?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24-72 hours, which is why this reaction is often referred to as </a:t>
            </a:r>
            <a:r>
              <a:rPr lang="en-US" sz="1600" b="1" i="1" dirty="0">
                <a:solidFill>
                  <a:srgbClr val="0000FF"/>
                </a:solidFill>
              </a:rPr>
              <a:t>delayed hypersensitivity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5AC02A-4C3E-41B1-B77D-8A12E963AB93}"/>
              </a:ext>
            </a:extLst>
          </p:cNvPr>
          <p:cNvSpPr/>
          <p:nvPr/>
        </p:nvSpPr>
        <p:spPr>
          <a:xfrm>
            <a:off x="5943600" y="5943600"/>
            <a:ext cx="2667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6F9420-4DFE-48E0-9B49-7ABFB10D8C41}"/>
              </a:ext>
            </a:extLst>
          </p:cNvPr>
          <p:cNvCxnSpPr>
            <a:cxnSpLocks/>
          </p:cNvCxnSpPr>
          <p:nvPr/>
        </p:nvCxnSpPr>
        <p:spPr>
          <a:xfrm flipH="1" flipV="1">
            <a:off x="4800601" y="3648436"/>
            <a:ext cx="1371599" cy="244756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97E3AE-95F6-49BC-BABD-2369F33A8486}"/>
              </a:ext>
            </a:extLst>
          </p:cNvPr>
          <p:cNvSpPr txBox="1"/>
          <p:nvPr/>
        </p:nvSpPr>
        <p:spPr>
          <a:xfrm>
            <a:off x="1761546" y="4535269"/>
            <a:ext cx="684905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Note that if you remember Type IV as ‘delayed hypersensitivity’…</a:t>
            </a:r>
          </a:p>
          <a:p>
            <a:r>
              <a:rPr lang="en-US" b="1" i="1" dirty="0">
                <a:solidFill>
                  <a:srgbClr val="0000FF"/>
                </a:solidFill>
              </a:rPr>
              <a:t>the four forms can be remembered with the mnemonic ACID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2E6E2-8561-4070-BB4D-FAF672EBC325}"/>
              </a:ext>
            </a:extLst>
          </p:cNvPr>
          <p:cNvSpPr txBox="1"/>
          <p:nvPr/>
        </p:nvSpPr>
        <p:spPr>
          <a:xfrm>
            <a:off x="1841103" y="2469817"/>
            <a:ext cx="5461794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Type I reactions involve…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A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naphylaxis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r>
              <a:rPr lang="en-US" sz="1600" b="1" i="1" dirty="0">
                <a:solidFill>
                  <a:srgbClr val="66FF66"/>
                </a:solidFill>
                <a:latin typeface="Arial" charset="0"/>
              </a:rPr>
              <a:t>Type II reactions involve…</a:t>
            </a:r>
            <a:r>
              <a:rPr lang="en-US" sz="1600" b="1" dirty="0">
                <a:solidFill>
                  <a:srgbClr val="66FF66"/>
                </a:solidFill>
                <a:latin typeface="Arial" charset="0"/>
              </a:rPr>
              <a:t>C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ytotoxic antibodies</a:t>
            </a:r>
          </a:p>
          <a:p>
            <a:pPr>
              <a:defRPr/>
            </a:pPr>
            <a:r>
              <a:rPr lang="en-US" sz="1600" b="1" i="1" dirty="0">
                <a:solidFill>
                  <a:srgbClr val="CC0099"/>
                </a:solidFill>
                <a:latin typeface="Arial" charset="0"/>
              </a:rPr>
              <a:t>Type III </a:t>
            </a:r>
            <a:r>
              <a:rPr lang="en-US" sz="1600" b="1" i="1" dirty="0">
                <a:solidFill>
                  <a:srgbClr val="3333FF"/>
                </a:solidFill>
                <a:latin typeface="Arial" charset="0"/>
              </a:rPr>
              <a:t>reactions involve</a:t>
            </a:r>
            <a:r>
              <a:rPr lang="en-US" sz="1600" b="1" dirty="0">
                <a:solidFill>
                  <a:srgbClr val="3333FF"/>
                </a:solidFill>
                <a:latin typeface="Arial" charset="0"/>
              </a:rPr>
              <a:t>…I</a:t>
            </a:r>
            <a:r>
              <a:rPr lang="en-US" sz="1600" b="1" dirty="0">
                <a:solidFill>
                  <a:srgbClr val="929292"/>
                </a:solidFill>
                <a:latin typeface="Arial" charset="0"/>
              </a:rPr>
              <a:t>mmune-complex reactions </a:t>
            </a:r>
          </a:p>
          <a:p>
            <a:pPr>
              <a:defRPr/>
            </a:pPr>
            <a:r>
              <a:rPr lang="en-US" sz="1600" b="1" i="1" dirty="0">
                <a:solidFill>
                  <a:srgbClr val="FF6600"/>
                </a:solidFill>
                <a:latin typeface="Arial" charset="0"/>
              </a:rPr>
              <a:t>Type IV reactions involve</a:t>
            </a:r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…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Cell-mediated reactions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3F820-9626-4783-81A2-4934B8EDB505}"/>
              </a:ext>
            </a:extLst>
          </p:cNvPr>
          <p:cNvSpPr txBox="1"/>
          <p:nvPr/>
        </p:nvSpPr>
        <p:spPr>
          <a:xfrm>
            <a:off x="4454937" y="3242846"/>
            <a:ext cx="301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egoe Script" panose="020B0504020000000003" pitchFamily="34" charset="0"/>
              </a:rPr>
              <a:t>D</a:t>
            </a:r>
            <a:r>
              <a:rPr lang="en-US" sz="1600" dirty="0">
                <a:solidFill>
                  <a:srgbClr val="929292"/>
                </a:solidFill>
                <a:latin typeface="Segoe Script" panose="020B0504020000000003" pitchFamily="34" charset="0"/>
              </a:rPr>
              <a:t>elayed hypersensitivity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77C4C3-92A9-408F-8D1D-4012728A9072}"/>
              </a:ext>
            </a:extLst>
          </p:cNvPr>
          <p:cNvSpPr/>
          <p:nvPr/>
        </p:nvSpPr>
        <p:spPr>
          <a:xfrm rot="21191933">
            <a:off x="4333538" y="2463300"/>
            <a:ext cx="488950" cy="11516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5C2074F5-7907-459D-81E2-117CE0FD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676400"/>
            <a:ext cx="8047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 Type I 		     Type II		 Type III            </a:t>
            </a:r>
            <a:r>
              <a:rPr lang="en-US" altLang="en-US" sz="2000" b="1" i="1" dirty="0"/>
              <a:t>	        </a:t>
            </a:r>
            <a:r>
              <a:rPr lang="en-US" altLang="en-US" sz="2000" b="1" i="1" dirty="0">
                <a:solidFill>
                  <a:schemeClr val="bg1">
                    <a:lumMod val="75000"/>
                  </a:schemeClr>
                </a:solidFill>
              </a:rPr>
              <a:t>Type IV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42CFB-3083-434E-923E-E846B8783E4C}"/>
              </a:ext>
            </a:extLst>
          </p:cNvPr>
          <p:cNvSpPr txBox="1"/>
          <p:nvPr/>
        </p:nvSpPr>
        <p:spPr>
          <a:xfrm>
            <a:off x="180898" y="1085354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0398F1-65E1-4257-9FC1-0D6D2BD7AC30}"/>
              </a:ext>
            </a:extLst>
          </p:cNvPr>
          <p:cNvSpPr txBox="1"/>
          <p:nvPr/>
        </p:nvSpPr>
        <p:spPr>
          <a:xfrm>
            <a:off x="2257566" y="1106770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</a:rPr>
              <a:t>Immune-complex reactions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55911B-C161-4101-A239-6D18EBF02019}"/>
              </a:ext>
            </a:extLst>
          </p:cNvPr>
          <p:cNvSpPr txBox="1"/>
          <p:nvPr/>
        </p:nvSpPr>
        <p:spPr>
          <a:xfrm>
            <a:off x="475634" y="1232623"/>
            <a:ext cx="13917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Anaphylaxis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E78189-59BC-4FE2-8129-53606A774C9B}"/>
              </a:ext>
            </a:extLst>
          </p:cNvPr>
          <p:cNvSpPr txBox="1"/>
          <p:nvPr/>
        </p:nvSpPr>
        <p:spPr>
          <a:xfrm>
            <a:off x="2527262" y="1232623"/>
            <a:ext cx="1441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Cytotoxic Ab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584247-5404-43CF-A108-5C1D915E4EDD}"/>
              </a:ext>
            </a:extLst>
          </p:cNvPr>
          <p:cNvSpPr txBox="1"/>
          <p:nvPr/>
        </p:nvSpPr>
        <p:spPr>
          <a:xfrm>
            <a:off x="4800601" y="1113626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Immune-complex reactions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B5D66F-C021-4BD5-B5F7-271E4A8953D4}"/>
              </a:ext>
            </a:extLst>
          </p:cNvPr>
          <p:cNvSpPr txBox="1"/>
          <p:nvPr/>
        </p:nvSpPr>
        <p:spPr>
          <a:xfrm>
            <a:off x="7086601" y="1118638"/>
            <a:ext cx="1981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Cell-mediated reactions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C7ED9124-E5A1-4E42-B610-9B1AF3D9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3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bug</a:t>
            </a:r>
          </a:p>
        </p:txBody>
      </p:sp>
    </p:spTree>
    <p:extLst>
      <p:ext uri="{BB962C8B-B14F-4D97-AF65-F5344CB8AC3E}">
        <p14:creationId xmlns:p14="http://schemas.microsoft.com/office/powerpoint/2010/main" val="344829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14994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714C825-DDAC-47B6-859E-01B83D78BC08}"/>
              </a:ext>
            </a:extLst>
          </p:cNvPr>
          <p:cNvSpPr txBox="1"/>
          <p:nvPr/>
        </p:nvSpPr>
        <p:spPr>
          <a:xfrm>
            <a:off x="1882062" y="3972821"/>
            <a:ext cx="6162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0FF"/>
                </a:solidFill>
              </a:rPr>
              <a:t>What is the inciting antigen in</a:t>
            </a:r>
            <a:r>
              <a:rPr lang="en-US" sz="1600" dirty="0">
                <a:solidFill>
                  <a:srgbClr val="0000FF"/>
                </a:solidFill>
              </a:rPr>
              <a:t> less-developed </a:t>
            </a:r>
            <a:r>
              <a:rPr lang="en-US" sz="1600" i="1" dirty="0">
                <a:solidFill>
                  <a:srgbClr val="0000FF"/>
                </a:solidFill>
              </a:rPr>
              <a:t>nations?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89837E2-4F6E-4C13-8DE8-00E96C1D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517" y="3397380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D0C5C15D-5D2F-4891-BC59-2E7D2CF8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014" y="289083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  <a:latin typeface="Segoe Script" panose="030B0504020000000003" pitchFamily="66" charset="0"/>
              </a:rPr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85121-D73D-4918-86F7-B243A8713A09}"/>
              </a:ext>
            </a:extLst>
          </p:cNvPr>
          <p:cNvCxnSpPr>
            <a:cxnSpLocks/>
          </p:cNvCxnSpPr>
          <p:nvPr/>
        </p:nvCxnSpPr>
        <p:spPr>
          <a:xfrm>
            <a:off x="7407964" y="3425687"/>
            <a:ext cx="124617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021DF11E-90D2-4A94-990C-F7D6559F0CC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48819" y="2989292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1A2A0908-6EC4-4F76-84F2-D65EF54C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5" y="3446472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187667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714C825-DDAC-47B6-859E-01B83D78BC08}"/>
              </a:ext>
            </a:extLst>
          </p:cNvPr>
          <p:cNvSpPr txBox="1"/>
          <p:nvPr/>
        </p:nvSpPr>
        <p:spPr>
          <a:xfrm>
            <a:off x="1882062" y="3972821"/>
            <a:ext cx="616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0FF"/>
                </a:solidFill>
              </a:rPr>
              <a:t>What is the inciting antigen in</a:t>
            </a:r>
            <a:r>
              <a:rPr lang="en-US" sz="1600" dirty="0">
                <a:solidFill>
                  <a:srgbClr val="0000FF"/>
                </a:solidFill>
              </a:rPr>
              <a:t> less-developed </a:t>
            </a:r>
            <a:r>
              <a:rPr lang="en-US" sz="1600" i="1" dirty="0">
                <a:solidFill>
                  <a:srgbClr val="0000FF"/>
                </a:solidFill>
              </a:rPr>
              <a:t>nations?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 such nations, the classic cause is TB (assuming its endemic)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89837E2-4F6E-4C13-8DE8-00E96C1D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517" y="3397380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D0C5C15D-5D2F-4891-BC59-2E7D2CF8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10" y="2890837"/>
            <a:ext cx="633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TB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85121-D73D-4918-86F7-B243A8713A09}"/>
              </a:ext>
            </a:extLst>
          </p:cNvPr>
          <p:cNvCxnSpPr>
            <a:cxnSpLocks/>
          </p:cNvCxnSpPr>
          <p:nvPr/>
        </p:nvCxnSpPr>
        <p:spPr>
          <a:xfrm>
            <a:off x="7407964" y="3425687"/>
            <a:ext cx="124617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021DF11E-90D2-4A94-990C-F7D6559F0CC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48819" y="2989292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1A2A0908-6EC4-4F76-84F2-D65EF54C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5" y="3446472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2668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714C825-DDAC-47B6-859E-01B83D78BC08}"/>
              </a:ext>
            </a:extLst>
          </p:cNvPr>
          <p:cNvSpPr txBox="1"/>
          <p:nvPr/>
        </p:nvSpPr>
        <p:spPr>
          <a:xfrm>
            <a:off x="1882062" y="3972821"/>
            <a:ext cx="6162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0FF"/>
                </a:solidFill>
              </a:rPr>
              <a:t>What is the inciting antigen in</a:t>
            </a:r>
            <a:r>
              <a:rPr lang="en-US" sz="1600" dirty="0">
                <a:solidFill>
                  <a:srgbClr val="0000FF"/>
                </a:solidFill>
              </a:rPr>
              <a:t> less-developed </a:t>
            </a:r>
            <a:r>
              <a:rPr lang="en-US" sz="1600" i="1" dirty="0">
                <a:solidFill>
                  <a:srgbClr val="0000FF"/>
                </a:solidFill>
              </a:rPr>
              <a:t>nations?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 such nations, the classic cause is TB (assuming its endemic)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subgroup/special population residing in such nations are the classic example for having TB-induced phlyctenulosis?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89837E2-4F6E-4C13-8DE8-00E96C1D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517" y="3397380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D0C5C15D-5D2F-4891-BC59-2E7D2CF8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10" y="2890837"/>
            <a:ext cx="633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TB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85121-D73D-4918-86F7-B243A8713A09}"/>
              </a:ext>
            </a:extLst>
          </p:cNvPr>
          <p:cNvCxnSpPr>
            <a:cxnSpLocks/>
          </p:cNvCxnSpPr>
          <p:nvPr/>
        </p:nvCxnSpPr>
        <p:spPr>
          <a:xfrm>
            <a:off x="7407964" y="3425687"/>
            <a:ext cx="124617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021DF11E-90D2-4A94-990C-F7D6559F0CC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48819" y="2989292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1A2A0908-6EC4-4F76-84F2-D65EF54C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5" y="3446472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3428521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714C825-DDAC-47B6-859E-01B83D78BC08}"/>
              </a:ext>
            </a:extLst>
          </p:cNvPr>
          <p:cNvSpPr txBox="1"/>
          <p:nvPr/>
        </p:nvSpPr>
        <p:spPr>
          <a:xfrm>
            <a:off x="1882062" y="3972821"/>
            <a:ext cx="616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0FF"/>
                </a:solidFill>
              </a:rPr>
              <a:t>What is the inciting antigen in</a:t>
            </a:r>
            <a:r>
              <a:rPr lang="en-US" sz="1600" dirty="0">
                <a:solidFill>
                  <a:srgbClr val="0000FF"/>
                </a:solidFill>
              </a:rPr>
              <a:t> less-developed </a:t>
            </a:r>
            <a:r>
              <a:rPr lang="en-US" sz="1600" i="1" dirty="0">
                <a:solidFill>
                  <a:srgbClr val="0000FF"/>
                </a:solidFill>
              </a:rPr>
              <a:t>nations?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In such nations, the classic cause is TB (assuming its endemic)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subgroup/special population residing in such nations are the classic example for having TB-induced phlyctenulosis?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Malnourished children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89837E2-4F6E-4C13-8DE8-00E96C1D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517" y="3397380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D0C5C15D-5D2F-4891-BC59-2E7D2CF8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10" y="2890837"/>
            <a:ext cx="633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TB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85121-D73D-4918-86F7-B243A8713A09}"/>
              </a:ext>
            </a:extLst>
          </p:cNvPr>
          <p:cNvCxnSpPr>
            <a:cxnSpLocks/>
          </p:cNvCxnSpPr>
          <p:nvPr/>
        </p:nvCxnSpPr>
        <p:spPr>
          <a:xfrm>
            <a:off x="7407964" y="3425687"/>
            <a:ext cx="124617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021DF11E-90D2-4A94-990C-F7D6559F0CC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048819" y="2989292"/>
            <a:ext cx="32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1A2A0908-6EC4-4F76-84F2-D65EF54C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5" y="3446472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Segoe Script" panose="030B0504020000000003" pitchFamily="66" charset="0"/>
              </a:rPr>
              <a:t>less</a:t>
            </a:r>
          </a:p>
        </p:txBody>
      </p:sp>
    </p:spTree>
    <p:extLst>
      <p:ext uri="{BB962C8B-B14F-4D97-AF65-F5344CB8AC3E}">
        <p14:creationId xmlns:p14="http://schemas.microsoft.com/office/powerpoint/2010/main" val="326013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237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09547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317734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first event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6F814B82-490A-4D7C-A05E-F6CE7BAB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66184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next event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6F814B82-490A-4D7C-A05E-F6CE7BAB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30287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Q/A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6F814B82-490A-4D7C-A05E-F6CE7BAB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final event</a:t>
            </a:r>
          </a:p>
        </p:txBody>
      </p:sp>
    </p:spTree>
    <p:extLst>
      <p:ext uri="{BB962C8B-B14F-4D97-AF65-F5344CB8AC3E}">
        <p14:creationId xmlns:p14="http://schemas.microsoft.com/office/powerpoint/2010/main" val="4052100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>
            <a:extLst>
              <a:ext uri="{FF2B5EF4-FFF2-40B4-BE49-F238E27FC236}">
                <a16:creationId xmlns:a16="http://schemas.microsoft.com/office/drawing/2014/main" id="{4AD65E0C-9B91-43BA-88FE-20882034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374713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>
            <a:extLst>
              <a:ext uri="{FF2B5EF4-FFF2-40B4-BE49-F238E27FC236}">
                <a16:creationId xmlns:a16="http://schemas.microsoft.com/office/drawing/2014/main" id="{4AD65E0C-9B91-43BA-88FE-20882034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Chief complaint: 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b="1" dirty="0">
                <a:solidFill>
                  <a:srgbClr val="0000FF"/>
                </a:solidFill>
              </a:rPr>
              <a:t>Elevation </a:t>
            </a:r>
            <a:r>
              <a:rPr lang="en-US" altLang="en-US" sz="2400" b="1" dirty="0"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b="1" dirty="0"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b="1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FB7E122E-F0BE-4D8B-886C-D3D6001A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027" y="4701384"/>
            <a:ext cx="5961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How long does the elevation/ulceration/involution process take?</a:t>
            </a:r>
          </a:p>
        </p:txBody>
      </p:sp>
    </p:spTree>
    <p:extLst>
      <p:ext uri="{BB962C8B-B14F-4D97-AF65-F5344CB8AC3E}">
        <p14:creationId xmlns:p14="http://schemas.microsoft.com/office/powerpoint/2010/main" val="1181461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>
            <a:extLst>
              <a:ext uri="{FF2B5EF4-FFF2-40B4-BE49-F238E27FC236}">
                <a16:creationId xmlns:a16="http://schemas.microsoft.com/office/drawing/2014/main" id="{4AD65E0C-9B91-43BA-88FE-20882034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Chief complaint: 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b="1" dirty="0">
                <a:solidFill>
                  <a:srgbClr val="0000FF"/>
                </a:solidFill>
              </a:rPr>
              <a:t>Elevation </a:t>
            </a:r>
            <a:r>
              <a:rPr lang="en-US" altLang="en-US" sz="2400" b="1" dirty="0"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b="1" dirty="0"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b="1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FB7E122E-F0BE-4D8B-886C-D3D6001A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027" y="4701384"/>
            <a:ext cx="5961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How long does the elevation/ulceration/involution process take?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A few weeks</a:t>
            </a:r>
          </a:p>
        </p:txBody>
      </p:sp>
    </p:spTree>
    <p:extLst>
      <p:ext uri="{BB962C8B-B14F-4D97-AF65-F5344CB8AC3E}">
        <p14:creationId xmlns:p14="http://schemas.microsoft.com/office/powerpoint/2010/main" val="2773181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>
            <a:extLst>
              <a:ext uri="{FF2B5EF4-FFF2-40B4-BE49-F238E27FC236}">
                <a16:creationId xmlns:a16="http://schemas.microsoft.com/office/drawing/2014/main" id="{4AD65E0C-9B91-43BA-88FE-20882034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Chief complaint: 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Elevation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ulceration </a:t>
            </a:r>
            <a:r>
              <a:rPr lang="en-US" altLang="en-US" sz="2400" b="1" dirty="0">
                <a:sym typeface="Wingdings" panose="05000000000000000000" pitchFamily="2" charset="2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b="1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6F6191-9220-4F37-944C-9235FF52D64B}"/>
              </a:ext>
            </a:extLst>
          </p:cNvPr>
          <p:cNvSpPr/>
          <p:nvPr/>
        </p:nvSpPr>
        <p:spPr>
          <a:xfrm>
            <a:off x="6612834" y="3870613"/>
            <a:ext cx="1883465" cy="68597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16DDB8E0-3F3B-42B5-8923-1F27F67C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879" y="4701384"/>
            <a:ext cx="66211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i="1" dirty="0"/>
              <a:t>Is involution always the final outcome?</a:t>
            </a:r>
          </a:p>
        </p:txBody>
      </p:sp>
    </p:spTree>
    <p:extLst>
      <p:ext uri="{BB962C8B-B14F-4D97-AF65-F5344CB8AC3E}">
        <p14:creationId xmlns:p14="http://schemas.microsoft.com/office/powerpoint/2010/main" val="3711679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>
            <a:extLst>
              <a:ext uri="{FF2B5EF4-FFF2-40B4-BE49-F238E27FC236}">
                <a16:creationId xmlns:a16="http://schemas.microsoft.com/office/drawing/2014/main" id="{4AD65E0C-9B91-43BA-88FE-20882034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Chief complaint: 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Elevation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ulceration </a:t>
            </a:r>
            <a:r>
              <a:rPr lang="en-US" altLang="en-US" sz="2400" b="1" dirty="0">
                <a:sym typeface="Wingdings" panose="05000000000000000000" pitchFamily="2" charset="2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b="1" dirty="0"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6F6191-9220-4F37-944C-9235FF52D64B}"/>
              </a:ext>
            </a:extLst>
          </p:cNvPr>
          <p:cNvSpPr/>
          <p:nvPr/>
        </p:nvSpPr>
        <p:spPr>
          <a:xfrm>
            <a:off x="6612834" y="3870613"/>
            <a:ext cx="1883465" cy="68597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16DDB8E0-3F3B-42B5-8923-1F27F67C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879" y="4701384"/>
            <a:ext cx="6621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i="1" dirty="0"/>
              <a:t>Is involution always the final outcome?</a:t>
            </a:r>
          </a:p>
          <a:p>
            <a:pPr algn="r" eaLnBrk="1" hangingPunct="1"/>
            <a:r>
              <a:rPr lang="en-US" altLang="en-US" sz="1600" dirty="0"/>
              <a:t>Yes and no—</a:t>
            </a:r>
            <a:r>
              <a:rPr lang="en-US" altLang="en-US" sz="1600" dirty="0" err="1"/>
              <a:t>conj</a:t>
            </a:r>
            <a:r>
              <a:rPr lang="en-US" altLang="en-US" sz="1600" dirty="0"/>
              <a:t> phlyctenules </a:t>
            </a:r>
            <a:r>
              <a:rPr lang="en-US" altLang="en-US" sz="1600" b="1" dirty="0"/>
              <a:t>never</a:t>
            </a:r>
            <a:r>
              <a:rPr lang="en-US" altLang="en-US" sz="1600" dirty="0"/>
              <a:t> scar, but corneal ones can; wedge-shaped inferior limbal scars are suggestive of prior occurrences</a:t>
            </a:r>
          </a:p>
        </p:txBody>
      </p:sp>
    </p:spTree>
    <p:extLst>
      <p:ext uri="{BB962C8B-B14F-4D97-AF65-F5344CB8AC3E}">
        <p14:creationId xmlns:p14="http://schemas.microsoft.com/office/powerpoint/2010/main" val="2940584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>
            <a:extLst>
              <a:ext uri="{FF2B5EF4-FFF2-40B4-BE49-F238E27FC236}">
                <a16:creationId xmlns:a16="http://schemas.microsoft.com/office/drawing/2014/main" id="{0C3322F7-C28D-46F8-B8D7-300BE79D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2AFDF06-7E58-47D6-9695-F5C8C58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5" y="4030793"/>
            <a:ext cx="83986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Treatment: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Lid hygiene </a:t>
            </a:r>
            <a:r>
              <a:rPr lang="en-US" altLang="en-US" sz="2400" dirty="0">
                <a:sym typeface="Wingdings" panose="05000000000000000000" pitchFamily="2" charset="2"/>
              </a:rPr>
              <a:t>+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</a:t>
            </a:r>
            <a:r>
              <a:rPr lang="en-US" altLang="en-US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abx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+/-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steroids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BF84680B-5E7A-48A2-84BC-5B1659EC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35123"/>
            <a:ext cx="1600200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two words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E75C3F89-F6AB-45AD-AB1F-E904E5C2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74" y="4435123"/>
            <a:ext cx="1507435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two diff words</a:t>
            </a: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1914AC85-74F4-4378-918A-057B0768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319" y="4424493"/>
            <a:ext cx="2218081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/>
              <a:t>two words (one diff)</a:t>
            </a:r>
          </a:p>
        </p:txBody>
      </p:sp>
    </p:spTree>
    <p:extLst>
      <p:ext uri="{BB962C8B-B14F-4D97-AF65-F5344CB8AC3E}">
        <p14:creationId xmlns:p14="http://schemas.microsoft.com/office/powerpoint/2010/main" val="1114886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BF84680B-5E7A-48A2-84BC-5B1659EC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35123"/>
            <a:ext cx="16002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E75C3F89-F6AB-45AD-AB1F-E904E5C2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74" y="4435123"/>
            <a:ext cx="150743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1914AC85-74F4-4378-918A-057B0768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319" y="4424493"/>
            <a:ext cx="2218081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C3322F7-C28D-46F8-B8D7-300BE79D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2AFDF06-7E58-47D6-9695-F5C8C58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5" y="4030793"/>
            <a:ext cx="83986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Treatment: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Lid hygiene </a:t>
            </a:r>
            <a:r>
              <a:rPr lang="en-US" altLang="en-US" sz="2400" dirty="0">
                <a:sym typeface="Wingdings" panose="05000000000000000000" pitchFamily="2" charset="2"/>
              </a:rPr>
              <a:t>+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</a:t>
            </a:r>
            <a:r>
              <a:rPr lang="en-US" altLang="en-US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abx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+/-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steroids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97903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E32D1496-2EBD-4F59-AA8C-1EFD6FD9D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027" y="2564413"/>
            <a:ext cx="47732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Do they typically present unilaterally, or bilaterally?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84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BF84680B-5E7A-48A2-84BC-5B1659EC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35123"/>
            <a:ext cx="16002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E75C3F89-F6AB-45AD-AB1F-E904E5C2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74" y="4435123"/>
            <a:ext cx="150743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1914AC85-74F4-4378-918A-057B0768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319" y="4424493"/>
            <a:ext cx="2218081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C3322F7-C28D-46F8-B8D7-300BE79D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2AFDF06-7E58-47D6-9695-F5C8C58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5" y="4030793"/>
            <a:ext cx="83986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Chief complaint: 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progression: Elevation 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ulceration  involution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Treatment: Lid hygiene + topical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abx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+/-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topical steroids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D22EB-5BE9-46C2-9784-586BBEEC8856}"/>
              </a:ext>
            </a:extLst>
          </p:cNvPr>
          <p:cNvSpPr/>
          <p:nvPr/>
        </p:nvSpPr>
        <p:spPr>
          <a:xfrm>
            <a:off x="6149008" y="4191000"/>
            <a:ext cx="2650435" cy="871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9A97D-C9AC-4D44-B5A6-AECD8DAE9C1A}"/>
              </a:ext>
            </a:extLst>
          </p:cNvPr>
          <p:cNvSpPr txBox="1"/>
          <p:nvPr/>
        </p:nvSpPr>
        <p:spPr>
          <a:xfrm>
            <a:off x="3505199" y="515412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How should topical steroids be employed?</a:t>
            </a:r>
          </a:p>
        </p:txBody>
      </p:sp>
    </p:spTree>
    <p:extLst>
      <p:ext uri="{BB962C8B-B14F-4D97-AF65-F5344CB8AC3E}">
        <p14:creationId xmlns:p14="http://schemas.microsoft.com/office/powerpoint/2010/main" val="1320020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BF84680B-5E7A-48A2-84BC-5B1659EC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35123"/>
            <a:ext cx="16002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E75C3F89-F6AB-45AD-AB1F-E904E5C2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74" y="4435123"/>
            <a:ext cx="150743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1914AC85-74F4-4378-918A-057B0768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319" y="4424493"/>
            <a:ext cx="2218081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C3322F7-C28D-46F8-B8D7-300BE79D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2AFDF06-7E58-47D6-9695-F5C8C58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5" y="4030793"/>
            <a:ext cx="83986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Phlyctenules are 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Can be located at the limbus, on the cornea, or on the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Are small , gray or yellow in color, and are associated with 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a Type IV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In developed nations, is usually associated with </a:t>
            </a:r>
            <a:r>
              <a:rPr lang="en-US" altLang="en-US" sz="2400" i="1" dirty="0">
                <a:solidFill>
                  <a:schemeClr val="bg1">
                    <a:lumMod val="75000"/>
                  </a:schemeClr>
                </a:solidFill>
              </a:rPr>
              <a:t>S aureus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Chief complaint: 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 progression: Elevation 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ulceration  involution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Treatment: Lid hygiene + topical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abx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+/- </a:t>
            </a:r>
            <a:r>
              <a:rPr lang="en-US" alt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topical steroids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D22EB-5BE9-46C2-9784-586BBEEC8856}"/>
              </a:ext>
            </a:extLst>
          </p:cNvPr>
          <p:cNvSpPr/>
          <p:nvPr/>
        </p:nvSpPr>
        <p:spPr>
          <a:xfrm>
            <a:off x="6149008" y="4191000"/>
            <a:ext cx="2650435" cy="871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9A97D-C9AC-4D44-B5A6-AECD8DAE9C1A}"/>
              </a:ext>
            </a:extLst>
          </p:cNvPr>
          <p:cNvSpPr txBox="1"/>
          <p:nvPr/>
        </p:nvSpPr>
        <p:spPr>
          <a:xfrm>
            <a:off x="3505199" y="5154129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How should topical steroids be employed?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Reluctantly, judiciously and sparingly. While effective, over and/or chronic use runs the risk of side effects.</a:t>
            </a:r>
          </a:p>
        </p:txBody>
      </p:sp>
    </p:spTree>
    <p:extLst>
      <p:ext uri="{BB962C8B-B14F-4D97-AF65-F5344CB8AC3E}">
        <p14:creationId xmlns:p14="http://schemas.microsoft.com/office/powerpoint/2010/main" val="501352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AB9D0781-3E03-43B7-823F-59A6048C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35123"/>
            <a:ext cx="16002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3ED7EACF-5FED-4A8D-A4C6-C0C51C608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74" y="4435123"/>
            <a:ext cx="150743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721E5FA-E41B-4148-BA39-43A691428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319" y="4424493"/>
            <a:ext cx="2218081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CFFF0471-ECEE-4ABD-B131-B8E4D237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2AFDF06-7E58-47D6-9695-F5C8C58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5" y="4030793"/>
            <a:ext cx="83986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Treatment: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Lid hygiene </a:t>
            </a:r>
            <a:r>
              <a:rPr lang="en-US" altLang="en-US" sz="2400" dirty="0">
                <a:sym typeface="Wingdings" panose="05000000000000000000" pitchFamily="2" charset="2"/>
              </a:rPr>
              <a:t>+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</a:t>
            </a:r>
            <a:r>
              <a:rPr lang="en-US" altLang="en-US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abx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+/-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steroids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Recurrent corneal phlyctenules can ‘march’ across cornea with progressive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vascularization</a:t>
            </a:r>
            <a:r>
              <a:rPr lang="en-US" altLang="en-US" sz="2400" dirty="0">
                <a:sym typeface="Wingdings" panose="05000000000000000000" pitchFamily="2" charset="2"/>
              </a:rPr>
              <a:t> and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scarring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FE2BAA0-7F63-40C0-8286-E0FAA4506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73311"/>
            <a:ext cx="2067339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0B760773-784A-473B-8458-AEA7C9DA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5166672"/>
            <a:ext cx="1152939" cy="381000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19630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ADBC0243-2390-40E4-93F4-09E461338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35123"/>
            <a:ext cx="16002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99B84BE3-0BE6-44FE-B9E1-5B95AE90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74" y="4435123"/>
            <a:ext cx="150743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54E5C232-2BC2-425B-A52F-87E667ED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319" y="4424493"/>
            <a:ext cx="2218081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82573CE7-56C0-4074-A28C-A221369F8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4" y="4030793"/>
            <a:ext cx="1432895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DA30729-7CA0-4CC0-9251-4F7277E2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73311"/>
            <a:ext cx="2067339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D175533-AC1E-4647-82C5-1439F782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5166672"/>
            <a:ext cx="1152939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4C84CB3-0308-4933-9CFD-2D6D1EC7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252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15E4151-E5E2-46C2-BC5B-9E3EC242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628" y="4030793"/>
            <a:ext cx="1404733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2AFDF06-7E58-47D6-9695-F5C8C584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05" y="4030793"/>
            <a:ext cx="83986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848A8340-F908-4BDB-9818-F2884DB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649793"/>
            <a:ext cx="1485900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86F22B0-4597-4FDB-AD91-BCDAB046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4" y="3198777"/>
            <a:ext cx="1278835" cy="40581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D367FF-C54F-44D6-A918-9E0342A2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7777"/>
            <a:ext cx="361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Is a Type </a:t>
            </a:r>
            <a:r>
              <a:rPr lang="en-US" altLang="en-US" sz="2400" dirty="0">
                <a:solidFill>
                  <a:srgbClr val="0000FF"/>
                </a:solidFill>
              </a:rPr>
              <a:t>IV</a:t>
            </a:r>
            <a:r>
              <a:rPr lang="en-US" altLang="en-US" sz="2400" dirty="0"/>
              <a:t> hypersensitivity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 developed nations, is usually associated with </a:t>
            </a:r>
            <a:r>
              <a:rPr lang="en-US" altLang="en-US" sz="2400" i="1" dirty="0">
                <a:solidFill>
                  <a:srgbClr val="0000FF"/>
                </a:solidFill>
              </a:rPr>
              <a:t>S aureus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Chief complaint: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Mild 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Dz</a:t>
            </a:r>
            <a:r>
              <a:rPr lang="en-US" altLang="en-US" sz="2400" dirty="0"/>
              <a:t> progression: </a:t>
            </a:r>
            <a:r>
              <a:rPr lang="en-US" altLang="en-US" sz="2400" dirty="0">
                <a:solidFill>
                  <a:srgbClr val="0000FF"/>
                </a:solidFill>
              </a:rPr>
              <a:t>Elevation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ulceration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involution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Treatment: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Lid hygiene </a:t>
            </a:r>
            <a:r>
              <a:rPr lang="en-US" altLang="en-US" sz="2400" dirty="0">
                <a:sym typeface="Wingdings" panose="05000000000000000000" pitchFamily="2" charset="2"/>
              </a:rPr>
              <a:t>+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</a:t>
            </a:r>
            <a:r>
              <a:rPr lang="en-US" altLang="en-US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abx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+/-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 topical steroids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Recurrent corneal phlyctenules can ‘march’ across cornea with progressive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vascularization</a:t>
            </a:r>
            <a:r>
              <a:rPr lang="en-US" altLang="en-US" sz="2400" dirty="0">
                <a:sym typeface="Wingdings" panose="05000000000000000000" pitchFamily="2" charset="2"/>
              </a:rPr>
              <a:t> and </a:t>
            </a:r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scarring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313079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A1DD-644C-4BD1-B2F3-51E573AF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19BA-CB03-42DD-8753-8A88D846C0B2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DE8EF-3C9C-4135-9DF4-8D46F92D4949}"/>
              </a:ext>
            </a:extLst>
          </p:cNvPr>
          <p:cNvSpPr txBox="1"/>
          <p:nvPr/>
        </p:nvSpPr>
        <p:spPr>
          <a:xfrm>
            <a:off x="921020" y="5982147"/>
            <a:ext cx="730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Recurrent corneal phlyctenule that has progressed into the visual axis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516B1-3457-4009-BC3E-31E0A2133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29" y="1633485"/>
            <a:ext cx="4124741" cy="3591029"/>
          </a:xfrm>
          <a:prstGeom prst="rect">
            <a:avLst/>
          </a:prstGeom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4ACC2E3F-1987-4FE7-BD30-AAE7FFD7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7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E32D1496-2EBD-4F59-AA8C-1EFD6FD9D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027" y="2564413"/>
            <a:ext cx="6158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FF"/>
                </a:solidFill>
              </a:rPr>
              <a:t>Do they typically present unilaterally, or bilaterally?</a:t>
            </a:r>
          </a:p>
          <a:p>
            <a:pPr eaLnBrk="1" hangingPunct="1"/>
            <a:r>
              <a:rPr lang="en-US" altLang="en-US" sz="1600" dirty="0">
                <a:solidFill>
                  <a:srgbClr val="0000FF"/>
                </a:solidFill>
              </a:rPr>
              <a:t>Unilaterally (but it’s not uncommon to see scars on the fellow eye)</a:t>
            </a:r>
          </a:p>
        </p:txBody>
      </p:sp>
    </p:spTree>
    <p:extLst>
      <p:ext uri="{BB962C8B-B14F-4D97-AF65-F5344CB8AC3E}">
        <p14:creationId xmlns:p14="http://schemas.microsoft.com/office/powerpoint/2010/main" val="198251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9A1DD-644C-4BD1-B2F3-51E573AF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B19BA-CB03-42DD-8753-8A88D846C0B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DE8EF-3C9C-4135-9DF4-8D46F92D4949}"/>
              </a:ext>
            </a:extLst>
          </p:cNvPr>
          <p:cNvSpPr txBox="1"/>
          <p:nvPr/>
        </p:nvSpPr>
        <p:spPr>
          <a:xfrm>
            <a:off x="3460160" y="598214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Corneal phlyctenule</a:t>
            </a:r>
          </a:p>
        </p:txBody>
      </p:sp>
      <p:pic>
        <p:nvPicPr>
          <p:cNvPr id="2050" name="Picture 2" descr="External and anterior segment examination">
            <a:extLst>
              <a:ext uri="{FF2B5EF4-FFF2-40B4-BE49-F238E27FC236}">
                <a16:creationId xmlns:a16="http://schemas.microsoft.com/office/drawing/2014/main" id="{E7889FF5-1992-4135-BC47-E221C47B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2" y="1998446"/>
            <a:ext cx="4310740" cy="26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ternal and anterior segment examination">
            <a:extLst>
              <a:ext uri="{FF2B5EF4-FFF2-40B4-BE49-F238E27FC236}">
                <a16:creationId xmlns:a16="http://schemas.microsoft.com/office/drawing/2014/main" id="{815FFE20-3426-4498-A2D9-691F82DD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9" y="1998446"/>
            <a:ext cx="4282231" cy="26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6E2D4-8DC5-414C-8A39-E3C163DBA2BC}"/>
              </a:ext>
            </a:extLst>
          </p:cNvPr>
          <p:cNvSpPr txBox="1"/>
          <p:nvPr/>
        </p:nvSpPr>
        <p:spPr>
          <a:xfrm>
            <a:off x="1837260" y="460644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Phlyctenule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DF8BA-6A9B-4786-AF5C-0B5EC2F415D9}"/>
              </a:ext>
            </a:extLst>
          </p:cNvPr>
          <p:cNvSpPr txBox="1"/>
          <p:nvPr/>
        </p:nvSpPr>
        <p:spPr>
          <a:xfrm>
            <a:off x="5131107" y="4606443"/>
            <a:ext cx="343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Same phlyctenule (pic to show elevation)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92B8C9F0-841E-4F9B-90CB-0BF4BCA0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3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Q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  <a:endParaRPr lang="en-US" altLang="en-US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two words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24B3A3AD-195B-4EFF-A65C-7946CE72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big </a:t>
            </a:r>
            <a:r>
              <a:rPr lang="en-US" altLang="en-US" sz="900" i="1" dirty="0"/>
              <a:t>vs</a:t>
            </a:r>
            <a:r>
              <a:rPr lang="en-US" altLang="en-US" sz="900" dirty="0"/>
              <a:t> small</a:t>
            </a:r>
          </a:p>
        </p:txBody>
      </p:sp>
    </p:spTree>
    <p:extLst>
      <p:ext uri="{BB962C8B-B14F-4D97-AF65-F5344CB8AC3E}">
        <p14:creationId xmlns:p14="http://schemas.microsoft.com/office/powerpoint/2010/main" val="394732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224C4D1E-68E5-4227-8169-22F4CA5C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2440437"/>
            <a:ext cx="3114260" cy="37734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AF95A97-0C0E-490E-A0EE-15D6CE27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253" y="2047011"/>
            <a:ext cx="894521" cy="387764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D135F44-F6DD-4048-B45C-6D0BB43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61" y="2047011"/>
            <a:ext cx="6576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F16FBDC-CEF9-46F9-9B71-86193FC0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61" y="2037125"/>
            <a:ext cx="810039" cy="378137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7ADE259-1821-49DC-827A-32BB89B5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26" y="1703871"/>
            <a:ext cx="913574" cy="332236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C586039-2668-4BFC-8F5C-5FEA3FD6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962" y="1679575"/>
            <a:ext cx="701539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5704FCC-8FE1-4EDA-B3D8-9D72F124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461" y="1679575"/>
            <a:ext cx="940904" cy="357188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33439EF-085B-4DBE-B35E-A76DD263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239" y="1298575"/>
            <a:ext cx="3028122" cy="381000"/>
          </a:xfrm>
          <a:prstGeom prst="rect">
            <a:avLst/>
          </a:prstGeom>
          <a:solidFill>
            <a:srgbClr val="C4F5F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29709" name="Rectangle 2">
            <a:extLst>
              <a:ext uri="{FF2B5EF4-FFF2-40B4-BE49-F238E27FC236}">
                <a16:creationId xmlns:a16="http://schemas.microsoft.com/office/drawing/2014/main" id="{CF4488E3-8EC3-4941-A50C-1EE5EC603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2637"/>
          </a:xfrm>
        </p:spPr>
        <p:txBody>
          <a:bodyPr/>
          <a:lstStyle/>
          <a:p>
            <a:pPr eaLnBrk="1" hangingPunct="1"/>
            <a:r>
              <a:rPr lang="en-US" altLang="en-US" dirty="0"/>
              <a:t>A</a:t>
            </a:r>
          </a:p>
        </p:txBody>
      </p:sp>
      <p:sp>
        <p:nvSpPr>
          <p:cNvPr id="29710" name="Rectangle 3">
            <a:extLst>
              <a:ext uri="{FF2B5EF4-FFF2-40B4-BE49-F238E27FC236}">
                <a16:creationId xmlns:a16="http://schemas.microsoft.com/office/drawing/2014/main" id="{026B2389-BCFD-434A-B996-29C724DB3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2063"/>
            <a:ext cx="84582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Phlyctenules are </a:t>
            </a:r>
            <a:r>
              <a:rPr lang="en-US" altLang="en-US" sz="2400" dirty="0">
                <a:solidFill>
                  <a:srgbClr val="0000FF"/>
                </a:solidFill>
              </a:rPr>
              <a:t>inflammatory nodules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Can be located at the </a:t>
            </a:r>
            <a:r>
              <a:rPr lang="en-US" altLang="en-US" sz="2400" dirty="0">
                <a:solidFill>
                  <a:srgbClr val="0000FF"/>
                </a:solidFill>
              </a:rPr>
              <a:t>limbus</a:t>
            </a:r>
            <a:r>
              <a:rPr lang="en-US" altLang="en-US" sz="2400" dirty="0"/>
              <a:t>, on the </a:t>
            </a:r>
            <a:r>
              <a:rPr lang="en-US" altLang="en-US" sz="2400" dirty="0">
                <a:solidFill>
                  <a:srgbClr val="0000FF"/>
                </a:solidFill>
              </a:rPr>
              <a:t>cornea</a:t>
            </a:r>
            <a:r>
              <a:rPr lang="en-US" altLang="en-US" sz="2400" dirty="0"/>
              <a:t>, or on the </a:t>
            </a:r>
            <a:r>
              <a:rPr lang="en-US" altLang="en-US" sz="2400" dirty="0" err="1">
                <a:solidFill>
                  <a:srgbClr val="0000FF"/>
                </a:solidFill>
              </a:rPr>
              <a:t>conj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Are </a:t>
            </a:r>
            <a:r>
              <a:rPr lang="en-US" altLang="en-US" sz="2400" dirty="0">
                <a:solidFill>
                  <a:srgbClr val="0000FF"/>
                </a:solidFill>
              </a:rPr>
              <a:t>small</a:t>
            </a:r>
            <a:r>
              <a:rPr lang="en-US" altLang="en-US" sz="2400" dirty="0"/>
              <a:t> , 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FF00"/>
                </a:solidFill>
              </a:rPr>
              <a:t>yellow</a:t>
            </a:r>
            <a:r>
              <a:rPr lang="en-US" altLang="en-US" sz="2400" dirty="0"/>
              <a:t> in color, and are associated with </a:t>
            </a:r>
            <a:r>
              <a:rPr lang="en-US" altLang="en-US" sz="2400" dirty="0">
                <a:solidFill>
                  <a:srgbClr val="FF0000"/>
                </a:solidFill>
              </a:rPr>
              <a:t>engorged vasculature</a:t>
            </a:r>
            <a:endParaRPr lang="en-US" altLang="en-US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5E5B5235-8D9E-4F5D-ACF0-F3B87ABF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71" y="228600"/>
            <a:ext cx="1994457" cy="40011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FFFF00"/>
                </a:solidFill>
              </a:rPr>
              <a:t>Phlyctenulosis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712" name="Slide Number Placeholder 1">
            <a:extLst>
              <a:ext uri="{FF2B5EF4-FFF2-40B4-BE49-F238E27FC236}">
                <a16:creationId xmlns:a16="http://schemas.microsoft.com/office/drawing/2014/main" id="{C85B1773-CAC8-4287-8165-73A25E7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2F198-0FB0-46A3-9C8B-663863283C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19908164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222</TotalTime>
  <Words>3506</Words>
  <Application>Microsoft Office PowerPoint</Application>
  <PresentationFormat>On-screen Show (4:3)</PresentationFormat>
  <Paragraphs>598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Segoe Script</vt:lpstr>
      <vt:lpstr>Wingdings</vt:lpstr>
      <vt:lpstr>Network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Q/A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</vt:vector>
  </TitlesOfParts>
  <Company>LSU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Flynn</dc:creator>
  <cp:lastModifiedBy>Steven Flynn</cp:lastModifiedBy>
  <cp:revision>29</cp:revision>
  <dcterms:created xsi:type="dcterms:W3CDTF">2008-09-16T18:05:20Z</dcterms:created>
  <dcterms:modified xsi:type="dcterms:W3CDTF">2021-07-27T12:49:44Z</dcterms:modified>
</cp:coreProperties>
</file>