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5"/>
  </p:notesMasterIdLst>
  <p:sldIdLst>
    <p:sldId id="289" r:id="rId2"/>
    <p:sldId id="696" r:id="rId3"/>
    <p:sldId id="698" r:id="rId4"/>
    <p:sldId id="694" r:id="rId5"/>
    <p:sldId id="700" r:id="rId6"/>
    <p:sldId id="699" r:id="rId7"/>
    <p:sldId id="697" r:id="rId8"/>
    <p:sldId id="695" r:id="rId9"/>
    <p:sldId id="702" r:id="rId10"/>
    <p:sldId id="703" r:id="rId11"/>
    <p:sldId id="678" r:id="rId12"/>
    <p:sldId id="704" r:id="rId13"/>
    <p:sldId id="701" r:id="rId14"/>
    <p:sldId id="705" r:id="rId15"/>
    <p:sldId id="706" r:id="rId16"/>
    <p:sldId id="707" r:id="rId17"/>
    <p:sldId id="708" r:id="rId18"/>
    <p:sldId id="1627" r:id="rId19"/>
    <p:sldId id="1628" r:id="rId20"/>
    <p:sldId id="1629" r:id="rId21"/>
    <p:sldId id="1630" r:id="rId22"/>
    <p:sldId id="1631" r:id="rId23"/>
    <p:sldId id="1641" r:id="rId24"/>
    <p:sldId id="1640" r:id="rId25"/>
    <p:sldId id="1642" r:id="rId26"/>
    <p:sldId id="1643" r:id="rId27"/>
    <p:sldId id="1648" r:id="rId28"/>
    <p:sldId id="1649" r:id="rId29"/>
    <p:sldId id="1650" r:id="rId30"/>
    <p:sldId id="1651" r:id="rId31"/>
    <p:sldId id="1652" r:id="rId32"/>
    <p:sldId id="1632" r:id="rId33"/>
    <p:sldId id="1645" r:id="rId34"/>
    <p:sldId id="1644" r:id="rId35"/>
    <p:sldId id="1646" r:id="rId36"/>
    <p:sldId id="1647" r:id="rId37"/>
    <p:sldId id="1606" r:id="rId38"/>
    <p:sldId id="685" r:id="rId39"/>
    <p:sldId id="687" r:id="rId40"/>
    <p:sldId id="688" r:id="rId41"/>
    <p:sldId id="686" r:id="rId42"/>
    <p:sldId id="689" r:id="rId43"/>
    <p:sldId id="726" r:id="rId44"/>
    <p:sldId id="1654" r:id="rId45"/>
    <p:sldId id="1655" r:id="rId46"/>
    <p:sldId id="1656" r:id="rId47"/>
    <p:sldId id="1653" r:id="rId48"/>
    <p:sldId id="690" r:id="rId49"/>
    <p:sldId id="691" r:id="rId50"/>
    <p:sldId id="692" r:id="rId51"/>
    <p:sldId id="693" r:id="rId52"/>
    <p:sldId id="720" r:id="rId53"/>
    <p:sldId id="721" r:id="rId54"/>
    <p:sldId id="722" r:id="rId55"/>
    <p:sldId id="723" r:id="rId56"/>
    <p:sldId id="724" r:id="rId57"/>
    <p:sldId id="725" r:id="rId58"/>
    <p:sldId id="677" r:id="rId59"/>
    <p:sldId id="709" r:id="rId60"/>
    <p:sldId id="710" r:id="rId61"/>
    <p:sldId id="711" r:id="rId62"/>
    <p:sldId id="714" r:id="rId63"/>
    <p:sldId id="715" r:id="rId64"/>
    <p:sldId id="712" r:id="rId65"/>
    <p:sldId id="679" r:id="rId66"/>
    <p:sldId id="716" r:id="rId67"/>
    <p:sldId id="717" r:id="rId68"/>
    <p:sldId id="682" r:id="rId69"/>
    <p:sldId id="718" r:id="rId70"/>
    <p:sldId id="719" r:id="rId71"/>
    <p:sldId id="1780" r:id="rId72"/>
    <p:sldId id="713" r:id="rId73"/>
    <p:sldId id="1657" r:id="rId74"/>
    <p:sldId id="1660" r:id="rId75"/>
    <p:sldId id="1658" r:id="rId76"/>
    <p:sldId id="1662" r:id="rId77"/>
    <p:sldId id="1663" r:id="rId78"/>
    <p:sldId id="1661" r:id="rId79"/>
    <p:sldId id="1664" r:id="rId80"/>
    <p:sldId id="1659" r:id="rId81"/>
    <p:sldId id="1665" r:id="rId82"/>
    <p:sldId id="1666" r:id="rId83"/>
    <p:sldId id="1668" r:id="rId84"/>
    <p:sldId id="1674" r:id="rId85"/>
    <p:sldId id="1675" r:id="rId86"/>
    <p:sldId id="326" r:id="rId87"/>
    <p:sldId id="1667" r:id="rId88"/>
    <p:sldId id="1670" r:id="rId89"/>
    <p:sldId id="1669" r:id="rId90"/>
    <p:sldId id="1672" r:id="rId91"/>
    <p:sldId id="1676" r:id="rId92"/>
    <p:sldId id="1677" r:id="rId93"/>
    <p:sldId id="334" r:id="rId94"/>
    <p:sldId id="1671" r:id="rId95"/>
    <p:sldId id="1673" r:id="rId96"/>
    <p:sldId id="1678" r:id="rId97"/>
    <p:sldId id="1679" r:id="rId98"/>
    <p:sldId id="1680" r:id="rId99"/>
    <p:sldId id="1683" r:id="rId100"/>
    <p:sldId id="1681" r:id="rId101"/>
    <p:sldId id="1682" r:id="rId102"/>
    <p:sldId id="1684" r:id="rId103"/>
    <p:sldId id="1688" r:id="rId104"/>
    <p:sldId id="1689" r:id="rId105"/>
    <p:sldId id="1687" r:id="rId106"/>
    <p:sldId id="1692" r:id="rId107"/>
    <p:sldId id="1691" r:id="rId108"/>
    <p:sldId id="1690" r:id="rId109"/>
    <p:sldId id="1693" r:id="rId110"/>
    <p:sldId id="1694" r:id="rId111"/>
    <p:sldId id="1695" r:id="rId112"/>
    <p:sldId id="1696" r:id="rId113"/>
    <p:sldId id="1697" r:id="rId114"/>
    <p:sldId id="1698" r:id="rId115"/>
    <p:sldId id="1699" r:id="rId116"/>
    <p:sldId id="1700" r:id="rId117"/>
    <p:sldId id="1701" r:id="rId118"/>
    <p:sldId id="1686" r:id="rId119"/>
    <p:sldId id="1702" r:id="rId120"/>
    <p:sldId id="1706" r:id="rId121"/>
    <p:sldId id="1705" r:id="rId122"/>
    <p:sldId id="1708" r:id="rId123"/>
    <p:sldId id="1707" r:id="rId124"/>
    <p:sldId id="1709" r:id="rId125"/>
    <p:sldId id="1704" r:id="rId126"/>
    <p:sldId id="1710" r:id="rId127"/>
    <p:sldId id="1711" r:id="rId128"/>
    <p:sldId id="1703" r:id="rId129"/>
    <p:sldId id="1713" r:id="rId130"/>
    <p:sldId id="1712" r:id="rId131"/>
    <p:sldId id="1715" r:id="rId132"/>
    <p:sldId id="1717" r:id="rId133"/>
    <p:sldId id="1719" r:id="rId134"/>
    <p:sldId id="1720" r:id="rId135"/>
    <p:sldId id="1722" r:id="rId136"/>
    <p:sldId id="1723" r:id="rId137"/>
    <p:sldId id="1724" r:id="rId138"/>
    <p:sldId id="1725" r:id="rId139"/>
    <p:sldId id="1727" r:id="rId140"/>
    <p:sldId id="1721" r:id="rId141"/>
    <p:sldId id="1734" r:id="rId142"/>
    <p:sldId id="1736" r:id="rId143"/>
    <p:sldId id="1735" r:id="rId144"/>
    <p:sldId id="1737" r:id="rId145"/>
    <p:sldId id="1738" r:id="rId146"/>
    <p:sldId id="1739" r:id="rId147"/>
    <p:sldId id="1740" r:id="rId148"/>
    <p:sldId id="1741" r:id="rId149"/>
    <p:sldId id="1742" r:id="rId150"/>
    <p:sldId id="1743" r:id="rId151"/>
    <p:sldId id="1744" r:id="rId152"/>
    <p:sldId id="1728" r:id="rId153"/>
    <p:sldId id="1726" r:id="rId154"/>
    <p:sldId id="1729" r:id="rId155"/>
    <p:sldId id="1730" r:id="rId156"/>
    <p:sldId id="1731" r:id="rId157"/>
    <p:sldId id="1732" r:id="rId158"/>
    <p:sldId id="1733" r:id="rId159"/>
    <p:sldId id="1745" r:id="rId160"/>
    <p:sldId id="1718" r:id="rId161"/>
    <p:sldId id="1747" r:id="rId162"/>
    <p:sldId id="1748" r:id="rId163"/>
    <p:sldId id="1749" r:id="rId164"/>
    <p:sldId id="1746" r:id="rId165"/>
    <p:sldId id="1750" r:id="rId166"/>
    <p:sldId id="1751" r:id="rId167"/>
    <p:sldId id="1752" r:id="rId168"/>
    <p:sldId id="1753" r:id="rId169"/>
    <p:sldId id="1754" r:id="rId170"/>
    <p:sldId id="1755" r:id="rId171"/>
    <p:sldId id="1756" r:id="rId172"/>
    <p:sldId id="1757" r:id="rId173"/>
    <p:sldId id="1758" r:id="rId174"/>
    <p:sldId id="1759" r:id="rId175"/>
    <p:sldId id="1761" r:id="rId176"/>
    <p:sldId id="1760" r:id="rId177"/>
    <p:sldId id="1762" r:id="rId178"/>
    <p:sldId id="1763" r:id="rId179"/>
    <p:sldId id="1764" r:id="rId180"/>
    <p:sldId id="1765" r:id="rId181"/>
    <p:sldId id="1766" r:id="rId182"/>
    <p:sldId id="1767" r:id="rId183"/>
    <p:sldId id="1768" r:id="rId184"/>
    <p:sldId id="1769" r:id="rId185"/>
    <p:sldId id="1772" r:id="rId186"/>
    <p:sldId id="1773" r:id="rId187"/>
    <p:sldId id="1775" r:id="rId188"/>
    <p:sldId id="1776" r:id="rId189"/>
    <p:sldId id="1774" r:id="rId190"/>
    <p:sldId id="1777" r:id="rId191"/>
    <p:sldId id="1778" r:id="rId192"/>
    <p:sldId id="1770" r:id="rId193"/>
    <p:sldId id="1779" r:id="rId1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Flynn" initials="SF" lastIdx="1" clrIdx="0">
    <p:extLst>
      <p:ext uri="{19B8F6BF-5375-455C-9EA6-DF929625EA0E}">
        <p15:presenceInfo xmlns:p15="http://schemas.microsoft.com/office/powerpoint/2012/main" userId="def0f6edde971f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7ECFF"/>
    <a:srgbClr val="FDB975"/>
    <a:srgbClr val="FFFD73"/>
    <a:srgbClr val="FFCCFF"/>
    <a:srgbClr val="CCFFCC"/>
    <a:srgbClr val="B9EDFF"/>
    <a:srgbClr val="99FF99"/>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2" d="100"/>
          <a:sy n="72" d="100"/>
        </p:scale>
        <p:origin x="13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commentAuthors" Target="commentAuthors.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6EB6F-498B-41B0-9402-7495F2A2FD0F}" type="datetimeFigureOut">
              <a:rPr lang="en-US" smtClean="0"/>
              <a:t>11/28/2023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34791-E1F8-4EF4-9282-E13B53415A7D}" type="slidenum">
              <a:rPr lang="en-US" smtClean="0"/>
              <a:t>‹#›</a:t>
            </a:fld>
            <a:endParaRPr lang="en-US"/>
          </a:p>
        </p:txBody>
      </p:sp>
    </p:spTree>
    <p:extLst>
      <p:ext uri="{BB962C8B-B14F-4D97-AF65-F5344CB8AC3E}">
        <p14:creationId xmlns:p14="http://schemas.microsoft.com/office/powerpoint/2010/main" val="32274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61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fld id="{B6D0ABD6-8F66-406C-BD8D-A5D762077ECB}" type="datetimeFigureOut">
              <a:rPr lang="en-US" smtClean="0"/>
              <a:t>11/28/2023</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01434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90130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318156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38690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3543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12826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77444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22022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13264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4160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11/28/2023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6855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B6D0ABD6-8F66-406C-BD8D-A5D762077ECB}" type="datetimeFigureOut">
              <a:rPr lang="en-US" smtClean="0"/>
              <a:t>11/28/2023</a:t>
            </a:fld>
            <a:endParaRPr lang="en-US"/>
          </a:p>
        </p:txBody>
      </p:sp>
      <p:sp>
        <p:nvSpPr>
          <p:cNvPr id="512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5127" name="Rectangle 7"/>
          <p:cNvSpPr>
            <a:spLocks noGrp="1" noChangeArrowheads="1"/>
          </p:cNvSpPr>
          <p:nvPr>
            <p:ph type="sldNum" sz="quarter" idx="4"/>
          </p:nvPr>
        </p:nvSpPr>
        <p:spPr bwMode="auto">
          <a:xfrm>
            <a:off x="6934200" y="4349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A730B9C4-A7DE-4F8E-8B0C-8F092BFD0A79}"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84775"/>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endParaRPr lang="en-US" sz="1600" dirty="0"/>
          </a:p>
        </p:txBody>
      </p:sp>
      <p:sp>
        <p:nvSpPr>
          <p:cNvPr id="3" name="Rectangle 2">
            <a:extLst>
              <a:ext uri="{FF2B5EF4-FFF2-40B4-BE49-F238E27FC236}">
                <a16:creationId xmlns:a16="http://schemas.microsoft.com/office/drawing/2014/main" id="{89E448C4-A970-095D-0A8E-5E59983F03D0}"/>
              </a:ext>
            </a:extLst>
          </p:cNvPr>
          <p:cNvSpPr/>
          <p:nvPr/>
        </p:nvSpPr>
        <p:spPr>
          <a:xfrm>
            <a:off x="4534858" y="1046923"/>
            <a:ext cx="1066800" cy="252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answer this first</a:t>
            </a:r>
          </a:p>
        </p:txBody>
      </p:sp>
    </p:spTree>
    <p:extLst>
      <p:ext uri="{BB962C8B-B14F-4D97-AF65-F5344CB8AC3E}">
        <p14:creationId xmlns:p14="http://schemas.microsoft.com/office/powerpoint/2010/main" val="1842157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2800767"/>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 </a:t>
            </a:r>
            <a:r>
              <a:rPr lang="en-US" sz="1600" dirty="0"/>
              <a:t>The bulk of tear volume is in the tear strip or lake (aka the tear  </a:t>
            </a:r>
            <a:r>
              <a:rPr lang="en-US" sz="1600" i="1" dirty="0"/>
              <a:t>meniscus</a:t>
            </a:r>
            <a:r>
              <a:rPr lang="en-US" sz="1600" dirty="0"/>
              <a:t> ) resting on the lower-lid margin</a:t>
            </a:r>
          </a:p>
        </p:txBody>
      </p:sp>
    </p:spTree>
    <p:extLst>
      <p:ext uri="{BB962C8B-B14F-4D97-AF65-F5344CB8AC3E}">
        <p14:creationId xmlns:p14="http://schemas.microsoft.com/office/powerpoint/2010/main" val="13920629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661858"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kern="0" dirty="0">
                <a:solidFill>
                  <a:schemeClr val="bg1">
                    <a:lumMod val="75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bg1">
                    <a:lumMod val="75000"/>
                  </a:schemeClr>
                </a:solidFill>
              </a:rPr>
              <a:t>The meibomian glands are innervated primarily by the  </a:t>
            </a:r>
            <a:r>
              <a:rPr lang="en-US" altLang="en-US" sz="1400" b="1" kern="0" dirty="0">
                <a:solidFill>
                  <a:schemeClr val="bg1">
                    <a:lumMod val="75000"/>
                  </a:schemeClr>
                </a:solidFill>
              </a:rPr>
              <a:t>parasympathetic  system</a:t>
            </a:r>
          </a:p>
        </p:txBody>
      </p:sp>
      <p:sp>
        <p:nvSpPr>
          <p:cNvPr id="9" name="TextBox 8">
            <a:extLst>
              <a:ext uri="{FF2B5EF4-FFF2-40B4-BE49-F238E27FC236}">
                <a16:creationId xmlns:a16="http://schemas.microsoft.com/office/drawing/2014/main" id="{8CEE82E5-B79B-6996-5820-A18E363121BF}"/>
              </a:ext>
            </a:extLst>
          </p:cNvPr>
          <p:cNvSpPr txBox="1"/>
          <p:nvPr/>
        </p:nvSpPr>
        <p:spPr>
          <a:xfrm>
            <a:off x="5039139" y="5047310"/>
            <a:ext cx="3723861" cy="738664"/>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role does parasympathetic input play in meibum secretion?</a:t>
            </a:r>
          </a:p>
          <a:p>
            <a:r>
              <a:rPr lang="en-US" sz="1400" dirty="0">
                <a:solidFill>
                  <a:schemeClr val="bg1">
                    <a:lumMod val="75000"/>
                  </a:schemeClr>
                </a:solidFill>
              </a:rPr>
              <a:t>It is unclear at this time</a:t>
            </a:r>
          </a:p>
        </p:txBody>
      </p:sp>
      <p:sp>
        <p:nvSpPr>
          <p:cNvPr id="8" name="TextBox 7">
            <a:extLst>
              <a:ext uri="{FF2B5EF4-FFF2-40B4-BE49-F238E27FC236}">
                <a16:creationId xmlns:a16="http://schemas.microsoft.com/office/drawing/2014/main" id="{FBEC5FB0-7EB3-BC17-6009-D42BEEBE6B0A}"/>
              </a:ext>
            </a:extLst>
          </p:cNvPr>
          <p:cNvSpPr txBox="1"/>
          <p:nvPr/>
        </p:nvSpPr>
        <p:spPr>
          <a:xfrm>
            <a:off x="1524000" y="4552166"/>
            <a:ext cx="5557544" cy="1384995"/>
          </a:xfrm>
          <a:prstGeom prst="rect">
            <a:avLst/>
          </a:prstGeom>
          <a:solidFill>
            <a:schemeClr val="accent5"/>
          </a:solidFill>
        </p:spPr>
        <p:txBody>
          <a:bodyPr wrap="square" rtlCol="0">
            <a:spAutoFit/>
          </a:bodyPr>
          <a:lstStyle/>
          <a:p>
            <a:r>
              <a:rPr lang="en-US" sz="1400" i="1" dirty="0"/>
              <a:t>In addition to moving down (UL) and horizontally (LL), the lids move in another direction of clinical significance—what is it?</a:t>
            </a:r>
          </a:p>
          <a:p>
            <a:r>
              <a:rPr lang="en-US" sz="1400" dirty="0"/>
              <a:t>Back toward the orbital apex</a:t>
            </a:r>
          </a:p>
          <a:p>
            <a:endParaRPr lang="en-US" sz="1400" i="1" dirty="0"/>
          </a:p>
          <a:p>
            <a:r>
              <a:rPr lang="en-US" sz="1400" i="1" dirty="0"/>
              <a:t>What is the significance of this movement? </a:t>
            </a:r>
          </a:p>
          <a:p>
            <a:r>
              <a:rPr lang="en-US" sz="1400" b="1" dirty="0"/>
              <a:t>We’ll answer this shortly</a:t>
            </a:r>
          </a:p>
        </p:txBody>
      </p:sp>
      <p:sp>
        <p:nvSpPr>
          <p:cNvPr id="11" name="TextBox 10">
            <a:extLst>
              <a:ext uri="{FF2B5EF4-FFF2-40B4-BE49-F238E27FC236}">
                <a16:creationId xmlns:a16="http://schemas.microsoft.com/office/drawing/2014/main" id="{9C79FF5B-D301-FCA6-FB4A-6DAA52F703CD}"/>
              </a:ext>
            </a:extLst>
          </p:cNvPr>
          <p:cNvSpPr txBox="1"/>
          <p:nvPr/>
        </p:nvSpPr>
        <p:spPr>
          <a:xfrm>
            <a:off x="1295400" y="3071049"/>
            <a:ext cx="7543801" cy="1384995"/>
          </a:xfrm>
          <a:prstGeom prst="rect">
            <a:avLst/>
          </a:prstGeom>
          <a:solidFill>
            <a:srgbClr val="B9EDFF"/>
          </a:solidFill>
        </p:spPr>
        <p:txBody>
          <a:bodyPr wrap="square" rtlCol="0">
            <a:spAutoFit/>
          </a:bodyPr>
          <a:lstStyle/>
          <a:p>
            <a:r>
              <a:rPr lang="en-US" sz="1400" dirty="0"/>
              <a:t>Recall this from earlier in the set…</a:t>
            </a:r>
            <a:r>
              <a:rPr lang="en-US" sz="1400" i="1" dirty="0"/>
              <a:t>We’re now ready to address this question. Given the context you might presume the answer has something to do with meibomian gland function— and you’d be right. </a:t>
            </a:r>
            <a:r>
              <a:rPr lang="en-US" sz="1400" i="1" dirty="0">
                <a:solidFill>
                  <a:srgbClr val="0000FF"/>
                </a:solidFill>
              </a:rPr>
              <a:t>So: What role does orbital-apex directed movement of the orbicularis play in meibomian gland function?</a:t>
            </a:r>
            <a:endParaRPr lang="en-US" sz="1400" i="1" dirty="0">
              <a:solidFill>
                <a:srgbClr val="B9EDFF"/>
              </a:solidFill>
            </a:endParaRPr>
          </a:p>
          <a:p>
            <a:r>
              <a:rPr lang="en-US" sz="1400" dirty="0">
                <a:solidFill>
                  <a:srgbClr val="B9EDFF"/>
                </a:solidFill>
              </a:rPr>
              <a:t>It pulls the tarsal-plate portion of the lids against the globe. In doing so, the meibomian glands get squeezed, causing them to express meibum into the tear lake.</a:t>
            </a:r>
          </a:p>
        </p:txBody>
      </p:sp>
      <p:sp>
        <p:nvSpPr>
          <p:cNvPr id="12" name="Left Brace 11">
            <a:extLst>
              <a:ext uri="{FF2B5EF4-FFF2-40B4-BE49-F238E27FC236}">
                <a16:creationId xmlns:a16="http://schemas.microsoft.com/office/drawing/2014/main" id="{461672C8-BAC4-BED1-6548-1DA55DD66E6B}"/>
              </a:ext>
            </a:extLst>
          </p:cNvPr>
          <p:cNvSpPr/>
          <p:nvPr/>
        </p:nvSpPr>
        <p:spPr>
          <a:xfrm>
            <a:off x="1371600" y="4517513"/>
            <a:ext cx="288915" cy="1419648"/>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Arrow: U-Turn 12">
            <a:extLst>
              <a:ext uri="{FF2B5EF4-FFF2-40B4-BE49-F238E27FC236}">
                <a16:creationId xmlns:a16="http://schemas.microsoft.com/office/drawing/2014/main" id="{5C758DDF-728A-F746-9EF4-33BCA3E5ED38}"/>
              </a:ext>
            </a:extLst>
          </p:cNvPr>
          <p:cNvSpPr/>
          <p:nvPr/>
        </p:nvSpPr>
        <p:spPr>
          <a:xfrm rot="16200000" flipH="1">
            <a:off x="-220029" y="3893520"/>
            <a:ext cx="2302610" cy="763970"/>
          </a:xfrm>
          <a:prstGeom prst="uturnArrow">
            <a:avLst>
              <a:gd name="adj1" fmla="val 21527"/>
              <a:gd name="adj2" fmla="val 25000"/>
              <a:gd name="adj3" fmla="val 25000"/>
              <a:gd name="adj4" fmla="val 22219"/>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32343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661858"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kern="0" dirty="0">
                <a:solidFill>
                  <a:schemeClr val="bg1">
                    <a:lumMod val="75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bg1">
                    <a:lumMod val="75000"/>
                  </a:schemeClr>
                </a:solidFill>
              </a:rPr>
              <a:t>The meibomian glands are innervated primarily by the  </a:t>
            </a:r>
            <a:r>
              <a:rPr lang="en-US" altLang="en-US" sz="1400" b="1" kern="0" dirty="0">
                <a:solidFill>
                  <a:schemeClr val="bg1">
                    <a:lumMod val="75000"/>
                  </a:schemeClr>
                </a:solidFill>
              </a:rPr>
              <a:t>parasympathetic  system</a:t>
            </a:r>
          </a:p>
        </p:txBody>
      </p:sp>
      <p:sp>
        <p:nvSpPr>
          <p:cNvPr id="9" name="TextBox 8">
            <a:extLst>
              <a:ext uri="{FF2B5EF4-FFF2-40B4-BE49-F238E27FC236}">
                <a16:creationId xmlns:a16="http://schemas.microsoft.com/office/drawing/2014/main" id="{8CEE82E5-B79B-6996-5820-A18E363121BF}"/>
              </a:ext>
            </a:extLst>
          </p:cNvPr>
          <p:cNvSpPr txBox="1"/>
          <p:nvPr/>
        </p:nvSpPr>
        <p:spPr>
          <a:xfrm>
            <a:off x="5039139" y="5047310"/>
            <a:ext cx="3723861" cy="738664"/>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role does parasympathetic input play in meibum secretion?</a:t>
            </a:r>
          </a:p>
          <a:p>
            <a:r>
              <a:rPr lang="en-US" sz="1400" dirty="0">
                <a:solidFill>
                  <a:schemeClr val="bg1">
                    <a:lumMod val="75000"/>
                  </a:schemeClr>
                </a:solidFill>
              </a:rPr>
              <a:t>It is unclear at this time</a:t>
            </a:r>
          </a:p>
        </p:txBody>
      </p:sp>
      <p:sp>
        <p:nvSpPr>
          <p:cNvPr id="8" name="TextBox 7">
            <a:extLst>
              <a:ext uri="{FF2B5EF4-FFF2-40B4-BE49-F238E27FC236}">
                <a16:creationId xmlns:a16="http://schemas.microsoft.com/office/drawing/2014/main" id="{FBEC5FB0-7EB3-BC17-6009-D42BEEBE6B0A}"/>
              </a:ext>
            </a:extLst>
          </p:cNvPr>
          <p:cNvSpPr txBox="1"/>
          <p:nvPr/>
        </p:nvSpPr>
        <p:spPr>
          <a:xfrm>
            <a:off x="1524000" y="4552166"/>
            <a:ext cx="5557544" cy="1384995"/>
          </a:xfrm>
          <a:prstGeom prst="rect">
            <a:avLst/>
          </a:prstGeom>
          <a:solidFill>
            <a:schemeClr val="accent5"/>
          </a:solidFill>
        </p:spPr>
        <p:txBody>
          <a:bodyPr wrap="square" rtlCol="0">
            <a:spAutoFit/>
          </a:bodyPr>
          <a:lstStyle/>
          <a:p>
            <a:r>
              <a:rPr lang="en-US" sz="1400" i="1" dirty="0"/>
              <a:t>In addition to moving down (UL) and horizontally (LL), the lids move in another direction of clinical significance—what is it?</a:t>
            </a:r>
          </a:p>
          <a:p>
            <a:r>
              <a:rPr lang="en-US" sz="1400" dirty="0"/>
              <a:t>Back toward the orbital apex</a:t>
            </a:r>
          </a:p>
          <a:p>
            <a:endParaRPr lang="en-US" sz="1400" i="1" dirty="0"/>
          </a:p>
          <a:p>
            <a:r>
              <a:rPr lang="en-US" sz="1400" i="1" dirty="0"/>
              <a:t>What is the significance of this movement? </a:t>
            </a:r>
          </a:p>
          <a:p>
            <a:r>
              <a:rPr lang="en-US" sz="1400" b="1" dirty="0"/>
              <a:t>We’ll answer this shortly</a:t>
            </a:r>
          </a:p>
        </p:txBody>
      </p:sp>
      <p:sp>
        <p:nvSpPr>
          <p:cNvPr id="11" name="TextBox 10">
            <a:extLst>
              <a:ext uri="{FF2B5EF4-FFF2-40B4-BE49-F238E27FC236}">
                <a16:creationId xmlns:a16="http://schemas.microsoft.com/office/drawing/2014/main" id="{9C79FF5B-D301-FCA6-FB4A-6DAA52F703CD}"/>
              </a:ext>
            </a:extLst>
          </p:cNvPr>
          <p:cNvSpPr txBox="1"/>
          <p:nvPr/>
        </p:nvSpPr>
        <p:spPr>
          <a:xfrm>
            <a:off x="1295400" y="3071049"/>
            <a:ext cx="7543801" cy="1384995"/>
          </a:xfrm>
          <a:prstGeom prst="rect">
            <a:avLst/>
          </a:prstGeom>
          <a:solidFill>
            <a:srgbClr val="B9EDFF"/>
          </a:solidFill>
        </p:spPr>
        <p:txBody>
          <a:bodyPr wrap="square" rtlCol="0">
            <a:spAutoFit/>
          </a:bodyPr>
          <a:lstStyle/>
          <a:p>
            <a:r>
              <a:rPr lang="en-US" sz="1400" dirty="0"/>
              <a:t>Recall this from earlier in the set…</a:t>
            </a:r>
            <a:r>
              <a:rPr lang="en-US" sz="1400" i="1" dirty="0"/>
              <a:t>We’re now ready to address this question. Given the context you might presume the answer has something to do with meibomian gland function— and you’d be right. </a:t>
            </a:r>
            <a:r>
              <a:rPr lang="en-US" sz="1400" i="1" dirty="0">
                <a:solidFill>
                  <a:srgbClr val="0000FF"/>
                </a:solidFill>
              </a:rPr>
              <a:t>So: What role does orbital-apex directed movement of the orbicularis play in meibomian gland function?</a:t>
            </a:r>
          </a:p>
          <a:p>
            <a:r>
              <a:rPr lang="en-US" sz="1400" dirty="0">
                <a:solidFill>
                  <a:srgbClr val="0000FF"/>
                </a:solidFill>
              </a:rPr>
              <a:t>It pulls the tarsal-plate portion of the lids against the globe. In doing so, the meibomian glands get squeezed, causing them to express meibum into the tear lake.</a:t>
            </a:r>
          </a:p>
        </p:txBody>
      </p:sp>
      <p:sp>
        <p:nvSpPr>
          <p:cNvPr id="12" name="Left Brace 11">
            <a:extLst>
              <a:ext uri="{FF2B5EF4-FFF2-40B4-BE49-F238E27FC236}">
                <a16:creationId xmlns:a16="http://schemas.microsoft.com/office/drawing/2014/main" id="{461672C8-BAC4-BED1-6548-1DA55DD66E6B}"/>
              </a:ext>
            </a:extLst>
          </p:cNvPr>
          <p:cNvSpPr/>
          <p:nvPr/>
        </p:nvSpPr>
        <p:spPr>
          <a:xfrm>
            <a:off x="1371600" y="4517513"/>
            <a:ext cx="288915" cy="1419648"/>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Arrow: U-Turn 12">
            <a:extLst>
              <a:ext uri="{FF2B5EF4-FFF2-40B4-BE49-F238E27FC236}">
                <a16:creationId xmlns:a16="http://schemas.microsoft.com/office/drawing/2014/main" id="{5C758DDF-728A-F746-9EF4-33BCA3E5ED38}"/>
              </a:ext>
            </a:extLst>
          </p:cNvPr>
          <p:cNvSpPr/>
          <p:nvPr/>
        </p:nvSpPr>
        <p:spPr>
          <a:xfrm rot="16200000" flipH="1">
            <a:off x="-220029" y="3893520"/>
            <a:ext cx="2302610" cy="763970"/>
          </a:xfrm>
          <a:prstGeom prst="uturnArrow">
            <a:avLst>
              <a:gd name="adj1" fmla="val 21527"/>
              <a:gd name="adj2" fmla="val 25000"/>
              <a:gd name="adj3" fmla="val 25000"/>
              <a:gd name="adj4" fmla="val 22219"/>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96896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chemeClr val="accent1">
                    <a:lumMod val="40000"/>
                    <a:lumOff val="60000"/>
                  </a:schemeClr>
                </a:solidFill>
              </a:rPr>
              <a:t>Lacrimal</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How many lacrimal glands are there (in each orbit)?</a:t>
            </a:r>
          </a:p>
          <a:p>
            <a:r>
              <a:rPr lang="en-US" sz="1600" dirty="0">
                <a:solidFill>
                  <a:schemeClr val="accent1">
                    <a:lumMod val="40000"/>
                    <a:lumOff val="60000"/>
                  </a:schemeClr>
                </a:solidFill>
              </a:rPr>
              <a:t>Lots! But we think of them as being in one of two groups:</a:t>
            </a:r>
          </a:p>
          <a:p>
            <a:r>
              <a:rPr lang="en-US" sz="1600" dirty="0">
                <a:solidFill>
                  <a:schemeClr val="accent1">
                    <a:lumMod val="40000"/>
                    <a:lumOff val="60000"/>
                  </a:schemeClr>
                </a:solidFill>
              </a:rPr>
              <a:t>--The  main  lacrimal gland</a:t>
            </a:r>
          </a:p>
          <a:p>
            <a:r>
              <a:rPr lang="en-US" sz="1600" dirty="0">
                <a:solidFill>
                  <a:schemeClr val="accent1">
                    <a:lumMod val="40000"/>
                    <a:lumOff val="60000"/>
                  </a:schemeClr>
                </a:solidFill>
              </a:rPr>
              <a:t>--The  accessory  lacrimal glands</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6636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How many lacrimal glands are there (in each orbit)?</a:t>
            </a:r>
          </a:p>
          <a:p>
            <a:r>
              <a:rPr lang="en-US" sz="1600" dirty="0">
                <a:solidFill>
                  <a:schemeClr val="accent1">
                    <a:lumMod val="40000"/>
                    <a:lumOff val="60000"/>
                  </a:schemeClr>
                </a:solidFill>
              </a:rPr>
              <a:t>Lots! But we think of them as being in one of two groups:</a:t>
            </a:r>
          </a:p>
          <a:p>
            <a:r>
              <a:rPr lang="en-US" sz="1600" dirty="0">
                <a:solidFill>
                  <a:schemeClr val="accent1">
                    <a:lumMod val="40000"/>
                    <a:lumOff val="60000"/>
                  </a:schemeClr>
                </a:solidFill>
              </a:rPr>
              <a:t>--The  main  lacrimal gland</a:t>
            </a:r>
          </a:p>
          <a:p>
            <a:r>
              <a:rPr lang="en-US" sz="1600" dirty="0">
                <a:solidFill>
                  <a:schemeClr val="accent1">
                    <a:lumMod val="40000"/>
                    <a:lumOff val="60000"/>
                  </a:schemeClr>
                </a:solidFill>
              </a:rPr>
              <a:t>--The  accessory  lacrimal glands</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3015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endParaRPr lang="en-US" sz="1600" i="1" dirty="0">
              <a:solidFill>
                <a:schemeClr val="accent1">
                  <a:lumMod val="40000"/>
                  <a:lumOff val="60000"/>
                </a:schemeClr>
              </a:solidFill>
            </a:endParaRPr>
          </a:p>
          <a:p>
            <a:r>
              <a:rPr lang="en-US" sz="1600" dirty="0">
                <a:solidFill>
                  <a:schemeClr val="accent1">
                    <a:lumMod val="40000"/>
                    <a:lumOff val="60000"/>
                  </a:schemeClr>
                </a:solidFill>
              </a:rPr>
              <a:t>Lots! But we think of them as being in one of two groups:</a:t>
            </a:r>
          </a:p>
          <a:p>
            <a:r>
              <a:rPr lang="en-US" sz="1600" dirty="0">
                <a:solidFill>
                  <a:schemeClr val="accent1">
                    <a:lumMod val="40000"/>
                    <a:lumOff val="60000"/>
                  </a:schemeClr>
                </a:solidFill>
              </a:rPr>
              <a:t>--The  main  lacrimal gland</a:t>
            </a:r>
          </a:p>
          <a:p>
            <a:r>
              <a:rPr lang="en-US" sz="1600" dirty="0">
                <a:solidFill>
                  <a:schemeClr val="accent1">
                    <a:lumMod val="40000"/>
                    <a:lumOff val="60000"/>
                  </a:schemeClr>
                </a:solidFill>
              </a:rPr>
              <a:t>--The  accessory  lacrimal glands</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4378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a:t>
            </a:r>
            <a:r>
              <a:rPr lang="en-US" sz="1600" b="1" i="1" dirty="0">
                <a:solidFill>
                  <a:srgbClr val="0000FF"/>
                </a:solidFill>
              </a:rPr>
              <a:t>?</a:t>
            </a:r>
            <a:r>
              <a:rPr lang="en-US" sz="1600" dirty="0">
                <a:solidFill>
                  <a:srgbClr val="0000FF"/>
                </a:solidFill>
              </a:rPr>
              <a:t>  </a:t>
            </a:r>
            <a:r>
              <a:rPr lang="en-US" sz="1600" dirty="0">
                <a:solidFill>
                  <a:schemeClr val="accent1">
                    <a:lumMod val="40000"/>
                    <a:lumOff val="60000"/>
                  </a:schemeClr>
                </a:solidFill>
              </a:rPr>
              <a:t>main  lacrimal gland</a:t>
            </a:r>
          </a:p>
          <a:p>
            <a:r>
              <a:rPr lang="en-US" sz="1600" dirty="0">
                <a:solidFill>
                  <a:srgbClr val="0000FF"/>
                </a:solidFill>
              </a:rPr>
              <a:t>--</a:t>
            </a:r>
            <a:r>
              <a:rPr lang="en-US" sz="1600" b="1" i="1" dirty="0">
                <a:solidFill>
                  <a:srgbClr val="0000FF"/>
                </a:solidFill>
              </a:rPr>
              <a:t>?</a:t>
            </a:r>
            <a:r>
              <a:rPr lang="en-US" sz="1600" dirty="0">
                <a:solidFill>
                  <a:srgbClr val="0000FF"/>
                </a:solidFill>
              </a:rPr>
              <a:t>  </a:t>
            </a:r>
            <a:r>
              <a:rPr lang="en-US" sz="1600" dirty="0">
                <a:solidFill>
                  <a:schemeClr val="accent1">
                    <a:lumMod val="40000"/>
                    <a:lumOff val="60000"/>
                  </a:schemeClr>
                </a:solidFill>
              </a:rPr>
              <a:t>accessory  lacrimal glands</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9132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20D6-13EC-926D-0332-9D406067CB89}"/>
              </a:ext>
            </a:extLst>
          </p:cNvPr>
          <p:cNvSpPr/>
          <p:nvPr/>
        </p:nvSpPr>
        <p:spPr>
          <a:xfrm>
            <a:off x="2299252" y="2531165"/>
            <a:ext cx="491930" cy="24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08846D-3ED7-8E92-8D11-919062F3C4A0}"/>
              </a:ext>
            </a:extLst>
          </p:cNvPr>
          <p:cNvSpPr/>
          <p:nvPr/>
        </p:nvSpPr>
        <p:spPr>
          <a:xfrm>
            <a:off x="2299252" y="2772415"/>
            <a:ext cx="977348" cy="24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6499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Are they innervated?</a:t>
            </a: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806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Are they innervated?</a:t>
            </a:r>
            <a:endParaRPr lang="en-US" sz="1600" i="1" dirty="0">
              <a:solidFill>
                <a:schemeClr val="accent1">
                  <a:lumMod val="40000"/>
                  <a:lumOff val="60000"/>
                </a:schemeClr>
              </a:solidFill>
            </a:endParaRPr>
          </a:p>
          <a:p>
            <a:r>
              <a:rPr lang="en-US" sz="1600" dirty="0">
                <a:solidFill>
                  <a:schemeClr val="accent1">
                    <a:lumMod val="40000"/>
                    <a:lumOff val="60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8495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109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Are they innervated?</a:t>
            </a:r>
          </a:p>
          <a:p>
            <a:r>
              <a:rPr lang="en-US" sz="1600" dirty="0">
                <a:solidFill>
                  <a:srgbClr val="0000FF"/>
                </a:solidFill>
              </a:rPr>
              <a:t>Yes, primarily by nerves of the  parasympathetic  system</a:t>
            </a:r>
          </a:p>
        </p:txBody>
      </p:sp>
      <p:sp>
        <p:nvSpPr>
          <p:cNvPr id="16" name="Rectangle 12">
            <a:extLst>
              <a:ext uri="{FF2B5EF4-FFF2-40B4-BE49-F238E27FC236}">
                <a16:creationId xmlns:a16="http://schemas.microsoft.com/office/drawing/2014/main" id="{2FEDB7C0-60D8-4271-E4A5-6AB27E721896}"/>
              </a:ext>
            </a:extLst>
          </p:cNvPr>
          <p:cNvSpPr>
            <a:spLocks noChangeArrowheads="1"/>
          </p:cNvSpPr>
          <p:nvPr/>
        </p:nvSpPr>
        <p:spPr bwMode="auto">
          <a:xfrm>
            <a:off x="4527119" y="3452190"/>
            <a:ext cx="1580322" cy="376030"/>
          </a:xfrm>
          <a:prstGeom prst="rect">
            <a:avLst/>
          </a:prstGeom>
          <a:solidFill>
            <a:schemeClr val="accent1"/>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700"/>
              </a:lnSpc>
            </a:pPr>
            <a:r>
              <a:rPr lang="en-US" altLang="en-US" sz="800" dirty="0"/>
              <a:t>sympathetic?</a:t>
            </a:r>
          </a:p>
          <a:p>
            <a:pPr algn="ctr" eaLnBrk="1" hangingPunct="1">
              <a:lnSpc>
                <a:spcPts val="700"/>
              </a:lnSpc>
            </a:pPr>
            <a:r>
              <a:rPr lang="en-US" altLang="en-US" sz="800" dirty="0"/>
              <a:t>parasympathetic?</a:t>
            </a:r>
          </a:p>
          <a:p>
            <a:pPr algn="ctr" eaLnBrk="1" hangingPunct="1">
              <a:lnSpc>
                <a:spcPts val="700"/>
              </a:lnSpc>
            </a:pPr>
            <a:r>
              <a:rPr lang="en-US" altLang="en-US" sz="800" dirty="0"/>
              <a:t>somatic?</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44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 Assessment of tear meniscus on slit-lamp examination | Download  Scientific Diagram">
            <a:extLst>
              <a:ext uri="{FF2B5EF4-FFF2-40B4-BE49-F238E27FC236}">
                <a16:creationId xmlns:a16="http://schemas.microsoft.com/office/drawing/2014/main" id="{26FBD1B2-B337-1112-9E2E-87682532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33" y="2124059"/>
            <a:ext cx="4503867" cy="2605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2DA4496-6A5D-36D9-3D4E-B7503FCFD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28837"/>
            <a:ext cx="3894267"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06BF7C-6CBC-544E-FC39-D8D06BDD5F16}"/>
              </a:ext>
            </a:extLst>
          </p:cNvPr>
          <p:cNvSpPr txBox="1"/>
          <p:nvPr/>
        </p:nvSpPr>
        <p:spPr>
          <a:xfrm>
            <a:off x="3139524" y="6183868"/>
            <a:ext cx="2864951" cy="369332"/>
          </a:xfrm>
          <a:prstGeom prst="rect">
            <a:avLst/>
          </a:prstGeom>
          <a:noFill/>
        </p:spPr>
        <p:txBody>
          <a:bodyPr wrap="none" rtlCol="0">
            <a:spAutoFit/>
          </a:bodyPr>
          <a:lstStyle/>
          <a:p>
            <a:pPr algn="ctr"/>
            <a:r>
              <a:rPr lang="en-US" dirty="0"/>
              <a:t>Tear lake (strip; meniscus)</a:t>
            </a:r>
          </a:p>
        </p:txBody>
      </p:sp>
      <p:sp>
        <p:nvSpPr>
          <p:cNvPr id="3" name="TextBox 2">
            <a:extLst>
              <a:ext uri="{FF2B5EF4-FFF2-40B4-BE49-F238E27FC236}">
                <a16:creationId xmlns:a16="http://schemas.microsoft.com/office/drawing/2014/main" id="{E8A70636-EB3C-BC9F-1F33-5D509202CBEE}"/>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Tree>
    <p:extLst>
      <p:ext uri="{BB962C8B-B14F-4D97-AF65-F5344CB8AC3E}">
        <p14:creationId xmlns:p14="http://schemas.microsoft.com/office/powerpoint/2010/main" val="31856190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rgbClr val="0000FF"/>
                </a:solidFill>
              </a:rPr>
              <a:t>What gland-type secretes the aqueous portion of the tear film?</a:t>
            </a:r>
          </a:p>
          <a:p>
            <a:r>
              <a:rPr lang="en-US" sz="1600" dirty="0">
                <a:solidFill>
                  <a:srgbClr val="0000FF"/>
                </a:solidFill>
              </a:rPr>
              <a:t>Lacrimal gland</a:t>
            </a:r>
          </a:p>
          <a:p>
            <a:endParaRPr lang="en-US" sz="1600" i="1" dirty="0">
              <a:solidFill>
                <a:srgbClr val="0000FF"/>
              </a:solidFill>
            </a:endParaRPr>
          </a:p>
          <a:p>
            <a:r>
              <a:rPr lang="en-US" sz="1600" i="1" dirty="0">
                <a:solidFill>
                  <a:srgbClr val="0000FF"/>
                </a:solidFill>
              </a:rPr>
              <a:t>How many lacrimal glands are there (in each orbit)?</a:t>
            </a:r>
          </a:p>
          <a:p>
            <a:r>
              <a:rPr lang="en-US" sz="1600" dirty="0">
                <a:solidFill>
                  <a:srgbClr val="0000FF"/>
                </a:solidFill>
              </a:rPr>
              <a:t>Lots! But we think of them as being in one of two groups:</a:t>
            </a:r>
          </a:p>
          <a:p>
            <a:r>
              <a:rPr lang="en-US" sz="1600" dirty="0">
                <a:solidFill>
                  <a:srgbClr val="0000FF"/>
                </a:solidFill>
              </a:rPr>
              <a:t>--The  main  lacrimal gland</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Are they innervated?</a:t>
            </a:r>
          </a:p>
          <a:p>
            <a:r>
              <a:rPr lang="en-US" sz="1600" dirty="0">
                <a:solidFill>
                  <a:srgbClr val="0000FF"/>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4999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815882"/>
          </a:xfrm>
          <a:prstGeom prst="rect">
            <a:avLst/>
          </a:prstGeom>
          <a:solidFill>
            <a:srgbClr val="CCFFCC"/>
          </a:solidFill>
        </p:spPr>
        <p:txBody>
          <a:bodyPr wrap="none" rtlCol="0">
            <a:spAutoFit/>
          </a:bodyPr>
          <a:lstStyle/>
          <a:p>
            <a:r>
              <a:rPr lang="en-US" sz="1400" i="1" dirty="0"/>
              <a:t>Where is the main lacrimal gland located?</a:t>
            </a:r>
          </a:p>
          <a:p>
            <a:r>
              <a:rPr lang="en-US" sz="1400" dirty="0">
                <a:solidFill>
                  <a:srgbClr val="CCFFCC"/>
                </a:solidFill>
              </a:rPr>
              <a:t>The superotemporal orbit</a:t>
            </a:r>
          </a:p>
          <a:p>
            <a:endParaRPr lang="en-US" sz="1400" i="1" dirty="0">
              <a:solidFill>
                <a:srgbClr val="CCFFCC"/>
              </a:solidFill>
            </a:endParaRPr>
          </a:p>
          <a:p>
            <a:r>
              <a:rPr lang="en-US" sz="1400" i="1" dirty="0">
                <a:solidFill>
                  <a:srgbClr val="CCFFCC"/>
                </a:solidFill>
              </a:rPr>
              <a:t>It’s divided into two lobes—what are they called?</a:t>
            </a:r>
          </a:p>
          <a:p>
            <a:r>
              <a:rPr lang="en-US" sz="1400" dirty="0">
                <a:solidFill>
                  <a:srgbClr val="CCFFCC"/>
                </a:solidFill>
              </a:rPr>
              <a:t>The orbital and palpebral lobes</a:t>
            </a:r>
          </a:p>
          <a:p>
            <a:endParaRPr lang="en-US" sz="1400" dirty="0">
              <a:solidFill>
                <a:srgbClr val="CCFFCC"/>
              </a:solidFill>
            </a:endParaRPr>
          </a:p>
          <a:p>
            <a:r>
              <a:rPr lang="en-US" sz="1400" i="1" dirty="0">
                <a:solidFill>
                  <a:srgbClr val="CCFFCC"/>
                </a:solidFill>
              </a:rPr>
              <a:t>What structure does the dividing?</a:t>
            </a:r>
          </a:p>
          <a:p>
            <a:r>
              <a:rPr lang="en-US" sz="1400" dirty="0">
                <a:solidFill>
                  <a:srgbClr val="CCFFCC"/>
                </a:solidFill>
              </a:rPr>
              <a:t>The  lateral horn  of the  levator aponeurosis</a:t>
            </a:r>
          </a:p>
        </p:txBody>
      </p:sp>
    </p:spTree>
    <p:extLst>
      <p:ext uri="{BB962C8B-B14F-4D97-AF65-F5344CB8AC3E}">
        <p14:creationId xmlns:p14="http://schemas.microsoft.com/office/powerpoint/2010/main" val="42776988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815882"/>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solidFill>
                <a:srgbClr val="CCFFCC"/>
              </a:solidFill>
            </a:endParaRPr>
          </a:p>
          <a:p>
            <a:r>
              <a:rPr lang="en-US" sz="1400" i="1" dirty="0">
                <a:solidFill>
                  <a:srgbClr val="CCFFCC"/>
                </a:solidFill>
              </a:rPr>
              <a:t>It’s divided into two lobes—what are they called?</a:t>
            </a:r>
          </a:p>
          <a:p>
            <a:r>
              <a:rPr lang="en-US" sz="1400" dirty="0">
                <a:solidFill>
                  <a:srgbClr val="CCFFCC"/>
                </a:solidFill>
              </a:rPr>
              <a:t>The orbital and palpebral lobes</a:t>
            </a:r>
          </a:p>
          <a:p>
            <a:endParaRPr lang="en-US" sz="1400" dirty="0">
              <a:solidFill>
                <a:srgbClr val="CCFFCC"/>
              </a:solidFill>
            </a:endParaRPr>
          </a:p>
          <a:p>
            <a:r>
              <a:rPr lang="en-US" sz="1400" i="1" dirty="0">
                <a:solidFill>
                  <a:srgbClr val="CCFFCC"/>
                </a:solidFill>
              </a:rPr>
              <a:t>What structure does the dividing?</a:t>
            </a:r>
          </a:p>
          <a:p>
            <a:r>
              <a:rPr lang="en-US" sz="1400" dirty="0">
                <a:solidFill>
                  <a:srgbClr val="CCFFCC"/>
                </a:solidFill>
              </a:rPr>
              <a:t>The  lateral horn  of the  levator aponeurosis</a:t>
            </a:r>
          </a:p>
        </p:txBody>
      </p:sp>
    </p:spTree>
    <p:extLst>
      <p:ext uri="{BB962C8B-B14F-4D97-AF65-F5344CB8AC3E}">
        <p14:creationId xmlns:p14="http://schemas.microsoft.com/office/powerpoint/2010/main" val="12842237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815882"/>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p>
          <a:p>
            <a:r>
              <a:rPr lang="en-US" sz="1400" i="1" dirty="0"/>
              <a:t>It’s divided into two lobes—what are they called?</a:t>
            </a:r>
          </a:p>
          <a:p>
            <a:r>
              <a:rPr lang="en-US" sz="1400" dirty="0">
                <a:solidFill>
                  <a:srgbClr val="CCFFCC"/>
                </a:solidFill>
              </a:rPr>
              <a:t>The orbital and palpebral lobes</a:t>
            </a:r>
          </a:p>
          <a:p>
            <a:endParaRPr lang="en-US" sz="1400" dirty="0">
              <a:solidFill>
                <a:srgbClr val="CCFFCC"/>
              </a:solidFill>
            </a:endParaRPr>
          </a:p>
          <a:p>
            <a:r>
              <a:rPr lang="en-US" sz="1400" i="1" dirty="0">
                <a:solidFill>
                  <a:srgbClr val="CCFFCC"/>
                </a:solidFill>
              </a:rPr>
              <a:t>What structure does the dividing?</a:t>
            </a:r>
          </a:p>
          <a:p>
            <a:r>
              <a:rPr lang="en-US" sz="1400" dirty="0">
                <a:solidFill>
                  <a:srgbClr val="CCFFCC"/>
                </a:solidFill>
              </a:rPr>
              <a:t>The  lateral horn  of the  levator aponeurosis</a:t>
            </a:r>
          </a:p>
        </p:txBody>
      </p:sp>
    </p:spTree>
    <p:extLst>
      <p:ext uri="{BB962C8B-B14F-4D97-AF65-F5344CB8AC3E}">
        <p14:creationId xmlns:p14="http://schemas.microsoft.com/office/powerpoint/2010/main" val="12058816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815882"/>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p>
          <a:p>
            <a:r>
              <a:rPr lang="en-US" sz="1400" i="1" dirty="0"/>
              <a:t>It’s divided into two lobes—what are they called?</a:t>
            </a:r>
          </a:p>
          <a:p>
            <a:r>
              <a:rPr lang="en-US" sz="1400" dirty="0"/>
              <a:t>The orbital and palpebral lobes</a:t>
            </a:r>
            <a:endParaRPr lang="en-US" sz="1400" dirty="0">
              <a:solidFill>
                <a:srgbClr val="CCFFCC"/>
              </a:solidFill>
            </a:endParaRPr>
          </a:p>
          <a:p>
            <a:endParaRPr lang="en-US" sz="1400" dirty="0">
              <a:solidFill>
                <a:srgbClr val="CCFFCC"/>
              </a:solidFill>
            </a:endParaRPr>
          </a:p>
          <a:p>
            <a:r>
              <a:rPr lang="en-US" sz="1400" i="1" dirty="0">
                <a:solidFill>
                  <a:srgbClr val="CCFFCC"/>
                </a:solidFill>
              </a:rPr>
              <a:t>What structure does the dividing?</a:t>
            </a:r>
          </a:p>
          <a:p>
            <a:r>
              <a:rPr lang="en-US" sz="1400" dirty="0">
                <a:solidFill>
                  <a:srgbClr val="CCFFCC"/>
                </a:solidFill>
              </a:rPr>
              <a:t>The  lateral horn  of the  levator aponeurosis</a:t>
            </a:r>
          </a:p>
        </p:txBody>
      </p:sp>
    </p:spTree>
    <p:extLst>
      <p:ext uri="{BB962C8B-B14F-4D97-AF65-F5344CB8AC3E}">
        <p14:creationId xmlns:p14="http://schemas.microsoft.com/office/powerpoint/2010/main" val="37921519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815882"/>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p>
          <a:p>
            <a:r>
              <a:rPr lang="en-US" sz="1400" i="1" dirty="0"/>
              <a:t>It’s divided into two lobes—what are they called?</a:t>
            </a:r>
          </a:p>
          <a:p>
            <a:r>
              <a:rPr lang="en-US" sz="1400" dirty="0"/>
              <a:t>The orbital and palpebral lobes</a:t>
            </a:r>
          </a:p>
          <a:p>
            <a:endParaRPr lang="en-US" sz="1400" dirty="0"/>
          </a:p>
          <a:p>
            <a:r>
              <a:rPr lang="en-US" sz="1400" i="1" dirty="0"/>
              <a:t>What structure does the dividing?</a:t>
            </a:r>
            <a:endParaRPr lang="en-US" sz="1400" i="1" dirty="0">
              <a:solidFill>
                <a:srgbClr val="CCFFCC"/>
              </a:solidFill>
            </a:endParaRPr>
          </a:p>
          <a:p>
            <a:r>
              <a:rPr lang="en-US" sz="1400" dirty="0">
                <a:solidFill>
                  <a:srgbClr val="CCFFCC"/>
                </a:solidFill>
              </a:rPr>
              <a:t>The  lateral horn  of the  levator aponeurosis</a:t>
            </a:r>
          </a:p>
        </p:txBody>
      </p:sp>
    </p:spTree>
    <p:extLst>
      <p:ext uri="{BB962C8B-B14F-4D97-AF65-F5344CB8AC3E}">
        <p14:creationId xmlns:p14="http://schemas.microsoft.com/office/powerpoint/2010/main" val="21923473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815882"/>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p>
          <a:p>
            <a:r>
              <a:rPr lang="en-US" sz="1400" i="1" dirty="0"/>
              <a:t>It’s divided into two lobes—what are they called?</a:t>
            </a:r>
          </a:p>
          <a:p>
            <a:r>
              <a:rPr lang="en-US" sz="1400" dirty="0"/>
              <a:t>The orbital and palpebral lobes</a:t>
            </a:r>
          </a:p>
          <a:p>
            <a:endParaRPr lang="en-US" sz="1400" dirty="0"/>
          </a:p>
          <a:p>
            <a:r>
              <a:rPr lang="en-US" sz="1400" i="1" dirty="0"/>
              <a:t>What structure does the dividing?</a:t>
            </a:r>
          </a:p>
          <a:p>
            <a:r>
              <a:rPr lang="en-US" sz="1400" dirty="0"/>
              <a:t>The  lateral horn  of the  levator aponeurosis</a:t>
            </a:r>
          </a:p>
        </p:txBody>
      </p:sp>
      <p:sp>
        <p:nvSpPr>
          <p:cNvPr id="7" name="Rectangle 6">
            <a:extLst>
              <a:ext uri="{FF2B5EF4-FFF2-40B4-BE49-F238E27FC236}">
                <a16:creationId xmlns:a16="http://schemas.microsoft.com/office/drawing/2014/main" id="{87BDFCAF-3EC1-9DEB-B07C-72DFA3E29886}"/>
              </a:ext>
            </a:extLst>
          </p:cNvPr>
          <p:cNvSpPr/>
          <p:nvPr/>
        </p:nvSpPr>
        <p:spPr>
          <a:xfrm>
            <a:off x="4383158" y="4621869"/>
            <a:ext cx="1037836" cy="20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8" name="Rectangle 7">
            <a:extLst>
              <a:ext uri="{FF2B5EF4-FFF2-40B4-BE49-F238E27FC236}">
                <a16:creationId xmlns:a16="http://schemas.microsoft.com/office/drawing/2014/main" id="{208F4CA3-9573-3C93-1A81-E72D85E800D1}"/>
              </a:ext>
            </a:extLst>
          </p:cNvPr>
          <p:cNvSpPr/>
          <p:nvPr/>
        </p:nvSpPr>
        <p:spPr>
          <a:xfrm>
            <a:off x="5919555" y="4610638"/>
            <a:ext cx="1787255" cy="20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different words</a:t>
            </a:r>
          </a:p>
        </p:txBody>
      </p:sp>
    </p:spTree>
    <p:extLst>
      <p:ext uri="{BB962C8B-B14F-4D97-AF65-F5344CB8AC3E}">
        <p14:creationId xmlns:p14="http://schemas.microsoft.com/office/powerpoint/2010/main" val="42345386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a:t>
            </a:r>
            <a:r>
              <a:rPr lang="en-US" sz="1600" b="1" dirty="0">
                <a:solidFill>
                  <a:srgbClr val="0000FF"/>
                </a:solidFill>
              </a:rPr>
              <a:t>The  main  lacrimal gland</a:t>
            </a:r>
            <a:endParaRPr lang="en-US" sz="1600" b="1" dirty="0">
              <a:solidFill>
                <a:schemeClr val="bg1">
                  <a:lumMod val="75000"/>
                </a:schemeClr>
              </a:solidFill>
            </a:endParaRPr>
          </a:p>
          <a:p>
            <a:r>
              <a:rPr lang="en-US" sz="1600"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726095" y="2286000"/>
            <a:ext cx="2743201"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512C4E-AC8A-56C6-A53C-B1889CE8D414}"/>
              </a:ext>
            </a:extLst>
          </p:cNvPr>
          <p:cNvSpPr txBox="1"/>
          <p:nvPr/>
        </p:nvSpPr>
        <p:spPr>
          <a:xfrm>
            <a:off x="3962400" y="3048823"/>
            <a:ext cx="4043030" cy="1815882"/>
          </a:xfrm>
          <a:prstGeom prst="rect">
            <a:avLst/>
          </a:prstGeom>
          <a:solidFill>
            <a:srgbClr val="CCFFCC"/>
          </a:solidFill>
        </p:spPr>
        <p:txBody>
          <a:bodyPr wrap="none" rtlCol="0">
            <a:spAutoFit/>
          </a:bodyPr>
          <a:lstStyle/>
          <a:p>
            <a:r>
              <a:rPr lang="en-US" sz="1400" i="1" dirty="0"/>
              <a:t>Where is the main lacrimal gland located?</a:t>
            </a:r>
          </a:p>
          <a:p>
            <a:r>
              <a:rPr lang="en-US" sz="1400" dirty="0"/>
              <a:t>The superotemporal orbit</a:t>
            </a:r>
          </a:p>
          <a:p>
            <a:endParaRPr lang="en-US" sz="1400" i="1" dirty="0"/>
          </a:p>
          <a:p>
            <a:r>
              <a:rPr lang="en-US" sz="1400" i="1" dirty="0"/>
              <a:t>It’s divided into two lobes—what are they called?</a:t>
            </a:r>
          </a:p>
          <a:p>
            <a:r>
              <a:rPr lang="en-US" sz="1400" dirty="0"/>
              <a:t>The orbital and palpebral lobes</a:t>
            </a:r>
          </a:p>
          <a:p>
            <a:endParaRPr lang="en-US" sz="1400" dirty="0"/>
          </a:p>
          <a:p>
            <a:r>
              <a:rPr lang="en-US" sz="1400" i="1" dirty="0"/>
              <a:t>What structure does the dividing?</a:t>
            </a:r>
          </a:p>
          <a:p>
            <a:r>
              <a:rPr lang="en-US" sz="1400" dirty="0"/>
              <a:t>The  lateral horn  of the  levator aponeurosis</a:t>
            </a:r>
          </a:p>
        </p:txBody>
      </p:sp>
    </p:spTree>
    <p:extLst>
      <p:ext uri="{BB962C8B-B14F-4D97-AF65-F5344CB8AC3E}">
        <p14:creationId xmlns:p14="http://schemas.microsoft.com/office/powerpoint/2010/main" val="9447233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BCAB30-6119-D08D-07D4-2ED63FE23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800" y="884371"/>
            <a:ext cx="4872399" cy="4692936"/>
          </a:xfrm>
          <a:prstGeom prst="rect">
            <a:avLst/>
          </a:prstGeom>
        </p:spPr>
      </p:pic>
      <p:sp>
        <p:nvSpPr>
          <p:cNvPr id="6" name="TextBox 5">
            <a:extLst>
              <a:ext uri="{FF2B5EF4-FFF2-40B4-BE49-F238E27FC236}">
                <a16:creationId xmlns:a16="http://schemas.microsoft.com/office/drawing/2014/main" id="{94F80630-C10E-8998-A257-4077A96599A7}"/>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7" name="TextBox 6">
            <a:extLst>
              <a:ext uri="{FF2B5EF4-FFF2-40B4-BE49-F238E27FC236}">
                <a16:creationId xmlns:a16="http://schemas.microsoft.com/office/drawing/2014/main" id="{792DECA9-2F7C-D203-0C9A-BEDF41F6EE62}"/>
              </a:ext>
            </a:extLst>
          </p:cNvPr>
          <p:cNvSpPr txBox="1"/>
          <p:nvPr/>
        </p:nvSpPr>
        <p:spPr>
          <a:xfrm>
            <a:off x="952499" y="5819723"/>
            <a:ext cx="7239000" cy="861774"/>
          </a:xfrm>
          <a:prstGeom prst="rect">
            <a:avLst/>
          </a:prstGeom>
          <a:noFill/>
        </p:spPr>
        <p:txBody>
          <a:bodyPr wrap="square" rtlCol="0">
            <a:spAutoFit/>
          </a:bodyPr>
          <a:lstStyle/>
          <a:p>
            <a:r>
              <a:rPr lang="en-US" sz="1600" i="0" dirty="0">
                <a:effectLst/>
              </a:rPr>
              <a:t>The orbital lobe of the lacrimal gland (L</a:t>
            </a:r>
            <a:r>
              <a:rPr lang="en-US" sz="1600" i="0" baseline="-25000" dirty="0">
                <a:effectLst/>
              </a:rPr>
              <a:t>o</a:t>
            </a:r>
            <a:r>
              <a:rPr lang="en-US" sz="1600" i="0" dirty="0">
                <a:effectLst/>
              </a:rPr>
              <a:t>) and the palpebral lobe of the lacrimal gland (</a:t>
            </a:r>
            <a:r>
              <a:rPr lang="en-US" sz="1600" i="0" dirty="0" err="1">
                <a:effectLst/>
              </a:rPr>
              <a:t>L</a:t>
            </a:r>
            <a:r>
              <a:rPr lang="en-US" sz="1600" i="0" baseline="-25000" dirty="0" err="1">
                <a:effectLst/>
              </a:rPr>
              <a:t>p</a:t>
            </a:r>
            <a:r>
              <a:rPr lang="en-US" sz="1600" i="0" dirty="0">
                <a:effectLst/>
              </a:rPr>
              <a:t>) are separated by the lateral horn of the levator aponeurosis (Ap)</a:t>
            </a:r>
          </a:p>
          <a:p>
            <a:r>
              <a:rPr lang="en-US" sz="1600" dirty="0">
                <a:solidFill>
                  <a:srgbClr val="0000FF"/>
                </a:solidFill>
              </a:rPr>
              <a:t>(FYI: LPS = levator </a:t>
            </a:r>
            <a:r>
              <a:rPr lang="en-US" sz="1600" dirty="0" err="1">
                <a:solidFill>
                  <a:srgbClr val="0000FF"/>
                </a:solidFill>
              </a:rPr>
              <a:t>palpebralis</a:t>
            </a:r>
            <a:r>
              <a:rPr lang="en-US" sz="1600" dirty="0">
                <a:solidFill>
                  <a:srgbClr val="0000FF"/>
                </a:solidFill>
              </a:rPr>
              <a:t> superioris; </a:t>
            </a:r>
            <a:r>
              <a:rPr lang="en-US" sz="1600" dirty="0" err="1">
                <a:solidFill>
                  <a:srgbClr val="0000FF"/>
                </a:solidFill>
              </a:rPr>
              <a:t>Wh</a:t>
            </a:r>
            <a:r>
              <a:rPr lang="en-US" sz="1600" dirty="0">
                <a:solidFill>
                  <a:srgbClr val="0000FF"/>
                </a:solidFill>
              </a:rPr>
              <a:t> =  Whitnall’s ligament)</a:t>
            </a:r>
            <a:endParaRPr lang="en-US" sz="1600" i="0" dirty="0">
              <a:solidFill>
                <a:srgbClr val="0000FF"/>
              </a:solidFill>
              <a:effectLst/>
            </a:endParaRPr>
          </a:p>
        </p:txBody>
      </p:sp>
    </p:spTree>
    <p:extLst>
      <p:ext uri="{BB962C8B-B14F-4D97-AF65-F5344CB8AC3E}">
        <p14:creationId xmlns:p14="http://schemas.microsoft.com/office/powerpoint/2010/main" val="11987923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119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CCFFCC"/>
                </a:solidFill>
              </a:rPr>
              <a:t>What is the primary location for each?</a:t>
            </a:r>
          </a:p>
          <a:p>
            <a:r>
              <a:rPr lang="en-US" sz="1400" dirty="0"/>
              <a:t>--Glands of  Krauss</a:t>
            </a:r>
            <a:r>
              <a:rPr lang="en-US" sz="1400" dirty="0">
                <a:solidFill>
                  <a:srgbClr val="CCFFCC"/>
                </a:solidFill>
              </a:rPr>
              <a:t>, found  in the fornices</a:t>
            </a:r>
          </a:p>
          <a:p>
            <a:r>
              <a:rPr lang="en-US" sz="1400" dirty="0"/>
              <a:t>--Glands of  </a:t>
            </a:r>
            <a:r>
              <a:rPr lang="en-US" sz="1400" dirty="0" err="1"/>
              <a:t>Wolfring</a:t>
            </a:r>
            <a:r>
              <a:rPr lang="en-US" sz="1400" dirty="0">
                <a:solidFill>
                  <a:srgbClr val="CCFFCC"/>
                </a:solidFill>
              </a:rPr>
              <a:t>, found  near the tarsal plates</a:t>
            </a: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32B797-4EAF-6D78-D0AD-342D21CBC4CA}"/>
              </a:ext>
            </a:extLst>
          </p:cNvPr>
          <p:cNvSpPr/>
          <p:nvPr/>
        </p:nvSpPr>
        <p:spPr>
          <a:xfrm>
            <a:off x="2209800" y="3660881"/>
            <a:ext cx="685800" cy="239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7CFA07-EC87-0C01-F4D4-8A3DEC8F30DD}"/>
              </a:ext>
            </a:extLst>
          </p:cNvPr>
          <p:cNvSpPr/>
          <p:nvPr/>
        </p:nvSpPr>
        <p:spPr>
          <a:xfrm>
            <a:off x="2209800" y="3891385"/>
            <a:ext cx="685800" cy="239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07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3539430"/>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endParaRPr lang="en-US" sz="1600" dirty="0"/>
          </a:p>
        </p:txBody>
      </p:sp>
    </p:spTree>
    <p:extLst>
      <p:ext uri="{BB962C8B-B14F-4D97-AF65-F5344CB8AC3E}">
        <p14:creationId xmlns:p14="http://schemas.microsoft.com/office/powerpoint/2010/main" val="5176532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CCFFCC"/>
                </a:solidFill>
              </a:rPr>
              <a:t>What is the primary location for each?</a:t>
            </a:r>
          </a:p>
          <a:p>
            <a:r>
              <a:rPr lang="en-US" sz="1400" dirty="0"/>
              <a:t>--Glands of  Krauss</a:t>
            </a:r>
            <a:r>
              <a:rPr lang="en-US" sz="1400" dirty="0">
                <a:solidFill>
                  <a:srgbClr val="CCFFCC"/>
                </a:solidFill>
              </a:rPr>
              <a:t>, found  in the fornices</a:t>
            </a:r>
          </a:p>
          <a:p>
            <a:r>
              <a:rPr lang="en-US" sz="1400" dirty="0"/>
              <a:t>--Glands of  </a:t>
            </a:r>
            <a:r>
              <a:rPr lang="en-US" sz="1400" dirty="0" err="1"/>
              <a:t>Wolfring</a:t>
            </a:r>
            <a:r>
              <a:rPr lang="en-US" sz="1400" dirty="0">
                <a:solidFill>
                  <a:srgbClr val="CCFFCC"/>
                </a:solidFill>
              </a:rPr>
              <a:t>, found  near the tarsal plates</a:t>
            </a: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05464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endParaRPr lang="en-US" sz="1400" dirty="0">
              <a:solidFill>
                <a:schemeClr val="bg1">
                  <a:lumMod val="75000"/>
                </a:schemeClr>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68DDF2-4A8C-5E78-AC83-E797798D2E56}"/>
              </a:ext>
            </a:extLst>
          </p:cNvPr>
          <p:cNvSpPr/>
          <p:nvPr/>
        </p:nvSpPr>
        <p:spPr>
          <a:xfrm>
            <a:off x="3405271" y="3643747"/>
            <a:ext cx="1395329" cy="239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0486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endParaRPr lang="en-US" sz="1400" dirty="0">
              <a:solidFill>
                <a:schemeClr val="bg1">
                  <a:lumMod val="75000"/>
                </a:schemeClr>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51097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endParaRPr lang="en-US" sz="1400" dirty="0">
              <a:solidFill>
                <a:srgbClr val="CCFFCC"/>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61E8E86-0D39-BD73-02FA-2643ADC0EE91}"/>
              </a:ext>
            </a:extLst>
          </p:cNvPr>
          <p:cNvSpPr/>
          <p:nvPr/>
        </p:nvSpPr>
        <p:spPr>
          <a:xfrm>
            <a:off x="3862470" y="3860600"/>
            <a:ext cx="1395330" cy="234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9399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endParaRPr lang="en-US" sz="1400" dirty="0">
              <a:solidFill>
                <a:srgbClr val="CCFFCC"/>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48770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54926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50757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p>
          <a:p>
            <a:r>
              <a:rPr lang="en-US" sz="1400" i="1" dirty="0"/>
              <a:t>Which is more numerous—glands of Krauss, or of </a:t>
            </a:r>
            <a:r>
              <a:rPr lang="en-US" sz="1400" i="1" dirty="0" err="1"/>
              <a:t>Wolfring</a:t>
            </a:r>
            <a:r>
              <a:rPr lang="en-US" sz="1400" i="1" dirty="0"/>
              <a:t>?</a:t>
            </a:r>
          </a:p>
          <a:p>
            <a:r>
              <a:rPr lang="en-US" sz="1400" dirty="0">
                <a:solidFill>
                  <a:srgbClr val="CCFFCC"/>
                </a:solidFill>
              </a:rPr>
              <a:t>There are about twice as many glands of  Krauss  as there are glands of  </a:t>
            </a:r>
            <a:r>
              <a:rPr lang="en-US" sz="1400" dirty="0" err="1">
                <a:solidFill>
                  <a:srgbClr val="CCFFCC"/>
                </a:solidFill>
              </a:rPr>
              <a:t>Wolfring</a:t>
            </a:r>
            <a:r>
              <a:rPr lang="en-US" sz="1400" dirty="0">
                <a:solidFill>
                  <a:srgbClr val="CCFFCC"/>
                </a:solidFill>
              </a:rPr>
              <a:t> (</a:t>
            </a:r>
            <a:r>
              <a:rPr lang="en-US" sz="1400" dirty="0" err="1">
                <a:solidFill>
                  <a:srgbClr val="CCFFCC"/>
                </a:solidFill>
              </a:rPr>
              <a:t>ie</a:t>
            </a:r>
            <a:r>
              <a:rPr lang="en-US" sz="1400" dirty="0">
                <a:solidFill>
                  <a:srgbClr val="CCFFCC"/>
                </a:solidFill>
              </a:rPr>
              <a:t>, 2/3 Krauss, 1/3 </a:t>
            </a:r>
            <a:r>
              <a:rPr lang="en-US" sz="1400" dirty="0" err="1">
                <a:solidFill>
                  <a:srgbClr val="CCFFCC"/>
                </a:solidFill>
              </a:rPr>
              <a:t>Wolfring</a:t>
            </a:r>
            <a:r>
              <a:rPr lang="en-US" sz="1400" dirty="0">
                <a:solidFill>
                  <a:srgbClr val="CCFFCC"/>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1351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p>
          <a:p>
            <a:r>
              <a:rPr lang="en-US" sz="1400" i="1" dirty="0"/>
              <a:t>Which is more numerous—glands of Krauss, or of </a:t>
            </a:r>
            <a:r>
              <a:rPr lang="en-US" sz="1400" i="1" dirty="0" err="1"/>
              <a:t>Wolfring</a:t>
            </a:r>
            <a:r>
              <a:rPr lang="en-US" sz="1400" i="1" dirty="0"/>
              <a:t>?</a:t>
            </a:r>
          </a:p>
          <a:p>
            <a:r>
              <a:rPr lang="en-US" sz="1400" dirty="0"/>
              <a:t>There are about twice as many glands of  Krauss  as there are glands of  </a:t>
            </a:r>
            <a:r>
              <a:rPr lang="en-US" sz="1400" dirty="0" err="1"/>
              <a:t>Wolfring</a:t>
            </a:r>
            <a:endParaRPr lang="en-US" sz="1400" dirty="0">
              <a:solidFill>
                <a:srgbClr val="0000FF"/>
              </a:solidFill>
            </a:endParaRPr>
          </a:p>
        </p:txBody>
      </p:sp>
      <p:sp>
        <p:nvSpPr>
          <p:cNvPr id="8" name="Rectangle 7">
            <a:extLst>
              <a:ext uri="{FF2B5EF4-FFF2-40B4-BE49-F238E27FC236}">
                <a16:creationId xmlns:a16="http://schemas.microsoft.com/office/drawing/2014/main" id="{F6727D83-D218-4A0E-C776-9CDC7138DC71}"/>
              </a:ext>
            </a:extLst>
          </p:cNvPr>
          <p:cNvSpPr/>
          <p:nvPr/>
        </p:nvSpPr>
        <p:spPr>
          <a:xfrm>
            <a:off x="4489996" y="5353922"/>
            <a:ext cx="68788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37AE0D-835E-0314-82E1-98394DC422A3}"/>
              </a:ext>
            </a:extLst>
          </p:cNvPr>
          <p:cNvSpPr/>
          <p:nvPr/>
        </p:nvSpPr>
        <p:spPr>
          <a:xfrm>
            <a:off x="2029640" y="5573534"/>
            <a:ext cx="68788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1289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129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p>
          <a:p>
            <a:r>
              <a:rPr lang="en-US" sz="1400" i="1" dirty="0"/>
              <a:t>Which is more numerous—glands of Krauss, or of </a:t>
            </a:r>
            <a:r>
              <a:rPr lang="en-US" sz="1400" i="1" dirty="0" err="1"/>
              <a:t>Wolfring</a:t>
            </a:r>
            <a:r>
              <a:rPr lang="en-US" sz="1400" i="1" dirty="0"/>
              <a:t>?</a:t>
            </a:r>
          </a:p>
          <a:p>
            <a:r>
              <a:rPr lang="en-US" sz="1400" dirty="0"/>
              <a:t>There are about twice as many glands of  Krauss  as there are glands of  </a:t>
            </a:r>
            <a:r>
              <a:rPr lang="en-US" sz="1400" dirty="0" err="1"/>
              <a:t>Wolfring</a:t>
            </a:r>
            <a:endParaRPr lang="en-US" sz="1400" dirty="0">
              <a:solidFill>
                <a:srgbClr val="0000FF"/>
              </a:solidFill>
            </a:endParaRP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085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3785652"/>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a:t>
            </a:r>
          </a:p>
        </p:txBody>
      </p:sp>
      <p:sp>
        <p:nvSpPr>
          <p:cNvPr id="8" name="Rectangle 7">
            <a:extLst>
              <a:ext uri="{FF2B5EF4-FFF2-40B4-BE49-F238E27FC236}">
                <a16:creationId xmlns:a16="http://schemas.microsoft.com/office/drawing/2014/main" id="{DC2902C7-D75F-37A0-54CB-5500F98C373C}"/>
              </a:ext>
            </a:extLst>
          </p:cNvPr>
          <p:cNvSpPr/>
          <p:nvPr/>
        </p:nvSpPr>
        <p:spPr>
          <a:xfrm>
            <a:off x="2971800" y="4475922"/>
            <a:ext cx="1332697" cy="248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925683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dirty="0">
                <a:solidFill>
                  <a:schemeClr val="bg1">
                    <a:lumMod val="75000"/>
                  </a:schemeClr>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t>There are two eponymous accessory glands—what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p>
          <a:p>
            <a:r>
              <a:rPr lang="en-US" sz="1400" i="1" dirty="0"/>
              <a:t>Which is more numerous—glands of Krauss, or of </a:t>
            </a:r>
            <a:r>
              <a:rPr lang="en-US" sz="1400" i="1" dirty="0" err="1"/>
              <a:t>Wolfring</a:t>
            </a:r>
            <a:r>
              <a:rPr lang="en-US" sz="1400" i="1" dirty="0"/>
              <a:t>?</a:t>
            </a:r>
          </a:p>
          <a:p>
            <a:r>
              <a:rPr lang="en-US" sz="1400" dirty="0"/>
              <a:t>There are about twice as many glands of  Krauss  as there are glands of  </a:t>
            </a:r>
            <a:r>
              <a:rPr lang="en-US" sz="1400" dirty="0" err="1"/>
              <a:t>Wolfring</a:t>
            </a:r>
            <a:r>
              <a:rPr lang="en-US" sz="1400" dirty="0"/>
              <a:t> </a:t>
            </a:r>
            <a:r>
              <a:rPr lang="en-US" sz="1400" dirty="0">
                <a:solidFill>
                  <a:srgbClr val="0000FF"/>
                </a:solidFill>
              </a:rPr>
              <a:t>(</a:t>
            </a:r>
            <a:r>
              <a:rPr lang="en-US" sz="1400" dirty="0" err="1">
                <a:solidFill>
                  <a:srgbClr val="0000FF"/>
                </a:solidFill>
              </a:rPr>
              <a:t>ie</a:t>
            </a:r>
            <a:r>
              <a:rPr lang="en-US" sz="1400" dirty="0">
                <a:solidFill>
                  <a:srgbClr val="0000FF"/>
                </a:solidFill>
              </a:rPr>
              <a:t>, 2/3 Krauss, 1/3 </a:t>
            </a:r>
            <a:r>
              <a:rPr lang="en-US" sz="1400" dirty="0" err="1">
                <a:solidFill>
                  <a:srgbClr val="0000FF"/>
                </a:solidFill>
              </a:rPr>
              <a:t>Wolfring</a:t>
            </a:r>
            <a:r>
              <a:rPr lang="en-US" sz="1400" dirty="0">
                <a:solidFill>
                  <a:srgbClr val="0000FF"/>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5466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t>In addition to secreting its aqueous component, the lacrimal glands contribute important ‘microconstituents’ of the tear film. What are these?</a:t>
            </a:r>
          </a:p>
          <a:p>
            <a:r>
              <a:rPr lang="en-US" sz="1600" dirty="0"/>
              <a:t>--</a:t>
            </a:r>
            <a:r>
              <a:rPr lang="en-US" sz="1600" b="1" i="1" dirty="0"/>
              <a:t>?</a:t>
            </a:r>
          </a:p>
          <a:p>
            <a:r>
              <a:rPr lang="en-US" sz="1600" dirty="0"/>
              <a:t>--</a:t>
            </a:r>
            <a:r>
              <a:rPr lang="en-US" sz="1600" b="1" i="1" dirty="0"/>
              <a:t>?</a:t>
            </a:r>
          </a:p>
          <a:p>
            <a:r>
              <a:rPr lang="en-US" sz="1600" dirty="0"/>
              <a:t>--</a:t>
            </a:r>
            <a:r>
              <a:rPr lang="en-US" sz="1600" b="1" i="1" dirty="0"/>
              <a:t>?</a:t>
            </a:r>
          </a:p>
        </p:txBody>
      </p:sp>
    </p:spTree>
    <p:extLst>
      <p:ext uri="{BB962C8B-B14F-4D97-AF65-F5344CB8AC3E}">
        <p14:creationId xmlns:p14="http://schemas.microsoft.com/office/powerpoint/2010/main" val="9524501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t>In addition to secreting its aqueous component, the lacrimal glands contribute important ‘microconstituents’ of the tear film. What are these?</a:t>
            </a:r>
          </a:p>
          <a:p>
            <a:r>
              <a:rPr lang="en-US" sz="1600" dirty="0"/>
              <a:t>--Electrolytes</a:t>
            </a:r>
          </a:p>
          <a:p>
            <a:r>
              <a:rPr lang="en-US" sz="1600" dirty="0"/>
              <a:t>--Solutes</a:t>
            </a:r>
          </a:p>
          <a:p>
            <a:r>
              <a:rPr lang="en-US" sz="1600" dirty="0"/>
              <a:t>--Proteins</a:t>
            </a:r>
          </a:p>
        </p:txBody>
      </p:sp>
    </p:spTree>
    <p:extLst>
      <p:ext uri="{BB962C8B-B14F-4D97-AF65-F5344CB8AC3E}">
        <p14:creationId xmlns:p14="http://schemas.microsoft.com/office/powerpoint/2010/main" val="17191158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endParaRPr lang="en-US" sz="1400" i="1" dirty="0">
              <a:solidFill>
                <a:schemeClr val="accent6">
                  <a:lumMod val="40000"/>
                  <a:lumOff val="60000"/>
                </a:schemeClr>
              </a:solidFill>
            </a:endParaRPr>
          </a:p>
          <a:p>
            <a:r>
              <a:rPr lang="en-US" sz="1400" dirty="0">
                <a:solidFill>
                  <a:schemeClr val="accent6">
                    <a:lumMod val="40000"/>
                    <a:lumOff val="60000"/>
                  </a:schemeClr>
                </a:solidFill>
              </a:rPr>
              <a:t>Tear film  Na</a:t>
            </a:r>
            <a:r>
              <a:rPr lang="en-US" sz="1400" baseline="30000" dirty="0">
                <a:solidFill>
                  <a:schemeClr val="accent6">
                    <a:lumMod val="40000"/>
                    <a:lumOff val="60000"/>
                  </a:schemeClr>
                </a:solidFill>
              </a:rPr>
              <a:t>+</a:t>
            </a:r>
            <a:r>
              <a:rPr lang="en-US" sz="1400" dirty="0">
                <a:solidFill>
                  <a:schemeClr val="accent6">
                    <a:lumMod val="40000"/>
                    <a:lumOff val="60000"/>
                  </a:schemeClr>
                </a:solidFill>
              </a:rPr>
              <a:t>  is about equal to that of serum, whereas tear film K</a:t>
            </a:r>
            <a:r>
              <a:rPr lang="en-US" sz="1400" baseline="30000" dirty="0">
                <a:solidFill>
                  <a:schemeClr val="accent6">
                    <a:lumMod val="40000"/>
                    <a:lumOff val="60000"/>
                  </a:schemeClr>
                </a:solidFill>
              </a:rPr>
              <a:t>2+  </a:t>
            </a:r>
            <a:r>
              <a:rPr lang="en-US" sz="1400" dirty="0">
                <a:solidFill>
                  <a:schemeClr val="accent6">
                    <a:lumMod val="40000"/>
                    <a:lumOff val="60000"/>
                  </a:schemeClr>
                </a:solidFill>
              </a:rPr>
              <a:t>is about  twice  what it is in serum</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What is the primary role of electrolytes in the tear film?</a:t>
            </a:r>
          </a:p>
          <a:p>
            <a:r>
              <a:rPr lang="en-US" sz="1400" dirty="0">
                <a:solidFill>
                  <a:schemeClr val="accent6">
                    <a:lumMod val="40000"/>
                    <a:lumOff val="60000"/>
                  </a:schemeClr>
                </a:solidFill>
              </a:rPr>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21387246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a:t>
            </a:r>
            <a:r>
              <a:rPr lang="en-US" sz="1400" dirty="0">
                <a:solidFill>
                  <a:schemeClr val="accent6">
                    <a:lumMod val="40000"/>
                    <a:lumOff val="60000"/>
                  </a:schemeClr>
                </a:solidFill>
              </a:rPr>
              <a:t>, whereas tear film K</a:t>
            </a:r>
            <a:r>
              <a:rPr lang="en-US" sz="1400" baseline="30000" dirty="0">
                <a:solidFill>
                  <a:schemeClr val="accent6">
                    <a:lumMod val="40000"/>
                    <a:lumOff val="60000"/>
                  </a:schemeClr>
                </a:solidFill>
              </a:rPr>
              <a:t>2+  </a:t>
            </a:r>
            <a:r>
              <a:rPr lang="en-US" sz="1400" dirty="0">
                <a:solidFill>
                  <a:schemeClr val="accent6">
                    <a:lumMod val="40000"/>
                    <a:lumOff val="60000"/>
                  </a:schemeClr>
                </a:solidFill>
              </a:rPr>
              <a:t>is about  twice  what it is in serum</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What is the primary role of electrolytes in the tear film?</a:t>
            </a:r>
          </a:p>
          <a:p>
            <a:r>
              <a:rPr lang="en-US" sz="1400" dirty="0">
                <a:solidFill>
                  <a:schemeClr val="accent6">
                    <a:lumMod val="40000"/>
                    <a:lumOff val="60000"/>
                  </a:schemeClr>
                </a:solidFill>
              </a:rPr>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2" name="Rectangle 11">
            <a:extLst>
              <a:ext uri="{FF2B5EF4-FFF2-40B4-BE49-F238E27FC236}">
                <a16:creationId xmlns:a16="http://schemas.microsoft.com/office/drawing/2014/main" id="{9B3C349C-42B8-B0B1-9EC2-75846823AAA4}"/>
              </a:ext>
            </a:extLst>
          </p:cNvPr>
          <p:cNvSpPr/>
          <p:nvPr/>
        </p:nvSpPr>
        <p:spPr>
          <a:xfrm>
            <a:off x="1242391" y="3559795"/>
            <a:ext cx="427383" cy="286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r>
              <a:rPr lang="en-US" sz="800" dirty="0">
                <a:solidFill>
                  <a:schemeClr val="tx1"/>
                </a:solidFill>
              </a:rPr>
              <a:t>one of them</a:t>
            </a:r>
          </a:p>
        </p:txBody>
      </p:sp>
    </p:spTree>
    <p:extLst>
      <p:ext uri="{BB962C8B-B14F-4D97-AF65-F5344CB8AC3E}">
        <p14:creationId xmlns:p14="http://schemas.microsoft.com/office/powerpoint/2010/main" val="35267237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a:t>
            </a:r>
            <a:r>
              <a:rPr lang="en-US" sz="1400" dirty="0">
                <a:solidFill>
                  <a:schemeClr val="accent6">
                    <a:lumMod val="40000"/>
                    <a:lumOff val="60000"/>
                  </a:schemeClr>
                </a:solidFill>
              </a:rPr>
              <a:t>, whereas tear film K</a:t>
            </a:r>
            <a:r>
              <a:rPr lang="en-US" sz="1400" baseline="30000" dirty="0">
                <a:solidFill>
                  <a:schemeClr val="accent6">
                    <a:lumMod val="40000"/>
                    <a:lumOff val="60000"/>
                  </a:schemeClr>
                </a:solidFill>
              </a:rPr>
              <a:t>2+  </a:t>
            </a:r>
            <a:r>
              <a:rPr lang="en-US" sz="1400" dirty="0">
                <a:solidFill>
                  <a:schemeClr val="accent6">
                    <a:lumMod val="40000"/>
                    <a:lumOff val="60000"/>
                  </a:schemeClr>
                </a:solidFill>
              </a:rPr>
              <a:t>is about  twice  what it is in serum</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What is the primary role of electrolytes in the tear film?</a:t>
            </a:r>
          </a:p>
          <a:p>
            <a:r>
              <a:rPr lang="en-US" sz="1400" dirty="0">
                <a:solidFill>
                  <a:schemeClr val="accent6">
                    <a:lumMod val="40000"/>
                    <a:lumOff val="60000"/>
                  </a:schemeClr>
                </a:solidFill>
              </a:rPr>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14502603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endParaRPr lang="en-US" sz="1400"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What is the primary role of electrolytes in the tear film?</a:t>
            </a:r>
          </a:p>
          <a:p>
            <a:r>
              <a:rPr lang="en-US" sz="1400" dirty="0">
                <a:solidFill>
                  <a:schemeClr val="accent6">
                    <a:lumMod val="40000"/>
                    <a:lumOff val="60000"/>
                  </a:schemeClr>
                </a:solidFill>
              </a:rPr>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Rectangle 12">
            <a:extLst>
              <a:ext uri="{FF2B5EF4-FFF2-40B4-BE49-F238E27FC236}">
                <a16:creationId xmlns:a16="http://schemas.microsoft.com/office/drawing/2014/main" id="{9BD8B022-A1A6-33A9-35A9-4496DAA855A8}"/>
              </a:ext>
            </a:extLst>
          </p:cNvPr>
          <p:cNvSpPr/>
          <p:nvPr/>
        </p:nvSpPr>
        <p:spPr>
          <a:xfrm>
            <a:off x="6579704" y="3539916"/>
            <a:ext cx="609600" cy="286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700"/>
              </a:lnSpc>
            </a:pPr>
            <a:r>
              <a:rPr lang="en-US" sz="800" dirty="0">
                <a:solidFill>
                  <a:schemeClr val="tx1"/>
                </a:solidFill>
              </a:rPr>
              <a:t>twice </a:t>
            </a:r>
            <a:r>
              <a:rPr lang="en-US" sz="800" i="1" dirty="0">
                <a:solidFill>
                  <a:schemeClr val="tx1"/>
                </a:solidFill>
              </a:rPr>
              <a:t>vs</a:t>
            </a:r>
            <a:r>
              <a:rPr lang="en-US" sz="800" dirty="0">
                <a:solidFill>
                  <a:schemeClr val="tx1"/>
                </a:solidFill>
              </a:rPr>
              <a:t> half</a:t>
            </a:r>
          </a:p>
        </p:txBody>
      </p:sp>
    </p:spTree>
    <p:extLst>
      <p:ext uri="{BB962C8B-B14F-4D97-AF65-F5344CB8AC3E}">
        <p14:creationId xmlns:p14="http://schemas.microsoft.com/office/powerpoint/2010/main" val="35103458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endParaRPr lang="en-US" sz="1400"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What is the primary role of electrolytes in the tear film?</a:t>
            </a:r>
          </a:p>
          <a:p>
            <a:r>
              <a:rPr lang="en-US" sz="1400" dirty="0">
                <a:solidFill>
                  <a:schemeClr val="accent6">
                    <a:lumMod val="40000"/>
                    <a:lumOff val="60000"/>
                  </a:schemeClr>
                </a:solidFill>
              </a:rPr>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38189538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endParaRPr lang="en-US" sz="1400" i="1" dirty="0">
              <a:solidFill>
                <a:schemeClr val="accent6">
                  <a:lumMod val="40000"/>
                  <a:lumOff val="60000"/>
                </a:schemeClr>
              </a:solidFill>
            </a:endParaRPr>
          </a:p>
          <a:p>
            <a:r>
              <a:rPr lang="en-US" sz="1400" dirty="0">
                <a:solidFill>
                  <a:schemeClr val="accent6">
                    <a:lumMod val="40000"/>
                    <a:lumOff val="60000"/>
                  </a:schemeClr>
                </a:solidFill>
              </a:rPr>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33467127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139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endParaRPr lang="en-US" sz="1400" dirty="0">
              <a:solidFill>
                <a:schemeClr val="accent6">
                  <a:lumMod val="40000"/>
                  <a:lumOff val="60000"/>
                </a:schemeClr>
              </a:solidFill>
            </a:endParaRP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4" name="Rectangle 13">
            <a:extLst>
              <a:ext uri="{FF2B5EF4-FFF2-40B4-BE49-F238E27FC236}">
                <a16:creationId xmlns:a16="http://schemas.microsoft.com/office/drawing/2014/main" id="{2706E71F-FF6D-EA9C-0E70-0064465DAC8C}"/>
              </a:ext>
            </a:extLst>
          </p:cNvPr>
          <p:cNvSpPr/>
          <p:nvPr/>
        </p:nvSpPr>
        <p:spPr>
          <a:xfrm>
            <a:off x="2183296" y="442284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49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3785652"/>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a:t>
            </a:r>
          </a:p>
        </p:txBody>
      </p:sp>
    </p:spTree>
    <p:extLst>
      <p:ext uri="{BB962C8B-B14F-4D97-AF65-F5344CB8AC3E}">
        <p14:creationId xmlns:p14="http://schemas.microsoft.com/office/powerpoint/2010/main" val="26498861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4122409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endParaRPr lang="en-US" sz="1400" i="1" dirty="0">
              <a:solidFill>
                <a:schemeClr val="accent1">
                  <a:lumMod val="40000"/>
                  <a:lumOff val="60000"/>
                </a:schemeClr>
              </a:solidFill>
            </a:endParaRPr>
          </a:p>
          <a:p>
            <a:r>
              <a:rPr lang="en-US" sz="1400" dirty="0">
                <a:solidFill>
                  <a:schemeClr val="accent1">
                    <a:lumMod val="40000"/>
                    <a:lumOff val="60000"/>
                  </a:schemeClr>
                </a:solidFill>
              </a:rPr>
              <a:t>The concentration of solutes in a fluid—literally, the number of solute-particles in a given amount of solvent (fluid). With regard to the tear film, it is expressed in milliosmoles per liter (</a:t>
            </a:r>
            <a:r>
              <a:rPr lang="en-US" sz="1400" dirty="0" err="1">
                <a:solidFill>
                  <a:schemeClr val="accent1">
                    <a:lumMod val="40000"/>
                    <a:lumOff val="60000"/>
                  </a:schemeClr>
                </a:solidFill>
              </a:rPr>
              <a:t>mOsm</a:t>
            </a:r>
            <a:r>
              <a:rPr lang="en-US" sz="1400" dirty="0">
                <a:solidFill>
                  <a:schemeClr val="accent1">
                    <a:lumMod val="40000"/>
                    <a:lumOff val="60000"/>
                  </a:schemeClr>
                </a:solidFill>
              </a:rPr>
              <a:t>/L).</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normal tear osmolarity value? (It’s a range.)</a:t>
            </a:r>
          </a:p>
          <a:p>
            <a:r>
              <a:rPr lang="en-US" sz="1400" dirty="0">
                <a:solidFill>
                  <a:schemeClr val="accent1">
                    <a:lumMod val="40000"/>
                    <a:lumOff val="60000"/>
                  </a:schemeClr>
                </a:solidFill>
              </a:rPr>
              <a:t>296 ± 10</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In DES, do you expect tear osmolarity to be higher, or lower than normal?</a:t>
            </a:r>
          </a:p>
          <a:p>
            <a:r>
              <a:rPr lang="en-US" sz="1400" dirty="0">
                <a:solidFill>
                  <a:schemeClr val="accent1">
                    <a:lumMod val="40000"/>
                    <a:lumOff val="60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1082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a:t>
            </a:r>
            <a:r>
              <a:rPr lang="en-US" sz="1400" dirty="0">
                <a:solidFill>
                  <a:schemeClr val="accent1">
                    <a:lumMod val="40000"/>
                    <a:lumOff val="60000"/>
                  </a:schemeClr>
                </a:solidFill>
              </a:rPr>
              <a:t>.</a:t>
            </a:r>
            <a:r>
              <a:rPr lang="en-US" sz="1400" dirty="0"/>
              <a:t> </a:t>
            </a:r>
            <a:r>
              <a:rPr lang="en-US" sz="1400" dirty="0">
                <a:solidFill>
                  <a:schemeClr val="accent1">
                    <a:lumMod val="40000"/>
                    <a:lumOff val="60000"/>
                  </a:schemeClr>
                </a:solidFill>
              </a:rPr>
              <a:t>With regard to the tear film, it is expressed in milliosmoles per liter (</a:t>
            </a:r>
            <a:r>
              <a:rPr lang="en-US" sz="1400" dirty="0" err="1">
                <a:solidFill>
                  <a:schemeClr val="accent1">
                    <a:lumMod val="40000"/>
                    <a:lumOff val="60000"/>
                  </a:schemeClr>
                </a:solidFill>
              </a:rPr>
              <a:t>mOsm</a:t>
            </a:r>
            <a:r>
              <a:rPr lang="en-US" sz="1400" dirty="0">
                <a:solidFill>
                  <a:schemeClr val="accent1">
                    <a:lumMod val="40000"/>
                    <a:lumOff val="60000"/>
                  </a:schemeClr>
                </a:solidFill>
              </a:rPr>
              <a:t>/L).</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normal tear osmolarity value? (It’s a range.)</a:t>
            </a:r>
          </a:p>
          <a:p>
            <a:r>
              <a:rPr lang="en-US" sz="1400" dirty="0">
                <a:solidFill>
                  <a:schemeClr val="accent1">
                    <a:lumMod val="40000"/>
                    <a:lumOff val="60000"/>
                  </a:schemeClr>
                </a:solidFill>
              </a:rPr>
              <a:t>296 ± 10</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In DES, do you expect tear osmolarity to be higher, or lower than normal?</a:t>
            </a:r>
          </a:p>
          <a:p>
            <a:r>
              <a:rPr lang="en-US" sz="1400" dirty="0">
                <a:solidFill>
                  <a:schemeClr val="accent1">
                    <a:lumMod val="40000"/>
                    <a:lumOff val="60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2315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normal tear osmolarity value? (It’s a range.)</a:t>
            </a:r>
          </a:p>
          <a:p>
            <a:r>
              <a:rPr lang="en-US" sz="1400" dirty="0">
                <a:solidFill>
                  <a:schemeClr val="accent1">
                    <a:lumMod val="40000"/>
                    <a:lumOff val="60000"/>
                  </a:schemeClr>
                </a:solidFill>
              </a:rPr>
              <a:t>296 ± 10</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In DES, do you expect tear osmolarity to be higher, or lower than normal?</a:t>
            </a:r>
          </a:p>
          <a:p>
            <a:r>
              <a:rPr lang="en-US" sz="1400" dirty="0">
                <a:solidFill>
                  <a:schemeClr val="accent1">
                    <a:lumMod val="40000"/>
                    <a:lumOff val="60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C9B16F-0BD3-8877-AB31-4F6B558D15B3}"/>
              </a:ext>
            </a:extLst>
          </p:cNvPr>
          <p:cNvSpPr/>
          <p:nvPr/>
        </p:nvSpPr>
        <p:spPr>
          <a:xfrm>
            <a:off x="457200" y="1789042"/>
            <a:ext cx="2514600" cy="22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9764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normal tear osmolarity value? (It’s a range.)</a:t>
            </a:r>
          </a:p>
          <a:p>
            <a:r>
              <a:rPr lang="en-US" sz="1400" dirty="0">
                <a:solidFill>
                  <a:schemeClr val="accent1">
                    <a:lumMod val="40000"/>
                    <a:lumOff val="60000"/>
                  </a:schemeClr>
                </a:solidFill>
              </a:rPr>
              <a:t>296 ± 10</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In DES, do you expect tear osmolarity to be higher, or lower than normal?</a:t>
            </a:r>
          </a:p>
          <a:p>
            <a:r>
              <a:rPr lang="en-US" sz="1400" dirty="0">
                <a:solidFill>
                  <a:schemeClr val="accent1">
                    <a:lumMod val="40000"/>
                    <a:lumOff val="60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5193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i="1" dirty="0"/>
          </a:p>
          <a:p>
            <a:r>
              <a:rPr lang="en-US" sz="1400" i="1" dirty="0"/>
              <a:t>What is normal tear osmolarity value? (It’s a range.)</a:t>
            </a:r>
            <a:endParaRPr lang="en-US" sz="1400" i="1" dirty="0">
              <a:solidFill>
                <a:schemeClr val="accent1">
                  <a:lumMod val="40000"/>
                  <a:lumOff val="60000"/>
                </a:schemeClr>
              </a:solidFill>
            </a:endParaRPr>
          </a:p>
          <a:p>
            <a:r>
              <a:rPr lang="en-US" sz="1400" dirty="0">
                <a:solidFill>
                  <a:schemeClr val="accent1">
                    <a:lumMod val="40000"/>
                    <a:lumOff val="60000"/>
                  </a:schemeClr>
                </a:solidFill>
              </a:rPr>
              <a:t>296 ± 10</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In DES, do you expect tear osmolarity to be higher, or lower than normal?</a:t>
            </a:r>
          </a:p>
          <a:p>
            <a:r>
              <a:rPr lang="en-US" sz="1400" dirty="0">
                <a:solidFill>
                  <a:schemeClr val="accent1">
                    <a:lumMod val="40000"/>
                    <a:lumOff val="60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1703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i="1" dirty="0"/>
          </a:p>
          <a:p>
            <a:r>
              <a:rPr lang="en-US" sz="1400" i="1" dirty="0"/>
              <a:t>What is normal tear osmolarity value? (It’s a range.)</a:t>
            </a:r>
          </a:p>
          <a:p>
            <a:r>
              <a:rPr lang="en-US" sz="1400" dirty="0"/>
              <a:t>296 ± 10</a:t>
            </a:r>
            <a:endParaRPr lang="en-US" sz="1400" dirty="0">
              <a:solidFill>
                <a:schemeClr val="accent1">
                  <a:lumMod val="40000"/>
                  <a:lumOff val="60000"/>
                </a:schemeClr>
              </a:solidFill>
            </a:endParaRP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In DES, do you expect tear osmolarity to be higher, or lower than normal?</a:t>
            </a:r>
          </a:p>
          <a:p>
            <a:r>
              <a:rPr lang="en-US" sz="1400" dirty="0">
                <a:solidFill>
                  <a:schemeClr val="accent1">
                    <a:lumMod val="40000"/>
                    <a:lumOff val="60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8944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i="1" dirty="0"/>
          </a:p>
          <a:p>
            <a:r>
              <a:rPr lang="en-US" sz="1400" i="1" dirty="0"/>
              <a:t>What is normal tear osmolarity value? (It’s a range.)</a:t>
            </a:r>
          </a:p>
          <a:p>
            <a:r>
              <a:rPr lang="en-US" sz="1400" dirty="0"/>
              <a:t>296 ± 10</a:t>
            </a:r>
          </a:p>
          <a:p>
            <a:endParaRPr lang="en-US" sz="1400" dirty="0"/>
          </a:p>
          <a:p>
            <a:r>
              <a:rPr lang="en-US" sz="1400" i="1" dirty="0"/>
              <a:t>In DES, do you expect tear osmolarity to be higher, or lower than normal?</a:t>
            </a:r>
            <a:endParaRPr lang="en-US" sz="1400" i="1" dirty="0">
              <a:solidFill>
                <a:schemeClr val="accent1">
                  <a:lumMod val="40000"/>
                  <a:lumOff val="60000"/>
                </a:schemeClr>
              </a:solidFill>
            </a:endParaRPr>
          </a:p>
          <a:p>
            <a:r>
              <a:rPr lang="en-US" sz="1400" dirty="0">
                <a:solidFill>
                  <a:schemeClr val="accent1">
                    <a:lumMod val="40000"/>
                    <a:lumOff val="60000"/>
                  </a:schemeClr>
                </a:solidFill>
              </a:rPr>
              <a:t>Higher. 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30603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i="1" dirty="0"/>
          </a:p>
          <a:p>
            <a:r>
              <a:rPr lang="en-US" sz="1400" i="1" dirty="0"/>
              <a:t>What is normal tear osmolarity value? (It’s a range.)</a:t>
            </a:r>
          </a:p>
          <a:p>
            <a:r>
              <a:rPr lang="en-US" sz="1400" dirty="0"/>
              <a:t>296 ± 10</a:t>
            </a:r>
          </a:p>
          <a:p>
            <a:endParaRPr lang="en-US" sz="1400" dirty="0"/>
          </a:p>
          <a:p>
            <a:r>
              <a:rPr lang="en-US" sz="1400" i="1" dirty="0"/>
              <a:t>In DES, do you expect tear osmolarity to be higher, or lower than normal?</a:t>
            </a:r>
          </a:p>
          <a:p>
            <a:r>
              <a:rPr lang="en-US" sz="1400" dirty="0"/>
              <a:t>Higher </a:t>
            </a:r>
            <a:r>
              <a:rPr lang="en-US" sz="1400" dirty="0">
                <a:solidFill>
                  <a:schemeClr val="accent1">
                    <a:lumMod val="40000"/>
                    <a:lumOff val="60000"/>
                  </a:schemeClr>
                </a:solidFill>
              </a:rPr>
              <a:t>Think of it this way: If the tear film is inadequate—if there’s not enough fluid there—it means the solute-particles are dissolved in a smaller amount of fluid, which in turn means the </a:t>
            </a:r>
            <a:r>
              <a:rPr lang="en-US" sz="1400" i="1" dirty="0">
                <a:solidFill>
                  <a:schemeClr val="accent1">
                    <a:lumMod val="40000"/>
                    <a:lumOff val="60000"/>
                  </a:schemeClr>
                </a:solidFill>
              </a:rPr>
              <a:t>concentration</a:t>
            </a:r>
            <a:r>
              <a:rPr lang="en-US" sz="1400" dirty="0">
                <a:solidFill>
                  <a:schemeClr val="accent1">
                    <a:lumMod val="40000"/>
                    <a:lumOff val="60000"/>
                  </a:schemeClr>
                </a:solidFill>
              </a:rPr>
              <a:t> of the particles will be higher.</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196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149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i="1" dirty="0"/>
          </a:p>
          <a:p>
            <a:r>
              <a:rPr lang="en-US" sz="1400" i="1" dirty="0"/>
              <a:t>What is normal tear osmolarity value? (It’s a range.)</a:t>
            </a:r>
          </a:p>
          <a:p>
            <a:r>
              <a:rPr lang="en-US" sz="1400" dirty="0"/>
              <a:t>296 ± 10</a:t>
            </a:r>
          </a:p>
          <a:p>
            <a:endParaRPr lang="en-US" sz="1400" dirty="0"/>
          </a:p>
          <a:p>
            <a:r>
              <a:rPr lang="en-US" sz="1400" i="1" dirty="0"/>
              <a:t>In DES, do you expect tear osmolarity to be higher, or lower than normal?</a:t>
            </a:r>
          </a:p>
          <a:p>
            <a:r>
              <a:rPr lang="en-US" sz="1400" dirty="0"/>
              <a:t>Higher. </a:t>
            </a:r>
            <a:r>
              <a:rPr lang="en-US" sz="1400" dirty="0">
                <a:solidFill>
                  <a:srgbClr val="0000FF"/>
                </a:solidFill>
              </a:rPr>
              <a:t>Think of it this way: If the tear film is inadequate—if there’s not enough fluid there—it means the solute-particles are dissolved in a smaller amount of fluid, which in turn means the </a:t>
            </a:r>
            <a:r>
              <a:rPr lang="en-US" sz="1400" i="1" dirty="0">
                <a:solidFill>
                  <a:srgbClr val="0000FF"/>
                </a:solidFill>
              </a:rPr>
              <a:t>concentration</a:t>
            </a:r>
            <a:r>
              <a:rPr lang="en-US" sz="1400" dirty="0">
                <a:solidFill>
                  <a:srgbClr val="0000FF"/>
                </a:solidFill>
              </a:rPr>
              <a:t> of the particles will be higher.</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33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4278094"/>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r>
              <a:rPr lang="en-US" sz="1600" dirty="0">
                <a:solidFill>
                  <a:srgbClr val="0000FF"/>
                </a:solidFill>
              </a:rPr>
              <a:t>During a blink, the UL travels down across most of the extent of the  interpalpebral fissure  (the lower lid goes up a little, but not much).</a:t>
            </a:r>
            <a:r>
              <a:rPr lang="en-US" sz="1600" dirty="0"/>
              <a:t> </a:t>
            </a:r>
          </a:p>
        </p:txBody>
      </p:sp>
      <p:sp>
        <p:nvSpPr>
          <p:cNvPr id="9" name="Rectangle 8">
            <a:extLst>
              <a:ext uri="{FF2B5EF4-FFF2-40B4-BE49-F238E27FC236}">
                <a16:creationId xmlns:a16="http://schemas.microsoft.com/office/drawing/2014/main" id="{F2CCF2F8-7795-C378-4A55-9E4E3C816744}"/>
              </a:ext>
            </a:extLst>
          </p:cNvPr>
          <p:cNvSpPr/>
          <p:nvPr/>
        </p:nvSpPr>
        <p:spPr>
          <a:xfrm>
            <a:off x="3276600" y="4710019"/>
            <a:ext cx="1981200" cy="248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 (not ‘ocular surface’)-</a:t>
            </a:r>
          </a:p>
        </p:txBody>
      </p:sp>
    </p:spTree>
    <p:extLst>
      <p:ext uri="{BB962C8B-B14F-4D97-AF65-F5344CB8AC3E}">
        <p14:creationId xmlns:p14="http://schemas.microsoft.com/office/powerpoint/2010/main" val="31357578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i="1" dirty="0"/>
          </a:p>
          <a:p>
            <a:r>
              <a:rPr lang="en-US" sz="1400" i="1" dirty="0"/>
              <a:t>What is normal tear osmolarity value? (It’s a range.)</a:t>
            </a:r>
          </a:p>
          <a:p>
            <a:r>
              <a:rPr lang="en-US" sz="1400" dirty="0"/>
              <a:t>296 ± 10</a:t>
            </a:r>
          </a:p>
          <a:p>
            <a:endParaRPr lang="en-US" sz="1400" dirty="0"/>
          </a:p>
          <a:p>
            <a:r>
              <a:rPr lang="en-US" sz="1400" i="1" dirty="0"/>
              <a:t>In DES, do you expect tear osmolarity to be higher, or lower than normal?</a:t>
            </a:r>
          </a:p>
          <a:p>
            <a:r>
              <a:rPr lang="en-US" sz="1400" dirty="0"/>
              <a:t>Higher. </a:t>
            </a:r>
            <a:r>
              <a:rPr lang="en-US" sz="1400" dirty="0">
                <a:solidFill>
                  <a:srgbClr val="0000FF"/>
                </a:solidFill>
              </a:rPr>
              <a:t>Think of it this way: If the tear film is inadequate—if there’s not enough fluid there—it means the solute-particles are dissolved in a smaller amount of fluid, which in turn means the </a:t>
            </a:r>
            <a:r>
              <a:rPr lang="en-US" sz="1400" i="1" dirty="0">
                <a:solidFill>
                  <a:srgbClr val="0000FF"/>
                </a:solidFill>
              </a:rPr>
              <a:t>concentration</a:t>
            </a:r>
            <a:r>
              <a:rPr lang="en-US" sz="1400" dirty="0">
                <a:solidFill>
                  <a:srgbClr val="0000FF"/>
                </a:solidFill>
              </a:rPr>
              <a:t> of the particles will be higher.</a:t>
            </a:r>
          </a:p>
          <a:p>
            <a:endParaRPr lang="en-US" sz="1400" i="1" dirty="0"/>
          </a:p>
          <a:p>
            <a:r>
              <a:rPr lang="en-US" sz="1400" i="1" dirty="0"/>
              <a:t>What tear-osmolarity value is widely acknowledged as indicative of at least mild DES?</a:t>
            </a:r>
          </a:p>
          <a:p>
            <a:r>
              <a:rPr lang="en-US" sz="1400" dirty="0">
                <a:solidFill>
                  <a:schemeClr val="accent1">
                    <a:lumMod val="40000"/>
                    <a:lumOff val="60000"/>
                  </a:schemeClr>
                </a:solidFill>
              </a:rPr>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6888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solidFill>
                  <a:schemeClr val="bg1">
                    <a:lumMod val="65000"/>
                  </a:schemeClr>
                </a:solidFill>
              </a:rPr>
              <a:t>Na</a:t>
            </a:r>
            <a:r>
              <a:rPr lang="en-US" sz="1400" i="1" baseline="30000" dirty="0">
                <a:solidFill>
                  <a:schemeClr val="bg1">
                    <a:lumMod val="65000"/>
                  </a:schemeClr>
                </a:solidFill>
              </a:rPr>
              <a:t>+</a:t>
            </a:r>
            <a:r>
              <a:rPr lang="en-US" sz="1400" i="1" dirty="0">
                <a:solidFill>
                  <a:schemeClr val="bg1">
                    <a:lumMod val="65000"/>
                  </a:schemeClr>
                </a:solidFill>
              </a:rPr>
              <a:t> and K</a:t>
            </a:r>
            <a:r>
              <a:rPr lang="en-US" sz="1400" i="1" baseline="30000" dirty="0">
                <a:solidFill>
                  <a:schemeClr val="bg1">
                    <a:lumMod val="65000"/>
                  </a:schemeClr>
                </a:solidFill>
              </a:rPr>
              <a:t>2+ </a:t>
            </a:r>
            <a:r>
              <a:rPr lang="en-US" sz="1400" i="1" dirty="0">
                <a:solidFill>
                  <a:schemeClr val="bg1">
                    <a:lumMod val="65000"/>
                  </a:schemeClr>
                </a:solidFill>
              </a:rPr>
              <a:t>figure prominently among the tear-film electrolytes. How do their concentrations in the tear film compare to that of serum?</a:t>
            </a:r>
          </a:p>
          <a:p>
            <a:r>
              <a:rPr lang="en-US" sz="1400" dirty="0">
                <a:solidFill>
                  <a:schemeClr val="bg1">
                    <a:lumMod val="65000"/>
                  </a:schemeClr>
                </a:solidFill>
              </a:rPr>
              <a:t>Tear film  Na</a:t>
            </a:r>
            <a:r>
              <a:rPr lang="en-US" sz="1400" baseline="30000" dirty="0">
                <a:solidFill>
                  <a:schemeClr val="bg1">
                    <a:lumMod val="65000"/>
                  </a:schemeClr>
                </a:solidFill>
              </a:rPr>
              <a:t>+</a:t>
            </a:r>
            <a:r>
              <a:rPr lang="en-US" sz="1400" dirty="0">
                <a:solidFill>
                  <a:schemeClr val="bg1">
                    <a:lumMod val="65000"/>
                  </a:schemeClr>
                </a:solidFill>
              </a:rPr>
              <a:t>  is about equal to that of serum, whereas tear film K</a:t>
            </a:r>
            <a:r>
              <a:rPr lang="en-US" sz="1400" baseline="30000" dirty="0">
                <a:solidFill>
                  <a:schemeClr val="bg1">
                    <a:lumMod val="65000"/>
                  </a:schemeClr>
                </a:solidFill>
              </a:rPr>
              <a:t>2+  </a:t>
            </a:r>
            <a:r>
              <a:rPr lang="en-US" sz="1400" dirty="0">
                <a:solidFill>
                  <a:schemeClr val="bg1">
                    <a:lumMod val="65000"/>
                  </a:schemeClr>
                </a:solidFill>
              </a:rPr>
              <a:t>is about  twice  what it is in serum</a:t>
            </a:r>
          </a:p>
          <a:p>
            <a:endParaRPr lang="en-US" sz="1400" i="1" dirty="0">
              <a:solidFill>
                <a:schemeClr val="bg1">
                  <a:lumMod val="65000"/>
                </a:schemeClr>
              </a:solidFill>
            </a:endParaRPr>
          </a:p>
          <a:p>
            <a:r>
              <a:rPr lang="en-US" sz="1400" i="1" dirty="0">
                <a:solidFill>
                  <a:schemeClr val="bg1">
                    <a:lumMod val="65000"/>
                  </a:schemeClr>
                </a:solidFill>
              </a:rPr>
              <a:t>What is the primary role of electrolytes in the tear film?</a:t>
            </a:r>
          </a:p>
          <a:p>
            <a:r>
              <a:rPr lang="en-US" sz="1400" dirty="0">
                <a:solidFill>
                  <a:schemeClr val="bg1">
                    <a:lumMod val="65000"/>
                  </a:schemeClr>
                </a:solidFill>
              </a:rPr>
              <a:t>To regulate tear-film  </a:t>
            </a:r>
            <a:r>
              <a:rPr lang="en-US" sz="1400" b="1" dirty="0"/>
              <a:t>osmolarity</a:t>
            </a:r>
          </a:p>
          <a:p>
            <a:endParaRPr lang="en-US" sz="1400" i="1" dirty="0">
              <a:solidFill>
                <a:schemeClr val="accent6">
                  <a:lumMod val="40000"/>
                  <a:lumOff val="60000"/>
                </a:schemeClr>
              </a:solidFill>
            </a:endParaRPr>
          </a:p>
          <a:p>
            <a:r>
              <a:rPr lang="en-US" sz="1400" i="1" dirty="0">
                <a:solidFill>
                  <a:schemeClr val="accent6">
                    <a:lumMod val="40000"/>
                    <a:lumOff val="60000"/>
                  </a:schemeClr>
                </a:solidFill>
              </a:rPr>
              <a:t>Why is tear-film osmolarity important?</a:t>
            </a: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3" name="TextBox 12">
            <a:extLst>
              <a:ext uri="{FF2B5EF4-FFF2-40B4-BE49-F238E27FC236}">
                <a16:creationId xmlns:a16="http://schemas.microsoft.com/office/drawing/2014/main" id="{A9EFE268-0FE5-2713-E5B2-E344F5A710EA}"/>
              </a:ext>
            </a:extLst>
          </p:cNvPr>
          <p:cNvSpPr txBox="1"/>
          <p:nvPr/>
        </p:nvSpPr>
        <p:spPr>
          <a:xfrm>
            <a:off x="407592" y="1090855"/>
            <a:ext cx="7060008" cy="3323987"/>
          </a:xfrm>
          <a:prstGeom prst="rect">
            <a:avLst/>
          </a:prstGeom>
          <a:solidFill>
            <a:schemeClr val="accent1">
              <a:lumMod val="40000"/>
              <a:lumOff val="60000"/>
            </a:schemeClr>
          </a:solidFill>
        </p:spPr>
        <p:txBody>
          <a:bodyPr wrap="square" rtlCol="0">
            <a:spAutoFit/>
          </a:bodyPr>
          <a:lstStyle/>
          <a:p>
            <a:r>
              <a:rPr lang="en-US" sz="1400" i="1" dirty="0"/>
              <a:t>In a sentence or two, what is </a:t>
            </a:r>
            <a:r>
              <a:rPr lang="en-US" sz="1400" dirty="0"/>
              <a:t>osmolarity</a:t>
            </a:r>
            <a:r>
              <a:rPr lang="en-US" sz="1400" i="1" dirty="0"/>
              <a:t>?</a:t>
            </a:r>
          </a:p>
          <a:p>
            <a:r>
              <a:rPr lang="en-US" sz="1400" dirty="0"/>
              <a:t>The concentration of solutes in a fluid—literally, the number of solute-particles in a given amount of solvent (fluid). </a:t>
            </a:r>
            <a:r>
              <a:rPr lang="en-US" sz="1400" dirty="0">
                <a:solidFill>
                  <a:srgbClr val="0000FF"/>
                </a:solidFill>
              </a:rPr>
              <a:t>With regard to the tear film, it is expressed in milliosmoles per liter (</a:t>
            </a:r>
            <a:r>
              <a:rPr lang="en-US" sz="1400" dirty="0" err="1">
                <a:solidFill>
                  <a:srgbClr val="0000FF"/>
                </a:solidFill>
              </a:rPr>
              <a:t>mOsm</a:t>
            </a:r>
            <a:r>
              <a:rPr lang="en-US" sz="1400" dirty="0">
                <a:solidFill>
                  <a:srgbClr val="0000FF"/>
                </a:solidFill>
              </a:rPr>
              <a:t>/L).</a:t>
            </a:r>
          </a:p>
          <a:p>
            <a:endParaRPr lang="en-US" sz="1400" i="1" dirty="0"/>
          </a:p>
          <a:p>
            <a:r>
              <a:rPr lang="en-US" sz="1400" i="1" dirty="0"/>
              <a:t>What is normal tear osmolarity value? (It’s a range.)</a:t>
            </a:r>
          </a:p>
          <a:p>
            <a:r>
              <a:rPr lang="en-US" sz="1400" dirty="0"/>
              <a:t>296 ± 10</a:t>
            </a:r>
          </a:p>
          <a:p>
            <a:endParaRPr lang="en-US" sz="1400" dirty="0"/>
          </a:p>
          <a:p>
            <a:r>
              <a:rPr lang="en-US" sz="1400" i="1" dirty="0"/>
              <a:t>In DES, do you expect tear osmolarity to be higher, or lower than normal?</a:t>
            </a:r>
          </a:p>
          <a:p>
            <a:r>
              <a:rPr lang="en-US" sz="1400" dirty="0"/>
              <a:t>Higher. </a:t>
            </a:r>
            <a:r>
              <a:rPr lang="en-US" sz="1400" dirty="0">
                <a:solidFill>
                  <a:srgbClr val="0000FF"/>
                </a:solidFill>
              </a:rPr>
              <a:t>Think of it this way: If the tear film is inadequate—if there’s not enough fluid there—it means the solute-particles are dissolved in a smaller amount of fluid, which in turn means the </a:t>
            </a:r>
            <a:r>
              <a:rPr lang="en-US" sz="1400" i="1" dirty="0">
                <a:solidFill>
                  <a:srgbClr val="0000FF"/>
                </a:solidFill>
              </a:rPr>
              <a:t>concentration</a:t>
            </a:r>
            <a:r>
              <a:rPr lang="en-US" sz="1400" dirty="0">
                <a:solidFill>
                  <a:srgbClr val="0000FF"/>
                </a:solidFill>
              </a:rPr>
              <a:t> of the particles will be higher.</a:t>
            </a:r>
          </a:p>
          <a:p>
            <a:endParaRPr lang="en-US" sz="1400" i="1" dirty="0"/>
          </a:p>
          <a:p>
            <a:r>
              <a:rPr lang="en-US" sz="1400" i="1" dirty="0"/>
              <a:t>What tear-osmolarity value is widely acknowledged as indicative of at least mild DES?</a:t>
            </a:r>
          </a:p>
          <a:p>
            <a:r>
              <a:rPr lang="en-US" sz="1400" dirty="0"/>
              <a:t>308</a:t>
            </a:r>
          </a:p>
        </p:txBody>
      </p:sp>
      <p:sp>
        <p:nvSpPr>
          <p:cNvPr id="12" name="Oval 11">
            <a:extLst>
              <a:ext uri="{FF2B5EF4-FFF2-40B4-BE49-F238E27FC236}">
                <a16:creationId xmlns:a16="http://schemas.microsoft.com/office/drawing/2014/main" id="{DBDBDAA3-7652-113C-11D4-47272960C7B8}"/>
              </a:ext>
            </a:extLst>
          </p:cNvPr>
          <p:cNvSpPr/>
          <p:nvPr/>
        </p:nvSpPr>
        <p:spPr>
          <a:xfrm>
            <a:off x="2083905" y="4331612"/>
            <a:ext cx="1149626" cy="37697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3448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endParaRPr lang="en-US" sz="1400" i="1" dirty="0">
              <a:solidFill>
                <a:schemeClr val="accent6">
                  <a:lumMod val="40000"/>
                  <a:lumOff val="60000"/>
                </a:schemeClr>
              </a:solidFill>
            </a:endParaRPr>
          </a:p>
          <a:p>
            <a:r>
              <a:rPr lang="en-US" sz="1400" dirty="0">
                <a:solidFill>
                  <a:schemeClr val="accent6">
                    <a:lumMod val="40000"/>
                    <a:lumOff val="60000"/>
                  </a:schemeClr>
                </a:solidFill>
              </a:rPr>
              <a:t>Because of its associated  osmotic-pressure  gradient.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2" name="Arrow: Left 11">
            <a:extLst>
              <a:ext uri="{FF2B5EF4-FFF2-40B4-BE49-F238E27FC236}">
                <a16:creationId xmlns:a16="http://schemas.microsoft.com/office/drawing/2014/main" id="{F7C98496-AFE4-BEF5-4A6A-1810F683B5CB}"/>
              </a:ext>
            </a:extLst>
          </p:cNvPr>
          <p:cNvSpPr/>
          <p:nvPr/>
        </p:nvSpPr>
        <p:spPr>
          <a:xfrm>
            <a:off x="3683462" y="4617861"/>
            <a:ext cx="21336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Next Q</a:t>
            </a:r>
          </a:p>
        </p:txBody>
      </p:sp>
    </p:spTree>
    <p:extLst>
      <p:ext uri="{BB962C8B-B14F-4D97-AF65-F5344CB8AC3E}">
        <p14:creationId xmlns:p14="http://schemas.microsoft.com/office/powerpoint/2010/main" val="24126671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a:t>
            </a:r>
            <a:r>
              <a:rPr lang="en-US" sz="1400" dirty="0">
                <a:solidFill>
                  <a:schemeClr val="accent6">
                    <a:lumMod val="40000"/>
                    <a:lumOff val="60000"/>
                  </a:schemeClr>
                </a:solidFill>
              </a:rPr>
              <a: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6" name="Rectangle 15">
            <a:extLst>
              <a:ext uri="{FF2B5EF4-FFF2-40B4-BE49-F238E27FC236}">
                <a16:creationId xmlns:a16="http://schemas.microsoft.com/office/drawing/2014/main" id="{298F5068-2D29-7281-B464-01F8631A9963}"/>
              </a:ext>
            </a:extLst>
          </p:cNvPr>
          <p:cNvSpPr/>
          <p:nvPr/>
        </p:nvSpPr>
        <p:spPr>
          <a:xfrm>
            <a:off x="2617304" y="5042381"/>
            <a:ext cx="1447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Tree>
    <p:extLst>
      <p:ext uri="{BB962C8B-B14F-4D97-AF65-F5344CB8AC3E}">
        <p14:creationId xmlns:p14="http://schemas.microsoft.com/office/powerpoint/2010/main" val="32283150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a:t>
            </a:r>
            <a:r>
              <a:rPr lang="en-US" sz="1400" dirty="0">
                <a:solidFill>
                  <a:schemeClr val="accent6">
                    <a:lumMod val="40000"/>
                    <a:lumOff val="60000"/>
                  </a:schemeClr>
                </a:solidFill>
              </a:rPr>
              <a:t>. The corneal epi cell membranes are freely permeable to water but not solutes; </a:t>
            </a:r>
            <a:r>
              <a:rPr lang="en-US" sz="1400" dirty="0" err="1">
                <a:solidFill>
                  <a:schemeClr val="accent6">
                    <a:lumMod val="40000"/>
                    <a:lumOff val="60000"/>
                  </a:schemeClr>
                </a:solidFill>
              </a:rPr>
              <a:t>ie</a:t>
            </a:r>
            <a:r>
              <a:rPr lang="en-US" sz="1400" dirty="0">
                <a:solidFill>
                  <a:schemeClr val="accent6">
                    <a:lumMod val="40000"/>
                    <a:lumOff val="60000"/>
                  </a:schemeClr>
                </a:solidFill>
              </a:rPr>
              <a:t>, they are semi-permeable. Recall the rule regarding semi-permeable membranes: </a:t>
            </a:r>
            <a:r>
              <a:rPr lang="en-US" sz="1400" i="1" dirty="0">
                <a:solidFill>
                  <a:schemeClr val="accent6">
                    <a:lumMod val="40000"/>
                    <a:lumOff val="60000"/>
                  </a:schemeClr>
                </a:solidFill>
              </a:rPr>
              <a:t>Solvent follows solute </a:t>
            </a:r>
            <a:r>
              <a:rPr lang="en-US" sz="1400" dirty="0">
                <a:solidFill>
                  <a:schemeClr val="accent6">
                    <a:lumMod val="40000"/>
                    <a:lumOff val="60000"/>
                  </a:schemeClr>
                </a:solidFill>
              </a:rPr>
              <a:t>. 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24988907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semi-permeable.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solidFill>
                  <a:schemeClr val="accent6">
                    <a:lumMod val="40000"/>
                    <a:lumOff val="60000"/>
                  </a:schemeClr>
                </a:solidFill>
              </a:rPr>
              <a:t>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
        <p:nvSpPr>
          <p:cNvPr id="17" name="Rectangle 16">
            <a:extLst>
              <a:ext uri="{FF2B5EF4-FFF2-40B4-BE49-F238E27FC236}">
                <a16:creationId xmlns:a16="http://schemas.microsoft.com/office/drawing/2014/main" id="{66F73833-2259-6B6A-19DB-E8EBDAABCB88}"/>
              </a:ext>
            </a:extLst>
          </p:cNvPr>
          <p:cNvSpPr/>
          <p:nvPr/>
        </p:nvSpPr>
        <p:spPr>
          <a:xfrm>
            <a:off x="4025348" y="5476389"/>
            <a:ext cx="1752600" cy="218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22265272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semi-permeable.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solidFill>
                  <a:schemeClr val="accent6">
                    <a:lumMod val="40000"/>
                    <a:lumOff val="60000"/>
                  </a:schemeClr>
                </a:solidFill>
              </a:rPr>
              <a:t>What this means is, if tear-film osmolarity gets too high, water within the epi cells will be pulled out of them via the osmotic gradient. 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23248824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semi-permeable.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t>What this means is, if tear-film osmolarity gets too high, water within the epi cells will be pulled out of them via the osmotic gradient. </a:t>
            </a:r>
            <a:r>
              <a:rPr lang="en-US" sz="1400" dirty="0">
                <a:solidFill>
                  <a:schemeClr val="accent6">
                    <a:lumMod val="40000"/>
                    <a:lumOff val="60000"/>
                  </a:schemeClr>
                </a:solidFill>
              </a:rPr>
              <a:t>This in turn severely stresses the epi cells, causing them to release inflammatory mediators that in turn disrupt the integrity of the ocular surface—and off we go down the DES highway.</a:t>
            </a:r>
          </a:p>
        </p:txBody>
      </p:sp>
    </p:spTree>
    <p:extLst>
      <p:ext uri="{BB962C8B-B14F-4D97-AF65-F5344CB8AC3E}">
        <p14:creationId xmlns:p14="http://schemas.microsoft.com/office/powerpoint/2010/main" val="32246896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semi-permeable.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t>What this means is, if tear-film osmolarity gets too high, water within the epi cells will be pulled out of them via the osmotic gradient. </a:t>
            </a:r>
            <a:r>
              <a:rPr lang="en-US" sz="1400" dirty="0">
                <a:solidFill>
                  <a:srgbClr val="0000FF"/>
                </a:solidFill>
              </a:rPr>
              <a:t>This in turn severely stresses the epi cells, causing them to release  inflammatory mediators  that disrupt the integrity of the ocular surface—and off we go down the DES highway.</a:t>
            </a:r>
          </a:p>
        </p:txBody>
      </p:sp>
      <p:sp>
        <p:nvSpPr>
          <p:cNvPr id="12" name="Rectangle 11">
            <a:extLst>
              <a:ext uri="{FF2B5EF4-FFF2-40B4-BE49-F238E27FC236}">
                <a16:creationId xmlns:a16="http://schemas.microsoft.com/office/drawing/2014/main" id="{9D240C00-D7F6-ED52-0B87-28EC17B6EFA4}"/>
              </a:ext>
            </a:extLst>
          </p:cNvPr>
          <p:cNvSpPr/>
          <p:nvPr/>
        </p:nvSpPr>
        <p:spPr>
          <a:xfrm>
            <a:off x="1801495" y="6109252"/>
            <a:ext cx="1951540" cy="21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6055547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159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t>Electrolytes</a:t>
            </a:r>
          </a:p>
          <a:p>
            <a:r>
              <a:rPr lang="en-US" sz="1600" dirty="0">
                <a:solidFill>
                  <a:schemeClr val="bg1">
                    <a:lumMod val="75000"/>
                  </a:schemeClr>
                </a:solidFill>
              </a:rPr>
              <a:t>--Solutes</a:t>
            </a:r>
          </a:p>
          <a:p>
            <a:r>
              <a:rPr lang="en-US" sz="1600" dirty="0">
                <a:solidFill>
                  <a:schemeClr val="bg1">
                    <a:lumMod val="75000"/>
                  </a:schemeClr>
                </a:solidFill>
              </a:rPr>
              <a:t>--Proteins</a:t>
            </a:r>
          </a:p>
        </p:txBody>
      </p:sp>
      <p:sp>
        <p:nvSpPr>
          <p:cNvPr id="8" name="Oval 7">
            <a:extLst>
              <a:ext uri="{FF2B5EF4-FFF2-40B4-BE49-F238E27FC236}">
                <a16:creationId xmlns:a16="http://schemas.microsoft.com/office/drawing/2014/main" id="{1B634BD8-9A42-86B9-E9C5-263A6186C74E}"/>
              </a:ext>
            </a:extLst>
          </p:cNvPr>
          <p:cNvSpPr/>
          <p:nvPr/>
        </p:nvSpPr>
        <p:spPr>
          <a:xfrm>
            <a:off x="1761739" y="2500435"/>
            <a:ext cx="144528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0EFCAB-FD07-3D4F-7714-92AAD9B6CC67}"/>
              </a:ext>
            </a:extLst>
          </p:cNvPr>
          <p:cNvSpPr txBox="1"/>
          <p:nvPr/>
        </p:nvSpPr>
        <p:spPr>
          <a:xfrm>
            <a:off x="457200" y="3074433"/>
            <a:ext cx="7010400" cy="3539430"/>
          </a:xfrm>
          <a:prstGeom prst="rect">
            <a:avLst/>
          </a:prstGeom>
          <a:solidFill>
            <a:schemeClr val="accent6">
              <a:lumMod val="40000"/>
              <a:lumOff val="60000"/>
            </a:schemeClr>
          </a:solidFill>
        </p:spPr>
        <p:txBody>
          <a:bodyPr wrap="square" rtlCol="0">
            <a:spAutoFit/>
          </a:bodyPr>
          <a:lstStyle/>
          <a:p>
            <a:r>
              <a:rPr lang="en-US" sz="1400" i="1" dirty="0"/>
              <a:t>Na</a:t>
            </a:r>
            <a:r>
              <a:rPr lang="en-US" sz="1400" i="1" baseline="30000" dirty="0"/>
              <a:t>+</a:t>
            </a:r>
            <a:r>
              <a:rPr lang="en-US" sz="1400" i="1" dirty="0"/>
              <a:t> and K</a:t>
            </a:r>
            <a:r>
              <a:rPr lang="en-US" sz="1400" i="1" baseline="30000" dirty="0"/>
              <a:t>2+ </a:t>
            </a:r>
            <a:r>
              <a:rPr lang="en-US" sz="1400" i="1" dirty="0"/>
              <a:t>figure prominently among the tear-film electrolytes. How do their concentrations in the tear film compare to that of serum?</a:t>
            </a:r>
          </a:p>
          <a:p>
            <a:r>
              <a:rPr lang="en-US" sz="1400" dirty="0"/>
              <a:t>Tear film  Na</a:t>
            </a:r>
            <a:r>
              <a:rPr lang="en-US" sz="1400" baseline="30000" dirty="0"/>
              <a:t>+</a:t>
            </a:r>
            <a:r>
              <a:rPr lang="en-US" sz="1400" dirty="0"/>
              <a:t>  is about equal to that of serum, </a:t>
            </a:r>
            <a:r>
              <a:rPr lang="en-US" sz="1400" dirty="0">
                <a:solidFill>
                  <a:srgbClr val="0000FF"/>
                </a:solidFill>
              </a:rPr>
              <a:t>whereas tear film K</a:t>
            </a:r>
            <a:r>
              <a:rPr lang="en-US" sz="1400" baseline="30000" dirty="0">
                <a:solidFill>
                  <a:srgbClr val="0000FF"/>
                </a:solidFill>
              </a:rPr>
              <a:t>2+  </a:t>
            </a:r>
            <a:r>
              <a:rPr lang="en-US" sz="1400" dirty="0">
                <a:solidFill>
                  <a:srgbClr val="0000FF"/>
                </a:solidFill>
              </a:rPr>
              <a:t>is about  twice  what it is in serum</a:t>
            </a:r>
          </a:p>
          <a:p>
            <a:endParaRPr lang="en-US" sz="1400" i="1" dirty="0"/>
          </a:p>
          <a:p>
            <a:r>
              <a:rPr lang="en-US" sz="1400" i="1" dirty="0"/>
              <a:t>What is the primary role of electrolytes in the tear film?</a:t>
            </a:r>
          </a:p>
          <a:p>
            <a:r>
              <a:rPr lang="en-US" sz="1400" dirty="0"/>
              <a:t>To regulate tear-film  osmolarity</a:t>
            </a:r>
          </a:p>
          <a:p>
            <a:endParaRPr lang="en-US" sz="1400" i="1" dirty="0"/>
          </a:p>
          <a:p>
            <a:r>
              <a:rPr lang="en-US" sz="1400" i="1" dirty="0"/>
              <a:t>Why is tear-film osmolarity important?</a:t>
            </a:r>
          </a:p>
          <a:p>
            <a:r>
              <a:rPr lang="en-US" sz="1400" dirty="0"/>
              <a:t>Because of its associated  osmotic-pressure  gradient. </a:t>
            </a:r>
            <a:r>
              <a:rPr lang="en-US" sz="1400" dirty="0">
                <a:solidFill>
                  <a:srgbClr val="0000FF"/>
                </a:solidFill>
              </a:rPr>
              <a:t>The corneal epi cell membranes are freely permeable to water but not solutes; </a:t>
            </a:r>
            <a:r>
              <a:rPr lang="en-US" sz="1400" dirty="0" err="1">
                <a:solidFill>
                  <a:srgbClr val="0000FF"/>
                </a:solidFill>
              </a:rPr>
              <a:t>ie</a:t>
            </a:r>
            <a:r>
              <a:rPr lang="en-US" sz="1400" dirty="0">
                <a:solidFill>
                  <a:srgbClr val="0000FF"/>
                </a:solidFill>
              </a:rPr>
              <a:t>, they are semi-permeable. Recall the rule regarding semi-permeable membranes: </a:t>
            </a:r>
            <a:r>
              <a:rPr lang="en-US" sz="1400" i="1" dirty="0">
                <a:solidFill>
                  <a:srgbClr val="0000FF"/>
                </a:solidFill>
              </a:rPr>
              <a:t>Solvent follows solute </a:t>
            </a:r>
            <a:r>
              <a:rPr lang="en-US" sz="1400" dirty="0">
                <a:solidFill>
                  <a:srgbClr val="0000FF"/>
                </a:solidFill>
              </a:rPr>
              <a:t>. </a:t>
            </a:r>
            <a:r>
              <a:rPr lang="en-US" sz="1400" dirty="0"/>
              <a:t>What this means is, if tear-film osmolarity gets too high, water within the epi cells will be pulled out of them via the osmotic gradient. </a:t>
            </a:r>
            <a:r>
              <a:rPr lang="en-US" sz="1400" dirty="0">
                <a:solidFill>
                  <a:srgbClr val="0000FF"/>
                </a:solidFill>
              </a:rPr>
              <a:t>This in turn severely stresses the epi cells, causing them to release  inflammatory mediators  that disrupt the integrity of the ocular surface—and off we go down the DES highway.</a:t>
            </a:r>
          </a:p>
        </p:txBody>
      </p:sp>
    </p:spTree>
    <p:extLst>
      <p:ext uri="{BB962C8B-B14F-4D97-AF65-F5344CB8AC3E}">
        <p14:creationId xmlns:p14="http://schemas.microsoft.com/office/powerpoint/2010/main" val="334851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4278094"/>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r>
              <a:rPr lang="en-US" sz="1600" dirty="0">
                <a:solidFill>
                  <a:srgbClr val="0000FF"/>
                </a:solidFill>
              </a:rPr>
              <a:t>During a blink, the UL travels down across most of the extent of the  interpalpebral fissure  (the lower lid goes up a little, but not much).</a:t>
            </a:r>
            <a:r>
              <a:rPr lang="en-US" sz="1600" dirty="0"/>
              <a:t> </a:t>
            </a:r>
          </a:p>
        </p:txBody>
      </p:sp>
    </p:spTree>
    <p:extLst>
      <p:ext uri="{BB962C8B-B14F-4D97-AF65-F5344CB8AC3E}">
        <p14:creationId xmlns:p14="http://schemas.microsoft.com/office/powerpoint/2010/main" val="19281654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t>Solutes</a:t>
            </a:r>
            <a:endParaRPr lang="en-US" sz="1600" b="1" dirty="0">
              <a:solidFill>
                <a:schemeClr val="bg1">
                  <a:lumMod val="75000"/>
                </a:schemeClr>
              </a:solidFill>
            </a:endParaRPr>
          </a:p>
          <a:p>
            <a:r>
              <a:rPr lang="en-US" sz="1600" dirty="0">
                <a:solidFill>
                  <a:schemeClr val="bg1">
                    <a:lumMod val="75000"/>
                  </a:schemeClr>
                </a:solidFill>
              </a:rPr>
              <a:t>--Proteins</a:t>
            </a:r>
          </a:p>
        </p:txBody>
      </p:sp>
      <p:sp>
        <p:nvSpPr>
          <p:cNvPr id="12" name="TextBox 11">
            <a:extLst>
              <a:ext uri="{FF2B5EF4-FFF2-40B4-BE49-F238E27FC236}">
                <a16:creationId xmlns:a16="http://schemas.microsoft.com/office/drawing/2014/main" id="{2C68886E-ED30-149C-8F89-6AD5C0E449BC}"/>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t>What are the main solutes in the tear film?</a:t>
            </a:r>
            <a:endParaRPr lang="en-US" sz="1400" i="1" dirty="0">
              <a:solidFill>
                <a:srgbClr val="FFCCFF"/>
              </a:solidFill>
            </a:endParaRPr>
          </a:p>
          <a:p>
            <a:r>
              <a:rPr lang="en-US" sz="1400" dirty="0">
                <a:solidFill>
                  <a:srgbClr val="FFCCFF"/>
                </a:solidFill>
              </a:rPr>
              <a:t>The usual suspects: Glucose, lactate, the amino acids, etc.</a:t>
            </a:r>
          </a:p>
          <a:p>
            <a:endParaRPr lang="en-US" sz="1400" dirty="0">
              <a:solidFill>
                <a:srgbClr val="FFCCFF"/>
              </a:solidFill>
            </a:endParaRPr>
          </a:p>
          <a:p>
            <a:r>
              <a:rPr lang="en-US" sz="1400" i="1" dirty="0">
                <a:solidFill>
                  <a:srgbClr val="FFCCFF"/>
                </a:solidFill>
              </a:rPr>
              <a:t>What is the relationship between solute concentrations in the tear film and their respective concentrations in serum?</a:t>
            </a:r>
          </a:p>
          <a:p>
            <a:r>
              <a:rPr lang="en-US" sz="1400" dirty="0">
                <a:solidFill>
                  <a:srgbClr val="FFCCFF"/>
                </a:solidFill>
              </a:rPr>
              <a:t>They are roughly equivalent</a:t>
            </a:r>
          </a:p>
        </p:txBody>
      </p:sp>
      <p:sp>
        <p:nvSpPr>
          <p:cNvPr id="11" name="Oval 10">
            <a:extLst>
              <a:ext uri="{FF2B5EF4-FFF2-40B4-BE49-F238E27FC236}">
                <a16:creationId xmlns:a16="http://schemas.microsoft.com/office/drawing/2014/main" id="{77DA703D-33E4-6520-7CA3-6D6B8B776E90}"/>
              </a:ext>
            </a:extLst>
          </p:cNvPr>
          <p:cNvSpPr/>
          <p:nvPr/>
        </p:nvSpPr>
        <p:spPr>
          <a:xfrm>
            <a:off x="1749169" y="2751489"/>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198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t>Solutes</a:t>
            </a:r>
            <a:endParaRPr lang="en-US" sz="1600" b="1" dirty="0">
              <a:solidFill>
                <a:schemeClr val="bg1">
                  <a:lumMod val="75000"/>
                </a:schemeClr>
              </a:solidFill>
            </a:endParaRPr>
          </a:p>
          <a:p>
            <a:r>
              <a:rPr lang="en-US" sz="1600" dirty="0">
                <a:solidFill>
                  <a:schemeClr val="bg1">
                    <a:lumMod val="75000"/>
                  </a:schemeClr>
                </a:solidFill>
              </a:rPr>
              <a:t>--Proteins</a:t>
            </a:r>
          </a:p>
        </p:txBody>
      </p:sp>
      <p:sp>
        <p:nvSpPr>
          <p:cNvPr id="12" name="TextBox 11">
            <a:extLst>
              <a:ext uri="{FF2B5EF4-FFF2-40B4-BE49-F238E27FC236}">
                <a16:creationId xmlns:a16="http://schemas.microsoft.com/office/drawing/2014/main" id="{2C68886E-ED30-149C-8F89-6AD5C0E449BC}"/>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t>What are the main solutes in the tear film?</a:t>
            </a:r>
          </a:p>
          <a:p>
            <a:r>
              <a:rPr lang="en-US" sz="1400" dirty="0"/>
              <a:t>The usual suspects: Glucose, lactate, the amino acids, etc.</a:t>
            </a:r>
          </a:p>
          <a:p>
            <a:endParaRPr lang="en-US" sz="1400" dirty="0">
              <a:solidFill>
                <a:srgbClr val="FFCCFF"/>
              </a:solidFill>
            </a:endParaRPr>
          </a:p>
          <a:p>
            <a:r>
              <a:rPr lang="en-US" sz="1400" i="1" dirty="0">
                <a:solidFill>
                  <a:srgbClr val="FFCCFF"/>
                </a:solidFill>
              </a:rPr>
              <a:t>What is the relationship between solute concentrations in the tear film and their respective concentrations in serum?</a:t>
            </a:r>
          </a:p>
          <a:p>
            <a:r>
              <a:rPr lang="en-US" sz="1400" dirty="0">
                <a:solidFill>
                  <a:srgbClr val="FFCCFF"/>
                </a:solidFill>
              </a:rPr>
              <a:t>They are roughly equivalent</a:t>
            </a:r>
          </a:p>
        </p:txBody>
      </p:sp>
      <p:sp>
        <p:nvSpPr>
          <p:cNvPr id="11" name="Oval 10">
            <a:extLst>
              <a:ext uri="{FF2B5EF4-FFF2-40B4-BE49-F238E27FC236}">
                <a16:creationId xmlns:a16="http://schemas.microsoft.com/office/drawing/2014/main" id="{77DA703D-33E4-6520-7CA3-6D6B8B776E90}"/>
              </a:ext>
            </a:extLst>
          </p:cNvPr>
          <p:cNvSpPr/>
          <p:nvPr/>
        </p:nvSpPr>
        <p:spPr>
          <a:xfrm>
            <a:off x="1749169" y="2751489"/>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7423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t>Solutes</a:t>
            </a:r>
            <a:endParaRPr lang="en-US" sz="1600" b="1" dirty="0">
              <a:solidFill>
                <a:schemeClr val="bg1">
                  <a:lumMod val="75000"/>
                </a:schemeClr>
              </a:solidFill>
            </a:endParaRPr>
          </a:p>
          <a:p>
            <a:r>
              <a:rPr lang="en-US" sz="1600" dirty="0">
                <a:solidFill>
                  <a:schemeClr val="bg1">
                    <a:lumMod val="75000"/>
                  </a:schemeClr>
                </a:solidFill>
              </a:rPr>
              <a:t>--Proteins</a:t>
            </a:r>
          </a:p>
        </p:txBody>
      </p:sp>
      <p:sp>
        <p:nvSpPr>
          <p:cNvPr id="12" name="TextBox 11">
            <a:extLst>
              <a:ext uri="{FF2B5EF4-FFF2-40B4-BE49-F238E27FC236}">
                <a16:creationId xmlns:a16="http://schemas.microsoft.com/office/drawing/2014/main" id="{2C68886E-ED30-149C-8F89-6AD5C0E449BC}"/>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t>What are the main solutes in the tear film?</a:t>
            </a:r>
          </a:p>
          <a:p>
            <a:r>
              <a:rPr lang="en-US" sz="1400" dirty="0"/>
              <a:t>The usual suspects: Glucose, lactate, the amino acids, etc.</a:t>
            </a:r>
          </a:p>
          <a:p>
            <a:endParaRPr lang="en-US" sz="1400" dirty="0"/>
          </a:p>
          <a:p>
            <a:r>
              <a:rPr lang="en-US" sz="1400" i="1" dirty="0"/>
              <a:t>What is the relationship between solute concentrations in the tear film and their respective concentrations in serum?</a:t>
            </a:r>
          </a:p>
          <a:p>
            <a:r>
              <a:rPr lang="en-US" sz="1400" dirty="0">
                <a:solidFill>
                  <a:srgbClr val="FFCCFF"/>
                </a:solidFill>
              </a:rPr>
              <a:t>They are roughly equivalent</a:t>
            </a:r>
          </a:p>
        </p:txBody>
      </p:sp>
      <p:sp>
        <p:nvSpPr>
          <p:cNvPr id="11" name="Oval 10">
            <a:extLst>
              <a:ext uri="{FF2B5EF4-FFF2-40B4-BE49-F238E27FC236}">
                <a16:creationId xmlns:a16="http://schemas.microsoft.com/office/drawing/2014/main" id="{77DA703D-33E4-6520-7CA3-6D6B8B776E90}"/>
              </a:ext>
            </a:extLst>
          </p:cNvPr>
          <p:cNvSpPr/>
          <p:nvPr/>
        </p:nvSpPr>
        <p:spPr>
          <a:xfrm>
            <a:off x="1749169" y="2751489"/>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2232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t>Solutes</a:t>
            </a:r>
            <a:endParaRPr lang="en-US" sz="1600" b="1" dirty="0">
              <a:solidFill>
                <a:schemeClr val="bg1">
                  <a:lumMod val="75000"/>
                </a:schemeClr>
              </a:solidFill>
            </a:endParaRPr>
          </a:p>
          <a:p>
            <a:r>
              <a:rPr lang="en-US" sz="1600" dirty="0">
                <a:solidFill>
                  <a:schemeClr val="bg1">
                    <a:lumMod val="75000"/>
                  </a:schemeClr>
                </a:solidFill>
              </a:rPr>
              <a:t>--Proteins</a:t>
            </a:r>
          </a:p>
        </p:txBody>
      </p:sp>
      <p:sp>
        <p:nvSpPr>
          <p:cNvPr id="12" name="TextBox 11">
            <a:extLst>
              <a:ext uri="{FF2B5EF4-FFF2-40B4-BE49-F238E27FC236}">
                <a16:creationId xmlns:a16="http://schemas.microsoft.com/office/drawing/2014/main" id="{2C68886E-ED30-149C-8F89-6AD5C0E449BC}"/>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t>What are the main solutes in the tear film?</a:t>
            </a:r>
          </a:p>
          <a:p>
            <a:r>
              <a:rPr lang="en-US" sz="1400" dirty="0"/>
              <a:t>The usual suspects: Glucose, lactate, the amino acids, etc.</a:t>
            </a:r>
          </a:p>
          <a:p>
            <a:endParaRPr lang="en-US" sz="1400" dirty="0"/>
          </a:p>
          <a:p>
            <a:r>
              <a:rPr lang="en-US" sz="1400" i="1" dirty="0"/>
              <a:t>What is the relationship between solute concentrations in the tear film and their respective concentrations in serum?</a:t>
            </a:r>
          </a:p>
          <a:p>
            <a:r>
              <a:rPr lang="en-US" sz="1400" dirty="0"/>
              <a:t>They are roughly equivalent</a:t>
            </a:r>
          </a:p>
        </p:txBody>
      </p:sp>
      <p:sp>
        <p:nvSpPr>
          <p:cNvPr id="11" name="Oval 10">
            <a:extLst>
              <a:ext uri="{FF2B5EF4-FFF2-40B4-BE49-F238E27FC236}">
                <a16:creationId xmlns:a16="http://schemas.microsoft.com/office/drawing/2014/main" id="{77DA703D-33E4-6520-7CA3-6D6B8B776E90}"/>
              </a:ext>
            </a:extLst>
          </p:cNvPr>
          <p:cNvSpPr/>
          <p:nvPr/>
        </p:nvSpPr>
        <p:spPr>
          <a:xfrm>
            <a:off x="1749169" y="2751489"/>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5236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4" name="TextBox 13">
            <a:extLst>
              <a:ext uri="{FF2B5EF4-FFF2-40B4-BE49-F238E27FC236}">
                <a16:creationId xmlns:a16="http://schemas.microsoft.com/office/drawing/2014/main" id="{EA37DC67-26B2-1242-ED4F-8AABEA5C4D65}"/>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solidFill>
                  <a:schemeClr val="bg1">
                    <a:lumMod val="75000"/>
                  </a:schemeClr>
                </a:solidFill>
              </a:rPr>
              <a:t>What are the main solutes in the tear film?</a:t>
            </a:r>
          </a:p>
          <a:p>
            <a:r>
              <a:rPr lang="en-US" sz="1400" dirty="0">
                <a:solidFill>
                  <a:schemeClr val="bg1">
                    <a:lumMod val="75000"/>
                  </a:schemeClr>
                </a:solidFill>
              </a:rPr>
              <a:t>The usual suspects: Glucose, lactate, the amino acids, etc.</a:t>
            </a:r>
          </a:p>
          <a:p>
            <a:endParaRPr lang="en-US" sz="1400" dirty="0">
              <a:solidFill>
                <a:schemeClr val="bg1">
                  <a:lumMod val="75000"/>
                </a:schemeClr>
              </a:solidFill>
            </a:endParaRPr>
          </a:p>
          <a:p>
            <a:r>
              <a:rPr lang="en-US" sz="1400" i="1" dirty="0">
                <a:solidFill>
                  <a:schemeClr val="bg1">
                    <a:lumMod val="75000"/>
                  </a:schemeClr>
                </a:solidFill>
              </a:rPr>
              <a:t>What is the relationship between solute concentrations in the tear film and their respective concentrations in serum?</a:t>
            </a:r>
          </a:p>
          <a:p>
            <a:r>
              <a:rPr lang="en-US" sz="1400" dirty="0">
                <a:solidFill>
                  <a:schemeClr val="bg1">
                    <a:lumMod val="75000"/>
                  </a:schemeClr>
                </a:solidFill>
              </a:rPr>
              <a:t>They are roughly equivalent</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endParaRPr lang="en-US" sz="1400" i="1" dirty="0">
              <a:solidFill>
                <a:schemeClr val="accent5">
                  <a:lumMod val="75000"/>
                </a:schemeClr>
              </a:solidFill>
            </a:endParaRPr>
          </a:p>
          <a:p>
            <a:r>
              <a:rPr lang="en-US" sz="1400" dirty="0">
                <a:solidFill>
                  <a:schemeClr val="accent5">
                    <a:lumMod val="75000"/>
                  </a:schemeClr>
                </a:solidFill>
              </a:rPr>
              <a:t>Immunoglobulin, specifically  IgA</a:t>
            </a: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72439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4" name="TextBox 13">
            <a:extLst>
              <a:ext uri="{FF2B5EF4-FFF2-40B4-BE49-F238E27FC236}">
                <a16:creationId xmlns:a16="http://schemas.microsoft.com/office/drawing/2014/main" id="{EA37DC67-26B2-1242-ED4F-8AABEA5C4D65}"/>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solidFill>
                  <a:schemeClr val="bg1">
                    <a:lumMod val="75000"/>
                  </a:schemeClr>
                </a:solidFill>
              </a:rPr>
              <a:t>What are the main solutes in the tear film?</a:t>
            </a:r>
          </a:p>
          <a:p>
            <a:r>
              <a:rPr lang="en-US" sz="1400" dirty="0">
                <a:solidFill>
                  <a:schemeClr val="bg1">
                    <a:lumMod val="75000"/>
                  </a:schemeClr>
                </a:solidFill>
              </a:rPr>
              <a:t>The usual suspects: Glucose, lactate, the amino acids, etc.</a:t>
            </a:r>
          </a:p>
          <a:p>
            <a:endParaRPr lang="en-US" sz="1400" dirty="0">
              <a:solidFill>
                <a:schemeClr val="bg1">
                  <a:lumMod val="75000"/>
                </a:schemeClr>
              </a:solidFill>
            </a:endParaRPr>
          </a:p>
          <a:p>
            <a:r>
              <a:rPr lang="en-US" sz="1400" i="1" dirty="0">
                <a:solidFill>
                  <a:schemeClr val="bg1">
                    <a:lumMod val="75000"/>
                  </a:schemeClr>
                </a:solidFill>
              </a:rPr>
              <a:t>What is the relationship between solute concentrations in the tear film and their respective concentrations in serum?</a:t>
            </a:r>
          </a:p>
          <a:p>
            <a:r>
              <a:rPr lang="en-US" sz="1400" dirty="0">
                <a:solidFill>
                  <a:schemeClr val="bg1">
                    <a:lumMod val="75000"/>
                  </a:schemeClr>
                </a:solidFill>
              </a:rPr>
              <a:t>They are roughly equivalent</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a:t>
            </a:r>
            <a:r>
              <a:rPr lang="en-US" sz="1400" dirty="0">
                <a:solidFill>
                  <a:schemeClr val="accent5">
                    <a:lumMod val="75000"/>
                  </a:schemeClr>
                </a:solidFill>
              </a:rPr>
              <a:t>, specifically  IgA</a:t>
            </a: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7184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4" name="TextBox 13">
            <a:extLst>
              <a:ext uri="{FF2B5EF4-FFF2-40B4-BE49-F238E27FC236}">
                <a16:creationId xmlns:a16="http://schemas.microsoft.com/office/drawing/2014/main" id="{EA37DC67-26B2-1242-ED4F-8AABEA5C4D65}"/>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solidFill>
                  <a:schemeClr val="bg1">
                    <a:lumMod val="75000"/>
                  </a:schemeClr>
                </a:solidFill>
              </a:rPr>
              <a:t>What are the main solutes in the tear film?</a:t>
            </a:r>
          </a:p>
          <a:p>
            <a:r>
              <a:rPr lang="en-US" sz="1400" dirty="0">
                <a:solidFill>
                  <a:schemeClr val="bg1">
                    <a:lumMod val="75000"/>
                  </a:schemeClr>
                </a:solidFill>
              </a:rPr>
              <a:t>The usual suspects: Glucose, lactate, the amino acids, etc.</a:t>
            </a:r>
          </a:p>
          <a:p>
            <a:endParaRPr lang="en-US" sz="1400" dirty="0">
              <a:solidFill>
                <a:schemeClr val="bg1">
                  <a:lumMod val="75000"/>
                </a:schemeClr>
              </a:solidFill>
            </a:endParaRPr>
          </a:p>
          <a:p>
            <a:r>
              <a:rPr lang="en-US" sz="1400" i="1" dirty="0">
                <a:solidFill>
                  <a:schemeClr val="bg1">
                    <a:lumMod val="75000"/>
                  </a:schemeClr>
                </a:solidFill>
              </a:rPr>
              <a:t>What is the relationship between solute concentrations in the tear film and their respective concentrations in serum?</a:t>
            </a:r>
          </a:p>
          <a:p>
            <a:r>
              <a:rPr lang="en-US" sz="1400" dirty="0">
                <a:solidFill>
                  <a:schemeClr val="bg1">
                    <a:lumMod val="75000"/>
                  </a:schemeClr>
                </a:solidFill>
              </a:rPr>
              <a:t>They are roughly equivalent</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E4B1BD-3591-73C9-5DB7-BC0FC05ABAC2}"/>
              </a:ext>
            </a:extLst>
          </p:cNvPr>
          <p:cNvSpPr/>
          <p:nvPr/>
        </p:nvSpPr>
        <p:spPr>
          <a:xfrm rot="5400000">
            <a:off x="5172170" y="2831997"/>
            <a:ext cx="236736" cy="3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6749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4" name="TextBox 13">
            <a:extLst>
              <a:ext uri="{FF2B5EF4-FFF2-40B4-BE49-F238E27FC236}">
                <a16:creationId xmlns:a16="http://schemas.microsoft.com/office/drawing/2014/main" id="{EA37DC67-26B2-1242-ED4F-8AABEA5C4D65}"/>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solidFill>
                  <a:schemeClr val="bg1">
                    <a:lumMod val="75000"/>
                  </a:schemeClr>
                </a:solidFill>
              </a:rPr>
              <a:t>What are the main solutes in the tear film?</a:t>
            </a:r>
          </a:p>
          <a:p>
            <a:r>
              <a:rPr lang="en-US" sz="1400" dirty="0">
                <a:solidFill>
                  <a:schemeClr val="bg1">
                    <a:lumMod val="75000"/>
                  </a:schemeClr>
                </a:solidFill>
              </a:rPr>
              <a:t>The usual suspects: Glucose, lactate, the amino acids, etc.</a:t>
            </a:r>
          </a:p>
          <a:p>
            <a:endParaRPr lang="en-US" sz="1400" dirty="0">
              <a:solidFill>
                <a:schemeClr val="bg1">
                  <a:lumMod val="75000"/>
                </a:schemeClr>
              </a:solidFill>
            </a:endParaRPr>
          </a:p>
          <a:p>
            <a:r>
              <a:rPr lang="en-US" sz="1400" i="1" dirty="0">
                <a:solidFill>
                  <a:schemeClr val="bg1">
                    <a:lumMod val="75000"/>
                  </a:schemeClr>
                </a:solidFill>
              </a:rPr>
              <a:t>What is the relationship between solute concentrations in the tear film and their respective concentrations in serum?</a:t>
            </a:r>
          </a:p>
          <a:p>
            <a:r>
              <a:rPr lang="en-US" sz="1400" dirty="0">
                <a:solidFill>
                  <a:schemeClr val="bg1">
                    <a:lumMod val="75000"/>
                  </a:schemeClr>
                </a:solidFill>
              </a:rPr>
              <a:t>They are roughly equivalent</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p>
          <a:p>
            <a:endParaRPr lang="en-US" sz="1400" dirty="0">
              <a:solidFill>
                <a:schemeClr val="accent5">
                  <a:lumMod val="75000"/>
                </a:schemeClr>
              </a:solidFill>
            </a:endParaRPr>
          </a:p>
          <a:p>
            <a:r>
              <a:rPr lang="en-US" sz="1400" i="1" dirty="0">
                <a:solidFill>
                  <a:schemeClr val="accent5">
                    <a:lumMod val="75000"/>
                  </a:schemeClr>
                </a:solidFill>
              </a:rPr>
              <a:t>Is it just hanging out in the tear film, or does it contribute to local host-defenses?</a:t>
            </a: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08951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4" name="TextBox 13">
            <a:extLst>
              <a:ext uri="{FF2B5EF4-FFF2-40B4-BE49-F238E27FC236}">
                <a16:creationId xmlns:a16="http://schemas.microsoft.com/office/drawing/2014/main" id="{EA37DC67-26B2-1242-ED4F-8AABEA5C4D65}"/>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solidFill>
                  <a:schemeClr val="bg1">
                    <a:lumMod val="75000"/>
                  </a:schemeClr>
                </a:solidFill>
              </a:rPr>
              <a:t>What are the main solutes in the tear film?</a:t>
            </a:r>
          </a:p>
          <a:p>
            <a:r>
              <a:rPr lang="en-US" sz="1400" dirty="0">
                <a:solidFill>
                  <a:schemeClr val="bg1">
                    <a:lumMod val="75000"/>
                  </a:schemeClr>
                </a:solidFill>
              </a:rPr>
              <a:t>The usual suspects: Glucose, lactate, the amino acids, etc.</a:t>
            </a:r>
          </a:p>
          <a:p>
            <a:endParaRPr lang="en-US" sz="1400" dirty="0">
              <a:solidFill>
                <a:schemeClr val="bg1">
                  <a:lumMod val="75000"/>
                </a:schemeClr>
              </a:solidFill>
            </a:endParaRPr>
          </a:p>
          <a:p>
            <a:r>
              <a:rPr lang="en-US" sz="1400" i="1" dirty="0">
                <a:solidFill>
                  <a:schemeClr val="bg1">
                    <a:lumMod val="75000"/>
                  </a:schemeClr>
                </a:solidFill>
              </a:rPr>
              <a:t>What is the relationship between solute concentrations in the tear film and their respective concentrations in serum?</a:t>
            </a:r>
          </a:p>
          <a:p>
            <a:r>
              <a:rPr lang="en-US" sz="1400" dirty="0">
                <a:solidFill>
                  <a:schemeClr val="bg1">
                    <a:lumMod val="75000"/>
                  </a:schemeClr>
                </a:solidFill>
              </a:rPr>
              <a:t>They are roughly equivalent</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p>
          <a:p>
            <a:endParaRPr lang="en-US" sz="1400" dirty="0">
              <a:solidFill>
                <a:srgbClr val="0000FF"/>
              </a:solidFill>
            </a:endParaRPr>
          </a:p>
          <a:p>
            <a:r>
              <a:rPr lang="en-US" sz="1400" i="1" dirty="0">
                <a:solidFill>
                  <a:srgbClr val="0000FF"/>
                </a:solidFill>
              </a:rPr>
              <a:t>Is it just hanging out in the tear film, or does it contribute to local host-defenses?</a:t>
            </a:r>
            <a:endParaRPr lang="en-US" sz="1400" i="1" dirty="0">
              <a:solidFill>
                <a:schemeClr val="accent5">
                  <a:lumMod val="75000"/>
                </a:schemeClr>
              </a:solidFill>
            </a:endParaRPr>
          </a:p>
          <a:p>
            <a:r>
              <a:rPr lang="en-US" sz="1400" dirty="0">
                <a:solidFill>
                  <a:schemeClr val="accent5">
                    <a:lumMod val="75000"/>
                  </a:schemeClr>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62699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169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t>
            </a:r>
            <a:r>
              <a:rPr lang="en-US" b="1" dirty="0"/>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15" name="TextBox 14">
            <a:extLst>
              <a:ext uri="{FF2B5EF4-FFF2-40B4-BE49-F238E27FC236}">
                <a16:creationId xmlns:a16="http://schemas.microsoft.com/office/drawing/2014/main" id="{1E78B757-B6B7-139C-6F94-4E420DA4B076}"/>
              </a:ext>
            </a:extLst>
          </p:cNvPr>
          <p:cNvSpPr txBox="1"/>
          <p:nvPr/>
        </p:nvSpPr>
        <p:spPr>
          <a:xfrm>
            <a:off x="1643153" y="1239728"/>
            <a:ext cx="5857694" cy="2554545"/>
          </a:xfrm>
          <a:prstGeom prst="rect">
            <a:avLst/>
          </a:prstGeom>
          <a:solidFill>
            <a:schemeClr val="accent1">
              <a:lumMod val="40000"/>
              <a:lumOff val="60000"/>
            </a:schemeClr>
          </a:solidFill>
        </p:spPr>
        <p:txBody>
          <a:bodyPr wrap="none" rtlCol="0">
            <a:spAutoFit/>
          </a:bodyPr>
          <a:lstStyle/>
          <a:p>
            <a:r>
              <a:rPr lang="en-US" sz="1600" i="1" dirty="0">
                <a:solidFill>
                  <a:schemeClr val="bg1">
                    <a:lumMod val="75000"/>
                  </a:schemeClr>
                </a:solidFill>
              </a:rPr>
              <a:t>What gland-type secretes the aqueous portion of the tear film?</a:t>
            </a:r>
          </a:p>
          <a:p>
            <a:r>
              <a:rPr lang="en-US" sz="1600" b="1" dirty="0">
                <a:solidFill>
                  <a:srgbClr val="0000FF"/>
                </a:solidFill>
              </a:rPr>
              <a:t>Lacrimal gland</a:t>
            </a:r>
          </a:p>
          <a:p>
            <a:endParaRPr lang="en-US" sz="1600" i="1" dirty="0">
              <a:solidFill>
                <a:schemeClr val="bg1">
                  <a:lumMod val="75000"/>
                </a:schemeClr>
              </a:solidFill>
            </a:endParaRPr>
          </a:p>
          <a:p>
            <a:r>
              <a:rPr lang="en-US" sz="1600" i="1" dirty="0">
                <a:solidFill>
                  <a:schemeClr val="bg1">
                    <a:lumMod val="75000"/>
                  </a:schemeClr>
                </a:solidFill>
              </a:rPr>
              <a:t>How many lacrimal glands are there (in each orbit)?</a:t>
            </a:r>
          </a:p>
          <a:p>
            <a:r>
              <a:rPr lang="en-US" sz="1600" dirty="0">
                <a:solidFill>
                  <a:schemeClr val="bg1">
                    <a:lumMod val="75000"/>
                  </a:schemeClr>
                </a:solidFill>
              </a:rPr>
              <a:t>Lots! But we think of them as being in one of two groups:</a:t>
            </a:r>
          </a:p>
          <a:p>
            <a:r>
              <a:rPr lang="en-US" sz="1600" dirty="0">
                <a:solidFill>
                  <a:schemeClr val="bg1">
                    <a:lumMod val="75000"/>
                  </a:schemeClr>
                </a:solidFill>
              </a:rPr>
              <a:t>--The  main  lacrimal gland</a:t>
            </a:r>
          </a:p>
          <a:p>
            <a:r>
              <a:rPr lang="en-US" sz="1600" dirty="0">
                <a:solidFill>
                  <a:schemeClr val="bg1">
                    <a:lumMod val="75000"/>
                  </a:schemeClr>
                </a:solidFill>
              </a:rPr>
              <a:t>--</a:t>
            </a:r>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Are they innervated?</a:t>
            </a:r>
          </a:p>
          <a:p>
            <a:r>
              <a:rPr lang="en-US" sz="1600" dirty="0">
                <a:solidFill>
                  <a:schemeClr val="bg1">
                    <a:lumMod val="75000"/>
                  </a:schemeClr>
                </a:solidFill>
              </a:rPr>
              <a:t>Yes, primarily by nerves of the  parasympathetic  system</a:t>
            </a:r>
          </a:p>
        </p:txBody>
      </p:sp>
      <p:sp>
        <p:nvSpPr>
          <p:cNvPr id="4" name="Oval 3">
            <a:extLst>
              <a:ext uri="{FF2B5EF4-FFF2-40B4-BE49-F238E27FC236}">
                <a16:creationId xmlns:a16="http://schemas.microsoft.com/office/drawing/2014/main" id="{E8B5C3D4-339A-A4CC-162F-8C0699A29148}"/>
              </a:ext>
            </a:extLst>
          </p:cNvPr>
          <p:cNvSpPr/>
          <p:nvPr/>
        </p:nvSpPr>
        <p:spPr>
          <a:xfrm>
            <a:off x="457200" y="1683026"/>
            <a:ext cx="1295399"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AE065-4DC0-D364-AD50-79F9E25D5A96}"/>
              </a:ext>
            </a:extLst>
          </p:cNvPr>
          <p:cNvSpPr txBox="1"/>
          <p:nvPr/>
        </p:nvSpPr>
        <p:spPr>
          <a:xfrm>
            <a:off x="1159535" y="3174800"/>
            <a:ext cx="5107488" cy="2677656"/>
          </a:xfrm>
          <a:prstGeom prst="rect">
            <a:avLst/>
          </a:prstGeom>
          <a:solidFill>
            <a:srgbClr val="CCFFCC"/>
          </a:solidFill>
        </p:spPr>
        <p:txBody>
          <a:bodyPr wrap="square" rtlCol="0">
            <a:spAutoFit/>
          </a:bodyPr>
          <a:lstStyle/>
          <a:p>
            <a:r>
              <a:rPr lang="en-US" sz="1400" i="1" dirty="0">
                <a:solidFill>
                  <a:schemeClr val="bg1">
                    <a:lumMod val="75000"/>
                  </a:schemeClr>
                </a:solidFill>
              </a:rPr>
              <a:t>There are two eponymous accessory glands—what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r>
              <a:rPr lang="en-US" sz="1400" dirty="0">
                <a:solidFill>
                  <a:schemeClr val="bg1">
                    <a:lumMod val="75000"/>
                  </a:schemeClr>
                </a:solidFill>
              </a:rPr>
              <a:t> (</a:t>
            </a:r>
            <a:r>
              <a:rPr lang="en-US" sz="1400" dirty="0" err="1">
                <a:solidFill>
                  <a:schemeClr val="bg1">
                    <a:lumMod val="75000"/>
                  </a:schemeClr>
                </a:solidFill>
              </a:rPr>
              <a:t>ie</a:t>
            </a:r>
            <a:r>
              <a:rPr lang="en-US" sz="1400" dirty="0">
                <a:solidFill>
                  <a:schemeClr val="bg1">
                    <a:lumMod val="75000"/>
                  </a:schemeClr>
                </a:solidFill>
              </a:rPr>
              <a:t>, 2/3 Krauss, 1/3 </a:t>
            </a:r>
            <a:r>
              <a:rPr lang="en-US" sz="1400" dirty="0" err="1">
                <a:solidFill>
                  <a:schemeClr val="bg1">
                    <a:lumMod val="75000"/>
                  </a:schemeClr>
                </a:solidFill>
              </a:rPr>
              <a:t>Wolfring</a:t>
            </a:r>
            <a:r>
              <a:rPr lang="en-US" sz="1400" dirty="0">
                <a:solidFill>
                  <a:schemeClr val="bg1">
                    <a:lumMod val="75000"/>
                  </a:schemeClr>
                </a:solidFill>
              </a:rPr>
              <a:t>)</a:t>
            </a:r>
          </a:p>
        </p:txBody>
      </p:sp>
      <p:sp>
        <p:nvSpPr>
          <p:cNvPr id="3" name="Oval 2">
            <a:extLst>
              <a:ext uri="{FF2B5EF4-FFF2-40B4-BE49-F238E27FC236}">
                <a16:creationId xmlns:a16="http://schemas.microsoft.com/office/drawing/2014/main" id="{B6891013-ED0B-4350-85BE-885C15EA755A}"/>
              </a:ext>
            </a:extLst>
          </p:cNvPr>
          <p:cNvSpPr/>
          <p:nvPr/>
        </p:nvSpPr>
        <p:spPr>
          <a:xfrm>
            <a:off x="1698832" y="2541104"/>
            <a:ext cx="3393316" cy="6858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09BB0A3-59AA-3F62-390F-A4F0E6DA3A28}"/>
              </a:ext>
            </a:extLst>
          </p:cNvPr>
          <p:cNvSpPr/>
          <p:nvPr/>
        </p:nvSpPr>
        <p:spPr>
          <a:xfrm>
            <a:off x="1582037" y="1378226"/>
            <a:ext cx="1760823" cy="51178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630B0C-6388-409D-0C0B-B4C0EB890BF4}"/>
              </a:ext>
            </a:extLst>
          </p:cNvPr>
          <p:cNvSpPr txBox="1"/>
          <p:nvPr/>
        </p:nvSpPr>
        <p:spPr>
          <a:xfrm>
            <a:off x="1698832" y="2060003"/>
            <a:ext cx="6705600" cy="1323439"/>
          </a:xfrm>
          <a:prstGeom prst="rect">
            <a:avLst/>
          </a:prstGeom>
          <a:solidFill>
            <a:schemeClr val="accent5"/>
          </a:solidFill>
        </p:spPr>
        <p:txBody>
          <a:bodyPr wrap="square" rtlCol="0">
            <a:spAutoFit/>
          </a:bodyPr>
          <a:lstStyle/>
          <a:p>
            <a:r>
              <a:rPr lang="en-US" sz="1600" i="1" dirty="0">
                <a:solidFill>
                  <a:schemeClr val="bg1">
                    <a:lumMod val="75000"/>
                  </a:schemeClr>
                </a:solidFill>
              </a:rPr>
              <a:t>In addition to secreting its aqueous component, the lacrimal glands contribute important ‘microconstituents’ of the tear film. What are these?</a:t>
            </a:r>
          </a:p>
          <a:p>
            <a:r>
              <a:rPr lang="en-US" sz="1600" dirty="0">
                <a:solidFill>
                  <a:schemeClr val="bg1">
                    <a:lumMod val="75000"/>
                  </a:schemeClr>
                </a:solidFill>
              </a:rPr>
              <a:t>--</a:t>
            </a:r>
            <a:r>
              <a:rPr lang="en-US" sz="1600" b="1" dirty="0">
                <a:solidFill>
                  <a:schemeClr val="bg1">
                    <a:lumMod val="75000"/>
                  </a:schemeClr>
                </a:solidFill>
              </a:rPr>
              <a:t>Electrolytes</a:t>
            </a:r>
          </a:p>
          <a:p>
            <a:r>
              <a:rPr lang="en-US" sz="1600" dirty="0">
                <a:solidFill>
                  <a:schemeClr val="bg1">
                    <a:lumMod val="75000"/>
                  </a:schemeClr>
                </a:solidFill>
              </a:rPr>
              <a:t>--</a:t>
            </a:r>
            <a:r>
              <a:rPr lang="en-US" sz="1600" b="1" dirty="0">
                <a:solidFill>
                  <a:schemeClr val="bg1">
                    <a:lumMod val="75000"/>
                  </a:schemeClr>
                </a:solidFill>
              </a:rPr>
              <a:t>Solutes</a:t>
            </a:r>
          </a:p>
          <a:p>
            <a:r>
              <a:rPr lang="en-US" sz="1600" dirty="0">
                <a:solidFill>
                  <a:schemeClr val="bg1">
                    <a:lumMod val="75000"/>
                  </a:schemeClr>
                </a:solidFill>
              </a:rPr>
              <a:t>--</a:t>
            </a:r>
            <a:r>
              <a:rPr lang="en-US" sz="1600" b="1" dirty="0"/>
              <a:t>Proteins</a:t>
            </a:r>
          </a:p>
        </p:txBody>
      </p:sp>
      <p:sp>
        <p:nvSpPr>
          <p:cNvPr id="14" name="TextBox 13">
            <a:extLst>
              <a:ext uri="{FF2B5EF4-FFF2-40B4-BE49-F238E27FC236}">
                <a16:creationId xmlns:a16="http://schemas.microsoft.com/office/drawing/2014/main" id="{EA37DC67-26B2-1242-ED4F-8AABEA5C4D65}"/>
              </a:ext>
            </a:extLst>
          </p:cNvPr>
          <p:cNvSpPr txBox="1"/>
          <p:nvPr/>
        </p:nvSpPr>
        <p:spPr>
          <a:xfrm>
            <a:off x="2777930" y="2386102"/>
            <a:ext cx="4837846" cy="1384995"/>
          </a:xfrm>
          <a:prstGeom prst="rect">
            <a:avLst/>
          </a:prstGeom>
          <a:solidFill>
            <a:srgbClr val="FFCCFF"/>
          </a:solidFill>
        </p:spPr>
        <p:txBody>
          <a:bodyPr wrap="square" rtlCol="0">
            <a:spAutoFit/>
          </a:bodyPr>
          <a:lstStyle/>
          <a:p>
            <a:r>
              <a:rPr lang="en-US" sz="1400" i="1" dirty="0">
                <a:solidFill>
                  <a:schemeClr val="bg1">
                    <a:lumMod val="75000"/>
                  </a:schemeClr>
                </a:solidFill>
              </a:rPr>
              <a:t>What are the main solutes in the tear film?</a:t>
            </a:r>
          </a:p>
          <a:p>
            <a:r>
              <a:rPr lang="en-US" sz="1400" dirty="0">
                <a:solidFill>
                  <a:schemeClr val="bg1">
                    <a:lumMod val="75000"/>
                  </a:schemeClr>
                </a:solidFill>
              </a:rPr>
              <a:t>The usual suspects: Glucose, lactate, the amino acids, etc.</a:t>
            </a:r>
          </a:p>
          <a:p>
            <a:endParaRPr lang="en-US" sz="1400" dirty="0">
              <a:solidFill>
                <a:schemeClr val="bg1">
                  <a:lumMod val="75000"/>
                </a:schemeClr>
              </a:solidFill>
            </a:endParaRPr>
          </a:p>
          <a:p>
            <a:r>
              <a:rPr lang="en-US" sz="1400" i="1" dirty="0">
                <a:solidFill>
                  <a:schemeClr val="bg1">
                    <a:lumMod val="75000"/>
                  </a:schemeClr>
                </a:solidFill>
              </a:rPr>
              <a:t>What is the relationship between solute concentrations in the tear film and their respective concentrations in serum?</a:t>
            </a:r>
          </a:p>
          <a:p>
            <a:r>
              <a:rPr lang="en-US" sz="1400" dirty="0">
                <a:solidFill>
                  <a:schemeClr val="bg1">
                    <a:lumMod val="75000"/>
                  </a:schemeClr>
                </a:solidFill>
              </a:rPr>
              <a:t>They are roughly equivalent</a:t>
            </a:r>
          </a:p>
        </p:txBody>
      </p:sp>
      <p:sp>
        <p:nvSpPr>
          <p:cNvPr id="11" name="TextBox 10">
            <a:extLst>
              <a:ext uri="{FF2B5EF4-FFF2-40B4-BE49-F238E27FC236}">
                <a16:creationId xmlns:a16="http://schemas.microsoft.com/office/drawing/2014/main" id="{D8B7E161-AE38-D7C8-5213-793957C8BC82}"/>
              </a:ext>
            </a:extLst>
          </p:cNvPr>
          <p:cNvSpPr txBox="1"/>
          <p:nvPr/>
        </p:nvSpPr>
        <p:spPr>
          <a:xfrm>
            <a:off x="2777930" y="2620662"/>
            <a:ext cx="486354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primary protein on the tear film?</a:t>
            </a:r>
          </a:p>
          <a:p>
            <a:r>
              <a:rPr lang="en-US" sz="1400" dirty="0">
                <a:solidFill>
                  <a:srgbClr val="0000FF"/>
                </a:solidFill>
              </a:rPr>
              <a:t>Immunoglobulin, </a:t>
            </a:r>
            <a:r>
              <a:rPr lang="en-US" sz="1400" dirty="0"/>
              <a:t>specifically  IgA</a:t>
            </a:r>
          </a:p>
          <a:p>
            <a:endParaRPr lang="en-US" sz="1400" dirty="0">
              <a:solidFill>
                <a:srgbClr val="0000FF"/>
              </a:solidFill>
            </a:endParaRPr>
          </a:p>
          <a:p>
            <a:r>
              <a:rPr lang="en-US" sz="1400" i="1" dirty="0">
                <a:solidFill>
                  <a:srgbClr val="0000FF"/>
                </a:solidFill>
              </a:rPr>
              <a:t>Is it just hanging out in the tear film, or does it contribute to local host-defenses?</a:t>
            </a:r>
          </a:p>
          <a:p>
            <a:r>
              <a:rPr lang="en-US" sz="1400" dirty="0">
                <a:solidFill>
                  <a:srgbClr val="0000FF"/>
                </a:solidFill>
              </a:rPr>
              <a:t>It is an important defense component</a:t>
            </a:r>
          </a:p>
        </p:txBody>
      </p:sp>
      <p:sp>
        <p:nvSpPr>
          <p:cNvPr id="12" name="Oval 11">
            <a:extLst>
              <a:ext uri="{FF2B5EF4-FFF2-40B4-BE49-F238E27FC236}">
                <a16:creationId xmlns:a16="http://schemas.microsoft.com/office/drawing/2014/main" id="{2E21E632-A561-E122-06CF-909EF40DD7A5}"/>
              </a:ext>
            </a:extLst>
          </p:cNvPr>
          <p:cNvSpPr/>
          <p:nvPr/>
        </p:nvSpPr>
        <p:spPr>
          <a:xfrm>
            <a:off x="1762421" y="2990025"/>
            <a:ext cx="1100047" cy="4404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58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a:p>
            <a:r>
              <a:rPr lang="en-US" sz="1600" dirty="0"/>
              <a:t>The bulk of tear volume is in the tear strip or lake (aka the tear  </a:t>
            </a:r>
            <a:r>
              <a:rPr lang="en-US" sz="1600" i="1" dirty="0"/>
              <a:t>meniscus</a:t>
            </a:r>
            <a:r>
              <a:rPr lang="en-US" sz="1600" dirty="0"/>
              <a:t> ) resting on the lower-lid margin</a:t>
            </a:r>
          </a:p>
          <a:p>
            <a:endParaRPr lang="en-US" sz="1600" i="1" dirty="0"/>
          </a:p>
          <a:p>
            <a:r>
              <a:rPr lang="en-US" sz="1600" i="1" dirty="0"/>
              <a:t>How does the tear volume get from the tear strip up onto the ocular surface where it’s needed?</a:t>
            </a:r>
          </a:p>
          <a:p>
            <a:r>
              <a:rPr lang="en-US" sz="1600" dirty="0"/>
              <a:t>Courtesy of the action of the  upper lid (UL) . </a:t>
            </a:r>
            <a:r>
              <a:rPr lang="en-US" sz="1600" dirty="0">
                <a:solidFill>
                  <a:srgbClr val="0000FF"/>
                </a:solidFill>
              </a:rPr>
              <a:t>During a blink, the UL travels down across most of the extent of the  interpalpebral fissure  (the lower lid goes up a little, but not much).</a:t>
            </a:r>
            <a:r>
              <a:rPr lang="en-US" sz="1600" dirty="0"/>
              <a:t> As it goes down the UL wipes debris off the surface and into the lake. As it goes back up, the UL exerts a capillary-attraction force on the aqueous in the tear lake, thereby pulling it up across the ocular surface. (The oil layer follows along.)</a:t>
            </a:r>
          </a:p>
        </p:txBody>
      </p:sp>
    </p:spTree>
    <p:extLst>
      <p:ext uri="{BB962C8B-B14F-4D97-AF65-F5344CB8AC3E}">
        <p14:creationId xmlns:p14="http://schemas.microsoft.com/office/powerpoint/2010/main" val="393975897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solidFill>
                  <a:srgbClr val="B7ECFF"/>
                </a:solidFill>
              </a:rPr>
              <a:t>Facilitating surface wetting by transforming the epithelial surface from a hydro</a:t>
            </a:r>
            <a:r>
              <a:rPr lang="en-US" altLang="en-US" sz="1600" b="1" dirty="0">
                <a:solidFill>
                  <a:srgbClr val="B7ECFF"/>
                </a:solidFill>
              </a:rPr>
              <a:t>phobic</a:t>
            </a:r>
            <a:r>
              <a:rPr lang="en-US" altLang="en-US" sz="1600" dirty="0">
                <a:solidFill>
                  <a:srgbClr val="B7ECFF"/>
                </a:solidFill>
              </a:rPr>
              <a:t> to a hydro</a:t>
            </a:r>
            <a:r>
              <a:rPr lang="en-US" altLang="en-US" sz="1600" b="1" dirty="0">
                <a:solidFill>
                  <a:srgbClr val="B7ECFF"/>
                </a:solidFill>
              </a:rPr>
              <a:t>philic</a:t>
            </a:r>
            <a:r>
              <a:rPr lang="en-US" altLang="en-US" sz="1600" dirty="0">
                <a:solidFill>
                  <a:srgbClr val="B7ECFF"/>
                </a:solidFill>
              </a:rPr>
              <a:t> state</a:t>
            </a:r>
          </a:p>
          <a:p>
            <a:endParaRPr lang="en-US" sz="1600" dirty="0">
              <a:solidFill>
                <a:srgbClr val="B7ECFF"/>
              </a:solidFill>
            </a:endParaRPr>
          </a:p>
          <a:p>
            <a:r>
              <a:rPr lang="en-US" sz="1600" i="1" dirty="0">
                <a:solidFill>
                  <a:srgbClr val="B7ECFF"/>
                </a:solidFill>
              </a:rPr>
              <a:t>There are two types of mucin present in the tear film and on the ocular surface— what are they?</a:t>
            </a:r>
          </a:p>
          <a:p>
            <a:r>
              <a:rPr lang="en-US" sz="1600" dirty="0">
                <a:solidFill>
                  <a:srgbClr val="B7ECFF"/>
                </a:solidFill>
              </a:rPr>
              <a:t>--Secreted  mucins</a:t>
            </a:r>
          </a:p>
          <a:p>
            <a:r>
              <a:rPr lang="en-US" sz="1600" dirty="0">
                <a:solidFill>
                  <a:srgbClr val="B7ECFF"/>
                </a:solidFill>
              </a:rPr>
              <a:t>--Membrane-bound*  mucins</a:t>
            </a:r>
          </a:p>
          <a:p>
            <a:endParaRPr lang="en-US" sz="1600" i="1" dirty="0">
              <a:solidFill>
                <a:srgbClr val="B7ECFF"/>
              </a:solidFill>
            </a:endParaRPr>
          </a:p>
          <a:p>
            <a:r>
              <a:rPr lang="en-US" sz="1600" i="1" dirty="0">
                <a:solidFill>
                  <a:srgbClr val="B7ECFF"/>
                </a:solidFill>
              </a:rPr>
              <a:t>Which are found in the mucoaqueous layer/gel?</a:t>
            </a:r>
          </a:p>
          <a:p>
            <a:r>
              <a:rPr lang="en-US" sz="1600" dirty="0">
                <a:solidFill>
                  <a:srgbClr val="B7ECFF"/>
                </a:solidFill>
              </a:rPr>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6821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endParaRPr lang="en-US" altLang="en-US" sz="1600" dirty="0">
              <a:solidFill>
                <a:srgbClr val="B7ECFF"/>
              </a:solidFill>
            </a:endParaRPr>
          </a:p>
          <a:p>
            <a:endParaRPr lang="en-US" sz="1600" dirty="0">
              <a:solidFill>
                <a:srgbClr val="B7ECFF"/>
              </a:solidFill>
            </a:endParaRPr>
          </a:p>
          <a:p>
            <a:r>
              <a:rPr lang="en-US" sz="1600" i="1" dirty="0">
                <a:solidFill>
                  <a:srgbClr val="B7ECFF"/>
                </a:solidFill>
              </a:rPr>
              <a:t>There are two types of mucin present in the tear film and on the ocular surface— what are they?</a:t>
            </a:r>
          </a:p>
          <a:p>
            <a:r>
              <a:rPr lang="en-US" sz="1600" dirty="0">
                <a:solidFill>
                  <a:srgbClr val="B7ECFF"/>
                </a:solidFill>
              </a:rPr>
              <a:t>--Secreted  mucins</a:t>
            </a:r>
          </a:p>
          <a:p>
            <a:r>
              <a:rPr lang="en-US" sz="1600" dirty="0">
                <a:solidFill>
                  <a:srgbClr val="B7ECFF"/>
                </a:solidFill>
              </a:rPr>
              <a:t>--Membrane-bound*  mucins</a:t>
            </a:r>
          </a:p>
          <a:p>
            <a:endParaRPr lang="en-US" sz="1600" i="1" dirty="0">
              <a:solidFill>
                <a:srgbClr val="B7ECFF"/>
              </a:solidFill>
            </a:endParaRPr>
          </a:p>
          <a:p>
            <a:r>
              <a:rPr lang="en-US" sz="1600" i="1" dirty="0">
                <a:solidFill>
                  <a:srgbClr val="B7ECFF"/>
                </a:solidFill>
              </a:rPr>
              <a:t>Which are found in the mucoaqueous layer/gel?</a:t>
            </a:r>
          </a:p>
          <a:p>
            <a:r>
              <a:rPr lang="en-US" sz="1600" dirty="0">
                <a:solidFill>
                  <a:srgbClr val="B7ECFF"/>
                </a:solidFill>
              </a:rPr>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2998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a:t>
            </a:r>
            <a:r>
              <a:rPr lang="en-US" sz="1600" b="1" i="1" dirty="0"/>
              <a:t>?</a:t>
            </a:r>
          </a:p>
          <a:p>
            <a:r>
              <a:rPr lang="en-US" sz="1600" dirty="0"/>
              <a:t>--</a:t>
            </a:r>
            <a:r>
              <a:rPr lang="en-US" sz="1600" b="1" i="1" dirty="0"/>
              <a:t>?</a:t>
            </a:r>
            <a:endParaRPr lang="en-US" sz="1600" b="1" i="1" dirty="0">
              <a:solidFill>
                <a:srgbClr val="B7ECFF"/>
              </a:solidFill>
            </a:endParaRPr>
          </a:p>
          <a:p>
            <a:endParaRPr lang="en-US" sz="1600" i="1" dirty="0">
              <a:solidFill>
                <a:srgbClr val="B7ECFF"/>
              </a:solidFill>
            </a:endParaRPr>
          </a:p>
          <a:p>
            <a:r>
              <a:rPr lang="en-US" sz="1600" i="1" dirty="0">
                <a:solidFill>
                  <a:srgbClr val="B7ECFF"/>
                </a:solidFill>
              </a:rPr>
              <a:t>Which are found in the mucoaqueous layer/gel?</a:t>
            </a:r>
          </a:p>
          <a:p>
            <a:r>
              <a:rPr lang="en-US" sz="1600" dirty="0">
                <a:solidFill>
                  <a:srgbClr val="B7ECFF"/>
                </a:solidFill>
              </a:rPr>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4529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endParaRPr lang="en-US" sz="1600" dirty="0">
              <a:solidFill>
                <a:srgbClr val="B7ECFF"/>
              </a:solidFill>
            </a:endParaRPr>
          </a:p>
          <a:p>
            <a:endParaRPr lang="en-US" sz="1600" i="1" dirty="0">
              <a:solidFill>
                <a:srgbClr val="B7ECFF"/>
              </a:solidFill>
            </a:endParaRPr>
          </a:p>
          <a:p>
            <a:r>
              <a:rPr lang="en-US" sz="1600" i="1" dirty="0">
                <a:solidFill>
                  <a:srgbClr val="B7ECFF"/>
                </a:solidFill>
              </a:rPr>
              <a:t>Which are found in the mucoaqueous layer/gel?</a:t>
            </a:r>
          </a:p>
          <a:p>
            <a:r>
              <a:rPr lang="en-US" sz="1600" dirty="0">
                <a:solidFill>
                  <a:srgbClr val="B7ECFF"/>
                </a:solidFill>
              </a:rPr>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520306-54D2-5140-9AC4-BBB15B04D783}"/>
              </a:ext>
            </a:extLst>
          </p:cNvPr>
          <p:cNvSpPr/>
          <p:nvPr/>
        </p:nvSpPr>
        <p:spPr>
          <a:xfrm>
            <a:off x="1542281" y="2784311"/>
            <a:ext cx="936457" cy="237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C6E387-14AB-79A4-2A87-8199881541C1}"/>
              </a:ext>
            </a:extLst>
          </p:cNvPr>
          <p:cNvSpPr/>
          <p:nvPr/>
        </p:nvSpPr>
        <p:spPr>
          <a:xfrm>
            <a:off x="1529611" y="3021495"/>
            <a:ext cx="1823189" cy="237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8760408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endParaRPr lang="en-US" sz="1600" dirty="0">
              <a:solidFill>
                <a:srgbClr val="B7ECFF"/>
              </a:solidFill>
            </a:endParaRPr>
          </a:p>
          <a:p>
            <a:endParaRPr lang="en-US" sz="1600" i="1" dirty="0">
              <a:solidFill>
                <a:srgbClr val="B7ECFF"/>
              </a:solidFill>
            </a:endParaRPr>
          </a:p>
          <a:p>
            <a:r>
              <a:rPr lang="en-US" sz="1600" i="1" dirty="0">
                <a:solidFill>
                  <a:srgbClr val="B7ECFF"/>
                </a:solidFill>
              </a:rPr>
              <a:t>Which are found in the mucoaqueous layer/gel?</a:t>
            </a:r>
          </a:p>
          <a:p>
            <a:r>
              <a:rPr lang="en-US" sz="1600" dirty="0">
                <a:solidFill>
                  <a:srgbClr val="B7ECFF"/>
                </a:solidFill>
              </a:rPr>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0B80EF-0F0A-E7A2-372F-9B80CA8385F0}"/>
              </a:ext>
            </a:extLst>
          </p:cNvPr>
          <p:cNvSpPr txBox="1"/>
          <p:nvPr/>
        </p:nvSpPr>
        <p:spPr>
          <a:xfrm>
            <a:off x="3395490" y="6423905"/>
            <a:ext cx="5394425" cy="276999"/>
          </a:xfrm>
          <a:prstGeom prst="rect">
            <a:avLst/>
          </a:prstGeom>
          <a:noFill/>
        </p:spPr>
        <p:txBody>
          <a:bodyPr wrap="none" rtlCol="0">
            <a:spAutoFit/>
          </a:bodyPr>
          <a:lstStyle/>
          <a:p>
            <a:r>
              <a:rPr lang="en-US" sz="1200" dirty="0"/>
              <a:t>*aka membrane- </a:t>
            </a:r>
            <a:r>
              <a:rPr lang="en-US" sz="1200" i="1" dirty="0"/>
              <a:t>spanning ,</a:t>
            </a:r>
            <a:r>
              <a:rPr lang="en-US" sz="1200" dirty="0"/>
              <a:t> membrane- </a:t>
            </a:r>
            <a:r>
              <a:rPr lang="en-US" sz="1200" i="1" dirty="0"/>
              <a:t>anchored , </a:t>
            </a:r>
            <a:r>
              <a:rPr lang="en-US" sz="1200" dirty="0"/>
              <a:t>and membrane- </a:t>
            </a:r>
            <a:r>
              <a:rPr lang="en-US" sz="1200" i="1" dirty="0"/>
              <a:t>tethered</a:t>
            </a:r>
          </a:p>
        </p:txBody>
      </p:sp>
      <p:sp>
        <p:nvSpPr>
          <p:cNvPr id="8" name="Rectangle 7">
            <a:extLst>
              <a:ext uri="{FF2B5EF4-FFF2-40B4-BE49-F238E27FC236}">
                <a16:creationId xmlns:a16="http://schemas.microsoft.com/office/drawing/2014/main" id="{57C2E187-E0DA-0605-179A-1A6A2A4C18FD}"/>
              </a:ext>
            </a:extLst>
          </p:cNvPr>
          <p:cNvSpPr/>
          <p:nvPr/>
        </p:nvSpPr>
        <p:spPr>
          <a:xfrm>
            <a:off x="4632489" y="6471879"/>
            <a:ext cx="628624" cy="180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FA8CCF-AF0F-8130-C974-0CEB9903918E}"/>
              </a:ext>
            </a:extLst>
          </p:cNvPr>
          <p:cNvSpPr/>
          <p:nvPr/>
        </p:nvSpPr>
        <p:spPr>
          <a:xfrm>
            <a:off x="8054009" y="6471879"/>
            <a:ext cx="628624" cy="180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63B200-2F30-A7E2-1F76-76CF2679B99B}"/>
              </a:ext>
            </a:extLst>
          </p:cNvPr>
          <p:cNvSpPr/>
          <p:nvPr/>
        </p:nvSpPr>
        <p:spPr>
          <a:xfrm>
            <a:off x="6199560" y="6471879"/>
            <a:ext cx="691570" cy="193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80937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endParaRPr lang="en-US" sz="1600" dirty="0">
              <a:solidFill>
                <a:srgbClr val="B7ECFF"/>
              </a:solidFill>
            </a:endParaRPr>
          </a:p>
          <a:p>
            <a:endParaRPr lang="en-US" sz="1600" i="1" dirty="0">
              <a:solidFill>
                <a:srgbClr val="B7ECFF"/>
              </a:solidFill>
            </a:endParaRPr>
          </a:p>
          <a:p>
            <a:r>
              <a:rPr lang="en-US" sz="1600" i="1" dirty="0">
                <a:solidFill>
                  <a:srgbClr val="B7ECFF"/>
                </a:solidFill>
              </a:rPr>
              <a:t>Which are found in the mucoaqueous layer/gel?</a:t>
            </a:r>
          </a:p>
          <a:p>
            <a:r>
              <a:rPr lang="en-US" sz="1600" dirty="0">
                <a:solidFill>
                  <a:srgbClr val="B7ECFF"/>
                </a:solidFill>
              </a:rPr>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0B80EF-0F0A-E7A2-372F-9B80CA8385F0}"/>
              </a:ext>
            </a:extLst>
          </p:cNvPr>
          <p:cNvSpPr txBox="1"/>
          <p:nvPr/>
        </p:nvSpPr>
        <p:spPr>
          <a:xfrm>
            <a:off x="3395490" y="6423905"/>
            <a:ext cx="5394425" cy="276999"/>
          </a:xfrm>
          <a:prstGeom prst="rect">
            <a:avLst/>
          </a:prstGeom>
          <a:noFill/>
        </p:spPr>
        <p:txBody>
          <a:bodyPr wrap="none" rtlCol="0">
            <a:spAutoFit/>
          </a:bodyPr>
          <a:lstStyle/>
          <a:p>
            <a:r>
              <a:rPr lang="en-US" sz="1200" dirty="0"/>
              <a:t>*aka membrane- </a:t>
            </a:r>
            <a:r>
              <a:rPr lang="en-US" sz="1200" i="1" dirty="0"/>
              <a:t>spanning ,</a:t>
            </a:r>
            <a:r>
              <a:rPr lang="en-US" sz="1200" dirty="0"/>
              <a:t> membrane- </a:t>
            </a:r>
            <a:r>
              <a:rPr lang="en-US" sz="1200" i="1" dirty="0"/>
              <a:t>anchored , </a:t>
            </a:r>
            <a:r>
              <a:rPr lang="en-US" sz="1200" dirty="0"/>
              <a:t>and membrane- </a:t>
            </a:r>
            <a:r>
              <a:rPr lang="en-US" sz="1200" i="1" dirty="0"/>
              <a:t>tethered</a:t>
            </a:r>
          </a:p>
        </p:txBody>
      </p:sp>
    </p:spTree>
    <p:extLst>
      <p:ext uri="{BB962C8B-B14F-4D97-AF65-F5344CB8AC3E}">
        <p14:creationId xmlns:p14="http://schemas.microsoft.com/office/powerpoint/2010/main" val="82238421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solidFill>
                  <a:srgbClr val="B7ECFF"/>
                </a:solidFill>
              </a:rPr>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Tree>
    <p:extLst>
      <p:ext uri="{BB962C8B-B14F-4D97-AF65-F5344CB8AC3E}">
        <p14:creationId xmlns:p14="http://schemas.microsoft.com/office/powerpoint/2010/main" val="225634151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solidFill>
                <a:srgbClr val="B7ECFF"/>
              </a:solidFill>
            </a:endParaRPr>
          </a:p>
          <a:p>
            <a:r>
              <a:rPr lang="en-US" sz="1600" i="1" dirty="0">
                <a:solidFill>
                  <a:srgbClr val="B7ECFF"/>
                </a:solidFill>
              </a:rPr>
              <a:t>Which cells are the chief producers of the secreted mucins?</a:t>
            </a: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Tree>
    <p:extLst>
      <p:ext uri="{BB962C8B-B14F-4D97-AF65-F5344CB8AC3E}">
        <p14:creationId xmlns:p14="http://schemas.microsoft.com/office/powerpoint/2010/main" val="9112126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p>
          <a:p>
            <a:r>
              <a:rPr lang="en-US" sz="1600" i="1" dirty="0"/>
              <a:t>Which cells are the chief producers of the secreted mucins?</a:t>
            </a:r>
            <a:endParaRPr lang="en-US" sz="1600" i="1" dirty="0">
              <a:solidFill>
                <a:srgbClr val="B7ECFF"/>
              </a:solidFill>
            </a:endParaRPr>
          </a:p>
          <a:p>
            <a:r>
              <a:rPr lang="en-US" sz="1600" dirty="0">
                <a:solidFill>
                  <a:srgbClr val="B7ECFF"/>
                </a:solidFill>
              </a:rPr>
              <a:t>Goblet cells 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Tree>
    <p:extLst>
      <p:ext uri="{BB962C8B-B14F-4D97-AF65-F5344CB8AC3E}">
        <p14:creationId xmlns:p14="http://schemas.microsoft.com/office/powerpoint/2010/main" val="3034340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179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p>
          <a:p>
            <a:r>
              <a:rPr lang="en-US" sz="1600" i="1" dirty="0"/>
              <a:t>Which cells are the chief producers of the secreted mucins?</a:t>
            </a:r>
          </a:p>
          <a:p>
            <a:r>
              <a:rPr lang="en-US" sz="1600" dirty="0"/>
              <a:t>Goblet cells </a:t>
            </a:r>
            <a:r>
              <a:rPr lang="en-US" sz="1600" dirty="0">
                <a:solidFill>
                  <a:srgbClr val="B7ECFF"/>
                </a:solidFill>
              </a:rPr>
              <a:t>located in the  conjunctival  epithelium</a:t>
            </a: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Tree>
    <p:extLst>
      <p:ext uri="{BB962C8B-B14F-4D97-AF65-F5344CB8AC3E}">
        <p14:creationId xmlns:p14="http://schemas.microsoft.com/office/powerpoint/2010/main" val="216646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endParaRPr lang="en-US" sz="1400" i="1" dirty="0">
              <a:solidFill>
                <a:schemeClr val="accent6">
                  <a:lumMod val="20000"/>
                  <a:lumOff val="80000"/>
                </a:schemeClr>
              </a:solidFill>
            </a:endParaRPr>
          </a:p>
          <a:p>
            <a:r>
              <a:rPr lang="en-US" sz="1400" dirty="0">
                <a:solidFill>
                  <a:schemeClr val="accent6">
                    <a:lumMod val="20000"/>
                    <a:lumOff val="80000"/>
                  </a:schemeClr>
                </a:solidFill>
              </a:rPr>
              <a:t>The orbicularis oculi</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basic arrangement of the fibers of the orbicularis?</a:t>
            </a:r>
          </a:p>
          <a:p>
            <a:r>
              <a:rPr lang="en-US" sz="1400" dirty="0">
                <a:solidFill>
                  <a:schemeClr val="accent6">
                    <a:lumMod val="20000"/>
                    <a:lumOff val="80000"/>
                  </a:schemeClr>
                </a:solidFill>
              </a:rPr>
              <a:t>As multiple concentric bands encircling all or part of the orbital aperture</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‘multiple bands’ are organized into two basic portions—what are they?      How are they defined? 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solidFill>
                  <a:schemeClr val="accent6">
                    <a:lumMod val="20000"/>
                    <a:lumOff val="80000"/>
                  </a:schemeClr>
                </a:solidFill>
              </a:rPr>
              <a:t>--Orbital: The portion overlying orbital bone</a:t>
            </a:r>
          </a:p>
          <a:p>
            <a:r>
              <a:rPr lang="en-US" sz="1400" dirty="0">
                <a:solidFill>
                  <a:schemeClr val="accent6">
                    <a:lumMod val="20000"/>
                    <a:lumOff val="80000"/>
                  </a:schemeClr>
                </a:solidFill>
              </a:rPr>
              <a:t>--Palpebral: 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20A7679F-F7F0-65EA-926B-5504A0F9FAA6}"/>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3749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p>
          <a:p>
            <a:r>
              <a:rPr lang="en-US" sz="1600" i="1" dirty="0"/>
              <a:t>Which cells are the chief producers of the secreted mucins?</a:t>
            </a:r>
          </a:p>
          <a:p>
            <a:r>
              <a:rPr lang="en-US" sz="1600" dirty="0"/>
              <a:t>Goblet cells </a:t>
            </a:r>
            <a:r>
              <a:rPr lang="en-US" sz="1600" dirty="0">
                <a:solidFill>
                  <a:srgbClr val="0000FF"/>
                </a:solidFill>
              </a:rPr>
              <a:t>located in the  conjunctival  epithelium</a:t>
            </a:r>
            <a:endParaRPr lang="en-US" sz="1600" dirty="0">
              <a:solidFill>
                <a:srgbClr val="B7ECFF"/>
              </a:solidFill>
            </a:endParaRP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4">
            <a:extLst>
              <a:ext uri="{FF2B5EF4-FFF2-40B4-BE49-F238E27FC236}">
                <a16:creationId xmlns:a16="http://schemas.microsoft.com/office/drawing/2014/main" id="{73EEA8B6-2507-0FAE-5E57-F42086802B79}"/>
              </a:ext>
            </a:extLst>
          </p:cNvPr>
          <p:cNvSpPr/>
          <p:nvPr/>
        </p:nvSpPr>
        <p:spPr>
          <a:xfrm>
            <a:off x="3806044" y="4499112"/>
            <a:ext cx="1216530" cy="24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3429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p>
          <a:p>
            <a:r>
              <a:rPr lang="en-US" sz="1600" i="1" dirty="0"/>
              <a:t>Which cells are the chief producers of the secreted mucins?</a:t>
            </a:r>
          </a:p>
          <a:p>
            <a:r>
              <a:rPr lang="en-US" sz="1600" dirty="0"/>
              <a:t>Goblet cells </a:t>
            </a:r>
            <a:r>
              <a:rPr lang="en-US" sz="1600" dirty="0">
                <a:solidFill>
                  <a:srgbClr val="0000FF"/>
                </a:solidFill>
              </a:rPr>
              <a:t>located in the  conjunctival  epithelium</a:t>
            </a:r>
            <a:endParaRPr lang="en-US" sz="1600" dirty="0">
              <a:solidFill>
                <a:srgbClr val="B7ECFF"/>
              </a:solidFill>
            </a:endParaRPr>
          </a:p>
          <a:p>
            <a:endParaRPr lang="en-US" sz="1600" dirty="0">
              <a:solidFill>
                <a:srgbClr val="B7ECFF"/>
              </a:solidFill>
            </a:endParaRPr>
          </a:p>
          <a:p>
            <a:r>
              <a:rPr lang="en-US" sz="1600" i="1" dirty="0">
                <a:solidFill>
                  <a:srgbClr val="B7ECFF"/>
                </a:solidFill>
              </a:rPr>
              <a:t>The ‘membrane bound’ mucins—to which membrane(s), </a:t>
            </a:r>
            <a:r>
              <a:rPr lang="en-US" sz="1600" i="1" dirty="0" err="1">
                <a:solidFill>
                  <a:srgbClr val="B7ECFF"/>
                </a:solidFill>
              </a:rPr>
              <a:t>ie</a:t>
            </a:r>
            <a:r>
              <a:rPr lang="en-US" sz="1600" i="1" dirty="0">
                <a:solidFill>
                  <a:srgbClr val="B7ECFF"/>
                </a:solidFill>
              </a:rPr>
              <a:t>, what cell types and locations, are they bound?</a:t>
            </a: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Tree>
    <p:extLst>
      <p:ext uri="{BB962C8B-B14F-4D97-AF65-F5344CB8AC3E}">
        <p14:creationId xmlns:p14="http://schemas.microsoft.com/office/powerpoint/2010/main" val="28496303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p>
          <a:p>
            <a:r>
              <a:rPr lang="en-US" sz="1600" i="1" dirty="0"/>
              <a:t>Which cells are the chief producers of the secreted mucins?</a:t>
            </a:r>
          </a:p>
          <a:p>
            <a:r>
              <a:rPr lang="en-US" sz="1600" dirty="0"/>
              <a:t>Goblet cells </a:t>
            </a:r>
            <a:r>
              <a:rPr lang="en-US" sz="1600" dirty="0">
                <a:solidFill>
                  <a:srgbClr val="0000FF"/>
                </a:solidFill>
              </a:rPr>
              <a:t>located in the  conjunctival  epithelium</a:t>
            </a:r>
          </a:p>
          <a:p>
            <a:endParaRPr lang="en-US" sz="1600" dirty="0"/>
          </a:p>
          <a:p>
            <a:r>
              <a:rPr lang="en-US" sz="1600" i="1" dirty="0"/>
              <a:t>The ‘membrane bound’ mucins—to which membrane(s), </a:t>
            </a:r>
            <a:r>
              <a:rPr lang="en-US" sz="1600" i="1" dirty="0" err="1"/>
              <a:t>ie</a:t>
            </a:r>
            <a:r>
              <a:rPr lang="en-US" sz="1600" i="1" dirty="0"/>
              <a:t>, what cell types and locations, are they bound?</a:t>
            </a:r>
            <a:endParaRPr lang="en-US" sz="1600" i="1" dirty="0">
              <a:solidFill>
                <a:srgbClr val="B7ECFF"/>
              </a:solidFill>
            </a:endParaRPr>
          </a:p>
          <a:p>
            <a:r>
              <a:rPr lang="en-US" sz="1600" dirty="0">
                <a:solidFill>
                  <a:srgbClr val="B7ECFF"/>
                </a:solidFill>
              </a:rPr>
              <a:t>The  epithelia  of the  cornea  and  </a:t>
            </a:r>
            <a:r>
              <a:rPr lang="en-US" sz="1600" dirty="0" err="1">
                <a:solidFill>
                  <a:srgbClr val="B7ECFF"/>
                </a:solidFill>
              </a:rPr>
              <a:t>conj</a:t>
            </a:r>
            <a:endParaRPr lang="en-US" sz="1600" dirty="0">
              <a:solidFill>
                <a:srgbClr val="B7ECFF"/>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Tree>
    <p:extLst>
      <p:ext uri="{BB962C8B-B14F-4D97-AF65-F5344CB8AC3E}">
        <p14:creationId xmlns:p14="http://schemas.microsoft.com/office/powerpoint/2010/main" val="19646707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p>
          <a:p>
            <a:r>
              <a:rPr lang="en-US" sz="1600" i="1" dirty="0"/>
              <a:t>Which cells are the chief producers of the secreted mucins?</a:t>
            </a:r>
          </a:p>
          <a:p>
            <a:r>
              <a:rPr lang="en-US" sz="1600" dirty="0"/>
              <a:t>Goblet cells </a:t>
            </a:r>
            <a:r>
              <a:rPr lang="en-US" sz="1600" dirty="0">
                <a:solidFill>
                  <a:srgbClr val="0000FF"/>
                </a:solidFill>
              </a:rPr>
              <a:t>located in the  conjunctival  epithelium</a:t>
            </a:r>
          </a:p>
          <a:p>
            <a:endParaRPr lang="en-US" sz="1600" dirty="0"/>
          </a:p>
          <a:p>
            <a:r>
              <a:rPr lang="en-US" sz="1600" i="1" dirty="0"/>
              <a:t>The ‘membrane bound’ mucins—to which membrane(s), </a:t>
            </a:r>
            <a:r>
              <a:rPr lang="en-US" sz="1600" i="1" dirty="0" err="1"/>
              <a:t>ie</a:t>
            </a:r>
            <a:r>
              <a:rPr lang="en-US" sz="1600" i="1" dirty="0"/>
              <a:t>, what cell types and locations, are they bound?</a:t>
            </a:r>
          </a:p>
          <a:p>
            <a:r>
              <a:rPr lang="en-US" sz="1600" dirty="0"/>
              <a:t>The  epithelia  of the  cornea  and  </a:t>
            </a:r>
            <a:r>
              <a:rPr lang="en-US" sz="1600" dirty="0" err="1"/>
              <a:t>conj</a:t>
            </a:r>
            <a:endParaRPr lang="en-US" sz="1600" dirty="0"/>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4">
            <a:extLst>
              <a:ext uri="{FF2B5EF4-FFF2-40B4-BE49-F238E27FC236}">
                <a16:creationId xmlns:a16="http://schemas.microsoft.com/office/drawing/2014/main" id="{BC72B2D0-BA14-8CBE-6650-24CFED43589E}"/>
              </a:ext>
            </a:extLst>
          </p:cNvPr>
          <p:cNvSpPr/>
          <p:nvPr/>
        </p:nvSpPr>
        <p:spPr>
          <a:xfrm>
            <a:off x="1868556" y="5464784"/>
            <a:ext cx="838200" cy="29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65898D-59F2-D390-DEF7-ABF6C61CD63D}"/>
              </a:ext>
            </a:extLst>
          </p:cNvPr>
          <p:cNvSpPr/>
          <p:nvPr/>
        </p:nvSpPr>
        <p:spPr>
          <a:xfrm>
            <a:off x="3355734" y="5486400"/>
            <a:ext cx="1709910"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3496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t>What is the chief function of the mucin component of the mucoaqueous layer?</a:t>
            </a:r>
          </a:p>
          <a:p>
            <a:r>
              <a:rPr lang="en-US" altLang="en-US" sz="1600" dirty="0"/>
              <a:t>Facilitating surface wetting by transforming the epithelial surface from a hydrophobic to a hydrophilic state</a:t>
            </a:r>
          </a:p>
          <a:p>
            <a:endParaRPr lang="en-US" sz="1600" dirty="0"/>
          </a:p>
          <a:p>
            <a:r>
              <a:rPr lang="en-US" sz="1600" i="1" dirty="0"/>
              <a:t>There are two types of mucin present in the tear film and on the ocular surface— what are they?</a:t>
            </a:r>
          </a:p>
          <a:p>
            <a:r>
              <a:rPr lang="en-US" sz="1600" dirty="0"/>
              <a:t>--Secreted  mucins</a:t>
            </a:r>
          </a:p>
          <a:p>
            <a:r>
              <a:rPr lang="en-US" sz="1600" dirty="0"/>
              <a:t>--Membrane-bound*  mucins</a:t>
            </a:r>
          </a:p>
          <a:p>
            <a:endParaRPr lang="en-US" sz="1600" i="1" dirty="0"/>
          </a:p>
          <a:p>
            <a:r>
              <a:rPr lang="en-US" sz="1600" i="1" dirty="0"/>
              <a:t>Which are found in the mucoaqueous layer/gel?</a:t>
            </a:r>
          </a:p>
          <a:p>
            <a:r>
              <a:rPr lang="en-US" sz="1600" dirty="0"/>
              <a:t>Secreted</a:t>
            </a:r>
          </a:p>
          <a:p>
            <a:endParaRPr lang="en-US" sz="1600" dirty="0"/>
          </a:p>
          <a:p>
            <a:r>
              <a:rPr lang="en-US" sz="1600" i="1" dirty="0"/>
              <a:t>Which cells are the chief producers of the secreted mucins?</a:t>
            </a:r>
          </a:p>
          <a:p>
            <a:r>
              <a:rPr lang="en-US" sz="1600" dirty="0"/>
              <a:t>Goblet cells </a:t>
            </a:r>
            <a:r>
              <a:rPr lang="en-US" sz="1600" dirty="0">
                <a:solidFill>
                  <a:srgbClr val="0000FF"/>
                </a:solidFill>
              </a:rPr>
              <a:t>located in the  conjunctival  epithelium</a:t>
            </a:r>
          </a:p>
          <a:p>
            <a:endParaRPr lang="en-US" sz="1600" dirty="0"/>
          </a:p>
          <a:p>
            <a:r>
              <a:rPr lang="en-US" sz="1600" i="1" dirty="0"/>
              <a:t>The ‘membrane bound’ mucins—to which membrane(s), </a:t>
            </a:r>
            <a:r>
              <a:rPr lang="en-US" sz="1600" i="1" dirty="0" err="1"/>
              <a:t>ie</a:t>
            </a:r>
            <a:r>
              <a:rPr lang="en-US" sz="1600" i="1" dirty="0"/>
              <a:t>, what cell types and locations, are they bound?</a:t>
            </a:r>
          </a:p>
          <a:p>
            <a:r>
              <a:rPr lang="en-US" sz="1600" dirty="0"/>
              <a:t>The  epithelia  of the  cornea and </a:t>
            </a:r>
            <a:r>
              <a:rPr lang="en-US" sz="1600" dirty="0" err="1"/>
              <a:t>conj</a:t>
            </a:r>
            <a:endParaRPr lang="en-US" sz="1600" dirty="0"/>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Tree>
    <p:extLst>
      <p:ext uri="{BB962C8B-B14F-4D97-AF65-F5344CB8AC3E}">
        <p14:creationId xmlns:p14="http://schemas.microsoft.com/office/powerpoint/2010/main" val="37164660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1409700" y="5542819"/>
            <a:ext cx="6324600" cy="1077218"/>
          </a:xfrm>
          <a:prstGeom prst="rect">
            <a:avLst/>
          </a:prstGeom>
          <a:noFill/>
        </p:spPr>
        <p:txBody>
          <a:bodyPr wrap="square" rtlCol="0">
            <a:spAutoFit/>
          </a:bodyPr>
          <a:lstStyle/>
          <a:p>
            <a:r>
              <a:rPr lang="en-US" sz="1600" i="0" dirty="0">
                <a:effectLst/>
              </a:rPr>
              <a:t>We saw this depiction of the </a:t>
            </a:r>
            <a:r>
              <a:rPr lang="en-US" sz="1600" i="1" dirty="0">
                <a:effectLst/>
              </a:rPr>
              <a:t>two-phase model of the tear film</a:t>
            </a:r>
            <a:r>
              <a:rPr lang="en-US" sz="1600" i="1" dirty="0"/>
              <a:t> </a:t>
            </a:r>
            <a:r>
              <a:rPr lang="en-US" sz="1600" dirty="0"/>
              <a:t>earlier in the set…</a:t>
            </a:r>
            <a:r>
              <a:rPr lang="en-US" sz="1600" dirty="0">
                <a:solidFill>
                  <a:srgbClr val="0000FF"/>
                </a:solidFill>
              </a:rPr>
              <a:t>But are now ready to note the presence and location of </a:t>
            </a:r>
            <a:r>
              <a:rPr lang="en-US" sz="1600" b="1" dirty="0">
                <a:solidFill>
                  <a:srgbClr val="0000FF"/>
                </a:solidFill>
              </a:rPr>
              <a:t>soluble mucins </a:t>
            </a:r>
            <a:r>
              <a:rPr lang="en-US" sz="1600" dirty="0">
                <a:solidFill>
                  <a:srgbClr val="0000FF"/>
                </a:solidFill>
              </a:rPr>
              <a:t>(found in the mucoaqueous layer of the tear film) and</a:t>
            </a:r>
            <a:r>
              <a:rPr lang="en-US" sz="1600" b="1" dirty="0">
                <a:solidFill>
                  <a:srgbClr val="0000FF"/>
                </a:solidFill>
              </a:rPr>
              <a:t> membrane-bound mucins</a:t>
            </a:r>
            <a:endParaRPr lang="en-US" sz="1600" b="1" i="0" dirty="0">
              <a:solidFill>
                <a:srgbClr val="0000FF"/>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373C3D7-E5D8-A85D-D1CA-B8AF89025A72}"/>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rgbClr val="0000FF"/>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89" y="3676255"/>
            <a:ext cx="1845377" cy="276999"/>
          </a:xfrm>
          <a:prstGeom prst="rect">
            <a:avLst/>
          </a:prstGeom>
          <a:solidFill>
            <a:schemeClr val="bg1"/>
          </a:solidFill>
        </p:spPr>
        <p:txBody>
          <a:bodyPr wrap="none" rtlCol="0">
            <a:spAutoFit/>
          </a:bodyPr>
          <a:lstStyle/>
          <a:p>
            <a:pPr algn="r"/>
            <a:r>
              <a:rPr lang="en-US" sz="1200" dirty="0">
                <a:solidFill>
                  <a:srgbClr val="0000FF"/>
                </a:solidFill>
              </a:rPr>
              <a:t>Membrane-bound mucin</a:t>
            </a:r>
          </a:p>
        </p:txBody>
      </p:sp>
      <p:sp>
        <p:nvSpPr>
          <p:cNvPr id="6" name="Arrow: Down 5">
            <a:extLst>
              <a:ext uri="{FF2B5EF4-FFF2-40B4-BE49-F238E27FC236}">
                <a16:creationId xmlns:a16="http://schemas.microsoft.com/office/drawing/2014/main" id="{8E8F4939-53CA-F16C-1C70-0215CBBA246E}"/>
              </a:ext>
            </a:extLst>
          </p:cNvPr>
          <p:cNvSpPr/>
          <p:nvPr/>
        </p:nvSpPr>
        <p:spPr>
          <a:xfrm rot="20308311">
            <a:off x="1179168" y="2566029"/>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DFFAF40-C348-8C21-6B2F-F0A355E8394A}"/>
              </a:ext>
            </a:extLst>
          </p:cNvPr>
          <p:cNvSpPr/>
          <p:nvPr/>
        </p:nvSpPr>
        <p:spPr>
          <a:xfrm rot="20308311">
            <a:off x="564136" y="2892281"/>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1598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solidFill>
                  <a:schemeClr val="bg1">
                    <a:lumMod val="75000"/>
                  </a:schemeClr>
                </a:solidFill>
              </a:rPr>
              <a:t>What is the chief function of the mucin component of the mucoaqueous layer?</a:t>
            </a:r>
          </a:p>
          <a:p>
            <a:r>
              <a:rPr lang="en-US" altLang="en-US" sz="1600" dirty="0">
                <a:solidFill>
                  <a:schemeClr val="bg1">
                    <a:lumMod val="75000"/>
                  </a:schemeClr>
                </a:solidFill>
              </a:rPr>
              <a:t>Facilitating surface wetting by </a:t>
            </a:r>
            <a:r>
              <a:rPr lang="en-US" altLang="en-US" sz="1600" dirty="0"/>
              <a:t>transforming the epithelial surface from a hydro</a:t>
            </a:r>
            <a:r>
              <a:rPr lang="en-US" altLang="en-US" sz="1600" b="1" dirty="0"/>
              <a:t>phobic</a:t>
            </a:r>
            <a:r>
              <a:rPr lang="en-US" altLang="en-US" sz="1600" dirty="0"/>
              <a:t> to a hydro</a:t>
            </a:r>
            <a:r>
              <a:rPr lang="en-US" altLang="en-US" sz="1600" b="1" dirty="0"/>
              <a:t>philic</a:t>
            </a:r>
            <a:r>
              <a:rPr lang="en-US" altLang="en-US" sz="1600" dirty="0"/>
              <a:t> state</a:t>
            </a:r>
          </a:p>
          <a:p>
            <a:endParaRPr lang="en-US" sz="1600" dirty="0">
              <a:solidFill>
                <a:schemeClr val="bg1">
                  <a:lumMod val="75000"/>
                </a:schemeClr>
              </a:solidFill>
            </a:endParaRPr>
          </a:p>
          <a:p>
            <a:r>
              <a:rPr lang="en-US" sz="1600" i="1" dirty="0">
                <a:solidFill>
                  <a:schemeClr val="bg1">
                    <a:lumMod val="75000"/>
                  </a:schemeClr>
                </a:solidFill>
              </a:rPr>
              <a:t>There are two types of mucin present in the tear film and on the ocular surface— what are they?</a:t>
            </a:r>
          </a:p>
          <a:p>
            <a:r>
              <a:rPr lang="en-US" sz="1600" dirty="0">
                <a:solidFill>
                  <a:schemeClr val="bg1">
                    <a:lumMod val="75000"/>
                  </a:schemeClr>
                </a:solidFill>
              </a:rPr>
              <a:t>--Secreted  mucins</a:t>
            </a:r>
          </a:p>
          <a:p>
            <a:r>
              <a:rPr lang="en-US" sz="1600" dirty="0">
                <a:solidFill>
                  <a:schemeClr val="bg1">
                    <a:lumMod val="75000"/>
                  </a:schemeClr>
                </a:solidFill>
              </a:rPr>
              <a:t>--Membrane-bound*  mucins</a:t>
            </a:r>
          </a:p>
          <a:p>
            <a:endParaRPr lang="en-US" sz="1600" i="1" dirty="0">
              <a:solidFill>
                <a:schemeClr val="bg1">
                  <a:lumMod val="75000"/>
                </a:schemeClr>
              </a:solidFill>
            </a:endParaRPr>
          </a:p>
          <a:p>
            <a:r>
              <a:rPr lang="en-US" sz="1600" i="1" dirty="0">
                <a:solidFill>
                  <a:schemeClr val="bg1">
                    <a:lumMod val="75000"/>
                  </a:schemeClr>
                </a:solidFill>
              </a:rPr>
              <a:t>Which are found in the mucoaqueous layer/gel?</a:t>
            </a:r>
          </a:p>
          <a:p>
            <a:r>
              <a:rPr lang="en-US" sz="1600" dirty="0">
                <a:solidFill>
                  <a:schemeClr val="bg1">
                    <a:lumMod val="75000"/>
                  </a:schemeClr>
                </a:solidFill>
              </a:rPr>
              <a:t>Secreted</a:t>
            </a:r>
          </a:p>
          <a:p>
            <a:endParaRPr lang="en-US" sz="1600" dirty="0">
              <a:solidFill>
                <a:schemeClr val="bg1">
                  <a:lumMod val="75000"/>
                </a:schemeClr>
              </a:solidFill>
            </a:endParaRPr>
          </a:p>
          <a:p>
            <a:r>
              <a:rPr lang="en-US" sz="1600" i="1" dirty="0">
                <a:solidFill>
                  <a:schemeClr val="bg1">
                    <a:lumMod val="75000"/>
                  </a:schemeClr>
                </a:solidFill>
              </a:rPr>
              <a:t>Which cells are the chief producers of the secreted mucins?</a:t>
            </a:r>
          </a:p>
          <a:p>
            <a:r>
              <a:rPr lang="en-US" sz="1600" dirty="0">
                <a:solidFill>
                  <a:schemeClr val="bg1">
                    <a:lumMod val="75000"/>
                  </a:schemeClr>
                </a:solidFill>
              </a:rPr>
              <a:t>Goblet cells located in the  conjunctival  epithelium</a:t>
            </a:r>
          </a:p>
          <a:p>
            <a:endParaRPr lang="en-US" sz="1600" dirty="0">
              <a:solidFill>
                <a:schemeClr val="bg1">
                  <a:lumMod val="75000"/>
                </a:schemeClr>
              </a:solidFill>
            </a:endParaRPr>
          </a:p>
          <a:p>
            <a:r>
              <a:rPr lang="en-US" sz="1600" i="1" dirty="0">
                <a:solidFill>
                  <a:schemeClr val="bg1">
                    <a:lumMod val="75000"/>
                  </a:schemeClr>
                </a:solidFill>
              </a:rPr>
              <a:t>The ‘membrane bound’ mucins—to which membrane(s), </a:t>
            </a:r>
            <a:r>
              <a:rPr lang="en-US" sz="1600" i="1" dirty="0" err="1">
                <a:solidFill>
                  <a:schemeClr val="bg1">
                    <a:lumMod val="75000"/>
                  </a:schemeClr>
                </a:solidFill>
              </a:rPr>
              <a:t>ie</a:t>
            </a:r>
            <a:r>
              <a:rPr lang="en-US" sz="1600" i="1" dirty="0">
                <a:solidFill>
                  <a:schemeClr val="bg1">
                    <a:lumMod val="75000"/>
                  </a:schemeClr>
                </a:solidFill>
              </a:rPr>
              <a:t>, what cell types and locations, are they bound?</a:t>
            </a:r>
          </a:p>
          <a:p>
            <a:r>
              <a:rPr lang="en-US" sz="1600" dirty="0">
                <a:solidFill>
                  <a:schemeClr val="bg1">
                    <a:lumMod val="75000"/>
                  </a:schemeClr>
                </a:solidFill>
              </a:rPr>
              <a:t>The  epithelia  of the  cornea and </a:t>
            </a:r>
            <a:r>
              <a:rPr lang="en-US" sz="1600" dirty="0" err="1">
                <a:solidFill>
                  <a:schemeClr val="bg1">
                    <a:lumMod val="75000"/>
                  </a:schemeClr>
                </a:solidFill>
              </a:rPr>
              <a:t>conj</a:t>
            </a:r>
            <a:endParaRPr lang="en-US" sz="1600" dirty="0">
              <a:solidFill>
                <a:schemeClr val="bg1">
                  <a:lumMod val="75000"/>
                </a:schemeClr>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12">
            <a:extLst>
              <a:ext uri="{FF2B5EF4-FFF2-40B4-BE49-F238E27FC236}">
                <a16:creationId xmlns:a16="http://schemas.microsoft.com/office/drawing/2014/main" id="{564D4932-D045-DF5F-9EDC-881D1AF153F4}"/>
              </a:ext>
            </a:extLst>
          </p:cNvPr>
          <p:cNvSpPr>
            <a:spLocks noChangeArrowheads="1"/>
          </p:cNvSpPr>
          <p:nvPr/>
        </p:nvSpPr>
        <p:spPr bwMode="auto">
          <a:xfrm>
            <a:off x="1745847" y="2183708"/>
            <a:ext cx="5951025" cy="4315027"/>
          </a:xfrm>
          <a:prstGeom prst="rect">
            <a:avLst/>
          </a:prstGeom>
          <a:solidFill>
            <a:schemeClr val="accent5"/>
          </a:solidFill>
          <a:ln>
            <a:noFill/>
          </a:ln>
          <a:effectLst/>
        </p:spPr>
        <p:txBody>
          <a:bodyPr wrap="square">
            <a:spAutoFit/>
          </a:bodyPr>
          <a:lstStyle/>
          <a:p>
            <a:pPr>
              <a:spcBef>
                <a:spcPct val="30000"/>
              </a:spcBef>
              <a:defRPr/>
            </a:pPr>
            <a:r>
              <a:rPr lang="en-US" sz="1400" i="1" dirty="0">
                <a:solidFill>
                  <a:srgbClr val="0000FF"/>
                </a:solidFill>
              </a:rPr>
              <a:t>‘T</a:t>
            </a:r>
            <a:r>
              <a:rPr lang="en-US" altLang="en-US" sz="1400" i="1" dirty="0">
                <a:solidFill>
                  <a:srgbClr val="0000FF"/>
                </a:solidFill>
              </a:rPr>
              <a:t>ransforming the epithelial surface from hydro</a:t>
            </a:r>
            <a:r>
              <a:rPr lang="en-US" altLang="en-US" sz="1400" b="1" i="1" dirty="0">
                <a:solidFill>
                  <a:srgbClr val="0000FF"/>
                </a:solidFill>
              </a:rPr>
              <a:t>phobic</a:t>
            </a:r>
            <a:r>
              <a:rPr lang="en-US" altLang="en-US" sz="1400" i="1" dirty="0">
                <a:solidFill>
                  <a:srgbClr val="0000FF"/>
                </a:solidFill>
              </a:rPr>
              <a:t> to hydro</a:t>
            </a:r>
            <a:r>
              <a:rPr lang="en-US" altLang="en-US" sz="1400" b="1" i="1" dirty="0">
                <a:solidFill>
                  <a:srgbClr val="0000FF"/>
                </a:solidFill>
              </a:rPr>
              <a:t>philic</a:t>
            </a:r>
            <a:r>
              <a:rPr lang="en-US" sz="1400" i="1" dirty="0">
                <a:solidFill>
                  <a:srgbClr val="0000FF"/>
                </a:solidFill>
              </a:rPr>
              <a:t>’—why is this important?</a:t>
            </a:r>
            <a:endParaRPr lang="en-US" sz="1400" i="1" dirty="0">
              <a:solidFill>
                <a:schemeClr val="accent5"/>
              </a:solidFill>
            </a:endParaRPr>
          </a:p>
          <a:p>
            <a:pPr>
              <a:spcBef>
                <a:spcPct val="30000"/>
              </a:spcBef>
              <a:defRPr/>
            </a:pPr>
            <a:r>
              <a:rPr lang="en-US" sz="1400" dirty="0">
                <a:solidFill>
                  <a:schemeClr val="accent5"/>
                </a:solidFill>
              </a:rPr>
              <a:t>Think about the ultrastructure of the membranous surface of K and </a:t>
            </a:r>
            <a:r>
              <a:rPr lang="en-US" sz="1400" dirty="0" err="1">
                <a:solidFill>
                  <a:schemeClr val="accent5"/>
                </a:solidFill>
              </a:rPr>
              <a:t>conj</a:t>
            </a:r>
            <a:r>
              <a:rPr lang="en-US" sz="1400" dirty="0">
                <a:solidFill>
                  <a:schemeClr val="accent5"/>
                </a:solidFill>
              </a:rPr>
              <a:t> epithelial cells. The cell membranes have all sorts of phospholipids, glycolipids, </a:t>
            </a:r>
            <a:r>
              <a:rPr lang="en-US" sz="1400" dirty="0" err="1">
                <a:solidFill>
                  <a:schemeClr val="accent5"/>
                </a:solidFill>
              </a:rPr>
              <a:t>etc</a:t>
            </a:r>
            <a:r>
              <a:rPr lang="en-US" sz="1400" dirty="0">
                <a:solidFill>
                  <a:schemeClr val="accent5"/>
                </a:solidFill>
              </a:rPr>
              <a:t>, sticking up out of them. Because of their lipid nature, these molecules are highly hydrophobic—and thus the ‘naked’ ocular surface would be as well. There’s no way a solution consisting solely of water could coat such a surface—it would simply bead up and fall off.   So how is the ocular surface to be kept moist?</a:t>
            </a:r>
          </a:p>
          <a:p>
            <a:pPr>
              <a:spcBef>
                <a:spcPct val="30000"/>
              </a:spcBef>
              <a:defRPr/>
            </a:pPr>
            <a:r>
              <a:rPr lang="en-US" sz="1400" dirty="0">
                <a:solidFill>
                  <a:schemeClr val="accent5"/>
                </a:solidFill>
              </a:rPr>
              <a:t>As always, nature finds a way. First, the ocular surface isn’t ‘naked;’ rather, it is coated by a filamentous gel-like structure called the  </a:t>
            </a:r>
            <a:r>
              <a:rPr lang="en-US" sz="1400" i="1" dirty="0">
                <a:solidFill>
                  <a:schemeClr val="accent5"/>
                </a:solidFill>
              </a:rPr>
              <a:t>glycocalyx</a:t>
            </a:r>
            <a:r>
              <a:rPr lang="en-US" sz="1400" dirty="0">
                <a:solidFill>
                  <a:schemeClr val="accent5"/>
                </a:solidFill>
              </a:rPr>
              <a:t> . Glycocalyces are common throughout nature (</a:t>
            </a:r>
            <a:r>
              <a:rPr lang="en-US" sz="1400" dirty="0" err="1">
                <a:solidFill>
                  <a:schemeClr val="accent5"/>
                </a:solidFill>
              </a:rPr>
              <a:t>eg</a:t>
            </a:r>
            <a:r>
              <a:rPr lang="en-US" sz="1400" dirty="0">
                <a:solidFill>
                  <a:schemeClr val="accent5"/>
                </a:solidFill>
              </a:rPr>
              <a:t>, bacterial capsules are a glycocalyx) and on multiple cell lines in humans. They serves many purposes related to cell-cell recognition and communication, host defense, etc. In ocular-surface epi cells, the membrane-bound mucins constitute a sizable component of the glycocalyx. The ability of the tear film to coat the ocular surface is greatly facilitated by interactions between the membrane-bound mucins of the glycocalyx and the mucoaqueous-layer ‘bound’ secreted mucins. </a:t>
            </a:r>
          </a:p>
        </p:txBody>
      </p:sp>
    </p:spTree>
    <p:extLst>
      <p:ext uri="{BB962C8B-B14F-4D97-AF65-F5344CB8AC3E}">
        <p14:creationId xmlns:p14="http://schemas.microsoft.com/office/powerpoint/2010/main" val="80079688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solidFill>
                  <a:schemeClr val="bg1">
                    <a:lumMod val="75000"/>
                  </a:schemeClr>
                </a:solidFill>
              </a:rPr>
              <a:t>What is the chief function of the mucin component of the mucoaqueous layer?</a:t>
            </a:r>
          </a:p>
          <a:p>
            <a:r>
              <a:rPr lang="en-US" altLang="en-US" sz="1600" dirty="0">
                <a:solidFill>
                  <a:schemeClr val="bg1">
                    <a:lumMod val="75000"/>
                  </a:schemeClr>
                </a:solidFill>
              </a:rPr>
              <a:t>Facilitating surface wetting by </a:t>
            </a:r>
            <a:r>
              <a:rPr lang="en-US" altLang="en-US" sz="1600" dirty="0"/>
              <a:t>transforming the epithelial surface from a hydro</a:t>
            </a:r>
            <a:r>
              <a:rPr lang="en-US" altLang="en-US" sz="1600" b="1" dirty="0"/>
              <a:t>phobic</a:t>
            </a:r>
            <a:r>
              <a:rPr lang="en-US" altLang="en-US" sz="1600" dirty="0"/>
              <a:t> to a hydro</a:t>
            </a:r>
            <a:r>
              <a:rPr lang="en-US" altLang="en-US" sz="1600" b="1" dirty="0"/>
              <a:t>philic</a:t>
            </a:r>
            <a:r>
              <a:rPr lang="en-US" altLang="en-US" sz="1600" dirty="0"/>
              <a:t> state</a:t>
            </a:r>
          </a:p>
          <a:p>
            <a:endParaRPr lang="en-US" sz="1600" dirty="0">
              <a:solidFill>
                <a:schemeClr val="bg1">
                  <a:lumMod val="75000"/>
                </a:schemeClr>
              </a:solidFill>
            </a:endParaRPr>
          </a:p>
          <a:p>
            <a:r>
              <a:rPr lang="en-US" sz="1600" i="1" dirty="0">
                <a:solidFill>
                  <a:schemeClr val="bg1">
                    <a:lumMod val="75000"/>
                  </a:schemeClr>
                </a:solidFill>
              </a:rPr>
              <a:t>There are two types of mucin present in the tear film and on the ocular surface— what are they?</a:t>
            </a:r>
          </a:p>
          <a:p>
            <a:r>
              <a:rPr lang="en-US" sz="1600" dirty="0">
                <a:solidFill>
                  <a:schemeClr val="bg1">
                    <a:lumMod val="75000"/>
                  </a:schemeClr>
                </a:solidFill>
              </a:rPr>
              <a:t>--Secreted  mucins</a:t>
            </a:r>
          </a:p>
          <a:p>
            <a:r>
              <a:rPr lang="en-US" sz="1600" dirty="0">
                <a:solidFill>
                  <a:schemeClr val="bg1">
                    <a:lumMod val="75000"/>
                  </a:schemeClr>
                </a:solidFill>
              </a:rPr>
              <a:t>--Membrane-bound*  mucins</a:t>
            </a:r>
          </a:p>
          <a:p>
            <a:endParaRPr lang="en-US" sz="1600" i="1" dirty="0">
              <a:solidFill>
                <a:schemeClr val="bg1">
                  <a:lumMod val="75000"/>
                </a:schemeClr>
              </a:solidFill>
            </a:endParaRPr>
          </a:p>
          <a:p>
            <a:r>
              <a:rPr lang="en-US" sz="1600" i="1" dirty="0">
                <a:solidFill>
                  <a:schemeClr val="bg1">
                    <a:lumMod val="75000"/>
                  </a:schemeClr>
                </a:solidFill>
              </a:rPr>
              <a:t>Which are found in the mucoaqueous layer/gel?</a:t>
            </a:r>
          </a:p>
          <a:p>
            <a:r>
              <a:rPr lang="en-US" sz="1600" dirty="0">
                <a:solidFill>
                  <a:schemeClr val="bg1">
                    <a:lumMod val="75000"/>
                  </a:schemeClr>
                </a:solidFill>
              </a:rPr>
              <a:t>Secreted</a:t>
            </a:r>
          </a:p>
          <a:p>
            <a:endParaRPr lang="en-US" sz="1600" dirty="0">
              <a:solidFill>
                <a:schemeClr val="bg1">
                  <a:lumMod val="75000"/>
                </a:schemeClr>
              </a:solidFill>
            </a:endParaRPr>
          </a:p>
          <a:p>
            <a:r>
              <a:rPr lang="en-US" sz="1600" i="1" dirty="0">
                <a:solidFill>
                  <a:schemeClr val="bg1">
                    <a:lumMod val="75000"/>
                  </a:schemeClr>
                </a:solidFill>
              </a:rPr>
              <a:t>Which cells are the chief producers of the secreted mucins?</a:t>
            </a:r>
          </a:p>
          <a:p>
            <a:r>
              <a:rPr lang="en-US" sz="1600" dirty="0">
                <a:solidFill>
                  <a:schemeClr val="bg1">
                    <a:lumMod val="75000"/>
                  </a:schemeClr>
                </a:solidFill>
              </a:rPr>
              <a:t>Goblet cells located in the  conjunctival  epithelium</a:t>
            </a:r>
          </a:p>
          <a:p>
            <a:endParaRPr lang="en-US" sz="1600" dirty="0">
              <a:solidFill>
                <a:schemeClr val="bg1">
                  <a:lumMod val="75000"/>
                </a:schemeClr>
              </a:solidFill>
            </a:endParaRPr>
          </a:p>
          <a:p>
            <a:r>
              <a:rPr lang="en-US" sz="1600" i="1" dirty="0">
                <a:solidFill>
                  <a:schemeClr val="bg1">
                    <a:lumMod val="75000"/>
                  </a:schemeClr>
                </a:solidFill>
              </a:rPr>
              <a:t>The ‘membrane bound’ mucins—to which membrane(s), </a:t>
            </a:r>
            <a:r>
              <a:rPr lang="en-US" sz="1600" i="1" dirty="0" err="1">
                <a:solidFill>
                  <a:schemeClr val="bg1">
                    <a:lumMod val="75000"/>
                  </a:schemeClr>
                </a:solidFill>
              </a:rPr>
              <a:t>ie</a:t>
            </a:r>
            <a:r>
              <a:rPr lang="en-US" sz="1600" i="1" dirty="0">
                <a:solidFill>
                  <a:schemeClr val="bg1">
                    <a:lumMod val="75000"/>
                  </a:schemeClr>
                </a:solidFill>
              </a:rPr>
              <a:t>, what cell types and locations, are they bound?</a:t>
            </a:r>
          </a:p>
          <a:p>
            <a:r>
              <a:rPr lang="en-US" sz="1600" dirty="0">
                <a:solidFill>
                  <a:schemeClr val="bg1">
                    <a:lumMod val="75000"/>
                  </a:schemeClr>
                </a:solidFill>
              </a:rPr>
              <a:t>The  epithelia  of the  cornea and </a:t>
            </a:r>
            <a:r>
              <a:rPr lang="en-US" sz="1600" dirty="0" err="1">
                <a:solidFill>
                  <a:schemeClr val="bg1">
                    <a:lumMod val="75000"/>
                  </a:schemeClr>
                </a:solidFill>
              </a:rPr>
              <a:t>conj</a:t>
            </a:r>
            <a:endParaRPr lang="en-US" sz="1600" dirty="0">
              <a:solidFill>
                <a:schemeClr val="bg1">
                  <a:lumMod val="75000"/>
                </a:schemeClr>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12">
            <a:extLst>
              <a:ext uri="{FF2B5EF4-FFF2-40B4-BE49-F238E27FC236}">
                <a16:creationId xmlns:a16="http://schemas.microsoft.com/office/drawing/2014/main" id="{564D4932-D045-DF5F-9EDC-881D1AF153F4}"/>
              </a:ext>
            </a:extLst>
          </p:cNvPr>
          <p:cNvSpPr>
            <a:spLocks noChangeArrowheads="1"/>
          </p:cNvSpPr>
          <p:nvPr/>
        </p:nvSpPr>
        <p:spPr bwMode="auto">
          <a:xfrm>
            <a:off x="1745847" y="2183708"/>
            <a:ext cx="5951025" cy="4315027"/>
          </a:xfrm>
          <a:prstGeom prst="rect">
            <a:avLst/>
          </a:prstGeom>
          <a:solidFill>
            <a:schemeClr val="accent5"/>
          </a:solidFill>
          <a:ln>
            <a:noFill/>
          </a:ln>
          <a:effectLst/>
        </p:spPr>
        <p:txBody>
          <a:bodyPr wrap="square">
            <a:spAutoFit/>
          </a:bodyPr>
          <a:lstStyle/>
          <a:p>
            <a:pPr>
              <a:spcBef>
                <a:spcPct val="30000"/>
              </a:spcBef>
              <a:defRPr/>
            </a:pPr>
            <a:r>
              <a:rPr lang="en-US" sz="1400" i="1" dirty="0">
                <a:solidFill>
                  <a:srgbClr val="0000FF"/>
                </a:solidFill>
              </a:rPr>
              <a:t>‘T</a:t>
            </a:r>
            <a:r>
              <a:rPr lang="en-US" altLang="en-US" sz="1400" i="1" dirty="0">
                <a:solidFill>
                  <a:srgbClr val="0000FF"/>
                </a:solidFill>
              </a:rPr>
              <a:t>ransforming the epithelial surface from hydro</a:t>
            </a:r>
            <a:r>
              <a:rPr lang="en-US" altLang="en-US" sz="1400" b="1" i="1" dirty="0">
                <a:solidFill>
                  <a:srgbClr val="0000FF"/>
                </a:solidFill>
              </a:rPr>
              <a:t>phobic</a:t>
            </a:r>
            <a:r>
              <a:rPr lang="en-US" altLang="en-US" sz="1400" i="1" dirty="0">
                <a:solidFill>
                  <a:srgbClr val="0000FF"/>
                </a:solidFill>
              </a:rPr>
              <a:t> to hydro</a:t>
            </a:r>
            <a:r>
              <a:rPr lang="en-US" altLang="en-US" sz="1400" b="1" i="1" dirty="0">
                <a:solidFill>
                  <a:srgbClr val="0000FF"/>
                </a:solidFill>
              </a:rPr>
              <a:t>philic</a:t>
            </a:r>
            <a:r>
              <a:rPr lang="en-US" sz="1400" i="1" dirty="0">
                <a:solidFill>
                  <a:srgbClr val="0000FF"/>
                </a:solidFill>
              </a:rPr>
              <a:t>’—why is this important?</a:t>
            </a:r>
          </a:p>
          <a:p>
            <a:pPr>
              <a:spcBef>
                <a:spcPct val="30000"/>
              </a:spcBef>
              <a:defRPr/>
            </a:pPr>
            <a:r>
              <a:rPr lang="en-US" sz="1400" dirty="0">
                <a:solidFill>
                  <a:srgbClr val="0000FF"/>
                </a:solidFill>
              </a:rPr>
              <a:t>Think about the ultrastructure of the membranous surface of K and </a:t>
            </a:r>
            <a:r>
              <a:rPr lang="en-US" sz="1400" dirty="0" err="1">
                <a:solidFill>
                  <a:srgbClr val="0000FF"/>
                </a:solidFill>
              </a:rPr>
              <a:t>conj</a:t>
            </a:r>
            <a:r>
              <a:rPr lang="en-US" sz="1400" dirty="0">
                <a:solidFill>
                  <a:srgbClr val="0000FF"/>
                </a:solidFill>
              </a:rPr>
              <a:t> epithelial cells. The cell membranes have all sorts of phospholipids, glycolipids, </a:t>
            </a:r>
            <a:r>
              <a:rPr lang="en-US" sz="1400" dirty="0" err="1">
                <a:solidFill>
                  <a:srgbClr val="0000FF"/>
                </a:solidFill>
              </a:rPr>
              <a:t>etc</a:t>
            </a:r>
            <a:r>
              <a:rPr lang="en-US" sz="1400" dirty="0">
                <a:solidFill>
                  <a:srgbClr val="0000FF"/>
                </a:solidFill>
              </a:rPr>
              <a:t>, sticking up out of them. Because of their lipid nature, these molecules are highly hydrophobic—and thus the ‘naked’ ocular surface would be as well. </a:t>
            </a:r>
            <a:r>
              <a:rPr lang="en-US" sz="1400" dirty="0">
                <a:solidFill>
                  <a:schemeClr val="accent5"/>
                </a:solidFill>
              </a:rPr>
              <a:t>There’s no way a solution consisting solely of water could coat such a surface—it would simply bead up and fall off.   So how is the ocular surface to be kept moist?</a:t>
            </a:r>
          </a:p>
          <a:p>
            <a:pPr>
              <a:spcBef>
                <a:spcPct val="30000"/>
              </a:spcBef>
              <a:defRPr/>
            </a:pPr>
            <a:r>
              <a:rPr lang="en-US" sz="1400" dirty="0">
                <a:solidFill>
                  <a:schemeClr val="accent5"/>
                </a:solidFill>
              </a:rPr>
              <a:t>As always, nature finds a way. First, the ocular surface isn’t ‘naked;’ rather, it is coated by a filamentous gel-like structure called the  </a:t>
            </a:r>
            <a:r>
              <a:rPr lang="en-US" sz="1400" i="1" dirty="0">
                <a:solidFill>
                  <a:schemeClr val="accent5"/>
                </a:solidFill>
              </a:rPr>
              <a:t>glycocalyx</a:t>
            </a:r>
            <a:r>
              <a:rPr lang="en-US" sz="1400" dirty="0">
                <a:solidFill>
                  <a:schemeClr val="accent5"/>
                </a:solidFill>
              </a:rPr>
              <a:t> . Glycocalyces are common throughout nature (</a:t>
            </a:r>
            <a:r>
              <a:rPr lang="en-US" sz="1400" dirty="0" err="1">
                <a:solidFill>
                  <a:schemeClr val="accent5"/>
                </a:solidFill>
              </a:rPr>
              <a:t>eg</a:t>
            </a:r>
            <a:r>
              <a:rPr lang="en-US" sz="1400" dirty="0">
                <a:solidFill>
                  <a:schemeClr val="accent5"/>
                </a:solidFill>
              </a:rPr>
              <a:t>, bacterial capsules are a glycocalyx) and on multiple cell lines in humans. They serves many purposes related to cell-cell recognition and communication, host defense, etc. In ocular-surface epi cells, the membrane-bound mucins constitute a sizable component of the glycocalyx. The ability of the tear film to coat the ocular surface is greatly facilitated by interactions between the membrane-bound mucins of the glycocalyx and the mucoaqueous-layer ‘bound’ secreted mucins. </a:t>
            </a:r>
          </a:p>
        </p:txBody>
      </p:sp>
    </p:spTree>
    <p:extLst>
      <p:ext uri="{BB962C8B-B14F-4D97-AF65-F5344CB8AC3E}">
        <p14:creationId xmlns:p14="http://schemas.microsoft.com/office/powerpoint/2010/main" val="6582532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solidFill>
                  <a:schemeClr val="bg1">
                    <a:lumMod val="75000"/>
                  </a:schemeClr>
                </a:solidFill>
              </a:rPr>
              <a:t>What is the chief function of the mucin component of the mucoaqueous layer?</a:t>
            </a:r>
          </a:p>
          <a:p>
            <a:r>
              <a:rPr lang="en-US" altLang="en-US" sz="1600" dirty="0">
                <a:solidFill>
                  <a:schemeClr val="bg1">
                    <a:lumMod val="75000"/>
                  </a:schemeClr>
                </a:solidFill>
              </a:rPr>
              <a:t>Facilitating surface wetting by </a:t>
            </a:r>
            <a:r>
              <a:rPr lang="en-US" altLang="en-US" sz="1600" dirty="0"/>
              <a:t>transforming the epithelial surface from a hydro</a:t>
            </a:r>
            <a:r>
              <a:rPr lang="en-US" altLang="en-US" sz="1600" b="1" dirty="0"/>
              <a:t>phobic</a:t>
            </a:r>
            <a:r>
              <a:rPr lang="en-US" altLang="en-US" sz="1600" dirty="0"/>
              <a:t> to a hydro</a:t>
            </a:r>
            <a:r>
              <a:rPr lang="en-US" altLang="en-US" sz="1600" b="1" dirty="0"/>
              <a:t>philic</a:t>
            </a:r>
            <a:r>
              <a:rPr lang="en-US" altLang="en-US" sz="1600" dirty="0"/>
              <a:t> state</a:t>
            </a:r>
          </a:p>
          <a:p>
            <a:endParaRPr lang="en-US" sz="1600" dirty="0">
              <a:solidFill>
                <a:schemeClr val="bg1">
                  <a:lumMod val="75000"/>
                </a:schemeClr>
              </a:solidFill>
            </a:endParaRPr>
          </a:p>
          <a:p>
            <a:r>
              <a:rPr lang="en-US" sz="1600" i="1" dirty="0">
                <a:solidFill>
                  <a:schemeClr val="bg1">
                    <a:lumMod val="75000"/>
                  </a:schemeClr>
                </a:solidFill>
              </a:rPr>
              <a:t>There are two types of mucin present in the tear film and on the ocular surface— what are they?</a:t>
            </a:r>
          </a:p>
          <a:p>
            <a:r>
              <a:rPr lang="en-US" sz="1600" dirty="0">
                <a:solidFill>
                  <a:schemeClr val="bg1">
                    <a:lumMod val="75000"/>
                  </a:schemeClr>
                </a:solidFill>
              </a:rPr>
              <a:t>--Secreted  mucins</a:t>
            </a:r>
          </a:p>
          <a:p>
            <a:r>
              <a:rPr lang="en-US" sz="1600" dirty="0">
                <a:solidFill>
                  <a:schemeClr val="bg1">
                    <a:lumMod val="75000"/>
                  </a:schemeClr>
                </a:solidFill>
              </a:rPr>
              <a:t>--Membrane-bound*  mucins</a:t>
            </a:r>
          </a:p>
          <a:p>
            <a:endParaRPr lang="en-US" sz="1600" i="1" dirty="0">
              <a:solidFill>
                <a:schemeClr val="bg1">
                  <a:lumMod val="75000"/>
                </a:schemeClr>
              </a:solidFill>
            </a:endParaRPr>
          </a:p>
          <a:p>
            <a:r>
              <a:rPr lang="en-US" sz="1600" i="1" dirty="0">
                <a:solidFill>
                  <a:schemeClr val="bg1">
                    <a:lumMod val="75000"/>
                  </a:schemeClr>
                </a:solidFill>
              </a:rPr>
              <a:t>Which are found in the mucoaqueous layer/gel?</a:t>
            </a:r>
          </a:p>
          <a:p>
            <a:r>
              <a:rPr lang="en-US" sz="1600" dirty="0">
                <a:solidFill>
                  <a:schemeClr val="bg1">
                    <a:lumMod val="75000"/>
                  </a:schemeClr>
                </a:solidFill>
              </a:rPr>
              <a:t>Secreted</a:t>
            </a:r>
          </a:p>
          <a:p>
            <a:endParaRPr lang="en-US" sz="1600" dirty="0">
              <a:solidFill>
                <a:schemeClr val="bg1">
                  <a:lumMod val="75000"/>
                </a:schemeClr>
              </a:solidFill>
            </a:endParaRPr>
          </a:p>
          <a:p>
            <a:r>
              <a:rPr lang="en-US" sz="1600" i="1" dirty="0">
                <a:solidFill>
                  <a:schemeClr val="bg1">
                    <a:lumMod val="75000"/>
                  </a:schemeClr>
                </a:solidFill>
              </a:rPr>
              <a:t>Which cells are the chief producers of the secreted mucins?</a:t>
            </a:r>
          </a:p>
          <a:p>
            <a:r>
              <a:rPr lang="en-US" sz="1600" dirty="0">
                <a:solidFill>
                  <a:schemeClr val="bg1">
                    <a:lumMod val="75000"/>
                  </a:schemeClr>
                </a:solidFill>
              </a:rPr>
              <a:t>Goblet cells located in the  conjunctival  epithelium</a:t>
            </a:r>
          </a:p>
          <a:p>
            <a:endParaRPr lang="en-US" sz="1600" dirty="0">
              <a:solidFill>
                <a:schemeClr val="bg1">
                  <a:lumMod val="75000"/>
                </a:schemeClr>
              </a:solidFill>
            </a:endParaRPr>
          </a:p>
          <a:p>
            <a:r>
              <a:rPr lang="en-US" sz="1600" i="1" dirty="0">
                <a:solidFill>
                  <a:schemeClr val="bg1">
                    <a:lumMod val="75000"/>
                  </a:schemeClr>
                </a:solidFill>
              </a:rPr>
              <a:t>The ‘membrane bound’ mucins—to which membrane(s), </a:t>
            </a:r>
            <a:r>
              <a:rPr lang="en-US" sz="1600" i="1" dirty="0" err="1">
                <a:solidFill>
                  <a:schemeClr val="bg1">
                    <a:lumMod val="75000"/>
                  </a:schemeClr>
                </a:solidFill>
              </a:rPr>
              <a:t>ie</a:t>
            </a:r>
            <a:r>
              <a:rPr lang="en-US" sz="1600" i="1" dirty="0">
                <a:solidFill>
                  <a:schemeClr val="bg1">
                    <a:lumMod val="75000"/>
                  </a:schemeClr>
                </a:solidFill>
              </a:rPr>
              <a:t>, what cell types and locations, are they bound?</a:t>
            </a:r>
          </a:p>
          <a:p>
            <a:r>
              <a:rPr lang="en-US" sz="1600" dirty="0">
                <a:solidFill>
                  <a:schemeClr val="bg1">
                    <a:lumMod val="75000"/>
                  </a:schemeClr>
                </a:solidFill>
              </a:rPr>
              <a:t>The  epithelia  of the  cornea and </a:t>
            </a:r>
            <a:r>
              <a:rPr lang="en-US" sz="1600" dirty="0" err="1">
                <a:solidFill>
                  <a:schemeClr val="bg1">
                    <a:lumMod val="75000"/>
                  </a:schemeClr>
                </a:solidFill>
              </a:rPr>
              <a:t>conj</a:t>
            </a:r>
            <a:endParaRPr lang="en-US" sz="1600" dirty="0">
              <a:solidFill>
                <a:schemeClr val="bg1">
                  <a:lumMod val="75000"/>
                </a:schemeClr>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12">
            <a:extLst>
              <a:ext uri="{FF2B5EF4-FFF2-40B4-BE49-F238E27FC236}">
                <a16:creationId xmlns:a16="http://schemas.microsoft.com/office/drawing/2014/main" id="{564D4932-D045-DF5F-9EDC-881D1AF153F4}"/>
              </a:ext>
            </a:extLst>
          </p:cNvPr>
          <p:cNvSpPr>
            <a:spLocks noChangeArrowheads="1"/>
          </p:cNvSpPr>
          <p:nvPr/>
        </p:nvSpPr>
        <p:spPr bwMode="auto">
          <a:xfrm>
            <a:off x="1745847" y="2183708"/>
            <a:ext cx="5951025" cy="4315027"/>
          </a:xfrm>
          <a:prstGeom prst="rect">
            <a:avLst/>
          </a:prstGeom>
          <a:solidFill>
            <a:schemeClr val="accent5"/>
          </a:solidFill>
          <a:ln>
            <a:noFill/>
          </a:ln>
          <a:effectLst/>
        </p:spPr>
        <p:txBody>
          <a:bodyPr wrap="square">
            <a:spAutoFit/>
          </a:bodyPr>
          <a:lstStyle/>
          <a:p>
            <a:pPr>
              <a:spcBef>
                <a:spcPct val="30000"/>
              </a:spcBef>
              <a:defRPr/>
            </a:pPr>
            <a:r>
              <a:rPr lang="en-US" sz="1400" i="1" dirty="0">
                <a:solidFill>
                  <a:srgbClr val="0000FF"/>
                </a:solidFill>
              </a:rPr>
              <a:t>‘T</a:t>
            </a:r>
            <a:r>
              <a:rPr lang="en-US" altLang="en-US" sz="1400" i="1" dirty="0">
                <a:solidFill>
                  <a:srgbClr val="0000FF"/>
                </a:solidFill>
              </a:rPr>
              <a:t>ransforming the epithelial surface from hydro</a:t>
            </a:r>
            <a:r>
              <a:rPr lang="en-US" altLang="en-US" sz="1400" b="1" i="1" dirty="0">
                <a:solidFill>
                  <a:srgbClr val="0000FF"/>
                </a:solidFill>
              </a:rPr>
              <a:t>phobic</a:t>
            </a:r>
            <a:r>
              <a:rPr lang="en-US" altLang="en-US" sz="1400" i="1" dirty="0">
                <a:solidFill>
                  <a:srgbClr val="0000FF"/>
                </a:solidFill>
              </a:rPr>
              <a:t> to hydro</a:t>
            </a:r>
            <a:r>
              <a:rPr lang="en-US" altLang="en-US" sz="1400" b="1" i="1" dirty="0">
                <a:solidFill>
                  <a:srgbClr val="0000FF"/>
                </a:solidFill>
              </a:rPr>
              <a:t>philic</a:t>
            </a:r>
            <a:r>
              <a:rPr lang="en-US" sz="1400" i="1" dirty="0">
                <a:solidFill>
                  <a:srgbClr val="0000FF"/>
                </a:solidFill>
              </a:rPr>
              <a:t>’—why is this important?</a:t>
            </a:r>
          </a:p>
          <a:p>
            <a:pPr>
              <a:spcBef>
                <a:spcPct val="30000"/>
              </a:spcBef>
              <a:defRPr/>
            </a:pPr>
            <a:r>
              <a:rPr lang="en-US" sz="1400" dirty="0">
                <a:solidFill>
                  <a:srgbClr val="0000FF"/>
                </a:solidFill>
              </a:rPr>
              <a:t>Think about the ultrastructure of the membranous surface of K and </a:t>
            </a:r>
            <a:r>
              <a:rPr lang="en-US" sz="1400" dirty="0" err="1">
                <a:solidFill>
                  <a:srgbClr val="0000FF"/>
                </a:solidFill>
              </a:rPr>
              <a:t>conj</a:t>
            </a:r>
            <a:r>
              <a:rPr lang="en-US" sz="1400" dirty="0">
                <a:solidFill>
                  <a:srgbClr val="0000FF"/>
                </a:solidFill>
              </a:rPr>
              <a:t> epithelial cells. The cell membranes have all sorts of phospholipids, glycolipids, </a:t>
            </a:r>
            <a:r>
              <a:rPr lang="en-US" sz="1400" dirty="0" err="1">
                <a:solidFill>
                  <a:srgbClr val="0000FF"/>
                </a:solidFill>
              </a:rPr>
              <a:t>etc</a:t>
            </a:r>
            <a:r>
              <a:rPr lang="en-US" sz="1400" dirty="0">
                <a:solidFill>
                  <a:srgbClr val="0000FF"/>
                </a:solidFill>
              </a:rPr>
              <a:t>, sticking up out of them. Because of their lipid nature, these molecules are highly hydrophobic—and thus the ‘naked’ ocular surface would be as well. </a:t>
            </a:r>
            <a:r>
              <a:rPr lang="en-US" sz="1400" dirty="0"/>
              <a:t>There’s no way a solution consisting solely of water could coat such a surface—it would simply bead up and fall off.   So how is the ocular surface to be kept moist?</a:t>
            </a:r>
            <a:endParaRPr lang="en-US" sz="1400" dirty="0">
              <a:solidFill>
                <a:schemeClr val="accent5"/>
              </a:solidFill>
            </a:endParaRPr>
          </a:p>
          <a:p>
            <a:pPr>
              <a:spcBef>
                <a:spcPct val="30000"/>
              </a:spcBef>
              <a:defRPr/>
            </a:pPr>
            <a:r>
              <a:rPr lang="en-US" sz="1400" dirty="0">
                <a:solidFill>
                  <a:schemeClr val="accent5"/>
                </a:solidFill>
              </a:rPr>
              <a:t>As always, nature finds a way. First, the ocular surface isn’t ‘naked;’ rather, it is coated by a filamentous gel-like structure called the  </a:t>
            </a:r>
            <a:r>
              <a:rPr lang="en-US" sz="1400" i="1" dirty="0">
                <a:solidFill>
                  <a:schemeClr val="accent5"/>
                </a:solidFill>
              </a:rPr>
              <a:t>glycocalyx</a:t>
            </a:r>
            <a:r>
              <a:rPr lang="en-US" sz="1400" dirty="0">
                <a:solidFill>
                  <a:schemeClr val="accent5"/>
                </a:solidFill>
              </a:rPr>
              <a:t> . Glycocalyces are common throughout nature (</a:t>
            </a:r>
            <a:r>
              <a:rPr lang="en-US" sz="1400" dirty="0" err="1">
                <a:solidFill>
                  <a:schemeClr val="accent5"/>
                </a:solidFill>
              </a:rPr>
              <a:t>eg</a:t>
            </a:r>
            <a:r>
              <a:rPr lang="en-US" sz="1400" dirty="0">
                <a:solidFill>
                  <a:schemeClr val="accent5"/>
                </a:solidFill>
              </a:rPr>
              <a:t>, bacterial capsules are a glycocalyx) and on multiple cell lines in humans. They serves many purposes related to cell-cell recognition and communication, host defense, etc. In ocular-surface epi cells, the membrane-bound mucins constitute a sizable component of the glycocalyx. The ability of the tear film to coat the ocular surface is greatly facilitated by interactions between the membrane-bound mucins of the glycocalyx and the mucoaqueous-layer ‘bound’ secreted mucins. </a:t>
            </a:r>
          </a:p>
        </p:txBody>
      </p:sp>
    </p:spTree>
    <p:extLst>
      <p:ext uri="{BB962C8B-B14F-4D97-AF65-F5344CB8AC3E}">
        <p14:creationId xmlns:p14="http://schemas.microsoft.com/office/powerpoint/2010/main" val="35409132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189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solidFill>
                  <a:schemeClr val="bg1">
                    <a:lumMod val="75000"/>
                  </a:schemeClr>
                </a:solidFill>
              </a:rPr>
              <a:t>What is the chief function of the mucin component of the mucoaqueous layer?</a:t>
            </a:r>
          </a:p>
          <a:p>
            <a:r>
              <a:rPr lang="en-US" altLang="en-US" sz="1600" dirty="0">
                <a:solidFill>
                  <a:schemeClr val="bg1">
                    <a:lumMod val="75000"/>
                  </a:schemeClr>
                </a:solidFill>
              </a:rPr>
              <a:t>Facilitating surface wetting by </a:t>
            </a:r>
            <a:r>
              <a:rPr lang="en-US" altLang="en-US" sz="1600" dirty="0"/>
              <a:t>transforming the epithelial surface from a hydro</a:t>
            </a:r>
            <a:r>
              <a:rPr lang="en-US" altLang="en-US" sz="1600" b="1" dirty="0"/>
              <a:t>phobic</a:t>
            </a:r>
            <a:r>
              <a:rPr lang="en-US" altLang="en-US" sz="1600" dirty="0"/>
              <a:t> to a hydro</a:t>
            </a:r>
            <a:r>
              <a:rPr lang="en-US" altLang="en-US" sz="1600" b="1" dirty="0"/>
              <a:t>philic</a:t>
            </a:r>
            <a:r>
              <a:rPr lang="en-US" altLang="en-US" sz="1600" dirty="0"/>
              <a:t> state</a:t>
            </a:r>
          </a:p>
          <a:p>
            <a:endParaRPr lang="en-US" sz="1600" dirty="0">
              <a:solidFill>
                <a:schemeClr val="bg1">
                  <a:lumMod val="75000"/>
                </a:schemeClr>
              </a:solidFill>
            </a:endParaRPr>
          </a:p>
          <a:p>
            <a:r>
              <a:rPr lang="en-US" sz="1600" i="1" dirty="0">
                <a:solidFill>
                  <a:schemeClr val="bg1">
                    <a:lumMod val="75000"/>
                  </a:schemeClr>
                </a:solidFill>
              </a:rPr>
              <a:t>There are two types of mucin present in the tear film and on the ocular surface— what are they?</a:t>
            </a:r>
          </a:p>
          <a:p>
            <a:r>
              <a:rPr lang="en-US" sz="1600" dirty="0">
                <a:solidFill>
                  <a:schemeClr val="bg1">
                    <a:lumMod val="75000"/>
                  </a:schemeClr>
                </a:solidFill>
              </a:rPr>
              <a:t>--Secreted  mucins</a:t>
            </a:r>
          </a:p>
          <a:p>
            <a:r>
              <a:rPr lang="en-US" sz="1600" dirty="0">
                <a:solidFill>
                  <a:schemeClr val="bg1">
                    <a:lumMod val="75000"/>
                  </a:schemeClr>
                </a:solidFill>
              </a:rPr>
              <a:t>--Membrane-bound*  mucins</a:t>
            </a:r>
          </a:p>
          <a:p>
            <a:endParaRPr lang="en-US" sz="1600" i="1" dirty="0">
              <a:solidFill>
                <a:schemeClr val="bg1">
                  <a:lumMod val="75000"/>
                </a:schemeClr>
              </a:solidFill>
            </a:endParaRPr>
          </a:p>
          <a:p>
            <a:r>
              <a:rPr lang="en-US" sz="1600" i="1" dirty="0">
                <a:solidFill>
                  <a:schemeClr val="bg1">
                    <a:lumMod val="75000"/>
                  </a:schemeClr>
                </a:solidFill>
              </a:rPr>
              <a:t>Which are found in the mucoaqueous layer/gel?</a:t>
            </a:r>
          </a:p>
          <a:p>
            <a:r>
              <a:rPr lang="en-US" sz="1600" dirty="0">
                <a:solidFill>
                  <a:schemeClr val="bg1">
                    <a:lumMod val="75000"/>
                  </a:schemeClr>
                </a:solidFill>
              </a:rPr>
              <a:t>Secreted</a:t>
            </a:r>
          </a:p>
          <a:p>
            <a:endParaRPr lang="en-US" sz="1600" dirty="0">
              <a:solidFill>
                <a:schemeClr val="bg1">
                  <a:lumMod val="75000"/>
                </a:schemeClr>
              </a:solidFill>
            </a:endParaRPr>
          </a:p>
          <a:p>
            <a:r>
              <a:rPr lang="en-US" sz="1600" i="1" dirty="0">
                <a:solidFill>
                  <a:schemeClr val="bg1">
                    <a:lumMod val="75000"/>
                  </a:schemeClr>
                </a:solidFill>
              </a:rPr>
              <a:t>Which cells are the chief producers of the secreted mucins?</a:t>
            </a:r>
          </a:p>
          <a:p>
            <a:r>
              <a:rPr lang="en-US" sz="1600" dirty="0">
                <a:solidFill>
                  <a:schemeClr val="bg1">
                    <a:lumMod val="75000"/>
                  </a:schemeClr>
                </a:solidFill>
              </a:rPr>
              <a:t>Goblet cells located in the  conjunctival  epithelium</a:t>
            </a:r>
          </a:p>
          <a:p>
            <a:endParaRPr lang="en-US" sz="1600" dirty="0">
              <a:solidFill>
                <a:schemeClr val="bg1">
                  <a:lumMod val="75000"/>
                </a:schemeClr>
              </a:solidFill>
            </a:endParaRPr>
          </a:p>
          <a:p>
            <a:r>
              <a:rPr lang="en-US" sz="1600" i="1" dirty="0">
                <a:solidFill>
                  <a:schemeClr val="bg1">
                    <a:lumMod val="75000"/>
                  </a:schemeClr>
                </a:solidFill>
              </a:rPr>
              <a:t>The ‘membrane bound’ mucins—to which membrane(s), </a:t>
            </a:r>
            <a:r>
              <a:rPr lang="en-US" sz="1600" i="1" dirty="0" err="1">
                <a:solidFill>
                  <a:schemeClr val="bg1">
                    <a:lumMod val="75000"/>
                  </a:schemeClr>
                </a:solidFill>
              </a:rPr>
              <a:t>ie</a:t>
            </a:r>
            <a:r>
              <a:rPr lang="en-US" sz="1600" i="1" dirty="0">
                <a:solidFill>
                  <a:schemeClr val="bg1">
                    <a:lumMod val="75000"/>
                  </a:schemeClr>
                </a:solidFill>
              </a:rPr>
              <a:t>, what cell types and locations, are they bound?</a:t>
            </a:r>
          </a:p>
          <a:p>
            <a:r>
              <a:rPr lang="en-US" sz="1600" dirty="0">
                <a:solidFill>
                  <a:schemeClr val="bg1">
                    <a:lumMod val="75000"/>
                  </a:schemeClr>
                </a:solidFill>
              </a:rPr>
              <a:t>The  epithelia  of the  cornea and </a:t>
            </a:r>
            <a:r>
              <a:rPr lang="en-US" sz="1600" dirty="0" err="1">
                <a:solidFill>
                  <a:schemeClr val="bg1">
                    <a:lumMod val="75000"/>
                  </a:schemeClr>
                </a:solidFill>
              </a:rPr>
              <a:t>conj</a:t>
            </a:r>
            <a:endParaRPr lang="en-US" sz="1600" dirty="0">
              <a:solidFill>
                <a:schemeClr val="bg1">
                  <a:lumMod val="75000"/>
                </a:schemeClr>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12">
            <a:extLst>
              <a:ext uri="{FF2B5EF4-FFF2-40B4-BE49-F238E27FC236}">
                <a16:creationId xmlns:a16="http://schemas.microsoft.com/office/drawing/2014/main" id="{564D4932-D045-DF5F-9EDC-881D1AF153F4}"/>
              </a:ext>
            </a:extLst>
          </p:cNvPr>
          <p:cNvSpPr>
            <a:spLocks noChangeArrowheads="1"/>
          </p:cNvSpPr>
          <p:nvPr/>
        </p:nvSpPr>
        <p:spPr bwMode="auto">
          <a:xfrm>
            <a:off x="1745847" y="2183708"/>
            <a:ext cx="5951025" cy="4315027"/>
          </a:xfrm>
          <a:prstGeom prst="rect">
            <a:avLst/>
          </a:prstGeom>
          <a:solidFill>
            <a:schemeClr val="accent5"/>
          </a:solidFill>
          <a:ln>
            <a:noFill/>
          </a:ln>
          <a:effectLst/>
        </p:spPr>
        <p:txBody>
          <a:bodyPr wrap="square">
            <a:spAutoFit/>
          </a:bodyPr>
          <a:lstStyle/>
          <a:p>
            <a:pPr>
              <a:spcBef>
                <a:spcPct val="30000"/>
              </a:spcBef>
              <a:defRPr/>
            </a:pPr>
            <a:r>
              <a:rPr lang="en-US" sz="1400" i="1" dirty="0">
                <a:solidFill>
                  <a:srgbClr val="0000FF"/>
                </a:solidFill>
              </a:rPr>
              <a:t>‘T</a:t>
            </a:r>
            <a:r>
              <a:rPr lang="en-US" altLang="en-US" sz="1400" i="1" dirty="0">
                <a:solidFill>
                  <a:srgbClr val="0000FF"/>
                </a:solidFill>
              </a:rPr>
              <a:t>ransforming the epithelial surface from hydro</a:t>
            </a:r>
            <a:r>
              <a:rPr lang="en-US" altLang="en-US" sz="1400" b="1" i="1" dirty="0">
                <a:solidFill>
                  <a:srgbClr val="0000FF"/>
                </a:solidFill>
              </a:rPr>
              <a:t>phobic</a:t>
            </a:r>
            <a:r>
              <a:rPr lang="en-US" altLang="en-US" sz="1400" i="1" dirty="0">
                <a:solidFill>
                  <a:srgbClr val="0000FF"/>
                </a:solidFill>
              </a:rPr>
              <a:t> to hydro</a:t>
            </a:r>
            <a:r>
              <a:rPr lang="en-US" altLang="en-US" sz="1400" b="1" i="1" dirty="0">
                <a:solidFill>
                  <a:srgbClr val="0000FF"/>
                </a:solidFill>
              </a:rPr>
              <a:t>philic</a:t>
            </a:r>
            <a:r>
              <a:rPr lang="en-US" sz="1400" i="1" dirty="0">
                <a:solidFill>
                  <a:srgbClr val="0000FF"/>
                </a:solidFill>
              </a:rPr>
              <a:t>’—why is this important?</a:t>
            </a:r>
          </a:p>
          <a:p>
            <a:pPr>
              <a:spcBef>
                <a:spcPct val="30000"/>
              </a:spcBef>
              <a:defRPr/>
            </a:pPr>
            <a:r>
              <a:rPr lang="en-US" sz="1400" dirty="0">
                <a:solidFill>
                  <a:srgbClr val="0000FF"/>
                </a:solidFill>
              </a:rPr>
              <a:t>Think about the ultrastructure of the membranous surface of K and </a:t>
            </a:r>
            <a:r>
              <a:rPr lang="en-US" sz="1400" dirty="0" err="1">
                <a:solidFill>
                  <a:srgbClr val="0000FF"/>
                </a:solidFill>
              </a:rPr>
              <a:t>conj</a:t>
            </a:r>
            <a:r>
              <a:rPr lang="en-US" sz="1400" dirty="0">
                <a:solidFill>
                  <a:srgbClr val="0000FF"/>
                </a:solidFill>
              </a:rPr>
              <a:t> epithelial cells. The cell membranes have all sorts of phospholipids, glycolipids, </a:t>
            </a:r>
            <a:r>
              <a:rPr lang="en-US" sz="1400" dirty="0" err="1">
                <a:solidFill>
                  <a:srgbClr val="0000FF"/>
                </a:solidFill>
              </a:rPr>
              <a:t>etc</a:t>
            </a:r>
            <a:r>
              <a:rPr lang="en-US" sz="1400" dirty="0">
                <a:solidFill>
                  <a:srgbClr val="0000FF"/>
                </a:solidFill>
              </a:rPr>
              <a:t>, sticking up out of them. Because of their lipid nature, these molecules are highly hydrophobic—and thus the ‘naked’ ocular surface would be as well. </a:t>
            </a:r>
            <a:r>
              <a:rPr lang="en-US" sz="1400" dirty="0"/>
              <a:t>There’s no way a solution consisting solely of water could coat such a surface—it would simply bead up and fall off.   So how is the ocular surface to be kept moist?</a:t>
            </a:r>
          </a:p>
          <a:p>
            <a:pPr>
              <a:spcBef>
                <a:spcPct val="30000"/>
              </a:spcBef>
              <a:defRPr/>
            </a:pPr>
            <a:r>
              <a:rPr lang="en-US" sz="1400" dirty="0">
                <a:solidFill>
                  <a:srgbClr val="0000FF"/>
                </a:solidFill>
              </a:rPr>
              <a:t>As always, nature finds a way. First, the ocular surface isn’t ‘naked;’ rather, it is coated by a filamentous gel-like structure called the  </a:t>
            </a:r>
            <a:r>
              <a:rPr lang="en-US" sz="1400" i="1" dirty="0">
                <a:solidFill>
                  <a:srgbClr val="0000FF"/>
                </a:solidFill>
              </a:rPr>
              <a:t>glycocalyx</a:t>
            </a:r>
            <a:r>
              <a:rPr lang="en-US" sz="1400" dirty="0">
                <a:solidFill>
                  <a:srgbClr val="0000FF"/>
                </a:solidFill>
              </a:rPr>
              <a:t> . </a:t>
            </a:r>
            <a:r>
              <a:rPr lang="en-US" sz="1400" dirty="0">
                <a:solidFill>
                  <a:schemeClr val="accent5"/>
                </a:solidFill>
              </a:rPr>
              <a:t>Glycocalyces are common throughout nature (</a:t>
            </a:r>
            <a:r>
              <a:rPr lang="en-US" sz="1400" dirty="0" err="1">
                <a:solidFill>
                  <a:schemeClr val="accent5"/>
                </a:solidFill>
              </a:rPr>
              <a:t>eg</a:t>
            </a:r>
            <a:r>
              <a:rPr lang="en-US" sz="1400" dirty="0">
                <a:solidFill>
                  <a:schemeClr val="accent5"/>
                </a:solidFill>
              </a:rPr>
              <a:t>, bacterial capsules are a glycocalyx) and on multiple cell lines in humans. They serves many purposes related to cell-cell recognition and communication, host defense, etc. In ocular-surface epi cells, the membrane-bound mucins constitute a sizable component of the glycocalyx. The ability of the tear film to coat the ocular surface is greatly facilitated by interactions between the membrane-bound mucins of the glycocalyx and the mucoaqueous-layer ‘bound’ secreted mucins. </a:t>
            </a:r>
          </a:p>
        </p:txBody>
      </p:sp>
      <p:sp>
        <p:nvSpPr>
          <p:cNvPr id="8" name="Rectangle 7">
            <a:extLst>
              <a:ext uri="{FF2B5EF4-FFF2-40B4-BE49-F238E27FC236}">
                <a16:creationId xmlns:a16="http://schemas.microsoft.com/office/drawing/2014/main" id="{8696ABFE-3E12-2520-53CD-E94564F5D032}"/>
              </a:ext>
            </a:extLst>
          </p:cNvPr>
          <p:cNvSpPr/>
          <p:nvPr/>
        </p:nvSpPr>
        <p:spPr>
          <a:xfrm>
            <a:off x="1745847" y="4724400"/>
            <a:ext cx="921153" cy="17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98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endParaRPr lang="en-US" sz="1400" dirty="0">
              <a:solidFill>
                <a:schemeClr val="accent6">
                  <a:lumMod val="20000"/>
                  <a:lumOff val="80000"/>
                </a:schemeClr>
              </a:solidFill>
            </a:endParaRP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basic arrangement of the fibers of the orbicularis?</a:t>
            </a:r>
          </a:p>
          <a:p>
            <a:r>
              <a:rPr lang="en-US" sz="1400" dirty="0">
                <a:solidFill>
                  <a:schemeClr val="accent6">
                    <a:lumMod val="20000"/>
                    <a:lumOff val="80000"/>
                  </a:schemeClr>
                </a:solidFill>
              </a:rPr>
              <a:t>As multiple concentric bands encircling all or part of the orbital aperture</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‘multiple bands’ are organized into two basic portions—what are they?      How are they defined? 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solidFill>
                  <a:schemeClr val="accent6">
                    <a:lumMod val="20000"/>
                    <a:lumOff val="80000"/>
                  </a:schemeClr>
                </a:solidFill>
              </a:rPr>
              <a:t>--Orbital: The portion overlying orbital bone</a:t>
            </a:r>
          </a:p>
          <a:p>
            <a:r>
              <a:rPr lang="en-US" sz="1400" dirty="0">
                <a:solidFill>
                  <a:schemeClr val="accent6">
                    <a:lumMod val="20000"/>
                    <a:lumOff val="80000"/>
                  </a:schemeClr>
                </a:solidFill>
              </a:rPr>
              <a:t>--Palpebral: 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A905E1C0-F309-DAF0-AE4E-2496B9127204}"/>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76589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190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solidFill>
                  <a:schemeClr val="bg1">
                    <a:lumMod val="75000"/>
                  </a:schemeClr>
                </a:solidFill>
              </a:rPr>
              <a:t>What is the chief function of the mucin component of the mucoaqueous layer?</a:t>
            </a:r>
          </a:p>
          <a:p>
            <a:r>
              <a:rPr lang="en-US" altLang="en-US" sz="1600" dirty="0">
                <a:solidFill>
                  <a:schemeClr val="bg1">
                    <a:lumMod val="75000"/>
                  </a:schemeClr>
                </a:solidFill>
              </a:rPr>
              <a:t>Facilitating surface wetting by </a:t>
            </a:r>
            <a:r>
              <a:rPr lang="en-US" altLang="en-US" sz="1600" dirty="0"/>
              <a:t>transforming the epithelial surface from a hydro</a:t>
            </a:r>
            <a:r>
              <a:rPr lang="en-US" altLang="en-US" sz="1600" b="1" dirty="0"/>
              <a:t>phobic</a:t>
            </a:r>
            <a:r>
              <a:rPr lang="en-US" altLang="en-US" sz="1600" dirty="0"/>
              <a:t> to a hydro</a:t>
            </a:r>
            <a:r>
              <a:rPr lang="en-US" altLang="en-US" sz="1600" b="1" dirty="0"/>
              <a:t>philic</a:t>
            </a:r>
            <a:r>
              <a:rPr lang="en-US" altLang="en-US" sz="1600" dirty="0"/>
              <a:t> state</a:t>
            </a:r>
          </a:p>
          <a:p>
            <a:endParaRPr lang="en-US" sz="1600" dirty="0">
              <a:solidFill>
                <a:schemeClr val="bg1">
                  <a:lumMod val="75000"/>
                </a:schemeClr>
              </a:solidFill>
            </a:endParaRPr>
          </a:p>
          <a:p>
            <a:r>
              <a:rPr lang="en-US" sz="1600" i="1" dirty="0">
                <a:solidFill>
                  <a:schemeClr val="bg1">
                    <a:lumMod val="75000"/>
                  </a:schemeClr>
                </a:solidFill>
              </a:rPr>
              <a:t>There are two types of mucin present in the tear film and on the ocular surface— what are they?</a:t>
            </a:r>
          </a:p>
          <a:p>
            <a:r>
              <a:rPr lang="en-US" sz="1600" dirty="0">
                <a:solidFill>
                  <a:schemeClr val="bg1">
                    <a:lumMod val="75000"/>
                  </a:schemeClr>
                </a:solidFill>
              </a:rPr>
              <a:t>--Secreted  mucins</a:t>
            </a:r>
          </a:p>
          <a:p>
            <a:r>
              <a:rPr lang="en-US" sz="1600" dirty="0">
                <a:solidFill>
                  <a:schemeClr val="bg1">
                    <a:lumMod val="75000"/>
                  </a:schemeClr>
                </a:solidFill>
              </a:rPr>
              <a:t>--Membrane-bound*  mucins</a:t>
            </a:r>
          </a:p>
          <a:p>
            <a:endParaRPr lang="en-US" sz="1600" i="1" dirty="0">
              <a:solidFill>
                <a:schemeClr val="bg1">
                  <a:lumMod val="75000"/>
                </a:schemeClr>
              </a:solidFill>
            </a:endParaRPr>
          </a:p>
          <a:p>
            <a:r>
              <a:rPr lang="en-US" sz="1600" i="1" dirty="0">
                <a:solidFill>
                  <a:schemeClr val="bg1">
                    <a:lumMod val="75000"/>
                  </a:schemeClr>
                </a:solidFill>
              </a:rPr>
              <a:t>Which are found in the mucoaqueous layer/gel?</a:t>
            </a:r>
          </a:p>
          <a:p>
            <a:r>
              <a:rPr lang="en-US" sz="1600" dirty="0">
                <a:solidFill>
                  <a:schemeClr val="bg1">
                    <a:lumMod val="75000"/>
                  </a:schemeClr>
                </a:solidFill>
              </a:rPr>
              <a:t>Secreted</a:t>
            </a:r>
          </a:p>
          <a:p>
            <a:endParaRPr lang="en-US" sz="1600" dirty="0">
              <a:solidFill>
                <a:schemeClr val="bg1">
                  <a:lumMod val="75000"/>
                </a:schemeClr>
              </a:solidFill>
            </a:endParaRPr>
          </a:p>
          <a:p>
            <a:r>
              <a:rPr lang="en-US" sz="1600" i="1" dirty="0">
                <a:solidFill>
                  <a:schemeClr val="bg1">
                    <a:lumMod val="75000"/>
                  </a:schemeClr>
                </a:solidFill>
              </a:rPr>
              <a:t>Which cells are the chief producers of the secreted mucins?</a:t>
            </a:r>
          </a:p>
          <a:p>
            <a:r>
              <a:rPr lang="en-US" sz="1600" dirty="0">
                <a:solidFill>
                  <a:schemeClr val="bg1">
                    <a:lumMod val="75000"/>
                  </a:schemeClr>
                </a:solidFill>
              </a:rPr>
              <a:t>Goblet cells located in the  conjunctival  epithelium</a:t>
            </a:r>
          </a:p>
          <a:p>
            <a:endParaRPr lang="en-US" sz="1600" dirty="0">
              <a:solidFill>
                <a:schemeClr val="bg1">
                  <a:lumMod val="75000"/>
                </a:schemeClr>
              </a:solidFill>
            </a:endParaRPr>
          </a:p>
          <a:p>
            <a:r>
              <a:rPr lang="en-US" sz="1600" i="1" dirty="0">
                <a:solidFill>
                  <a:schemeClr val="bg1">
                    <a:lumMod val="75000"/>
                  </a:schemeClr>
                </a:solidFill>
              </a:rPr>
              <a:t>The ‘membrane bound’ mucins—to which membrane(s), </a:t>
            </a:r>
            <a:r>
              <a:rPr lang="en-US" sz="1600" i="1" dirty="0" err="1">
                <a:solidFill>
                  <a:schemeClr val="bg1">
                    <a:lumMod val="75000"/>
                  </a:schemeClr>
                </a:solidFill>
              </a:rPr>
              <a:t>ie</a:t>
            </a:r>
            <a:r>
              <a:rPr lang="en-US" sz="1600" i="1" dirty="0">
                <a:solidFill>
                  <a:schemeClr val="bg1">
                    <a:lumMod val="75000"/>
                  </a:schemeClr>
                </a:solidFill>
              </a:rPr>
              <a:t>, what cell types and locations, are they bound?</a:t>
            </a:r>
          </a:p>
          <a:p>
            <a:r>
              <a:rPr lang="en-US" sz="1600" dirty="0">
                <a:solidFill>
                  <a:schemeClr val="bg1">
                    <a:lumMod val="75000"/>
                  </a:schemeClr>
                </a:solidFill>
              </a:rPr>
              <a:t>The  epithelia  of the  cornea and </a:t>
            </a:r>
            <a:r>
              <a:rPr lang="en-US" sz="1600" dirty="0" err="1">
                <a:solidFill>
                  <a:schemeClr val="bg1">
                    <a:lumMod val="75000"/>
                  </a:schemeClr>
                </a:solidFill>
              </a:rPr>
              <a:t>conj</a:t>
            </a:r>
            <a:endParaRPr lang="en-US" sz="1600" dirty="0">
              <a:solidFill>
                <a:schemeClr val="bg1">
                  <a:lumMod val="75000"/>
                </a:schemeClr>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12">
            <a:extLst>
              <a:ext uri="{FF2B5EF4-FFF2-40B4-BE49-F238E27FC236}">
                <a16:creationId xmlns:a16="http://schemas.microsoft.com/office/drawing/2014/main" id="{564D4932-D045-DF5F-9EDC-881D1AF153F4}"/>
              </a:ext>
            </a:extLst>
          </p:cNvPr>
          <p:cNvSpPr>
            <a:spLocks noChangeArrowheads="1"/>
          </p:cNvSpPr>
          <p:nvPr/>
        </p:nvSpPr>
        <p:spPr bwMode="auto">
          <a:xfrm>
            <a:off x="1745847" y="2183708"/>
            <a:ext cx="5951025" cy="4315027"/>
          </a:xfrm>
          <a:prstGeom prst="rect">
            <a:avLst/>
          </a:prstGeom>
          <a:solidFill>
            <a:schemeClr val="accent5"/>
          </a:solidFill>
          <a:ln>
            <a:noFill/>
          </a:ln>
          <a:effectLst/>
        </p:spPr>
        <p:txBody>
          <a:bodyPr wrap="square">
            <a:spAutoFit/>
          </a:bodyPr>
          <a:lstStyle/>
          <a:p>
            <a:pPr>
              <a:spcBef>
                <a:spcPct val="30000"/>
              </a:spcBef>
              <a:defRPr/>
            </a:pPr>
            <a:r>
              <a:rPr lang="en-US" sz="1400" i="1" dirty="0">
                <a:solidFill>
                  <a:srgbClr val="0000FF"/>
                </a:solidFill>
              </a:rPr>
              <a:t>‘T</a:t>
            </a:r>
            <a:r>
              <a:rPr lang="en-US" altLang="en-US" sz="1400" i="1" dirty="0">
                <a:solidFill>
                  <a:srgbClr val="0000FF"/>
                </a:solidFill>
              </a:rPr>
              <a:t>ransforming the epithelial surface from hydro</a:t>
            </a:r>
            <a:r>
              <a:rPr lang="en-US" altLang="en-US" sz="1400" b="1" i="1" dirty="0">
                <a:solidFill>
                  <a:srgbClr val="0000FF"/>
                </a:solidFill>
              </a:rPr>
              <a:t>phobic</a:t>
            </a:r>
            <a:r>
              <a:rPr lang="en-US" altLang="en-US" sz="1400" i="1" dirty="0">
                <a:solidFill>
                  <a:srgbClr val="0000FF"/>
                </a:solidFill>
              </a:rPr>
              <a:t> to hydro</a:t>
            </a:r>
            <a:r>
              <a:rPr lang="en-US" altLang="en-US" sz="1400" b="1" i="1" dirty="0">
                <a:solidFill>
                  <a:srgbClr val="0000FF"/>
                </a:solidFill>
              </a:rPr>
              <a:t>philic</a:t>
            </a:r>
            <a:r>
              <a:rPr lang="en-US" sz="1400" i="1" dirty="0">
                <a:solidFill>
                  <a:srgbClr val="0000FF"/>
                </a:solidFill>
              </a:rPr>
              <a:t>’—why is this important?</a:t>
            </a:r>
          </a:p>
          <a:p>
            <a:pPr>
              <a:spcBef>
                <a:spcPct val="30000"/>
              </a:spcBef>
              <a:defRPr/>
            </a:pPr>
            <a:r>
              <a:rPr lang="en-US" sz="1400" dirty="0">
                <a:solidFill>
                  <a:srgbClr val="0000FF"/>
                </a:solidFill>
              </a:rPr>
              <a:t>Think about the ultrastructure of the membranous surface of K and </a:t>
            </a:r>
            <a:r>
              <a:rPr lang="en-US" sz="1400" dirty="0" err="1">
                <a:solidFill>
                  <a:srgbClr val="0000FF"/>
                </a:solidFill>
              </a:rPr>
              <a:t>conj</a:t>
            </a:r>
            <a:r>
              <a:rPr lang="en-US" sz="1400" dirty="0">
                <a:solidFill>
                  <a:srgbClr val="0000FF"/>
                </a:solidFill>
              </a:rPr>
              <a:t> epithelial cells. The cell membranes have all sorts of phospholipids, glycolipids, </a:t>
            </a:r>
            <a:r>
              <a:rPr lang="en-US" sz="1400" dirty="0" err="1">
                <a:solidFill>
                  <a:srgbClr val="0000FF"/>
                </a:solidFill>
              </a:rPr>
              <a:t>etc</a:t>
            </a:r>
            <a:r>
              <a:rPr lang="en-US" sz="1400" dirty="0">
                <a:solidFill>
                  <a:srgbClr val="0000FF"/>
                </a:solidFill>
              </a:rPr>
              <a:t>, sticking up out of them. Because of their lipid nature, these molecules are highly hydrophobic—and thus the ‘naked’ ocular surface would be as well. </a:t>
            </a:r>
            <a:r>
              <a:rPr lang="en-US" sz="1400" dirty="0"/>
              <a:t>There’s no way a solution consisting solely of water could coat such a surface—it would simply bead up and fall off.   So how is the ocular surface to be kept moist?</a:t>
            </a:r>
          </a:p>
          <a:p>
            <a:pPr>
              <a:spcBef>
                <a:spcPct val="30000"/>
              </a:spcBef>
              <a:defRPr/>
            </a:pPr>
            <a:r>
              <a:rPr lang="en-US" sz="1400" dirty="0">
                <a:solidFill>
                  <a:srgbClr val="0000FF"/>
                </a:solidFill>
              </a:rPr>
              <a:t>As always, nature finds a way. First, the ocular surface isn’t ‘naked;’ rather, it is coated by a filamentous gel-like structure called the  </a:t>
            </a:r>
            <a:r>
              <a:rPr lang="en-US" sz="1400" i="1" dirty="0">
                <a:solidFill>
                  <a:srgbClr val="0000FF"/>
                </a:solidFill>
              </a:rPr>
              <a:t>glycocalyx</a:t>
            </a:r>
            <a:r>
              <a:rPr lang="en-US" sz="1400" dirty="0">
                <a:solidFill>
                  <a:srgbClr val="0000FF"/>
                </a:solidFill>
              </a:rPr>
              <a:t> . </a:t>
            </a:r>
            <a:r>
              <a:rPr lang="en-US" sz="1400" dirty="0">
                <a:solidFill>
                  <a:schemeClr val="accent5"/>
                </a:solidFill>
              </a:rPr>
              <a:t>Glycocalyces are common throughout nature (</a:t>
            </a:r>
            <a:r>
              <a:rPr lang="en-US" sz="1400" dirty="0" err="1">
                <a:solidFill>
                  <a:schemeClr val="accent5"/>
                </a:solidFill>
              </a:rPr>
              <a:t>eg</a:t>
            </a:r>
            <a:r>
              <a:rPr lang="en-US" sz="1400" dirty="0">
                <a:solidFill>
                  <a:schemeClr val="accent5"/>
                </a:solidFill>
              </a:rPr>
              <a:t>, bacterial capsules are a glycocalyx) and on multiple cell lines in humans. They serves many purposes related to cell-cell recognition and communication, host defense, etc. In ocular-surface epi cells, the membrane-bound mucins constitute a sizable component of the glycocalyx. The ability of the tear film to coat the ocular surface is greatly facilitated by interactions between the membrane-bound mucins of the glycocalyx and the mucoaqueous-layer ‘bound’ secreted mucins. </a:t>
            </a:r>
          </a:p>
        </p:txBody>
      </p:sp>
    </p:spTree>
    <p:extLst>
      <p:ext uri="{BB962C8B-B14F-4D97-AF65-F5344CB8AC3E}">
        <p14:creationId xmlns:p14="http://schemas.microsoft.com/office/powerpoint/2010/main" val="346876026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191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solidFill>
                  <a:schemeClr val="bg1">
                    <a:lumMod val="75000"/>
                  </a:schemeClr>
                </a:solidFill>
              </a:rPr>
              <a:t>What is the chief function of the mucin component of the mucoaqueous layer?</a:t>
            </a:r>
          </a:p>
          <a:p>
            <a:r>
              <a:rPr lang="en-US" altLang="en-US" sz="1600" dirty="0">
                <a:solidFill>
                  <a:schemeClr val="bg1">
                    <a:lumMod val="75000"/>
                  </a:schemeClr>
                </a:solidFill>
              </a:rPr>
              <a:t>Facilitating surface wetting by </a:t>
            </a:r>
            <a:r>
              <a:rPr lang="en-US" altLang="en-US" sz="1600" dirty="0"/>
              <a:t>transforming the epithelial surface from a hydro</a:t>
            </a:r>
            <a:r>
              <a:rPr lang="en-US" altLang="en-US" sz="1600" b="1" dirty="0"/>
              <a:t>phobic</a:t>
            </a:r>
            <a:r>
              <a:rPr lang="en-US" altLang="en-US" sz="1600" dirty="0"/>
              <a:t> to a hydro</a:t>
            </a:r>
            <a:r>
              <a:rPr lang="en-US" altLang="en-US" sz="1600" b="1" dirty="0"/>
              <a:t>philic</a:t>
            </a:r>
            <a:r>
              <a:rPr lang="en-US" altLang="en-US" sz="1600" dirty="0"/>
              <a:t> state</a:t>
            </a:r>
          </a:p>
          <a:p>
            <a:endParaRPr lang="en-US" sz="1600" dirty="0">
              <a:solidFill>
                <a:schemeClr val="bg1">
                  <a:lumMod val="75000"/>
                </a:schemeClr>
              </a:solidFill>
            </a:endParaRPr>
          </a:p>
          <a:p>
            <a:r>
              <a:rPr lang="en-US" sz="1600" i="1" dirty="0">
                <a:solidFill>
                  <a:schemeClr val="bg1">
                    <a:lumMod val="75000"/>
                  </a:schemeClr>
                </a:solidFill>
              </a:rPr>
              <a:t>There are two types of mucin present in the tear film and on the ocular surface— what are they?</a:t>
            </a:r>
          </a:p>
          <a:p>
            <a:r>
              <a:rPr lang="en-US" sz="1600" dirty="0">
                <a:solidFill>
                  <a:schemeClr val="bg1">
                    <a:lumMod val="75000"/>
                  </a:schemeClr>
                </a:solidFill>
              </a:rPr>
              <a:t>--Secreted  mucins</a:t>
            </a:r>
          </a:p>
          <a:p>
            <a:r>
              <a:rPr lang="en-US" sz="1600" dirty="0">
                <a:solidFill>
                  <a:schemeClr val="bg1">
                    <a:lumMod val="75000"/>
                  </a:schemeClr>
                </a:solidFill>
              </a:rPr>
              <a:t>--Membrane-bound*  mucins</a:t>
            </a:r>
          </a:p>
          <a:p>
            <a:endParaRPr lang="en-US" sz="1600" i="1" dirty="0">
              <a:solidFill>
                <a:schemeClr val="bg1">
                  <a:lumMod val="75000"/>
                </a:schemeClr>
              </a:solidFill>
            </a:endParaRPr>
          </a:p>
          <a:p>
            <a:r>
              <a:rPr lang="en-US" sz="1600" i="1" dirty="0">
                <a:solidFill>
                  <a:schemeClr val="bg1">
                    <a:lumMod val="75000"/>
                  </a:schemeClr>
                </a:solidFill>
              </a:rPr>
              <a:t>Which are found in the mucoaqueous layer/gel?</a:t>
            </a:r>
          </a:p>
          <a:p>
            <a:r>
              <a:rPr lang="en-US" sz="1600" dirty="0">
                <a:solidFill>
                  <a:schemeClr val="bg1">
                    <a:lumMod val="75000"/>
                  </a:schemeClr>
                </a:solidFill>
              </a:rPr>
              <a:t>Secreted</a:t>
            </a:r>
          </a:p>
          <a:p>
            <a:endParaRPr lang="en-US" sz="1600" dirty="0">
              <a:solidFill>
                <a:schemeClr val="bg1">
                  <a:lumMod val="75000"/>
                </a:schemeClr>
              </a:solidFill>
            </a:endParaRPr>
          </a:p>
          <a:p>
            <a:r>
              <a:rPr lang="en-US" sz="1600" i="1" dirty="0">
                <a:solidFill>
                  <a:schemeClr val="bg1">
                    <a:lumMod val="75000"/>
                  </a:schemeClr>
                </a:solidFill>
              </a:rPr>
              <a:t>Which cells are the chief producers of the secreted mucins?</a:t>
            </a:r>
          </a:p>
          <a:p>
            <a:r>
              <a:rPr lang="en-US" sz="1600" dirty="0">
                <a:solidFill>
                  <a:schemeClr val="bg1">
                    <a:lumMod val="75000"/>
                  </a:schemeClr>
                </a:solidFill>
              </a:rPr>
              <a:t>Goblet cells located in the  conjunctival  epithelium</a:t>
            </a:r>
          </a:p>
          <a:p>
            <a:endParaRPr lang="en-US" sz="1600" dirty="0">
              <a:solidFill>
                <a:schemeClr val="bg1">
                  <a:lumMod val="75000"/>
                </a:schemeClr>
              </a:solidFill>
            </a:endParaRPr>
          </a:p>
          <a:p>
            <a:r>
              <a:rPr lang="en-US" sz="1600" i="1" dirty="0">
                <a:solidFill>
                  <a:schemeClr val="bg1">
                    <a:lumMod val="75000"/>
                  </a:schemeClr>
                </a:solidFill>
              </a:rPr>
              <a:t>The ‘membrane bound’ mucins—to which membrane(s), </a:t>
            </a:r>
            <a:r>
              <a:rPr lang="en-US" sz="1600" i="1" dirty="0" err="1">
                <a:solidFill>
                  <a:schemeClr val="bg1">
                    <a:lumMod val="75000"/>
                  </a:schemeClr>
                </a:solidFill>
              </a:rPr>
              <a:t>ie</a:t>
            </a:r>
            <a:r>
              <a:rPr lang="en-US" sz="1600" i="1" dirty="0">
                <a:solidFill>
                  <a:schemeClr val="bg1">
                    <a:lumMod val="75000"/>
                  </a:schemeClr>
                </a:solidFill>
              </a:rPr>
              <a:t>, what cell types and locations, are they bound?</a:t>
            </a:r>
          </a:p>
          <a:p>
            <a:r>
              <a:rPr lang="en-US" sz="1600" dirty="0">
                <a:solidFill>
                  <a:schemeClr val="bg1">
                    <a:lumMod val="75000"/>
                  </a:schemeClr>
                </a:solidFill>
              </a:rPr>
              <a:t>The  epithelia  of the  cornea and </a:t>
            </a:r>
            <a:r>
              <a:rPr lang="en-US" sz="1600" dirty="0" err="1">
                <a:solidFill>
                  <a:schemeClr val="bg1">
                    <a:lumMod val="75000"/>
                  </a:schemeClr>
                </a:solidFill>
              </a:rPr>
              <a:t>conj</a:t>
            </a:r>
            <a:endParaRPr lang="en-US" sz="1600" dirty="0">
              <a:solidFill>
                <a:schemeClr val="bg1">
                  <a:lumMod val="75000"/>
                </a:schemeClr>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12">
            <a:extLst>
              <a:ext uri="{FF2B5EF4-FFF2-40B4-BE49-F238E27FC236}">
                <a16:creationId xmlns:a16="http://schemas.microsoft.com/office/drawing/2014/main" id="{564D4932-D045-DF5F-9EDC-881D1AF153F4}"/>
              </a:ext>
            </a:extLst>
          </p:cNvPr>
          <p:cNvSpPr>
            <a:spLocks noChangeArrowheads="1"/>
          </p:cNvSpPr>
          <p:nvPr/>
        </p:nvSpPr>
        <p:spPr bwMode="auto">
          <a:xfrm>
            <a:off x="1745847" y="2183708"/>
            <a:ext cx="5951025" cy="4315027"/>
          </a:xfrm>
          <a:prstGeom prst="rect">
            <a:avLst/>
          </a:prstGeom>
          <a:solidFill>
            <a:schemeClr val="accent5"/>
          </a:solidFill>
          <a:ln>
            <a:noFill/>
          </a:ln>
          <a:effectLst/>
        </p:spPr>
        <p:txBody>
          <a:bodyPr wrap="square">
            <a:spAutoFit/>
          </a:bodyPr>
          <a:lstStyle/>
          <a:p>
            <a:pPr>
              <a:spcBef>
                <a:spcPct val="30000"/>
              </a:spcBef>
              <a:defRPr/>
            </a:pPr>
            <a:r>
              <a:rPr lang="en-US" sz="1400" i="1" dirty="0">
                <a:solidFill>
                  <a:srgbClr val="0000FF"/>
                </a:solidFill>
              </a:rPr>
              <a:t>‘T</a:t>
            </a:r>
            <a:r>
              <a:rPr lang="en-US" altLang="en-US" sz="1400" i="1" dirty="0">
                <a:solidFill>
                  <a:srgbClr val="0000FF"/>
                </a:solidFill>
              </a:rPr>
              <a:t>ransforming the epithelial surface from hydro</a:t>
            </a:r>
            <a:r>
              <a:rPr lang="en-US" altLang="en-US" sz="1400" b="1" i="1" dirty="0">
                <a:solidFill>
                  <a:srgbClr val="0000FF"/>
                </a:solidFill>
              </a:rPr>
              <a:t>phobic</a:t>
            </a:r>
            <a:r>
              <a:rPr lang="en-US" altLang="en-US" sz="1400" i="1" dirty="0">
                <a:solidFill>
                  <a:srgbClr val="0000FF"/>
                </a:solidFill>
              </a:rPr>
              <a:t> to hydro</a:t>
            </a:r>
            <a:r>
              <a:rPr lang="en-US" altLang="en-US" sz="1400" b="1" i="1" dirty="0">
                <a:solidFill>
                  <a:srgbClr val="0000FF"/>
                </a:solidFill>
              </a:rPr>
              <a:t>philic</a:t>
            </a:r>
            <a:r>
              <a:rPr lang="en-US" sz="1400" i="1" dirty="0">
                <a:solidFill>
                  <a:srgbClr val="0000FF"/>
                </a:solidFill>
              </a:rPr>
              <a:t>’—why is this important?</a:t>
            </a:r>
          </a:p>
          <a:p>
            <a:pPr>
              <a:spcBef>
                <a:spcPct val="30000"/>
              </a:spcBef>
              <a:defRPr/>
            </a:pPr>
            <a:r>
              <a:rPr lang="en-US" sz="1400" dirty="0">
                <a:solidFill>
                  <a:srgbClr val="0000FF"/>
                </a:solidFill>
              </a:rPr>
              <a:t>Think about the ultrastructure of the membranous surface of K and </a:t>
            </a:r>
            <a:r>
              <a:rPr lang="en-US" sz="1400" dirty="0" err="1">
                <a:solidFill>
                  <a:srgbClr val="0000FF"/>
                </a:solidFill>
              </a:rPr>
              <a:t>conj</a:t>
            </a:r>
            <a:r>
              <a:rPr lang="en-US" sz="1400" dirty="0">
                <a:solidFill>
                  <a:srgbClr val="0000FF"/>
                </a:solidFill>
              </a:rPr>
              <a:t> epithelial cells. The cell membranes have all sorts of phospholipids, glycolipids, </a:t>
            </a:r>
            <a:r>
              <a:rPr lang="en-US" sz="1400" dirty="0" err="1">
                <a:solidFill>
                  <a:srgbClr val="0000FF"/>
                </a:solidFill>
              </a:rPr>
              <a:t>etc</a:t>
            </a:r>
            <a:r>
              <a:rPr lang="en-US" sz="1400" dirty="0">
                <a:solidFill>
                  <a:srgbClr val="0000FF"/>
                </a:solidFill>
              </a:rPr>
              <a:t>, sticking up out of them. Because of their lipid nature, these molecules are highly hydrophobic—and thus the ‘naked’ ocular surface would be as well. </a:t>
            </a:r>
            <a:r>
              <a:rPr lang="en-US" sz="1400" dirty="0"/>
              <a:t>There’s no way a solution consisting solely of water could coat such a surface—it would simply bead up and fall off.   So how is the ocular surface to be kept moist?</a:t>
            </a:r>
          </a:p>
          <a:p>
            <a:pPr>
              <a:spcBef>
                <a:spcPct val="30000"/>
              </a:spcBef>
              <a:defRPr/>
            </a:pPr>
            <a:r>
              <a:rPr lang="en-US" sz="1400" dirty="0">
                <a:solidFill>
                  <a:srgbClr val="0000FF"/>
                </a:solidFill>
              </a:rPr>
              <a:t>As always, nature finds a way. First, the ocular surface isn’t ‘naked;’ rather, it is coated by a filamentous gel-like structure called the  </a:t>
            </a:r>
            <a:r>
              <a:rPr lang="en-US" sz="1400" i="1" dirty="0">
                <a:solidFill>
                  <a:srgbClr val="0000FF"/>
                </a:solidFill>
              </a:rPr>
              <a:t>glycocalyx</a:t>
            </a:r>
            <a:r>
              <a:rPr lang="en-US" sz="1400" dirty="0">
                <a:solidFill>
                  <a:srgbClr val="0000FF"/>
                </a:solidFill>
              </a:rPr>
              <a:t> . </a:t>
            </a:r>
            <a:r>
              <a:rPr lang="en-US" sz="1400" dirty="0"/>
              <a:t>Glycocalyces are common throughout nature (</a:t>
            </a:r>
            <a:r>
              <a:rPr lang="en-US" sz="1400" dirty="0" err="1"/>
              <a:t>eg</a:t>
            </a:r>
            <a:r>
              <a:rPr lang="en-US" sz="1400" dirty="0"/>
              <a:t>, bacterial capsules are a glycocalyx) and on multiple cell lines in humans. They serves many purposes related to cell-cell recognition and communication, host defense, etc. In ocular-surface epi cells, the membrane-bound mucins constitute a sizable component of the glycocalyx. </a:t>
            </a:r>
            <a:r>
              <a:rPr lang="en-US" sz="1400" dirty="0">
                <a:solidFill>
                  <a:schemeClr val="accent5"/>
                </a:solidFill>
              </a:rPr>
              <a:t>The ability of the tear film to coat the ocular surface is greatly facilitated by interactions between the membrane-bound mucins of the glycocalyx and the mucoaqueous-layer ‘bound’ secreted mucins. </a:t>
            </a:r>
          </a:p>
        </p:txBody>
      </p:sp>
    </p:spTree>
    <p:extLst>
      <p:ext uri="{BB962C8B-B14F-4D97-AF65-F5344CB8AC3E}">
        <p14:creationId xmlns:p14="http://schemas.microsoft.com/office/powerpoint/2010/main" val="7004777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1409700" y="5542819"/>
            <a:ext cx="6324600" cy="1077218"/>
          </a:xfrm>
          <a:prstGeom prst="rect">
            <a:avLst/>
          </a:prstGeom>
          <a:noFill/>
        </p:spPr>
        <p:txBody>
          <a:bodyPr wrap="square" rtlCol="0">
            <a:spAutoFit/>
          </a:bodyPr>
          <a:lstStyle/>
          <a:p>
            <a:r>
              <a:rPr lang="en-US" sz="1600" i="0" dirty="0">
                <a:solidFill>
                  <a:schemeClr val="bg1">
                    <a:lumMod val="75000"/>
                  </a:schemeClr>
                </a:solidFill>
                <a:effectLst/>
              </a:rPr>
              <a:t>We saw this depiction of the </a:t>
            </a:r>
            <a:r>
              <a:rPr lang="en-US" sz="1600" i="1" dirty="0">
                <a:solidFill>
                  <a:schemeClr val="bg1">
                    <a:lumMod val="75000"/>
                  </a:schemeClr>
                </a:solidFill>
                <a:effectLst/>
              </a:rPr>
              <a:t>two-phase model of the tear film</a:t>
            </a:r>
            <a:r>
              <a:rPr lang="en-US" sz="1600" i="1" dirty="0">
                <a:solidFill>
                  <a:schemeClr val="bg1">
                    <a:lumMod val="75000"/>
                  </a:schemeClr>
                </a:solidFill>
              </a:rPr>
              <a:t> </a:t>
            </a:r>
            <a:r>
              <a:rPr lang="en-US" sz="1600" dirty="0">
                <a:solidFill>
                  <a:schemeClr val="bg1">
                    <a:lumMod val="75000"/>
                  </a:schemeClr>
                </a:solidFill>
              </a:rPr>
              <a:t>earlier in the set…But are now ready to note the presence and location of </a:t>
            </a:r>
            <a:r>
              <a:rPr lang="en-US" sz="1600" b="1" dirty="0">
                <a:solidFill>
                  <a:schemeClr val="bg1">
                    <a:lumMod val="75000"/>
                  </a:schemeClr>
                </a:solidFill>
              </a:rPr>
              <a:t>soluble mucins </a:t>
            </a:r>
            <a:r>
              <a:rPr lang="en-US" sz="1600" dirty="0">
                <a:solidFill>
                  <a:schemeClr val="bg1">
                    <a:lumMod val="75000"/>
                  </a:schemeClr>
                </a:solidFill>
              </a:rPr>
              <a:t>(found in the mucoaqueous layer of the tear film) and</a:t>
            </a:r>
            <a:r>
              <a:rPr lang="en-US" sz="1600" b="1" dirty="0">
                <a:solidFill>
                  <a:schemeClr val="bg1">
                    <a:lumMod val="75000"/>
                  </a:schemeClr>
                </a:solidFill>
              </a:rPr>
              <a:t> </a:t>
            </a:r>
            <a:r>
              <a:rPr lang="en-US" sz="1600" b="1" dirty="0">
                <a:solidFill>
                  <a:srgbClr val="0000FF"/>
                </a:solidFill>
              </a:rPr>
              <a:t>membrane-bound mucins </a:t>
            </a:r>
            <a:r>
              <a:rPr lang="en-US" sz="1600" u="dbl" dirty="0"/>
              <a:t>(found in the cell’s glycocalyx)</a:t>
            </a:r>
            <a:endParaRPr lang="en-US" sz="1600" b="1" i="0" u="dbl" dirty="0">
              <a:solidFill>
                <a:srgbClr val="0000FF"/>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373C3D7-E5D8-A85D-D1CA-B8AF89025A72}"/>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rgbClr val="0000FF"/>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25" y="3676255"/>
            <a:ext cx="1845441" cy="461665"/>
          </a:xfrm>
          <a:prstGeom prst="rect">
            <a:avLst/>
          </a:prstGeom>
          <a:solidFill>
            <a:schemeClr val="bg1"/>
          </a:solidFill>
        </p:spPr>
        <p:txBody>
          <a:bodyPr wrap="none" rtlCol="0">
            <a:spAutoFit/>
          </a:bodyPr>
          <a:lstStyle/>
          <a:p>
            <a:pPr algn="r"/>
            <a:r>
              <a:rPr lang="en-US" sz="1200" dirty="0">
                <a:solidFill>
                  <a:srgbClr val="0000FF"/>
                </a:solidFill>
              </a:rPr>
              <a:t>Membrane-bound mucin</a:t>
            </a:r>
          </a:p>
          <a:p>
            <a:pPr algn="r"/>
            <a:r>
              <a:rPr lang="en-US" sz="1200" b="1" u="sng" dirty="0"/>
              <a:t>within the glycocalyx</a:t>
            </a:r>
          </a:p>
        </p:txBody>
      </p:sp>
      <p:sp>
        <p:nvSpPr>
          <p:cNvPr id="6" name="Arrow: Down 5">
            <a:extLst>
              <a:ext uri="{FF2B5EF4-FFF2-40B4-BE49-F238E27FC236}">
                <a16:creationId xmlns:a16="http://schemas.microsoft.com/office/drawing/2014/main" id="{8E55E8AB-36E4-7A0F-052A-FFDA480F6F63}"/>
              </a:ext>
            </a:extLst>
          </p:cNvPr>
          <p:cNvSpPr/>
          <p:nvPr/>
        </p:nvSpPr>
        <p:spPr>
          <a:xfrm rot="12146380">
            <a:off x="683514" y="4143589"/>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69020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193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a:t>
            </a:r>
            <a:r>
              <a:rPr lang="en-US" b="1" dirty="0"/>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EA3F2B4D-A7EE-CB4F-F381-DB00C805FB85}"/>
              </a:ext>
            </a:extLst>
          </p:cNvPr>
          <p:cNvSpPr txBox="1"/>
          <p:nvPr/>
        </p:nvSpPr>
        <p:spPr>
          <a:xfrm>
            <a:off x="1353901" y="1254719"/>
            <a:ext cx="7479136" cy="4524315"/>
          </a:xfrm>
          <a:prstGeom prst="rect">
            <a:avLst/>
          </a:prstGeom>
          <a:solidFill>
            <a:srgbClr val="B7ECFF"/>
          </a:solidFill>
        </p:spPr>
        <p:txBody>
          <a:bodyPr wrap="square" rtlCol="0">
            <a:spAutoFit/>
          </a:bodyPr>
          <a:lstStyle/>
          <a:p>
            <a:r>
              <a:rPr lang="en-US" altLang="en-US" sz="1600" i="1" dirty="0">
                <a:solidFill>
                  <a:schemeClr val="bg1">
                    <a:lumMod val="75000"/>
                  </a:schemeClr>
                </a:solidFill>
              </a:rPr>
              <a:t>What is the chief function of the mucin component of the mucoaqueous layer?</a:t>
            </a:r>
          </a:p>
          <a:p>
            <a:r>
              <a:rPr lang="en-US" altLang="en-US" sz="1600" dirty="0">
                <a:solidFill>
                  <a:schemeClr val="bg1">
                    <a:lumMod val="75000"/>
                  </a:schemeClr>
                </a:solidFill>
              </a:rPr>
              <a:t>Facilitating surface wetting by </a:t>
            </a:r>
            <a:r>
              <a:rPr lang="en-US" altLang="en-US" sz="1600" dirty="0"/>
              <a:t>transforming the epithelial surface from a hydro</a:t>
            </a:r>
            <a:r>
              <a:rPr lang="en-US" altLang="en-US" sz="1600" b="1" dirty="0"/>
              <a:t>phobic</a:t>
            </a:r>
            <a:r>
              <a:rPr lang="en-US" altLang="en-US" sz="1600" dirty="0"/>
              <a:t> to a hydro</a:t>
            </a:r>
            <a:r>
              <a:rPr lang="en-US" altLang="en-US" sz="1600" b="1" dirty="0"/>
              <a:t>philic</a:t>
            </a:r>
            <a:r>
              <a:rPr lang="en-US" altLang="en-US" sz="1600" dirty="0"/>
              <a:t> state</a:t>
            </a:r>
          </a:p>
          <a:p>
            <a:endParaRPr lang="en-US" sz="1600" dirty="0">
              <a:solidFill>
                <a:schemeClr val="bg1">
                  <a:lumMod val="75000"/>
                </a:schemeClr>
              </a:solidFill>
            </a:endParaRPr>
          </a:p>
          <a:p>
            <a:r>
              <a:rPr lang="en-US" sz="1600" i="1" dirty="0">
                <a:solidFill>
                  <a:schemeClr val="bg1">
                    <a:lumMod val="75000"/>
                  </a:schemeClr>
                </a:solidFill>
              </a:rPr>
              <a:t>There are two types of mucin present in the tear film and on the ocular surface— what are they?</a:t>
            </a:r>
          </a:p>
          <a:p>
            <a:r>
              <a:rPr lang="en-US" sz="1600" dirty="0">
                <a:solidFill>
                  <a:schemeClr val="bg1">
                    <a:lumMod val="75000"/>
                  </a:schemeClr>
                </a:solidFill>
              </a:rPr>
              <a:t>--Secreted  mucins</a:t>
            </a:r>
          </a:p>
          <a:p>
            <a:r>
              <a:rPr lang="en-US" sz="1600" dirty="0">
                <a:solidFill>
                  <a:schemeClr val="bg1">
                    <a:lumMod val="75000"/>
                  </a:schemeClr>
                </a:solidFill>
              </a:rPr>
              <a:t>--Membrane-bound*  mucins</a:t>
            </a:r>
          </a:p>
          <a:p>
            <a:endParaRPr lang="en-US" sz="1600" i="1" dirty="0">
              <a:solidFill>
                <a:schemeClr val="bg1">
                  <a:lumMod val="75000"/>
                </a:schemeClr>
              </a:solidFill>
            </a:endParaRPr>
          </a:p>
          <a:p>
            <a:r>
              <a:rPr lang="en-US" sz="1600" i="1" dirty="0">
                <a:solidFill>
                  <a:schemeClr val="bg1">
                    <a:lumMod val="75000"/>
                  </a:schemeClr>
                </a:solidFill>
              </a:rPr>
              <a:t>Which are found in the mucoaqueous layer/gel?</a:t>
            </a:r>
          </a:p>
          <a:p>
            <a:r>
              <a:rPr lang="en-US" sz="1600" dirty="0">
                <a:solidFill>
                  <a:schemeClr val="bg1">
                    <a:lumMod val="75000"/>
                  </a:schemeClr>
                </a:solidFill>
              </a:rPr>
              <a:t>Secreted</a:t>
            </a:r>
          </a:p>
          <a:p>
            <a:endParaRPr lang="en-US" sz="1600" dirty="0">
              <a:solidFill>
                <a:schemeClr val="bg1">
                  <a:lumMod val="75000"/>
                </a:schemeClr>
              </a:solidFill>
            </a:endParaRPr>
          </a:p>
          <a:p>
            <a:r>
              <a:rPr lang="en-US" sz="1600" i="1" dirty="0">
                <a:solidFill>
                  <a:schemeClr val="bg1">
                    <a:lumMod val="75000"/>
                  </a:schemeClr>
                </a:solidFill>
              </a:rPr>
              <a:t>Which cells are the chief producers of the secreted mucins?</a:t>
            </a:r>
          </a:p>
          <a:p>
            <a:r>
              <a:rPr lang="en-US" sz="1600" dirty="0">
                <a:solidFill>
                  <a:schemeClr val="bg1">
                    <a:lumMod val="75000"/>
                  </a:schemeClr>
                </a:solidFill>
              </a:rPr>
              <a:t>Goblet cells located in the  conjunctival  epithelium</a:t>
            </a:r>
          </a:p>
          <a:p>
            <a:endParaRPr lang="en-US" sz="1600" dirty="0">
              <a:solidFill>
                <a:schemeClr val="bg1">
                  <a:lumMod val="75000"/>
                </a:schemeClr>
              </a:solidFill>
            </a:endParaRPr>
          </a:p>
          <a:p>
            <a:r>
              <a:rPr lang="en-US" sz="1600" i="1" dirty="0">
                <a:solidFill>
                  <a:schemeClr val="bg1">
                    <a:lumMod val="75000"/>
                  </a:schemeClr>
                </a:solidFill>
              </a:rPr>
              <a:t>The ‘membrane bound’ mucins—to which membrane(s), </a:t>
            </a:r>
            <a:r>
              <a:rPr lang="en-US" sz="1600" i="1" dirty="0" err="1">
                <a:solidFill>
                  <a:schemeClr val="bg1">
                    <a:lumMod val="75000"/>
                  </a:schemeClr>
                </a:solidFill>
              </a:rPr>
              <a:t>ie</a:t>
            </a:r>
            <a:r>
              <a:rPr lang="en-US" sz="1600" i="1" dirty="0">
                <a:solidFill>
                  <a:schemeClr val="bg1">
                    <a:lumMod val="75000"/>
                  </a:schemeClr>
                </a:solidFill>
              </a:rPr>
              <a:t>, what cell types and locations, are they bound?</a:t>
            </a:r>
          </a:p>
          <a:p>
            <a:r>
              <a:rPr lang="en-US" sz="1600" dirty="0">
                <a:solidFill>
                  <a:schemeClr val="bg1">
                    <a:lumMod val="75000"/>
                  </a:schemeClr>
                </a:solidFill>
              </a:rPr>
              <a:t>The  epithelia  of the  cornea and </a:t>
            </a:r>
            <a:r>
              <a:rPr lang="en-US" sz="1600" dirty="0" err="1">
                <a:solidFill>
                  <a:schemeClr val="bg1">
                    <a:lumMod val="75000"/>
                  </a:schemeClr>
                </a:solidFill>
              </a:rPr>
              <a:t>conj</a:t>
            </a:r>
            <a:endParaRPr lang="en-US" sz="1600" dirty="0">
              <a:solidFill>
                <a:schemeClr val="bg1">
                  <a:lumMod val="75000"/>
                </a:schemeClr>
              </a:solidFill>
            </a:endParaRPr>
          </a:p>
        </p:txBody>
      </p:sp>
      <p:sp>
        <p:nvSpPr>
          <p:cNvPr id="4" name="Oval 3">
            <a:extLst>
              <a:ext uri="{FF2B5EF4-FFF2-40B4-BE49-F238E27FC236}">
                <a16:creationId xmlns:a16="http://schemas.microsoft.com/office/drawing/2014/main" id="{E8B5C3D4-339A-A4CC-162F-8C0699A29148}"/>
              </a:ext>
            </a:extLst>
          </p:cNvPr>
          <p:cNvSpPr/>
          <p:nvPr/>
        </p:nvSpPr>
        <p:spPr>
          <a:xfrm>
            <a:off x="417444" y="1982025"/>
            <a:ext cx="1058577" cy="403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0FAB4F-9419-50FD-97DB-E6A0047C77D2}"/>
              </a:ext>
            </a:extLst>
          </p:cNvPr>
          <p:cNvSpPr txBox="1"/>
          <p:nvPr/>
        </p:nvSpPr>
        <p:spPr>
          <a:xfrm>
            <a:off x="3395490" y="6423905"/>
            <a:ext cx="5394425" cy="276999"/>
          </a:xfrm>
          <a:prstGeom prst="rect">
            <a:avLst/>
          </a:prstGeom>
          <a:noFill/>
        </p:spPr>
        <p:txBody>
          <a:bodyPr wrap="none" rtlCol="0">
            <a:spAutoFit/>
          </a:bodyPr>
          <a:lstStyle/>
          <a:p>
            <a:r>
              <a:rPr lang="en-US" sz="1200" dirty="0">
                <a:solidFill>
                  <a:schemeClr val="bg1">
                    <a:lumMod val="75000"/>
                  </a:schemeClr>
                </a:solidFill>
              </a:rPr>
              <a:t>*aka membrane- </a:t>
            </a:r>
            <a:r>
              <a:rPr lang="en-US" sz="1200" i="1" dirty="0">
                <a:solidFill>
                  <a:schemeClr val="bg1">
                    <a:lumMod val="75000"/>
                  </a:schemeClr>
                </a:solidFill>
              </a:rPr>
              <a:t>spanning ,</a:t>
            </a:r>
            <a:r>
              <a:rPr lang="en-US" sz="1200" dirty="0">
                <a:solidFill>
                  <a:schemeClr val="bg1">
                    <a:lumMod val="75000"/>
                  </a:schemeClr>
                </a:solidFill>
              </a:rPr>
              <a:t> membrane- </a:t>
            </a:r>
            <a:r>
              <a:rPr lang="en-US" sz="1200" i="1" dirty="0">
                <a:solidFill>
                  <a:schemeClr val="bg1">
                    <a:lumMod val="75000"/>
                  </a:schemeClr>
                </a:solidFill>
              </a:rPr>
              <a:t>anchored , </a:t>
            </a:r>
            <a:r>
              <a:rPr lang="en-US" sz="1200" dirty="0">
                <a:solidFill>
                  <a:schemeClr val="bg1">
                    <a:lumMod val="75000"/>
                  </a:schemeClr>
                </a:solidFill>
              </a:rPr>
              <a:t>and membrane- </a:t>
            </a:r>
            <a:r>
              <a:rPr lang="en-US" sz="1200" i="1" dirty="0">
                <a:solidFill>
                  <a:schemeClr val="bg1">
                    <a:lumMod val="75000"/>
                  </a:schemeClr>
                </a:solidFill>
              </a:rPr>
              <a:t>tethered</a:t>
            </a:r>
          </a:p>
        </p:txBody>
      </p:sp>
      <p:sp>
        <p:nvSpPr>
          <p:cNvPr id="5" name="Rectangle 12">
            <a:extLst>
              <a:ext uri="{FF2B5EF4-FFF2-40B4-BE49-F238E27FC236}">
                <a16:creationId xmlns:a16="http://schemas.microsoft.com/office/drawing/2014/main" id="{564D4932-D045-DF5F-9EDC-881D1AF153F4}"/>
              </a:ext>
            </a:extLst>
          </p:cNvPr>
          <p:cNvSpPr>
            <a:spLocks noChangeArrowheads="1"/>
          </p:cNvSpPr>
          <p:nvPr/>
        </p:nvSpPr>
        <p:spPr bwMode="auto">
          <a:xfrm>
            <a:off x="1745847" y="2183708"/>
            <a:ext cx="5951025" cy="4315027"/>
          </a:xfrm>
          <a:prstGeom prst="rect">
            <a:avLst/>
          </a:prstGeom>
          <a:solidFill>
            <a:schemeClr val="accent5"/>
          </a:solidFill>
          <a:ln>
            <a:noFill/>
          </a:ln>
          <a:effectLst/>
        </p:spPr>
        <p:txBody>
          <a:bodyPr wrap="square">
            <a:spAutoFit/>
          </a:bodyPr>
          <a:lstStyle/>
          <a:p>
            <a:pPr>
              <a:spcBef>
                <a:spcPct val="30000"/>
              </a:spcBef>
              <a:defRPr/>
            </a:pPr>
            <a:r>
              <a:rPr lang="en-US" sz="1400" i="1" dirty="0">
                <a:solidFill>
                  <a:schemeClr val="bg1">
                    <a:lumMod val="75000"/>
                  </a:schemeClr>
                </a:solidFill>
              </a:rPr>
              <a:t>‘T</a:t>
            </a:r>
            <a:r>
              <a:rPr lang="en-US" altLang="en-US" sz="1400" i="1" dirty="0">
                <a:solidFill>
                  <a:schemeClr val="bg1">
                    <a:lumMod val="75000"/>
                  </a:schemeClr>
                </a:solidFill>
              </a:rPr>
              <a:t>ransforming the epithelial surface from hydro</a:t>
            </a:r>
            <a:r>
              <a:rPr lang="en-US" altLang="en-US" sz="1400" b="1" i="1" dirty="0">
                <a:solidFill>
                  <a:schemeClr val="bg1">
                    <a:lumMod val="75000"/>
                  </a:schemeClr>
                </a:solidFill>
              </a:rPr>
              <a:t>phobic</a:t>
            </a:r>
            <a:r>
              <a:rPr lang="en-US" altLang="en-US" sz="1400" i="1" dirty="0">
                <a:solidFill>
                  <a:schemeClr val="bg1">
                    <a:lumMod val="75000"/>
                  </a:schemeClr>
                </a:solidFill>
              </a:rPr>
              <a:t> to hydro</a:t>
            </a:r>
            <a:r>
              <a:rPr lang="en-US" altLang="en-US" sz="1400" b="1" i="1" dirty="0">
                <a:solidFill>
                  <a:schemeClr val="bg1">
                    <a:lumMod val="75000"/>
                  </a:schemeClr>
                </a:solidFill>
              </a:rPr>
              <a:t>philic</a:t>
            </a:r>
            <a:r>
              <a:rPr lang="en-US" sz="1400" i="1" dirty="0">
                <a:solidFill>
                  <a:schemeClr val="bg1">
                    <a:lumMod val="75000"/>
                  </a:schemeClr>
                </a:solidFill>
              </a:rPr>
              <a:t>’—why is this important?</a:t>
            </a:r>
          </a:p>
          <a:p>
            <a:pPr>
              <a:spcBef>
                <a:spcPct val="30000"/>
              </a:spcBef>
              <a:defRPr/>
            </a:pPr>
            <a:r>
              <a:rPr lang="en-US" sz="1400" dirty="0">
                <a:solidFill>
                  <a:schemeClr val="bg1">
                    <a:lumMod val="75000"/>
                  </a:schemeClr>
                </a:solidFill>
              </a:rPr>
              <a:t>Think about the ultrastructure of the membranous surface of K and </a:t>
            </a:r>
            <a:r>
              <a:rPr lang="en-US" sz="1400" dirty="0" err="1">
                <a:solidFill>
                  <a:schemeClr val="bg1">
                    <a:lumMod val="75000"/>
                  </a:schemeClr>
                </a:solidFill>
              </a:rPr>
              <a:t>conj</a:t>
            </a:r>
            <a:r>
              <a:rPr lang="en-US" sz="1400" dirty="0">
                <a:solidFill>
                  <a:schemeClr val="bg1">
                    <a:lumMod val="75000"/>
                  </a:schemeClr>
                </a:solidFill>
              </a:rPr>
              <a:t> epithelial cells. The cell membranes have all sorts of phospholipids, glycolipids, </a:t>
            </a:r>
            <a:r>
              <a:rPr lang="en-US" sz="1400" dirty="0" err="1">
                <a:solidFill>
                  <a:schemeClr val="bg1">
                    <a:lumMod val="75000"/>
                  </a:schemeClr>
                </a:solidFill>
              </a:rPr>
              <a:t>etc</a:t>
            </a:r>
            <a:r>
              <a:rPr lang="en-US" sz="1400" dirty="0">
                <a:solidFill>
                  <a:schemeClr val="bg1">
                    <a:lumMod val="75000"/>
                  </a:schemeClr>
                </a:solidFill>
              </a:rPr>
              <a:t>, sticking up out of them. Because of their lipid nature, these molecules are highly hydrophobic—and thus the ‘naked’ ocular surface would be as well. There’s no way a solution consisting solely of water could coat such a surface—it would simply bead up and fall off.   So how is the ocular surface to be kept moist?</a:t>
            </a:r>
          </a:p>
          <a:p>
            <a:pPr>
              <a:spcBef>
                <a:spcPct val="30000"/>
              </a:spcBef>
              <a:defRPr/>
            </a:pPr>
            <a:r>
              <a:rPr lang="en-US" sz="1400" dirty="0">
                <a:solidFill>
                  <a:schemeClr val="bg1">
                    <a:lumMod val="75000"/>
                  </a:schemeClr>
                </a:solidFill>
              </a:rPr>
              <a:t>As always, nature finds a way. First, the ocular surface isn’t ‘naked;’ rather, it is coated by a filamentous gel-like structure called the  </a:t>
            </a:r>
            <a:r>
              <a:rPr lang="en-US" sz="1400" i="1" dirty="0">
                <a:solidFill>
                  <a:schemeClr val="bg1">
                    <a:lumMod val="75000"/>
                  </a:schemeClr>
                </a:solidFill>
              </a:rPr>
              <a:t>glycocalyx</a:t>
            </a:r>
            <a:r>
              <a:rPr lang="en-US" sz="1400" dirty="0">
                <a:solidFill>
                  <a:schemeClr val="bg1">
                    <a:lumMod val="75000"/>
                  </a:schemeClr>
                </a:solidFill>
              </a:rPr>
              <a:t> . Glycocalyces are common throughout nature (</a:t>
            </a:r>
            <a:r>
              <a:rPr lang="en-US" sz="1400" dirty="0" err="1">
                <a:solidFill>
                  <a:schemeClr val="bg1">
                    <a:lumMod val="75000"/>
                  </a:schemeClr>
                </a:solidFill>
              </a:rPr>
              <a:t>eg</a:t>
            </a:r>
            <a:r>
              <a:rPr lang="en-US" sz="1400" dirty="0">
                <a:solidFill>
                  <a:schemeClr val="bg1">
                    <a:lumMod val="75000"/>
                  </a:schemeClr>
                </a:solidFill>
              </a:rPr>
              <a:t>, bacterial capsules are a glycocalyx) and on multiple cell lines in humans. They serves many purposes related to cell-cell recognition and communication, host defense, etc. In ocular-surface epi cells, the membrane-bound mucins constitute a sizable component of the glycocalyx. </a:t>
            </a:r>
            <a:r>
              <a:rPr lang="en-US" sz="1400" u="sng" dirty="0">
                <a:solidFill>
                  <a:srgbClr val="0000FF"/>
                </a:solidFill>
              </a:rPr>
              <a:t>The ability of the tear film to coat the ocular surface is greatly facilitated by interactions between the membrane-bound mucins of the glycocalyx and the mucoaqueous-layer ‘bound’ secreted mucins</a:t>
            </a:r>
            <a:r>
              <a:rPr lang="en-US" sz="1400" dirty="0">
                <a:solidFill>
                  <a:srgbClr val="0000FF"/>
                </a:solidFill>
              </a:rPr>
              <a:t>.</a:t>
            </a:r>
            <a:r>
              <a:rPr lang="en-US" sz="1400" u="sng" dirty="0">
                <a:solidFill>
                  <a:srgbClr val="0000FF"/>
                </a:solidFill>
              </a:rPr>
              <a:t> </a:t>
            </a:r>
          </a:p>
        </p:txBody>
      </p:sp>
    </p:spTree>
    <p:extLst>
      <p:ext uri="{BB962C8B-B14F-4D97-AF65-F5344CB8AC3E}">
        <p14:creationId xmlns:p14="http://schemas.microsoft.com/office/powerpoint/2010/main" val="310877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84775"/>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endParaRPr lang="en-US" sz="1600" dirty="0"/>
          </a:p>
        </p:txBody>
      </p:sp>
    </p:spTree>
    <p:extLst>
      <p:ext uri="{BB962C8B-B14F-4D97-AF65-F5344CB8AC3E}">
        <p14:creationId xmlns:p14="http://schemas.microsoft.com/office/powerpoint/2010/main" val="386534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p>
          <a:p>
            <a:endParaRPr lang="en-US" sz="1400" i="1" dirty="0"/>
          </a:p>
          <a:p>
            <a:r>
              <a:rPr lang="en-US" sz="1400" i="1" dirty="0"/>
              <a:t>What is the basic arrangement of the fibers of the orbicularis?</a:t>
            </a:r>
            <a:endParaRPr lang="en-US" sz="1400" i="1" dirty="0">
              <a:solidFill>
                <a:schemeClr val="accent6">
                  <a:lumMod val="20000"/>
                  <a:lumOff val="80000"/>
                </a:schemeClr>
              </a:solidFill>
            </a:endParaRPr>
          </a:p>
          <a:p>
            <a:r>
              <a:rPr lang="en-US" sz="1400" dirty="0">
                <a:solidFill>
                  <a:schemeClr val="accent6">
                    <a:lumMod val="20000"/>
                    <a:lumOff val="80000"/>
                  </a:schemeClr>
                </a:solidFill>
              </a:rPr>
              <a:t>As multiple concentric bands encircling all or part of the orbital aperture</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‘multiple bands’ are organized into two basic portions—what are they?      How are they defined? 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solidFill>
                  <a:schemeClr val="accent6">
                    <a:lumMod val="20000"/>
                    <a:lumOff val="80000"/>
                  </a:schemeClr>
                </a:solidFill>
              </a:rPr>
              <a:t>--Orbital: The portion overlying orbital bone</a:t>
            </a:r>
          </a:p>
          <a:p>
            <a:r>
              <a:rPr lang="en-US" sz="1400" dirty="0">
                <a:solidFill>
                  <a:schemeClr val="accent6">
                    <a:lumMod val="20000"/>
                    <a:lumOff val="80000"/>
                  </a:schemeClr>
                </a:solidFill>
              </a:rPr>
              <a:t>--Palpebral: 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78D93A1D-A537-8CD4-664C-7305DEA9C3EA}"/>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107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p>
          <a:p>
            <a:endParaRPr lang="en-US" sz="1400" i="1" dirty="0"/>
          </a:p>
          <a:p>
            <a:r>
              <a:rPr lang="en-US" sz="1400" i="1" dirty="0"/>
              <a:t>What is the basic arrangement of the fibers of the orbicularis?</a:t>
            </a:r>
          </a:p>
          <a:p>
            <a:r>
              <a:rPr lang="en-US" sz="1400" dirty="0"/>
              <a:t>As multiple concentric bands encircling all or part of the orbital aperture</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The ‘multiple bands’ are organized into two basic portions—what are they?      How are they defined? 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solidFill>
                  <a:schemeClr val="accent6">
                    <a:lumMod val="20000"/>
                    <a:lumOff val="80000"/>
                  </a:schemeClr>
                </a:solidFill>
              </a:rPr>
              <a:t>--Orbital: The portion overlying orbital bone</a:t>
            </a:r>
          </a:p>
          <a:p>
            <a:r>
              <a:rPr lang="en-US" sz="1400" dirty="0">
                <a:solidFill>
                  <a:schemeClr val="accent6">
                    <a:lumMod val="20000"/>
                    <a:lumOff val="80000"/>
                  </a:schemeClr>
                </a:solidFill>
              </a:rPr>
              <a:t>--Palpebral: 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50D034F9-6FE8-B250-5D11-624E49717D7B}"/>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85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p>
          <a:p>
            <a:endParaRPr lang="en-US" sz="1400" i="1" dirty="0"/>
          </a:p>
          <a:p>
            <a:r>
              <a:rPr lang="en-US" sz="1400" i="1" dirty="0"/>
              <a:t>What is the basic arrangement of the fibers of the orbicularis?</a:t>
            </a:r>
          </a:p>
          <a:p>
            <a:r>
              <a:rPr lang="en-US" sz="1400" dirty="0"/>
              <a:t>As multiple concentric bands encircling all or part of the orbital aperture</a:t>
            </a:r>
          </a:p>
          <a:p>
            <a:endParaRPr lang="en-US" sz="1400" dirty="0"/>
          </a:p>
          <a:p>
            <a:r>
              <a:rPr lang="en-US" sz="1400" i="1" dirty="0"/>
              <a:t>The ‘multiple bands’ are organized into two basic portions—what are they?      </a:t>
            </a:r>
            <a:r>
              <a:rPr lang="en-US" sz="1400" i="1" dirty="0">
                <a:solidFill>
                  <a:schemeClr val="accent6">
                    <a:lumMod val="20000"/>
                    <a:lumOff val="80000"/>
                  </a:schemeClr>
                </a:solidFill>
              </a:rPr>
              <a:t>How are they defined? 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a:t>
            </a:r>
            <a:r>
              <a:rPr lang="en-US" sz="1400" b="1" i="1" dirty="0"/>
              <a:t>?</a:t>
            </a:r>
            <a:endParaRPr lang="en-US" sz="1400" b="1" i="1" dirty="0">
              <a:solidFill>
                <a:srgbClr val="0000FF"/>
              </a:solidFill>
            </a:endParaRPr>
          </a:p>
          <a:p>
            <a:r>
              <a:rPr lang="en-US" sz="1400" dirty="0"/>
              <a:t>--</a:t>
            </a:r>
            <a:r>
              <a:rPr lang="en-US" sz="1400" b="1" i="1" dirty="0"/>
              <a:t>?</a:t>
            </a:r>
            <a:endParaRPr lang="en-US" sz="1400" b="1" i="1" dirty="0">
              <a:solidFill>
                <a:srgbClr val="0000FF"/>
              </a:solidFill>
            </a:endParaRP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D32F0092-3C2F-5F27-FBAF-8C23800F5DA2}"/>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278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p>
          <a:p>
            <a:endParaRPr lang="en-US" sz="1400" i="1" dirty="0"/>
          </a:p>
          <a:p>
            <a:r>
              <a:rPr lang="en-US" sz="1400" i="1" dirty="0"/>
              <a:t>What is the basic arrangement of the fibers of the orbicularis?</a:t>
            </a:r>
          </a:p>
          <a:p>
            <a:r>
              <a:rPr lang="en-US" sz="1400" dirty="0"/>
              <a:t>As multiple concentric bands encircling all or part of the orbital aperture</a:t>
            </a:r>
          </a:p>
          <a:p>
            <a:endParaRPr lang="en-US" sz="1400" dirty="0"/>
          </a:p>
          <a:p>
            <a:r>
              <a:rPr lang="en-US" sz="1400" i="1" dirty="0"/>
              <a:t>The ‘multiple bands’ are organized into two basic portions—what are they?      </a:t>
            </a:r>
            <a:r>
              <a:rPr lang="en-US" sz="1400" i="1" dirty="0">
                <a:solidFill>
                  <a:schemeClr val="accent6">
                    <a:lumMod val="20000"/>
                    <a:lumOff val="80000"/>
                  </a:schemeClr>
                </a:solidFill>
              </a:rPr>
              <a:t>How are they defined? 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--Orbital</a:t>
            </a:r>
            <a:endParaRPr lang="en-US" sz="1400" dirty="0">
              <a:solidFill>
                <a:srgbClr val="0000FF"/>
              </a:solidFill>
            </a:endParaRPr>
          </a:p>
          <a:p>
            <a:r>
              <a:rPr lang="en-US" sz="1400" dirty="0"/>
              <a:t>--Palpebral</a:t>
            </a:r>
            <a:endParaRPr lang="en-US" sz="1400" dirty="0">
              <a:solidFill>
                <a:srgbClr val="0000FF"/>
              </a:solidFill>
            </a:endParaRP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CD6CEBEB-0317-10B6-D47F-E5BE649E57DF}"/>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38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p>
          <a:p>
            <a:endParaRPr lang="en-US" sz="1400" i="1" dirty="0"/>
          </a:p>
          <a:p>
            <a:r>
              <a:rPr lang="en-US" sz="1400" i="1" dirty="0"/>
              <a:t>What is the basic arrangement of the fibers of the orbicularis?</a:t>
            </a:r>
          </a:p>
          <a:p>
            <a:r>
              <a:rPr lang="en-US" sz="1400" dirty="0"/>
              <a:t>As multiple concentric bands encircling all or part of the orbital aperture</a:t>
            </a:r>
          </a:p>
          <a:p>
            <a:endParaRPr lang="en-US" sz="1400" dirty="0"/>
          </a:p>
          <a:p>
            <a:r>
              <a:rPr lang="en-US" sz="1400" i="1" dirty="0"/>
              <a:t>The ‘multiple bands’ are organized into two basic portions—what are they?      </a:t>
            </a:r>
            <a:r>
              <a:rPr lang="en-US" sz="1400" i="1" dirty="0">
                <a:solidFill>
                  <a:srgbClr val="0000FF"/>
                </a:solidFill>
              </a:rPr>
              <a:t>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--Orbital: </a:t>
            </a:r>
            <a:r>
              <a:rPr lang="en-US" sz="1400" b="1" i="1" dirty="0">
                <a:solidFill>
                  <a:srgbClr val="0000FF"/>
                </a:solidFill>
              </a:rPr>
              <a:t>?</a:t>
            </a:r>
          </a:p>
          <a:p>
            <a:r>
              <a:rPr lang="en-US" sz="1400" dirty="0"/>
              <a:t>--Palpebral: </a:t>
            </a:r>
            <a:r>
              <a:rPr lang="en-US" sz="1400" b="1" i="1" dirty="0">
                <a:solidFill>
                  <a:srgbClr val="0000FF"/>
                </a:solidFill>
              </a:rPr>
              <a:t>?</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B4EF6389-573D-F9B7-02B5-1C001B2B46CC}"/>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556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p>
          <a:p>
            <a:endParaRPr lang="en-US" sz="1400" i="1" dirty="0"/>
          </a:p>
          <a:p>
            <a:r>
              <a:rPr lang="en-US" sz="1400" i="1" dirty="0"/>
              <a:t>What is the basic arrangement of the fibers of the orbicularis?</a:t>
            </a:r>
          </a:p>
          <a:p>
            <a:r>
              <a:rPr lang="en-US" sz="1400" dirty="0"/>
              <a:t>As multiple concentric bands encircling all or part of the orbital aperture</a:t>
            </a:r>
          </a:p>
          <a:p>
            <a:endParaRPr lang="en-US" sz="1400" dirty="0"/>
          </a:p>
          <a:p>
            <a:r>
              <a:rPr lang="en-US" sz="1400" i="1" dirty="0"/>
              <a:t>The ‘multiple bands’ are organized into two basic portions—what are they?      </a:t>
            </a:r>
            <a:r>
              <a:rPr lang="en-US" sz="1400" i="1" dirty="0">
                <a:solidFill>
                  <a:srgbClr val="0000FF"/>
                </a:solidFill>
              </a:rPr>
              <a:t>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--Orbital: </a:t>
            </a:r>
            <a:r>
              <a:rPr lang="en-US" sz="1400" dirty="0">
                <a:solidFill>
                  <a:srgbClr val="0000FF"/>
                </a:solidFill>
              </a:rPr>
              <a:t>The portion overlying the  bones of the orbit</a:t>
            </a:r>
          </a:p>
          <a:p>
            <a:r>
              <a:rPr lang="en-US" sz="1400" dirty="0"/>
              <a:t>--Palpebral: </a:t>
            </a:r>
            <a:r>
              <a:rPr lang="en-US" sz="1400" dirty="0">
                <a:solidFill>
                  <a:srgbClr val="0000FF"/>
                </a:solidFill>
              </a:rPr>
              <a:t>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Rectangle 3">
            <a:extLst>
              <a:ext uri="{FF2B5EF4-FFF2-40B4-BE49-F238E27FC236}">
                <a16:creationId xmlns:a16="http://schemas.microsoft.com/office/drawing/2014/main" id="{EB5679A1-A0DF-7683-70DF-9E21AD77F25C}"/>
              </a:ext>
            </a:extLst>
          </p:cNvPr>
          <p:cNvSpPr/>
          <p:nvPr/>
        </p:nvSpPr>
        <p:spPr>
          <a:xfrm>
            <a:off x="3429000" y="3324638"/>
            <a:ext cx="1524000" cy="20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several words</a:t>
            </a:r>
          </a:p>
        </p:txBody>
      </p:sp>
      <p:sp>
        <p:nvSpPr>
          <p:cNvPr id="5" name="Rectangle 4">
            <a:extLst>
              <a:ext uri="{FF2B5EF4-FFF2-40B4-BE49-F238E27FC236}">
                <a16:creationId xmlns:a16="http://schemas.microsoft.com/office/drawing/2014/main" id="{95D4EE4B-A534-3DD1-AD82-D493D942CFB2}"/>
              </a:ext>
            </a:extLst>
          </p:cNvPr>
          <p:cNvSpPr/>
          <p:nvPr/>
        </p:nvSpPr>
        <p:spPr>
          <a:xfrm>
            <a:off x="3657600" y="3581400"/>
            <a:ext cx="1295400" cy="20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one word</a:t>
            </a:r>
          </a:p>
        </p:txBody>
      </p:sp>
      <p:sp>
        <p:nvSpPr>
          <p:cNvPr id="7" name="Oval 6">
            <a:extLst>
              <a:ext uri="{FF2B5EF4-FFF2-40B4-BE49-F238E27FC236}">
                <a16:creationId xmlns:a16="http://schemas.microsoft.com/office/drawing/2014/main" id="{943941C3-8E87-ADC5-381F-6FEC81E0580A}"/>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861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t>What muscle is responsible for blinking?</a:t>
            </a:r>
          </a:p>
          <a:p>
            <a:r>
              <a:rPr lang="en-US" sz="1400" dirty="0"/>
              <a:t>The orbicularis oculi</a:t>
            </a:r>
          </a:p>
          <a:p>
            <a:endParaRPr lang="en-US" sz="1400" i="1" dirty="0"/>
          </a:p>
          <a:p>
            <a:r>
              <a:rPr lang="en-US" sz="1400" i="1" dirty="0"/>
              <a:t>What is the basic arrangement of the fibers of the orbicularis?</a:t>
            </a:r>
          </a:p>
          <a:p>
            <a:r>
              <a:rPr lang="en-US" sz="1400" dirty="0"/>
              <a:t>As multiple concentric bands encircling all or part of the orbital aperture</a:t>
            </a:r>
          </a:p>
          <a:p>
            <a:endParaRPr lang="en-US" sz="1400" dirty="0"/>
          </a:p>
          <a:p>
            <a:r>
              <a:rPr lang="en-US" sz="1400" i="1" dirty="0"/>
              <a:t>The ‘multiple bands’ are organized into two basic portions—what are they?      </a:t>
            </a:r>
            <a:r>
              <a:rPr lang="en-US" sz="1400" i="1" dirty="0">
                <a:solidFill>
                  <a:srgbClr val="0000FF"/>
                </a:solidFill>
              </a:rPr>
              <a:t>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--Orbital: </a:t>
            </a:r>
            <a:r>
              <a:rPr lang="en-US" sz="1400" dirty="0">
                <a:solidFill>
                  <a:srgbClr val="0000FF"/>
                </a:solidFill>
              </a:rPr>
              <a:t>The portion overlying the  bones of the orbit</a:t>
            </a:r>
          </a:p>
          <a:p>
            <a:r>
              <a:rPr lang="en-US" sz="1400" dirty="0"/>
              <a:t>--Palpebral: </a:t>
            </a:r>
            <a:r>
              <a:rPr lang="en-US" sz="1400" dirty="0">
                <a:solidFill>
                  <a:srgbClr val="0000FF"/>
                </a:solidFill>
              </a:rPr>
              <a:t>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Oval 3">
            <a:extLst>
              <a:ext uri="{FF2B5EF4-FFF2-40B4-BE49-F238E27FC236}">
                <a16:creationId xmlns:a16="http://schemas.microsoft.com/office/drawing/2014/main" id="{CF441AD7-6110-5471-0572-2DAD4B883AE1}"/>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80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a:t>
            </a:r>
            <a:r>
              <a:rPr lang="en-US" sz="1400" b="1" dirty="0"/>
              <a:t>Orbital: </a:t>
            </a:r>
            <a:r>
              <a:rPr lang="en-US" sz="1400" b="1" dirty="0">
                <a:solidFill>
                  <a:srgbClr val="0000FF"/>
                </a:solidFill>
              </a:rPr>
              <a:t>The portion overlying the  bones of the orbit</a:t>
            </a:r>
          </a:p>
          <a:p>
            <a:r>
              <a:rPr lang="en-US" sz="1400" dirty="0"/>
              <a:t>--</a:t>
            </a:r>
            <a:r>
              <a:rPr lang="en-US" sz="1400" b="1" dirty="0"/>
              <a:t>Palpebral: </a:t>
            </a:r>
            <a:r>
              <a:rPr lang="en-US" sz="1400" b="1" dirty="0">
                <a:solidFill>
                  <a:srgbClr val="0000FF"/>
                </a:solidFill>
              </a:rPr>
              <a:t>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TextBox 3">
            <a:extLst>
              <a:ext uri="{FF2B5EF4-FFF2-40B4-BE49-F238E27FC236}">
                <a16:creationId xmlns:a16="http://schemas.microsoft.com/office/drawing/2014/main" id="{86977557-286D-C15F-EF67-F6C41C1D84C8}"/>
              </a:ext>
            </a:extLst>
          </p:cNvPr>
          <p:cNvSpPr txBox="1"/>
          <p:nvPr/>
        </p:nvSpPr>
        <p:spPr>
          <a:xfrm>
            <a:off x="1374913" y="3907444"/>
            <a:ext cx="5867400" cy="954107"/>
          </a:xfrm>
          <a:prstGeom prst="rect">
            <a:avLst/>
          </a:prstGeom>
          <a:solidFill>
            <a:schemeClr val="accent5">
              <a:lumMod val="75000"/>
            </a:schemeClr>
          </a:solidFill>
        </p:spPr>
        <p:txBody>
          <a:bodyPr wrap="square" rtlCol="0">
            <a:spAutoFit/>
          </a:bodyPr>
          <a:lstStyle/>
          <a:p>
            <a:r>
              <a:rPr lang="en-US" sz="1400" i="1" dirty="0">
                <a:solidFill>
                  <a:srgbClr val="0000FF"/>
                </a:solidFill>
              </a:rPr>
              <a:t>There’s a fundamental distinction between the orbital and palpebral portions vis a vis blinking. What is it?</a:t>
            </a:r>
            <a:endParaRPr lang="en-US" sz="1400" i="1" dirty="0">
              <a:solidFill>
                <a:schemeClr val="accent5">
                  <a:lumMod val="75000"/>
                </a:schemeClr>
              </a:solidFill>
            </a:endParaRPr>
          </a:p>
          <a:p>
            <a:r>
              <a:rPr lang="en-US" sz="1400" dirty="0">
                <a:solidFill>
                  <a:schemeClr val="accent5">
                    <a:lumMod val="75000"/>
                  </a:schemeClr>
                </a:solidFill>
              </a:rPr>
              <a:t>The palpebral portion is responsible for  normal blinking , whereas the orbital portion comes into play only during  effortful/voluntary eye closure</a:t>
            </a:r>
          </a:p>
        </p:txBody>
      </p:sp>
    </p:spTree>
    <p:extLst>
      <p:ext uri="{BB962C8B-B14F-4D97-AF65-F5344CB8AC3E}">
        <p14:creationId xmlns:p14="http://schemas.microsoft.com/office/powerpoint/2010/main" val="3800893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a:t>
            </a:r>
            <a:r>
              <a:rPr lang="en-US" sz="1400" b="1" dirty="0"/>
              <a:t>Orbital: </a:t>
            </a:r>
            <a:r>
              <a:rPr lang="en-US" sz="1400" b="1" dirty="0">
                <a:solidFill>
                  <a:srgbClr val="0000FF"/>
                </a:solidFill>
              </a:rPr>
              <a:t>The portion overlying the  bones of the orbit</a:t>
            </a:r>
          </a:p>
          <a:p>
            <a:r>
              <a:rPr lang="en-US" sz="1400" dirty="0"/>
              <a:t>--</a:t>
            </a:r>
            <a:r>
              <a:rPr lang="en-US" sz="1400" b="1" dirty="0"/>
              <a:t>Palpebral: </a:t>
            </a:r>
            <a:r>
              <a:rPr lang="en-US" sz="1400" b="1" dirty="0">
                <a:solidFill>
                  <a:srgbClr val="0000FF"/>
                </a:solidFill>
              </a:rPr>
              <a:t>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TextBox 3">
            <a:extLst>
              <a:ext uri="{FF2B5EF4-FFF2-40B4-BE49-F238E27FC236}">
                <a16:creationId xmlns:a16="http://schemas.microsoft.com/office/drawing/2014/main" id="{86977557-286D-C15F-EF67-F6C41C1D84C8}"/>
              </a:ext>
            </a:extLst>
          </p:cNvPr>
          <p:cNvSpPr txBox="1"/>
          <p:nvPr/>
        </p:nvSpPr>
        <p:spPr>
          <a:xfrm>
            <a:off x="1374913" y="3907444"/>
            <a:ext cx="5867400" cy="954107"/>
          </a:xfrm>
          <a:prstGeom prst="rect">
            <a:avLst/>
          </a:prstGeom>
          <a:solidFill>
            <a:schemeClr val="accent5">
              <a:lumMod val="75000"/>
            </a:schemeClr>
          </a:solidFill>
        </p:spPr>
        <p:txBody>
          <a:bodyPr wrap="square" rtlCol="0">
            <a:spAutoFit/>
          </a:bodyPr>
          <a:lstStyle/>
          <a:p>
            <a:r>
              <a:rPr lang="en-US" sz="1400" i="1" dirty="0">
                <a:solidFill>
                  <a:srgbClr val="0000FF"/>
                </a:solidFill>
              </a:rPr>
              <a:t>There’s a fundamental distinction between the orbital and palpebral portions vis a vis blinking. What is it?</a:t>
            </a:r>
          </a:p>
          <a:p>
            <a:r>
              <a:rPr lang="en-US" sz="1400" dirty="0">
                <a:solidFill>
                  <a:srgbClr val="0000FF"/>
                </a:solidFill>
              </a:rPr>
              <a:t>The palpebral portion is responsible for  normal blinking </a:t>
            </a:r>
            <a:r>
              <a:rPr lang="en-US" sz="1400" dirty="0">
                <a:solidFill>
                  <a:schemeClr val="accent5">
                    <a:lumMod val="75000"/>
                  </a:schemeClr>
                </a:solidFill>
              </a:rPr>
              <a:t>, whereas the orbital portion comes into play only during  effortful/voluntary eye closure</a:t>
            </a:r>
          </a:p>
        </p:txBody>
      </p:sp>
      <p:sp>
        <p:nvSpPr>
          <p:cNvPr id="5" name="Rectangle 4">
            <a:extLst>
              <a:ext uri="{FF2B5EF4-FFF2-40B4-BE49-F238E27FC236}">
                <a16:creationId xmlns:a16="http://schemas.microsoft.com/office/drawing/2014/main" id="{D974E581-8DE8-CF0E-8B00-7378C92BE426}"/>
              </a:ext>
            </a:extLst>
          </p:cNvPr>
          <p:cNvSpPr/>
          <p:nvPr/>
        </p:nvSpPr>
        <p:spPr>
          <a:xfrm>
            <a:off x="4598504" y="4389772"/>
            <a:ext cx="1268896" cy="221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219120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29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a:t>
            </a:r>
            <a:r>
              <a:rPr lang="en-US" sz="1400" b="1" dirty="0"/>
              <a:t>Orbital: </a:t>
            </a:r>
            <a:r>
              <a:rPr lang="en-US" sz="1400" b="1" dirty="0">
                <a:solidFill>
                  <a:srgbClr val="0000FF"/>
                </a:solidFill>
              </a:rPr>
              <a:t>The portion overlying the  bones of the orbit</a:t>
            </a:r>
          </a:p>
          <a:p>
            <a:r>
              <a:rPr lang="en-US" sz="1400" dirty="0"/>
              <a:t>--</a:t>
            </a:r>
            <a:r>
              <a:rPr lang="en-US" sz="1400" b="1" dirty="0"/>
              <a:t>Palpebral: </a:t>
            </a:r>
            <a:r>
              <a:rPr lang="en-US" sz="1400" b="1" dirty="0">
                <a:solidFill>
                  <a:srgbClr val="0000FF"/>
                </a:solidFill>
              </a:rPr>
              <a:t>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TextBox 3">
            <a:extLst>
              <a:ext uri="{FF2B5EF4-FFF2-40B4-BE49-F238E27FC236}">
                <a16:creationId xmlns:a16="http://schemas.microsoft.com/office/drawing/2014/main" id="{86977557-286D-C15F-EF67-F6C41C1D84C8}"/>
              </a:ext>
            </a:extLst>
          </p:cNvPr>
          <p:cNvSpPr txBox="1"/>
          <p:nvPr/>
        </p:nvSpPr>
        <p:spPr>
          <a:xfrm>
            <a:off x="1374913" y="3907444"/>
            <a:ext cx="5867400" cy="954107"/>
          </a:xfrm>
          <a:prstGeom prst="rect">
            <a:avLst/>
          </a:prstGeom>
          <a:solidFill>
            <a:schemeClr val="accent5">
              <a:lumMod val="75000"/>
            </a:schemeClr>
          </a:solidFill>
        </p:spPr>
        <p:txBody>
          <a:bodyPr wrap="square" rtlCol="0">
            <a:spAutoFit/>
          </a:bodyPr>
          <a:lstStyle/>
          <a:p>
            <a:r>
              <a:rPr lang="en-US" sz="1400" i="1" dirty="0">
                <a:solidFill>
                  <a:srgbClr val="0000FF"/>
                </a:solidFill>
              </a:rPr>
              <a:t>There’s a fundamental distinction between the orbital and palpebral portions vis a vis blinking. What is it?</a:t>
            </a:r>
          </a:p>
          <a:p>
            <a:r>
              <a:rPr lang="en-US" sz="1400" dirty="0">
                <a:solidFill>
                  <a:srgbClr val="0000FF"/>
                </a:solidFill>
              </a:rPr>
              <a:t>The palpebral portion is responsible for  normal blinking </a:t>
            </a:r>
            <a:r>
              <a:rPr lang="en-US" sz="1400" dirty="0">
                <a:solidFill>
                  <a:schemeClr val="accent5">
                    <a:lumMod val="75000"/>
                  </a:schemeClr>
                </a:solidFill>
              </a:rPr>
              <a:t>, whereas the orbital portion comes into play only during  effortful/voluntary eye closure</a:t>
            </a:r>
          </a:p>
        </p:txBody>
      </p:sp>
    </p:spTree>
    <p:extLst>
      <p:ext uri="{BB962C8B-B14F-4D97-AF65-F5344CB8AC3E}">
        <p14:creationId xmlns:p14="http://schemas.microsoft.com/office/powerpoint/2010/main" val="325696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1569660"/>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a:t>
            </a:r>
            <a:r>
              <a:rPr lang="en-US" sz="1600" b="1" i="1" dirty="0"/>
              <a:t>?</a:t>
            </a:r>
          </a:p>
          <a:p>
            <a:r>
              <a:rPr lang="en-US" sz="1600" dirty="0"/>
              <a:t>--</a:t>
            </a:r>
            <a:r>
              <a:rPr lang="en-US" sz="1600" b="1" i="1" dirty="0"/>
              <a:t>?</a:t>
            </a:r>
          </a:p>
          <a:p>
            <a:r>
              <a:rPr lang="en-US" sz="1600" dirty="0"/>
              <a:t>--</a:t>
            </a:r>
            <a:r>
              <a:rPr lang="en-US" sz="1600" b="1" i="1" dirty="0"/>
              <a:t>?</a:t>
            </a:r>
          </a:p>
        </p:txBody>
      </p:sp>
    </p:spTree>
    <p:extLst>
      <p:ext uri="{BB962C8B-B14F-4D97-AF65-F5344CB8AC3E}">
        <p14:creationId xmlns:p14="http://schemas.microsoft.com/office/powerpoint/2010/main" val="612894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a:t>
            </a:r>
            <a:r>
              <a:rPr lang="en-US" sz="1400" b="1" dirty="0"/>
              <a:t>Orbital: </a:t>
            </a:r>
            <a:r>
              <a:rPr lang="en-US" sz="1400" b="1" dirty="0">
                <a:solidFill>
                  <a:srgbClr val="0000FF"/>
                </a:solidFill>
              </a:rPr>
              <a:t>The portion overlying the  bones of the orbit</a:t>
            </a:r>
          </a:p>
          <a:p>
            <a:r>
              <a:rPr lang="en-US" sz="1400" dirty="0"/>
              <a:t>--</a:t>
            </a:r>
            <a:r>
              <a:rPr lang="en-US" sz="1400" b="1" dirty="0"/>
              <a:t>Palpebral: </a:t>
            </a:r>
            <a:r>
              <a:rPr lang="en-US" sz="1400" b="1" dirty="0">
                <a:solidFill>
                  <a:srgbClr val="0000FF"/>
                </a:solidFill>
              </a:rPr>
              <a:t>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TextBox 3">
            <a:extLst>
              <a:ext uri="{FF2B5EF4-FFF2-40B4-BE49-F238E27FC236}">
                <a16:creationId xmlns:a16="http://schemas.microsoft.com/office/drawing/2014/main" id="{86977557-286D-C15F-EF67-F6C41C1D84C8}"/>
              </a:ext>
            </a:extLst>
          </p:cNvPr>
          <p:cNvSpPr txBox="1"/>
          <p:nvPr/>
        </p:nvSpPr>
        <p:spPr>
          <a:xfrm>
            <a:off x="1374913" y="3907444"/>
            <a:ext cx="5867400" cy="954107"/>
          </a:xfrm>
          <a:prstGeom prst="rect">
            <a:avLst/>
          </a:prstGeom>
          <a:solidFill>
            <a:schemeClr val="accent5">
              <a:lumMod val="75000"/>
            </a:schemeClr>
          </a:solidFill>
        </p:spPr>
        <p:txBody>
          <a:bodyPr wrap="square" rtlCol="0">
            <a:spAutoFit/>
          </a:bodyPr>
          <a:lstStyle/>
          <a:p>
            <a:r>
              <a:rPr lang="en-US" sz="1400" i="1" dirty="0">
                <a:solidFill>
                  <a:srgbClr val="0000FF"/>
                </a:solidFill>
              </a:rPr>
              <a:t>There’s a fundamental distinction between the orbital and palpebral portions vis a vis blinking. What is it?</a:t>
            </a:r>
          </a:p>
          <a:p>
            <a:r>
              <a:rPr lang="en-US" sz="1400" dirty="0">
                <a:solidFill>
                  <a:srgbClr val="0000FF"/>
                </a:solidFill>
              </a:rPr>
              <a:t>The palpebral portion is responsible for  normal blinking , </a:t>
            </a:r>
            <a:r>
              <a:rPr lang="en-US" sz="1400" dirty="0"/>
              <a:t>whereas the orbital portion comes into play only during  effortful/voluntary eye closure</a:t>
            </a:r>
          </a:p>
        </p:txBody>
      </p:sp>
      <p:sp>
        <p:nvSpPr>
          <p:cNvPr id="7" name="Rectangle 6">
            <a:extLst>
              <a:ext uri="{FF2B5EF4-FFF2-40B4-BE49-F238E27FC236}">
                <a16:creationId xmlns:a16="http://schemas.microsoft.com/office/drawing/2014/main" id="{872D351E-5A2E-F3C9-7AED-21E4D5135FD5}"/>
              </a:ext>
            </a:extLst>
          </p:cNvPr>
          <p:cNvSpPr/>
          <p:nvPr/>
        </p:nvSpPr>
        <p:spPr>
          <a:xfrm>
            <a:off x="4800600" y="4609739"/>
            <a:ext cx="2495525" cy="215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several words</a:t>
            </a:r>
          </a:p>
        </p:txBody>
      </p:sp>
    </p:spTree>
    <p:extLst>
      <p:ext uri="{BB962C8B-B14F-4D97-AF65-F5344CB8AC3E}">
        <p14:creationId xmlns:p14="http://schemas.microsoft.com/office/powerpoint/2010/main" val="240909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solidFill>
                  <a:schemeClr val="accent6">
                    <a:lumMod val="20000"/>
                    <a:lumOff val="80000"/>
                  </a:schemeClr>
                </a:solidFill>
              </a:rPr>
              <a:t>The palpebral portion is further subdivided into two parts— what are </a:t>
            </a:r>
            <a:r>
              <a:rPr lang="en-US" sz="1400" dirty="0">
                <a:solidFill>
                  <a:schemeClr val="accent6">
                    <a:lumMod val="20000"/>
                    <a:lumOff val="80000"/>
                  </a:schemeClr>
                </a:solidFill>
              </a:rPr>
              <a:t>they</a:t>
            </a:r>
            <a:r>
              <a:rPr lang="en-US" sz="1400" i="1" dirty="0">
                <a:solidFill>
                  <a:schemeClr val="accent6">
                    <a:lumMod val="20000"/>
                    <a:lumOff val="80000"/>
                  </a:schemeClr>
                </a:solidFill>
              </a:rPr>
              <a:t>? How are </a:t>
            </a:r>
            <a:r>
              <a:rPr lang="en-US" sz="1400" dirty="0">
                <a:solidFill>
                  <a:schemeClr val="accent6">
                    <a:lumMod val="20000"/>
                    <a:lumOff val="80000"/>
                  </a:schemeClr>
                </a:solidFill>
              </a:rPr>
              <a:t>they</a:t>
            </a:r>
            <a:r>
              <a:rPr lang="en-US" sz="1400" i="1" dirty="0">
                <a:solidFill>
                  <a:schemeClr val="accent6">
                    <a:lumMod val="20000"/>
                    <a:lumOff val="80000"/>
                  </a:schemeClr>
                </a:solidFill>
              </a:rPr>
              <a:t> defined?</a:t>
            </a:r>
          </a:p>
          <a:p>
            <a:r>
              <a:rPr lang="en-US" sz="1400" dirty="0"/>
              <a:t>--</a:t>
            </a:r>
            <a:r>
              <a:rPr lang="en-US" sz="1400" b="1" dirty="0"/>
              <a:t>Orbital: </a:t>
            </a:r>
            <a:r>
              <a:rPr lang="en-US" sz="1400" b="1" dirty="0">
                <a:solidFill>
                  <a:srgbClr val="0000FF"/>
                </a:solidFill>
              </a:rPr>
              <a:t>The portion overlying the  bones of the orbit</a:t>
            </a:r>
          </a:p>
          <a:p>
            <a:r>
              <a:rPr lang="en-US" sz="1400" dirty="0"/>
              <a:t>--</a:t>
            </a:r>
            <a:r>
              <a:rPr lang="en-US" sz="1400" b="1" dirty="0"/>
              <a:t>Palpebral: </a:t>
            </a:r>
            <a:r>
              <a:rPr lang="en-US" sz="1400" b="1" dirty="0">
                <a:solidFill>
                  <a:srgbClr val="0000FF"/>
                </a:solidFill>
              </a:rPr>
              <a:t>The portion overlying the  lids </a:t>
            </a:r>
          </a:p>
          <a:p>
            <a:r>
              <a:rPr lang="en-US" sz="1400" dirty="0">
                <a:solidFill>
                  <a:schemeClr val="accent6">
                    <a:lumMod val="20000"/>
                    <a:lumOff val="80000"/>
                  </a:schemeClr>
                </a:solidFill>
              </a:rPr>
              <a:t>----</a:t>
            </a:r>
            <a:r>
              <a:rPr lang="en-US" sz="1400" dirty="0" err="1">
                <a:solidFill>
                  <a:schemeClr val="accent6">
                    <a:lumMod val="20000"/>
                    <a:lumOff val="80000"/>
                  </a:schemeClr>
                </a:solidFill>
              </a:rPr>
              <a:t>Preseptal</a:t>
            </a:r>
            <a:r>
              <a:rPr lang="en-US" sz="1400" dirty="0">
                <a:solidFill>
                  <a:schemeClr val="accent6">
                    <a:lumMod val="20000"/>
                    <a:lumOff val="80000"/>
                  </a:schemeClr>
                </a:solidFill>
              </a:rPr>
              <a:t>: The part overlying the orbital septum</a:t>
            </a:r>
          </a:p>
          <a:p>
            <a:r>
              <a:rPr lang="en-US" sz="1400" dirty="0">
                <a:solidFill>
                  <a:schemeClr val="accent6">
                    <a:lumMod val="20000"/>
                    <a:lumOff val="80000"/>
                  </a:schemeClr>
                </a:solidFill>
              </a:rPr>
              <a:t>----Pretarsal: The part overlying the tarsal plates</a:t>
            </a:r>
          </a:p>
        </p:txBody>
      </p:sp>
      <p:sp>
        <p:nvSpPr>
          <p:cNvPr id="4" name="TextBox 3">
            <a:extLst>
              <a:ext uri="{FF2B5EF4-FFF2-40B4-BE49-F238E27FC236}">
                <a16:creationId xmlns:a16="http://schemas.microsoft.com/office/drawing/2014/main" id="{86977557-286D-C15F-EF67-F6C41C1D84C8}"/>
              </a:ext>
            </a:extLst>
          </p:cNvPr>
          <p:cNvSpPr txBox="1"/>
          <p:nvPr/>
        </p:nvSpPr>
        <p:spPr>
          <a:xfrm>
            <a:off x="1374913" y="3907444"/>
            <a:ext cx="5867400" cy="954107"/>
          </a:xfrm>
          <a:prstGeom prst="rect">
            <a:avLst/>
          </a:prstGeom>
          <a:solidFill>
            <a:schemeClr val="accent5">
              <a:lumMod val="75000"/>
            </a:schemeClr>
          </a:solidFill>
        </p:spPr>
        <p:txBody>
          <a:bodyPr wrap="square" rtlCol="0">
            <a:spAutoFit/>
          </a:bodyPr>
          <a:lstStyle/>
          <a:p>
            <a:r>
              <a:rPr lang="en-US" sz="1400" i="1" dirty="0">
                <a:solidFill>
                  <a:srgbClr val="0000FF"/>
                </a:solidFill>
              </a:rPr>
              <a:t>There’s a fundamental distinction between the orbital and palpebral portions vis a vis blinking. What is it?</a:t>
            </a:r>
          </a:p>
          <a:p>
            <a:r>
              <a:rPr lang="en-US" sz="1400" dirty="0">
                <a:solidFill>
                  <a:srgbClr val="0000FF"/>
                </a:solidFill>
              </a:rPr>
              <a:t>The palpebral portion is responsible for  normal blinking , </a:t>
            </a:r>
            <a:r>
              <a:rPr lang="en-US" sz="1400" dirty="0"/>
              <a:t>whereas the orbital portion comes into play only during  effortful/voluntary eye closure</a:t>
            </a:r>
          </a:p>
        </p:txBody>
      </p:sp>
    </p:spTree>
    <p:extLst>
      <p:ext uri="{BB962C8B-B14F-4D97-AF65-F5344CB8AC3E}">
        <p14:creationId xmlns:p14="http://schemas.microsoft.com/office/powerpoint/2010/main" val="166074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t>The palpebral portion is subdivided into two parts—what are they? </a:t>
            </a:r>
            <a:endParaRPr lang="en-US" sz="1400" i="1" dirty="0">
              <a:solidFill>
                <a:srgbClr val="0000FF"/>
              </a:solidFill>
            </a:endParaRPr>
          </a:p>
          <a:p>
            <a:r>
              <a:rPr lang="en-US" sz="1400" dirty="0">
                <a:solidFill>
                  <a:schemeClr val="bg1">
                    <a:lumMod val="65000"/>
                  </a:schemeClr>
                </a:solidFill>
              </a:rPr>
              <a:t>--Orbital: The portion overlying the  bones of the orbit</a:t>
            </a:r>
          </a:p>
          <a:p>
            <a:r>
              <a:rPr lang="en-US" sz="1400" dirty="0"/>
              <a:t>--Palpebral: </a:t>
            </a:r>
            <a:r>
              <a:rPr lang="en-US" sz="1400" dirty="0">
                <a:solidFill>
                  <a:srgbClr val="0000FF"/>
                </a:solidFill>
              </a:rPr>
              <a:t>The portion overlying the  lids </a:t>
            </a:r>
          </a:p>
          <a:p>
            <a:r>
              <a:rPr lang="en-US" sz="1400" dirty="0"/>
              <a:t>----</a:t>
            </a:r>
            <a:r>
              <a:rPr lang="en-US" sz="1400" b="1" i="1" dirty="0"/>
              <a:t>?</a:t>
            </a:r>
            <a:endParaRPr lang="en-US" sz="1400" b="1" i="1" dirty="0">
              <a:solidFill>
                <a:srgbClr val="0000FF"/>
              </a:solidFill>
            </a:endParaRPr>
          </a:p>
          <a:p>
            <a:r>
              <a:rPr lang="en-US" sz="1400" dirty="0"/>
              <a:t>----</a:t>
            </a:r>
            <a:r>
              <a:rPr lang="en-US" sz="1400" b="1" i="1" dirty="0"/>
              <a:t>?</a:t>
            </a:r>
            <a:endParaRPr lang="en-US" sz="1400" b="1" i="1" dirty="0">
              <a:solidFill>
                <a:srgbClr val="0000FF"/>
              </a:solidFill>
            </a:endParaRPr>
          </a:p>
        </p:txBody>
      </p:sp>
      <p:sp>
        <p:nvSpPr>
          <p:cNvPr id="4" name="Arrow: Left 3">
            <a:extLst>
              <a:ext uri="{FF2B5EF4-FFF2-40B4-BE49-F238E27FC236}">
                <a16:creationId xmlns:a16="http://schemas.microsoft.com/office/drawing/2014/main" id="{96BCA63A-8A91-FDFA-E7BC-ACABF9FE70F6}"/>
              </a:ext>
            </a:extLst>
          </p:cNvPr>
          <p:cNvSpPr/>
          <p:nvPr/>
        </p:nvSpPr>
        <p:spPr>
          <a:xfrm>
            <a:off x="7225643" y="2743200"/>
            <a:ext cx="1371600" cy="5348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Next Q</a:t>
            </a:r>
          </a:p>
        </p:txBody>
      </p:sp>
      <p:sp>
        <p:nvSpPr>
          <p:cNvPr id="5" name="Oval 4">
            <a:extLst>
              <a:ext uri="{FF2B5EF4-FFF2-40B4-BE49-F238E27FC236}">
                <a16:creationId xmlns:a16="http://schemas.microsoft.com/office/drawing/2014/main" id="{4E2CDBFC-115B-612E-DE3E-2ABE3DFDA895}"/>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878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t>The palpebral portion is subdivided into two parts—what are they? </a:t>
            </a:r>
            <a:endParaRPr lang="en-US" sz="1400" i="1" dirty="0">
              <a:solidFill>
                <a:srgbClr val="0000FF"/>
              </a:solidFill>
            </a:endParaRPr>
          </a:p>
          <a:p>
            <a:r>
              <a:rPr lang="en-US" sz="1400" dirty="0">
                <a:solidFill>
                  <a:schemeClr val="bg1">
                    <a:lumMod val="65000"/>
                  </a:schemeClr>
                </a:solidFill>
              </a:rPr>
              <a:t>--Orbital: The portion overlying the  bones of the orbit</a:t>
            </a:r>
          </a:p>
          <a:p>
            <a:r>
              <a:rPr lang="en-US" sz="1400" dirty="0"/>
              <a:t>--Palpebral: </a:t>
            </a:r>
            <a:r>
              <a:rPr lang="en-US" sz="1400" dirty="0">
                <a:solidFill>
                  <a:srgbClr val="0000FF"/>
                </a:solidFill>
              </a:rPr>
              <a:t>The portion overlying the  lids </a:t>
            </a:r>
          </a:p>
          <a:p>
            <a:r>
              <a:rPr lang="en-US" sz="1400" dirty="0"/>
              <a:t>----</a:t>
            </a:r>
            <a:r>
              <a:rPr lang="en-US" sz="1400" dirty="0" err="1"/>
              <a:t>Preseptal</a:t>
            </a:r>
            <a:endParaRPr lang="en-US" sz="1400" dirty="0">
              <a:solidFill>
                <a:srgbClr val="0000FF"/>
              </a:solidFill>
            </a:endParaRPr>
          </a:p>
          <a:p>
            <a:r>
              <a:rPr lang="en-US" sz="1400" dirty="0"/>
              <a:t>----Pretarsal</a:t>
            </a:r>
            <a:endParaRPr lang="en-US" sz="1400" dirty="0">
              <a:solidFill>
                <a:srgbClr val="0000FF"/>
              </a:solidFill>
            </a:endParaRPr>
          </a:p>
        </p:txBody>
      </p:sp>
      <p:sp>
        <p:nvSpPr>
          <p:cNvPr id="4" name="Oval 3">
            <a:extLst>
              <a:ext uri="{FF2B5EF4-FFF2-40B4-BE49-F238E27FC236}">
                <a16:creationId xmlns:a16="http://schemas.microsoft.com/office/drawing/2014/main" id="{326112B4-BF8A-5A3C-538F-72B86A128191}"/>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864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t>The palpebral portion is subdivided into two parts—what are they? </a:t>
            </a:r>
            <a:r>
              <a:rPr lang="en-US" sz="1400" i="1" dirty="0">
                <a:solidFill>
                  <a:srgbClr val="0000FF"/>
                </a:solidFill>
              </a:rPr>
              <a:t>How are </a:t>
            </a:r>
            <a:r>
              <a:rPr lang="en-US" sz="1400" dirty="0">
                <a:solidFill>
                  <a:srgbClr val="0000FF"/>
                </a:solidFill>
              </a:rPr>
              <a:t>they</a:t>
            </a:r>
            <a:r>
              <a:rPr lang="en-US" sz="1400" i="1" dirty="0">
                <a:solidFill>
                  <a:srgbClr val="0000FF"/>
                </a:solidFill>
              </a:rPr>
              <a:t> defined?</a:t>
            </a:r>
          </a:p>
          <a:p>
            <a:r>
              <a:rPr lang="en-US" sz="1400" dirty="0">
                <a:solidFill>
                  <a:schemeClr val="bg1">
                    <a:lumMod val="65000"/>
                  </a:schemeClr>
                </a:solidFill>
              </a:rPr>
              <a:t>--Orbital: The portion overlying the  bones of the orbit</a:t>
            </a:r>
          </a:p>
          <a:p>
            <a:r>
              <a:rPr lang="en-US" sz="1400" dirty="0"/>
              <a:t>--Palpebral: </a:t>
            </a:r>
            <a:r>
              <a:rPr lang="en-US" sz="1400" dirty="0">
                <a:solidFill>
                  <a:srgbClr val="0000FF"/>
                </a:solidFill>
              </a:rPr>
              <a:t>The portion overlying the  lids </a:t>
            </a:r>
          </a:p>
          <a:p>
            <a:r>
              <a:rPr lang="en-US" sz="1400" dirty="0"/>
              <a:t>----</a:t>
            </a:r>
            <a:r>
              <a:rPr lang="en-US" sz="1400" dirty="0" err="1"/>
              <a:t>Preseptal</a:t>
            </a:r>
            <a:r>
              <a:rPr lang="en-US" sz="1400" dirty="0"/>
              <a:t>: </a:t>
            </a:r>
            <a:r>
              <a:rPr lang="en-US" sz="1400" b="1" i="1" dirty="0">
                <a:solidFill>
                  <a:srgbClr val="0000FF"/>
                </a:solidFill>
              </a:rPr>
              <a:t>?</a:t>
            </a:r>
          </a:p>
          <a:p>
            <a:r>
              <a:rPr lang="en-US" sz="1400" dirty="0"/>
              <a:t>----Pretarsal: </a:t>
            </a:r>
            <a:r>
              <a:rPr lang="en-US" sz="1400" b="1" i="1" dirty="0">
                <a:solidFill>
                  <a:srgbClr val="0000FF"/>
                </a:solidFill>
              </a:rPr>
              <a:t>?</a:t>
            </a:r>
          </a:p>
        </p:txBody>
      </p:sp>
      <p:sp>
        <p:nvSpPr>
          <p:cNvPr id="4" name="Oval 3">
            <a:extLst>
              <a:ext uri="{FF2B5EF4-FFF2-40B4-BE49-F238E27FC236}">
                <a16:creationId xmlns:a16="http://schemas.microsoft.com/office/drawing/2014/main" id="{AE98A3A1-0744-A8D0-7CC1-377C0D357293}"/>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13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t>The palpebral portion is subdivided into two parts—what are they? </a:t>
            </a:r>
            <a:r>
              <a:rPr lang="en-US" sz="1400" i="1" dirty="0">
                <a:solidFill>
                  <a:srgbClr val="0000FF"/>
                </a:solidFill>
              </a:rPr>
              <a:t>How are </a:t>
            </a:r>
            <a:r>
              <a:rPr lang="en-US" sz="1400" dirty="0">
                <a:solidFill>
                  <a:srgbClr val="0000FF"/>
                </a:solidFill>
              </a:rPr>
              <a:t>they</a:t>
            </a:r>
            <a:r>
              <a:rPr lang="en-US" sz="1400" i="1" dirty="0">
                <a:solidFill>
                  <a:srgbClr val="0000FF"/>
                </a:solidFill>
              </a:rPr>
              <a:t> defined?</a:t>
            </a:r>
          </a:p>
          <a:p>
            <a:r>
              <a:rPr lang="en-US" sz="1400" dirty="0">
                <a:solidFill>
                  <a:schemeClr val="bg1">
                    <a:lumMod val="65000"/>
                  </a:schemeClr>
                </a:solidFill>
              </a:rPr>
              <a:t>--Orbital: The portion overlying the  bones of the orbit</a:t>
            </a:r>
          </a:p>
          <a:p>
            <a:r>
              <a:rPr lang="en-US" sz="1400" dirty="0"/>
              <a:t>--Palpebral: </a:t>
            </a:r>
            <a:r>
              <a:rPr lang="en-US" sz="1400" dirty="0">
                <a:solidFill>
                  <a:srgbClr val="0000FF"/>
                </a:solidFill>
              </a:rPr>
              <a:t>The portion overlying the  lids </a:t>
            </a:r>
          </a:p>
          <a:p>
            <a:r>
              <a:rPr lang="en-US" sz="1400" dirty="0"/>
              <a:t>----</a:t>
            </a:r>
            <a:r>
              <a:rPr lang="en-US" sz="1400" dirty="0" err="1"/>
              <a:t>Preseptal</a:t>
            </a:r>
            <a:r>
              <a:rPr lang="en-US" sz="1400" dirty="0"/>
              <a:t>: </a:t>
            </a:r>
            <a:r>
              <a:rPr lang="en-US" sz="1400" dirty="0">
                <a:solidFill>
                  <a:srgbClr val="0000FF"/>
                </a:solidFill>
              </a:rPr>
              <a:t>The part overlying the  orbital septum</a:t>
            </a:r>
          </a:p>
          <a:p>
            <a:r>
              <a:rPr lang="en-US" sz="1400" dirty="0"/>
              <a:t>----Pretarsal: </a:t>
            </a:r>
            <a:r>
              <a:rPr lang="en-US" sz="1400" dirty="0">
                <a:solidFill>
                  <a:srgbClr val="0000FF"/>
                </a:solidFill>
              </a:rPr>
              <a:t>The part overlying the  tarsal plates</a:t>
            </a:r>
          </a:p>
        </p:txBody>
      </p:sp>
      <p:sp>
        <p:nvSpPr>
          <p:cNvPr id="5" name="Rectangle 4">
            <a:extLst>
              <a:ext uri="{FF2B5EF4-FFF2-40B4-BE49-F238E27FC236}">
                <a16:creationId xmlns:a16="http://schemas.microsoft.com/office/drawing/2014/main" id="{8DC99736-6C5B-5049-172D-8AC2C990AFD7}"/>
              </a:ext>
            </a:extLst>
          </p:cNvPr>
          <p:cNvSpPr/>
          <p:nvPr/>
        </p:nvSpPr>
        <p:spPr>
          <a:xfrm>
            <a:off x="3581400" y="3763616"/>
            <a:ext cx="1219200" cy="198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duh</a:t>
            </a:r>
          </a:p>
        </p:txBody>
      </p:sp>
      <p:sp>
        <p:nvSpPr>
          <p:cNvPr id="7" name="Rectangle 6">
            <a:extLst>
              <a:ext uri="{FF2B5EF4-FFF2-40B4-BE49-F238E27FC236}">
                <a16:creationId xmlns:a16="http://schemas.microsoft.com/office/drawing/2014/main" id="{88EF15C4-58AA-918F-8CF7-590583AAB47D}"/>
              </a:ext>
            </a:extLst>
          </p:cNvPr>
          <p:cNvSpPr/>
          <p:nvPr/>
        </p:nvSpPr>
        <p:spPr>
          <a:xfrm>
            <a:off x="3505200" y="3992217"/>
            <a:ext cx="1219200" cy="198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duh</a:t>
            </a:r>
          </a:p>
        </p:txBody>
      </p:sp>
      <p:sp>
        <p:nvSpPr>
          <p:cNvPr id="4" name="Oval 3">
            <a:extLst>
              <a:ext uri="{FF2B5EF4-FFF2-40B4-BE49-F238E27FC236}">
                <a16:creationId xmlns:a16="http://schemas.microsoft.com/office/drawing/2014/main" id="{826AD32B-557B-1FF9-C55B-2A53A55C02A7}"/>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93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a:t>
            </a:r>
            <a:r>
              <a:rPr lang="en-US" sz="1600" i="1" dirty="0">
                <a:solidFill>
                  <a:schemeClr val="bg1">
                    <a:lumMod val="75000"/>
                  </a:schemeClr>
                </a:solidFill>
              </a:rPr>
              <a:t>meniscus</a:t>
            </a:r>
            <a:r>
              <a:rPr lang="en-US" sz="1600" dirty="0">
                <a:solidFill>
                  <a:schemeClr val="bg1">
                    <a:lumMod val="75000"/>
                  </a:schemeClr>
                </a:solidFill>
              </a:rPr>
              <a:t>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a:t>
            </a:r>
            <a:r>
              <a:rPr lang="en-US" sz="1600" b="1" dirty="0">
                <a:solidFill>
                  <a:srgbClr val="0000FF"/>
                </a:solidFill>
              </a:rPr>
              <a:t>During a blink</a:t>
            </a:r>
            <a:r>
              <a:rPr lang="en-US" sz="1600" dirty="0">
                <a:solidFill>
                  <a:schemeClr val="bg1">
                    <a:lumMod val="75000"/>
                  </a:schemeClr>
                </a:solidFill>
              </a:rPr>
              <a:t>,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DA3F69E5-CAE1-A4FF-A247-FDA31ADF9D1F}"/>
              </a:ext>
            </a:extLst>
          </p:cNvPr>
          <p:cNvSpPr txBox="1"/>
          <p:nvPr/>
        </p:nvSpPr>
        <p:spPr>
          <a:xfrm>
            <a:off x="609600" y="1371600"/>
            <a:ext cx="6632713"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65000"/>
                  </a:schemeClr>
                </a:solidFill>
              </a:rPr>
              <a:t>What muscle is responsible for blinking?</a:t>
            </a:r>
          </a:p>
          <a:p>
            <a:r>
              <a:rPr lang="en-US" sz="1400" dirty="0">
                <a:solidFill>
                  <a:schemeClr val="bg1">
                    <a:lumMod val="65000"/>
                  </a:schemeClr>
                </a:solidFill>
              </a:rPr>
              <a:t>The orbicularis oculi</a:t>
            </a:r>
          </a:p>
          <a:p>
            <a:endParaRPr lang="en-US" sz="1400" i="1" dirty="0">
              <a:solidFill>
                <a:schemeClr val="bg1">
                  <a:lumMod val="65000"/>
                </a:schemeClr>
              </a:solidFill>
            </a:endParaRPr>
          </a:p>
          <a:p>
            <a:r>
              <a:rPr lang="en-US" sz="1400" i="1" dirty="0">
                <a:solidFill>
                  <a:schemeClr val="bg1">
                    <a:lumMod val="65000"/>
                  </a:schemeClr>
                </a:solidFill>
              </a:rPr>
              <a:t>What is the basic arrangement of the fibers of the orbicularis?</a:t>
            </a:r>
          </a:p>
          <a:p>
            <a:r>
              <a:rPr lang="en-US" sz="1400" dirty="0">
                <a:solidFill>
                  <a:schemeClr val="bg1">
                    <a:lumMod val="65000"/>
                  </a:schemeClr>
                </a:solidFill>
              </a:rPr>
              <a:t>As multiple concentric bands encircling all or part of the orbital aperture</a:t>
            </a:r>
          </a:p>
          <a:p>
            <a:endParaRPr lang="en-US" sz="1400" dirty="0">
              <a:solidFill>
                <a:schemeClr val="bg1">
                  <a:lumMod val="65000"/>
                </a:schemeClr>
              </a:solidFill>
            </a:endParaRPr>
          </a:p>
          <a:p>
            <a:r>
              <a:rPr lang="en-US" sz="1400" i="1" dirty="0">
                <a:solidFill>
                  <a:schemeClr val="bg1">
                    <a:lumMod val="65000"/>
                  </a:schemeClr>
                </a:solidFill>
              </a:rPr>
              <a:t>The ‘multiple bands’ are organized into two basic portions—what are they?      How is each defined? </a:t>
            </a:r>
            <a:r>
              <a:rPr lang="en-US" sz="1400" i="1" dirty="0"/>
              <a:t>The palpebral portion is subdivided into two parts—what are they? </a:t>
            </a:r>
            <a:r>
              <a:rPr lang="en-US" sz="1400" i="1" dirty="0">
                <a:solidFill>
                  <a:srgbClr val="0000FF"/>
                </a:solidFill>
              </a:rPr>
              <a:t>How are </a:t>
            </a:r>
            <a:r>
              <a:rPr lang="en-US" sz="1400" dirty="0">
                <a:solidFill>
                  <a:srgbClr val="0000FF"/>
                </a:solidFill>
              </a:rPr>
              <a:t>they</a:t>
            </a:r>
            <a:r>
              <a:rPr lang="en-US" sz="1400" i="1" dirty="0">
                <a:solidFill>
                  <a:srgbClr val="0000FF"/>
                </a:solidFill>
              </a:rPr>
              <a:t> defined?</a:t>
            </a:r>
          </a:p>
          <a:p>
            <a:r>
              <a:rPr lang="en-US" sz="1400" dirty="0">
                <a:solidFill>
                  <a:schemeClr val="bg1">
                    <a:lumMod val="65000"/>
                  </a:schemeClr>
                </a:solidFill>
              </a:rPr>
              <a:t>--Orbital: The portion overlying the  bones of the orbit</a:t>
            </a:r>
          </a:p>
          <a:p>
            <a:r>
              <a:rPr lang="en-US" sz="1400" dirty="0"/>
              <a:t>--Palpebral: </a:t>
            </a:r>
            <a:r>
              <a:rPr lang="en-US" sz="1400" dirty="0">
                <a:solidFill>
                  <a:srgbClr val="0000FF"/>
                </a:solidFill>
              </a:rPr>
              <a:t>The portion overlying the  lids </a:t>
            </a:r>
          </a:p>
          <a:p>
            <a:r>
              <a:rPr lang="en-US" sz="1400" dirty="0"/>
              <a:t>----</a:t>
            </a:r>
            <a:r>
              <a:rPr lang="en-US" sz="1400" dirty="0" err="1"/>
              <a:t>Preseptal</a:t>
            </a:r>
            <a:r>
              <a:rPr lang="en-US" sz="1400" dirty="0"/>
              <a:t>: </a:t>
            </a:r>
            <a:r>
              <a:rPr lang="en-US" sz="1400" dirty="0">
                <a:solidFill>
                  <a:srgbClr val="0000FF"/>
                </a:solidFill>
              </a:rPr>
              <a:t>The part overlying the  orbital septum</a:t>
            </a:r>
          </a:p>
          <a:p>
            <a:r>
              <a:rPr lang="en-US" sz="1400" dirty="0"/>
              <a:t>----Pretarsal: </a:t>
            </a:r>
            <a:r>
              <a:rPr lang="en-US" sz="1400" dirty="0">
                <a:solidFill>
                  <a:srgbClr val="0000FF"/>
                </a:solidFill>
              </a:rPr>
              <a:t>The part overlying the  tarsal plates</a:t>
            </a:r>
          </a:p>
        </p:txBody>
      </p:sp>
      <p:sp>
        <p:nvSpPr>
          <p:cNvPr id="4" name="Oval 3">
            <a:extLst>
              <a:ext uri="{FF2B5EF4-FFF2-40B4-BE49-F238E27FC236}">
                <a16:creationId xmlns:a16="http://schemas.microsoft.com/office/drawing/2014/main" id="{CC978E39-F3D6-CE58-6141-675A79CA49DC}"/>
              </a:ext>
            </a:extLst>
          </p:cNvPr>
          <p:cNvSpPr/>
          <p:nvPr/>
        </p:nvSpPr>
        <p:spPr>
          <a:xfrm>
            <a:off x="4320208" y="4264700"/>
            <a:ext cx="1623391" cy="6121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72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835078-725C-4EEE-A4AE-5913DE3C37DD}"/>
              </a:ext>
            </a:extLst>
          </p:cNvPr>
          <p:cNvSpPr>
            <a:spLocks noGrp="1"/>
          </p:cNvSpPr>
          <p:nvPr>
            <p:ph type="sldNum" sz="quarter" idx="12"/>
          </p:nvPr>
        </p:nvSpPr>
        <p:spPr/>
        <p:txBody>
          <a:bodyPr/>
          <a:lstStyle/>
          <a:p>
            <a:pPr>
              <a:defRPr/>
            </a:pPr>
            <a:fld id="{3AFCA8A0-3712-4793-A11E-15897468C65D}" type="slidenum">
              <a:rPr lang="en-US" altLang="en-US" smtClean="0"/>
              <a:pPr>
                <a:defRPr/>
              </a:pPr>
              <a:t>37</a:t>
            </a:fld>
            <a:endParaRPr lang="en-US" altLang="en-US"/>
          </a:p>
        </p:txBody>
      </p:sp>
      <p:pic>
        <p:nvPicPr>
          <p:cNvPr id="1026" name="Picture 2" descr="Lower Eyelid Surgery | Plastic Surgeon | Orlando, Miami to Vero Beach, FL.">
            <a:extLst>
              <a:ext uri="{FF2B5EF4-FFF2-40B4-BE49-F238E27FC236}">
                <a16:creationId xmlns:a16="http://schemas.microsoft.com/office/drawing/2014/main" id="{E229F32A-B8F0-42DB-B332-A94B26BDC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138" y="1120863"/>
            <a:ext cx="5619324" cy="4517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BD3593-BB6F-478F-8966-A2CE5D6D0C8C}"/>
              </a:ext>
            </a:extLst>
          </p:cNvPr>
          <p:cNvSpPr txBox="1"/>
          <p:nvPr/>
        </p:nvSpPr>
        <p:spPr>
          <a:xfrm>
            <a:off x="3434512" y="6160272"/>
            <a:ext cx="2274982" cy="369332"/>
          </a:xfrm>
          <a:prstGeom prst="rect">
            <a:avLst/>
          </a:prstGeom>
          <a:noFill/>
        </p:spPr>
        <p:txBody>
          <a:bodyPr wrap="none" rtlCol="0">
            <a:spAutoFit/>
          </a:bodyPr>
          <a:lstStyle/>
          <a:p>
            <a:pPr algn="ctr"/>
            <a:r>
              <a:rPr lang="en-US" i="1" dirty="0"/>
              <a:t>Orbicularis oculi </a:t>
            </a:r>
            <a:r>
              <a:rPr lang="en-US" dirty="0"/>
              <a:t>mm</a:t>
            </a:r>
            <a:endParaRPr lang="en-US" i="1" dirty="0"/>
          </a:p>
        </p:txBody>
      </p:sp>
      <p:sp>
        <p:nvSpPr>
          <p:cNvPr id="2" name="TextBox 1">
            <a:extLst>
              <a:ext uri="{FF2B5EF4-FFF2-40B4-BE49-F238E27FC236}">
                <a16:creationId xmlns:a16="http://schemas.microsoft.com/office/drawing/2014/main" id="{55F35B25-5920-6479-1B5C-0D558A76AD13}"/>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3" name="Rectangle 2">
            <a:extLst>
              <a:ext uri="{FF2B5EF4-FFF2-40B4-BE49-F238E27FC236}">
                <a16:creationId xmlns:a16="http://schemas.microsoft.com/office/drawing/2014/main" id="{B6E8C590-4C95-0BAD-C34C-85293CAD3F94}"/>
              </a:ext>
            </a:extLst>
          </p:cNvPr>
          <p:cNvSpPr/>
          <p:nvPr/>
        </p:nvSpPr>
        <p:spPr>
          <a:xfrm>
            <a:off x="6324600" y="1828800"/>
            <a:ext cx="1447800" cy="1842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28074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t>the lower lid goes up a 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If the lower lid (LL) isn’t really going up, what does it do?</a:t>
            </a:r>
            <a:endParaRPr lang="en-US" sz="1400" i="1" dirty="0">
              <a:solidFill>
                <a:schemeClr val="accent1">
                  <a:lumMod val="40000"/>
                  <a:lumOff val="60000"/>
                </a:schemeClr>
              </a:solidFill>
            </a:endParaRPr>
          </a:p>
          <a:p>
            <a:r>
              <a:rPr lang="en-US" sz="1400" dirty="0">
                <a:solidFill>
                  <a:schemeClr val="accent1">
                    <a:lumMod val="40000"/>
                    <a:lumOff val="60000"/>
                  </a:schemeClr>
                </a:solidFill>
              </a:rPr>
              <a:t>It mainly moves  horizontally  towards the  nose . In doing so, it pushes the tear lake (and the debris it contains) toward the  </a:t>
            </a:r>
            <a:r>
              <a:rPr lang="en-US" sz="1400" dirty="0" err="1">
                <a:solidFill>
                  <a:schemeClr val="accent1">
                    <a:lumMod val="40000"/>
                    <a:lumOff val="60000"/>
                  </a:schemeClr>
                </a:solidFill>
              </a:rPr>
              <a:t>punctas</a:t>
            </a:r>
            <a:r>
              <a:rPr lang="en-US" sz="1400" dirty="0">
                <a:solidFill>
                  <a:schemeClr val="accent1">
                    <a:lumMod val="40000"/>
                    <a:lumOff val="60000"/>
                  </a:schemeClr>
                </a:solidFill>
              </a:rPr>
              <a:t>*  for removal from the surface.</a:t>
            </a:r>
          </a:p>
        </p:txBody>
      </p:sp>
    </p:spTree>
    <p:extLst>
      <p:ext uri="{BB962C8B-B14F-4D97-AF65-F5344CB8AC3E}">
        <p14:creationId xmlns:p14="http://schemas.microsoft.com/office/powerpoint/2010/main" val="82960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39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t>the lower lid goes up a 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If the lower lid (LL) isn’t really going up, what does it do?</a:t>
            </a:r>
          </a:p>
          <a:p>
            <a:r>
              <a:rPr lang="en-US" sz="1400" dirty="0">
                <a:solidFill>
                  <a:srgbClr val="0000FF"/>
                </a:solidFill>
              </a:rPr>
              <a:t>It mainly moves  horizontally  towards the  </a:t>
            </a:r>
            <a:r>
              <a:rPr lang="en-US" sz="1400" dirty="0">
                <a:solidFill>
                  <a:schemeClr val="accent1">
                    <a:lumMod val="40000"/>
                    <a:lumOff val="60000"/>
                  </a:schemeClr>
                </a:solidFill>
              </a:rPr>
              <a:t>nose . In doing so, it pushes the tear lake (and the debris it contains) toward the  </a:t>
            </a:r>
            <a:r>
              <a:rPr lang="en-US" sz="1400" dirty="0" err="1">
                <a:solidFill>
                  <a:schemeClr val="accent1">
                    <a:lumMod val="40000"/>
                    <a:lumOff val="60000"/>
                  </a:schemeClr>
                </a:solidFill>
              </a:rPr>
              <a:t>punctas</a:t>
            </a:r>
            <a:r>
              <a:rPr lang="en-US" sz="1400" dirty="0">
                <a:solidFill>
                  <a:schemeClr val="accent1">
                    <a:lumMod val="40000"/>
                    <a:lumOff val="60000"/>
                  </a:schemeClr>
                </a:solidFill>
              </a:rPr>
              <a:t>*  for removal from the surface.</a:t>
            </a:r>
          </a:p>
        </p:txBody>
      </p:sp>
      <p:sp>
        <p:nvSpPr>
          <p:cNvPr id="5" name="Rectangle 4">
            <a:extLst>
              <a:ext uri="{FF2B5EF4-FFF2-40B4-BE49-F238E27FC236}">
                <a16:creationId xmlns:a16="http://schemas.microsoft.com/office/drawing/2014/main" id="{D85D0FD0-BB86-40D6-E885-EB83A44BA8C0}"/>
              </a:ext>
            </a:extLst>
          </p:cNvPr>
          <p:cNvSpPr/>
          <p:nvPr/>
        </p:nvSpPr>
        <p:spPr>
          <a:xfrm>
            <a:off x="2246243" y="55626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direction</a:t>
            </a:r>
          </a:p>
        </p:txBody>
      </p:sp>
      <p:sp>
        <p:nvSpPr>
          <p:cNvPr id="7" name="Rectangle 6">
            <a:extLst>
              <a:ext uri="{FF2B5EF4-FFF2-40B4-BE49-F238E27FC236}">
                <a16:creationId xmlns:a16="http://schemas.microsoft.com/office/drawing/2014/main" id="{DAC16E8D-A40F-8059-E3D9-E4B60D911CB7}"/>
              </a:ext>
            </a:extLst>
          </p:cNvPr>
          <p:cNvSpPr/>
          <p:nvPr/>
        </p:nvSpPr>
        <p:spPr>
          <a:xfrm>
            <a:off x="4212535" y="5562600"/>
            <a:ext cx="43566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96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1569660"/>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4" name="Rectangle 3">
            <a:extLst>
              <a:ext uri="{FF2B5EF4-FFF2-40B4-BE49-F238E27FC236}">
                <a16:creationId xmlns:a16="http://schemas.microsoft.com/office/drawing/2014/main" id="{F87F7EBE-6734-5B96-4932-6A57B5FF0E02}"/>
              </a:ext>
            </a:extLst>
          </p:cNvPr>
          <p:cNvSpPr/>
          <p:nvPr/>
        </p:nvSpPr>
        <p:spPr>
          <a:xfrm>
            <a:off x="2580861" y="1752600"/>
            <a:ext cx="695739" cy="248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6E792C7-D46B-8DC6-FA5F-D12CAE8C041B}"/>
              </a:ext>
            </a:extLst>
          </p:cNvPr>
          <p:cNvSpPr/>
          <p:nvPr/>
        </p:nvSpPr>
        <p:spPr>
          <a:xfrm>
            <a:off x="3922643" y="1752600"/>
            <a:ext cx="964096" cy="248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510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t>the lower lid goes up a 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If the lower lid (LL) isn’t really going up, what does it do?</a:t>
            </a:r>
          </a:p>
          <a:p>
            <a:r>
              <a:rPr lang="en-US" sz="1400" dirty="0">
                <a:solidFill>
                  <a:srgbClr val="0000FF"/>
                </a:solidFill>
              </a:rPr>
              <a:t>It mainly moves  horizontally  towards the  nose</a:t>
            </a:r>
            <a:r>
              <a:rPr lang="en-US" sz="1400" dirty="0">
                <a:solidFill>
                  <a:schemeClr val="accent1">
                    <a:lumMod val="40000"/>
                    <a:lumOff val="60000"/>
                  </a:schemeClr>
                </a:solidFill>
              </a:rPr>
              <a:t> . In doing so, it pushes the tear lake (and the debris it contains) toward the  </a:t>
            </a:r>
            <a:r>
              <a:rPr lang="en-US" sz="1400" dirty="0" err="1">
                <a:solidFill>
                  <a:schemeClr val="accent1">
                    <a:lumMod val="40000"/>
                    <a:lumOff val="60000"/>
                  </a:schemeClr>
                </a:solidFill>
              </a:rPr>
              <a:t>punctas</a:t>
            </a:r>
            <a:r>
              <a:rPr lang="en-US" sz="1400" dirty="0">
                <a:solidFill>
                  <a:schemeClr val="accent1">
                    <a:lumMod val="40000"/>
                    <a:lumOff val="60000"/>
                  </a:schemeClr>
                </a:solidFill>
              </a:rPr>
              <a:t>*  for removal from the surface.</a:t>
            </a:r>
          </a:p>
        </p:txBody>
      </p:sp>
    </p:spTree>
    <p:extLst>
      <p:ext uri="{BB962C8B-B14F-4D97-AF65-F5344CB8AC3E}">
        <p14:creationId xmlns:p14="http://schemas.microsoft.com/office/powerpoint/2010/main" val="2904274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t>the lower lid goes up a 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If the lower lid (LL) isn’t really going up, what does it do?</a:t>
            </a:r>
          </a:p>
          <a:p>
            <a:r>
              <a:rPr lang="en-US" sz="1400" dirty="0">
                <a:solidFill>
                  <a:srgbClr val="0000FF"/>
                </a:solidFill>
              </a:rPr>
              <a:t>It mainly moves  horizontally  towards the  nose . </a:t>
            </a:r>
            <a:r>
              <a:rPr lang="en-US" sz="1400" dirty="0"/>
              <a:t>In doing so, it pushes the tear lake (and the debris it contains) toward the  </a:t>
            </a:r>
            <a:r>
              <a:rPr lang="en-US" sz="1400" dirty="0" err="1"/>
              <a:t>punctas</a:t>
            </a:r>
            <a:r>
              <a:rPr lang="en-US" sz="1400" dirty="0"/>
              <a:t>*  for removal from the surface.</a:t>
            </a:r>
          </a:p>
        </p:txBody>
      </p:sp>
      <p:sp>
        <p:nvSpPr>
          <p:cNvPr id="8" name="Rectangle 7">
            <a:extLst>
              <a:ext uri="{FF2B5EF4-FFF2-40B4-BE49-F238E27FC236}">
                <a16:creationId xmlns:a16="http://schemas.microsoft.com/office/drawing/2014/main" id="{9F749DA1-897D-BB3C-2040-5E680687A35A}"/>
              </a:ext>
            </a:extLst>
          </p:cNvPr>
          <p:cNvSpPr/>
          <p:nvPr/>
        </p:nvSpPr>
        <p:spPr>
          <a:xfrm>
            <a:off x="3938380" y="5792281"/>
            <a:ext cx="786020" cy="21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732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t>the lower lid goes up a</a:t>
            </a:r>
            <a:r>
              <a:rPr lang="en-US" sz="1600" u="sng" dirty="0"/>
              <a:t> </a:t>
            </a:r>
            <a:r>
              <a:rPr lang="en-US" sz="1600" b="1" u="sng" dirty="0"/>
              <a:t>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If the lower lid (LL) isn’t really going up, what does it do?</a:t>
            </a:r>
          </a:p>
          <a:p>
            <a:r>
              <a:rPr lang="en-US" sz="1400" dirty="0">
                <a:solidFill>
                  <a:srgbClr val="0000FF"/>
                </a:solidFill>
              </a:rPr>
              <a:t>It mainly moves  horizontally  towards the  nose . </a:t>
            </a:r>
            <a:r>
              <a:rPr lang="en-US" sz="1400" dirty="0"/>
              <a:t>In doing so, it pushes the tear lake (and the debris it contains) toward the  </a:t>
            </a:r>
            <a:r>
              <a:rPr lang="en-US" sz="1400" dirty="0" err="1"/>
              <a:t>punctas</a:t>
            </a:r>
            <a:r>
              <a:rPr lang="en-US" sz="1400" dirty="0"/>
              <a:t>*  for removal from the surface.</a:t>
            </a:r>
          </a:p>
        </p:txBody>
      </p:sp>
      <p:sp>
        <p:nvSpPr>
          <p:cNvPr id="4" name="TextBox 3">
            <a:extLst>
              <a:ext uri="{FF2B5EF4-FFF2-40B4-BE49-F238E27FC236}">
                <a16:creationId xmlns:a16="http://schemas.microsoft.com/office/drawing/2014/main" id="{866D9C0B-6622-CC38-1BD5-AAAAD0713E80}"/>
              </a:ext>
            </a:extLst>
          </p:cNvPr>
          <p:cNvSpPr txBox="1"/>
          <p:nvPr/>
        </p:nvSpPr>
        <p:spPr>
          <a:xfrm>
            <a:off x="6896885" y="6428601"/>
            <a:ext cx="1446230" cy="276999"/>
          </a:xfrm>
          <a:prstGeom prst="rect">
            <a:avLst/>
          </a:prstGeom>
          <a:noFill/>
        </p:spPr>
        <p:txBody>
          <a:bodyPr wrap="none" rtlCol="0">
            <a:spAutoFit/>
          </a:bodyPr>
          <a:lstStyle/>
          <a:p>
            <a:r>
              <a:rPr lang="en-US" sz="1200" i="1" dirty="0"/>
              <a:t>*</a:t>
            </a:r>
            <a:r>
              <a:rPr lang="en-US" sz="1200" i="1" dirty="0" err="1"/>
              <a:t>Punctae</a:t>
            </a:r>
            <a:r>
              <a:rPr lang="en-US" sz="1200" i="1" dirty="0"/>
              <a:t>? Puncti?</a:t>
            </a:r>
          </a:p>
        </p:txBody>
      </p:sp>
    </p:spTree>
    <p:extLst>
      <p:ext uri="{BB962C8B-B14F-4D97-AF65-F5344CB8AC3E}">
        <p14:creationId xmlns:p14="http://schemas.microsoft.com/office/powerpoint/2010/main" val="2234985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solidFill>
                  <a:schemeClr val="bg1">
                    <a:lumMod val="75000"/>
                  </a:schemeClr>
                </a:solidFill>
              </a:rPr>
              <a:t>the lower lid goes up a</a:t>
            </a:r>
            <a:r>
              <a:rPr lang="en-US" sz="1600" u="sng" dirty="0">
                <a:solidFill>
                  <a:schemeClr val="bg1">
                    <a:lumMod val="75000"/>
                  </a:schemeClr>
                </a:solidFill>
              </a:rPr>
              <a:t> </a:t>
            </a:r>
            <a:r>
              <a:rPr lang="en-US" sz="1600" b="1" u="sng" dirty="0">
                <a:solidFill>
                  <a:schemeClr val="bg1">
                    <a:lumMod val="75000"/>
                  </a:schemeClr>
                </a:solidFill>
              </a:rPr>
              <a:t>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a:t>
            </a:r>
            <a:r>
              <a:rPr lang="en-US" sz="1400" dirty="0"/>
              <a:t>it pushes the tear lake (and the debris it contains) toward the  </a:t>
            </a:r>
            <a:r>
              <a:rPr lang="en-US" sz="1400" dirty="0" err="1"/>
              <a:t>punctas</a:t>
            </a:r>
            <a:r>
              <a:rPr lang="en-US" sz="1400" dirty="0"/>
              <a:t>  </a:t>
            </a:r>
            <a:r>
              <a:rPr lang="en-US" sz="1400" b="1" dirty="0"/>
              <a:t>for removal from the surface</a:t>
            </a:r>
            <a:r>
              <a:rPr lang="en-US" sz="1400" dirty="0">
                <a:solidFill>
                  <a:schemeClr val="bg1">
                    <a:lumMod val="75000"/>
                  </a:schemeClr>
                </a:solidFill>
              </a:rPr>
              <a:t>.</a:t>
            </a:r>
          </a:p>
        </p:txBody>
      </p:sp>
      <p:sp>
        <p:nvSpPr>
          <p:cNvPr id="5" name="TextBox 4">
            <a:extLst>
              <a:ext uri="{FF2B5EF4-FFF2-40B4-BE49-F238E27FC236}">
                <a16:creationId xmlns:a16="http://schemas.microsoft.com/office/drawing/2014/main" id="{73B7CC52-B3B1-88A8-33C3-86CC8B9F61DC}"/>
              </a:ext>
            </a:extLst>
          </p:cNvPr>
          <p:cNvSpPr txBox="1"/>
          <p:nvPr/>
        </p:nvSpPr>
        <p:spPr>
          <a:xfrm>
            <a:off x="420756" y="3273774"/>
            <a:ext cx="7845286" cy="1169551"/>
          </a:xfrm>
          <a:prstGeom prst="rect">
            <a:avLst/>
          </a:prstGeom>
          <a:solidFill>
            <a:srgbClr val="99FF99"/>
          </a:solidFill>
        </p:spPr>
        <p:txBody>
          <a:bodyPr wrap="square" rtlCol="0">
            <a:spAutoFit/>
          </a:bodyPr>
          <a:lstStyle/>
          <a:p>
            <a:r>
              <a:rPr lang="en-US" sz="1400" i="1" dirty="0">
                <a:solidFill>
                  <a:srgbClr val="0000FF"/>
                </a:solidFill>
              </a:rPr>
              <a:t>So that’s how tear gets to the </a:t>
            </a:r>
            <a:r>
              <a:rPr lang="en-US" sz="1400" i="1" dirty="0" err="1">
                <a:solidFill>
                  <a:srgbClr val="0000FF"/>
                </a:solidFill>
              </a:rPr>
              <a:t>punctas</a:t>
            </a:r>
            <a:r>
              <a:rPr lang="en-US" sz="1400" i="1" dirty="0">
                <a:solidFill>
                  <a:srgbClr val="0000FF"/>
                </a:solidFill>
              </a:rPr>
              <a:t>, but how do they get </a:t>
            </a:r>
            <a:r>
              <a:rPr lang="en-US" sz="1400" dirty="0">
                <a:solidFill>
                  <a:srgbClr val="0000FF"/>
                </a:solidFill>
              </a:rPr>
              <a:t>into </a:t>
            </a:r>
            <a:r>
              <a:rPr lang="en-US" sz="1400" i="1" dirty="0">
                <a:solidFill>
                  <a:srgbClr val="0000FF"/>
                </a:solidFill>
              </a:rPr>
              <a:t>and</a:t>
            </a:r>
            <a:r>
              <a:rPr lang="en-US" sz="1400" dirty="0">
                <a:solidFill>
                  <a:srgbClr val="0000FF"/>
                </a:solidFill>
              </a:rPr>
              <a:t> through </a:t>
            </a:r>
            <a:r>
              <a:rPr lang="en-US" sz="1400" i="1" dirty="0">
                <a:solidFill>
                  <a:srgbClr val="0000FF"/>
                </a:solidFill>
              </a:rPr>
              <a:t>them? </a:t>
            </a:r>
            <a:endParaRPr lang="en-US" sz="1400" i="1" dirty="0">
              <a:solidFill>
                <a:srgbClr val="99FF99"/>
              </a:solidFill>
            </a:endParaRPr>
          </a:p>
          <a:p>
            <a:r>
              <a:rPr lang="en-US" sz="1400" dirty="0">
                <a:solidFill>
                  <a:srgbClr val="99FF99"/>
                </a:solidFill>
              </a:rPr>
              <a:t>Again, it’s all about the blink. Contracture of the orbicularis muscle compresses the lacrimal sac and canalicular system, thereby forcing tears within the system down the  nasolacrimal duct . When the orbicularis relaxes, the lacrimal sac and canalicular system ‘re-inflate,’ thereby creating a negative pressure that sucks tears through the puncta, down the canaliculi, and into the sac.</a:t>
            </a:r>
            <a:endParaRPr lang="en-US" dirty="0">
              <a:solidFill>
                <a:srgbClr val="99FF99"/>
              </a:solidFill>
            </a:endParaRPr>
          </a:p>
        </p:txBody>
      </p:sp>
      <p:sp>
        <p:nvSpPr>
          <p:cNvPr id="9" name="Arrow: U-Turn 8">
            <a:extLst>
              <a:ext uri="{FF2B5EF4-FFF2-40B4-BE49-F238E27FC236}">
                <a16:creationId xmlns:a16="http://schemas.microsoft.com/office/drawing/2014/main" id="{FEA3673F-6B1F-C170-DCEB-E4030E8458FB}"/>
              </a:ext>
            </a:extLst>
          </p:cNvPr>
          <p:cNvSpPr/>
          <p:nvPr/>
        </p:nvSpPr>
        <p:spPr>
          <a:xfrm rot="5400000" flipH="1">
            <a:off x="6944162" y="3945811"/>
            <a:ext cx="2673626" cy="1169551"/>
          </a:xfrm>
          <a:prstGeom prst="uturnArrow">
            <a:avLst>
              <a:gd name="adj1" fmla="val 19335"/>
              <a:gd name="adj2" fmla="val 20468"/>
              <a:gd name="adj3" fmla="val 20468"/>
              <a:gd name="adj4" fmla="val 43750"/>
              <a:gd name="adj5" fmla="val 71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5660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solidFill>
                  <a:schemeClr val="bg1">
                    <a:lumMod val="75000"/>
                  </a:schemeClr>
                </a:solidFill>
              </a:rPr>
              <a:t>the lower lid goes up a</a:t>
            </a:r>
            <a:r>
              <a:rPr lang="en-US" sz="1600" u="sng" dirty="0">
                <a:solidFill>
                  <a:schemeClr val="bg1">
                    <a:lumMod val="75000"/>
                  </a:schemeClr>
                </a:solidFill>
              </a:rPr>
              <a:t> </a:t>
            </a:r>
            <a:r>
              <a:rPr lang="en-US" sz="1600" b="1" u="sng" dirty="0">
                <a:solidFill>
                  <a:schemeClr val="bg1">
                    <a:lumMod val="75000"/>
                  </a:schemeClr>
                </a:solidFill>
              </a:rPr>
              <a:t>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a:t>
            </a:r>
            <a:r>
              <a:rPr lang="en-US" sz="1400" dirty="0"/>
              <a:t>it pushes the tear lake (and the debris it contains) toward the  </a:t>
            </a:r>
            <a:r>
              <a:rPr lang="en-US" sz="1400" dirty="0" err="1"/>
              <a:t>punctas</a:t>
            </a:r>
            <a:r>
              <a:rPr lang="en-US" sz="1400" dirty="0"/>
              <a:t>  </a:t>
            </a:r>
            <a:r>
              <a:rPr lang="en-US" sz="1400" b="1" dirty="0"/>
              <a:t>for removal from the surface</a:t>
            </a:r>
            <a:r>
              <a:rPr lang="en-US" sz="1400" dirty="0">
                <a:solidFill>
                  <a:schemeClr val="bg1">
                    <a:lumMod val="75000"/>
                  </a:schemeClr>
                </a:solidFill>
              </a:rPr>
              <a:t>.</a:t>
            </a:r>
          </a:p>
        </p:txBody>
      </p:sp>
      <p:sp>
        <p:nvSpPr>
          <p:cNvPr id="5" name="TextBox 4">
            <a:extLst>
              <a:ext uri="{FF2B5EF4-FFF2-40B4-BE49-F238E27FC236}">
                <a16:creationId xmlns:a16="http://schemas.microsoft.com/office/drawing/2014/main" id="{73B7CC52-B3B1-88A8-33C3-86CC8B9F61DC}"/>
              </a:ext>
            </a:extLst>
          </p:cNvPr>
          <p:cNvSpPr txBox="1"/>
          <p:nvPr/>
        </p:nvSpPr>
        <p:spPr>
          <a:xfrm>
            <a:off x="420756" y="3273774"/>
            <a:ext cx="7845286" cy="1169551"/>
          </a:xfrm>
          <a:prstGeom prst="rect">
            <a:avLst/>
          </a:prstGeom>
          <a:solidFill>
            <a:srgbClr val="99FF99"/>
          </a:solidFill>
        </p:spPr>
        <p:txBody>
          <a:bodyPr wrap="square" rtlCol="0">
            <a:spAutoFit/>
          </a:bodyPr>
          <a:lstStyle/>
          <a:p>
            <a:r>
              <a:rPr lang="en-US" sz="1400" i="1" dirty="0">
                <a:solidFill>
                  <a:srgbClr val="0000FF"/>
                </a:solidFill>
              </a:rPr>
              <a:t>So that’s how tear gets to the </a:t>
            </a:r>
            <a:r>
              <a:rPr lang="en-US" sz="1400" i="1" dirty="0" err="1">
                <a:solidFill>
                  <a:srgbClr val="0000FF"/>
                </a:solidFill>
              </a:rPr>
              <a:t>punctas</a:t>
            </a:r>
            <a:r>
              <a:rPr lang="en-US" sz="1400" i="1" dirty="0">
                <a:solidFill>
                  <a:srgbClr val="0000FF"/>
                </a:solidFill>
              </a:rPr>
              <a:t>, but how do they get </a:t>
            </a:r>
            <a:r>
              <a:rPr lang="en-US" sz="1400" dirty="0">
                <a:solidFill>
                  <a:srgbClr val="0000FF"/>
                </a:solidFill>
              </a:rPr>
              <a:t>into </a:t>
            </a:r>
            <a:r>
              <a:rPr lang="en-US" sz="1400" i="1" dirty="0">
                <a:solidFill>
                  <a:srgbClr val="0000FF"/>
                </a:solidFill>
              </a:rPr>
              <a:t>and</a:t>
            </a:r>
            <a:r>
              <a:rPr lang="en-US" sz="1400" dirty="0">
                <a:solidFill>
                  <a:srgbClr val="0000FF"/>
                </a:solidFill>
              </a:rPr>
              <a:t> through </a:t>
            </a:r>
            <a:r>
              <a:rPr lang="en-US" sz="1400" i="1" dirty="0">
                <a:solidFill>
                  <a:srgbClr val="0000FF"/>
                </a:solidFill>
              </a:rPr>
              <a:t>them? </a:t>
            </a:r>
          </a:p>
          <a:p>
            <a:r>
              <a:rPr lang="en-US" sz="1400" dirty="0">
                <a:solidFill>
                  <a:srgbClr val="0000FF"/>
                </a:solidFill>
              </a:rPr>
              <a:t>Again, it’s all about the blink. Contracture of the orbicularis muscle compresses the lacrimal sac and canalicular system, thereby forcing tears within the system down the  nasolacrimal duct . </a:t>
            </a:r>
            <a:r>
              <a:rPr lang="en-US" sz="1400" dirty="0">
                <a:solidFill>
                  <a:srgbClr val="99FF99"/>
                </a:solidFill>
              </a:rPr>
              <a:t>When the orbicularis relaxes, the lacrimal sac and canalicular system ‘re-inflate,’ thereby creating a negative pressure that sucks tears through the puncta, down the canaliculi, and into the sac.</a:t>
            </a:r>
            <a:endParaRPr lang="en-US" dirty="0">
              <a:solidFill>
                <a:srgbClr val="99FF99"/>
              </a:solidFill>
            </a:endParaRPr>
          </a:p>
        </p:txBody>
      </p:sp>
      <p:sp>
        <p:nvSpPr>
          <p:cNvPr id="8" name="Rectangle 7">
            <a:extLst>
              <a:ext uri="{FF2B5EF4-FFF2-40B4-BE49-F238E27FC236}">
                <a16:creationId xmlns:a16="http://schemas.microsoft.com/office/drawing/2014/main" id="{97BF517A-50CF-04FC-1D92-82ACA776AAA2}"/>
              </a:ext>
            </a:extLst>
          </p:cNvPr>
          <p:cNvSpPr/>
          <p:nvPr/>
        </p:nvSpPr>
        <p:spPr>
          <a:xfrm>
            <a:off x="6248400" y="3733800"/>
            <a:ext cx="1447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the way out (two words)</a:t>
            </a:r>
          </a:p>
        </p:txBody>
      </p:sp>
      <p:sp>
        <p:nvSpPr>
          <p:cNvPr id="9" name="Arrow: U-Turn 8">
            <a:extLst>
              <a:ext uri="{FF2B5EF4-FFF2-40B4-BE49-F238E27FC236}">
                <a16:creationId xmlns:a16="http://schemas.microsoft.com/office/drawing/2014/main" id="{FEA3673F-6B1F-C170-DCEB-E4030E8458FB}"/>
              </a:ext>
            </a:extLst>
          </p:cNvPr>
          <p:cNvSpPr/>
          <p:nvPr/>
        </p:nvSpPr>
        <p:spPr>
          <a:xfrm rot="5400000" flipH="1">
            <a:off x="6944162" y="3945811"/>
            <a:ext cx="2673626" cy="1169551"/>
          </a:xfrm>
          <a:prstGeom prst="uturnArrow">
            <a:avLst>
              <a:gd name="adj1" fmla="val 19335"/>
              <a:gd name="adj2" fmla="val 20468"/>
              <a:gd name="adj3" fmla="val 20468"/>
              <a:gd name="adj4" fmla="val 43750"/>
              <a:gd name="adj5" fmla="val 71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1128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solidFill>
                  <a:schemeClr val="bg1">
                    <a:lumMod val="75000"/>
                  </a:schemeClr>
                </a:solidFill>
              </a:rPr>
              <a:t>the lower lid goes up a</a:t>
            </a:r>
            <a:r>
              <a:rPr lang="en-US" sz="1600" u="sng" dirty="0">
                <a:solidFill>
                  <a:schemeClr val="bg1">
                    <a:lumMod val="75000"/>
                  </a:schemeClr>
                </a:solidFill>
              </a:rPr>
              <a:t> </a:t>
            </a:r>
            <a:r>
              <a:rPr lang="en-US" sz="1600" b="1" u="sng" dirty="0">
                <a:solidFill>
                  <a:schemeClr val="bg1">
                    <a:lumMod val="75000"/>
                  </a:schemeClr>
                </a:solidFill>
              </a:rPr>
              <a:t>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a:t>
            </a:r>
            <a:r>
              <a:rPr lang="en-US" sz="1400" dirty="0"/>
              <a:t>it pushes the tear lake (and the debris it contains) toward the  </a:t>
            </a:r>
            <a:r>
              <a:rPr lang="en-US" sz="1400" dirty="0" err="1"/>
              <a:t>punctas</a:t>
            </a:r>
            <a:r>
              <a:rPr lang="en-US" sz="1400" dirty="0"/>
              <a:t>  </a:t>
            </a:r>
            <a:r>
              <a:rPr lang="en-US" sz="1400" b="1" dirty="0"/>
              <a:t>for removal from the surface</a:t>
            </a:r>
            <a:r>
              <a:rPr lang="en-US" sz="1400" dirty="0">
                <a:solidFill>
                  <a:schemeClr val="bg1">
                    <a:lumMod val="75000"/>
                  </a:schemeClr>
                </a:solidFill>
              </a:rPr>
              <a:t>.</a:t>
            </a:r>
          </a:p>
        </p:txBody>
      </p:sp>
      <p:sp>
        <p:nvSpPr>
          <p:cNvPr id="5" name="TextBox 4">
            <a:extLst>
              <a:ext uri="{FF2B5EF4-FFF2-40B4-BE49-F238E27FC236}">
                <a16:creationId xmlns:a16="http://schemas.microsoft.com/office/drawing/2014/main" id="{73B7CC52-B3B1-88A8-33C3-86CC8B9F61DC}"/>
              </a:ext>
            </a:extLst>
          </p:cNvPr>
          <p:cNvSpPr txBox="1"/>
          <p:nvPr/>
        </p:nvSpPr>
        <p:spPr>
          <a:xfrm>
            <a:off x="420756" y="3273774"/>
            <a:ext cx="7845286" cy="1169551"/>
          </a:xfrm>
          <a:prstGeom prst="rect">
            <a:avLst/>
          </a:prstGeom>
          <a:solidFill>
            <a:srgbClr val="99FF99"/>
          </a:solidFill>
        </p:spPr>
        <p:txBody>
          <a:bodyPr wrap="square" rtlCol="0">
            <a:spAutoFit/>
          </a:bodyPr>
          <a:lstStyle/>
          <a:p>
            <a:r>
              <a:rPr lang="en-US" sz="1400" i="1" dirty="0">
                <a:solidFill>
                  <a:srgbClr val="0000FF"/>
                </a:solidFill>
              </a:rPr>
              <a:t>So that’s how tear gets to the </a:t>
            </a:r>
            <a:r>
              <a:rPr lang="en-US" sz="1400" i="1" dirty="0" err="1">
                <a:solidFill>
                  <a:srgbClr val="0000FF"/>
                </a:solidFill>
              </a:rPr>
              <a:t>punctas</a:t>
            </a:r>
            <a:r>
              <a:rPr lang="en-US" sz="1400" i="1" dirty="0">
                <a:solidFill>
                  <a:srgbClr val="0000FF"/>
                </a:solidFill>
              </a:rPr>
              <a:t>, but how do they get </a:t>
            </a:r>
            <a:r>
              <a:rPr lang="en-US" sz="1400" dirty="0">
                <a:solidFill>
                  <a:srgbClr val="0000FF"/>
                </a:solidFill>
              </a:rPr>
              <a:t>into </a:t>
            </a:r>
            <a:r>
              <a:rPr lang="en-US" sz="1400" i="1" dirty="0">
                <a:solidFill>
                  <a:srgbClr val="0000FF"/>
                </a:solidFill>
              </a:rPr>
              <a:t>and</a:t>
            </a:r>
            <a:r>
              <a:rPr lang="en-US" sz="1400" dirty="0">
                <a:solidFill>
                  <a:srgbClr val="0000FF"/>
                </a:solidFill>
              </a:rPr>
              <a:t> through </a:t>
            </a:r>
            <a:r>
              <a:rPr lang="en-US" sz="1400" i="1" dirty="0">
                <a:solidFill>
                  <a:srgbClr val="0000FF"/>
                </a:solidFill>
              </a:rPr>
              <a:t>them? </a:t>
            </a:r>
          </a:p>
          <a:p>
            <a:r>
              <a:rPr lang="en-US" sz="1400" dirty="0">
                <a:solidFill>
                  <a:srgbClr val="0000FF"/>
                </a:solidFill>
              </a:rPr>
              <a:t>Again, it’s all about the blink. Contracture of the orbicularis muscle compresses the lacrimal sac and canalicular system, thereby forcing tears within the system down the  nasolacrimal duct . </a:t>
            </a:r>
            <a:r>
              <a:rPr lang="en-US" sz="1400" dirty="0">
                <a:solidFill>
                  <a:srgbClr val="99FF99"/>
                </a:solidFill>
              </a:rPr>
              <a:t>When the orbicularis relaxes, the lacrimal sac and canalicular system ‘re-inflate,’ thereby creating a negative pressure that sucks tears through the puncta, down the canaliculi, and into the sac.</a:t>
            </a:r>
            <a:endParaRPr lang="en-US" dirty="0">
              <a:solidFill>
                <a:srgbClr val="99FF99"/>
              </a:solidFill>
            </a:endParaRPr>
          </a:p>
        </p:txBody>
      </p:sp>
      <p:sp>
        <p:nvSpPr>
          <p:cNvPr id="9" name="Arrow: U-Turn 8">
            <a:extLst>
              <a:ext uri="{FF2B5EF4-FFF2-40B4-BE49-F238E27FC236}">
                <a16:creationId xmlns:a16="http://schemas.microsoft.com/office/drawing/2014/main" id="{FEA3673F-6B1F-C170-DCEB-E4030E8458FB}"/>
              </a:ext>
            </a:extLst>
          </p:cNvPr>
          <p:cNvSpPr/>
          <p:nvPr/>
        </p:nvSpPr>
        <p:spPr>
          <a:xfrm rot="5400000" flipH="1">
            <a:off x="6944162" y="3945811"/>
            <a:ext cx="2673626" cy="1169551"/>
          </a:xfrm>
          <a:prstGeom prst="uturnArrow">
            <a:avLst>
              <a:gd name="adj1" fmla="val 19335"/>
              <a:gd name="adj2" fmla="val 20468"/>
              <a:gd name="adj3" fmla="val 20468"/>
              <a:gd name="adj4" fmla="val 43750"/>
              <a:gd name="adj5" fmla="val 71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4598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a:t>
            </a:r>
            <a:r>
              <a:rPr lang="en-US" sz="1600" b="1" u="sng" dirty="0">
                <a:solidFill>
                  <a:schemeClr val="bg1">
                    <a:lumMod val="75000"/>
                  </a:schemeClr>
                </a:solidFill>
              </a:rPr>
              <a:t>the lower lid goes up a</a:t>
            </a:r>
            <a:r>
              <a:rPr lang="en-US" sz="1600" u="sng" dirty="0">
                <a:solidFill>
                  <a:schemeClr val="bg1">
                    <a:lumMod val="75000"/>
                  </a:schemeClr>
                </a:solidFill>
              </a:rPr>
              <a:t> </a:t>
            </a:r>
            <a:r>
              <a:rPr lang="en-US" sz="1600" b="1" u="sng" dirty="0">
                <a:solidFill>
                  <a:schemeClr val="bg1">
                    <a:lumMod val="75000"/>
                  </a:schemeClr>
                </a:solidFill>
              </a:rPr>
              <a:t>little, but not much</a:t>
            </a:r>
            <a:r>
              <a:rPr lang="en-US" sz="1600" dirty="0">
                <a:solidFill>
                  <a:schemeClr val="bg1">
                    <a:lumMod val="75000"/>
                  </a:schemeClr>
                </a:solidFill>
              </a:rPr>
              <a:t>).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a:t>
            </a:r>
            <a:r>
              <a:rPr lang="en-US" sz="1400" dirty="0"/>
              <a:t>it pushes the tear lake (and the debris it contains) toward the  </a:t>
            </a:r>
            <a:r>
              <a:rPr lang="en-US" sz="1400" dirty="0" err="1"/>
              <a:t>punctas</a:t>
            </a:r>
            <a:r>
              <a:rPr lang="en-US" sz="1400" dirty="0"/>
              <a:t>  </a:t>
            </a:r>
            <a:r>
              <a:rPr lang="en-US" sz="1400" b="1" dirty="0"/>
              <a:t>for removal from the surface</a:t>
            </a:r>
            <a:r>
              <a:rPr lang="en-US" sz="1400" dirty="0">
                <a:solidFill>
                  <a:schemeClr val="bg1">
                    <a:lumMod val="75000"/>
                  </a:schemeClr>
                </a:solidFill>
              </a:rPr>
              <a:t>.</a:t>
            </a:r>
          </a:p>
        </p:txBody>
      </p:sp>
      <p:sp>
        <p:nvSpPr>
          <p:cNvPr id="5" name="TextBox 4">
            <a:extLst>
              <a:ext uri="{FF2B5EF4-FFF2-40B4-BE49-F238E27FC236}">
                <a16:creationId xmlns:a16="http://schemas.microsoft.com/office/drawing/2014/main" id="{73B7CC52-B3B1-88A8-33C3-86CC8B9F61DC}"/>
              </a:ext>
            </a:extLst>
          </p:cNvPr>
          <p:cNvSpPr txBox="1"/>
          <p:nvPr/>
        </p:nvSpPr>
        <p:spPr>
          <a:xfrm>
            <a:off x="420756" y="3273774"/>
            <a:ext cx="7845286" cy="1169551"/>
          </a:xfrm>
          <a:prstGeom prst="rect">
            <a:avLst/>
          </a:prstGeom>
          <a:solidFill>
            <a:srgbClr val="99FF99"/>
          </a:solidFill>
        </p:spPr>
        <p:txBody>
          <a:bodyPr wrap="square" rtlCol="0">
            <a:spAutoFit/>
          </a:bodyPr>
          <a:lstStyle/>
          <a:p>
            <a:r>
              <a:rPr lang="en-US" sz="1400" i="1" dirty="0">
                <a:solidFill>
                  <a:srgbClr val="0000FF"/>
                </a:solidFill>
              </a:rPr>
              <a:t>So that’s how tear gets to the </a:t>
            </a:r>
            <a:r>
              <a:rPr lang="en-US" sz="1400" i="1" dirty="0" err="1">
                <a:solidFill>
                  <a:srgbClr val="0000FF"/>
                </a:solidFill>
              </a:rPr>
              <a:t>punctas</a:t>
            </a:r>
            <a:r>
              <a:rPr lang="en-US" sz="1400" i="1" dirty="0">
                <a:solidFill>
                  <a:srgbClr val="0000FF"/>
                </a:solidFill>
              </a:rPr>
              <a:t>, but how do they get </a:t>
            </a:r>
            <a:r>
              <a:rPr lang="en-US" sz="1400" dirty="0">
                <a:solidFill>
                  <a:srgbClr val="0000FF"/>
                </a:solidFill>
              </a:rPr>
              <a:t>into </a:t>
            </a:r>
            <a:r>
              <a:rPr lang="en-US" sz="1400" i="1" dirty="0">
                <a:solidFill>
                  <a:srgbClr val="0000FF"/>
                </a:solidFill>
              </a:rPr>
              <a:t>and</a:t>
            </a:r>
            <a:r>
              <a:rPr lang="en-US" sz="1400" dirty="0">
                <a:solidFill>
                  <a:srgbClr val="0000FF"/>
                </a:solidFill>
              </a:rPr>
              <a:t> through </a:t>
            </a:r>
            <a:r>
              <a:rPr lang="en-US" sz="1400" i="1" dirty="0">
                <a:solidFill>
                  <a:srgbClr val="0000FF"/>
                </a:solidFill>
              </a:rPr>
              <a:t>them? </a:t>
            </a:r>
          </a:p>
          <a:p>
            <a:r>
              <a:rPr lang="en-US" sz="1400" dirty="0">
                <a:solidFill>
                  <a:srgbClr val="0000FF"/>
                </a:solidFill>
              </a:rPr>
              <a:t>Again, it’s all about the blink. Contracture of the orbicularis muscle compresses the lacrimal sac and canalicular system, thereby forcing tears within the system down the  nasolacrimal duct . </a:t>
            </a:r>
            <a:r>
              <a:rPr lang="en-US" sz="1400" dirty="0"/>
              <a:t>When the orbicularis relaxes, the lacrimal sac and canalicular system ‘re-inflate,’ thereby creating a negative pressure that sucks tears through the puncta, down the canaliculi, and into the sac.</a:t>
            </a:r>
            <a:endParaRPr lang="en-US" dirty="0"/>
          </a:p>
        </p:txBody>
      </p:sp>
      <p:sp>
        <p:nvSpPr>
          <p:cNvPr id="9" name="Arrow: U-Turn 8">
            <a:extLst>
              <a:ext uri="{FF2B5EF4-FFF2-40B4-BE49-F238E27FC236}">
                <a16:creationId xmlns:a16="http://schemas.microsoft.com/office/drawing/2014/main" id="{FEA3673F-6B1F-C170-DCEB-E4030E8458FB}"/>
              </a:ext>
            </a:extLst>
          </p:cNvPr>
          <p:cNvSpPr/>
          <p:nvPr/>
        </p:nvSpPr>
        <p:spPr>
          <a:xfrm rot="5400000" flipH="1">
            <a:off x="6944162" y="3945811"/>
            <a:ext cx="2673626" cy="1169551"/>
          </a:xfrm>
          <a:prstGeom prst="uturnArrow">
            <a:avLst>
              <a:gd name="adj1" fmla="val 19335"/>
              <a:gd name="adj2" fmla="val 20468"/>
              <a:gd name="adj3" fmla="val 20468"/>
              <a:gd name="adj4" fmla="val 43750"/>
              <a:gd name="adj5" fmla="val 71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150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4FE498-95CF-8AA2-DBAB-1FEDB2721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495" y="1009312"/>
            <a:ext cx="5973009" cy="4839375"/>
          </a:xfrm>
          <a:prstGeom prst="rect">
            <a:avLst/>
          </a:prstGeom>
        </p:spPr>
      </p:pic>
      <p:sp>
        <p:nvSpPr>
          <p:cNvPr id="8" name="TextBox 7">
            <a:extLst>
              <a:ext uri="{FF2B5EF4-FFF2-40B4-BE49-F238E27FC236}">
                <a16:creationId xmlns:a16="http://schemas.microsoft.com/office/drawing/2014/main" id="{56C80551-98C5-F62F-AD35-D73CAEF786A5}"/>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9" name="TextBox 8">
            <a:extLst>
              <a:ext uri="{FF2B5EF4-FFF2-40B4-BE49-F238E27FC236}">
                <a16:creationId xmlns:a16="http://schemas.microsoft.com/office/drawing/2014/main" id="{B5DB23CF-70DF-58ED-C793-037597D146E5}"/>
              </a:ext>
            </a:extLst>
          </p:cNvPr>
          <p:cNvSpPr txBox="1"/>
          <p:nvPr/>
        </p:nvSpPr>
        <p:spPr>
          <a:xfrm>
            <a:off x="1658380" y="6100740"/>
            <a:ext cx="5827237" cy="369332"/>
          </a:xfrm>
          <a:prstGeom prst="rect">
            <a:avLst/>
          </a:prstGeom>
          <a:noFill/>
        </p:spPr>
        <p:txBody>
          <a:bodyPr wrap="none" rtlCol="0">
            <a:spAutoFit/>
          </a:bodyPr>
          <a:lstStyle/>
          <a:p>
            <a:pPr algn="ctr"/>
            <a:r>
              <a:rPr lang="en-US" dirty="0"/>
              <a:t>Basic components of the nasolacrimal drainage system</a:t>
            </a:r>
          </a:p>
        </p:txBody>
      </p:sp>
    </p:spTree>
    <p:extLst>
      <p:ext uri="{BB962C8B-B14F-4D97-AF65-F5344CB8AC3E}">
        <p14:creationId xmlns:p14="http://schemas.microsoft.com/office/powerpoint/2010/main" val="2096016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rgbClr val="0000FF"/>
                </a:solidFill>
              </a:rPr>
              <a:t>In addition to moving down (UL) and horizontally (LL), the lids move in another direction of clinical significance—what is it?</a:t>
            </a:r>
          </a:p>
          <a:p>
            <a:r>
              <a:rPr lang="en-US" sz="1400" dirty="0">
                <a:solidFill>
                  <a:schemeClr val="accent5"/>
                </a:solidFill>
              </a:rPr>
              <a:t>Back toward the orbital apex</a:t>
            </a:r>
          </a:p>
          <a:p>
            <a:endParaRPr lang="en-US" sz="1400" i="1" dirty="0">
              <a:solidFill>
                <a:schemeClr val="accent5"/>
              </a:solidFill>
            </a:endParaRPr>
          </a:p>
          <a:p>
            <a:r>
              <a:rPr lang="en-US" sz="1400" i="1" dirty="0">
                <a:solidFill>
                  <a:schemeClr val="accent5"/>
                </a:solidFill>
              </a:rPr>
              <a:t>What is the significance of this movement? </a:t>
            </a:r>
          </a:p>
          <a:p>
            <a:r>
              <a:rPr lang="en-US" sz="1400" dirty="0">
                <a:solidFill>
                  <a:schemeClr val="accent5"/>
                </a:solidFill>
              </a:rPr>
              <a:t>We’ll answer this shortly</a:t>
            </a:r>
          </a:p>
        </p:txBody>
      </p:sp>
    </p:spTree>
    <p:extLst>
      <p:ext uri="{BB962C8B-B14F-4D97-AF65-F5344CB8AC3E}">
        <p14:creationId xmlns:p14="http://schemas.microsoft.com/office/powerpoint/2010/main" val="2646998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49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 </a:t>
            </a:r>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rgbClr val="0000FF"/>
                </a:solidFill>
              </a:rPr>
              <a:t>In addition to moving down (UL) and horizontally (LL), the lids move in another direction of clinical significance—what is it?</a:t>
            </a:r>
          </a:p>
          <a:p>
            <a:r>
              <a:rPr lang="en-US" sz="1400" dirty="0">
                <a:solidFill>
                  <a:srgbClr val="0000FF"/>
                </a:solidFill>
              </a:rPr>
              <a:t>Back toward the orbital apex</a:t>
            </a:r>
            <a:endParaRPr lang="en-US" sz="1400" dirty="0">
              <a:solidFill>
                <a:schemeClr val="accent5"/>
              </a:solidFill>
            </a:endParaRPr>
          </a:p>
          <a:p>
            <a:endParaRPr lang="en-US" sz="1400" i="1" dirty="0">
              <a:solidFill>
                <a:schemeClr val="accent5"/>
              </a:solidFill>
            </a:endParaRPr>
          </a:p>
          <a:p>
            <a:r>
              <a:rPr lang="en-US" sz="1400" i="1" dirty="0">
                <a:solidFill>
                  <a:schemeClr val="accent5"/>
                </a:solidFill>
              </a:rPr>
              <a:t>What is the significance of this movement? </a:t>
            </a:r>
          </a:p>
          <a:p>
            <a:r>
              <a:rPr lang="en-US" sz="1400" dirty="0">
                <a:solidFill>
                  <a:schemeClr val="accent5"/>
                </a:solidFill>
              </a:rPr>
              <a:t>We’ll answer this shortly</a:t>
            </a:r>
          </a:p>
        </p:txBody>
      </p:sp>
    </p:spTree>
    <p:extLst>
      <p:ext uri="{BB962C8B-B14F-4D97-AF65-F5344CB8AC3E}">
        <p14:creationId xmlns:p14="http://schemas.microsoft.com/office/powerpoint/2010/main" val="233167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1569660"/>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Tree>
    <p:extLst>
      <p:ext uri="{BB962C8B-B14F-4D97-AF65-F5344CB8AC3E}">
        <p14:creationId xmlns:p14="http://schemas.microsoft.com/office/powerpoint/2010/main" val="3030153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 </a:t>
            </a:r>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rgbClr val="0000FF"/>
                </a:solidFill>
              </a:rPr>
              <a:t>In addition to moving down (UL) and horizontally (LL), the lids move in another direction of clinical significance—what is it?</a:t>
            </a:r>
          </a:p>
          <a:p>
            <a:r>
              <a:rPr lang="en-US" sz="1400" dirty="0">
                <a:solidFill>
                  <a:srgbClr val="0000FF"/>
                </a:solidFill>
              </a:rPr>
              <a:t>Back toward the orbital apex</a:t>
            </a:r>
          </a:p>
          <a:p>
            <a:endParaRPr lang="en-US" sz="1400" i="1" dirty="0">
              <a:solidFill>
                <a:srgbClr val="0000FF"/>
              </a:solidFill>
            </a:endParaRPr>
          </a:p>
          <a:p>
            <a:r>
              <a:rPr lang="en-US" sz="1400" i="1" dirty="0">
                <a:solidFill>
                  <a:srgbClr val="0000FF"/>
                </a:solidFill>
              </a:rPr>
              <a:t>What is the significance of this movement? </a:t>
            </a:r>
            <a:endParaRPr lang="en-US" sz="1400" i="1" dirty="0">
              <a:solidFill>
                <a:schemeClr val="accent5"/>
              </a:solidFill>
            </a:endParaRPr>
          </a:p>
          <a:p>
            <a:r>
              <a:rPr lang="en-US" sz="1400" dirty="0">
                <a:solidFill>
                  <a:schemeClr val="accent5"/>
                </a:solidFill>
              </a:rPr>
              <a:t>We’ll answer this shortly</a:t>
            </a:r>
          </a:p>
        </p:txBody>
      </p:sp>
    </p:spTree>
    <p:extLst>
      <p:ext uri="{BB962C8B-B14F-4D97-AF65-F5344CB8AC3E}">
        <p14:creationId xmlns:p14="http://schemas.microsoft.com/office/powerpoint/2010/main" val="2370883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rgbClr val="0000FF"/>
                </a:solidFill>
              </a:rPr>
              <a:t>In addition to moving down (UL) and horizontally (LL), the lids move in another direction of clinical significance—what is it?</a:t>
            </a:r>
          </a:p>
          <a:p>
            <a:r>
              <a:rPr lang="en-US" sz="1400" dirty="0">
                <a:solidFill>
                  <a:srgbClr val="0000FF"/>
                </a:solidFill>
              </a:rPr>
              <a:t>Back toward the orbital apex</a:t>
            </a:r>
          </a:p>
          <a:p>
            <a:endParaRPr lang="en-US" sz="1400" i="1" dirty="0">
              <a:solidFill>
                <a:srgbClr val="0000FF"/>
              </a:solidFill>
            </a:endParaRPr>
          </a:p>
          <a:p>
            <a:r>
              <a:rPr lang="en-US" sz="1400" i="1" dirty="0">
                <a:solidFill>
                  <a:srgbClr val="0000FF"/>
                </a:solidFill>
              </a:rPr>
              <a:t>What is the significance of this movement? </a:t>
            </a:r>
          </a:p>
          <a:p>
            <a:r>
              <a:rPr lang="en-US" sz="1400" dirty="0">
                <a:solidFill>
                  <a:srgbClr val="0000FF"/>
                </a:solidFill>
              </a:rPr>
              <a:t>We’ll answer this shortly</a:t>
            </a:r>
          </a:p>
        </p:txBody>
      </p:sp>
    </p:spTree>
    <p:extLst>
      <p:ext uri="{BB962C8B-B14F-4D97-AF65-F5344CB8AC3E}">
        <p14:creationId xmlns:p14="http://schemas.microsoft.com/office/powerpoint/2010/main" val="2164982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chemeClr val="bg1">
                    <a:lumMod val="65000"/>
                  </a:schemeClr>
                </a:solidFill>
              </a:rPr>
              <a:t>In addition to moving down (UL) and horizontally (LL), the lids move in another direction of clinical significance—what is it?</a:t>
            </a:r>
          </a:p>
          <a:p>
            <a:r>
              <a:rPr lang="en-US" sz="1400" dirty="0">
                <a:solidFill>
                  <a:schemeClr val="bg1">
                    <a:lumMod val="65000"/>
                  </a:schemeClr>
                </a:solidFill>
              </a:rPr>
              <a:t>Back toward the orbital apex</a:t>
            </a:r>
          </a:p>
          <a:p>
            <a:endParaRPr lang="en-US" sz="1400" i="1" dirty="0">
              <a:solidFill>
                <a:schemeClr val="bg1">
                  <a:lumMod val="65000"/>
                </a:schemeClr>
              </a:solidFill>
            </a:endParaRPr>
          </a:p>
          <a:p>
            <a:r>
              <a:rPr lang="en-US" sz="1400" i="1" dirty="0">
                <a:solidFill>
                  <a:schemeClr val="bg1">
                    <a:lumMod val="65000"/>
                  </a:schemeClr>
                </a:solidFill>
              </a:rPr>
              <a:t>What is the significance of this movement? </a:t>
            </a:r>
          </a:p>
          <a:p>
            <a:r>
              <a:rPr lang="en-US" sz="1400" dirty="0">
                <a:solidFill>
                  <a:schemeClr val="bg1">
                    <a:lumMod val="65000"/>
                  </a:schemeClr>
                </a:solidFill>
              </a:rPr>
              <a:t>We’ll answer this shortly</a:t>
            </a:r>
          </a:p>
        </p:txBody>
      </p:sp>
      <p:sp>
        <p:nvSpPr>
          <p:cNvPr id="7" name="TextBox 6">
            <a:extLst>
              <a:ext uri="{FF2B5EF4-FFF2-40B4-BE49-F238E27FC236}">
                <a16:creationId xmlns:a16="http://schemas.microsoft.com/office/drawing/2014/main" id="{ED7697BF-9F74-B81F-2AFB-751D3A6501CC}"/>
              </a:ext>
            </a:extLst>
          </p:cNvPr>
          <p:cNvSpPr txBox="1"/>
          <p:nvPr/>
        </p:nvSpPr>
        <p:spPr>
          <a:xfrm>
            <a:off x="1793228" y="2062759"/>
            <a:ext cx="5557544" cy="2246769"/>
          </a:xfrm>
          <a:prstGeom prst="rect">
            <a:avLst/>
          </a:prstGeom>
          <a:solidFill>
            <a:srgbClr val="FFCCFF"/>
          </a:solidFill>
        </p:spPr>
        <p:txBody>
          <a:bodyPr wrap="square" rtlCol="0">
            <a:spAutoFit/>
          </a:bodyPr>
          <a:lstStyle/>
          <a:p>
            <a:r>
              <a:rPr lang="en-US" sz="1400" i="1" dirty="0"/>
              <a:t>What is the typical blink rate (blinks/minute) when at rest?</a:t>
            </a:r>
          </a:p>
          <a:p>
            <a:r>
              <a:rPr lang="en-US" sz="1400" dirty="0">
                <a:solidFill>
                  <a:srgbClr val="FFCCFF"/>
                </a:solidFill>
              </a:rPr>
              <a:t>About 10</a:t>
            </a:r>
          </a:p>
          <a:p>
            <a:endParaRPr lang="en-US" sz="1400" dirty="0">
              <a:solidFill>
                <a:srgbClr val="FFCCFF"/>
              </a:solidFill>
            </a:endParaRPr>
          </a:p>
          <a:p>
            <a:r>
              <a:rPr lang="en-US" sz="1400" i="1" dirty="0">
                <a:solidFill>
                  <a:srgbClr val="FFCCFF"/>
                </a:solidFill>
              </a:rPr>
              <a:t>There is a very common activity during which the blink rate doubles, to about 20/minute—what is it?</a:t>
            </a:r>
          </a:p>
          <a:p>
            <a:r>
              <a:rPr lang="en-US" sz="1400" dirty="0">
                <a:solidFill>
                  <a:srgbClr val="FFCCFF"/>
                </a:solidFill>
              </a:rPr>
              <a:t>Conversation</a:t>
            </a:r>
          </a:p>
          <a:p>
            <a:endParaRPr lang="en-US" sz="1400" dirty="0">
              <a:solidFill>
                <a:srgbClr val="FFCCFF"/>
              </a:solidFill>
            </a:endParaRPr>
          </a:p>
          <a:p>
            <a:r>
              <a:rPr lang="en-US" sz="1400" i="1" dirty="0">
                <a:solidFill>
                  <a:srgbClr val="FFCCFF"/>
                </a:solidFill>
              </a:rPr>
              <a:t>There is a very common activity during which the blink rate </a:t>
            </a:r>
            <a:r>
              <a:rPr lang="en-US" sz="1400" dirty="0">
                <a:solidFill>
                  <a:srgbClr val="FFCCFF"/>
                </a:solidFill>
              </a:rPr>
              <a:t>halves</a:t>
            </a:r>
            <a:r>
              <a:rPr lang="en-US" sz="1400" i="1" dirty="0">
                <a:solidFill>
                  <a:srgbClr val="FFCCFF"/>
                </a:solidFill>
              </a:rPr>
              <a:t>, to about 5/minute—what is it?</a:t>
            </a:r>
          </a:p>
          <a:p>
            <a:r>
              <a:rPr lang="en-US" sz="1400" dirty="0">
                <a:solidFill>
                  <a:srgbClr val="FFCCFF"/>
                </a:solidFill>
              </a:rPr>
              <a:t>Reading/near work</a:t>
            </a:r>
          </a:p>
        </p:txBody>
      </p:sp>
    </p:spTree>
    <p:extLst>
      <p:ext uri="{BB962C8B-B14F-4D97-AF65-F5344CB8AC3E}">
        <p14:creationId xmlns:p14="http://schemas.microsoft.com/office/powerpoint/2010/main" val="2155370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chemeClr val="bg1">
                    <a:lumMod val="65000"/>
                  </a:schemeClr>
                </a:solidFill>
              </a:rPr>
              <a:t>In addition to moving down (UL) and horizontally (LL), the lids move in another direction of clinical significance—what is it?</a:t>
            </a:r>
          </a:p>
          <a:p>
            <a:r>
              <a:rPr lang="en-US" sz="1400" dirty="0">
                <a:solidFill>
                  <a:schemeClr val="bg1">
                    <a:lumMod val="65000"/>
                  </a:schemeClr>
                </a:solidFill>
              </a:rPr>
              <a:t>Back toward the orbital apex</a:t>
            </a:r>
          </a:p>
          <a:p>
            <a:endParaRPr lang="en-US" sz="1400" i="1" dirty="0">
              <a:solidFill>
                <a:schemeClr val="bg1">
                  <a:lumMod val="65000"/>
                </a:schemeClr>
              </a:solidFill>
            </a:endParaRPr>
          </a:p>
          <a:p>
            <a:r>
              <a:rPr lang="en-US" sz="1400" i="1" dirty="0">
                <a:solidFill>
                  <a:schemeClr val="bg1">
                    <a:lumMod val="65000"/>
                  </a:schemeClr>
                </a:solidFill>
              </a:rPr>
              <a:t>What is the significance of this movement? </a:t>
            </a:r>
          </a:p>
          <a:p>
            <a:r>
              <a:rPr lang="en-US" sz="1400" dirty="0">
                <a:solidFill>
                  <a:schemeClr val="bg1">
                    <a:lumMod val="65000"/>
                  </a:schemeClr>
                </a:solidFill>
              </a:rPr>
              <a:t>We’ll answer this shortly</a:t>
            </a:r>
          </a:p>
        </p:txBody>
      </p:sp>
      <p:sp>
        <p:nvSpPr>
          <p:cNvPr id="7" name="TextBox 6">
            <a:extLst>
              <a:ext uri="{FF2B5EF4-FFF2-40B4-BE49-F238E27FC236}">
                <a16:creationId xmlns:a16="http://schemas.microsoft.com/office/drawing/2014/main" id="{ED7697BF-9F74-B81F-2AFB-751D3A6501CC}"/>
              </a:ext>
            </a:extLst>
          </p:cNvPr>
          <p:cNvSpPr txBox="1"/>
          <p:nvPr/>
        </p:nvSpPr>
        <p:spPr>
          <a:xfrm>
            <a:off x="1793228" y="2062759"/>
            <a:ext cx="5557544" cy="2246769"/>
          </a:xfrm>
          <a:prstGeom prst="rect">
            <a:avLst/>
          </a:prstGeom>
          <a:solidFill>
            <a:srgbClr val="FFCCFF"/>
          </a:solidFill>
        </p:spPr>
        <p:txBody>
          <a:bodyPr wrap="square" rtlCol="0">
            <a:spAutoFit/>
          </a:bodyPr>
          <a:lstStyle/>
          <a:p>
            <a:r>
              <a:rPr lang="en-US" sz="1400" i="1" dirty="0"/>
              <a:t>What is the typical blink rate (blinks/minute) when at rest?</a:t>
            </a:r>
          </a:p>
          <a:p>
            <a:r>
              <a:rPr lang="en-US" sz="1400" dirty="0"/>
              <a:t>About 10</a:t>
            </a:r>
            <a:endParaRPr lang="en-US" sz="1400" dirty="0">
              <a:solidFill>
                <a:srgbClr val="FFCCFF"/>
              </a:solidFill>
            </a:endParaRPr>
          </a:p>
          <a:p>
            <a:endParaRPr lang="en-US" sz="1400" dirty="0">
              <a:solidFill>
                <a:srgbClr val="FFCCFF"/>
              </a:solidFill>
            </a:endParaRPr>
          </a:p>
          <a:p>
            <a:r>
              <a:rPr lang="en-US" sz="1400" i="1" dirty="0">
                <a:solidFill>
                  <a:srgbClr val="FFCCFF"/>
                </a:solidFill>
              </a:rPr>
              <a:t>There is a very common activity during which the blink rate doubles, to about 20/minute—what is it?</a:t>
            </a:r>
          </a:p>
          <a:p>
            <a:r>
              <a:rPr lang="en-US" sz="1400" dirty="0">
                <a:solidFill>
                  <a:srgbClr val="FFCCFF"/>
                </a:solidFill>
              </a:rPr>
              <a:t>Conversation</a:t>
            </a:r>
          </a:p>
          <a:p>
            <a:endParaRPr lang="en-US" sz="1400" dirty="0">
              <a:solidFill>
                <a:srgbClr val="FFCCFF"/>
              </a:solidFill>
            </a:endParaRPr>
          </a:p>
          <a:p>
            <a:r>
              <a:rPr lang="en-US" sz="1400" i="1" dirty="0">
                <a:solidFill>
                  <a:srgbClr val="FFCCFF"/>
                </a:solidFill>
              </a:rPr>
              <a:t>There is a very common activity during which the blink rate </a:t>
            </a:r>
            <a:r>
              <a:rPr lang="en-US" sz="1400" dirty="0">
                <a:solidFill>
                  <a:srgbClr val="FFCCFF"/>
                </a:solidFill>
              </a:rPr>
              <a:t>halves</a:t>
            </a:r>
            <a:r>
              <a:rPr lang="en-US" sz="1400" i="1" dirty="0">
                <a:solidFill>
                  <a:srgbClr val="FFCCFF"/>
                </a:solidFill>
              </a:rPr>
              <a:t>, to about 5/minute—what is it?</a:t>
            </a:r>
          </a:p>
          <a:p>
            <a:r>
              <a:rPr lang="en-US" sz="1400" dirty="0">
                <a:solidFill>
                  <a:srgbClr val="FFCCFF"/>
                </a:solidFill>
              </a:rPr>
              <a:t>Reading/near work</a:t>
            </a:r>
          </a:p>
        </p:txBody>
      </p:sp>
    </p:spTree>
    <p:extLst>
      <p:ext uri="{BB962C8B-B14F-4D97-AF65-F5344CB8AC3E}">
        <p14:creationId xmlns:p14="http://schemas.microsoft.com/office/powerpoint/2010/main" val="3393085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chemeClr val="bg1">
                    <a:lumMod val="65000"/>
                  </a:schemeClr>
                </a:solidFill>
              </a:rPr>
              <a:t>In addition to moving down (UL) and horizontally (LL), the lids move in another direction of clinical significance—what is it?</a:t>
            </a:r>
          </a:p>
          <a:p>
            <a:r>
              <a:rPr lang="en-US" sz="1400" dirty="0">
                <a:solidFill>
                  <a:schemeClr val="bg1">
                    <a:lumMod val="65000"/>
                  </a:schemeClr>
                </a:solidFill>
              </a:rPr>
              <a:t>Back toward the orbital apex</a:t>
            </a:r>
          </a:p>
          <a:p>
            <a:endParaRPr lang="en-US" sz="1400" i="1" dirty="0">
              <a:solidFill>
                <a:schemeClr val="bg1">
                  <a:lumMod val="65000"/>
                </a:schemeClr>
              </a:solidFill>
            </a:endParaRPr>
          </a:p>
          <a:p>
            <a:r>
              <a:rPr lang="en-US" sz="1400" i="1" dirty="0">
                <a:solidFill>
                  <a:schemeClr val="bg1">
                    <a:lumMod val="65000"/>
                  </a:schemeClr>
                </a:solidFill>
              </a:rPr>
              <a:t>What is the significance of this movement? </a:t>
            </a:r>
          </a:p>
          <a:p>
            <a:r>
              <a:rPr lang="en-US" sz="1400" dirty="0">
                <a:solidFill>
                  <a:schemeClr val="bg1">
                    <a:lumMod val="65000"/>
                  </a:schemeClr>
                </a:solidFill>
              </a:rPr>
              <a:t>We’ll answer this shortly</a:t>
            </a:r>
          </a:p>
        </p:txBody>
      </p:sp>
      <p:sp>
        <p:nvSpPr>
          <p:cNvPr id="7" name="TextBox 6">
            <a:extLst>
              <a:ext uri="{FF2B5EF4-FFF2-40B4-BE49-F238E27FC236}">
                <a16:creationId xmlns:a16="http://schemas.microsoft.com/office/drawing/2014/main" id="{ED7697BF-9F74-B81F-2AFB-751D3A6501CC}"/>
              </a:ext>
            </a:extLst>
          </p:cNvPr>
          <p:cNvSpPr txBox="1"/>
          <p:nvPr/>
        </p:nvSpPr>
        <p:spPr>
          <a:xfrm>
            <a:off x="1793228" y="2062759"/>
            <a:ext cx="5557544" cy="2246769"/>
          </a:xfrm>
          <a:prstGeom prst="rect">
            <a:avLst/>
          </a:prstGeom>
          <a:solidFill>
            <a:srgbClr val="FFCCFF"/>
          </a:solidFill>
        </p:spPr>
        <p:txBody>
          <a:bodyPr wrap="square" rtlCol="0">
            <a:spAutoFit/>
          </a:bodyPr>
          <a:lstStyle/>
          <a:p>
            <a:r>
              <a:rPr lang="en-US" sz="1400" i="1" dirty="0"/>
              <a:t>What is the typical blink rate (blinks/minute) when at rest?</a:t>
            </a:r>
          </a:p>
          <a:p>
            <a:r>
              <a:rPr lang="en-US" sz="1400" dirty="0"/>
              <a:t>About 10</a:t>
            </a:r>
          </a:p>
          <a:p>
            <a:endParaRPr lang="en-US" sz="1400" dirty="0"/>
          </a:p>
          <a:p>
            <a:r>
              <a:rPr lang="en-US" sz="1400" i="1" dirty="0"/>
              <a:t>There is a </a:t>
            </a:r>
            <a:r>
              <a:rPr lang="en-US" sz="1400" b="1" dirty="0"/>
              <a:t>very</a:t>
            </a:r>
            <a:r>
              <a:rPr lang="en-US" sz="1400" i="1" dirty="0"/>
              <a:t> common activity during which the blink rate doubles, to about 20/minute—what is it?</a:t>
            </a:r>
          </a:p>
          <a:p>
            <a:r>
              <a:rPr lang="en-US" sz="1400" dirty="0">
                <a:solidFill>
                  <a:srgbClr val="FFCCFF"/>
                </a:solidFill>
              </a:rPr>
              <a:t>Conversation</a:t>
            </a:r>
          </a:p>
          <a:p>
            <a:endParaRPr lang="en-US" sz="1400" dirty="0">
              <a:solidFill>
                <a:srgbClr val="FFCCFF"/>
              </a:solidFill>
            </a:endParaRPr>
          </a:p>
          <a:p>
            <a:r>
              <a:rPr lang="en-US" sz="1400" i="1" dirty="0">
                <a:solidFill>
                  <a:srgbClr val="FFCCFF"/>
                </a:solidFill>
              </a:rPr>
              <a:t>There is a very common activity during which the blink rate </a:t>
            </a:r>
            <a:r>
              <a:rPr lang="en-US" sz="1400" dirty="0">
                <a:solidFill>
                  <a:srgbClr val="FFCCFF"/>
                </a:solidFill>
              </a:rPr>
              <a:t>halves</a:t>
            </a:r>
            <a:r>
              <a:rPr lang="en-US" sz="1400" i="1" dirty="0">
                <a:solidFill>
                  <a:srgbClr val="FFCCFF"/>
                </a:solidFill>
              </a:rPr>
              <a:t>, to about 5/minute—what is it?</a:t>
            </a:r>
          </a:p>
          <a:p>
            <a:r>
              <a:rPr lang="en-US" sz="1400" dirty="0">
                <a:solidFill>
                  <a:srgbClr val="FFCCFF"/>
                </a:solidFill>
              </a:rPr>
              <a:t>Reading/near work</a:t>
            </a:r>
          </a:p>
        </p:txBody>
      </p:sp>
    </p:spTree>
    <p:extLst>
      <p:ext uri="{BB962C8B-B14F-4D97-AF65-F5344CB8AC3E}">
        <p14:creationId xmlns:p14="http://schemas.microsoft.com/office/powerpoint/2010/main" val="3341394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chemeClr val="bg1">
                    <a:lumMod val="65000"/>
                  </a:schemeClr>
                </a:solidFill>
              </a:rPr>
              <a:t>In addition to moving down (UL) and horizontally (LL), the lids move in another direction of clinical significance—what is it?</a:t>
            </a:r>
          </a:p>
          <a:p>
            <a:r>
              <a:rPr lang="en-US" sz="1400" dirty="0">
                <a:solidFill>
                  <a:schemeClr val="bg1">
                    <a:lumMod val="65000"/>
                  </a:schemeClr>
                </a:solidFill>
              </a:rPr>
              <a:t>Back toward the orbital apex</a:t>
            </a:r>
          </a:p>
          <a:p>
            <a:endParaRPr lang="en-US" sz="1400" i="1" dirty="0">
              <a:solidFill>
                <a:schemeClr val="bg1">
                  <a:lumMod val="65000"/>
                </a:schemeClr>
              </a:solidFill>
            </a:endParaRPr>
          </a:p>
          <a:p>
            <a:r>
              <a:rPr lang="en-US" sz="1400" i="1" dirty="0">
                <a:solidFill>
                  <a:schemeClr val="bg1">
                    <a:lumMod val="65000"/>
                  </a:schemeClr>
                </a:solidFill>
              </a:rPr>
              <a:t>What is the significance of this movement? </a:t>
            </a:r>
          </a:p>
          <a:p>
            <a:r>
              <a:rPr lang="en-US" sz="1400" dirty="0">
                <a:solidFill>
                  <a:schemeClr val="bg1">
                    <a:lumMod val="65000"/>
                  </a:schemeClr>
                </a:solidFill>
              </a:rPr>
              <a:t>We’ll answer this shortly</a:t>
            </a:r>
          </a:p>
        </p:txBody>
      </p:sp>
      <p:sp>
        <p:nvSpPr>
          <p:cNvPr id="7" name="TextBox 6">
            <a:extLst>
              <a:ext uri="{FF2B5EF4-FFF2-40B4-BE49-F238E27FC236}">
                <a16:creationId xmlns:a16="http://schemas.microsoft.com/office/drawing/2014/main" id="{ED7697BF-9F74-B81F-2AFB-751D3A6501CC}"/>
              </a:ext>
            </a:extLst>
          </p:cNvPr>
          <p:cNvSpPr txBox="1"/>
          <p:nvPr/>
        </p:nvSpPr>
        <p:spPr>
          <a:xfrm>
            <a:off x="1793228" y="2062759"/>
            <a:ext cx="5557544" cy="2246769"/>
          </a:xfrm>
          <a:prstGeom prst="rect">
            <a:avLst/>
          </a:prstGeom>
          <a:solidFill>
            <a:srgbClr val="FFCCFF"/>
          </a:solidFill>
        </p:spPr>
        <p:txBody>
          <a:bodyPr wrap="square" rtlCol="0">
            <a:spAutoFit/>
          </a:bodyPr>
          <a:lstStyle/>
          <a:p>
            <a:r>
              <a:rPr lang="en-US" sz="1400" i="1" dirty="0"/>
              <a:t>What is the typical blink rate (blinks/minute) when at rest?</a:t>
            </a:r>
          </a:p>
          <a:p>
            <a:r>
              <a:rPr lang="en-US" sz="1400" dirty="0"/>
              <a:t>About 10</a:t>
            </a:r>
          </a:p>
          <a:p>
            <a:endParaRPr lang="en-US" sz="1400" dirty="0"/>
          </a:p>
          <a:p>
            <a:r>
              <a:rPr lang="en-US" sz="1400" i="1" dirty="0"/>
              <a:t>There is a </a:t>
            </a:r>
            <a:r>
              <a:rPr lang="en-US" sz="1400" b="1" dirty="0"/>
              <a:t>very</a:t>
            </a:r>
            <a:r>
              <a:rPr lang="en-US" sz="1400" i="1" dirty="0"/>
              <a:t> common activity during which the blink rate doubles, to about 20/minute—what is it?</a:t>
            </a:r>
          </a:p>
          <a:p>
            <a:r>
              <a:rPr lang="en-US" sz="1400" dirty="0"/>
              <a:t>Conversation</a:t>
            </a:r>
          </a:p>
          <a:p>
            <a:endParaRPr lang="en-US" sz="1400" dirty="0">
              <a:solidFill>
                <a:srgbClr val="FFCCFF"/>
              </a:solidFill>
            </a:endParaRPr>
          </a:p>
          <a:p>
            <a:r>
              <a:rPr lang="en-US" sz="1400" i="1" dirty="0">
                <a:solidFill>
                  <a:srgbClr val="FFCCFF"/>
                </a:solidFill>
              </a:rPr>
              <a:t>There is a very common activity during which the blink rate </a:t>
            </a:r>
            <a:r>
              <a:rPr lang="en-US" sz="1400" dirty="0">
                <a:solidFill>
                  <a:srgbClr val="FFCCFF"/>
                </a:solidFill>
              </a:rPr>
              <a:t>halves</a:t>
            </a:r>
            <a:r>
              <a:rPr lang="en-US" sz="1400" i="1" dirty="0">
                <a:solidFill>
                  <a:srgbClr val="FFCCFF"/>
                </a:solidFill>
              </a:rPr>
              <a:t>, to about 5/minute—what is it?</a:t>
            </a:r>
          </a:p>
          <a:p>
            <a:r>
              <a:rPr lang="en-US" sz="1400" dirty="0">
                <a:solidFill>
                  <a:srgbClr val="FFCCFF"/>
                </a:solidFill>
              </a:rPr>
              <a:t>Reading/near work</a:t>
            </a:r>
          </a:p>
        </p:txBody>
      </p:sp>
    </p:spTree>
    <p:extLst>
      <p:ext uri="{BB962C8B-B14F-4D97-AF65-F5344CB8AC3E}">
        <p14:creationId xmlns:p14="http://schemas.microsoft.com/office/powerpoint/2010/main" val="2772990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chemeClr val="bg1">
                    <a:lumMod val="65000"/>
                  </a:schemeClr>
                </a:solidFill>
              </a:rPr>
              <a:t>In addition to moving down (UL) and horizontally (LL), the lids move in another direction of clinical significance—what is it?</a:t>
            </a:r>
          </a:p>
          <a:p>
            <a:r>
              <a:rPr lang="en-US" sz="1400" dirty="0">
                <a:solidFill>
                  <a:schemeClr val="bg1">
                    <a:lumMod val="65000"/>
                  </a:schemeClr>
                </a:solidFill>
              </a:rPr>
              <a:t>Back toward the orbital apex</a:t>
            </a:r>
          </a:p>
          <a:p>
            <a:endParaRPr lang="en-US" sz="1400" i="1" dirty="0">
              <a:solidFill>
                <a:schemeClr val="bg1">
                  <a:lumMod val="65000"/>
                </a:schemeClr>
              </a:solidFill>
            </a:endParaRPr>
          </a:p>
          <a:p>
            <a:r>
              <a:rPr lang="en-US" sz="1400" i="1" dirty="0">
                <a:solidFill>
                  <a:schemeClr val="bg1">
                    <a:lumMod val="65000"/>
                  </a:schemeClr>
                </a:solidFill>
              </a:rPr>
              <a:t>What is the significance of this movement? </a:t>
            </a:r>
          </a:p>
          <a:p>
            <a:r>
              <a:rPr lang="en-US" sz="1400" dirty="0">
                <a:solidFill>
                  <a:schemeClr val="bg1">
                    <a:lumMod val="65000"/>
                  </a:schemeClr>
                </a:solidFill>
              </a:rPr>
              <a:t>We’ll answer this shortly</a:t>
            </a:r>
          </a:p>
        </p:txBody>
      </p:sp>
      <p:sp>
        <p:nvSpPr>
          <p:cNvPr id="7" name="TextBox 6">
            <a:extLst>
              <a:ext uri="{FF2B5EF4-FFF2-40B4-BE49-F238E27FC236}">
                <a16:creationId xmlns:a16="http://schemas.microsoft.com/office/drawing/2014/main" id="{ED7697BF-9F74-B81F-2AFB-751D3A6501CC}"/>
              </a:ext>
            </a:extLst>
          </p:cNvPr>
          <p:cNvSpPr txBox="1"/>
          <p:nvPr/>
        </p:nvSpPr>
        <p:spPr>
          <a:xfrm>
            <a:off x="1793228" y="2062759"/>
            <a:ext cx="5557544" cy="2246769"/>
          </a:xfrm>
          <a:prstGeom prst="rect">
            <a:avLst/>
          </a:prstGeom>
          <a:solidFill>
            <a:srgbClr val="FFCCFF"/>
          </a:solidFill>
        </p:spPr>
        <p:txBody>
          <a:bodyPr wrap="square" rtlCol="0">
            <a:spAutoFit/>
          </a:bodyPr>
          <a:lstStyle/>
          <a:p>
            <a:r>
              <a:rPr lang="en-US" sz="1400" i="1" dirty="0"/>
              <a:t>What is the typical blink rate (blinks/minute) when at rest?</a:t>
            </a:r>
          </a:p>
          <a:p>
            <a:r>
              <a:rPr lang="en-US" sz="1400" dirty="0"/>
              <a:t>About 10</a:t>
            </a:r>
          </a:p>
          <a:p>
            <a:endParaRPr lang="en-US" sz="1400" dirty="0"/>
          </a:p>
          <a:p>
            <a:r>
              <a:rPr lang="en-US" sz="1400" i="1" dirty="0"/>
              <a:t>There is a </a:t>
            </a:r>
            <a:r>
              <a:rPr lang="en-US" sz="1400" b="1" dirty="0"/>
              <a:t>very</a:t>
            </a:r>
            <a:r>
              <a:rPr lang="en-US" sz="1400" i="1" dirty="0"/>
              <a:t> common activity during which the blink rate doubles, to about 20/minute—what is it?</a:t>
            </a:r>
          </a:p>
          <a:p>
            <a:r>
              <a:rPr lang="en-US" sz="1400" dirty="0"/>
              <a:t>Conversation</a:t>
            </a:r>
          </a:p>
          <a:p>
            <a:endParaRPr lang="en-US" sz="1400" dirty="0"/>
          </a:p>
          <a:p>
            <a:r>
              <a:rPr lang="en-US" sz="1400" i="1" dirty="0"/>
              <a:t>There is a </a:t>
            </a:r>
            <a:r>
              <a:rPr lang="en-US" sz="1400" b="1" dirty="0"/>
              <a:t>very</a:t>
            </a:r>
            <a:r>
              <a:rPr lang="en-US" sz="1400" i="1" dirty="0"/>
              <a:t> common activity during which the blink rate </a:t>
            </a:r>
            <a:r>
              <a:rPr lang="en-US" sz="1400" dirty="0"/>
              <a:t>halves</a:t>
            </a:r>
            <a:r>
              <a:rPr lang="en-US" sz="1400" i="1" dirty="0"/>
              <a:t>, to about 5/minute—what is it?</a:t>
            </a:r>
            <a:endParaRPr lang="en-US" sz="1400" i="1" dirty="0">
              <a:solidFill>
                <a:srgbClr val="FFCCFF"/>
              </a:solidFill>
            </a:endParaRPr>
          </a:p>
          <a:p>
            <a:r>
              <a:rPr lang="en-US" sz="1400" dirty="0">
                <a:solidFill>
                  <a:srgbClr val="FFCCFF"/>
                </a:solidFill>
              </a:rPr>
              <a:t>Reading/near work</a:t>
            </a:r>
          </a:p>
        </p:txBody>
      </p:sp>
    </p:spTree>
    <p:extLst>
      <p:ext uri="{BB962C8B-B14F-4D97-AF65-F5344CB8AC3E}">
        <p14:creationId xmlns:p14="http://schemas.microsoft.com/office/powerpoint/2010/main" val="2941104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5016758"/>
          </a:xfrm>
          <a:prstGeom prst="rect">
            <a:avLst/>
          </a:prstGeom>
          <a:noFill/>
        </p:spPr>
        <p:txBody>
          <a:bodyPr wrap="square" rtlCol="0">
            <a:spAutoFit/>
          </a:bodyPr>
          <a:lstStyle/>
          <a:p>
            <a:r>
              <a:rPr lang="en-US" sz="1600" i="1" dirty="0">
                <a:solidFill>
                  <a:schemeClr val="bg1">
                    <a:lumMod val="75000"/>
                  </a:schemeClr>
                </a:solidFill>
              </a:rPr>
              <a:t>What roles does the tear film (specifically, the  </a:t>
            </a:r>
            <a:r>
              <a:rPr lang="en-US" sz="1600" dirty="0">
                <a:solidFill>
                  <a:schemeClr val="bg1">
                    <a:lumMod val="75000"/>
                  </a:schemeClr>
                </a:solidFill>
              </a:rPr>
              <a:t>precorneal</a:t>
            </a:r>
            <a:r>
              <a:rPr lang="en-US" sz="1600" i="1" dirty="0">
                <a:solidFill>
                  <a:schemeClr val="bg1">
                    <a:lumMod val="75000"/>
                  </a:schemeClr>
                </a:solidFill>
              </a:rPr>
              <a:t>  tear film) play in ocular health and function?</a:t>
            </a:r>
          </a:p>
          <a:p>
            <a:r>
              <a:rPr lang="en-US" sz="1600" dirty="0">
                <a:solidFill>
                  <a:schemeClr val="bg1">
                    <a:lumMod val="75000"/>
                  </a:schemeClr>
                </a:solidFill>
              </a:rPr>
              <a:t>There are three:</a:t>
            </a:r>
          </a:p>
          <a:p>
            <a:r>
              <a:rPr lang="en-US" sz="1600" dirty="0">
                <a:solidFill>
                  <a:schemeClr val="bg1">
                    <a:lumMod val="75000"/>
                  </a:schemeClr>
                </a:solidFill>
              </a:rPr>
              <a:t>--Facilitates diffusion of  oxygen  to the  avascular  cornea</a:t>
            </a:r>
          </a:p>
          <a:p>
            <a:r>
              <a:rPr lang="en-US" sz="1600" dirty="0">
                <a:solidFill>
                  <a:schemeClr val="bg1">
                    <a:lumMod val="75000"/>
                  </a:schemeClr>
                </a:solidFill>
              </a:rPr>
              <a:t>--Assists in clearing debris from the corneal surface</a:t>
            </a:r>
          </a:p>
          <a:p>
            <a:r>
              <a:rPr lang="en-US" sz="1600" dirty="0">
                <a:solidFill>
                  <a:schemeClr val="bg1">
                    <a:lumMod val="75000"/>
                  </a:schemeClr>
                </a:solidFill>
              </a:rPr>
              <a:t>--Provides a glassy-smooth refracting surface at the air-cornea interface (or more accurately, the air-tear film interface)</a:t>
            </a:r>
          </a:p>
          <a:p>
            <a:endParaRPr lang="en-US" sz="1600" dirty="0">
              <a:solidFill>
                <a:schemeClr val="bg1">
                  <a:lumMod val="75000"/>
                </a:schemeClr>
              </a:solidFill>
            </a:endParaRPr>
          </a:p>
          <a:p>
            <a:r>
              <a:rPr lang="en-US" sz="1600" i="1" dirty="0">
                <a:solidFill>
                  <a:schemeClr val="bg1">
                    <a:lumMod val="75000"/>
                  </a:schemeClr>
                </a:solidFill>
              </a:rPr>
              <a:t>Where does the tear film reside? (The answer is not ‘on the surface of the eye.’)</a:t>
            </a:r>
          </a:p>
          <a:p>
            <a:r>
              <a:rPr lang="en-US" sz="1600" dirty="0">
                <a:solidFill>
                  <a:schemeClr val="bg1">
                    <a:lumMod val="75000"/>
                  </a:schemeClr>
                </a:solidFill>
              </a:rPr>
              <a:t>The bulk of tear volume is in the tear strip or lake (aka the tear  meniscus ) resting on the lower-lid margin.</a:t>
            </a:r>
          </a:p>
          <a:p>
            <a:endParaRPr lang="en-US" sz="1600" i="1" dirty="0">
              <a:solidFill>
                <a:schemeClr val="bg1">
                  <a:lumMod val="75000"/>
                </a:schemeClr>
              </a:solidFill>
            </a:endParaRPr>
          </a:p>
          <a:p>
            <a:r>
              <a:rPr lang="en-US" sz="1600" i="1" dirty="0">
                <a:solidFill>
                  <a:schemeClr val="bg1">
                    <a:lumMod val="75000"/>
                  </a:schemeClr>
                </a:solidFill>
              </a:rPr>
              <a:t>How does the tear volume get from the tear strip up onto the ocular surface where it’s needed?</a:t>
            </a:r>
          </a:p>
          <a:p>
            <a:r>
              <a:rPr lang="en-US" sz="1600" dirty="0">
                <a:solidFill>
                  <a:schemeClr val="bg1">
                    <a:lumMod val="75000"/>
                  </a:schemeClr>
                </a:solidFill>
              </a:rPr>
              <a:t>Courtesy of the action of the  upper lid (UL) . During a blink, the UL travels down across most of the extent of the  interpalpebral fissure  (the lower lid goes up a little, but not much). As it goes down the UL wipes debris off the surface and into the lake. As it goes back up, the UL exerts a capillary-attraction force on the aqueous in the tear lake, thereby pulling it up across the ocular surface. (The oil layer follows along.)</a:t>
            </a:r>
          </a:p>
        </p:txBody>
      </p:sp>
      <p:sp>
        <p:nvSpPr>
          <p:cNvPr id="3" name="TextBox 2">
            <a:extLst>
              <a:ext uri="{FF2B5EF4-FFF2-40B4-BE49-F238E27FC236}">
                <a16:creationId xmlns:a16="http://schemas.microsoft.com/office/drawing/2014/main" id="{E49597AA-F16B-52E9-B508-EBC3288CF412}"/>
              </a:ext>
            </a:extLst>
          </p:cNvPr>
          <p:cNvSpPr txBox="1"/>
          <p:nvPr/>
        </p:nvSpPr>
        <p:spPr>
          <a:xfrm>
            <a:off x="838200" y="5294293"/>
            <a:ext cx="70103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If the lower lid (LL) isn’t really going up, what does it do?</a:t>
            </a:r>
          </a:p>
          <a:p>
            <a:r>
              <a:rPr lang="en-US" sz="1400" dirty="0">
                <a:solidFill>
                  <a:schemeClr val="bg1">
                    <a:lumMod val="75000"/>
                  </a:schemeClr>
                </a:solidFill>
              </a:rPr>
              <a:t>It mainly moves  horizontally  towards the  nose . In doing so, it pushes the tear lake (and the debris it contains) toward the  </a:t>
            </a:r>
            <a:r>
              <a:rPr lang="en-US" sz="1400" dirty="0" err="1">
                <a:solidFill>
                  <a:schemeClr val="bg1">
                    <a:lumMod val="75000"/>
                  </a:schemeClr>
                </a:solidFill>
              </a:rPr>
              <a:t>punctas</a:t>
            </a:r>
            <a:r>
              <a:rPr lang="en-US" sz="1400" dirty="0">
                <a:solidFill>
                  <a:schemeClr val="bg1">
                    <a:lumMod val="75000"/>
                  </a:schemeClr>
                </a:solidFill>
              </a:rPr>
              <a:t>*  for removal from the surface.</a:t>
            </a:r>
          </a:p>
        </p:txBody>
      </p:sp>
      <p:sp>
        <p:nvSpPr>
          <p:cNvPr id="5" name="TextBox 4">
            <a:extLst>
              <a:ext uri="{FF2B5EF4-FFF2-40B4-BE49-F238E27FC236}">
                <a16:creationId xmlns:a16="http://schemas.microsoft.com/office/drawing/2014/main" id="{CD9C3DCF-7224-C4CA-75C4-978772AC831B}"/>
              </a:ext>
            </a:extLst>
          </p:cNvPr>
          <p:cNvSpPr txBox="1"/>
          <p:nvPr/>
        </p:nvSpPr>
        <p:spPr>
          <a:xfrm>
            <a:off x="1768485" y="3429000"/>
            <a:ext cx="5557544" cy="1384995"/>
          </a:xfrm>
          <a:prstGeom prst="rect">
            <a:avLst/>
          </a:prstGeom>
          <a:solidFill>
            <a:schemeClr val="accent5"/>
          </a:solidFill>
        </p:spPr>
        <p:txBody>
          <a:bodyPr wrap="square" rtlCol="0">
            <a:spAutoFit/>
          </a:bodyPr>
          <a:lstStyle/>
          <a:p>
            <a:r>
              <a:rPr lang="en-US" sz="1400" i="1" dirty="0">
                <a:solidFill>
                  <a:schemeClr val="bg1">
                    <a:lumMod val="65000"/>
                  </a:schemeClr>
                </a:solidFill>
              </a:rPr>
              <a:t>In addition to moving down (UL) and horizontally (LL), the lids move in another direction of clinical significance—what is it?</a:t>
            </a:r>
          </a:p>
          <a:p>
            <a:r>
              <a:rPr lang="en-US" sz="1400" dirty="0">
                <a:solidFill>
                  <a:schemeClr val="bg1">
                    <a:lumMod val="65000"/>
                  </a:schemeClr>
                </a:solidFill>
              </a:rPr>
              <a:t>Back toward the orbital apex</a:t>
            </a:r>
          </a:p>
          <a:p>
            <a:endParaRPr lang="en-US" sz="1400" i="1" dirty="0">
              <a:solidFill>
                <a:schemeClr val="bg1">
                  <a:lumMod val="65000"/>
                </a:schemeClr>
              </a:solidFill>
            </a:endParaRPr>
          </a:p>
          <a:p>
            <a:r>
              <a:rPr lang="en-US" sz="1400" i="1" dirty="0">
                <a:solidFill>
                  <a:schemeClr val="bg1">
                    <a:lumMod val="65000"/>
                  </a:schemeClr>
                </a:solidFill>
              </a:rPr>
              <a:t>What is the significance of this movement? </a:t>
            </a:r>
          </a:p>
          <a:p>
            <a:r>
              <a:rPr lang="en-US" sz="1400" dirty="0">
                <a:solidFill>
                  <a:schemeClr val="bg1">
                    <a:lumMod val="65000"/>
                  </a:schemeClr>
                </a:solidFill>
              </a:rPr>
              <a:t>We’ll answer this shortly</a:t>
            </a:r>
          </a:p>
        </p:txBody>
      </p:sp>
      <p:sp>
        <p:nvSpPr>
          <p:cNvPr id="7" name="TextBox 6">
            <a:extLst>
              <a:ext uri="{FF2B5EF4-FFF2-40B4-BE49-F238E27FC236}">
                <a16:creationId xmlns:a16="http://schemas.microsoft.com/office/drawing/2014/main" id="{ED7697BF-9F74-B81F-2AFB-751D3A6501CC}"/>
              </a:ext>
            </a:extLst>
          </p:cNvPr>
          <p:cNvSpPr txBox="1"/>
          <p:nvPr/>
        </p:nvSpPr>
        <p:spPr>
          <a:xfrm>
            <a:off x="1793228" y="2062759"/>
            <a:ext cx="5557544" cy="2246769"/>
          </a:xfrm>
          <a:prstGeom prst="rect">
            <a:avLst/>
          </a:prstGeom>
          <a:solidFill>
            <a:srgbClr val="FFCCFF"/>
          </a:solidFill>
        </p:spPr>
        <p:txBody>
          <a:bodyPr wrap="square" rtlCol="0">
            <a:spAutoFit/>
          </a:bodyPr>
          <a:lstStyle/>
          <a:p>
            <a:r>
              <a:rPr lang="en-US" sz="1400" i="1" dirty="0"/>
              <a:t>What is the typical blink rate (blinks/minute) when at rest?</a:t>
            </a:r>
          </a:p>
          <a:p>
            <a:r>
              <a:rPr lang="en-US" sz="1400" dirty="0"/>
              <a:t>About 10</a:t>
            </a:r>
          </a:p>
          <a:p>
            <a:endParaRPr lang="en-US" sz="1400" dirty="0"/>
          </a:p>
          <a:p>
            <a:r>
              <a:rPr lang="en-US" sz="1400" i="1" dirty="0"/>
              <a:t>There is a </a:t>
            </a:r>
            <a:r>
              <a:rPr lang="en-US" sz="1400" b="1" dirty="0"/>
              <a:t>very</a:t>
            </a:r>
            <a:r>
              <a:rPr lang="en-US" sz="1400" i="1" dirty="0"/>
              <a:t> common activity during which the blink rate doubles, to about 20/minute—what is it?</a:t>
            </a:r>
          </a:p>
          <a:p>
            <a:r>
              <a:rPr lang="en-US" sz="1400" dirty="0"/>
              <a:t>Conversation</a:t>
            </a:r>
          </a:p>
          <a:p>
            <a:endParaRPr lang="en-US" sz="1400" dirty="0"/>
          </a:p>
          <a:p>
            <a:r>
              <a:rPr lang="en-US" sz="1400" i="1" dirty="0"/>
              <a:t>There is a </a:t>
            </a:r>
            <a:r>
              <a:rPr lang="en-US" sz="1400" b="1" dirty="0"/>
              <a:t>very</a:t>
            </a:r>
            <a:r>
              <a:rPr lang="en-US" sz="1400" i="1" dirty="0"/>
              <a:t> common activity during which the blink rate </a:t>
            </a:r>
            <a:r>
              <a:rPr lang="en-US" sz="1400" dirty="0"/>
              <a:t>halves</a:t>
            </a:r>
            <a:r>
              <a:rPr lang="en-US" sz="1400" i="1" dirty="0"/>
              <a:t>, to about 5/minute—what is it?</a:t>
            </a:r>
          </a:p>
          <a:p>
            <a:r>
              <a:rPr lang="en-US" sz="1400" dirty="0"/>
              <a:t>Reading/near work</a:t>
            </a:r>
          </a:p>
        </p:txBody>
      </p:sp>
    </p:spTree>
    <p:extLst>
      <p:ext uri="{BB962C8B-B14F-4D97-AF65-F5344CB8AC3E}">
        <p14:creationId xmlns:p14="http://schemas.microsoft.com/office/powerpoint/2010/main" val="4140263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69332"/>
          </a:xfrm>
          <a:prstGeom prst="rect">
            <a:avLst/>
          </a:prstGeom>
          <a:noFill/>
        </p:spPr>
        <p:txBody>
          <a:bodyPr wrap="square" rtlCol="0">
            <a:spAutoFit/>
          </a:bodyPr>
          <a:lstStyle/>
          <a:p>
            <a:r>
              <a:rPr lang="en-US" i="1" dirty="0"/>
              <a:t>The tear film is comprised of  three  basic components. </a:t>
            </a:r>
            <a:endParaRPr lang="en-US" dirty="0"/>
          </a:p>
        </p:txBody>
      </p:sp>
      <p:sp>
        <p:nvSpPr>
          <p:cNvPr id="3" name="Rectangle 2">
            <a:extLst>
              <a:ext uri="{FF2B5EF4-FFF2-40B4-BE49-F238E27FC236}">
                <a16:creationId xmlns:a16="http://schemas.microsoft.com/office/drawing/2014/main" id="{9F4FE85A-580F-D1FA-D2C1-BF4C14BB216A}"/>
              </a:ext>
            </a:extLst>
          </p:cNvPr>
          <p:cNvSpPr/>
          <p:nvPr/>
        </p:nvSpPr>
        <p:spPr>
          <a:xfrm>
            <a:off x="3429000" y="1264222"/>
            <a:ext cx="609600" cy="204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2953079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59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69332"/>
          </a:xfrm>
          <a:prstGeom prst="rect">
            <a:avLst/>
          </a:prstGeom>
          <a:noFill/>
        </p:spPr>
        <p:txBody>
          <a:bodyPr wrap="square" rtlCol="0">
            <a:spAutoFit/>
          </a:bodyPr>
          <a:lstStyle/>
          <a:p>
            <a:r>
              <a:rPr lang="en-US" i="1" dirty="0"/>
              <a:t>The tear film is comprised of  three  basic components. </a:t>
            </a:r>
            <a:endParaRPr lang="en-US" dirty="0"/>
          </a:p>
        </p:txBody>
      </p:sp>
    </p:spTree>
    <p:extLst>
      <p:ext uri="{BB962C8B-B14F-4D97-AF65-F5344CB8AC3E}">
        <p14:creationId xmlns:p14="http://schemas.microsoft.com/office/powerpoint/2010/main" val="200325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1569660"/>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solidFill>
                  <a:schemeClr val="bg1">
                    <a:lumMod val="75000"/>
                  </a:schemeClr>
                </a:solidFill>
              </a:rPr>
              <a:t>--</a:t>
            </a:r>
            <a:r>
              <a:rPr lang="en-US" sz="1600" b="1" i="1" dirty="0">
                <a:solidFill>
                  <a:schemeClr val="bg1">
                    <a:lumMod val="75000"/>
                  </a:schemeClr>
                </a:solidFill>
              </a:rPr>
              <a:t>?</a:t>
            </a:r>
          </a:p>
        </p:txBody>
      </p:sp>
    </p:spTree>
    <p:extLst>
      <p:ext uri="{BB962C8B-B14F-4D97-AF65-F5344CB8AC3E}">
        <p14:creationId xmlns:p14="http://schemas.microsoft.com/office/powerpoint/2010/main" val="3668004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1200329"/>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a:t>
            </a:r>
            <a:r>
              <a:rPr lang="en-US" b="1" i="1" dirty="0">
                <a:solidFill>
                  <a:srgbClr val="0000FF"/>
                </a:solidFill>
              </a:rPr>
              <a:t>?</a:t>
            </a:r>
          </a:p>
          <a:p>
            <a:r>
              <a:rPr lang="en-US" dirty="0">
                <a:solidFill>
                  <a:srgbClr val="0000FF"/>
                </a:solidFill>
              </a:rPr>
              <a:t>--</a:t>
            </a:r>
            <a:r>
              <a:rPr lang="en-US" b="1" i="1" dirty="0">
                <a:solidFill>
                  <a:srgbClr val="0000FF"/>
                </a:solidFill>
              </a:rPr>
              <a:t>?</a:t>
            </a:r>
          </a:p>
          <a:p>
            <a:r>
              <a:rPr lang="en-US" dirty="0">
                <a:solidFill>
                  <a:srgbClr val="0000FF"/>
                </a:solidFill>
              </a:rPr>
              <a:t>--</a:t>
            </a:r>
            <a:r>
              <a:rPr lang="en-US" b="1" i="1" dirty="0">
                <a:solidFill>
                  <a:srgbClr val="0000FF"/>
                </a:solidFill>
              </a:rPr>
              <a:t>?</a:t>
            </a:r>
            <a:endParaRPr lang="en-US" dirty="0"/>
          </a:p>
        </p:txBody>
      </p:sp>
    </p:spTree>
    <p:extLst>
      <p:ext uri="{BB962C8B-B14F-4D97-AF65-F5344CB8AC3E}">
        <p14:creationId xmlns:p14="http://schemas.microsoft.com/office/powerpoint/2010/main" val="3797439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1200329"/>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endParaRPr lang="en-US" dirty="0"/>
          </a:p>
        </p:txBody>
      </p:sp>
    </p:spTree>
    <p:extLst>
      <p:ext uri="{BB962C8B-B14F-4D97-AF65-F5344CB8AC3E}">
        <p14:creationId xmlns:p14="http://schemas.microsoft.com/office/powerpoint/2010/main" val="1671611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2031325"/>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endParaRPr lang="en-US" dirty="0"/>
          </a:p>
        </p:txBody>
      </p:sp>
    </p:spTree>
    <p:extLst>
      <p:ext uri="{BB962C8B-B14F-4D97-AF65-F5344CB8AC3E}">
        <p14:creationId xmlns:p14="http://schemas.microsoft.com/office/powerpoint/2010/main" val="3564786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2585323"/>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a:t>
            </a:r>
          </a:p>
        </p:txBody>
      </p:sp>
      <p:sp>
        <p:nvSpPr>
          <p:cNvPr id="3" name="Rectangle 2">
            <a:extLst>
              <a:ext uri="{FF2B5EF4-FFF2-40B4-BE49-F238E27FC236}">
                <a16:creationId xmlns:a16="http://schemas.microsoft.com/office/drawing/2014/main" id="{DCB9C2F1-E6D8-F6F5-FD20-785085B5B771}"/>
              </a:ext>
            </a:extLst>
          </p:cNvPr>
          <p:cNvSpPr/>
          <p:nvPr/>
        </p:nvSpPr>
        <p:spPr>
          <a:xfrm>
            <a:off x="2365513" y="3140764"/>
            <a:ext cx="1490870" cy="278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307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2585323"/>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a:t>
            </a:r>
          </a:p>
        </p:txBody>
      </p:sp>
    </p:spTree>
    <p:extLst>
      <p:ext uri="{BB962C8B-B14F-4D97-AF65-F5344CB8AC3E}">
        <p14:creationId xmlns:p14="http://schemas.microsoft.com/office/powerpoint/2010/main" val="19137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1295400" y="5703081"/>
            <a:ext cx="6781800" cy="584775"/>
          </a:xfrm>
          <a:prstGeom prst="rect">
            <a:avLst/>
          </a:prstGeom>
          <a:noFill/>
        </p:spPr>
        <p:txBody>
          <a:bodyPr wrap="square" rtlCol="0">
            <a:spAutoFit/>
          </a:bodyPr>
          <a:lstStyle/>
          <a:p>
            <a:r>
              <a:rPr lang="en-US" sz="1600" i="0" dirty="0">
                <a:effectLst/>
              </a:rPr>
              <a:t>Two-phase model of the tear film. Schematic drawing of the structure of the tear film showing the outer lipid layer and the mucoaqueous layer</a:t>
            </a:r>
            <a:r>
              <a:rPr lang="en-US" sz="1600" dirty="0"/>
              <a:t>.</a:t>
            </a:r>
            <a:endParaRPr lang="en-US" sz="1600" i="0" dirty="0">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373C3D7-E5D8-A85D-D1CA-B8AF89025A72}"/>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Tree>
    <p:extLst>
      <p:ext uri="{BB962C8B-B14F-4D97-AF65-F5344CB8AC3E}">
        <p14:creationId xmlns:p14="http://schemas.microsoft.com/office/powerpoint/2010/main" val="2384475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139321"/>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a:t>
            </a:r>
          </a:p>
          <a:p>
            <a:endParaRPr lang="en-US" dirty="0"/>
          </a:p>
          <a:p>
            <a:r>
              <a:rPr lang="en-US" i="1" dirty="0"/>
              <a:t>As an aside: Briefly, what is the </a:t>
            </a:r>
            <a:r>
              <a:rPr lang="en-US" dirty="0"/>
              <a:t>tripartite model </a:t>
            </a:r>
            <a:r>
              <a:rPr lang="en-US" i="1" dirty="0"/>
              <a:t>of the tear film?</a:t>
            </a:r>
            <a:endParaRPr lang="en-US" dirty="0"/>
          </a:p>
        </p:txBody>
      </p:sp>
    </p:spTree>
    <p:extLst>
      <p:ext uri="{BB962C8B-B14F-4D97-AF65-F5344CB8AC3E}">
        <p14:creationId xmlns:p14="http://schemas.microsoft.com/office/powerpoint/2010/main" val="3028189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3970318"/>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a:t>
            </a:r>
          </a:p>
          <a:p>
            <a:endParaRPr lang="en-US" dirty="0"/>
          </a:p>
          <a:p>
            <a:r>
              <a:rPr lang="en-US" i="1" dirty="0"/>
              <a:t>As an aside: Briefly, what is the </a:t>
            </a:r>
            <a:r>
              <a:rPr lang="en-US" dirty="0"/>
              <a:t>tripartite model </a:t>
            </a:r>
            <a:r>
              <a:rPr lang="en-US" i="1" dirty="0"/>
              <a:t>of the tear film?</a:t>
            </a:r>
          </a:p>
          <a:p>
            <a:r>
              <a:rPr lang="en-US" dirty="0"/>
              <a:t>The idea that the tear film is composed of three separate and distinct layers each comprised of one component, </a:t>
            </a:r>
            <a:r>
              <a:rPr lang="en-US" dirty="0" err="1"/>
              <a:t>ie</a:t>
            </a:r>
            <a:r>
              <a:rPr lang="en-US" dirty="0"/>
              <a:t>, separate mucus, aqueous, and lipid layers</a:t>
            </a:r>
          </a:p>
        </p:txBody>
      </p:sp>
    </p:spTree>
    <p:extLst>
      <p:ext uri="{BB962C8B-B14F-4D97-AF65-F5344CB8AC3E}">
        <p14:creationId xmlns:p14="http://schemas.microsoft.com/office/powerpoint/2010/main" val="1102170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rstanding the Tear Film and Dry Eye – Collins Street Optometrists">
            <a:extLst>
              <a:ext uri="{FF2B5EF4-FFF2-40B4-BE49-F238E27FC236}">
                <a16:creationId xmlns:a16="http://schemas.microsoft.com/office/drawing/2014/main" id="{6C9F2D72-08AD-8BD9-B1AB-676660B05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643" y="889535"/>
            <a:ext cx="4938713" cy="5078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DB180D-1C07-06A4-3584-0DC59576BA76}"/>
              </a:ext>
            </a:extLst>
          </p:cNvPr>
          <p:cNvSpPr txBox="1"/>
          <p:nvPr/>
        </p:nvSpPr>
        <p:spPr>
          <a:xfrm>
            <a:off x="2722775" y="6100740"/>
            <a:ext cx="3698448" cy="369332"/>
          </a:xfrm>
          <a:prstGeom prst="rect">
            <a:avLst/>
          </a:prstGeom>
          <a:noFill/>
        </p:spPr>
        <p:txBody>
          <a:bodyPr wrap="none" rtlCol="0">
            <a:spAutoFit/>
          </a:bodyPr>
          <a:lstStyle/>
          <a:p>
            <a:pPr algn="ctr"/>
            <a:r>
              <a:rPr lang="en-US" dirty="0"/>
              <a:t>The </a:t>
            </a:r>
            <a:r>
              <a:rPr lang="en-US" i="1" dirty="0"/>
              <a:t>tripartite model </a:t>
            </a:r>
            <a:r>
              <a:rPr lang="en-US" dirty="0"/>
              <a:t>of the tear film</a:t>
            </a:r>
          </a:p>
        </p:txBody>
      </p:sp>
      <p:sp>
        <p:nvSpPr>
          <p:cNvPr id="3" name="TextBox 2">
            <a:extLst>
              <a:ext uri="{FF2B5EF4-FFF2-40B4-BE49-F238E27FC236}">
                <a16:creationId xmlns:a16="http://schemas.microsoft.com/office/drawing/2014/main" id="{AB8C2917-55E6-FFB9-B3CC-4145487B674C}"/>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Tree>
    <p:extLst>
      <p:ext uri="{BB962C8B-B14F-4D97-AF65-F5344CB8AC3E}">
        <p14:creationId xmlns:p14="http://schemas.microsoft.com/office/powerpoint/2010/main" val="3714681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69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524315"/>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a:t>
            </a:r>
          </a:p>
          <a:p>
            <a:endParaRPr lang="en-US" dirty="0"/>
          </a:p>
          <a:p>
            <a:r>
              <a:rPr lang="en-US" i="1" dirty="0"/>
              <a:t>As an aside: Briefly, what is the </a:t>
            </a:r>
            <a:r>
              <a:rPr lang="en-US" dirty="0"/>
              <a:t>tripartite model </a:t>
            </a:r>
            <a:r>
              <a:rPr lang="en-US" i="1" dirty="0"/>
              <a:t>of the tear film?</a:t>
            </a:r>
          </a:p>
          <a:p>
            <a:r>
              <a:rPr lang="en-US" dirty="0"/>
              <a:t>The idea that the tear film is composed of three separate and distinct layers each comprised of one component, </a:t>
            </a:r>
            <a:r>
              <a:rPr lang="en-US" dirty="0" err="1"/>
              <a:t>ie</a:t>
            </a:r>
            <a:r>
              <a:rPr lang="en-US" dirty="0"/>
              <a:t>, separate mucus, aqueous, and lipid layers</a:t>
            </a:r>
          </a:p>
          <a:p>
            <a:endParaRPr lang="en-US" dirty="0"/>
          </a:p>
          <a:p>
            <a:r>
              <a:rPr lang="en-US" i="1" dirty="0"/>
              <a:t>There is a problem with the tripartite model—what is it?</a:t>
            </a:r>
            <a:endParaRPr lang="en-US" dirty="0"/>
          </a:p>
        </p:txBody>
      </p:sp>
    </p:spTree>
    <p:extLst>
      <p:ext uri="{BB962C8B-B14F-4D97-AF65-F5344CB8AC3E}">
        <p14:creationId xmlns:p14="http://schemas.microsoft.com/office/powerpoint/2010/main" val="20341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1815882"/>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p:txBody>
      </p:sp>
    </p:spTree>
    <p:extLst>
      <p:ext uri="{BB962C8B-B14F-4D97-AF65-F5344CB8AC3E}">
        <p14:creationId xmlns:p14="http://schemas.microsoft.com/office/powerpoint/2010/main" val="3113788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t>The tear film is comprised of  three  basic components. </a:t>
            </a:r>
            <a:r>
              <a:rPr lang="en-US" i="1" dirty="0">
                <a:solidFill>
                  <a:srgbClr val="0000FF"/>
                </a:solidFill>
              </a:rPr>
              <a:t>What are they?</a:t>
            </a:r>
          </a:p>
          <a:p>
            <a:r>
              <a:rPr lang="en-US" dirty="0">
                <a:solidFill>
                  <a:srgbClr val="0000FF"/>
                </a:solidFill>
              </a:rPr>
              <a:t>--Lipid</a:t>
            </a:r>
          </a:p>
          <a:p>
            <a:r>
              <a:rPr lang="en-US" dirty="0">
                <a:solidFill>
                  <a:srgbClr val="0000FF"/>
                </a:solidFill>
              </a:rPr>
              <a:t>--Aqueous</a:t>
            </a:r>
          </a:p>
          <a:p>
            <a:r>
              <a:rPr lang="en-US" dirty="0">
                <a:solidFill>
                  <a:srgbClr val="0000FF"/>
                </a:solidFill>
              </a:rPr>
              <a:t>--Mucin</a:t>
            </a:r>
          </a:p>
          <a:p>
            <a:endParaRPr lang="en-US" i="1" dirty="0"/>
          </a:p>
          <a:p>
            <a:r>
              <a:rPr lang="en-US" i="1" dirty="0"/>
              <a:t>How are the three components physically related to one another?</a:t>
            </a:r>
          </a:p>
          <a:p>
            <a:r>
              <a:rPr lang="en-US" dirty="0"/>
              <a:t>The aqueous and mucus components are intermixed into a single,  gel-like layer (the ‘ mucoaqueous  phase’), which in turn is covered by a lipid layer</a:t>
            </a:r>
          </a:p>
          <a:p>
            <a:endParaRPr lang="en-US" dirty="0"/>
          </a:p>
          <a:p>
            <a:r>
              <a:rPr lang="en-US" i="1" dirty="0"/>
              <a:t>As an aside: Briefly, what is the </a:t>
            </a:r>
            <a:r>
              <a:rPr lang="en-US" dirty="0"/>
              <a:t>tripartite model </a:t>
            </a:r>
            <a:r>
              <a:rPr lang="en-US" i="1" dirty="0"/>
              <a:t>of the tear film?</a:t>
            </a:r>
          </a:p>
          <a:p>
            <a:r>
              <a:rPr lang="en-US" dirty="0"/>
              <a:t>The idea that the tear film is composed of three separate and distinct layers each comprised of one component, </a:t>
            </a:r>
            <a:r>
              <a:rPr lang="en-US" dirty="0" err="1"/>
              <a:t>ie</a:t>
            </a:r>
            <a:r>
              <a:rPr lang="en-US" dirty="0"/>
              <a:t>, separate mucus, aqueous, and lipid layers</a:t>
            </a:r>
          </a:p>
          <a:p>
            <a:endParaRPr lang="en-US" dirty="0"/>
          </a:p>
          <a:p>
            <a:r>
              <a:rPr lang="en-US" i="1" dirty="0"/>
              <a:t>There is a problem with the tripartite model—what is it?</a:t>
            </a:r>
          </a:p>
          <a:p>
            <a:r>
              <a:rPr lang="en-US" dirty="0"/>
              <a:t>While once widely accepted, consensus now is it’s incorrect</a:t>
            </a:r>
          </a:p>
        </p:txBody>
      </p:sp>
    </p:spTree>
    <p:extLst>
      <p:ext uri="{BB962C8B-B14F-4D97-AF65-F5344CB8AC3E}">
        <p14:creationId xmlns:p14="http://schemas.microsoft.com/office/powerpoint/2010/main" val="207914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411278"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--Lipid</a:t>
            </a: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a:t>
            </a:r>
            <a:r>
              <a:rPr lang="en-US" dirty="0"/>
              <a:t> </a:t>
            </a:r>
            <a:r>
              <a:rPr lang="en-US" dirty="0">
                <a:solidFill>
                  <a:schemeClr val="bg1">
                    <a:lumMod val="75000"/>
                  </a:schemeClr>
                </a:solidFill>
              </a:rPr>
              <a:t>(the ‘ </a:t>
            </a:r>
            <a:r>
              <a:rPr lang="en-US" b="1" dirty="0"/>
              <a:t>mucoaqueous  phase</a:t>
            </a:r>
            <a:r>
              <a:rPr lang="en-US" dirty="0">
                <a:solidFill>
                  <a:schemeClr val="bg1">
                    <a:lumMod val="75000"/>
                  </a:schemeClr>
                </a:solidFill>
              </a:rPr>
              <a:t>’), which in turn is covered by a </a:t>
            </a:r>
            <a:r>
              <a:rPr lang="en-US" b="1" dirty="0"/>
              <a:t>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a:t>
            </a:r>
            <a:r>
              <a:rPr lang="en-US" b="1" dirty="0"/>
              <a:t>consensus now is it’s incorrect</a:t>
            </a:r>
          </a:p>
        </p:txBody>
      </p:sp>
      <p:sp>
        <p:nvSpPr>
          <p:cNvPr id="3" name="TextBox 2">
            <a:extLst>
              <a:ext uri="{FF2B5EF4-FFF2-40B4-BE49-F238E27FC236}">
                <a16:creationId xmlns:a16="http://schemas.microsoft.com/office/drawing/2014/main" id="{7E912070-4635-3E9B-446C-786BA335B215}"/>
              </a:ext>
            </a:extLst>
          </p:cNvPr>
          <p:cNvSpPr txBox="1"/>
          <p:nvPr/>
        </p:nvSpPr>
        <p:spPr>
          <a:xfrm>
            <a:off x="866361" y="3810000"/>
            <a:ext cx="7411278" cy="646331"/>
          </a:xfrm>
          <a:prstGeom prst="rect">
            <a:avLst/>
          </a:prstGeom>
          <a:solidFill>
            <a:schemeClr val="accent1">
              <a:lumMod val="40000"/>
              <a:lumOff val="60000"/>
            </a:schemeClr>
          </a:solidFill>
        </p:spPr>
        <p:txBody>
          <a:bodyPr wrap="square" rtlCol="0">
            <a:spAutoFit/>
          </a:bodyPr>
          <a:lstStyle/>
          <a:p>
            <a:r>
              <a:rPr lang="en-US" dirty="0">
                <a:effectLst>
                  <a:outerShdw blurRad="38100" dist="38100" dir="2700000" algn="tl">
                    <a:srgbClr val="000000">
                      <a:alpha val="43137"/>
                    </a:srgbClr>
                  </a:outerShdw>
                </a:effectLst>
              </a:rPr>
              <a:t>To be crystal clear: The current widely accepted conception is that of a </a:t>
            </a:r>
            <a:r>
              <a:rPr lang="en-US" i="1" dirty="0">
                <a:solidFill>
                  <a:srgbClr val="0000FF"/>
                </a:solidFill>
                <a:effectLst>
                  <a:outerShdw blurRad="38100" dist="38100" dir="2700000" algn="tl">
                    <a:srgbClr val="000000">
                      <a:alpha val="43137"/>
                    </a:srgbClr>
                  </a:outerShdw>
                </a:effectLst>
              </a:rPr>
              <a:t>2-phase model </a:t>
            </a:r>
            <a:r>
              <a:rPr lang="en-US" dirty="0">
                <a:effectLst>
                  <a:outerShdw blurRad="38100" dist="38100" dir="2700000" algn="tl">
                    <a:srgbClr val="000000">
                      <a:alpha val="43137"/>
                    </a:srgbClr>
                  </a:outerShdw>
                </a:effectLst>
              </a:rPr>
              <a:t>in which a lipid layer overlies a mucocutaneous phase </a:t>
            </a:r>
          </a:p>
        </p:txBody>
      </p:sp>
    </p:spTree>
    <p:extLst>
      <p:ext uri="{BB962C8B-B14F-4D97-AF65-F5344CB8AC3E}">
        <p14:creationId xmlns:p14="http://schemas.microsoft.com/office/powerpoint/2010/main" val="14939907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CCFFCC"/>
                </a:solidFill>
              </a:rPr>
              <a:t>----Without a lipid layer, surface tension (along with gravity) would pull the tear film down the eye to the lake</a:t>
            </a:r>
          </a:p>
          <a:p>
            <a:r>
              <a:rPr lang="en-US" sz="1600" dirty="0">
                <a:solidFill>
                  <a:srgbClr val="0000FF"/>
                </a:solidFill>
              </a:rPr>
              <a:t>--</a:t>
            </a:r>
            <a:r>
              <a:rPr lang="en-US" sz="1600" b="1" i="1" dirty="0">
                <a:solidFill>
                  <a:srgbClr val="0000FF"/>
                </a:solidFill>
              </a:rPr>
              <a:t>?</a:t>
            </a:r>
            <a:endParaRPr lang="en-US" sz="1600" b="1" i="1" dirty="0">
              <a:solidFill>
                <a:srgbClr val="CCFFCC"/>
              </a:solidFill>
            </a:endParaRP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96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95E15C-D4CA-894E-6E57-79BB0B844F6B}"/>
              </a:ext>
            </a:extLst>
          </p:cNvPr>
          <p:cNvSpPr/>
          <p:nvPr/>
        </p:nvSpPr>
        <p:spPr>
          <a:xfrm>
            <a:off x="3046031" y="1723434"/>
            <a:ext cx="1143000" cy="215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121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755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494A8A-1986-7246-E686-E9EA1286E770}"/>
              </a:ext>
            </a:extLst>
          </p:cNvPr>
          <p:cNvSpPr/>
          <p:nvPr/>
        </p:nvSpPr>
        <p:spPr>
          <a:xfrm>
            <a:off x="3179565" y="1971230"/>
            <a:ext cx="1430221" cy="22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7594687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solidFill>
                  <a:srgbClr val="CCFFCC"/>
                </a:solidFill>
              </a:rPr>
              <a:t>----Without a lipid layer, surface tension (along with gravity) would pull the tear film down the eye to the lake</a:t>
            </a: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041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endParaRPr lang="en-US" sz="1600" dirty="0">
              <a:solidFill>
                <a:srgbClr val="CCFFCC"/>
              </a:solidFill>
            </a:endParaRPr>
          </a:p>
          <a:p>
            <a:r>
              <a:rPr lang="en-US" sz="1600" dirty="0">
                <a:solidFill>
                  <a:schemeClr val="bg1">
                    <a:lumMod val="75000"/>
                  </a:schemeClr>
                </a:solidFill>
              </a:rPr>
              <a:t>--</a:t>
            </a:r>
            <a:r>
              <a:rPr lang="en-US" sz="1600" b="1" i="1" dirty="0">
                <a:solidFill>
                  <a:schemeClr val="bg1">
                    <a:lumMod val="75000"/>
                  </a:schemeClr>
                </a:solidFill>
              </a:rPr>
              <a:t>?</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95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F3B948-19AE-76BB-1C57-5CE380CBFB74}"/>
              </a:ext>
            </a:extLst>
          </p:cNvPr>
          <p:cNvSpPr/>
          <p:nvPr/>
        </p:nvSpPr>
        <p:spPr>
          <a:xfrm>
            <a:off x="5713032" y="2696786"/>
            <a:ext cx="914400" cy="22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874600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79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CCFFCC"/>
              </a:solidFill>
            </a:endParaRPr>
          </a:p>
          <a:p>
            <a:r>
              <a:rPr lang="en-US" sz="1600" i="1" dirty="0">
                <a:solidFill>
                  <a:srgbClr val="CCFFCC"/>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49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2308324"/>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p:txBody>
      </p:sp>
    </p:spTree>
    <p:extLst>
      <p:ext uri="{BB962C8B-B14F-4D97-AF65-F5344CB8AC3E}">
        <p14:creationId xmlns:p14="http://schemas.microsoft.com/office/powerpoint/2010/main" val="11008705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0000FF"/>
              </a:solidFill>
            </a:endParaRPr>
          </a:p>
          <a:p>
            <a:r>
              <a:rPr lang="en-US" sz="1600" i="1" dirty="0">
                <a:solidFill>
                  <a:srgbClr val="0000FF"/>
                </a:solidFill>
              </a:rPr>
              <a:t>Which gland(s) produce the lipids constituting this layer?</a:t>
            </a:r>
          </a:p>
          <a:p>
            <a:r>
              <a:rPr lang="en-US" sz="1600" dirty="0">
                <a:solidFill>
                  <a:srgbClr val="CCFFCC"/>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7186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rgbClr val="0000FF"/>
                </a:solidFill>
              </a:rPr>
              <a:t>The lipid component/layer makes key contributions to the stability and effectiveness of the tear film—what are they?</a:t>
            </a:r>
          </a:p>
          <a:p>
            <a:r>
              <a:rPr lang="en-US" sz="1600" dirty="0">
                <a:solidFill>
                  <a:srgbClr val="0000FF"/>
                </a:solidFill>
              </a:rPr>
              <a:t>--Inhibit tear film  evaporation , thereby keeping it on the eye longer</a:t>
            </a:r>
          </a:p>
          <a:p>
            <a:r>
              <a:rPr lang="en-US" sz="1600" dirty="0">
                <a:solidFill>
                  <a:srgbClr val="0000FF"/>
                </a:solidFill>
              </a:rPr>
              <a:t>--Reduce tear film  surface tension , thereby keeping it on the eye longer </a:t>
            </a:r>
          </a:p>
          <a:p>
            <a:r>
              <a:rPr lang="en-US" sz="1600" dirty="0"/>
              <a:t>----Without a lipid layer, surface tension (along with gravity) would pull the tear film down the eye to the lake</a:t>
            </a:r>
          </a:p>
          <a:p>
            <a:r>
              <a:rPr lang="en-US" sz="1600" dirty="0">
                <a:solidFill>
                  <a:srgbClr val="0000FF"/>
                </a:solidFill>
              </a:rPr>
              <a:t>--Facilitate visual acuity by providing a smooth  refracting surface</a:t>
            </a:r>
          </a:p>
          <a:p>
            <a:endParaRPr lang="en-US" sz="1600" i="1" dirty="0">
              <a:solidFill>
                <a:srgbClr val="0000FF"/>
              </a:solidFill>
            </a:endParaRPr>
          </a:p>
          <a:p>
            <a:r>
              <a:rPr lang="en-US" sz="1600" i="1" dirty="0">
                <a:solidFill>
                  <a:srgbClr val="0000FF"/>
                </a:solidFill>
              </a:rPr>
              <a:t>Which gland(s) produce the lipids constituting this layer?</a:t>
            </a:r>
          </a:p>
          <a:p>
            <a:r>
              <a:rPr lang="en-US" sz="1600" dirty="0">
                <a:solidFill>
                  <a:srgbClr val="0000FF"/>
                </a:solidFill>
              </a:rPr>
              <a:t>The 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726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12" name="Rectangle 5">
            <a:extLst>
              <a:ext uri="{FF2B5EF4-FFF2-40B4-BE49-F238E27FC236}">
                <a16:creationId xmlns:a16="http://schemas.microsoft.com/office/drawing/2014/main" id="{2840DC47-A507-2E61-89ED-4C99AC6E4D74}"/>
              </a:ext>
            </a:extLst>
          </p:cNvPr>
          <p:cNvSpPr>
            <a:spLocks noChangeArrowheads="1"/>
          </p:cNvSpPr>
          <p:nvPr/>
        </p:nvSpPr>
        <p:spPr bwMode="auto">
          <a:xfrm>
            <a:off x="5324473" y="3953366"/>
            <a:ext cx="1143000" cy="222789"/>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specific structure</a:t>
            </a:r>
          </a:p>
        </p:txBody>
      </p:sp>
    </p:spTree>
    <p:extLst>
      <p:ext uri="{BB962C8B-B14F-4D97-AF65-F5344CB8AC3E}">
        <p14:creationId xmlns:p14="http://schemas.microsoft.com/office/powerpoint/2010/main" val="3683143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83</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Tree>
    <p:extLst>
      <p:ext uri="{BB962C8B-B14F-4D97-AF65-F5344CB8AC3E}">
        <p14:creationId xmlns:p14="http://schemas.microsoft.com/office/powerpoint/2010/main" val="3606601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a:t>
            </a:r>
            <a:r>
              <a:rPr lang="en-US" altLang="en-US" sz="1400" b="1" kern="0" dirty="0">
                <a:solidFill>
                  <a:srgbClr val="0000FF"/>
                </a:solidFill>
              </a:rPr>
              <a:t>tarsal plates</a:t>
            </a:r>
            <a:endParaRPr lang="en-US" altLang="en-US" sz="1400" b="1"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B423F65E-CB4C-1765-D65C-D3122DA6E23F}"/>
              </a:ext>
            </a:extLst>
          </p:cNvPr>
          <p:cNvSpPr txBox="1"/>
          <p:nvPr/>
        </p:nvSpPr>
        <p:spPr>
          <a:xfrm>
            <a:off x="6553341" y="3781408"/>
            <a:ext cx="2412840" cy="523220"/>
          </a:xfrm>
          <a:prstGeom prst="rect">
            <a:avLst/>
          </a:prstGeom>
          <a:solidFill>
            <a:srgbClr val="B9EDFF"/>
          </a:solidFill>
        </p:spPr>
        <p:txBody>
          <a:bodyPr wrap="none" rtlCol="0">
            <a:spAutoFit/>
          </a:bodyPr>
          <a:lstStyle/>
          <a:p>
            <a:r>
              <a:rPr lang="en-US" sz="1400" i="1" dirty="0"/>
              <a:t>Upper lid, lower lid, or both?</a:t>
            </a:r>
          </a:p>
          <a:p>
            <a:r>
              <a:rPr lang="en-US" sz="1400" dirty="0">
                <a:solidFill>
                  <a:srgbClr val="B9EDFF"/>
                </a:solidFill>
              </a:rPr>
              <a:t>Both</a:t>
            </a:r>
          </a:p>
        </p:txBody>
      </p:sp>
    </p:spTree>
    <p:extLst>
      <p:ext uri="{BB962C8B-B14F-4D97-AF65-F5344CB8AC3E}">
        <p14:creationId xmlns:p14="http://schemas.microsoft.com/office/powerpoint/2010/main" val="3105836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a:t>
            </a:r>
            <a:r>
              <a:rPr lang="en-US" altLang="en-US" sz="1400" b="1" kern="0" dirty="0">
                <a:solidFill>
                  <a:srgbClr val="0000FF"/>
                </a:solidFill>
              </a:rPr>
              <a:t>tarsal plates</a:t>
            </a:r>
            <a:endParaRPr lang="en-US" altLang="en-US" sz="1400" b="1"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product of a meibomian gland is called  </a:t>
            </a:r>
            <a:r>
              <a:rPr lang="en-US" altLang="en-US" sz="1400" i="1" kern="0" dirty="0">
                <a:solidFill>
                  <a:schemeClr val="accent1">
                    <a:lumMod val="40000"/>
                    <a:lumOff val="60000"/>
                  </a:schemeClr>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B423F65E-CB4C-1765-D65C-D3122DA6E23F}"/>
              </a:ext>
            </a:extLst>
          </p:cNvPr>
          <p:cNvSpPr txBox="1"/>
          <p:nvPr/>
        </p:nvSpPr>
        <p:spPr>
          <a:xfrm>
            <a:off x="6553341" y="3781408"/>
            <a:ext cx="2412840" cy="523220"/>
          </a:xfrm>
          <a:prstGeom prst="rect">
            <a:avLst/>
          </a:prstGeom>
          <a:solidFill>
            <a:srgbClr val="B9EDFF"/>
          </a:solidFill>
        </p:spPr>
        <p:txBody>
          <a:bodyPr wrap="none" rtlCol="0">
            <a:spAutoFit/>
          </a:bodyPr>
          <a:lstStyle/>
          <a:p>
            <a:r>
              <a:rPr lang="en-US" sz="1400" i="1" dirty="0"/>
              <a:t>Upper lid, lower lid, or both?</a:t>
            </a:r>
          </a:p>
          <a:p>
            <a:r>
              <a:rPr lang="en-US" sz="1400" dirty="0"/>
              <a:t>Both</a:t>
            </a:r>
          </a:p>
        </p:txBody>
      </p:sp>
    </p:spTree>
    <p:extLst>
      <p:ext uri="{BB962C8B-B14F-4D97-AF65-F5344CB8AC3E}">
        <p14:creationId xmlns:p14="http://schemas.microsoft.com/office/powerpoint/2010/main" val="1306553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609600"/>
            <a:ext cx="15240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4"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111387-C5AE-49E5-B230-C4A939D9A1CE}" type="slidenum">
              <a:rPr lang="en-US" altLang="en-US"/>
              <a:pPr eaLnBrk="1" hangingPunct="1"/>
              <a:t>86</a:t>
            </a:fld>
            <a:endParaRPr lang="en-US" altLang="en-US"/>
          </a:p>
        </p:txBody>
      </p:sp>
      <p:pic>
        <p:nvPicPr>
          <p:cNvPr id="5" name="Picture 4">
            <a:extLst>
              <a:ext uri="{FF2B5EF4-FFF2-40B4-BE49-F238E27FC236}">
                <a16:creationId xmlns:a16="http://schemas.microsoft.com/office/drawing/2014/main" id="{16538677-7560-46CE-87F1-5C030033A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52" y="1426872"/>
            <a:ext cx="6001695" cy="4004256"/>
          </a:xfrm>
          <a:prstGeom prst="rect">
            <a:avLst/>
          </a:prstGeom>
        </p:spPr>
      </p:pic>
      <p:sp>
        <p:nvSpPr>
          <p:cNvPr id="8" name="TextBox 7">
            <a:extLst>
              <a:ext uri="{FF2B5EF4-FFF2-40B4-BE49-F238E27FC236}">
                <a16:creationId xmlns:a16="http://schemas.microsoft.com/office/drawing/2014/main" id="{65014FF6-96F2-4ECB-AE33-334FE97A713E}"/>
              </a:ext>
            </a:extLst>
          </p:cNvPr>
          <p:cNvSpPr txBox="1"/>
          <p:nvPr/>
        </p:nvSpPr>
        <p:spPr>
          <a:xfrm>
            <a:off x="3648510" y="6050578"/>
            <a:ext cx="1846980" cy="338554"/>
          </a:xfrm>
          <a:prstGeom prst="rect">
            <a:avLst/>
          </a:prstGeom>
          <a:noFill/>
        </p:spPr>
        <p:txBody>
          <a:bodyPr wrap="none" rtlCol="0">
            <a:spAutoFit/>
          </a:bodyPr>
          <a:lstStyle/>
          <a:p>
            <a:pPr algn="ctr"/>
            <a:r>
              <a:rPr lang="en-US" sz="1600" dirty="0"/>
              <a:t>Meibomian glands</a:t>
            </a:r>
          </a:p>
        </p:txBody>
      </p:sp>
      <p:sp>
        <p:nvSpPr>
          <p:cNvPr id="2" name="TextBox 1">
            <a:extLst>
              <a:ext uri="{FF2B5EF4-FFF2-40B4-BE49-F238E27FC236}">
                <a16:creationId xmlns:a16="http://schemas.microsoft.com/office/drawing/2014/main" id="{46808EA1-54E4-CF3F-F3FD-3C8224CE79D1}"/>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Tree>
    <p:extLst>
      <p:ext uri="{BB962C8B-B14F-4D97-AF65-F5344CB8AC3E}">
        <p14:creationId xmlns:p14="http://schemas.microsoft.com/office/powerpoint/2010/main" val="3891821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11" name="Rectangle 6">
            <a:extLst>
              <a:ext uri="{FF2B5EF4-FFF2-40B4-BE49-F238E27FC236}">
                <a16:creationId xmlns:a16="http://schemas.microsoft.com/office/drawing/2014/main" id="{EB9817E0-F15F-100A-4C08-15AB63ADB46B}"/>
              </a:ext>
            </a:extLst>
          </p:cNvPr>
          <p:cNvSpPr>
            <a:spLocks noChangeArrowheads="1"/>
          </p:cNvSpPr>
          <p:nvPr/>
        </p:nvSpPr>
        <p:spPr bwMode="auto">
          <a:xfrm>
            <a:off x="4965054" y="4174378"/>
            <a:ext cx="718838" cy="223752"/>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dirty="0"/>
              <a:t>duh</a:t>
            </a:r>
          </a:p>
        </p:txBody>
      </p:sp>
    </p:spTree>
    <p:extLst>
      <p:ext uri="{BB962C8B-B14F-4D97-AF65-F5344CB8AC3E}">
        <p14:creationId xmlns:p14="http://schemas.microsoft.com/office/powerpoint/2010/main" val="19955397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Tree>
    <p:extLst>
      <p:ext uri="{BB962C8B-B14F-4D97-AF65-F5344CB8AC3E}">
        <p14:creationId xmlns:p14="http://schemas.microsoft.com/office/powerpoint/2010/main" val="897001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89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p>
          <a:p>
            <a:pPr marL="0" indent="0">
              <a:lnSpc>
                <a:spcPct val="90000"/>
              </a:lnSpc>
              <a:buFont typeface="Wingdings" pitchFamily="2" charset="2"/>
              <a:buNone/>
            </a:pPr>
            <a:r>
              <a:rPr lang="en-US" altLang="en-US" sz="1400" kern="0" dirty="0"/>
              <a:t>There are up to twice as many meibomian glands in the  </a:t>
            </a:r>
            <a:r>
              <a:rPr lang="en-US" altLang="en-US" sz="1400" kern="0" dirty="0">
                <a:solidFill>
                  <a:srgbClr val="0000FF"/>
                </a:solidFill>
              </a:rPr>
              <a:t>upper </a:t>
            </a:r>
            <a:r>
              <a:rPr lang="en-US" altLang="en-US" sz="1400" kern="0" dirty="0"/>
              <a:t> lids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9" name="Rectangle 11">
            <a:extLst>
              <a:ext uri="{FF2B5EF4-FFF2-40B4-BE49-F238E27FC236}">
                <a16:creationId xmlns:a16="http://schemas.microsoft.com/office/drawing/2014/main" id="{B8FE08F0-3C30-2BF9-9631-3FB0758DF92D}"/>
              </a:ext>
            </a:extLst>
          </p:cNvPr>
          <p:cNvSpPr>
            <a:spLocks noChangeArrowheads="1"/>
          </p:cNvSpPr>
          <p:nvPr/>
        </p:nvSpPr>
        <p:spPr bwMode="auto">
          <a:xfrm>
            <a:off x="5895973" y="4427417"/>
            <a:ext cx="571500" cy="22913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00" dirty="0"/>
              <a:t>upper </a:t>
            </a:r>
            <a:r>
              <a:rPr lang="en-US" altLang="en-US" sz="700" i="1" dirty="0"/>
              <a:t>vs</a:t>
            </a:r>
            <a:r>
              <a:rPr lang="en-US" altLang="en-US" sz="700" dirty="0"/>
              <a:t> lower</a:t>
            </a:r>
          </a:p>
        </p:txBody>
      </p:sp>
    </p:spTree>
    <p:extLst>
      <p:ext uri="{BB962C8B-B14F-4D97-AF65-F5344CB8AC3E}">
        <p14:creationId xmlns:p14="http://schemas.microsoft.com/office/powerpoint/2010/main" val="12034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2" name="TextBox 1">
            <a:extLst>
              <a:ext uri="{FF2B5EF4-FFF2-40B4-BE49-F238E27FC236}">
                <a16:creationId xmlns:a16="http://schemas.microsoft.com/office/drawing/2014/main" id="{34AC0B19-0878-9639-55BB-6BF046A3D8B9}"/>
              </a:ext>
            </a:extLst>
          </p:cNvPr>
          <p:cNvSpPr txBox="1"/>
          <p:nvPr/>
        </p:nvSpPr>
        <p:spPr>
          <a:xfrm>
            <a:off x="304800" y="992047"/>
            <a:ext cx="7606643" cy="2800767"/>
          </a:xfrm>
          <a:prstGeom prst="rect">
            <a:avLst/>
          </a:prstGeom>
          <a:noFill/>
        </p:spPr>
        <p:txBody>
          <a:bodyPr wrap="square" rtlCol="0">
            <a:spAutoFit/>
          </a:bodyPr>
          <a:lstStyle/>
          <a:p>
            <a:r>
              <a:rPr lang="en-US" sz="1600" i="1" dirty="0"/>
              <a:t>What roles does the tear film (specifically, the  </a:t>
            </a:r>
            <a:r>
              <a:rPr lang="en-US" sz="1600" dirty="0"/>
              <a:t>precorneal</a:t>
            </a:r>
            <a:r>
              <a:rPr lang="en-US" sz="1600" i="1" dirty="0"/>
              <a:t>  tear film) play in ocular health and function?</a:t>
            </a:r>
          </a:p>
          <a:p>
            <a:r>
              <a:rPr lang="en-US" sz="1600" dirty="0"/>
              <a:t>There are three:</a:t>
            </a:r>
          </a:p>
          <a:p>
            <a:r>
              <a:rPr lang="en-US" sz="1600" dirty="0"/>
              <a:t>--Facilitates diffusion of  oxygen  to the  avascular  cornea</a:t>
            </a:r>
          </a:p>
          <a:p>
            <a:r>
              <a:rPr lang="en-US" sz="1600" dirty="0"/>
              <a:t>--Assists in clearing debris from the corneal surface</a:t>
            </a:r>
          </a:p>
          <a:p>
            <a:r>
              <a:rPr lang="en-US" sz="1600" dirty="0"/>
              <a:t>--Provides a glassy-smooth refracting surface at the air-cornea interface (or more accurately, the air-tear film interface)</a:t>
            </a:r>
          </a:p>
          <a:p>
            <a:endParaRPr lang="en-US" sz="1600" dirty="0"/>
          </a:p>
          <a:p>
            <a:r>
              <a:rPr lang="en-US" sz="1600" i="1" dirty="0"/>
              <a:t>Where does the tear film reside? (The answer is not ‘on the surface of the eye.’)</a:t>
            </a:r>
          </a:p>
          <a:p>
            <a:r>
              <a:rPr lang="en-US" sz="1600" dirty="0"/>
              <a:t>The bulk of tear volume is in the tear strip or lake (aka the tear  </a:t>
            </a:r>
            <a:r>
              <a:rPr lang="en-US" sz="1600" i="1" dirty="0"/>
              <a:t>meniscus</a:t>
            </a:r>
            <a:r>
              <a:rPr lang="en-US" sz="1600" dirty="0"/>
              <a:t> ) resting on the lower-lid margin</a:t>
            </a:r>
          </a:p>
        </p:txBody>
      </p:sp>
      <p:sp>
        <p:nvSpPr>
          <p:cNvPr id="7" name="Rectangle 6">
            <a:extLst>
              <a:ext uri="{FF2B5EF4-FFF2-40B4-BE49-F238E27FC236}">
                <a16:creationId xmlns:a16="http://schemas.microsoft.com/office/drawing/2014/main" id="{7D7273AA-C249-FE2A-A708-FA6A819B4341}"/>
              </a:ext>
            </a:extLst>
          </p:cNvPr>
          <p:cNvSpPr/>
          <p:nvPr/>
        </p:nvSpPr>
        <p:spPr>
          <a:xfrm>
            <a:off x="6019800" y="3258574"/>
            <a:ext cx="964096" cy="248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7995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90</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t>The meibomian glands are embedded within the  </a:t>
            </a:r>
            <a:r>
              <a:rPr lang="en-US" altLang="en-US" sz="1400" kern="0" dirty="0">
                <a:solidFill>
                  <a:srgbClr val="0000FF"/>
                </a:solidFill>
              </a:rPr>
              <a:t>tarsal plates</a:t>
            </a:r>
            <a:endParaRPr lang="en-US" altLang="en-US" sz="1400" kern="0" dirty="0"/>
          </a:p>
          <a:p>
            <a:pPr marL="0" indent="0">
              <a:lnSpc>
                <a:spcPct val="90000"/>
              </a:lnSpc>
              <a:buFont typeface="Wingdings" pitchFamily="2" charset="2"/>
              <a:buNone/>
            </a:pPr>
            <a:r>
              <a:rPr lang="en-US" altLang="en-US" sz="1400" kern="0" dirty="0"/>
              <a:t>The product of a meibomian gland is called  </a:t>
            </a:r>
            <a:r>
              <a:rPr lang="en-US" altLang="en-US" sz="1400" i="1" kern="0" dirty="0">
                <a:solidFill>
                  <a:srgbClr val="0000FF"/>
                </a:solidFill>
              </a:rPr>
              <a:t>meibum</a:t>
            </a:r>
            <a:endParaRPr lang="en-US" altLang="en-US" sz="1400" kern="0" dirty="0"/>
          </a:p>
          <a:p>
            <a:pPr marL="0" indent="0">
              <a:lnSpc>
                <a:spcPct val="90000"/>
              </a:lnSpc>
              <a:buFont typeface="Wingdings" pitchFamily="2" charset="2"/>
              <a:buNone/>
            </a:pPr>
            <a:r>
              <a:rPr lang="en-US" altLang="en-US" sz="1400" kern="0" dirty="0"/>
              <a:t>There are up to twice as many meibomian glands in the  </a:t>
            </a:r>
            <a:r>
              <a:rPr lang="en-US" altLang="en-US" sz="1400" kern="0" dirty="0">
                <a:solidFill>
                  <a:srgbClr val="0000FF"/>
                </a:solidFill>
              </a:rPr>
              <a:t>upper </a:t>
            </a:r>
            <a:r>
              <a:rPr lang="en-US" altLang="en-US" sz="1400" kern="0" dirty="0"/>
              <a:t> lids</a:t>
            </a:r>
            <a:endParaRPr lang="en-US" altLang="en-US" sz="1400" kern="0" dirty="0">
              <a:solidFill>
                <a:schemeClr val="accent1">
                  <a:lumMod val="40000"/>
                  <a:lumOff val="60000"/>
                </a:schemeClr>
              </a:solidFill>
            </a:endParaRP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Tree>
    <p:extLst>
      <p:ext uri="{BB962C8B-B14F-4D97-AF65-F5344CB8AC3E}">
        <p14:creationId xmlns:p14="http://schemas.microsoft.com/office/powerpoint/2010/main" val="26774472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91</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b="1" kern="0" dirty="0"/>
              <a:t>There are up to twice as many meibomian glands in the  </a:t>
            </a:r>
            <a:r>
              <a:rPr lang="en-US" altLang="en-US" sz="1400" b="1" kern="0" dirty="0">
                <a:solidFill>
                  <a:srgbClr val="0000FF"/>
                </a:solidFill>
              </a:rPr>
              <a:t>upper</a:t>
            </a:r>
            <a:r>
              <a:rPr lang="en-US" altLang="en-US" sz="1400" b="1" kern="0" dirty="0"/>
              <a:t>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5B05C9D6-A0F3-06A7-820B-30961605361E}"/>
              </a:ext>
            </a:extLst>
          </p:cNvPr>
          <p:cNvSpPr txBox="1"/>
          <p:nvPr/>
        </p:nvSpPr>
        <p:spPr>
          <a:xfrm>
            <a:off x="2340075" y="4711108"/>
            <a:ext cx="4134465" cy="738664"/>
          </a:xfrm>
          <a:prstGeom prst="rect">
            <a:avLst/>
          </a:prstGeom>
          <a:solidFill>
            <a:schemeClr val="accent5"/>
          </a:solidFill>
        </p:spPr>
        <p:txBody>
          <a:bodyPr wrap="none" rtlCol="0">
            <a:spAutoFit/>
          </a:bodyPr>
          <a:lstStyle/>
          <a:p>
            <a:r>
              <a:rPr lang="en-US" sz="1400" i="1" dirty="0">
                <a:solidFill>
                  <a:srgbClr val="0000FF"/>
                </a:solidFill>
              </a:rPr>
              <a:t>How many MGs are we talking about for each lid?</a:t>
            </a:r>
          </a:p>
          <a:p>
            <a:r>
              <a:rPr lang="en-US" sz="1400" i="1" dirty="0">
                <a:solidFill>
                  <a:srgbClr val="0000FF"/>
                </a:solidFill>
              </a:rPr>
              <a:t>--Uppers:</a:t>
            </a:r>
            <a:r>
              <a:rPr lang="en-US" sz="1400" b="1" i="1" dirty="0">
                <a:solidFill>
                  <a:srgbClr val="0000FF"/>
                </a:solidFill>
              </a:rPr>
              <a:t>?</a:t>
            </a:r>
            <a:endParaRPr lang="en-US" sz="1400" dirty="0">
              <a:solidFill>
                <a:srgbClr val="0000FF"/>
              </a:solidFill>
            </a:endParaRPr>
          </a:p>
          <a:p>
            <a:r>
              <a:rPr lang="en-US" sz="1400" i="1" dirty="0">
                <a:solidFill>
                  <a:srgbClr val="0000FF"/>
                </a:solidFill>
              </a:rPr>
              <a:t>--Lowers:</a:t>
            </a:r>
            <a:r>
              <a:rPr lang="en-US" sz="1400" b="1" i="1" dirty="0">
                <a:solidFill>
                  <a:srgbClr val="0000FF"/>
                </a:solidFill>
              </a:rPr>
              <a:t>?</a:t>
            </a:r>
            <a:endParaRPr lang="en-US" sz="1400" dirty="0">
              <a:solidFill>
                <a:srgbClr val="0000FF"/>
              </a:solidFill>
            </a:endParaRPr>
          </a:p>
        </p:txBody>
      </p:sp>
      <p:sp>
        <p:nvSpPr>
          <p:cNvPr id="9" name="TextBox 8">
            <a:extLst>
              <a:ext uri="{FF2B5EF4-FFF2-40B4-BE49-F238E27FC236}">
                <a16:creationId xmlns:a16="http://schemas.microsoft.com/office/drawing/2014/main" id="{3E2E0F3D-F924-FB38-67FC-16F08E022D4B}"/>
              </a:ext>
            </a:extLst>
          </p:cNvPr>
          <p:cNvSpPr txBox="1"/>
          <p:nvPr/>
        </p:nvSpPr>
        <p:spPr>
          <a:xfrm>
            <a:off x="3581400" y="5028161"/>
            <a:ext cx="2206053" cy="276999"/>
          </a:xfrm>
          <a:prstGeom prst="rect">
            <a:avLst/>
          </a:prstGeom>
          <a:noFill/>
        </p:spPr>
        <p:txBody>
          <a:bodyPr wrap="none" rtlCol="0">
            <a:spAutoFit/>
          </a:bodyPr>
          <a:lstStyle/>
          <a:p>
            <a:r>
              <a:rPr lang="en-US" sz="1200" i="1" dirty="0"/>
              <a:t>(Looking for a range for each)</a:t>
            </a:r>
          </a:p>
        </p:txBody>
      </p:sp>
    </p:spTree>
    <p:extLst>
      <p:ext uri="{BB962C8B-B14F-4D97-AF65-F5344CB8AC3E}">
        <p14:creationId xmlns:p14="http://schemas.microsoft.com/office/powerpoint/2010/main" val="36663985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92</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b="1" kern="0" dirty="0"/>
              <a:t>There are up to twice as many meibomian glands in the  </a:t>
            </a:r>
            <a:r>
              <a:rPr lang="en-US" altLang="en-US" sz="1400" b="1" kern="0" dirty="0">
                <a:solidFill>
                  <a:srgbClr val="0000FF"/>
                </a:solidFill>
              </a:rPr>
              <a:t>upper</a:t>
            </a:r>
            <a:r>
              <a:rPr lang="en-US" altLang="en-US" sz="1400" b="1" kern="0" dirty="0"/>
              <a:t>  lids</a:t>
            </a:r>
          </a:p>
          <a:p>
            <a:pPr marL="0" indent="0">
              <a:lnSpc>
                <a:spcPct val="90000"/>
              </a:lnSpc>
              <a:buFont typeface="Wingdings" pitchFamily="2" charset="2"/>
              <a:buNone/>
            </a:pPr>
            <a:r>
              <a:rPr lang="en-US" altLang="en-US" sz="1400" kern="0" dirty="0">
                <a:solidFill>
                  <a:schemeClr val="accent1">
                    <a:lumMod val="40000"/>
                    <a:lumOff val="60000"/>
                  </a:schemeClr>
                </a:solidFill>
              </a:rPr>
              <a:t>The meibomian glands are innervated primarily by the  parasympathetic  system</a:t>
            </a:r>
          </a:p>
        </p:txBody>
      </p:sp>
      <p:sp>
        <p:nvSpPr>
          <p:cNvPr id="8" name="TextBox 7">
            <a:extLst>
              <a:ext uri="{FF2B5EF4-FFF2-40B4-BE49-F238E27FC236}">
                <a16:creationId xmlns:a16="http://schemas.microsoft.com/office/drawing/2014/main" id="{5B05C9D6-A0F3-06A7-820B-30961605361E}"/>
              </a:ext>
            </a:extLst>
          </p:cNvPr>
          <p:cNvSpPr txBox="1"/>
          <p:nvPr/>
        </p:nvSpPr>
        <p:spPr>
          <a:xfrm>
            <a:off x="2340075" y="4711108"/>
            <a:ext cx="4134465" cy="738664"/>
          </a:xfrm>
          <a:prstGeom prst="rect">
            <a:avLst/>
          </a:prstGeom>
          <a:solidFill>
            <a:schemeClr val="accent5"/>
          </a:solidFill>
        </p:spPr>
        <p:txBody>
          <a:bodyPr wrap="none" rtlCol="0">
            <a:spAutoFit/>
          </a:bodyPr>
          <a:lstStyle/>
          <a:p>
            <a:r>
              <a:rPr lang="en-US" sz="1400" i="1" dirty="0">
                <a:solidFill>
                  <a:srgbClr val="0000FF"/>
                </a:solidFill>
              </a:rPr>
              <a:t>How many MGs are we talking about for each lid?</a:t>
            </a:r>
          </a:p>
          <a:p>
            <a:r>
              <a:rPr lang="en-US" sz="1400" i="1" dirty="0">
                <a:solidFill>
                  <a:srgbClr val="0000FF"/>
                </a:solidFill>
              </a:rPr>
              <a:t>--Uppers: </a:t>
            </a:r>
            <a:r>
              <a:rPr lang="en-US" sz="1400" dirty="0">
                <a:solidFill>
                  <a:srgbClr val="0000FF"/>
                </a:solidFill>
              </a:rPr>
              <a:t>30-40</a:t>
            </a:r>
          </a:p>
          <a:p>
            <a:r>
              <a:rPr lang="en-US" sz="1400" i="1" dirty="0">
                <a:solidFill>
                  <a:srgbClr val="0000FF"/>
                </a:solidFill>
              </a:rPr>
              <a:t>--Lowers: </a:t>
            </a:r>
            <a:r>
              <a:rPr lang="en-US" sz="1400" dirty="0">
                <a:solidFill>
                  <a:srgbClr val="0000FF"/>
                </a:solidFill>
              </a:rPr>
              <a:t>20-30</a:t>
            </a:r>
          </a:p>
        </p:txBody>
      </p:sp>
    </p:spTree>
    <p:extLst>
      <p:ext uri="{BB962C8B-B14F-4D97-AF65-F5344CB8AC3E}">
        <p14:creationId xmlns:p14="http://schemas.microsoft.com/office/powerpoint/2010/main" val="9103707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56510-C7DF-4604-94DC-52A798AB9C78}"/>
              </a:ext>
            </a:extLst>
          </p:cNvPr>
          <p:cNvSpPr>
            <a:spLocks noGrp="1"/>
          </p:cNvSpPr>
          <p:nvPr>
            <p:ph type="sldNum" sz="quarter" idx="12"/>
          </p:nvPr>
        </p:nvSpPr>
        <p:spPr/>
        <p:txBody>
          <a:bodyPr/>
          <a:lstStyle/>
          <a:p>
            <a:fld id="{C7BC4121-4785-4DAC-B6B9-1277B97D2598}" type="slidenum">
              <a:rPr lang="en-US" altLang="en-US" smtClean="0"/>
              <a:pPr/>
              <a:t>93</a:t>
            </a:fld>
            <a:endParaRPr lang="en-US" altLang="en-US"/>
          </a:p>
        </p:txBody>
      </p:sp>
      <p:pic>
        <p:nvPicPr>
          <p:cNvPr id="6" name="Picture 5">
            <a:extLst>
              <a:ext uri="{FF2B5EF4-FFF2-40B4-BE49-F238E27FC236}">
                <a16:creationId xmlns:a16="http://schemas.microsoft.com/office/drawing/2014/main" id="{955B95F2-F881-424D-9CB0-A92075B58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917" y="1267477"/>
            <a:ext cx="4562166" cy="4323046"/>
          </a:xfrm>
          <a:prstGeom prst="rect">
            <a:avLst/>
          </a:prstGeom>
        </p:spPr>
      </p:pic>
      <p:sp>
        <p:nvSpPr>
          <p:cNvPr id="10" name="TextBox 9">
            <a:extLst>
              <a:ext uri="{FF2B5EF4-FFF2-40B4-BE49-F238E27FC236}">
                <a16:creationId xmlns:a16="http://schemas.microsoft.com/office/drawing/2014/main" id="{D7984A91-2378-4FE6-9BCB-827777FF9E78}"/>
              </a:ext>
            </a:extLst>
          </p:cNvPr>
          <p:cNvSpPr txBox="1"/>
          <p:nvPr/>
        </p:nvSpPr>
        <p:spPr>
          <a:xfrm>
            <a:off x="3543513" y="6079123"/>
            <a:ext cx="2056973" cy="369332"/>
          </a:xfrm>
          <a:prstGeom prst="rect">
            <a:avLst/>
          </a:prstGeom>
          <a:noFill/>
        </p:spPr>
        <p:txBody>
          <a:bodyPr wrap="none" rtlCol="0">
            <a:spAutoFit/>
          </a:bodyPr>
          <a:lstStyle/>
          <a:p>
            <a:pPr algn="ctr"/>
            <a:r>
              <a:rPr lang="en-US" dirty="0"/>
              <a:t>Meibomian glands</a:t>
            </a:r>
          </a:p>
        </p:txBody>
      </p:sp>
      <p:sp>
        <p:nvSpPr>
          <p:cNvPr id="2" name="TextBox 1">
            <a:extLst>
              <a:ext uri="{FF2B5EF4-FFF2-40B4-BE49-F238E27FC236}">
                <a16:creationId xmlns:a16="http://schemas.microsoft.com/office/drawing/2014/main" id="{D4D2565E-27BE-302A-0BF0-AF5EFEAF795C}"/>
              </a:ext>
            </a:extLst>
          </p:cNvPr>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3" name="TextBox 2">
            <a:extLst>
              <a:ext uri="{FF2B5EF4-FFF2-40B4-BE49-F238E27FC236}">
                <a16:creationId xmlns:a16="http://schemas.microsoft.com/office/drawing/2014/main" id="{D569B580-122C-39A7-1E83-04B3C13F7F3F}"/>
              </a:ext>
            </a:extLst>
          </p:cNvPr>
          <p:cNvSpPr txBox="1"/>
          <p:nvPr/>
        </p:nvSpPr>
        <p:spPr>
          <a:xfrm>
            <a:off x="1287117" y="2223052"/>
            <a:ext cx="1003800" cy="338554"/>
          </a:xfrm>
          <a:prstGeom prst="rect">
            <a:avLst/>
          </a:prstGeom>
          <a:noFill/>
        </p:spPr>
        <p:txBody>
          <a:bodyPr wrap="none" rtlCol="0">
            <a:spAutoFit/>
          </a:bodyPr>
          <a:lstStyle/>
          <a:p>
            <a:pPr algn="r"/>
            <a:r>
              <a:rPr lang="en-US" sz="1600" dirty="0"/>
              <a:t>Upper lid</a:t>
            </a:r>
          </a:p>
        </p:txBody>
      </p:sp>
      <p:sp>
        <p:nvSpPr>
          <p:cNvPr id="5" name="TextBox 4">
            <a:extLst>
              <a:ext uri="{FF2B5EF4-FFF2-40B4-BE49-F238E27FC236}">
                <a16:creationId xmlns:a16="http://schemas.microsoft.com/office/drawing/2014/main" id="{57092290-08A2-EC81-8CA1-4A4C7E5F1AD0}"/>
              </a:ext>
            </a:extLst>
          </p:cNvPr>
          <p:cNvSpPr txBox="1"/>
          <p:nvPr/>
        </p:nvSpPr>
        <p:spPr>
          <a:xfrm>
            <a:off x="1287117" y="4355068"/>
            <a:ext cx="1003800" cy="338554"/>
          </a:xfrm>
          <a:prstGeom prst="rect">
            <a:avLst/>
          </a:prstGeom>
          <a:noFill/>
        </p:spPr>
        <p:txBody>
          <a:bodyPr wrap="none" rtlCol="0">
            <a:spAutoFit/>
          </a:bodyPr>
          <a:lstStyle/>
          <a:p>
            <a:pPr algn="r"/>
            <a:r>
              <a:rPr lang="en-US" sz="1600" dirty="0"/>
              <a:t>Lower lid</a:t>
            </a:r>
          </a:p>
        </p:txBody>
      </p:sp>
    </p:spTree>
    <p:extLst>
      <p:ext uri="{BB962C8B-B14F-4D97-AF65-F5344CB8AC3E}">
        <p14:creationId xmlns:p14="http://schemas.microsoft.com/office/powerpoint/2010/main" val="4235308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94</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a:t>The meibomian glands are embedded within the  </a:t>
            </a:r>
            <a:r>
              <a:rPr lang="en-US" altLang="en-US" sz="1400" kern="0">
                <a:solidFill>
                  <a:srgbClr val="0000FF"/>
                </a:solidFill>
              </a:rPr>
              <a:t>tarsal plates</a:t>
            </a:r>
            <a:endParaRPr lang="en-US" altLang="en-US" sz="1400" kern="0"/>
          </a:p>
          <a:p>
            <a:pPr marL="0" indent="0">
              <a:lnSpc>
                <a:spcPct val="90000"/>
              </a:lnSpc>
              <a:buFont typeface="Wingdings" pitchFamily="2" charset="2"/>
              <a:buNone/>
            </a:pPr>
            <a:r>
              <a:rPr lang="en-US" altLang="en-US" sz="1400" kern="0"/>
              <a:t>The product of a meibomian gland is called  </a:t>
            </a:r>
            <a:r>
              <a:rPr lang="en-US" altLang="en-US" sz="1400" i="1" kern="0">
                <a:solidFill>
                  <a:srgbClr val="0000FF"/>
                </a:solidFill>
              </a:rPr>
              <a:t>meibum</a:t>
            </a:r>
            <a:endParaRPr lang="en-US" altLang="en-US" sz="1400" kern="0"/>
          </a:p>
          <a:p>
            <a:pPr marL="0" indent="0">
              <a:lnSpc>
                <a:spcPct val="90000"/>
              </a:lnSpc>
              <a:buFont typeface="Wingdings" pitchFamily="2" charset="2"/>
              <a:buNone/>
            </a:pPr>
            <a:r>
              <a:rPr lang="en-US" altLang="en-US" sz="1400" kern="0"/>
              <a:t>There are up to twice as many meibomian glands in the  </a:t>
            </a:r>
            <a:r>
              <a:rPr lang="en-US" altLang="en-US" sz="1400" kern="0">
                <a:solidFill>
                  <a:srgbClr val="0000FF"/>
                </a:solidFill>
              </a:rPr>
              <a:t>upper </a:t>
            </a:r>
            <a:r>
              <a:rPr lang="en-US" altLang="en-US" sz="1400" kern="0"/>
              <a:t> lids</a:t>
            </a:r>
          </a:p>
          <a:p>
            <a:pPr marL="0" indent="0">
              <a:lnSpc>
                <a:spcPct val="90000"/>
              </a:lnSpc>
              <a:buFont typeface="Wingdings" pitchFamily="2" charset="2"/>
              <a:buNone/>
            </a:pPr>
            <a:r>
              <a:rPr lang="en-US" altLang="en-US" sz="1400" kern="0"/>
              <a:t>The meibomian glands are innervated primarily by the  </a:t>
            </a:r>
            <a:r>
              <a:rPr lang="en-US" altLang="en-US" sz="1400" kern="0">
                <a:solidFill>
                  <a:srgbClr val="0000FF"/>
                </a:solidFill>
              </a:rPr>
              <a:t>parasympathetic</a:t>
            </a:r>
            <a:r>
              <a:rPr lang="en-US" altLang="en-US" sz="1400" kern="0"/>
              <a:t>  system</a:t>
            </a:r>
            <a:endParaRPr lang="en-US" altLang="en-US" sz="1400" kern="0" dirty="0"/>
          </a:p>
        </p:txBody>
      </p:sp>
      <p:sp>
        <p:nvSpPr>
          <p:cNvPr id="8" name="Rectangle 12">
            <a:extLst>
              <a:ext uri="{FF2B5EF4-FFF2-40B4-BE49-F238E27FC236}">
                <a16:creationId xmlns:a16="http://schemas.microsoft.com/office/drawing/2014/main" id="{47204D69-A630-0D5E-C544-702B71232337}"/>
              </a:ext>
            </a:extLst>
          </p:cNvPr>
          <p:cNvSpPr>
            <a:spLocks noChangeArrowheads="1"/>
          </p:cNvSpPr>
          <p:nvPr/>
        </p:nvSpPr>
        <p:spPr bwMode="auto">
          <a:xfrm>
            <a:off x="5791613" y="4661517"/>
            <a:ext cx="1371600" cy="37603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700"/>
              </a:lnSpc>
            </a:pPr>
            <a:r>
              <a:rPr lang="en-US" altLang="en-US" sz="800" dirty="0"/>
              <a:t>sympathetic?</a:t>
            </a:r>
          </a:p>
          <a:p>
            <a:pPr algn="ctr" eaLnBrk="1" hangingPunct="1">
              <a:lnSpc>
                <a:spcPts val="700"/>
              </a:lnSpc>
            </a:pPr>
            <a:r>
              <a:rPr lang="en-US" altLang="en-US" sz="800" dirty="0"/>
              <a:t>parasympathetic?</a:t>
            </a:r>
          </a:p>
          <a:p>
            <a:pPr algn="ctr" eaLnBrk="1" hangingPunct="1">
              <a:lnSpc>
                <a:spcPts val="700"/>
              </a:lnSpc>
            </a:pPr>
            <a:r>
              <a:rPr lang="en-US" altLang="en-US" sz="800" dirty="0"/>
              <a:t>somatic?</a:t>
            </a:r>
          </a:p>
        </p:txBody>
      </p:sp>
    </p:spTree>
    <p:extLst>
      <p:ext uri="{BB962C8B-B14F-4D97-AF65-F5344CB8AC3E}">
        <p14:creationId xmlns:p14="http://schemas.microsoft.com/office/powerpoint/2010/main" val="915947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95</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503245"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a:t>The meibomian glands are embedded within the  </a:t>
            </a:r>
            <a:r>
              <a:rPr lang="en-US" altLang="en-US" sz="1400" kern="0">
                <a:solidFill>
                  <a:srgbClr val="0000FF"/>
                </a:solidFill>
              </a:rPr>
              <a:t>tarsal plates</a:t>
            </a:r>
            <a:endParaRPr lang="en-US" altLang="en-US" sz="1400" kern="0"/>
          </a:p>
          <a:p>
            <a:pPr marL="0" indent="0">
              <a:lnSpc>
                <a:spcPct val="90000"/>
              </a:lnSpc>
              <a:buFont typeface="Wingdings" pitchFamily="2" charset="2"/>
              <a:buNone/>
            </a:pPr>
            <a:r>
              <a:rPr lang="en-US" altLang="en-US" sz="1400" kern="0"/>
              <a:t>The product of a meibomian gland is called  </a:t>
            </a:r>
            <a:r>
              <a:rPr lang="en-US" altLang="en-US" sz="1400" i="1" kern="0">
                <a:solidFill>
                  <a:srgbClr val="0000FF"/>
                </a:solidFill>
              </a:rPr>
              <a:t>meibum</a:t>
            </a:r>
            <a:endParaRPr lang="en-US" altLang="en-US" sz="1400" kern="0"/>
          </a:p>
          <a:p>
            <a:pPr marL="0" indent="0">
              <a:lnSpc>
                <a:spcPct val="90000"/>
              </a:lnSpc>
              <a:buFont typeface="Wingdings" pitchFamily="2" charset="2"/>
              <a:buNone/>
            </a:pPr>
            <a:r>
              <a:rPr lang="en-US" altLang="en-US" sz="1400" kern="0"/>
              <a:t>There are up to twice as many meibomian glands in the  </a:t>
            </a:r>
            <a:r>
              <a:rPr lang="en-US" altLang="en-US" sz="1400" kern="0">
                <a:solidFill>
                  <a:srgbClr val="0000FF"/>
                </a:solidFill>
              </a:rPr>
              <a:t>upper </a:t>
            </a:r>
            <a:r>
              <a:rPr lang="en-US" altLang="en-US" sz="1400" kern="0"/>
              <a:t> lids</a:t>
            </a:r>
          </a:p>
          <a:p>
            <a:pPr marL="0" indent="0">
              <a:lnSpc>
                <a:spcPct val="90000"/>
              </a:lnSpc>
              <a:buFont typeface="Wingdings" pitchFamily="2" charset="2"/>
              <a:buNone/>
            </a:pPr>
            <a:r>
              <a:rPr lang="en-US" altLang="en-US" sz="1400" kern="0"/>
              <a:t>The meibomian glands are innervated primarily by the  </a:t>
            </a:r>
            <a:r>
              <a:rPr lang="en-US" altLang="en-US" sz="1400" kern="0">
                <a:solidFill>
                  <a:srgbClr val="0000FF"/>
                </a:solidFill>
              </a:rPr>
              <a:t>parasympathetic</a:t>
            </a:r>
            <a:r>
              <a:rPr lang="en-US" altLang="en-US" sz="1400" kern="0"/>
              <a:t>  system</a:t>
            </a:r>
            <a:endParaRPr lang="en-US" altLang="en-US" sz="1400" kern="0" dirty="0"/>
          </a:p>
        </p:txBody>
      </p:sp>
    </p:spTree>
    <p:extLst>
      <p:ext uri="{BB962C8B-B14F-4D97-AF65-F5344CB8AC3E}">
        <p14:creationId xmlns:p14="http://schemas.microsoft.com/office/powerpoint/2010/main" val="28108643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96</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661858"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kern="0" dirty="0">
                <a:solidFill>
                  <a:schemeClr val="bg1">
                    <a:lumMod val="75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bg1">
                    <a:lumMod val="75000"/>
                  </a:schemeClr>
                </a:solidFill>
              </a:rPr>
              <a:t>The meibomian glands are innervated primarily by the  </a:t>
            </a:r>
            <a:r>
              <a:rPr lang="en-US" altLang="en-US" sz="1400" b="1" kern="0" dirty="0">
                <a:solidFill>
                  <a:srgbClr val="0000FF"/>
                </a:solidFill>
              </a:rPr>
              <a:t>parasympathetic</a:t>
            </a:r>
            <a:r>
              <a:rPr lang="en-US" altLang="en-US" sz="1400" b="1" kern="0" dirty="0"/>
              <a:t>  system</a:t>
            </a:r>
          </a:p>
        </p:txBody>
      </p:sp>
      <p:sp>
        <p:nvSpPr>
          <p:cNvPr id="9" name="TextBox 8">
            <a:extLst>
              <a:ext uri="{FF2B5EF4-FFF2-40B4-BE49-F238E27FC236}">
                <a16:creationId xmlns:a16="http://schemas.microsoft.com/office/drawing/2014/main" id="{8CEE82E5-B79B-6996-5820-A18E363121BF}"/>
              </a:ext>
            </a:extLst>
          </p:cNvPr>
          <p:cNvSpPr txBox="1"/>
          <p:nvPr/>
        </p:nvSpPr>
        <p:spPr>
          <a:xfrm>
            <a:off x="5039139" y="5047310"/>
            <a:ext cx="3723861" cy="738664"/>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role does parasympathetic input play in meibum secretion?</a:t>
            </a:r>
            <a:endParaRPr lang="en-US" sz="1400" i="1" dirty="0">
              <a:solidFill>
                <a:schemeClr val="accent6">
                  <a:lumMod val="20000"/>
                  <a:lumOff val="80000"/>
                </a:schemeClr>
              </a:solidFill>
            </a:endParaRPr>
          </a:p>
          <a:p>
            <a:r>
              <a:rPr lang="en-US" sz="1400" dirty="0">
                <a:solidFill>
                  <a:schemeClr val="accent6">
                    <a:lumMod val="20000"/>
                    <a:lumOff val="80000"/>
                  </a:schemeClr>
                </a:solidFill>
              </a:rPr>
              <a:t>It is unclear at this time</a:t>
            </a:r>
          </a:p>
        </p:txBody>
      </p:sp>
    </p:spTree>
    <p:extLst>
      <p:ext uri="{BB962C8B-B14F-4D97-AF65-F5344CB8AC3E}">
        <p14:creationId xmlns:p14="http://schemas.microsoft.com/office/powerpoint/2010/main" val="31725183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97</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661858"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kern="0" dirty="0">
                <a:solidFill>
                  <a:schemeClr val="bg1">
                    <a:lumMod val="75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bg1">
                    <a:lumMod val="75000"/>
                  </a:schemeClr>
                </a:solidFill>
              </a:rPr>
              <a:t>The meibomian glands are innervated primarily by the  </a:t>
            </a:r>
            <a:r>
              <a:rPr lang="en-US" altLang="en-US" sz="1400" b="1" kern="0" dirty="0">
                <a:solidFill>
                  <a:srgbClr val="0000FF"/>
                </a:solidFill>
              </a:rPr>
              <a:t>parasympathetic</a:t>
            </a:r>
            <a:r>
              <a:rPr lang="en-US" altLang="en-US" sz="1400" b="1" kern="0" dirty="0"/>
              <a:t>  system</a:t>
            </a:r>
          </a:p>
        </p:txBody>
      </p:sp>
      <p:sp>
        <p:nvSpPr>
          <p:cNvPr id="9" name="TextBox 8">
            <a:extLst>
              <a:ext uri="{FF2B5EF4-FFF2-40B4-BE49-F238E27FC236}">
                <a16:creationId xmlns:a16="http://schemas.microsoft.com/office/drawing/2014/main" id="{8CEE82E5-B79B-6996-5820-A18E363121BF}"/>
              </a:ext>
            </a:extLst>
          </p:cNvPr>
          <p:cNvSpPr txBox="1"/>
          <p:nvPr/>
        </p:nvSpPr>
        <p:spPr>
          <a:xfrm>
            <a:off x="5039139" y="5047310"/>
            <a:ext cx="3723861" cy="738664"/>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role does parasympathetic input play in meibum secretion?</a:t>
            </a:r>
          </a:p>
          <a:p>
            <a:r>
              <a:rPr lang="en-US" sz="1400" dirty="0">
                <a:solidFill>
                  <a:srgbClr val="0000FF"/>
                </a:solidFill>
              </a:rPr>
              <a:t>It is unclear at this time</a:t>
            </a:r>
          </a:p>
        </p:txBody>
      </p:sp>
    </p:spTree>
    <p:extLst>
      <p:ext uri="{BB962C8B-B14F-4D97-AF65-F5344CB8AC3E}">
        <p14:creationId xmlns:p14="http://schemas.microsoft.com/office/powerpoint/2010/main" val="1226071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98</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661858"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kern="0" dirty="0">
                <a:solidFill>
                  <a:schemeClr val="bg1">
                    <a:lumMod val="75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bg1">
                    <a:lumMod val="75000"/>
                  </a:schemeClr>
                </a:solidFill>
              </a:rPr>
              <a:t>The meibomian glands are innervated primarily by the  </a:t>
            </a:r>
            <a:r>
              <a:rPr lang="en-US" altLang="en-US" sz="1400" b="1" kern="0" dirty="0">
                <a:solidFill>
                  <a:schemeClr val="bg1">
                    <a:lumMod val="75000"/>
                  </a:schemeClr>
                </a:solidFill>
              </a:rPr>
              <a:t>parasympathetic  system</a:t>
            </a:r>
          </a:p>
        </p:txBody>
      </p:sp>
      <p:sp>
        <p:nvSpPr>
          <p:cNvPr id="9" name="TextBox 8">
            <a:extLst>
              <a:ext uri="{FF2B5EF4-FFF2-40B4-BE49-F238E27FC236}">
                <a16:creationId xmlns:a16="http://schemas.microsoft.com/office/drawing/2014/main" id="{8CEE82E5-B79B-6996-5820-A18E363121BF}"/>
              </a:ext>
            </a:extLst>
          </p:cNvPr>
          <p:cNvSpPr txBox="1"/>
          <p:nvPr/>
        </p:nvSpPr>
        <p:spPr>
          <a:xfrm>
            <a:off x="5039139" y="5047310"/>
            <a:ext cx="3723861" cy="738664"/>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role does parasympathetic input play in meibum secretion?</a:t>
            </a:r>
          </a:p>
          <a:p>
            <a:r>
              <a:rPr lang="en-US" sz="1400" dirty="0">
                <a:solidFill>
                  <a:schemeClr val="bg1">
                    <a:lumMod val="75000"/>
                  </a:schemeClr>
                </a:solidFill>
              </a:rPr>
              <a:t>It is unclear at this time</a:t>
            </a:r>
          </a:p>
        </p:txBody>
      </p:sp>
      <p:sp>
        <p:nvSpPr>
          <p:cNvPr id="8" name="TextBox 7">
            <a:extLst>
              <a:ext uri="{FF2B5EF4-FFF2-40B4-BE49-F238E27FC236}">
                <a16:creationId xmlns:a16="http://schemas.microsoft.com/office/drawing/2014/main" id="{FBEC5FB0-7EB3-BC17-6009-D42BEEBE6B0A}"/>
              </a:ext>
            </a:extLst>
          </p:cNvPr>
          <p:cNvSpPr txBox="1"/>
          <p:nvPr/>
        </p:nvSpPr>
        <p:spPr>
          <a:xfrm>
            <a:off x="1524000" y="4552166"/>
            <a:ext cx="5557544" cy="1384995"/>
          </a:xfrm>
          <a:prstGeom prst="rect">
            <a:avLst/>
          </a:prstGeom>
          <a:solidFill>
            <a:schemeClr val="accent5"/>
          </a:solidFill>
        </p:spPr>
        <p:txBody>
          <a:bodyPr wrap="square" rtlCol="0">
            <a:spAutoFit/>
          </a:bodyPr>
          <a:lstStyle/>
          <a:p>
            <a:r>
              <a:rPr lang="en-US" sz="1400" i="1" dirty="0"/>
              <a:t>In addition to moving down (UL) and horizontally (LL), the lids move in another direction of clinical significance—what is it?</a:t>
            </a:r>
          </a:p>
          <a:p>
            <a:r>
              <a:rPr lang="en-US" sz="1400" dirty="0"/>
              <a:t>Back toward the orbital apex</a:t>
            </a:r>
          </a:p>
          <a:p>
            <a:endParaRPr lang="en-US" sz="1400" i="1" dirty="0"/>
          </a:p>
          <a:p>
            <a:r>
              <a:rPr lang="en-US" sz="1400" i="1" dirty="0"/>
              <a:t>What is the significance of this movement? </a:t>
            </a:r>
          </a:p>
          <a:p>
            <a:r>
              <a:rPr lang="en-US" sz="1400" b="1" dirty="0"/>
              <a:t>We’ll answer this shortly</a:t>
            </a:r>
          </a:p>
        </p:txBody>
      </p:sp>
      <p:sp>
        <p:nvSpPr>
          <p:cNvPr id="11" name="TextBox 10">
            <a:extLst>
              <a:ext uri="{FF2B5EF4-FFF2-40B4-BE49-F238E27FC236}">
                <a16:creationId xmlns:a16="http://schemas.microsoft.com/office/drawing/2014/main" id="{9C79FF5B-D301-FCA6-FB4A-6DAA52F703CD}"/>
              </a:ext>
            </a:extLst>
          </p:cNvPr>
          <p:cNvSpPr txBox="1"/>
          <p:nvPr/>
        </p:nvSpPr>
        <p:spPr>
          <a:xfrm>
            <a:off x="1295400" y="3071049"/>
            <a:ext cx="7543801" cy="1384995"/>
          </a:xfrm>
          <a:prstGeom prst="rect">
            <a:avLst/>
          </a:prstGeom>
          <a:solidFill>
            <a:srgbClr val="B9EDFF"/>
          </a:solidFill>
        </p:spPr>
        <p:txBody>
          <a:bodyPr wrap="square" rtlCol="0">
            <a:spAutoFit/>
          </a:bodyPr>
          <a:lstStyle/>
          <a:p>
            <a:r>
              <a:rPr lang="en-US" sz="1400" dirty="0"/>
              <a:t>Recall this from earlier in the set…</a:t>
            </a:r>
            <a:r>
              <a:rPr lang="en-US" sz="1400" i="1" dirty="0">
                <a:solidFill>
                  <a:srgbClr val="B9EDFF"/>
                </a:solidFill>
              </a:rPr>
              <a:t>We’re now ready to address this question. Given the context you might presume the answer has something to do with meibomian gland function— and you’d be right. So: What role does orbital-apex directed movement of the orbicularis play in meibomian gland function?</a:t>
            </a:r>
          </a:p>
          <a:p>
            <a:r>
              <a:rPr lang="en-US" sz="1400" dirty="0">
                <a:solidFill>
                  <a:srgbClr val="B9EDFF"/>
                </a:solidFill>
              </a:rPr>
              <a:t>It pulls the tarsal-plate portion of the lids against the globe. In doing so, the meibomian glands get squeezed, causing them to express meibum into the tear lake.</a:t>
            </a:r>
          </a:p>
        </p:txBody>
      </p:sp>
      <p:sp>
        <p:nvSpPr>
          <p:cNvPr id="12" name="Left Brace 11">
            <a:extLst>
              <a:ext uri="{FF2B5EF4-FFF2-40B4-BE49-F238E27FC236}">
                <a16:creationId xmlns:a16="http://schemas.microsoft.com/office/drawing/2014/main" id="{461672C8-BAC4-BED1-6548-1DA55DD66E6B}"/>
              </a:ext>
            </a:extLst>
          </p:cNvPr>
          <p:cNvSpPr/>
          <p:nvPr/>
        </p:nvSpPr>
        <p:spPr>
          <a:xfrm>
            <a:off x="1371600" y="4517513"/>
            <a:ext cx="288915" cy="1419648"/>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Arrow: U-Turn 12">
            <a:extLst>
              <a:ext uri="{FF2B5EF4-FFF2-40B4-BE49-F238E27FC236}">
                <a16:creationId xmlns:a16="http://schemas.microsoft.com/office/drawing/2014/main" id="{5C758DDF-728A-F746-9EF4-33BCA3E5ED38}"/>
              </a:ext>
            </a:extLst>
          </p:cNvPr>
          <p:cNvSpPr/>
          <p:nvPr/>
        </p:nvSpPr>
        <p:spPr>
          <a:xfrm rot="16200000" flipH="1">
            <a:off x="-220029" y="3893520"/>
            <a:ext cx="2302610" cy="763970"/>
          </a:xfrm>
          <a:prstGeom prst="uturnArrow">
            <a:avLst>
              <a:gd name="adj1" fmla="val 21527"/>
              <a:gd name="adj2" fmla="val 25000"/>
              <a:gd name="adj3" fmla="val 25000"/>
              <a:gd name="adj4" fmla="val 22219"/>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FAF8CC98-E0C0-B63D-C620-0E5983B33A0B}"/>
              </a:ext>
            </a:extLst>
          </p:cNvPr>
          <p:cNvSpPr txBox="1"/>
          <p:nvPr/>
        </p:nvSpPr>
        <p:spPr>
          <a:xfrm>
            <a:off x="3786042" y="3721387"/>
            <a:ext cx="2255747" cy="276999"/>
          </a:xfrm>
          <a:prstGeom prst="rect">
            <a:avLst/>
          </a:prstGeom>
          <a:noFill/>
        </p:spPr>
        <p:txBody>
          <a:bodyPr wrap="none" rtlCol="0">
            <a:spAutoFit/>
          </a:bodyPr>
          <a:lstStyle/>
          <a:p>
            <a:pPr algn="ctr"/>
            <a:r>
              <a:rPr lang="en-US" sz="1200" i="1" dirty="0">
                <a:solidFill>
                  <a:srgbClr val="0000FF"/>
                </a:solidFill>
              </a:rPr>
              <a:t>(No question yet—keep going)</a:t>
            </a:r>
          </a:p>
        </p:txBody>
      </p:sp>
    </p:spTree>
    <p:extLst>
      <p:ext uri="{BB962C8B-B14F-4D97-AF65-F5344CB8AC3E}">
        <p14:creationId xmlns:p14="http://schemas.microsoft.com/office/powerpoint/2010/main" val="1715815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DEDBD-7672-4E42-9EE6-02C99A5885C4}" type="slidenum">
              <a:rPr lang="en-US" altLang="en-US" smtClean="0"/>
              <a:pPr eaLnBrk="1" hangingPunct="1"/>
              <a:t>99</a:t>
            </a:fld>
            <a:endParaRPr lang="en-US" altLang="en-US"/>
          </a:p>
        </p:txBody>
      </p:sp>
      <p:sp>
        <p:nvSpPr>
          <p:cNvPr id="6" name="TextBox 5"/>
          <p:cNvSpPr txBox="1"/>
          <p:nvPr/>
        </p:nvSpPr>
        <p:spPr>
          <a:xfrm>
            <a:off x="3713279" y="203261"/>
            <a:ext cx="1667957" cy="369332"/>
          </a:xfrm>
          <a:prstGeom prst="rect">
            <a:avLst/>
          </a:prstGeom>
          <a:solidFill>
            <a:schemeClr val="accent5"/>
          </a:solidFill>
        </p:spPr>
        <p:txBody>
          <a:bodyPr wrap="none" rtlCol="0">
            <a:spAutoFit/>
          </a:bodyPr>
          <a:lstStyle/>
          <a:p>
            <a:pPr algn="ctr"/>
            <a:r>
              <a:rPr lang="en-US" b="1" dirty="0">
                <a:solidFill>
                  <a:srgbClr val="0000FF"/>
                </a:solidFill>
              </a:rPr>
              <a:t>The Tear Film</a:t>
            </a:r>
          </a:p>
        </p:txBody>
      </p:sp>
      <p:sp>
        <p:nvSpPr>
          <p:cNvPr id="10" name="Oval 9">
            <a:extLst>
              <a:ext uri="{FF2B5EF4-FFF2-40B4-BE49-F238E27FC236}">
                <a16:creationId xmlns:a16="http://schemas.microsoft.com/office/drawing/2014/main" id="{15A9DF4F-FCF1-0D46-40FC-2CD996A3FB9B}"/>
              </a:ext>
            </a:extLst>
          </p:cNvPr>
          <p:cNvSpPr/>
          <p:nvPr/>
        </p:nvSpPr>
        <p:spPr>
          <a:xfrm>
            <a:off x="1258285" y="2578903"/>
            <a:ext cx="257492"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AACE617-3982-9C6D-9B0D-A6BF7EA4068D}"/>
              </a:ext>
            </a:extLst>
          </p:cNvPr>
          <p:cNvSpPr txBox="1"/>
          <p:nvPr/>
        </p:nvSpPr>
        <p:spPr>
          <a:xfrm>
            <a:off x="381000" y="1166842"/>
            <a:ext cx="7352315" cy="4801314"/>
          </a:xfrm>
          <a:prstGeom prst="rect">
            <a:avLst/>
          </a:prstGeom>
          <a:noFill/>
        </p:spPr>
        <p:txBody>
          <a:bodyPr wrap="square" rtlCol="0">
            <a:spAutoFit/>
          </a:bodyPr>
          <a:lstStyle/>
          <a:p>
            <a:r>
              <a:rPr lang="en-US" i="1" dirty="0">
                <a:solidFill>
                  <a:schemeClr val="bg1">
                    <a:lumMod val="75000"/>
                  </a:schemeClr>
                </a:solidFill>
              </a:rPr>
              <a:t>The tear film is comprised of  three  basic components. What are they?</a:t>
            </a:r>
          </a:p>
          <a:p>
            <a:r>
              <a:rPr lang="en-US" dirty="0">
                <a:solidFill>
                  <a:schemeClr val="bg1">
                    <a:lumMod val="75000"/>
                  </a:schemeClr>
                </a:solidFill>
              </a:rPr>
              <a:t>--</a:t>
            </a:r>
            <a:r>
              <a:rPr lang="en-US" b="1" dirty="0">
                <a:solidFill>
                  <a:srgbClr val="0000FF"/>
                </a:solidFill>
              </a:rPr>
              <a:t>Lipid</a:t>
            </a:r>
            <a:endParaRPr lang="en-US" b="1" dirty="0">
              <a:solidFill>
                <a:schemeClr val="bg1">
                  <a:lumMod val="75000"/>
                </a:schemeClr>
              </a:solidFill>
            </a:endParaRPr>
          </a:p>
          <a:p>
            <a:r>
              <a:rPr lang="en-US" dirty="0">
                <a:solidFill>
                  <a:schemeClr val="bg1">
                    <a:lumMod val="75000"/>
                  </a:schemeClr>
                </a:solidFill>
              </a:rPr>
              <a:t>--Aqueous</a:t>
            </a:r>
          </a:p>
          <a:p>
            <a:r>
              <a:rPr lang="en-US" dirty="0">
                <a:solidFill>
                  <a:schemeClr val="bg1">
                    <a:lumMod val="75000"/>
                  </a:schemeClr>
                </a:solidFill>
              </a:rPr>
              <a:t>--Mucin</a:t>
            </a:r>
          </a:p>
          <a:p>
            <a:endParaRPr lang="en-US" i="1" dirty="0">
              <a:solidFill>
                <a:schemeClr val="bg1">
                  <a:lumMod val="75000"/>
                </a:schemeClr>
              </a:solidFill>
            </a:endParaRPr>
          </a:p>
          <a:p>
            <a:r>
              <a:rPr lang="en-US" i="1" dirty="0">
                <a:solidFill>
                  <a:schemeClr val="bg1">
                    <a:lumMod val="75000"/>
                  </a:schemeClr>
                </a:solidFill>
              </a:rPr>
              <a:t>How are the three components physically related to one another?</a:t>
            </a:r>
          </a:p>
          <a:p>
            <a:r>
              <a:rPr lang="en-US" dirty="0">
                <a:solidFill>
                  <a:schemeClr val="bg1">
                    <a:lumMod val="75000"/>
                  </a:schemeClr>
                </a:solidFill>
              </a:rPr>
              <a:t>The aqueous and mucus components are intermixed into a single,  gel-like layer (the ‘ mucoaqueous  phase’), which in turn is covered by a lipid layer</a:t>
            </a:r>
          </a:p>
          <a:p>
            <a:endParaRPr lang="en-US" dirty="0">
              <a:solidFill>
                <a:schemeClr val="bg1">
                  <a:lumMod val="75000"/>
                </a:schemeClr>
              </a:solidFill>
            </a:endParaRPr>
          </a:p>
          <a:p>
            <a:r>
              <a:rPr lang="en-US" i="1" dirty="0">
                <a:solidFill>
                  <a:schemeClr val="bg1">
                    <a:lumMod val="75000"/>
                  </a:schemeClr>
                </a:solidFill>
              </a:rPr>
              <a:t>As an aside: Briefly, what is the </a:t>
            </a:r>
            <a:r>
              <a:rPr lang="en-US" dirty="0">
                <a:solidFill>
                  <a:schemeClr val="bg1">
                    <a:lumMod val="75000"/>
                  </a:schemeClr>
                </a:solidFill>
              </a:rPr>
              <a:t>tripartite model </a:t>
            </a:r>
            <a:r>
              <a:rPr lang="en-US" i="1" dirty="0">
                <a:solidFill>
                  <a:schemeClr val="bg1">
                    <a:lumMod val="75000"/>
                  </a:schemeClr>
                </a:solidFill>
              </a:rPr>
              <a:t>of the tear film?</a:t>
            </a:r>
          </a:p>
          <a:p>
            <a:r>
              <a:rPr lang="en-US" dirty="0">
                <a:solidFill>
                  <a:schemeClr val="bg1">
                    <a:lumMod val="75000"/>
                  </a:schemeClr>
                </a:solidFill>
              </a:rPr>
              <a:t>The idea that the tear film is composed of three separate and distinct layers each comprised of one component, </a:t>
            </a:r>
            <a:r>
              <a:rPr lang="en-US" dirty="0" err="1">
                <a:solidFill>
                  <a:schemeClr val="bg1">
                    <a:lumMod val="75000"/>
                  </a:schemeClr>
                </a:solidFill>
              </a:rPr>
              <a:t>ie</a:t>
            </a:r>
            <a:r>
              <a:rPr lang="en-US" dirty="0">
                <a:solidFill>
                  <a:schemeClr val="bg1">
                    <a:lumMod val="75000"/>
                  </a:schemeClr>
                </a:solidFill>
              </a:rPr>
              <a:t>, separate mucus, aqueous, and lipid layers</a:t>
            </a:r>
          </a:p>
          <a:p>
            <a:endParaRPr lang="en-US" dirty="0">
              <a:solidFill>
                <a:schemeClr val="bg1">
                  <a:lumMod val="75000"/>
                </a:schemeClr>
              </a:solidFill>
            </a:endParaRPr>
          </a:p>
          <a:p>
            <a:r>
              <a:rPr lang="en-US" i="1" dirty="0">
                <a:solidFill>
                  <a:schemeClr val="bg1">
                    <a:lumMod val="75000"/>
                  </a:schemeClr>
                </a:solidFill>
              </a:rPr>
              <a:t>There is a problem with the tripartite model—what is it?</a:t>
            </a:r>
          </a:p>
          <a:p>
            <a:r>
              <a:rPr lang="en-US" dirty="0">
                <a:solidFill>
                  <a:schemeClr val="bg1">
                    <a:lumMod val="75000"/>
                  </a:schemeClr>
                </a:solidFill>
              </a:rPr>
              <a:t>While once widely accepted, consensus now is it’s incorrect</a:t>
            </a:r>
          </a:p>
        </p:txBody>
      </p:sp>
      <p:sp>
        <p:nvSpPr>
          <p:cNvPr id="3" name="TextBox 2">
            <a:extLst>
              <a:ext uri="{FF2B5EF4-FFF2-40B4-BE49-F238E27FC236}">
                <a16:creationId xmlns:a16="http://schemas.microsoft.com/office/drawing/2014/main" id="{1F3E3E07-A0DD-3272-3B08-3F1C5A25E4ED}"/>
              </a:ext>
            </a:extLst>
          </p:cNvPr>
          <p:cNvSpPr txBox="1"/>
          <p:nvPr/>
        </p:nvSpPr>
        <p:spPr>
          <a:xfrm>
            <a:off x="1408716" y="1166842"/>
            <a:ext cx="7010400" cy="2554545"/>
          </a:xfrm>
          <a:prstGeom prst="rect">
            <a:avLst/>
          </a:prstGeom>
          <a:solidFill>
            <a:srgbClr val="CCFFCC"/>
          </a:solidFill>
        </p:spPr>
        <p:txBody>
          <a:bodyPr wrap="square" rtlCol="0">
            <a:spAutoFit/>
          </a:bodyPr>
          <a:lstStyle/>
          <a:p>
            <a:r>
              <a:rPr lang="en-US" sz="1600" i="1" dirty="0">
                <a:solidFill>
                  <a:schemeClr val="bg1">
                    <a:lumMod val="75000"/>
                  </a:schemeClr>
                </a:solidFill>
              </a:rPr>
              <a:t>The lipid component/layer makes key contributions to the stability and effectiveness of the tear film—what are they?</a:t>
            </a:r>
          </a:p>
          <a:p>
            <a:r>
              <a:rPr lang="en-US" sz="1600" dirty="0">
                <a:solidFill>
                  <a:schemeClr val="bg1">
                    <a:lumMod val="75000"/>
                  </a:schemeClr>
                </a:solidFill>
              </a:rPr>
              <a:t>--Inhibit tear film  evaporation , thereby keeping it on the eye longer</a:t>
            </a:r>
          </a:p>
          <a:p>
            <a:r>
              <a:rPr lang="en-US" sz="1600" dirty="0">
                <a:solidFill>
                  <a:schemeClr val="bg1">
                    <a:lumMod val="75000"/>
                  </a:schemeClr>
                </a:solidFill>
              </a:rPr>
              <a:t>--Reduce tear film  surface tension , thereby keeping it on the eye longer </a:t>
            </a:r>
          </a:p>
          <a:p>
            <a:r>
              <a:rPr lang="en-US" sz="1600" dirty="0">
                <a:solidFill>
                  <a:schemeClr val="bg1">
                    <a:lumMod val="75000"/>
                  </a:schemeClr>
                </a:solidFill>
              </a:rPr>
              <a:t>----Without a lipid layer, surface tension (along with gravity) would pull the tear film down the eye to the lake</a:t>
            </a:r>
          </a:p>
          <a:p>
            <a:r>
              <a:rPr lang="en-US" sz="1600" dirty="0">
                <a:solidFill>
                  <a:schemeClr val="bg1">
                    <a:lumMod val="75000"/>
                  </a:schemeClr>
                </a:solidFill>
              </a:rPr>
              <a:t>--Facilitate visual acuity by providing a smooth  refracting surface</a:t>
            </a:r>
          </a:p>
          <a:p>
            <a:endParaRPr lang="en-US" sz="1600" i="1" dirty="0">
              <a:solidFill>
                <a:schemeClr val="bg1">
                  <a:lumMod val="75000"/>
                </a:schemeClr>
              </a:solidFill>
            </a:endParaRPr>
          </a:p>
          <a:p>
            <a:r>
              <a:rPr lang="en-US" sz="1600" i="1" dirty="0">
                <a:solidFill>
                  <a:schemeClr val="bg1">
                    <a:lumMod val="75000"/>
                  </a:schemeClr>
                </a:solidFill>
              </a:rPr>
              <a:t>Which gland(s) produce the lipids constituting this layer?</a:t>
            </a:r>
          </a:p>
          <a:p>
            <a:r>
              <a:rPr lang="en-US" sz="1600" dirty="0">
                <a:solidFill>
                  <a:schemeClr val="bg1">
                    <a:lumMod val="75000"/>
                  </a:schemeClr>
                </a:solidFill>
              </a:rPr>
              <a:t>The </a:t>
            </a:r>
            <a:r>
              <a:rPr lang="en-US" sz="1600" b="1" dirty="0">
                <a:solidFill>
                  <a:srgbClr val="0000FF"/>
                </a:solidFill>
              </a:rPr>
              <a:t>meibomian glands</a:t>
            </a:r>
          </a:p>
        </p:txBody>
      </p:sp>
      <p:sp>
        <p:nvSpPr>
          <p:cNvPr id="4" name="Oval 3">
            <a:extLst>
              <a:ext uri="{FF2B5EF4-FFF2-40B4-BE49-F238E27FC236}">
                <a16:creationId xmlns:a16="http://schemas.microsoft.com/office/drawing/2014/main" id="{E8B5C3D4-339A-A4CC-162F-8C0699A29148}"/>
              </a:ext>
            </a:extLst>
          </p:cNvPr>
          <p:cNvSpPr/>
          <p:nvPr/>
        </p:nvSpPr>
        <p:spPr>
          <a:xfrm>
            <a:off x="494316" y="1371599"/>
            <a:ext cx="801084" cy="5012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191A2A-E9B4-C7BB-00B0-B8337EC85256}"/>
              </a:ext>
            </a:extLst>
          </p:cNvPr>
          <p:cNvSpPr/>
          <p:nvPr/>
        </p:nvSpPr>
        <p:spPr>
          <a:xfrm>
            <a:off x="1696278" y="3329608"/>
            <a:ext cx="2186609" cy="44478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BA6BA89-9EFA-F586-9E00-391CB8370D80}"/>
              </a:ext>
            </a:extLst>
          </p:cNvPr>
          <p:cNvSpPr txBox="1">
            <a:spLocks noChangeArrowheads="1"/>
          </p:cNvSpPr>
          <p:nvPr/>
        </p:nvSpPr>
        <p:spPr>
          <a:xfrm>
            <a:off x="1421968" y="3876038"/>
            <a:ext cx="6661858" cy="1102759"/>
          </a:xfrm>
          <a:prstGeom prst="rect">
            <a:avLst/>
          </a:prstGeom>
          <a:solidFill>
            <a:schemeClr val="accent1">
              <a:lumMod val="40000"/>
              <a:lumOff val="60000"/>
            </a:schemeClr>
          </a:solidFill>
        </p:spPr>
        <p:txBody>
          <a:bodyPr anchor="ct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r>
              <a:rPr lang="en-US" altLang="en-US" sz="1400" kern="0" dirty="0">
                <a:solidFill>
                  <a:schemeClr val="bg1">
                    <a:lumMod val="75000"/>
                  </a:schemeClr>
                </a:solidFill>
              </a:rPr>
              <a:t>The meibomian glands are embedded within the  tarsal plates</a:t>
            </a:r>
          </a:p>
          <a:p>
            <a:pPr marL="0" indent="0">
              <a:lnSpc>
                <a:spcPct val="90000"/>
              </a:lnSpc>
              <a:buFont typeface="Wingdings" pitchFamily="2" charset="2"/>
              <a:buNone/>
            </a:pPr>
            <a:r>
              <a:rPr lang="en-US" altLang="en-US" sz="1400" kern="0" dirty="0">
                <a:solidFill>
                  <a:schemeClr val="bg1">
                    <a:lumMod val="75000"/>
                  </a:schemeClr>
                </a:solidFill>
              </a:rPr>
              <a:t>The product of a meibomian gland is called  </a:t>
            </a:r>
            <a:r>
              <a:rPr lang="en-US" altLang="en-US" sz="1400" i="1" kern="0" dirty="0">
                <a:solidFill>
                  <a:schemeClr val="bg1">
                    <a:lumMod val="75000"/>
                  </a:schemeClr>
                </a:solidFill>
              </a:rPr>
              <a:t>meibum</a:t>
            </a:r>
            <a:endParaRPr lang="en-US" altLang="en-US" sz="1400" kern="0" dirty="0">
              <a:solidFill>
                <a:schemeClr val="bg1">
                  <a:lumMod val="75000"/>
                </a:schemeClr>
              </a:solidFill>
            </a:endParaRPr>
          </a:p>
          <a:p>
            <a:pPr marL="0" indent="0">
              <a:lnSpc>
                <a:spcPct val="90000"/>
              </a:lnSpc>
              <a:buFont typeface="Wingdings" pitchFamily="2" charset="2"/>
              <a:buNone/>
            </a:pPr>
            <a:r>
              <a:rPr lang="en-US" altLang="en-US" sz="1400" kern="0" dirty="0">
                <a:solidFill>
                  <a:schemeClr val="bg1">
                    <a:lumMod val="75000"/>
                  </a:schemeClr>
                </a:solidFill>
              </a:rPr>
              <a:t>There are up to twice as many meibomian glands in the  upper  lids</a:t>
            </a:r>
          </a:p>
          <a:p>
            <a:pPr marL="0" indent="0">
              <a:lnSpc>
                <a:spcPct val="90000"/>
              </a:lnSpc>
              <a:buFont typeface="Wingdings" pitchFamily="2" charset="2"/>
              <a:buNone/>
            </a:pPr>
            <a:r>
              <a:rPr lang="en-US" altLang="en-US" sz="1400" kern="0" dirty="0">
                <a:solidFill>
                  <a:schemeClr val="bg1">
                    <a:lumMod val="75000"/>
                  </a:schemeClr>
                </a:solidFill>
              </a:rPr>
              <a:t>The meibomian glands are innervated primarily by the  </a:t>
            </a:r>
            <a:r>
              <a:rPr lang="en-US" altLang="en-US" sz="1400" b="1" kern="0" dirty="0">
                <a:solidFill>
                  <a:schemeClr val="bg1">
                    <a:lumMod val="75000"/>
                  </a:schemeClr>
                </a:solidFill>
              </a:rPr>
              <a:t>parasympathetic  system</a:t>
            </a:r>
          </a:p>
        </p:txBody>
      </p:sp>
      <p:sp>
        <p:nvSpPr>
          <p:cNvPr id="9" name="TextBox 8">
            <a:extLst>
              <a:ext uri="{FF2B5EF4-FFF2-40B4-BE49-F238E27FC236}">
                <a16:creationId xmlns:a16="http://schemas.microsoft.com/office/drawing/2014/main" id="{8CEE82E5-B79B-6996-5820-A18E363121BF}"/>
              </a:ext>
            </a:extLst>
          </p:cNvPr>
          <p:cNvSpPr txBox="1"/>
          <p:nvPr/>
        </p:nvSpPr>
        <p:spPr>
          <a:xfrm>
            <a:off x="5039139" y="5047310"/>
            <a:ext cx="3723861" cy="738664"/>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What role does parasympathetic input play in meibum secretion?</a:t>
            </a:r>
          </a:p>
          <a:p>
            <a:r>
              <a:rPr lang="en-US" sz="1400" dirty="0">
                <a:solidFill>
                  <a:schemeClr val="bg1">
                    <a:lumMod val="75000"/>
                  </a:schemeClr>
                </a:solidFill>
              </a:rPr>
              <a:t>It is unclear at this time</a:t>
            </a:r>
          </a:p>
        </p:txBody>
      </p:sp>
      <p:sp>
        <p:nvSpPr>
          <p:cNvPr id="8" name="TextBox 7">
            <a:extLst>
              <a:ext uri="{FF2B5EF4-FFF2-40B4-BE49-F238E27FC236}">
                <a16:creationId xmlns:a16="http://schemas.microsoft.com/office/drawing/2014/main" id="{FBEC5FB0-7EB3-BC17-6009-D42BEEBE6B0A}"/>
              </a:ext>
            </a:extLst>
          </p:cNvPr>
          <p:cNvSpPr txBox="1"/>
          <p:nvPr/>
        </p:nvSpPr>
        <p:spPr>
          <a:xfrm>
            <a:off x="1524000" y="4552166"/>
            <a:ext cx="5557544" cy="1384995"/>
          </a:xfrm>
          <a:prstGeom prst="rect">
            <a:avLst/>
          </a:prstGeom>
          <a:solidFill>
            <a:schemeClr val="accent5"/>
          </a:solidFill>
        </p:spPr>
        <p:txBody>
          <a:bodyPr wrap="square" rtlCol="0">
            <a:spAutoFit/>
          </a:bodyPr>
          <a:lstStyle/>
          <a:p>
            <a:r>
              <a:rPr lang="en-US" sz="1400" i="1" dirty="0"/>
              <a:t>In addition to moving down (UL) and horizontally (LL), the lids move in another direction of clinical significance—what is it?</a:t>
            </a:r>
          </a:p>
          <a:p>
            <a:r>
              <a:rPr lang="en-US" sz="1400" dirty="0"/>
              <a:t>Back toward the orbital apex</a:t>
            </a:r>
          </a:p>
          <a:p>
            <a:endParaRPr lang="en-US" sz="1400" i="1" dirty="0"/>
          </a:p>
          <a:p>
            <a:r>
              <a:rPr lang="en-US" sz="1400" i="1" dirty="0"/>
              <a:t>What is the significance of this movement? </a:t>
            </a:r>
          </a:p>
          <a:p>
            <a:r>
              <a:rPr lang="en-US" sz="1400" b="1" dirty="0"/>
              <a:t>We’ll answer this shortly</a:t>
            </a:r>
          </a:p>
        </p:txBody>
      </p:sp>
      <p:sp>
        <p:nvSpPr>
          <p:cNvPr id="11" name="TextBox 10">
            <a:extLst>
              <a:ext uri="{FF2B5EF4-FFF2-40B4-BE49-F238E27FC236}">
                <a16:creationId xmlns:a16="http://schemas.microsoft.com/office/drawing/2014/main" id="{9C79FF5B-D301-FCA6-FB4A-6DAA52F703CD}"/>
              </a:ext>
            </a:extLst>
          </p:cNvPr>
          <p:cNvSpPr txBox="1"/>
          <p:nvPr/>
        </p:nvSpPr>
        <p:spPr>
          <a:xfrm>
            <a:off x="1295400" y="3071049"/>
            <a:ext cx="7543801" cy="1384995"/>
          </a:xfrm>
          <a:prstGeom prst="rect">
            <a:avLst/>
          </a:prstGeom>
          <a:solidFill>
            <a:srgbClr val="B9EDFF"/>
          </a:solidFill>
        </p:spPr>
        <p:txBody>
          <a:bodyPr wrap="square" rtlCol="0">
            <a:spAutoFit/>
          </a:bodyPr>
          <a:lstStyle/>
          <a:p>
            <a:r>
              <a:rPr lang="en-US" sz="1400" dirty="0"/>
              <a:t>Recall this from earlier in the set…</a:t>
            </a:r>
            <a:r>
              <a:rPr lang="en-US" sz="1400" i="1" dirty="0"/>
              <a:t>We’re now ready to address this question. Given the context you might presume the answer has something to do with meibomian gland function— and you’d be right. </a:t>
            </a:r>
            <a:r>
              <a:rPr lang="en-US" sz="1400" i="1" dirty="0">
                <a:solidFill>
                  <a:srgbClr val="B9EDFF"/>
                </a:solidFill>
              </a:rPr>
              <a:t>So: What role does orbital-apex directed movement of the orbicularis play in meibomian gland function?</a:t>
            </a:r>
          </a:p>
          <a:p>
            <a:r>
              <a:rPr lang="en-US" sz="1400" dirty="0">
                <a:solidFill>
                  <a:srgbClr val="B9EDFF"/>
                </a:solidFill>
              </a:rPr>
              <a:t>It pulls the tarsal-plate portion of the lids against the globe. In doing so, the meibomian glands get squeezed, causing them to express meibum into the tear lake.</a:t>
            </a:r>
          </a:p>
        </p:txBody>
      </p:sp>
      <p:sp>
        <p:nvSpPr>
          <p:cNvPr id="12" name="Left Brace 11">
            <a:extLst>
              <a:ext uri="{FF2B5EF4-FFF2-40B4-BE49-F238E27FC236}">
                <a16:creationId xmlns:a16="http://schemas.microsoft.com/office/drawing/2014/main" id="{461672C8-BAC4-BED1-6548-1DA55DD66E6B}"/>
              </a:ext>
            </a:extLst>
          </p:cNvPr>
          <p:cNvSpPr/>
          <p:nvPr/>
        </p:nvSpPr>
        <p:spPr>
          <a:xfrm>
            <a:off x="1371600" y="4517513"/>
            <a:ext cx="288915" cy="1419648"/>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Arrow: U-Turn 12">
            <a:extLst>
              <a:ext uri="{FF2B5EF4-FFF2-40B4-BE49-F238E27FC236}">
                <a16:creationId xmlns:a16="http://schemas.microsoft.com/office/drawing/2014/main" id="{5C758DDF-728A-F746-9EF4-33BCA3E5ED38}"/>
              </a:ext>
            </a:extLst>
          </p:cNvPr>
          <p:cNvSpPr/>
          <p:nvPr/>
        </p:nvSpPr>
        <p:spPr>
          <a:xfrm rot="16200000" flipH="1">
            <a:off x="-220029" y="3893520"/>
            <a:ext cx="2302610" cy="763970"/>
          </a:xfrm>
          <a:prstGeom prst="uturnArrow">
            <a:avLst>
              <a:gd name="adj1" fmla="val 21527"/>
              <a:gd name="adj2" fmla="val 25000"/>
              <a:gd name="adj3" fmla="val 25000"/>
              <a:gd name="adj4" fmla="val 22219"/>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4E1E0A51-B5FA-538F-F6A2-807256A0880B}"/>
              </a:ext>
            </a:extLst>
          </p:cNvPr>
          <p:cNvSpPr txBox="1"/>
          <p:nvPr/>
        </p:nvSpPr>
        <p:spPr>
          <a:xfrm>
            <a:off x="3786042" y="3721387"/>
            <a:ext cx="2255747" cy="276999"/>
          </a:xfrm>
          <a:prstGeom prst="rect">
            <a:avLst/>
          </a:prstGeom>
          <a:noFill/>
        </p:spPr>
        <p:txBody>
          <a:bodyPr wrap="none" rtlCol="0">
            <a:spAutoFit/>
          </a:bodyPr>
          <a:lstStyle/>
          <a:p>
            <a:pPr algn="ctr"/>
            <a:r>
              <a:rPr lang="en-US" sz="1200" i="1" dirty="0">
                <a:solidFill>
                  <a:srgbClr val="0000FF"/>
                </a:solidFill>
              </a:rPr>
              <a:t>(No question yet—keep going)</a:t>
            </a:r>
          </a:p>
        </p:txBody>
      </p:sp>
    </p:spTree>
    <p:extLst>
      <p:ext uri="{BB962C8B-B14F-4D97-AF65-F5344CB8AC3E}">
        <p14:creationId xmlns:p14="http://schemas.microsoft.com/office/powerpoint/2010/main" val="474718059"/>
      </p:ext>
    </p:extLst>
  </p:cSld>
  <p:clrMapOvr>
    <a:masterClrMapping/>
  </p:clrMapOvr>
</p:sld>
</file>

<file path=ppt/theme/theme1.xml><?xml version="1.0" encoding="utf-8"?>
<a:theme xmlns:a="http://schemas.openxmlformats.org/drawingml/2006/main" name="Theme1">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4508</TotalTime>
  <Words>57375</Words>
  <Application>Microsoft Office PowerPoint</Application>
  <PresentationFormat>On-screen Show (4:3)</PresentationFormat>
  <Paragraphs>5408</Paragraphs>
  <Slides>193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193</vt:i4>
      </vt:variant>
    </vt:vector>
  </HeadingPairs>
  <TitlesOfParts>
    <vt:vector size="197" baseType="lpstr">
      <vt:lpstr>Arial</vt:lpstr>
      <vt:lpstr>Calibri</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Steven Flynn</cp:lastModifiedBy>
  <cp:revision>229</cp:revision>
  <dcterms:created xsi:type="dcterms:W3CDTF">2014-07-11T00:34:38Z</dcterms:created>
  <dcterms:modified xsi:type="dcterms:W3CDTF">2023-11-29T03:41:19Z</dcterms:modified>
</cp:coreProperties>
</file>