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</p:sldMasterIdLst>
  <p:notesMasterIdLst>
    <p:notesMasterId r:id="rId145"/>
  </p:notesMasterIdLst>
  <p:sldIdLst>
    <p:sldId id="356" r:id="rId2"/>
    <p:sldId id="357" r:id="rId3"/>
    <p:sldId id="355" r:id="rId4"/>
    <p:sldId id="263" r:id="rId5"/>
    <p:sldId id="383" r:id="rId6"/>
    <p:sldId id="384" r:id="rId7"/>
    <p:sldId id="464" r:id="rId8"/>
    <p:sldId id="465" r:id="rId9"/>
    <p:sldId id="290" r:id="rId10"/>
    <p:sldId id="291" r:id="rId11"/>
    <p:sldId id="371" r:id="rId12"/>
    <p:sldId id="372" r:id="rId13"/>
    <p:sldId id="458" r:id="rId14"/>
    <p:sldId id="385" r:id="rId15"/>
    <p:sldId id="391" r:id="rId16"/>
    <p:sldId id="389" r:id="rId17"/>
    <p:sldId id="392" r:id="rId18"/>
    <p:sldId id="373" r:id="rId19"/>
    <p:sldId id="374" r:id="rId20"/>
    <p:sldId id="459" r:id="rId21"/>
    <p:sldId id="375" r:id="rId22"/>
    <p:sldId id="376" r:id="rId23"/>
    <p:sldId id="460" r:id="rId24"/>
    <p:sldId id="377" r:id="rId25"/>
    <p:sldId id="378" r:id="rId26"/>
    <p:sldId id="380" r:id="rId27"/>
    <p:sldId id="393" r:id="rId28"/>
    <p:sldId id="292" r:id="rId29"/>
    <p:sldId id="293" r:id="rId30"/>
    <p:sldId id="461" r:id="rId31"/>
    <p:sldId id="294" r:id="rId32"/>
    <p:sldId id="295" r:id="rId33"/>
    <p:sldId id="388" r:id="rId34"/>
    <p:sldId id="387" r:id="rId35"/>
    <p:sldId id="296" r:id="rId36"/>
    <p:sldId id="297" r:id="rId37"/>
    <p:sldId id="411" r:id="rId38"/>
    <p:sldId id="412" r:id="rId39"/>
    <p:sldId id="462" r:id="rId40"/>
    <p:sldId id="413" r:id="rId41"/>
    <p:sldId id="414" r:id="rId42"/>
    <p:sldId id="415" r:id="rId43"/>
    <p:sldId id="453" r:id="rId44"/>
    <p:sldId id="454" r:id="rId45"/>
    <p:sldId id="298" r:id="rId46"/>
    <p:sldId id="299" r:id="rId47"/>
    <p:sldId id="363" r:id="rId48"/>
    <p:sldId id="358" r:id="rId49"/>
    <p:sldId id="359" r:id="rId50"/>
    <p:sldId id="360" r:id="rId51"/>
    <p:sldId id="361" r:id="rId52"/>
    <p:sldId id="362" r:id="rId53"/>
    <p:sldId id="396" r:id="rId54"/>
    <p:sldId id="300" r:id="rId55"/>
    <p:sldId id="279" r:id="rId56"/>
    <p:sldId id="283" r:id="rId57"/>
    <p:sldId id="284" r:id="rId58"/>
    <p:sldId id="285" r:id="rId59"/>
    <p:sldId id="286" r:id="rId60"/>
    <p:sldId id="381" r:id="rId61"/>
    <p:sldId id="382" r:id="rId62"/>
    <p:sldId id="463" r:id="rId63"/>
    <p:sldId id="301" r:id="rId64"/>
    <p:sldId id="302" r:id="rId65"/>
    <p:sldId id="394" r:id="rId66"/>
    <p:sldId id="395" r:id="rId67"/>
    <p:sldId id="266" r:id="rId68"/>
    <p:sldId id="322" r:id="rId69"/>
    <p:sldId id="272" r:id="rId70"/>
    <p:sldId id="303" r:id="rId71"/>
    <p:sldId id="320" r:id="rId72"/>
    <p:sldId id="403" r:id="rId73"/>
    <p:sldId id="404" r:id="rId74"/>
    <p:sldId id="405" r:id="rId75"/>
    <p:sldId id="406" r:id="rId76"/>
    <p:sldId id="407" r:id="rId77"/>
    <p:sldId id="408" r:id="rId78"/>
    <p:sldId id="281" r:id="rId79"/>
    <p:sldId id="321" r:id="rId80"/>
    <p:sldId id="282" r:id="rId81"/>
    <p:sldId id="476" r:id="rId82"/>
    <p:sldId id="477" r:id="rId83"/>
    <p:sldId id="478" r:id="rId84"/>
    <p:sldId id="479" r:id="rId85"/>
    <p:sldId id="466" r:id="rId86"/>
    <p:sldId id="468" r:id="rId87"/>
    <p:sldId id="474" r:id="rId88"/>
    <p:sldId id="480" r:id="rId89"/>
    <p:sldId id="481" r:id="rId90"/>
    <p:sldId id="457" r:id="rId91"/>
    <p:sldId id="467" r:id="rId92"/>
    <p:sldId id="472" r:id="rId93"/>
    <p:sldId id="455" r:id="rId94"/>
    <p:sldId id="315" r:id="rId95"/>
    <p:sldId id="316" r:id="rId96"/>
    <p:sldId id="324" r:id="rId97"/>
    <p:sldId id="317" r:id="rId98"/>
    <p:sldId id="325" r:id="rId99"/>
    <p:sldId id="326" r:id="rId100"/>
    <p:sldId id="327" r:id="rId101"/>
    <p:sldId id="328" r:id="rId102"/>
    <p:sldId id="329" r:id="rId103"/>
    <p:sldId id="330" r:id="rId104"/>
    <p:sldId id="331" r:id="rId105"/>
    <p:sldId id="323" r:id="rId106"/>
    <p:sldId id="318" r:id="rId107"/>
    <p:sldId id="332" r:id="rId108"/>
    <p:sldId id="333" r:id="rId109"/>
    <p:sldId id="287" r:id="rId110"/>
    <p:sldId id="288" r:id="rId111"/>
    <p:sldId id="319" r:id="rId112"/>
    <p:sldId id="289" r:id="rId113"/>
    <p:sldId id="482" r:id="rId114"/>
    <p:sldId id="416" r:id="rId115"/>
    <p:sldId id="417" r:id="rId116"/>
    <p:sldId id="418" r:id="rId117"/>
    <p:sldId id="419" r:id="rId118"/>
    <p:sldId id="420" r:id="rId119"/>
    <p:sldId id="421" r:id="rId120"/>
    <p:sldId id="422" r:id="rId121"/>
    <p:sldId id="423" r:id="rId122"/>
    <p:sldId id="424" r:id="rId123"/>
    <p:sldId id="425" r:id="rId124"/>
    <p:sldId id="426" r:id="rId125"/>
    <p:sldId id="427" r:id="rId126"/>
    <p:sldId id="428" r:id="rId127"/>
    <p:sldId id="429" r:id="rId128"/>
    <p:sldId id="430" r:id="rId129"/>
    <p:sldId id="431" r:id="rId130"/>
    <p:sldId id="432" r:id="rId131"/>
    <p:sldId id="433" r:id="rId132"/>
    <p:sldId id="434" r:id="rId133"/>
    <p:sldId id="435" r:id="rId134"/>
    <p:sldId id="443" r:id="rId135"/>
    <p:sldId id="444" r:id="rId136"/>
    <p:sldId id="445" r:id="rId137"/>
    <p:sldId id="446" r:id="rId138"/>
    <p:sldId id="447" r:id="rId139"/>
    <p:sldId id="448" r:id="rId140"/>
    <p:sldId id="449" r:id="rId141"/>
    <p:sldId id="450" r:id="rId142"/>
    <p:sldId id="451" r:id="rId143"/>
    <p:sldId id="452" r:id="rId144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2B2B2"/>
    <a:srgbClr val="0000FF"/>
    <a:srgbClr val="9B9B9B"/>
    <a:srgbClr val="CC0066"/>
    <a:srgbClr val="FF99FF"/>
    <a:srgbClr val="CADCDC"/>
    <a:srgbClr val="99FF99"/>
    <a:srgbClr val="FFCC66"/>
    <a:srgbClr val="8C8C8C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>
      <p:cViewPr varScale="1">
        <p:scale>
          <a:sx n="72" d="100"/>
          <a:sy n="72" d="100"/>
        </p:scale>
        <p:origin x="1326" y="7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tableStyles" Target="tableStyles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40D769F4-193B-426A-BC07-06E8EE443084}" type="datetimeFigureOut">
              <a:rPr lang="en-US"/>
              <a:pPr>
                <a:defRPr/>
              </a:pPr>
              <a:t>1/17/2021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64A576C0-68F7-41AA-8BBD-C1EB63C064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649307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Line 2"/>
          <p:cNvSpPr>
            <a:spLocks noChangeShapeType="1"/>
          </p:cNvSpPr>
          <p:nvPr/>
        </p:nvSpPr>
        <p:spPr bwMode="auto">
          <a:xfrm>
            <a:off x="7315200" y="1066800"/>
            <a:ext cx="0" cy="449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8"/>
          <p:cNvGrpSpPr>
            <a:grpSpLocks/>
          </p:cNvGrpSpPr>
          <p:nvPr/>
        </p:nvGrpSpPr>
        <p:grpSpPr bwMode="auto">
          <a:xfrm>
            <a:off x="7493000" y="2992438"/>
            <a:ext cx="1338263" cy="2189162"/>
            <a:chOff x="4704" y="1885"/>
            <a:chExt cx="843" cy="1379"/>
          </a:xfrm>
        </p:grpSpPr>
        <p:sp>
          <p:nvSpPr>
            <p:cNvPr id="6" name="Oval 9"/>
            <p:cNvSpPr>
              <a:spLocks noChangeArrowheads="1"/>
            </p:cNvSpPr>
            <p:nvPr/>
          </p:nvSpPr>
          <p:spPr bwMode="auto">
            <a:xfrm>
              <a:off x="4704" y="1885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7" name="Oval 10"/>
            <p:cNvSpPr>
              <a:spLocks noChangeArrowheads="1"/>
            </p:cNvSpPr>
            <p:nvPr/>
          </p:nvSpPr>
          <p:spPr bwMode="auto">
            <a:xfrm>
              <a:off x="4883" y="1885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8" name="Oval 11"/>
            <p:cNvSpPr>
              <a:spLocks noChangeArrowheads="1"/>
            </p:cNvSpPr>
            <p:nvPr/>
          </p:nvSpPr>
          <p:spPr bwMode="auto">
            <a:xfrm>
              <a:off x="5062" y="1885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9" name="Oval 12"/>
            <p:cNvSpPr>
              <a:spLocks noChangeArrowheads="1"/>
            </p:cNvSpPr>
            <p:nvPr/>
          </p:nvSpPr>
          <p:spPr bwMode="auto">
            <a:xfrm>
              <a:off x="4704" y="2064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" name="Oval 13"/>
            <p:cNvSpPr>
              <a:spLocks noChangeArrowheads="1"/>
            </p:cNvSpPr>
            <p:nvPr/>
          </p:nvSpPr>
          <p:spPr bwMode="auto">
            <a:xfrm>
              <a:off x="4883" y="2064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1" name="Oval 14"/>
            <p:cNvSpPr>
              <a:spLocks noChangeArrowheads="1"/>
            </p:cNvSpPr>
            <p:nvPr/>
          </p:nvSpPr>
          <p:spPr bwMode="auto">
            <a:xfrm>
              <a:off x="5062" y="2064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2" name="Oval 15"/>
            <p:cNvSpPr>
              <a:spLocks noChangeArrowheads="1"/>
            </p:cNvSpPr>
            <p:nvPr/>
          </p:nvSpPr>
          <p:spPr bwMode="auto">
            <a:xfrm>
              <a:off x="5241" y="2064"/>
              <a:ext cx="127" cy="12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3" name="Oval 16"/>
            <p:cNvSpPr>
              <a:spLocks noChangeArrowheads="1"/>
            </p:cNvSpPr>
            <p:nvPr/>
          </p:nvSpPr>
          <p:spPr bwMode="auto">
            <a:xfrm>
              <a:off x="4704" y="2243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4" name="Oval 17"/>
            <p:cNvSpPr>
              <a:spLocks noChangeArrowheads="1"/>
            </p:cNvSpPr>
            <p:nvPr/>
          </p:nvSpPr>
          <p:spPr bwMode="auto">
            <a:xfrm>
              <a:off x="4883" y="2243"/>
              <a:ext cx="127" cy="1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5" name="Oval 18"/>
            <p:cNvSpPr>
              <a:spLocks noChangeArrowheads="1"/>
            </p:cNvSpPr>
            <p:nvPr/>
          </p:nvSpPr>
          <p:spPr bwMode="auto">
            <a:xfrm>
              <a:off x="5062" y="2243"/>
              <a:ext cx="127" cy="12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6" name="Oval 19"/>
            <p:cNvSpPr>
              <a:spLocks noChangeArrowheads="1"/>
            </p:cNvSpPr>
            <p:nvPr/>
          </p:nvSpPr>
          <p:spPr bwMode="auto">
            <a:xfrm>
              <a:off x="5241" y="2243"/>
              <a:ext cx="127" cy="12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7" name="Oval 20"/>
            <p:cNvSpPr>
              <a:spLocks noChangeArrowheads="1"/>
            </p:cNvSpPr>
            <p:nvPr/>
          </p:nvSpPr>
          <p:spPr bwMode="auto">
            <a:xfrm>
              <a:off x="5420" y="2243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8" name="Oval 21"/>
            <p:cNvSpPr>
              <a:spLocks noChangeArrowheads="1"/>
            </p:cNvSpPr>
            <p:nvPr/>
          </p:nvSpPr>
          <p:spPr bwMode="auto">
            <a:xfrm>
              <a:off x="4704" y="2421"/>
              <a:ext cx="127" cy="12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9" name="Oval 22"/>
            <p:cNvSpPr>
              <a:spLocks noChangeArrowheads="1"/>
            </p:cNvSpPr>
            <p:nvPr/>
          </p:nvSpPr>
          <p:spPr bwMode="auto">
            <a:xfrm>
              <a:off x="4883" y="2421"/>
              <a:ext cx="127" cy="12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0" name="Oval 23"/>
            <p:cNvSpPr>
              <a:spLocks noChangeArrowheads="1"/>
            </p:cNvSpPr>
            <p:nvPr/>
          </p:nvSpPr>
          <p:spPr bwMode="auto">
            <a:xfrm>
              <a:off x="5062" y="2421"/>
              <a:ext cx="127" cy="12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1" name="Oval 24"/>
            <p:cNvSpPr>
              <a:spLocks noChangeArrowheads="1"/>
            </p:cNvSpPr>
            <p:nvPr/>
          </p:nvSpPr>
          <p:spPr bwMode="auto">
            <a:xfrm>
              <a:off x="5241" y="2421"/>
              <a:ext cx="127" cy="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2" name="Oval 25"/>
            <p:cNvSpPr>
              <a:spLocks noChangeArrowheads="1"/>
            </p:cNvSpPr>
            <p:nvPr/>
          </p:nvSpPr>
          <p:spPr bwMode="auto">
            <a:xfrm>
              <a:off x="4704" y="2600"/>
              <a:ext cx="127" cy="12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3" name="Oval 26"/>
            <p:cNvSpPr>
              <a:spLocks noChangeArrowheads="1"/>
            </p:cNvSpPr>
            <p:nvPr/>
          </p:nvSpPr>
          <p:spPr bwMode="auto">
            <a:xfrm>
              <a:off x="4883" y="2600"/>
              <a:ext cx="127" cy="12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4" name="Oval 27"/>
            <p:cNvSpPr>
              <a:spLocks noChangeArrowheads="1"/>
            </p:cNvSpPr>
            <p:nvPr/>
          </p:nvSpPr>
          <p:spPr bwMode="auto">
            <a:xfrm>
              <a:off x="5062" y="2600"/>
              <a:ext cx="127" cy="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5" name="Oval 28"/>
            <p:cNvSpPr>
              <a:spLocks noChangeArrowheads="1"/>
            </p:cNvSpPr>
            <p:nvPr/>
          </p:nvSpPr>
          <p:spPr bwMode="auto">
            <a:xfrm>
              <a:off x="5241" y="2600"/>
              <a:ext cx="127" cy="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6" name="Oval 29"/>
            <p:cNvSpPr>
              <a:spLocks noChangeArrowheads="1"/>
            </p:cNvSpPr>
            <p:nvPr/>
          </p:nvSpPr>
          <p:spPr bwMode="auto">
            <a:xfrm>
              <a:off x="5420" y="2600"/>
              <a:ext cx="127" cy="128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7" name="Oval 30"/>
            <p:cNvSpPr>
              <a:spLocks noChangeArrowheads="1"/>
            </p:cNvSpPr>
            <p:nvPr/>
          </p:nvSpPr>
          <p:spPr bwMode="auto">
            <a:xfrm>
              <a:off x="4704" y="2779"/>
              <a:ext cx="127" cy="12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8" name="Oval 31"/>
            <p:cNvSpPr>
              <a:spLocks noChangeArrowheads="1"/>
            </p:cNvSpPr>
            <p:nvPr/>
          </p:nvSpPr>
          <p:spPr bwMode="auto">
            <a:xfrm>
              <a:off x="4883" y="2779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29" name="Oval 32"/>
            <p:cNvSpPr>
              <a:spLocks noChangeArrowheads="1"/>
            </p:cNvSpPr>
            <p:nvPr/>
          </p:nvSpPr>
          <p:spPr bwMode="auto">
            <a:xfrm>
              <a:off x="5062" y="2779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0" name="Oval 33"/>
            <p:cNvSpPr>
              <a:spLocks noChangeArrowheads="1"/>
            </p:cNvSpPr>
            <p:nvPr/>
          </p:nvSpPr>
          <p:spPr bwMode="auto">
            <a:xfrm>
              <a:off x="5241" y="2779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1" name="Oval 34"/>
            <p:cNvSpPr>
              <a:spLocks noChangeArrowheads="1"/>
            </p:cNvSpPr>
            <p:nvPr/>
          </p:nvSpPr>
          <p:spPr bwMode="auto">
            <a:xfrm>
              <a:off x="4704" y="2958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2" name="Oval 35"/>
            <p:cNvSpPr>
              <a:spLocks noChangeArrowheads="1"/>
            </p:cNvSpPr>
            <p:nvPr/>
          </p:nvSpPr>
          <p:spPr bwMode="auto">
            <a:xfrm>
              <a:off x="4883" y="2958"/>
              <a:ext cx="127" cy="1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3" name="Oval 36"/>
            <p:cNvSpPr>
              <a:spLocks noChangeArrowheads="1"/>
            </p:cNvSpPr>
            <p:nvPr/>
          </p:nvSpPr>
          <p:spPr bwMode="auto">
            <a:xfrm>
              <a:off x="5062" y="2958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4" name="Oval 37"/>
            <p:cNvSpPr>
              <a:spLocks noChangeArrowheads="1"/>
            </p:cNvSpPr>
            <p:nvPr/>
          </p:nvSpPr>
          <p:spPr bwMode="auto">
            <a:xfrm>
              <a:off x="5241" y="2958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5" name="Oval 38"/>
            <p:cNvSpPr>
              <a:spLocks noChangeArrowheads="1"/>
            </p:cNvSpPr>
            <p:nvPr/>
          </p:nvSpPr>
          <p:spPr bwMode="auto">
            <a:xfrm>
              <a:off x="4883" y="3137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36" name="Oval 39"/>
            <p:cNvSpPr>
              <a:spLocks noChangeArrowheads="1"/>
            </p:cNvSpPr>
            <p:nvPr/>
          </p:nvSpPr>
          <p:spPr bwMode="auto">
            <a:xfrm>
              <a:off x="5241" y="3137"/>
              <a:ext cx="127" cy="12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</p:grpSp>
      <p:sp>
        <p:nvSpPr>
          <p:cNvPr id="37" name="Line 40"/>
          <p:cNvSpPr>
            <a:spLocks noChangeShapeType="1"/>
          </p:cNvSpPr>
          <p:nvPr/>
        </p:nvSpPr>
        <p:spPr bwMode="auto">
          <a:xfrm>
            <a:off x="304800" y="2819400"/>
            <a:ext cx="82296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315913" y="466725"/>
            <a:ext cx="6781800" cy="2133600"/>
          </a:xfrm>
        </p:spPr>
        <p:txBody>
          <a:bodyPr/>
          <a:lstStyle>
            <a:lvl1pPr algn="r">
              <a:defRPr sz="4800"/>
            </a:lvl1pPr>
          </a:lstStyle>
          <a:p>
            <a:pPr lvl="0"/>
            <a:r>
              <a:rPr lang="en-US" altLang="en-US" noProof="0"/>
              <a:t>Click to edit Master title style</a:t>
            </a:r>
          </a:p>
        </p:txBody>
      </p:sp>
      <p:sp>
        <p:nvSpPr>
          <p:cNvPr id="10244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849313" y="3049588"/>
            <a:ext cx="6248400" cy="2362200"/>
          </a:xfrm>
        </p:spPr>
        <p:txBody>
          <a:bodyPr/>
          <a:lstStyle>
            <a:lvl1pPr marL="0" indent="0" algn="r">
              <a:buFont typeface="Wingdings" pitchFamily="2" charset="2"/>
              <a:buNone/>
              <a:defRPr sz="3200"/>
            </a:lvl1pPr>
          </a:lstStyle>
          <a:p>
            <a:pPr lvl="0"/>
            <a:r>
              <a:rPr lang="en-US" altLang="en-US" noProof="0"/>
              <a:t>Click to edit Master subtitle style</a:t>
            </a:r>
          </a:p>
        </p:txBody>
      </p:sp>
      <p:sp>
        <p:nvSpPr>
          <p:cNvPr id="38" name="Rectangle 5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9" name="Rectangle 6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" name="Rectangle 7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4AC96A-82FE-4E6D-8B8D-7E75560B106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91885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2D19CBF-9433-4DA4-BFA7-3D9BD5D086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49334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22238"/>
            <a:ext cx="2057400" cy="600868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22238"/>
            <a:ext cx="6019800" cy="600868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92EF08D-B8BB-42BC-8173-50024DFC2B1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419288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D6D681F-F488-4D30-9407-D32DA26A152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89490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358817F-3988-4D67-B0E8-9E3D85C6C42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16995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719263"/>
            <a:ext cx="4038600" cy="44116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19263"/>
            <a:ext cx="4038600" cy="441166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4E73EE1-01F0-43BA-B1E6-0220F54FC52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5320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51AD85-FCB1-4E2A-B2E7-27058F4B428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286111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54D73A1-3FB1-468E-A01A-2C86EA679E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28453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9914504-9FC0-4717-9A80-A69CDC40E8B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94237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D51BD1F-3F88-40DA-9765-12F0EE146B6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25232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7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D5813FC-6744-4826-BAE2-3D185476EFB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772077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Line 2"/>
          <p:cNvSpPr>
            <a:spLocks noChangeShapeType="1"/>
          </p:cNvSpPr>
          <p:nvPr/>
        </p:nvSpPr>
        <p:spPr bwMode="auto">
          <a:xfrm>
            <a:off x="7962900" y="152400"/>
            <a:ext cx="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122238"/>
            <a:ext cx="75438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19263"/>
            <a:ext cx="8229600" cy="4411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9221" name="Rectangle 5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840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0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222" name="Rectangle 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0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223" name="Rectangle 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010400" y="0"/>
            <a:ext cx="2133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00"/>
            </a:lvl1pPr>
          </a:lstStyle>
          <a:p>
            <a:fld id="{402A7710-A25B-4CAD-A426-79200431AAF3}" type="slidenum">
              <a:rPr lang="en-US" altLang="en-US"/>
              <a:pPr/>
              <a:t>‹#›</a:t>
            </a:fld>
            <a:endParaRPr lang="en-US" altLang="en-US"/>
          </a:p>
        </p:txBody>
      </p:sp>
      <p:grpSp>
        <p:nvGrpSpPr>
          <p:cNvPr id="1032" name="Group 8"/>
          <p:cNvGrpSpPr>
            <a:grpSpLocks/>
          </p:cNvGrpSpPr>
          <p:nvPr/>
        </p:nvGrpSpPr>
        <p:grpSpPr bwMode="auto">
          <a:xfrm>
            <a:off x="8153400" y="152400"/>
            <a:ext cx="792163" cy="1295400"/>
            <a:chOff x="5136" y="960"/>
            <a:chExt cx="528" cy="864"/>
          </a:xfrm>
        </p:grpSpPr>
        <p:sp>
          <p:nvSpPr>
            <p:cNvPr id="1033" name="Oval 9"/>
            <p:cNvSpPr>
              <a:spLocks noChangeArrowheads="1"/>
            </p:cNvSpPr>
            <p:nvPr/>
          </p:nvSpPr>
          <p:spPr bwMode="auto">
            <a:xfrm>
              <a:off x="5136" y="960"/>
              <a:ext cx="80" cy="8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4" name="Oval 10"/>
            <p:cNvSpPr>
              <a:spLocks noChangeArrowheads="1"/>
            </p:cNvSpPr>
            <p:nvPr/>
          </p:nvSpPr>
          <p:spPr bwMode="auto">
            <a:xfrm>
              <a:off x="5248" y="960"/>
              <a:ext cx="79" cy="8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5" name="Oval 11"/>
            <p:cNvSpPr>
              <a:spLocks noChangeArrowheads="1"/>
            </p:cNvSpPr>
            <p:nvPr/>
          </p:nvSpPr>
          <p:spPr bwMode="auto">
            <a:xfrm>
              <a:off x="5360" y="960"/>
              <a:ext cx="77" cy="8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6" name="Oval 12"/>
            <p:cNvSpPr>
              <a:spLocks noChangeArrowheads="1"/>
            </p:cNvSpPr>
            <p:nvPr/>
          </p:nvSpPr>
          <p:spPr bwMode="auto">
            <a:xfrm>
              <a:off x="5136" y="1072"/>
              <a:ext cx="80" cy="7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7" name="Oval 13"/>
            <p:cNvSpPr>
              <a:spLocks noChangeArrowheads="1"/>
            </p:cNvSpPr>
            <p:nvPr/>
          </p:nvSpPr>
          <p:spPr bwMode="auto">
            <a:xfrm>
              <a:off x="5248" y="1072"/>
              <a:ext cx="79" cy="7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8" name="Oval 14"/>
            <p:cNvSpPr>
              <a:spLocks noChangeArrowheads="1"/>
            </p:cNvSpPr>
            <p:nvPr/>
          </p:nvSpPr>
          <p:spPr bwMode="auto">
            <a:xfrm>
              <a:off x="5360" y="1072"/>
              <a:ext cx="77" cy="7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39" name="Oval 15"/>
            <p:cNvSpPr>
              <a:spLocks noChangeArrowheads="1"/>
            </p:cNvSpPr>
            <p:nvPr/>
          </p:nvSpPr>
          <p:spPr bwMode="auto">
            <a:xfrm>
              <a:off x="5472" y="1072"/>
              <a:ext cx="77" cy="7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0" name="Oval 16"/>
            <p:cNvSpPr>
              <a:spLocks noChangeArrowheads="1"/>
            </p:cNvSpPr>
            <p:nvPr/>
          </p:nvSpPr>
          <p:spPr bwMode="auto">
            <a:xfrm>
              <a:off x="5136" y="1184"/>
              <a:ext cx="80" cy="7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1" name="Oval 17"/>
            <p:cNvSpPr>
              <a:spLocks noChangeArrowheads="1"/>
            </p:cNvSpPr>
            <p:nvPr/>
          </p:nvSpPr>
          <p:spPr bwMode="auto">
            <a:xfrm>
              <a:off x="5248" y="1184"/>
              <a:ext cx="79" cy="7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2" name="Oval 18"/>
            <p:cNvSpPr>
              <a:spLocks noChangeArrowheads="1"/>
            </p:cNvSpPr>
            <p:nvPr/>
          </p:nvSpPr>
          <p:spPr bwMode="auto">
            <a:xfrm>
              <a:off x="5360" y="1184"/>
              <a:ext cx="77" cy="7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3" name="Oval 19"/>
            <p:cNvSpPr>
              <a:spLocks noChangeArrowheads="1"/>
            </p:cNvSpPr>
            <p:nvPr/>
          </p:nvSpPr>
          <p:spPr bwMode="auto">
            <a:xfrm>
              <a:off x="5472" y="1184"/>
              <a:ext cx="77" cy="7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4" name="Oval 20"/>
            <p:cNvSpPr>
              <a:spLocks noChangeArrowheads="1"/>
            </p:cNvSpPr>
            <p:nvPr/>
          </p:nvSpPr>
          <p:spPr bwMode="auto">
            <a:xfrm>
              <a:off x="5584" y="1184"/>
              <a:ext cx="80" cy="7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5" name="Oval 21"/>
            <p:cNvSpPr>
              <a:spLocks noChangeArrowheads="1"/>
            </p:cNvSpPr>
            <p:nvPr/>
          </p:nvSpPr>
          <p:spPr bwMode="auto">
            <a:xfrm>
              <a:off x="5136" y="1296"/>
              <a:ext cx="80" cy="8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6" name="Oval 22"/>
            <p:cNvSpPr>
              <a:spLocks noChangeArrowheads="1"/>
            </p:cNvSpPr>
            <p:nvPr/>
          </p:nvSpPr>
          <p:spPr bwMode="auto">
            <a:xfrm>
              <a:off x="5248" y="1296"/>
              <a:ext cx="79" cy="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7" name="Oval 23"/>
            <p:cNvSpPr>
              <a:spLocks noChangeArrowheads="1"/>
            </p:cNvSpPr>
            <p:nvPr/>
          </p:nvSpPr>
          <p:spPr bwMode="auto">
            <a:xfrm>
              <a:off x="5360" y="1296"/>
              <a:ext cx="77" cy="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8" name="Oval 24"/>
            <p:cNvSpPr>
              <a:spLocks noChangeArrowheads="1"/>
            </p:cNvSpPr>
            <p:nvPr/>
          </p:nvSpPr>
          <p:spPr bwMode="auto">
            <a:xfrm>
              <a:off x="5472" y="1296"/>
              <a:ext cx="77" cy="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49" name="Oval 25"/>
            <p:cNvSpPr>
              <a:spLocks noChangeArrowheads="1"/>
            </p:cNvSpPr>
            <p:nvPr/>
          </p:nvSpPr>
          <p:spPr bwMode="auto">
            <a:xfrm>
              <a:off x="5136" y="1408"/>
              <a:ext cx="80" cy="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0" name="Oval 26"/>
            <p:cNvSpPr>
              <a:spLocks noChangeArrowheads="1"/>
            </p:cNvSpPr>
            <p:nvPr/>
          </p:nvSpPr>
          <p:spPr bwMode="auto">
            <a:xfrm>
              <a:off x="5248" y="1408"/>
              <a:ext cx="79" cy="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1" name="Oval 27"/>
            <p:cNvSpPr>
              <a:spLocks noChangeArrowheads="1"/>
            </p:cNvSpPr>
            <p:nvPr/>
          </p:nvSpPr>
          <p:spPr bwMode="auto">
            <a:xfrm>
              <a:off x="5360" y="1408"/>
              <a:ext cx="77" cy="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2" name="Oval 28"/>
            <p:cNvSpPr>
              <a:spLocks noChangeArrowheads="1"/>
            </p:cNvSpPr>
            <p:nvPr/>
          </p:nvSpPr>
          <p:spPr bwMode="auto">
            <a:xfrm>
              <a:off x="5472" y="1408"/>
              <a:ext cx="77" cy="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3" name="Oval 29"/>
            <p:cNvSpPr>
              <a:spLocks noChangeArrowheads="1"/>
            </p:cNvSpPr>
            <p:nvPr/>
          </p:nvSpPr>
          <p:spPr bwMode="auto">
            <a:xfrm>
              <a:off x="5584" y="1408"/>
              <a:ext cx="80" cy="80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4" name="Oval 30"/>
            <p:cNvSpPr>
              <a:spLocks noChangeArrowheads="1"/>
            </p:cNvSpPr>
            <p:nvPr/>
          </p:nvSpPr>
          <p:spPr bwMode="auto">
            <a:xfrm>
              <a:off x="5136" y="1520"/>
              <a:ext cx="80" cy="7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5" name="Oval 31"/>
            <p:cNvSpPr>
              <a:spLocks noChangeArrowheads="1"/>
            </p:cNvSpPr>
            <p:nvPr/>
          </p:nvSpPr>
          <p:spPr bwMode="auto">
            <a:xfrm>
              <a:off x="5248" y="1520"/>
              <a:ext cx="79" cy="7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6" name="Oval 32"/>
            <p:cNvSpPr>
              <a:spLocks noChangeArrowheads="1"/>
            </p:cNvSpPr>
            <p:nvPr/>
          </p:nvSpPr>
          <p:spPr bwMode="auto">
            <a:xfrm>
              <a:off x="5360" y="1520"/>
              <a:ext cx="77" cy="7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7" name="Oval 33"/>
            <p:cNvSpPr>
              <a:spLocks noChangeArrowheads="1"/>
            </p:cNvSpPr>
            <p:nvPr/>
          </p:nvSpPr>
          <p:spPr bwMode="auto">
            <a:xfrm>
              <a:off x="5472" y="1520"/>
              <a:ext cx="77" cy="79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8" name="Oval 34"/>
            <p:cNvSpPr>
              <a:spLocks noChangeArrowheads="1"/>
            </p:cNvSpPr>
            <p:nvPr/>
          </p:nvSpPr>
          <p:spPr bwMode="auto">
            <a:xfrm>
              <a:off x="5136" y="1632"/>
              <a:ext cx="80" cy="7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59" name="Oval 35"/>
            <p:cNvSpPr>
              <a:spLocks noChangeArrowheads="1"/>
            </p:cNvSpPr>
            <p:nvPr/>
          </p:nvSpPr>
          <p:spPr bwMode="auto">
            <a:xfrm>
              <a:off x="5248" y="1632"/>
              <a:ext cx="79" cy="7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60" name="Oval 36"/>
            <p:cNvSpPr>
              <a:spLocks noChangeArrowheads="1"/>
            </p:cNvSpPr>
            <p:nvPr/>
          </p:nvSpPr>
          <p:spPr bwMode="auto">
            <a:xfrm>
              <a:off x="5360" y="1632"/>
              <a:ext cx="77" cy="7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61" name="Oval 37"/>
            <p:cNvSpPr>
              <a:spLocks noChangeArrowheads="1"/>
            </p:cNvSpPr>
            <p:nvPr/>
          </p:nvSpPr>
          <p:spPr bwMode="auto">
            <a:xfrm>
              <a:off x="5472" y="1632"/>
              <a:ext cx="77" cy="77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62" name="Oval 38"/>
            <p:cNvSpPr>
              <a:spLocks noChangeArrowheads="1"/>
            </p:cNvSpPr>
            <p:nvPr/>
          </p:nvSpPr>
          <p:spPr bwMode="auto">
            <a:xfrm>
              <a:off x="5248" y="1744"/>
              <a:ext cx="79" cy="80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  <p:sp>
          <p:nvSpPr>
            <p:cNvPr id="1063" name="Oval 39"/>
            <p:cNvSpPr>
              <a:spLocks noChangeArrowheads="1"/>
            </p:cNvSpPr>
            <p:nvPr/>
          </p:nvSpPr>
          <p:spPr bwMode="auto">
            <a:xfrm>
              <a:off x="5472" y="1744"/>
              <a:ext cx="77" cy="80"/>
            </a:xfrm>
            <a:prstGeom prst="ellipse">
              <a:avLst/>
            </a:prstGeom>
            <a:solidFill>
              <a:schemeClr val="folHlink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defRPr/>
              </a:pPr>
              <a:endParaRPr lang="en-US" alt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6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900" b="1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anose="05000000000000000000" pitchFamily="2" charset="2"/>
        <a:buChar char="l"/>
        <a:defRPr sz="3000">
          <a:solidFill>
            <a:schemeClr val="tx1"/>
          </a:solidFill>
          <a:latin typeface="+mn-lt"/>
          <a:ea typeface="+mn-ea"/>
          <a:cs typeface="+mn-cs"/>
        </a:defRPr>
      </a:lvl1pPr>
      <a:lvl2pPr marL="692150" indent="-34766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l"/>
        <a:defRPr sz="2600">
          <a:solidFill>
            <a:schemeClr val="tx1"/>
          </a:solidFill>
          <a:latin typeface="+mn-lt"/>
        </a:defRPr>
      </a:lvl2pPr>
      <a:lvl3pPr marL="987425" indent="-29368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0000"/>
        <a:buFont typeface="Wingdings" panose="05000000000000000000" pitchFamily="2" charset="2"/>
        <a:buChar char="l"/>
        <a:defRPr sz="2300">
          <a:solidFill>
            <a:schemeClr val="tx1"/>
          </a:solidFill>
          <a:latin typeface="+mn-lt"/>
        </a:defRPr>
      </a:lvl3pPr>
      <a:lvl4pPr marL="1281113" indent="-2921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5000"/>
        <a:buFont typeface="Wingdings" panose="05000000000000000000" pitchFamily="2" charset="2"/>
        <a:buChar char="§"/>
        <a:defRPr sz="2000">
          <a:solidFill>
            <a:schemeClr val="tx1"/>
          </a:solidFill>
          <a:latin typeface="+mn-lt"/>
        </a:defRPr>
      </a:lvl4pPr>
      <a:lvl5pPr marL="1598613" indent="-315913" algn="l" rtl="0" eaLnBrk="0" fontAlgn="base" hangingPunct="0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anose="05000000000000000000" pitchFamily="2" charset="2"/>
        <a:buChar char="§"/>
        <a:defRPr sz="2000">
          <a:solidFill>
            <a:schemeClr val="tx1"/>
          </a:solidFill>
          <a:latin typeface="+mn-lt"/>
        </a:defRPr>
      </a:lvl5pPr>
      <a:lvl6pPr marL="2055813" indent="-315913" algn="l" rtl="0" fontAlgn="base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513013" indent="-315913" algn="l" rtl="0" fontAlgn="base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2970213" indent="-315913" algn="l" rtl="0" fontAlgn="base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427413" indent="-315913" algn="l" rtl="0" fontAlgn="base">
        <a:spcBef>
          <a:spcPct val="20000"/>
        </a:spcBef>
        <a:spcAft>
          <a:spcPct val="0"/>
        </a:spcAft>
        <a:buClr>
          <a:schemeClr val="folHlink"/>
        </a:buClr>
        <a:buSzPct val="80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gif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05" name="Group 309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099" name="Group 3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Immuno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134" name="Text Box 33"/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3135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313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C4BBA9D7-FA6B-4F3C-BC4D-E33C1347D189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</a:t>
            </a:fld>
            <a:endParaRPr lang="en-US" altLang="en-US" sz="1000"/>
          </a:p>
        </p:txBody>
      </p:sp>
      <p:sp>
        <p:nvSpPr>
          <p:cNvPr id="3137" name="TextBox 1"/>
          <p:cNvSpPr txBox="1">
            <a:spLocks noChangeArrowheads="1"/>
          </p:cNvSpPr>
          <p:nvPr/>
        </p:nvSpPr>
        <p:spPr bwMode="auto">
          <a:xfrm>
            <a:off x="3429000" y="2590800"/>
            <a:ext cx="3459163" cy="738188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chemeClr val="bg1"/>
                </a:solidFill>
              </a:rPr>
              <a:t>ARN</a:t>
            </a:r>
            <a:r>
              <a:rPr lang="en-US" altLang="en-US" sz="1400" i="1">
                <a:solidFill>
                  <a:schemeClr val="bg1"/>
                </a:solidFill>
              </a:rPr>
              <a:t> and </a:t>
            </a:r>
            <a:r>
              <a:rPr lang="en-US" altLang="en-US" sz="1400">
                <a:solidFill>
                  <a:schemeClr val="bg1"/>
                </a:solidFill>
              </a:rPr>
              <a:t>PORN</a:t>
            </a:r>
            <a:r>
              <a:rPr lang="en-US" altLang="en-US" sz="1400" i="1">
                <a:solidFill>
                  <a:schemeClr val="bg1"/>
                </a:solidFill>
              </a:rPr>
              <a:t> are acronyms for: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chemeClr val="bg1"/>
                </a:solidFill>
              </a:rPr>
              <a:t>ARN</a:t>
            </a:r>
            <a:r>
              <a:rPr lang="en-US" altLang="en-US" sz="1400">
                <a:solidFill>
                  <a:schemeClr val="bg1"/>
                </a:solidFill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chemeClr val="bg1"/>
                </a:solidFill>
              </a:rPr>
              <a:t>PORN</a:t>
            </a:r>
            <a:r>
              <a:rPr lang="en-US" altLang="en-US" sz="1400">
                <a:solidFill>
                  <a:schemeClr val="bg1"/>
                </a:solidFill>
              </a:rPr>
              <a:t>: </a:t>
            </a:r>
            <a:r>
              <a:rPr lang="en-US" altLang="en-US" sz="1400">
                <a:solidFill>
                  <a:schemeClr val="accent2"/>
                </a:solidFill>
              </a:rPr>
              <a:t>Progressive outer retinal necrosis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8255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825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C6273E4A-D207-4E0B-93F5-158C8E2C5DB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BC87653A-75A9-4FCA-A562-AAD5B4A0D3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4198258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1563" name="Rectangle 12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61564" name="Text Box 124"/>
          <p:cNvSpPr txBox="1">
            <a:spLocks noChangeArrowheads="1"/>
          </p:cNvSpPr>
          <p:nvPr/>
        </p:nvSpPr>
        <p:spPr bwMode="auto">
          <a:xfrm>
            <a:off x="1981200" y="2362200"/>
            <a:ext cx="5913438" cy="24622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In practice, a slightly different drug is usually used. What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Valganciclovir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advantage does valganciclovir have that makes it preferred?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It is PO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ECFF"/>
                </a:solidFill>
              </a:rPr>
              <a:t>Isn’t ganciclovir also available in a PO form?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ECFF"/>
                </a:solidFill>
              </a:rPr>
              <a:t>Yes, but the bioavailability is very poor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E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ECFF"/>
                </a:solidFill>
              </a:rPr>
              <a:t>Can valganciclovir be used for both induction and maintenance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ECFF"/>
                </a:solidFill>
              </a:rPr>
              <a:t>Yes</a:t>
            </a:r>
          </a:p>
        </p:txBody>
      </p:sp>
      <p:sp>
        <p:nvSpPr>
          <p:cNvPr id="61565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DB692921-D53A-4813-A6C1-82D427F3ADF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100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75C029DD-D6B0-45EB-AED1-A61D90C56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5464137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2587" name="Rectangle 12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62588" name="Text Box 124"/>
          <p:cNvSpPr txBox="1">
            <a:spLocks noChangeArrowheads="1"/>
          </p:cNvSpPr>
          <p:nvPr/>
        </p:nvSpPr>
        <p:spPr bwMode="auto">
          <a:xfrm>
            <a:off x="1981200" y="2362200"/>
            <a:ext cx="5913438" cy="24622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In practice, a slightly different drug is usually used. What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Valganciclovir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advantage does valganciclovir have that makes it preferred?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is PO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Isn’t ganciclovir also available in a PO form?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Yes, but the bioavailability is very poor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CCE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CECFF"/>
                </a:solidFill>
              </a:rPr>
              <a:t>Can valganciclovir be used for both induction and maintenance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Yes</a:t>
            </a:r>
          </a:p>
        </p:txBody>
      </p:sp>
      <p:sp>
        <p:nvSpPr>
          <p:cNvPr id="62589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9BE81F42-C429-41C4-A236-AB833A17020A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101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85D0506F-376F-489C-8FE6-438C71F5A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3884588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3611" name="Rectangle 12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63612" name="Text Box 124"/>
          <p:cNvSpPr txBox="1">
            <a:spLocks noChangeArrowheads="1"/>
          </p:cNvSpPr>
          <p:nvPr/>
        </p:nvSpPr>
        <p:spPr bwMode="auto">
          <a:xfrm>
            <a:off x="1981200" y="2362200"/>
            <a:ext cx="5913438" cy="24622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In practice, a slightly different drug is usually used. What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Valganciclovir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advantage does valganciclovir have that makes it preferred?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It is PO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Isn’t ganciclovir also available in a PO form?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Yes, but the bioavailability is very poor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ECFF"/>
                </a:solidFill>
              </a:rPr>
              <a:t>Can valganciclovir be used for both induction and maintenance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ECFF"/>
                </a:solidFill>
              </a:rPr>
              <a:t>Yes</a:t>
            </a:r>
          </a:p>
        </p:txBody>
      </p:sp>
      <p:sp>
        <p:nvSpPr>
          <p:cNvPr id="63613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A8FF415-0170-45A0-B70F-4FF090AC563B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102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BAF2D387-CA94-4B57-85B7-0564CEDA51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4953389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4635" name="Rectangle 12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64636" name="Text Box 124"/>
          <p:cNvSpPr txBox="1">
            <a:spLocks noChangeArrowheads="1"/>
          </p:cNvSpPr>
          <p:nvPr/>
        </p:nvSpPr>
        <p:spPr bwMode="auto">
          <a:xfrm>
            <a:off x="1981200" y="2362200"/>
            <a:ext cx="5913438" cy="24622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In practice, a slightly different drug is usually used. What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Valganciclovir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advantage does valganciclovir have that makes it preferred?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is PO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Isn’t ganciclovir also available in a PO form?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Yes, but the bioavailability is very poor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Can valganciclovir be used for both induction and maintenance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Yes</a:t>
            </a:r>
          </a:p>
        </p:txBody>
      </p:sp>
      <p:sp>
        <p:nvSpPr>
          <p:cNvPr id="6463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4F8D5DE-867F-4F8E-9D92-DD9AE56D03C1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103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D002B263-F972-4E3C-9DEB-EC796D8532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9924305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5659" name="Rectangle 12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65660" name="Text Box 124"/>
          <p:cNvSpPr txBox="1">
            <a:spLocks noChangeArrowheads="1"/>
          </p:cNvSpPr>
          <p:nvPr/>
        </p:nvSpPr>
        <p:spPr bwMode="auto">
          <a:xfrm>
            <a:off x="1981200" y="2362200"/>
            <a:ext cx="5913438" cy="24622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In practice, a slightly different drug is usually used. What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Valganciclovir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advantage does valganciclovir have that makes it preferred?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It is PO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Isn’t ganciclovir also available in a PO form?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Yes, but the bioavailability is very poor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Can valganciclovir be used for both induction and maintenance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Yes</a:t>
            </a:r>
          </a:p>
        </p:txBody>
      </p:sp>
      <p:sp>
        <p:nvSpPr>
          <p:cNvPr id="65661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401DDA6B-A588-4DE1-BA8B-60BE8B212D70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104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80A49DB9-700E-48B1-838E-0059E194A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4441425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5637082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6683" name="Rectangle 12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6668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9C3CD697-ED4A-4D53-AFB5-93CD05A0B3A0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105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510F9A3F-C269-4C1B-9A46-92FBF07A14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1377586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4142578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106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4862B1D7-1E16-49A0-A74B-BEC964DB1A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456396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9130420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8731" name="Oval 124"/>
          <p:cNvSpPr>
            <a:spLocks noChangeArrowheads="1"/>
          </p:cNvSpPr>
          <p:nvPr/>
        </p:nvSpPr>
        <p:spPr bwMode="auto">
          <a:xfrm>
            <a:off x="3276600" y="2819400"/>
            <a:ext cx="15240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8732" name="Oval 125"/>
          <p:cNvSpPr>
            <a:spLocks noChangeArrowheads="1"/>
          </p:cNvSpPr>
          <p:nvPr/>
        </p:nvSpPr>
        <p:spPr bwMode="auto">
          <a:xfrm>
            <a:off x="3276600" y="3505200"/>
            <a:ext cx="15240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8733" name="Oval 126"/>
          <p:cNvSpPr>
            <a:spLocks noChangeArrowheads="1"/>
          </p:cNvSpPr>
          <p:nvPr/>
        </p:nvSpPr>
        <p:spPr bwMode="auto">
          <a:xfrm>
            <a:off x="7239000" y="2819400"/>
            <a:ext cx="15240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8734" name="Oval 127"/>
          <p:cNvSpPr>
            <a:spLocks noChangeArrowheads="1"/>
          </p:cNvSpPr>
          <p:nvPr/>
        </p:nvSpPr>
        <p:spPr bwMode="auto">
          <a:xfrm>
            <a:off x="7239000" y="3505200"/>
            <a:ext cx="15240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8735" name="Text Box 128"/>
          <p:cNvSpPr txBox="1">
            <a:spLocks noChangeArrowheads="1"/>
          </p:cNvSpPr>
          <p:nvPr/>
        </p:nvSpPr>
        <p:spPr bwMode="auto">
          <a:xfrm>
            <a:off x="4800600" y="3162300"/>
            <a:ext cx="2466975" cy="568325"/>
          </a:xfrm>
          <a:prstGeom prst="rect">
            <a:avLst/>
          </a:prstGeom>
          <a:solidFill>
            <a:schemeClr val="tx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chemeClr val="bg1"/>
                </a:solidFill>
              </a:rPr>
              <a:t>So CMV retinitis is like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chemeClr val="bg1"/>
                </a:solidFill>
              </a:rPr>
              <a:t>ARN in some ways…</a:t>
            </a:r>
          </a:p>
        </p:txBody>
      </p:sp>
      <p:sp>
        <p:nvSpPr>
          <p:cNvPr id="68736" name="Oval 129"/>
          <p:cNvSpPr>
            <a:spLocks noChangeArrowheads="1"/>
          </p:cNvSpPr>
          <p:nvPr/>
        </p:nvSpPr>
        <p:spPr bwMode="auto">
          <a:xfrm>
            <a:off x="914400" y="2743200"/>
            <a:ext cx="2209800" cy="762000"/>
          </a:xfrm>
          <a:prstGeom prst="ellips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8737" name="Oval 130"/>
          <p:cNvSpPr>
            <a:spLocks noChangeArrowheads="1"/>
          </p:cNvSpPr>
          <p:nvPr/>
        </p:nvSpPr>
        <p:spPr bwMode="auto">
          <a:xfrm>
            <a:off x="914400" y="3505200"/>
            <a:ext cx="2209800" cy="762000"/>
          </a:xfrm>
          <a:prstGeom prst="ellips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873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29F054DE-2E5F-4BE0-801E-D947E9D0DB4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107</a:t>
            </a:fld>
            <a:endParaRPr lang="en-US" altLang="en-US" sz="1000"/>
          </a:p>
        </p:txBody>
      </p:sp>
      <p:sp>
        <p:nvSpPr>
          <p:cNvPr id="15" name="Text Box 33">
            <a:extLst>
              <a:ext uri="{FF2B5EF4-FFF2-40B4-BE49-F238E27FC236}">
                <a16:creationId xmlns:a16="http://schemas.microsoft.com/office/drawing/2014/main" id="{2EBA55D1-8226-4B15-9AF5-C099E118C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9426985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</a:t>
                      </a: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2227394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9755" name="Oval 124"/>
          <p:cNvSpPr>
            <a:spLocks noChangeArrowheads="1"/>
          </p:cNvSpPr>
          <p:nvPr/>
        </p:nvSpPr>
        <p:spPr bwMode="auto">
          <a:xfrm>
            <a:off x="5105400" y="2133600"/>
            <a:ext cx="18288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9757" name="Oval 129"/>
          <p:cNvSpPr>
            <a:spLocks noChangeArrowheads="1"/>
          </p:cNvSpPr>
          <p:nvPr/>
        </p:nvSpPr>
        <p:spPr bwMode="auto">
          <a:xfrm>
            <a:off x="7086600" y="2133600"/>
            <a:ext cx="18288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9758" name="Oval 130"/>
          <p:cNvSpPr>
            <a:spLocks noChangeArrowheads="1"/>
          </p:cNvSpPr>
          <p:nvPr/>
        </p:nvSpPr>
        <p:spPr bwMode="auto">
          <a:xfrm>
            <a:off x="5105400" y="4191000"/>
            <a:ext cx="18288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9759" name="Oval 131"/>
          <p:cNvSpPr>
            <a:spLocks noChangeArrowheads="1"/>
          </p:cNvSpPr>
          <p:nvPr/>
        </p:nvSpPr>
        <p:spPr bwMode="auto">
          <a:xfrm>
            <a:off x="7086600" y="4191000"/>
            <a:ext cx="18288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9760" name="Oval 132"/>
          <p:cNvSpPr>
            <a:spLocks noChangeArrowheads="1"/>
          </p:cNvSpPr>
          <p:nvPr/>
        </p:nvSpPr>
        <p:spPr bwMode="auto">
          <a:xfrm>
            <a:off x="5105400" y="5562600"/>
            <a:ext cx="18288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9761" name="Oval 133"/>
          <p:cNvSpPr>
            <a:spLocks noChangeArrowheads="1"/>
          </p:cNvSpPr>
          <p:nvPr/>
        </p:nvSpPr>
        <p:spPr bwMode="auto">
          <a:xfrm>
            <a:off x="7086600" y="5562600"/>
            <a:ext cx="18288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9762" name="Oval 134"/>
          <p:cNvSpPr>
            <a:spLocks noChangeArrowheads="1"/>
          </p:cNvSpPr>
          <p:nvPr/>
        </p:nvSpPr>
        <p:spPr bwMode="auto">
          <a:xfrm>
            <a:off x="990600" y="2133600"/>
            <a:ext cx="2057400" cy="609600"/>
          </a:xfrm>
          <a:prstGeom prst="ellips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9763" name="Oval 135"/>
          <p:cNvSpPr>
            <a:spLocks noChangeArrowheads="1"/>
          </p:cNvSpPr>
          <p:nvPr/>
        </p:nvSpPr>
        <p:spPr bwMode="auto">
          <a:xfrm>
            <a:off x="1143000" y="4191000"/>
            <a:ext cx="1828800" cy="609600"/>
          </a:xfrm>
          <a:prstGeom prst="ellips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9764" name="Oval 136"/>
          <p:cNvSpPr>
            <a:spLocks noChangeArrowheads="1"/>
          </p:cNvSpPr>
          <p:nvPr/>
        </p:nvSpPr>
        <p:spPr bwMode="auto">
          <a:xfrm>
            <a:off x="1143000" y="5562600"/>
            <a:ext cx="1828800" cy="609600"/>
          </a:xfrm>
          <a:prstGeom prst="ellipse">
            <a:avLst/>
          </a:prstGeom>
          <a:noFill/>
          <a:ln w="28575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69765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25BE6BC-DBA7-484F-A6FF-82E664A1ADD0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108</a:t>
            </a:fld>
            <a:endParaRPr lang="en-US" altLang="en-US" sz="1000"/>
          </a:p>
        </p:txBody>
      </p:sp>
      <p:sp>
        <p:nvSpPr>
          <p:cNvPr id="18" name="Text Box 33">
            <a:extLst>
              <a:ext uri="{FF2B5EF4-FFF2-40B4-BE49-F238E27FC236}">
                <a16:creationId xmlns:a16="http://schemas.microsoft.com/office/drawing/2014/main" id="{63C39F01-A40B-4484-8217-D1568BA86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21" name="Text Box 128">
            <a:extLst>
              <a:ext uri="{FF2B5EF4-FFF2-40B4-BE49-F238E27FC236}">
                <a16:creationId xmlns:a16="http://schemas.microsoft.com/office/drawing/2014/main" id="{16F5E27C-A935-4F3B-B7F5-37B73000CB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1325" y="3276600"/>
            <a:ext cx="2936875" cy="376237"/>
          </a:xfrm>
          <a:prstGeom prst="rect">
            <a:avLst/>
          </a:prstGeom>
          <a:solidFill>
            <a:schemeClr val="tx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chemeClr val="bg1"/>
                </a:solidFill>
              </a:rPr>
              <a:t>…and like PORN in others.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789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792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2441676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795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7980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9528485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0779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70780" name="Text Box 124"/>
          <p:cNvSpPr txBox="1">
            <a:spLocks noChangeArrowheads="1"/>
          </p:cNvSpPr>
          <p:nvPr/>
        </p:nvSpPr>
        <p:spPr bwMode="auto">
          <a:xfrm>
            <a:off x="685800" y="2152650"/>
            <a:ext cx="5516254" cy="1384995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Is CMV retinitis more likely to present unilaterally (like ARN) 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bilaterally (like PORN)?</a:t>
            </a:r>
            <a:endParaRPr lang="en-US" altLang="en-US" sz="1400" i="1" dirty="0">
              <a:solidFill>
                <a:schemeClr val="accent5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75000"/>
                  </a:schemeClr>
                </a:solidFill>
              </a:rPr>
              <a:t>Most present unilaterally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accent5">
                    <a:lumMod val="75000"/>
                  </a:schemeClr>
                </a:solidFill>
              </a:rPr>
              <a:t>If untreated, what is the risk of fellow-eye involvement at 6 months?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75000"/>
                  </a:schemeClr>
                </a:solidFill>
              </a:rPr>
              <a:t>50%</a:t>
            </a:r>
          </a:p>
        </p:txBody>
      </p:sp>
      <p:sp>
        <p:nvSpPr>
          <p:cNvPr id="70781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27374CC6-0DC3-4DD9-8B43-FA28635BE3B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109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A4472CC5-A01F-4221-9286-D37968ABC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27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928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58ADEC71-FBC1-41CF-AA84-EE919B301B5F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are these peripheral retinal lesions?</a:t>
            </a:r>
            <a:endParaRPr lang="en-US" altLang="en-US" sz="1400" i="1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FFC000"/>
                </a:solidFill>
              </a:rPr>
              <a:t>rhegmatogenous</a:t>
            </a:r>
            <a:r>
              <a:rPr lang="en-US" altLang="en-US" sz="1400" dirty="0">
                <a:solidFill>
                  <a:srgbClr val="FFC000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317C806E-FECD-47B7-94D7-1A4045695C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91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894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5104747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897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9004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1386438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1803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71804" name="Text Box 124"/>
          <p:cNvSpPr txBox="1">
            <a:spLocks noChangeArrowheads="1"/>
          </p:cNvSpPr>
          <p:nvPr/>
        </p:nvSpPr>
        <p:spPr bwMode="auto">
          <a:xfrm>
            <a:off x="685800" y="2152650"/>
            <a:ext cx="5516254" cy="1384995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Is CMV retinitis more likely to present unilaterally (like ARN) 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bilaterally (like PORN)?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Most present unilaterally</a:t>
            </a:r>
            <a:endParaRPr lang="en-US" alt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accent5">
                    <a:lumMod val="75000"/>
                  </a:schemeClr>
                </a:solidFill>
              </a:rPr>
              <a:t>If untreated, what is the risk of fellow-eye involvement at 6 months?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75000"/>
                  </a:schemeClr>
                </a:solidFill>
              </a:rPr>
              <a:t>50%</a:t>
            </a:r>
          </a:p>
        </p:txBody>
      </p:sp>
      <p:sp>
        <p:nvSpPr>
          <p:cNvPr id="71805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78FB0846-374F-4E15-9E8E-4EA68FFECE3F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110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5A2A0986-9D9A-4180-A5C2-1774F71C5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6018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6048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3992758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6078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6108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3934381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282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72828" name="Text Box 124"/>
          <p:cNvSpPr txBox="1">
            <a:spLocks noChangeArrowheads="1"/>
          </p:cNvSpPr>
          <p:nvPr/>
        </p:nvSpPr>
        <p:spPr bwMode="auto">
          <a:xfrm>
            <a:off x="685800" y="2152650"/>
            <a:ext cx="5516254" cy="1384995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Is CMV retinitis more likely to present unilaterally (like ARN) 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bilaterally (like PORN)?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Most present unilaterally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If untreated, what is the risk of fellow-eye involvement at 6 months?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accent5">
                    <a:lumMod val="75000"/>
                  </a:schemeClr>
                </a:solidFill>
              </a:rPr>
              <a:t>50%</a:t>
            </a:r>
          </a:p>
        </p:txBody>
      </p:sp>
      <p:sp>
        <p:nvSpPr>
          <p:cNvPr id="72829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BDDE7E4-AB84-403C-8AAA-2B1D6D19C16C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111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01C2CFB1-56E9-45D9-A68E-514F3F60D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938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9968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1283945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9998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0028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689658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385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73852" name="Text Box 124"/>
          <p:cNvSpPr txBox="1">
            <a:spLocks noChangeArrowheads="1"/>
          </p:cNvSpPr>
          <p:nvPr/>
        </p:nvSpPr>
        <p:spPr bwMode="auto">
          <a:xfrm>
            <a:off x="685800" y="2152650"/>
            <a:ext cx="5516254" cy="1384995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Is CMV retinitis more likely to present unilaterally (like ARN) 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bilaterally (like PORN)?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Most present unilaterally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If untreated, what is the risk of fellow-eye involvement at 6 months?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50%</a:t>
            </a:r>
          </a:p>
        </p:txBody>
      </p:sp>
      <p:sp>
        <p:nvSpPr>
          <p:cNvPr id="73853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BB0CEB1-79BA-43B5-958F-B11E15343EE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112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73A4EE57-4E51-41D2-A02F-B0EAB47E8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993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1793522"/>
              </p:ext>
            </p:extLst>
          </p:nvPr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9968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9735491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9998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0028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3852" name="Text Box 124"/>
          <p:cNvSpPr txBox="1">
            <a:spLocks noChangeArrowheads="1"/>
          </p:cNvSpPr>
          <p:nvPr/>
        </p:nvSpPr>
        <p:spPr bwMode="auto">
          <a:xfrm>
            <a:off x="685800" y="2152650"/>
            <a:ext cx="5516254" cy="1384995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Is CMV retinitis more likely to present unilaterally (like ARN) 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bilaterally (like PORN)?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Most present unilaterally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If untreated, what is the risk of fellow-eye involvement at 6 months?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50%</a:t>
            </a:r>
          </a:p>
        </p:txBody>
      </p:sp>
      <p:sp>
        <p:nvSpPr>
          <p:cNvPr id="73853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BB0CEB1-79BA-43B5-958F-B11E15343EE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113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73A4EE57-4E51-41D2-A02F-B0EAB47E88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C328730-430C-4D5D-9979-012E42145C45}"/>
              </a:ext>
            </a:extLst>
          </p:cNvPr>
          <p:cNvSpPr txBox="1"/>
          <p:nvPr/>
        </p:nvSpPr>
        <p:spPr>
          <a:xfrm>
            <a:off x="1431362" y="3325862"/>
            <a:ext cx="6748579" cy="46166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2400" i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For more on CMV retinitis, see slide-set </a:t>
            </a:r>
            <a:r>
              <a:rPr 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FELT23</a:t>
            </a:r>
          </a:p>
        </p:txBody>
      </p:sp>
    </p:spTree>
    <p:extLst>
      <p:ext uri="{BB962C8B-B14F-4D97-AF65-F5344CB8AC3E}">
        <p14:creationId xmlns:p14="http://schemas.microsoft.com/office/powerpoint/2010/main" val="407803259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33">
            <a:extLst>
              <a:ext uri="{FF2B5EF4-FFF2-40B4-BE49-F238E27FC236}">
                <a16:creationId xmlns:a16="http://schemas.microsoft.com/office/drawing/2014/main" id="{81ECE1D2-CC5B-46A4-AE84-8CC0D2BC2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7985991"/>
              </p:ext>
            </p:extLst>
          </p:nvPr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0467619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2474021"/>
              </p:ext>
            </p:extLst>
          </p:nvPr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0773277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</a:t>
                      </a: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114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/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/>
                </a:solidFill>
              </a:rPr>
              <a:t>DDx</a:t>
            </a:r>
            <a:r>
              <a:rPr lang="en-US" sz="1600" i="1" dirty="0">
                <a:solidFill>
                  <a:schemeClr val="bg1"/>
                </a:solidFill>
              </a:rPr>
              <a:t> for an ARN-like presentation that must be considered in </a:t>
            </a:r>
            <a:r>
              <a:rPr lang="en-US" sz="1600" b="1" dirty="0">
                <a:solidFill>
                  <a:schemeClr val="bg1"/>
                </a:solidFill>
              </a:rPr>
              <a:t>every</a:t>
            </a:r>
            <a:r>
              <a:rPr lang="en-US" sz="1600" i="1" dirty="0">
                <a:solidFill>
                  <a:schemeClr val="bg1"/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rgbClr val="7030A0"/>
                </a:solidFill>
              </a:rPr>
              <a:t>Syphilitic retinitis</a:t>
            </a:r>
          </a:p>
        </p:txBody>
      </p:sp>
    </p:spTree>
    <p:extLst>
      <p:ext uri="{BB962C8B-B14F-4D97-AF65-F5344CB8AC3E}">
        <p14:creationId xmlns:p14="http://schemas.microsoft.com/office/powerpoint/2010/main" val="3365129155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Box 33">
            <a:extLst>
              <a:ext uri="{FF2B5EF4-FFF2-40B4-BE49-F238E27FC236}">
                <a16:creationId xmlns:a16="http://schemas.microsoft.com/office/drawing/2014/main" id="{DE9D3BEA-F7F0-405A-997C-EA20B7DDD3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147917"/>
              </p:ext>
            </p:extLst>
          </p:nvPr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</a:t>
                      </a: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115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/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/>
                </a:solidFill>
              </a:rPr>
              <a:t>DDx</a:t>
            </a:r>
            <a:r>
              <a:rPr lang="en-US" sz="1600" i="1" dirty="0">
                <a:solidFill>
                  <a:schemeClr val="bg1"/>
                </a:solidFill>
              </a:rPr>
              <a:t> for an ARN-like presentation that must be considered in </a:t>
            </a:r>
            <a:r>
              <a:rPr lang="en-US" sz="1600" b="1" dirty="0">
                <a:solidFill>
                  <a:schemeClr val="bg1"/>
                </a:solidFill>
              </a:rPr>
              <a:t>every</a:t>
            </a:r>
            <a:r>
              <a:rPr lang="en-US" sz="1600" i="1" dirty="0">
                <a:solidFill>
                  <a:schemeClr val="bg1"/>
                </a:solidFill>
              </a:rPr>
              <a:t> immunocompromised pt. What is it?</a:t>
            </a:r>
          </a:p>
          <a:p>
            <a:pPr algn="r"/>
            <a:r>
              <a:rPr lang="en-US" sz="1600" b="1" dirty="0">
                <a:solidFill>
                  <a:schemeClr val="bg1"/>
                </a:solidFill>
              </a:rPr>
              <a:t>Syphilitic retinitis</a:t>
            </a:r>
          </a:p>
        </p:txBody>
      </p:sp>
    </p:spTree>
    <p:extLst>
      <p:ext uri="{BB962C8B-B14F-4D97-AF65-F5344CB8AC3E}">
        <p14:creationId xmlns:p14="http://schemas.microsoft.com/office/powerpoint/2010/main" val="318639614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Box 33">
            <a:extLst>
              <a:ext uri="{FF2B5EF4-FFF2-40B4-BE49-F238E27FC236}">
                <a16:creationId xmlns:a16="http://schemas.microsoft.com/office/drawing/2014/main" id="{AA63AF0F-A5B3-44B1-9ED4-A53F741AFA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2630370"/>
              </p:ext>
            </p:extLst>
          </p:nvPr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6069622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116</a:t>
            </a:fld>
            <a:endParaRPr lang="en-US" altLang="en-US" sz="1000"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How does one go about ‘considering’ the dx of syphilitic retinitis?</a:t>
            </a:r>
            <a:endParaRPr lang="en-US" sz="1400" i="1" dirty="0">
              <a:solidFill>
                <a:srgbClr val="FF99FF"/>
              </a:solidFill>
            </a:endParaRPr>
          </a:p>
          <a:p>
            <a:r>
              <a:rPr lang="en-US" sz="1400" dirty="0">
                <a:solidFill>
                  <a:srgbClr val="FF99FF"/>
                </a:solidFill>
              </a:rPr>
              <a:t>The first step would be…performing serum testing for syphilis employing both</a:t>
            </a:r>
          </a:p>
          <a:p>
            <a:r>
              <a:rPr lang="en-US" sz="1400" dirty="0">
                <a:solidFill>
                  <a:srgbClr val="FF99FF"/>
                </a:solidFill>
              </a:rPr>
              <a:t>treponemal  and  nontreponemal  assays</a:t>
            </a:r>
          </a:p>
        </p:txBody>
      </p:sp>
    </p:spTree>
    <p:extLst>
      <p:ext uri="{BB962C8B-B14F-4D97-AF65-F5344CB8AC3E}">
        <p14:creationId xmlns:p14="http://schemas.microsoft.com/office/powerpoint/2010/main" val="268212617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Box 33">
            <a:extLst>
              <a:ext uri="{FF2B5EF4-FFF2-40B4-BE49-F238E27FC236}">
                <a16:creationId xmlns:a16="http://schemas.microsoft.com/office/drawing/2014/main" id="{43AB4062-D4D5-425A-85D2-7009C20B8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117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The first step would be…performing serum testing for syphilis employing both</a:t>
            </a:r>
          </a:p>
          <a:p>
            <a:r>
              <a:rPr lang="en-US" sz="1400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DCCDF63-A190-4D48-818E-7840A3BA2582}"/>
              </a:ext>
            </a:extLst>
          </p:cNvPr>
          <p:cNvSpPr/>
          <p:nvPr/>
        </p:nvSpPr>
        <p:spPr>
          <a:xfrm>
            <a:off x="228600" y="1905000"/>
            <a:ext cx="9906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0014C58-9AAB-4B6E-89E8-10AEBE856974}"/>
              </a:ext>
            </a:extLst>
          </p:cNvPr>
          <p:cNvSpPr/>
          <p:nvPr/>
        </p:nvSpPr>
        <p:spPr>
          <a:xfrm>
            <a:off x="1638300" y="1936474"/>
            <a:ext cx="12573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1152903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Box 33">
            <a:extLst>
              <a:ext uri="{FF2B5EF4-FFF2-40B4-BE49-F238E27FC236}">
                <a16:creationId xmlns:a16="http://schemas.microsoft.com/office/drawing/2014/main" id="{5BA55AD5-1D5B-4DC3-84FF-A9A18499D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118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The first step would be…performing serum testing for syphilis employing both</a:t>
            </a:r>
          </a:p>
          <a:p>
            <a:r>
              <a:rPr lang="en-US" sz="1400" dirty="0">
                <a:solidFill>
                  <a:srgbClr val="0000FF"/>
                </a:solidFill>
              </a:rPr>
              <a:t>treponemal  and  nontreponemal  assays</a:t>
            </a:r>
          </a:p>
        </p:txBody>
      </p:sp>
    </p:spTree>
    <p:extLst>
      <p:ext uri="{BB962C8B-B14F-4D97-AF65-F5344CB8AC3E}">
        <p14:creationId xmlns:p14="http://schemas.microsoft.com/office/powerpoint/2010/main" val="252859230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Box 33">
            <a:extLst>
              <a:ext uri="{FF2B5EF4-FFF2-40B4-BE49-F238E27FC236}">
                <a16:creationId xmlns:a16="http://schemas.microsoft.com/office/drawing/2014/main" id="{61D16EA0-A306-43FE-9529-F1FDA326C9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119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What does it mean to say a test is </a:t>
            </a:r>
            <a:r>
              <a:rPr lang="en-US" sz="1400" dirty="0">
                <a:solidFill>
                  <a:srgbClr val="0000FF"/>
                </a:solidFill>
              </a:rPr>
              <a:t>treponemal</a:t>
            </a:r>
            <a:r>
              <a:rPr lang="en-US" sz="1400" i="1" dirty="0">
                <a:solidFill>
                  <a:srgbClr val="0000FF"/>
                </a:solidFill>
              </a:rPr>
              <a:t> vs </a:t>
            </a:r>
            <a:r>
              <a:rPr lang="en-US" sz="1400" dirty="0">
                <a:solidFill>
                  <a:srgbClr val="0000FF"/>
                </a:solidFill>
              </a:rPr>
              <a:t>nontreponemal</a:t>
            </a:r>
            <a:r>
              <a:rPr lang="en-US" sz="1400" i="1" dirty="0">
                <a:solidFill>
                  <a:srgbClr val="0000FF"/>
                </a:solidFill>
              </a:rPr>
              <a:t>?</a:t>
            </a:r>
            <a:endParaRPr lang="en-US" sz="1400" i="1" dirty="0">
              <a:solidFill>
                <a:srgbClr val="FFFF00"/>
              </a:solidFill>
            </a:endParaRPr>
          </a:p>
          <a:p>
            <a:r>
              <a:rPr lang="en-US" sz="1400" dirty="0">
                <a:solidFill>
                  <a:srgbClr val="FFFF00"/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rgbClr val="FFFF00"/>
                </a:solidFill>
              </a:rPr>
              <a:t>T pallidum </a:t>
            </a:r>
            <a:r>
              <a:rPr lang="en-US" sz="1400" dirty="0">
                <a:solidFill>
                  <a:srgbClr val="FFFF00"/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67843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030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1030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F619C93-C275-49D9-8302-260D8964817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Large areas of whitened, necrotic retina</a:t>
            </a: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FFC000"/>
                </a:solidFill>
              </a:rPr>
              <a:t>rhegmatogenous</a:t>
            </a:r>
            <a:r>
              <a:rPr lang="en-US" altLang="en-US" sz="1400" dirty="0">
                <a:solidFill>
                  <a:srgbClr val="FFC000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C0EFB1B0-3178-4955-9E10-7BA2A64D23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33">
            <a:extLst>
              <a:ext uri="{FF2B5EF4-FFF2-40B4-BE49-F238E27FC236}">
                <a16:creationId xmlns:a16="http://schemas.microsoft.com/office/drawing/2014/main" id="{9AEC4485-8D89-456B-B5E5-7726D3FF04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120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What does it mean to say a test is </a:t>
            </a:r>
            <a:r>
              <a:rPr lang="en-US" sz="1400" dirty="0">
                <a:solidFill>
                  <a:srgbClr val="0000FF"/>
                </a:solidFill>
              </a:rPr>
              <a:t>treponemal</a:t>
            </a:r>
            <a:r>
              <a:rPr lang="en-US" sz="1400" i="1" dirty="0">
                <a:solidFill>
                  <a:srgbClr val="0000FF"/>
                </a:solidFill>
              </a:rPr>
              <a:t> vs </a:t>
            </a:r>
            <a:r>
              <a:rPr lang="en-US" sz="1400" dirty="0">
                <a:solidFill>
                  <a:srgbClr val="0000FF"/>
                </a:solidFill>
              </a:rPr>
              <a:t>nontreponemal</a:t>
            </a:r>
            <a:r>
              <a:rPr lang="en-US" sz="1400" i="1" dirty="0">
                <a:solidFill>
                  <a:srgbClr val="0000FF"/>
                </a:solidFill>
              </a:rPr>
              <a:t>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rgbClr val="0000FF"/>
                </a:solidFill>
              </a:rPr>
              <a:t>T pallidum </a:t>
            </a:r>
            <a:r>
              <a:rPr lang="en-US" sz="1400" dirty="0">
                <a:solidFill>
                  <a:srgbClr val="0000FF"/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D81A4F5-C93C-4A62-B2D8-1DD90D84B168}"/>
              </a:ext>
            </a:extLst>
          </p:cNvPr>
          <p:cNvSpPr/>
          <p:nvPr/>
        </p:nvSpPr>
        <p:spPr>
          <a:xfrm>
            <a:off x="4041913" y="2690336"/>
            <a:ext cx="838200" cy="20526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4684679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Box 33">
            <a:extLst>
              <a:ext uri="{FF2B5EF4-FFF2-40B4-BE49-F238E27FC236}">
                <a16:creationId xmlns:a16="http://schemas.microsoft.com/office/drawing/2014/main" id="{6CE27940-88C9-4A52-9F82-4A9019161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121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What does it mean to say a test is </a:t>
            </a:r>
            <a:r>
              <a:rPr lang="en-US" sz="1400" dirty="0">
                <a:solidFill>
                  <a:srgbClr val="0000FF"/>
                </a:solidFill>
              </a:rPr>
              <a:t>treponemal</a:t>
            </a:r>
            <a:r>
              <a:rPr lang="en-US" sz="1400" i="1" dirty="0">
                <a:solidFill>
                  <a:srgbClr val="0000FF"/>
                </a:solidFill>
              </a:rPr>
              <a:t> vs </a:t>
            </a:r>
            <a:r>
              <a:rPr lang="en-US" sz="1400" dirty="0">
                <a:solidFill>
                  <a:srgbClr val="0000FF"/>
                </a:solidFill>
              </a:rPr>
              <a:t>nontreponemal</a:t>
            </a:r>
            <a:r>
              <a:rPr lang="en-US" sz="1400" i="1" dirty="0">
                <a:solidFill>
                  <a:srgbClr val="0000FF"/>
                </a:solidFill>
              </a:rPr>
              <a:t>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rgbClr val="0000FF"/>
                </a:solidFill>
              </a:rPr>
              <a:t>T pallidum </a:t>
            </a:r>
            <a:r>
              <a:rPr lang="en-US" sz="1400" dirty="0">
                <a:solidFill>
                  <a:srgbClr val="0000FF"/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852191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33">
            <a:extLst>
              <a:ext uri="{FF2B5EF4-FFF2-40B4-BE49-F238E27FC236}">
                <a16:creationId xmlns:a16="http://schemas.microsoft.com/office/drawing/2014/main" id="{920AE96C-6F6B-43AD-96A2-AF4A8C339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122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--Nontreponemal: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</a:t>
            </a:r>
          </a:p>
        </p:txBody>
      </p:sp>
    </p:spTree>
    <p:extLst>
      <p:ext uri="{BB962C8B-B14F-4D97-AF65-F5344CB8AC3E}">
        <p14:creationId xmlns:p14="http://schemas.microsoft.com/office/powerpoint/2010/main" val="248700798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33">
            <a:extLst>
              <a:ext uri="{FF2B5EF4-FFF2-40B4-BE49-F238E27FC236}">
                <a16:creationId xmlns:a16="http://schemas.microsoft.com/office/drawing/2014/main" id="{B3681867-D791-4133-A0C6-C307AA20B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123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--Nontreponemal: RPR; VDRL</a:t>
            </a:r>
          </a:p>
          <a:p>
            <a:r>
              <a:rPr lang="en-US" sz="1400" dirty="0">
                <a:solidFill>
                  <a:srgbClr val="0000FF"/>
                </a:solidFill>
              </a:rPr>
              <a:t>--Treponemal:</a:t>
            </a:r>
          </a:p>
        </p:txBody>
      </p:sp>
    </p:spTree>
    <p:extLst>
      <p:ext uri="{BB962C8B-B14F-4D97-AF65-F5344CB8AC3E}">
        <p14:creationId xmlns:p14="http://schemas.microsoft.com/office/powerpoint/2010/main" val="4056522369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Box 33">
            <a:extLst>
              <a:ext uri="{FF2B5EF4-FFF2-40B4-BE49-F238E27FC236}">
                <a16:creationId xmlns:a16="http://schemas.microsoft.com/office/drawing/2014/main" id="{92CF0481-68D4-4AC1-9498-E43601735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124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--Nontreponemal: RPR; VDRL</a:t>
            </a:r>
          </a:p>
          <a:p>
            <a:r>
              <a:rPr lang="en-US" sz="1400" dirty="0">
                <a:solidFill>
                  <a:srgbClr val="0000FF"/>
                </a:solidFill>
              </a:rPr>
              <a:t>--Treponemal: FTA-ABS; MHA-TP</a:t>
            </a:r>
          </a:p>
        </p:txBody>
      </p:sp>
    </p:spTree>
    <p:extLst>
      <p:ext uri="{BB962C8B-B14F-4D97-AF65-F5344CB8AC3E}">
        <p14:creationId xmlns:p14="http://schemas.microsoft.com/office/powerpoint/2010/main" val="621350963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33">
            <a:extLst>
              <a:ext uri="{FF2B5EF4-FFF2-40B4-BE49-F238E27FC236}">
                <a16:creationId xmlns:a16="http://schemas.microsoft.com/office/drawing/2014/main" id="{5722E887-4366-4EEE-8421-78189DC80F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125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rgbClr val="0000FF"/>
                </a:solidFill>
              </a:rPr>
              <a:t>RPR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3346A8D-F51E-4D7D-8322-3B575F76210C}"/>
              </a:ext>
            </a:extLst>
          </p:cNvPr>
          <p:cNvSpPr txBox="1"/>
          <p:nvPr/>
        </p:nvSpPr>
        <p:spPr>
          <a:xfrm>
            <a:off x="143784" y="3462121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</a:t>
            </a:r>
            <a:endParaRPr lang="en-US" sz="1400" dirty="0">
              <a:solidFill>
                <a:srgbClr val="0000FF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rgbClr val="99FF99"/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rgbClr val="99FF99"/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rgbClr val="99FF99"/>
                </a:solidFill>
                <a:latin typeface="Arial" panose="020B0604020202020204" pitchFamily="34" charset="0"/>
              </a:rPr>
              <a:t>Treponema </a:t>
            </a:r>
            <a:r>
              <a:rPr lang="en-US" sz="1400" i="1" dirty="0" err="1">
                <a:solidFill>
                  <a:srgbClr val="99FF99"/>
                </a:solidFill>
                <a:latin typeface="Arial" panose="020B0604020202020204" pitchFamily="34" charset="0"/>
              </a:rPr>
              <a:t>pallidu?m</a:t>
            </a:r>
            <a:endParaRPr lang="en-US" sz="1400" i="1" dirty="0">
              <a:solidFill>
                <a:srgbClr val="99FF99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917922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33">
            <a:extLst>
              <a:ext uri="{FF2B5EF4-FFF2-40B4-BE49-F238E27FC236}">
                <a16:creationId xmlns:a16="http://schemas.microsoft.com/office/drawing/2014/main" id="{5833AE86-497D-4BAF-A94C-C3465FCE5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126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rgbClr val="0000FF"/>
                </a:solidFill>
              </a:rPr>
              <a:t>RPR; VDRL</a:t>
            </a:r>
            <a:endParaRPr 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FTA-ABS; MHA-TP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969C59A-F33A-469A-AACD-5D90973B04BE}"/>
              </a:ext>
            </a:extLst>
          </p:cNvPr>
          <p:cNvSpPr txBox="1"/>
          <p:nvPr/>
        </p:nvSpPr>
        <p:spPr>
          <a:xfrm>
            <a:off x="143784" y="3462121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rgbClr val="0000FF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</a:t>
            </a:r>
            <a:endParaRPr lang="en-US" sz="1400" dirty="0">
              <a:solidFill>
                <a:srgbClr val="0000FF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rgbClr val="99FF99"/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rgbClr val="99FF99"/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rgbClr val="99FF99"/>
                </a:solidFill>
                <a:latin typeface="Arial" panose="020B0604020202020204" pitchFamily="34" charset="0"/>
              </a:rPr>
              <a:t>Treponema </a:t>
            </a:r>
            <a:r>
              <a:rPr lang="en-US" sz="1400" i="1" dirty="0" err="1">
                <a:solidFill>
                  <a:srgbClr val="99FF99"/>
                </a:solidFill>
                <a:latin typeface="Arial" panose="020B0604020202020204" pitchFamily="34" charset="0"/>
              </a:rPr>
              <a:t>pallid?um</a:t>
            </a:r>
            <a:endParaRPr lang="en-US" sz="1400" i="1" dirty="0">
              <a:solidFill>
                <a:srgbClr val="99FF99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878248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33">
            <a:extLst>
              <a:ext uri="{FF2B5EF4-FFF2-40B4-BE49-F238E27FC236}">
                <a16:creationId xmlns:a16="http://schemas.microsoft.com/office/drawing/2014/main" id="{C90D4E60-7E0D-48D6-A6E3-937CE0AC3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127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rgbClr val="0000FF"/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rgbClr val="0000FF"/>
                </a:solidFill>
              </a:rPr>
              <a:t>FTA-ABS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91F58B2-AC93-43D0-8C00-A905EBE6403F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rgbClr val="0000FF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</a:t>
            </a:r>
            <a:endParaRPr lang="en-US" sz="1400" dirty="0">
              <a:solidFill>
                <a:srgbClr val="0000FF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rgbClr val="99FF99"/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rgbClr val="99FF99"/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rgbClr val="99FF99"/>
                </a:solidFill>
                <a:latin typeface="Arial" panose="020B0604020202020204" pitchFamily="34" charset="0"/>
              </a:rPr>
              <a:t>Treponema </a:t>
            </a:r>
            <a:r>
              <a:rPr lang="en-US" sz="1400" i="1" dirty="0" err="1">
                <a:solidFill>
                  <a:srgbClr val="99FF99"/>
                </a:solidFill>
                <a:latin typeface="Arial" panose="020B0604020202020204" pitchFamily="34" charset="0"/>
              </a:rPr>
              <a:t>pallidu?m</a:t>
            </a:r>
            <a:endParaRPr lang="en-US" sz="1400" i="1" dirty="0">
              <a:solidFill>
                <a:srgbClr val="99FF99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211700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33">
            <a:extLst>
              <a:ext uri="{FF2B5EF4-FFF2-40B4-BE49-F238E27FC236}">
                <a16:creationId xmlns:a16="http://schemas.microsoft.com/office/drawing/2014/main" id="{28A38D8A-6966-4FA1-BFA3-4049B5F45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128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rgbClr val="0000FF"/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rgbClr val="0000FF"/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7AF5357-FA6E-490B-B2B8-75ADA6385E58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rgbClr val="0000FF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rgbClr val="99FF99"/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rgbClr val="99FF99"/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rgbClr val="99FF99"/>
                </a:solidFill>
                <a:latin typeface="Arial" panose="020B0604020202020204" pitchFamily="34" charset="0"/>
              </a:rPr>
              <a:t>Treponema </a:t>
            </a:r>
            <a:r>
              <a:rPr lang="en-US" sz="1400" i="1" dirty="0" err="1">
                <a:solidFill>
                  <a:srgbClr val="99FF99"/>
                </a:solidFill>
                <a:latin typeface="Arial" panose="020B0604020202020204" pitchFamily="34" charset="0"/>
              </a:rPr>
              <a:t>pallidu?m</a:t>
            </a:r>
            <a:endParaRPr lang="en-US" sz="1400" i="1" dirty="0">
              <a:solidFill>
                <a:srgbClr val="99FF99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5143794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33">
            <a:extLst>
              <a:ext uri="{FF2B5EF4-FFF2-40B4-BE49-F238E27FC236}">
                <a16:creationId xmlns:a16="http://schemas.microsoft.com/office/drawing/2014/main" id="{5405C102-D646-4CF7-BFD2-6DB9E6EB6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129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rgbClr val="0000FF"/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rgbClr val="0000FF"/>
                </a:solidFill>
              </a:rPr>
              <a:t>FTA-ABS; MHA-TP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F45844C-F8F3-4983-8C46-8E4AABB99EE9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rgbClr val="0000FF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Treponema pallidum</a:t>
            </a:r>
            <a:r>
              <a:rPr lang="en-US" sz="1400" i="1" dirty="0">
                <a:solidFill>
                  <a:srgbClr val="99FF99"/>
                </a:solidFill>
                <a:latin typeface="Arial" panose="020B060402020202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407299307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758FC29-6B14-4961-9B04-597FF51CEA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4D73A1-3FB1-468E-A01A-2C86EA679E7F}" type="slidenum">
              <a:rPr lang="en-US" altLang="en-US" smtClean="0"/>
              <a:pPr/>
              <a:t>13</a:t>
            </a:fld>
            <a:endParaRPr lang="en-US" altLang="en-US"/>
          </a:p>
        </p:txBody>
      </p:sp>
      <p:sp>
        <p:nvSpPr>
          <p:cNvPr id="4" name="Text Box 33">
            <a:extLst>
              <a:ext uri="{FF2B5EF4-FFF2-40B4-BE49-F238E27FC236}">
                <a16:creationId xmlns:a16="http://schemas.microsoft.com/office/drawing/2014/main" id="{B94A23CD-4DA7-4604-B0A9-4338928D9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pic>
        <p:nvPicPr>
          <p:cNvPr id="1026" name="Picture 2" descr="Necrotising herpetic retinopathies: a review and progressive outer retinal  necrosis case report - Ittner - 2016 - Clinical and Experimental Optometry  - Wiley Online Library">
            <a:extLst>
              <a:ext uri="{FF2B5EF4-FFF2-40B4-BE49-F238E27FC236}">
                <a16:creationId xmlns:a16="http://schemas.microsoft.com/office/drawing/2014/main" id="{3116AA64-0328-4BB1-8C7C-BD401C9EEC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416" y="1479346"/>
            <a:ext cx="4097007" cy="3405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Retinal Physician - Diagnosing and Managing Acute Retinal Necrosis">
            <a:extLst>
              <a:ext uri="{FF2B5EF4-FFF2-40B4-BE49-F238E27FC236}">
                <a16:creationId xmlns:a16="http://schemas.microsoft.com/office/drawing/2014/main" id="{C0FC3F63-CDC9-4372-B602-E231883888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0406" y="1476033"/>
            <a:ext cx="4198178" cy="3405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F054FFA2-649D-4D28-AB85-79E0C4C7189E}"/>
              </a:ext>
            </a:extLst>
          </p:cNvPr>
          <p:cNvSpPr txBox="1"/>
          <p:nvPr/>
        </p:nvSpPr>
        <p:spPr>
          <a:xfrm>
            <a:off x="2966399" y="6096000"/>
            <a:ext cx="32112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Retinal lesions of ARN/PORN</a:t>
            </a:r>
          </a:p>
        </p:txBody>
      </p:sp>
    </p:spTree>
    <p:extLst>
      <p:ext uri="{BB962C8B-B14F-4D97-AF65-F5344CB8AC3E}">
        <p14:creationId xmlns:p14="http://schemas.microsoft.com/office/powerpoint/2010/main" val="4287883949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33">
            <a:extLst>
              <a:ext uri="{FF2B5EF4-FFF2-40B4-BE49-F238E27FC236}">
                <a16:creationId xmlns:a16="http://schemas.microsoft.com/office/drawing/2014/main" id="{FE55B70E-0CBF-4532-89F7-3183C1AA30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130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rgbClr val="0000FF"/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rgbClr val="CADCDC"/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rgbClr val="CADCDC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CADCDC"/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rgbClr val="CADCDC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rgbClr val="CADCDC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rgbClr val="CADCDC"/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</p:spTree>
    <p:extLst>
      <p:ext uri="{BB962C8B-B14F-4D97-AF65-F5344CB8AC3E}">
        <p14:creationId xmlns:p14="http://schemas.microsoft.com/office/powerpoint/2010/main" val="383710577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33">
            <a:extLst>
              <a:ext uri="{FF2B5EF4-FFF2-40B4-BE49-F238E27FC236}">
                <a16:creationId xmlns:a16="http://schemas.microsoft.com/office/drawing/2014/main" id="{C482C449-7204-4CBB-932A-7C34B5163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131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rgbClr val="0000FF"/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rgbClr val="CADCDC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CADCDC"/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rgbClr val="CADCDC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rgbClr val="CADCDC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rgbClr val="CADCDC"/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</p:spTree>
    <p:extLst>
      <p:ext uri="{BB962C8B-B14F-4D97-AF65-F5344CB8AC3E}">
        <p14:creationId xmlns:p14="http://schemas.microsoft.com/office/powerpoint/2010/main" val="3829556239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33">
            <a:extLst>
              <a:ext uri="{FF2B5EF4-FFF2-40B4-BE49-F238E27FC236}">
                <a16:creationId xmlns:a16="http://schemas.microsoft.com/office/drawing/2014/main" id="{17B7DEFC-3391-48D4-861F-B887FC45D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132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i="1" dirty="0">
                <a:solidFill>
                  <a:srgbClr val="0000FF"/>
                </a:solidFill>
              </a:rPr>
              <a:t>RPR?; VDRL?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i="1" dirty="0">
                <a:solidFill>
                  <a:srgbClr val="0000FF"/>
                </a:solidFill>
              </a:rPr>
              <a:t>FTA-ABS?; MHA-TP?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rgbClr val="0000FF"/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rgbClr val="0000FF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rgbClr val="0000FF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?</a:t>
            </a:r>
            <a:endParaRPr lang="en-US" sz="1400" i="1" dirty="0">
              <a:solidFill>
                <a:srgbClr val="CADCDC"/>
              </a:solidFill>
              <a:latin typeface="Arial" panose="020B0604020202020204" pitchFamily="34" charset="0"/>
            </a:endParaRPr>
          </a:p>
          <a:p>
            <a:r>
              <a:rPr lang="en-US" sz="1400" dirty="0">
                <a:solidFill>
                  <a:srgbClr val="CADCDC"/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Rapid plasma regain?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i="1" dirty="0" err="1">
                <a:solidFill>
                  <a:srgbClr val="0000FF"/>
                </a:solidFill>
                <a:latin typeface="Arial" panose="020B0604020202020204" pitchFamily="34" charset="0"/>
              </a:rPr>
              <a:t>Veneral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 disease research laboratory?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Fluorescent treponemal antibody absorption?</a:t>
            </a: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i="1" dirty="0" err="1">
                <a:solidFill>
                  <a:srgbClr val="0000FF"/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 assay for 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Treponema pallidum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127381666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33">
            <a:extLst>
              <a:ext uri="{FF2B5EF4-FFF2-40B4-BE49-F238E27FC236}">
                <a16:creationId xmlns:a16="http://schemas.microsoft.com/office/drawing/2014/main" id="{4E24F51A-CA4C-4D56-A23F-9A1FEA980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133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</a:t>
            </a:r>
            <a:r>
              <a:rPr lang="en-US" sz="1400" b="1" dirty="0">
                <a:solidFill>
                  <a:srgbClr val="0000FF"/>
                </a:solidFill>
              </a:rPr>
              <a:t>VDRL</a:t>
            </a:r>
            <a:endParaRPr lang="en-US" sz="1400" b="1" dirty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rgbClr val="0000FF"/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rgbClr val="0000FF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rgbClr val="0000FF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rgbClr val="0000FF"/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rgbClr val="0000FF"/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rgbClr val="0000FF"/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rgbClr val="0000FF"/>
                </a:solidFill>
                <a:latin typeface="Arial" panose="020B0604020202020204" pitchFamily="34" charset="0"/>
              </a:rPr>
              <a:t> disease research laboratory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</p:spTree>
    <p:extLst>
      <p:ext uri="{BB962C8B-B14F-4D97-AF65-F5344CB8AC3E}">
        <p14:creationId xmlns:p14="http://schemas.microsoft.com/office/powerpoint/2010/main" val="2994753251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Box 33">
            <a:extLst>
              <a:ext uri="{FF2B5EF4-FFF2-40B4-BE49-F238E27FC236}">
                <a16:creationId xmlns:a16="http://schemas.microsoft.com/office/drawing/2014/main" id="{556FA7C5-957E-4E0A-9059-9C74475F1D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9860501"/>
              </p:ext>
            </p:extLst>
          </p:nvPr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134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67808E3-2C41-4B74-9D43-7EDDC257BA0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treatment for syphilis?</a:t>
            </a:r>
            <a:endParaRPr lang="en-US" sz="1400" i="1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IV penicillin G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How is syphilitic retinitis treated?</a:t>
            </a:r>
          </a:p>
          <a:p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rgbClr val="002060"/>
                </a:solidFill>
              </a:rPr>
              <a:t>it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10-14 days of IV Pen G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b="1" dirty="0">
                <a:solidFill>
                  <a:srgbClr val="002060"/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rgbClr val="002060"/>
                </a:solidFill>
              </a:rPr>
              <a:t>10-14 day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course of Pen G.</a:t>
            </a:r>
          </a:p>
        </p:txBody>
      </p:sp>
    </p:spTree>
    <p:extLst>
      <p:ext uri="{BB962C8B-B14F-4D97-AF65-F5344CB8AC3E}">
        <p14:creationId xmlns:p14="http://schemas.microsoft.com/office/powerpoint/2010/main" val="173054787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Box 33">
            <a:extLst>
              <a:ext uri="{FF2B5EF4-FFF2-40B4-BE49-F238E27FC236}">
                <a16:creationId xmlns:a16="http://schemas.microsoft.com/office/drawing/2014/main" id="{A617E680-3C9B-476D-95F1-C791B85656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IV Pen 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135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B354277-53EF-4981-A0C9-EDB66AB4222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treatment for syphilis?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IV penicillin G</a:t>
            </a:r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How is syphilitic retinitis treated?</a:t>
            </a:r>
          </a:p>
          <a:p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rgbClr val="002060"/>
                </a:solidFill>
              </a:rPr>
              <a:t>it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10-14 days of IV Pen G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b="1" dirty="0">
                <a:solidFill>
                  <a:srgbClr val="002060"/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rgbClr val="002060"/>
                </a:solidFill>
              </a:rPr>
              <a:t>10-14 day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course of Pen G.</a:t>
            </a:r>
          </a:p>
        </p:txBody>
      </p:sp>
    </p:spTree>
    <p:extLst>
      <p:ext uri="{BB962C8B-B14F-4D97-AF65-F5344CB8AC3E}">
        <p14:creationId xmlns:p14="http://schemas.microsoft.com/office/powerpoint/2010/main" val="3477566584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Box 33">
            <a:extLst>
              <a:ext uri="{FF2B5EF4-FFF2-40B4-BE49-F238E27FC236}">
                <a16:creationId xmlns:a16="http://schemas.microsoft.com/office/drawing/2014/main" id="{949A3DB6-3320-4565-8C0A-C8B24F657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IV Pen 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136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B354277-53EF-4981-A0C9-EDB66AB4222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treatment for syphilis?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IV penicillin G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How is syphilitic retinitis treated?</a:t>
            </a:r>
            <a:endParaRPr lang="en-US" sz="1400" i="1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rgbClr val="002060"/>
                </a:solidFill>
              </a:rPr>
              <a:t>it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10-14 days of IV Pen G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b="1" dirty="0">
                <a:solidFill>
                  <a:srgbClr val="002060"/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rgbClr val="002060"/>
                </a:solidFill>
              </a:rPr>
              <a:t>10-14 day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course of Pen G.</a:t>
            </a:r>
          </a:p>
        </p:txBody>
      </p:sp>
    </p:spTree>
    <p:extLst>
      <p:ext uri="{BB962C8B-B14F-4D97-AF65-F5344CB8AC3E}">
        <p14:creationId xmlns:p14="http://schemas.microsoft.com/office/powerpoint/2010/main" val="1704767472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Box 33">
            <a:extLst>
              <a:ext uri="{FF2B5EF4-FFF2-40B4-BE49-F238E27FC236}">
                <a16:creationId xmlns:a16="http://schemas.microsoft.com/office/drawing/2014/main" id="{28EAA580-700C-410B-8C4A-B30E18BF70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IV Pen 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137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B354277-53EF-4981-A0C9-EDB66AB4222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treatment for syphilis?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IV penicillin G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How is syphilitic retinitis treated?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chemeClr val="bg1"/>
                </a:solidFill>
              </a:rPr>
              <a:t>it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10-14 days of IV Pen G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b="1" dirty="0">
                <a:solidFill>
                  <a:srgbClr val="002060"/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rgbClr val="002060"/>
                </a:solidFill>
              </a:rPr>
              <a:t>10-14 day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course of Pen G.</a:t>
            </a:r>
          </a:p>
        </p:txBody>
      </p:sp>
    </p:spTree>
    <p:extLst>
      <p:ext uri="{BB962C8B-B14F-4D97-AF65-F5344CB8AC3E}">
        <p14:creationId xmlns:p14="http://schemas.microsoft.com/office/powerpoint/2010/main" val="3649720805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Box 33">
            <a:extLst>
              <a:ext uri="{FF2B5EF4-FFF2-40B4-BE49-F238E27FC236}">
                <a16:creationId xmlns:a16="http://schemas.microsoft.com/office/drawing/2014/main" id="{7CE47B64-CB3D-4DD8-B020-94AC7C648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IV Pen 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138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B354277-53EF-4981-A0C9-EDB66AB4222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treatment for syphilis?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IV penicillin G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How is syphilitic retinitis treated?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chemeClr val="bg1"/>
                </a:solidFill>
              </a:rPr>
              <a:t>it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chemeClr val="bg1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?</a:t>
            </a:r>
            <a:endParaRPr lang="en-US" sz="1400" i="1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10-14 days of IV Pen G</a:t>
            </a: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b="1" dirty="0">
                <a:solidFill>
                  <a:srgbClr val="002060"/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rgbClr val="002060"/>
                </a:solidFill>
              </a:rPr>
              <a:t>10-14 day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course of Pen G.</a:t>
            </a:r>
          </a:p>
        </p:txBody>
      </p:sp>
    </p:spTree>
    <p:extLst>
      <p:ext uri="{BB962C8B-B14F-4D97-AF65-F5344CB8AC3E}">
        <p14:creationId xmlns:p14="http://schemas.microsoft.com/office/powerpoint/2010/main" val="2734488371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Box 33">
            <a:extLst>
              <a:ext uri="{FF2B5EF4-FFF2-40B4-BE49-F238E27FC236}">
                <a16:creationId xmlns:a16="http://schemas.microsoft.com/office/drawing/2014/main" id="{8DE1CF2E-464C-4124-9C7A-D52B0D9347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IV Pen 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139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B354277-53EF-4981-A0C9-EDB66AB4222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treatment for syphilis?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IV penicillin G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How is syphilitic retinitis treated?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chemeClr val="bg1"/>
                </a:solidFill>
              </a:rPr>
              <a:t>it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chemeClr val="bg1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10-14 days of IV Pen G</a:t>
            </a:r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endParaRPr lang="en-US" sz="1400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rgbClr val="002060"/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rgbClr val="002060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b="1" dirty="0">
                <a:solidFill>
                  <a:srgbClr val="002060"/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rgbClr val="002060"/>
                </a:solidFill>
              </a:rPr>
              <a:t>10-14 day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course of Pen G.</a:t>
            </a:r>
          </a:p>
        </p:txBody>
      </p:sp>
    </p:spTree>
    <p:extLst>
      <p:ext uri="{BB962C8B-B14F-4D97-AF65-F5344CB8AC3E}">
        <p14:creationId xmlns:p14="http://schemas.microsoft.com/office/powerpoint/2010/main" val="36130969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030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1030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F619C93-C275-49D9-8302-260D8964817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14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Large area</a:t>
            </a:r>
            <a:r>
              <a:rPr lang="en-US" altLang="en-US" sz="1400" b="1" u="sng" dirty="0">
                <a:solidFill>
                  <a:srgbClr val="0000FF"/>
                </a:solidFill>
              </a:rPr>
              <a:t>s</a:t>
            </a:r>
            <a:r>
              <a:rPr lang="en-US" altLang="en-US" sz="1400" dirty="0">
                <a:solidFill>
                  <a:srgbClr val="0000FF"/>
                </a:solidFill>
              </a:rPr>
              <a:t> of whitened, necrotic retina</a:t>
            </a: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FFC000"/>
                </a:solidFill>
              </a:rPr>
              <a:t>rhegmatogenous</a:t>
            </a:r>
            <a:r>
              <a:rPr lang="en-US" altLang="en-US" sz="1400" dirty="0">
                <a:solidFill>
                  <a:srgbClr val="FFC000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70966" y="4435157"/>
            <a:ext cx="5537926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The word ‘</a:t>
            </a:r>
            <a:r>
              <a:rPr lang="en-US" sz="1400" dirty="0">
                <a:solidFill>
                  <a:srgbClr val="0000FF"/>
                </a:solidFill>
              </a:rPr>
              <a:t>areas</a:t>
            </a:r>
            <a:r>
              <a:rPr lang="en-US" sz="1400" i="1" dirty="0">
                <a:solidFill>
                  <a:srgbClr val="0000FF"/>
                </a:solidFill>
              </a:rPr>
              <a:t>’ is plural. Are ARN and PORN multifocal diseases?</a:t>
            </a:r>
          </a:p>
          <a:p>
            <a:r>
              <a:rPr lang="en-US" sz="1400" dirty="0">
                <a:solidFill>
                  <a:srgbClr val="FFFF00"/>
                </a:solidFill>
              </a:rPr>
              <a:t>Yes, that is one of the defining features of these conditions</a:t>
            </a:r>
          </a:p>
        </p:txBody>
      </p:sp>
      <p:sp>
        <p:nvSpPr>
          <p:cNvPr id="11" name="Text Box 33">
            <a:extLst>
              <a:ext uri="{FF2B5EF4-FFF2-40B4-BE49-F238E27FC236}">
                <a16:creationId xmlns:a16="http://schemas.microsoft.com/office/drawing/2014/main" id="{B9C567F6-0F3F-49A3-A3EE-3914B9B309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384842423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Box 33">
            <a:extLst>
              <a:ext uri="{FF2B5EF4-FFF2-40B4-BE49-F238E27FC236}">
                <a16:creationId xmlns:a16="http://schemas.microsoft.com/office/drawing/2014/main" id="{29D4F5AE-DDB3-4CFD-B190-8530AF557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IV Pen 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140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B354277-53EF-4981-A0C9-EDB66AB4222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treatment for syphilis?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IV penicillin G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How is syphilitic retinitis treated?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chemeClr val="bg1"/>
                </a:solidFill>
              </a:rPr>
              <a:t>it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chemeClr val="bg1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10-14 days of IV Pen G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chemeClr val="bg1"/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chemeClr val="bg1"/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?</a:t>
            </a:r>
            <a:endParaRPr lang="en-US" sz="1400" i="1" dirty="0">
              <a:solidFill>
                <a:srgbClr val="002060"/>
              </a:solidFill>
              <a:latin typeface="Arial" panose="020B0604020202020204" pitchFamily="34" charset="0"/>
            </a:endParaRPr>
          </a:p>
          <a:p>
            <a:r>
              <a:rPr lang="en-US" sz="1400" b="1" dirty="0">
                <a:solidFill>
                  <a:srgbClr val="002060"/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rgbClr val="002060"/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rgbClr val="002060"/>
                </a:solidFill>
              </a:rPr>
              <a:t>10-14 day </a:t>
            </a:r>
            <a:r>
              <a:rPr lang="en-US" sz="1400" dirty="0">
                <a:solidFill>
                  <a:srgbClr val="002060"/>
                </a:solidFill>
                <a:latin typeface="Arial" panose="020B0604020202020204" pitchFamily="34" charset="0"/>
              </a:rPr>
              <a:t>course of Pen G.</a:t>
            </a:r>
          </a:p>
        </p:txBody>
      </p:sp>
    </p:spTree>
    <p:extLst>
      <p:ext uri="{BB962C8B-B14F-4D97-AF65-F5344CB8AC3E}">
        <p14:creationId xmlns:p14="http://schemas.microsoft.com/office/powerpoint/2010/main" val="8861841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Box 33">
            <a:extLst>
              <a:ext uri="{FF2B5EF4-FFF2-40B4-BE49-F238E27FC236}">
                <a16:creationId xmlns:a16="http://schemas.microsoft.com/office/drawing/2014/main" id="{0650C0DF-C0FF-442F-AC17-7C8E6B4985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IV Pen 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141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B354277-53EF-4981-A0C9-EDB66AB4222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treatment for syphilis?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IV penicillin G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How is syphilitic retinitis treated?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chemeClr val="bg1"/>
                </a:solidFill>
              </a:rPr>
              <a:t>it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chemeClr val="bg1"/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10-14 days of IV Pen G</a:t>
            </a:r>
          </a:p>
          <a:p>
            <a:endParaRPr lang="en-US" sz="1400" dirty="0">
              <a:solidFill>
                <a:schemeClr val="bg1"/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chemeClr val="bg1"/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chemeClr val="bg1"/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chemeClr val="bg1"/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b="1" dirty="0">
                <a:solidFill>
                  <a:schemeClr val="bg1"/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chemeClr val="bg1"/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chemeClr val="bg1"/>
                </a:solidFill>
              </a:rPr>
              <a:t>10-14 day </a:t>
            </a:r>
            <a:r>
              <a:rPr lang="en-US" sz="1400" dirty="0">
                <a:solidFill>
                  <a:schemeClr val="bg1"/>
                </a:solidFill>
                <a:latin typeface="Arial" panose="020B0604020202020204" pitchFamily="34" charset="0"/>
              </a:rPr>
              <a:t>course of Pen G.</a:t>
            </a:r>
          </a:p>
        </p:txBody>
      </p:sp>
    </p:spTree>
    <p:extLst>
      <p:ext uri="{BB962C8B-B14F-4D97-AF65-F5344CB8AC3E}">
        <p14:creationId xmlns:p14="http://schemas.microsoft.com/office/powerpoint/2010/main" val="3396808454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Box 33">
            <a:extLst>
              <a:ext uri="{FF2B5EF4-FFF2-40B4-BE49-F238E27FC236}">
                <a16:creationId xmlns:a16="http://schemas.microsoft.com/office/drawing/2014/main" id="{A8493FA2-D680-4F53-A185-4A1F35F0E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IV Pen 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142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B354277-53EF-4981-A0C9-EDB66AB4222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What is the treatment for syphilis?</a:t>
            </a:r>
          </a:p>
          <a:p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IV penicillin G</a:t>
            </a:r>
          </a:p>
          <a:p>
            <a:endParaRPr lang="en-US" sz="1400" dirty="0">
              <a:solidFill>
                <a:schemeClr val="bg2">
                  <a:lumMod val="7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How is syphilitic retinitis treated?</a:t>
            </a:r>
          </a:p>
          <a:p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</a:rPr>
              <a:t>it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chemeClr val="bg2">
                  <a:lumMod val="7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10-14 days of IV Pen G</a:t>
            </a:r>
          </a:p>
          <a:p>
            <a:endParaRPr lang="en-US" sz="1400" dirty="0">
              <a:solidFill>
                <a:schemeClr val="bg2">
                  <a:lumMod val="7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b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</a:rPr>
              <a:t>10-14 day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course of Pen G.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5049BD6-8641-495F-9EFC-702EC829C7DC}"/>
              </a:ext>
            </a:extLst>
          </p:cNvPr>
          <p:cNvSpPr txBox="1"/>
          <p:nvPr/>
        </p:nvSpPr>
        <p:spPr>
          <a:xfrm>
            <a:off x="985374" y="4874162"/>
            <a:ext cx="558864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2060"/>
                </a:solidFill>
              </a:rPr>
              <a:t>How responsive to IV Pen G is syphilitic retinitis?</a:t>
            </a:r>
            <a:endParaRPr lang="en-US" sz="1400" i="1" dirty="0">
              <a:solidFill>
                <a:schemeClr val="bg1"/>
              </a:solidFill>
            </a:endParaRPr>
          </a:p>
          <a:p>
            <a:r>
              <a:rPr lang="en-US" sz="1400" dirty="0">
                <a:solidFill>
                  <a:schemeClr val="bg1"/>
                </a:solidFill>
              </a:rPr>
              <a:t>Exquisitely so, and this helps confirm the diagnosis--</a:t>
            </a:r>
            <a:r>
              <a:rPr lang="en-US" sz="1400" dirty="0" err="1">
                <a:solidFill>
                  <a:schemeClr val="bg1"/>
                </a:solidFill>
              </a:rPr>
              <a:t>ie</a:t>
            </a:r>
            <a:r>
              <a:rPr lang="en-US" sz="1400" dirty="0">
                <a:solidFill>
                  <a:schemeClr val="bg1"/>
                </a:solidFill>
              </a:rPr>
              <a:t>, if the retinitis doesn’t respond rapidly once </a:t>
            </a:r>
            <a:r>
              <a:rPr lang="en-US" sz="1400" dirty="0" err="1">
                <a:solidFill>
                  <a:schemeClr val="bg1"/>
                </a:solidFill>
              </a:rPr>
              <a:t>tx</a:t>
            </a:r>
            <a:r>
              <a:rPr lang="en-US" sz="1400" dirty="0">
                <a:solidFill>
                  <a:schemeClr val="bg1"/>
                </a:solidFill>
              </a:rPr>
              <a:t> is initiated, question the diagnosis</a:t>
            </a:r>
          </a:p>
        </p:txBody>
      </p:sp>
    </p:spTree>
    <p:extLst>
      <p:ext uri="{BB962C8B-B14F-4D97-AF65-F5344CB8AC3E}">
        <p14:creationId xmlns:p14="http://schemas.microsoft.com/office/powerpoint/2010/main" val="352293080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 Box 33">
            <a:extLst>
              <a:ext uri="{FF2B5EF4-FFF2-40B4-BE49-F238E27FC236}">
                <a16:creationId xmlns:a16="http://schemas.microsoft.com/office/drawing/2014/main" id="{52399F49-A0C0-49B6-96AD-66B90C823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graphicFrame>
        <p:nvGraphicFramePr>
          <p:cNvPr id="79874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04" name="Group 32"/>
          <p:cNvGraphicFramePr>
            <a:graphicFrameLocks noGrp="1"/>
          </p:cNvGraphicFramePr>
          <p:nvPr/>
        </p:nvGraphicFramePr>
        <p:xfrm>
          <a:off x="2895600" y="1447800"/>
          <a:ext cx="6096000" cy="4073463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Syphilitic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IV Pen 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34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9964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50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7707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77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1CC4B6A-2F8E-458A-818D-487D692388A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143</a:t>
            </a:fld>
            <a:endParaRPr lang="en-US" altLang="en-US" sz="100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F5BA94B-6287-4CA8-AB63-D77931576BBF}"/>
              </a:ext>
            </a:extLst>
          </p:cNvPr>
          <p:cNvSpPr txBox="1"/>
          <p:nvPr/>
        </p:nvSpPr>
        <p:spPr>
          <a:xfrm>
            <a:off x="2590800" y="499591"/>
            <a:ext cx="6394174" cy="830997"/>
          </a:xfrm>
          <a:prstGeom prst="rect">
            <a:avLst/>
          </a:prstGeom>
          <a:solidFill>
            <a:srgbClr val="7030A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There is another entity in the </a:t>
            </a:r>
            <a:r>
              <a:rPr lang="en-US" sz="1600" i="1" dirty="0" err="1">
                <a:solidFill>
                  <a:schemeClr val="bg1">
                    <a:lumMod val="50000"/>
                  </a:schemeClr>
                </a:solidFill>
              </a:rPr>
              <a:t>DDx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for an ARN-like presentation that </a:t>
            </a:r>
            <a:r>
              <a:rPr lang="en-US" sz="1600" b="1" i="1" dirty="0">
                <a:solidFill>
                  <a:schemeClr val="bg1"/>
                </a:solidFill>
              </a:rPr>
              <a:t>must</a:t>
            </a:r>
            <a:r>
              <a:rPr lang="en-US" sz="1600" i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600" b="1" i="1" dirty="0">
                <a:solidFill>
                  <a:schemeClr val="bg1"/>
                </a:solidFill>
              </a:rPr>
              <a:t>be considered 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in </a:t>
            </a:r>
            <a:r>
              <a:rPr lang="en-US" sz="1600" b="1" dirty="0">
                <a:solidFill>
                  <a:schemeClr val="bg1">
                    <a:lumMod val="50000"/>
                  </a:schemeClr>
                </a:solidFill>
              </a:rPr>
              <a:t>every</a:t>
            </a:r>
            <a:r>
              <a:rPr lang="en-US" sz="1600" i="1" dirty="0">
                <a:solidFill>
                  <a:schemeClr val="bg1">
                    <a:lumMod val="50000"/>
                  </a:schemeClr>
                </a:solidFill>
              </a:rPr>
              <a:t> immunocompromised pt. What is it?</a:t>
            </a:r>
          </a:p>
          <a:p>
            <a:pPr algn="r"/>
            <a:r>
              <a:rPr lang="en-US" sz="1600" dirty="0">
                <a:solidFill>
                  <a:schemeClr val="bg1">
                    <a:lumMod val="50000"/>
                  </a:schemeClr>
                </a:solidFill>
              </a:rPr>
              <a:t>Syphilitic retinitis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6DB85FBF-3002-4F89-A793-F4AACBB0D686}"/>
              </a:ext>
            </a:extLst>
          </p:cNvPr>
          <p:cNvSpPr/>
          <p:nvPr/>
        </p:nvSpPr>
        <p:spPr>
          <a:xfrm>
            <a:off x="2743200" y="660398"/>
            <a:ext cx="2286000" cy="568588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0D3415-C8AE-4E6B-8953-2F32258112FD}"/>
              </a:ext>
            </a:extLst>
          </p:cNvPr>
          <p:cNvSpPr txBox="1"/>
          <p:nvPr/>
        </p:nvSpPr>
        <p:spPr>
          <a:xfrm>
            <a:off x="228600" y="1447800"/>
            <a:ext cx="6301725" cy="738664"/>
          </a:xfrm>
          <a:prstGeom prst="rect">
            <a:avLst/>
          </a:prstGeom>
          <a:solidFill>
            <a:srgbClr val="FF99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8C8C8C"/>
                </a:solidFill>
              </a:rPr>
              <a:t>How does one go about ‘considering’ the dx of syphilitic retinitis?</a:t>
            </a:r>
          </a:p>
          <a:p>
            <a:r>
              <a:rPr lang="en-US" sz="1400" dirty="0">
                <a:solidFill>
                  <a:srgbClr val="8C8C8C"/>
                </a:solidFill>
              </a:rPr>
              <a:t>The first step would be…performing serum testing for syphilis employing both</a:t>
            </a:r>
          </a:p>
          <a:p>
            <a:r>
              <a:rPr lang="en-US" sz="1400" b="1" dirty="0">
                <a:solidFill>
                  <a:srgbClr val="0000FF"/>
                </a:solidFill>
              </a:rPr>
              <a:t>treponemal  and  nontreponemal  assays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CF60F85-70BE-432E-A7ED-BA8413A291DF}"/>
              </a:ext>
            </a:extLst>
          </p:cNvPr>
          <p:cNvSpPr txBox="1"/>
          <p:nvPr/>
        </p:nvSpPr>
        <p:spPr>
          <a:xfrm>
            <a:off x="0" y="2414601"/>
            <a:ext cx="6477000" cy="954107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does it mean to say a test is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 vs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Nontreponemal tests measure antibodies against  cardiolipin , a phospholipid released during syphilis infection. Treponemal tests measure antibodies directed against the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T pallidum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organism itself.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3FC32BD-7583-45F6-905B-89792B792F15}"/>
              </a:ext>
            </a:extLst>
          </p:cNvPr>
          <p:cNvSpPr/>
          <p:nvPr/>
        </p:nvSpPr>
        <p:spPr>
          <a:xfrm>
            <a:off x="122899" y="1752600"/>
            <a:ext cx="3839501" cy="568588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1F35E6-A975-4110-B331-F2E4D7D9F9BD}"/>
              </a:ext>
            </a:extLst>
          </p:cNvPr>
          <p:cNvSpPr txBox="1"/>
          <p:nvPr/>
        </p:nvSpPr>
        <p:spPr>
          <a:xfrm>
            <a:off x="0" y="2468073"/>
            <a:ext cx="4690708" cy="738664"/>
          </a:xfrm>
          <a:prstGeom prst="rect">
            <a:avLst/>
          </a:prstGeom>
          <a:solidFill>
            <a:srgbClr val="FFCC66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50000"/>
                  </a:schemeClr>
                </a:solidFill>
              </a:rPr>
              <a:t>Which commonly-performed tests are in which category?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--Nontreponemal: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RPR; VDRL</a:t>
            </a:r>
          </a:p>
          <a:p>
            <a:r>
              <a:rPr lang="en-US" sz="1400" dirty="0">
                <a:solidFill>
                  <a:schemeClr val="bg1">
                    <a:lumMod val="50000"/>
                  </a:schemeClr>
                </a:solidFill>
              </a:rPr>
              <a:t>--Treponemal: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</a:rPr>
              <a:t>FTA-ABS; MHA-TP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A6D23F-FEEF-4B91-802F-764A56AF302F}"/>
              </a:ext>
            </a:extLst>
          </p:cNvPr>
          <p:cNvSpPr txBox="1"/>
          <p:nvPr/>
        </p:nvSpPr>
        <p:spPr>
          <a:xfrm>
            <a:off x="122899" y="4787971"/>
            <a:ext cx="6843108" cy="1169551"/>
          </a:xfrm>
          <a:prstGeom prst="rect">
            <a:avLst/>
          </a:prstGeom>
          <a:solidFill>
            <a:srgbClr val="CADCDC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If an ARN-like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pt’s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serology tests positive, what maneuver/test should be performed?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Lumbar puncture with CSF evaluation for syphilis, along with cell count and protein  </a:t>
            </a:r>
          </a:p>
          <a:p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Which test should be performed on the CSF to assess for </a:t>
            </a:r>
            <a:r>
              <a:rPr lang="en-US" sz="1400" i="1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 is probably the preferred test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91800C-FC26-4426-8570-8AA44ADE4B90}"/>
              </a:ext>
            </a:extLst>
          </p:cNvPr>
          <p:cNvSpPr txBox="1"/>
          <p:nvPr/>
        </p:nvSpPr>
        <p:spPr>
          <a:xfrm>
            <a:off x="143784" y="3469732"/>
            <a:ext cx="5442003" cy="1169551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What does each acronym stand for?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RPR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Rapid plasma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reagin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VDRL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Veneral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disease research laboratory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FTA-ABS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Fluorescent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treponemal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antibody absorption</a:t>
            </a:r>
          </a:p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--</a:t>
            </a: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MHA-TP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: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Microhemagglutination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 assay for </a:t>
            </a:r>
            <a:r>
              <a:rPr lang="en-US" sz="1400" i="1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</a:rPr>
              <a:t>Treponema pallidum?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B354277-53EF-4981-A0C9-EDB66AB42221}"/>
              </a:ext>
            </a:extLst>
          </p:cNvPr>
          <p:cNvSpPr txBox="1"/>
          <p:nvPr/>
        </p:nvSpPr>
        <p:spPr>
          <a:xfrm>
            <a:off x="625199" y="3991431"/>
            <a:ext cx="6309001" cy="2677656"/>
          </a:xfrm>
          <a:prstGeom prst="rect">
            <a:avLst/>
          </a:prstGeom>
          <a:solidFill>
            <a:srgbClr val="00206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What is the treatment for syphilis?</a:t>
            </a:r>
          </a:p>
          <a:p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IV penicillin G</a:t>
            </a:r>
          </a:p>
          <a:p>
            <a:endParaRPr lang="en-US" sz="1400" dirty="0">
              <a:solidFill>
                <a:schemeClr val="bg2">
                  <a:lumMod val="7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How is syphilitic retinitis treated?</a:t>
            </a:r>
          </a:p>
          <a:p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Because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</a:rPr>
              <a:t>it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is considered to be evidence of neurosyphilis, it is treated as such</a:t>
            </a:r>
          </a:p>
          <a:p>
            <a:endParaRPr lang="en-US" sz="1400" dirty="0">
              <a:solidFill>
                <a:schemeClr val="bg2">
                  <a:lumMod val="7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What is the standard treatment for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neurosyphilis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10-14 days of IV Pen G</a:t>
            </a:r>
          </a:p>
          <a:p>
            <a:endParaRPr lang="en-US" sz="1400" dirty="0">
              <a:solidFill>
                <a:schemeClr val="bg2">
                  <a:lumMod val="75000"/>
                </a:schemeClr>
              </a:solidFill>
              <a:latin typeface="Arial" panose="020B0604020202020204" pitchFamily="34" charset="0"/>
            </a:endParaRPr>
          </a:p>
          <a:p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What if the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pt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 is allergic to penicillin--what is the alternative </a:t>
            </a:r>
            <a:r>
              <a:rPr lang="en-US" sz="1400" i="1" dirty="0" err="1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tx</a:t>
            </a:r>
            <a:r>
              <a:rPr lang="en-US" sz="1400" i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?</a:t>
            </a:r>
          </a:p>
          <a:p>
            <a:r>
              <a:rPr lang="en-US" sz="1400" b="1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There is none.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The </a:t>
            </a:r>
            <a:r>
              <a:rPr lang="en-US" sz="1400" dirty="0" err="1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pt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 must undergo penicillin desensitization, then the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</a:rPr>
              <a:t>10-14 day </a:t>
            </a:r>
            <a:r>
              <a:rPr lang="en-US" sz="1400" dirty="0">
                <a:solidFill>
                  <a:schemeClr val="bg2">
                    <a:lumMod val="75000"/>
                  </a:schemeClr>
                </a:solidFill>
                <a:latin typeface="Arial" panose="020B0604020202020204" pitchFamily="34" charset="0"/>
              </a:rPr>
              <a:t>course of Pen G.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3D5FE20-0577-461B-8911-839432A87A50}"/>
              </a:ext>
            </a:extLst>
          </p:cNvPr>
          <p:cNvSpPr txBox="1"/>
          <p:nvPr/>
        </p:nvSpPr>
        <p:spPr>
          <a:xfrm>
            <a:off x="985374" y="4874162"/>
            <a:ext cx="5588649" cy="73866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2060"/>
                </a:solidFill>
              </a:rPr>
              <a:t>How responsive to IV Pen G is syphilitic retinitis?</a:t>
            </a:r>
          </a:p>
          <a:p>
            <a:r>
              <a:rPr lang="en-US" sz="1400" dirty="0">
                <a:solidFill>
                  <a:srgbClr val="002060"/>
                </a:solidFill>
              </a:rPr>
              <a:t>Exquisitely so, and this helps confirm the diagnosis--</a:t>
            </a:r>
            <a:r>
              <a:rPr lang="en-US" sz="1400" dirty="0" err="1">
                <a:solidFill>
                  <a:srgbClr val="002060"/>
                </a:solidFill>
              </a:rPr>
              <a:t>ie</a:t>
            </a:r>
            <a:r>
              <a:rPr lang="en-US" sz="1400" dirty="0">
                <a:solidFill>
                  <a:srgbClr val="002060"/>
                </a:solidFill>
              </a:rPr>
              <a:t>, if the retinitis doesn’t respond rapidly once </a:t>
            </a:r>
            <a:r>
              <a:rPr lang="en-US" sz="1400" dirty="0" err="1">
                <a:solidFill>
                  <a:srgbClr val="002060"/>
                </a:solidFill>
              </a:rPr>
              <a:t>tx</a:t>
            </a:r>
            <a:r>
              <a:rPr lang="en-US" sz="1400" dirty="0">
                <a:solidFill>
                  <a:srgbClr val="002060"/>
                </a:solidFill>
              </a:rPr>
              <a:t> is initiated, question the diagnosis</a:t>
            </a:r>
          </a:p>
        </p:txBody>
      </p:sp>
    </p:spTree>
    <p:extLst>
      <p:ext uri="{BB962C8B-B14F-4D97-AF65-F5344CB8AC3E}">
        <p14:creationId xmlns:p14="http://schemas.microsoft.com/office/powerpoint/2010/main" val="53825676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030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1030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F619C93-C275-49D9-8302-260D8964817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15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Large area</a:t>
            </a:r>
            <a:r>
              <a:rPr lang="en-US" altLang="en-US" sz="1400" b="1" u="sng" dirty="0">
                <a:solidFill>
                  <a:srgbClr val="0000FF"/>
                </a:solidFill>
              </a:rPr>
              <a:t>s</a:t>
            </a:r>
            <a:r>
              <a:rPr lang="en-US" altLang="en-US" sz="1400" dirty="0">
                <a:solidFill>
                  <a:srgbClr val="0000FF"/>
                </a:solidFill>
              </a:rPr>
              <a:t> of whitened, necrotic retina</a:t>
            </a: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FFC000"/>
                </a:solidFill>
              </a:rPr>
              <a:t>rhegmatogenous</a:t>
            </a:r>
            <a:r>
              <a:rPr lang="en-US" altLang="en-US" sz="1400" dirty="0">
                <a:solidFill>
                  <a:srgbClr val="FFC000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70966" y="4435157"/>
            <a:ext cx="5537926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The word ‘</a:t>
            </a:r>
            <a:r>
              <a:rPr lang="en-US" sz="1400" dirty="0">
                <a:solidFill>
                  <a:srgbClr val="0000FF"/>
                </a:solidFill>
              </a:rPr>
              <a:t>areas</a:t>
            </a:r>
            <a:r>
              <a:rPr lang="en-US" sz="1400" i="1" dirty="0">
                <a:solidFill>
                  <a:srgbClr val="0000FF"/>
                </a:solidFill>
              </a:rPr>
              <a:t>’ is plural. Are ARN and PORN multifocal diseases?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Yes, that is one of the defining features of these conditions</a:t>
            </a:r>
          </a:p>
        </p:txBody>
      </p:sp>
      <p:sp>
        <p:nvSpPr>
          <p:cNvPr id="11" name="Text Box 33">
            <a:extLst>
              <a:ext uri="{FF2B5EF4-FFF2-40B4-BE49-F238E27FC236}">
                <a16:creationId xmlns:a16="http://schemas.microsoft.com/office/drawing/2014/main" id="{EFEAE917-93E0-4F12-8F9B-F43B9417E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377191122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030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1030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F619C93-C275-49D9-8302-260D8964817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16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Large areas of whitened, necrotic retina</a:t>
            </a:r>
            <a:endParaRPr lang="en-US" altLang="en-US" sz="1400" b="1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b="1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FFC000"/>
                </a:solidFill>
              </a:rPr>
              <a:t>rhegmatogenous</a:t>
            </a:r>
            <a:r>
              <a:rPr lang="en-US" altLang="en-US" sz="1400" dirty="0">
                <a:solidFill>
                  <a:srgbClr val="FFC000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3" name="Oval 2"/>
          <p:cNvSpPr/>
          <p:nvPr/>
        </p:nvSpPr>
        <p:spPr>
          <a:xfrm>
            <a:off x="1524000" y="3914456"/>
            <a:ext cx="3810000" cy="5334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55152" y="4536757"/>
            <a:ext cx="3724096" cy="523220"/>
          </a:xfrm>
          <a:prstGeom prst="rect">
            <a:avLst/>
          </a:prstGeom>
          <a:solidFill>
            <a:srgbClr val="FFCC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Which layers of the retina are involved?</a:t>
            </a:r>
            <a:endParaRPr lang="en-US" sz="1400" i="1" dirty="0">
              <a:solidFill>
                <a:srgbClr val="FFCCFF"/>
              </a:solidFill>
            </a:endParaRPr>
          </a:p>
          <a:p>
            <a:r>
              <a:rPr lang="en-US" sz="1400" dirty="0">
                <a:solidFill>
                  <a:srgbClr val="FFCCFF"/>
                </a:solidFill>
              </a:rPr>
              <a:t>All of them; </a:t>
            </a:r>
            <a:r>
              <a:rPr lang="en-US" sz="1400" dirty="0" err="1">
                <a:solidFill>
                  <a:srgbClr val="FFCCFF"/>
                </a:solidFill>
              </a:rPr>
              <a:t>ie</a:t>
            </a:r>
            <a:r>
              <a:rPr lang="en-US" sz="1400" dirty="0">
                <a:solidFill>
                  <a:srgbClr val="FFCCFF"/>
                </a:solidFill>
              </a:rPr>
              <a:t>, the lesions are </a:t>
            </a:r>
            <a:r>
              <a:rPr lang="en-US" sz="1400" b="1" dirty="0">
                <a:solidFill>
                  <a:srgbClr val="FFCCFF"/>
                </a:solidFill>
              </a:rPr>
              <a:t>full thickness</a:t>
            </a:r>
          </a:p>
        </p:txBody>
      </p:sp>
      <p:sp>
        <p:nvSpPr>
          <p:cNvPr id="12" name="Text Box 33">
            <a:extLst>
              <a:ext uri="{FF2B5EF4-FFF2-40B4-BE49-F238E27FC236}">
                <a16:creationId xmlns:a16="http://schemas.microsoft.com/office/drawing/2014/main" id="{E208C301-31EE-4EED-8181-EF055DAA3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32302565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030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1030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F619C93-C275-49D9-8302-260D8964817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17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1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b="1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FFC000"/>
                </a:solidFill>
              </a:rPr>
              <a:t>rhegmatogenous</a:t>
            </a:r>
            <a:r>
              <a:rPr lang="en-US" altLang="en-US" sz="1400" dirty="0">
                <a:solidFill>
                  <a:srgbClr val="FFC000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3" name="Oval 2"/>
          <p:cNvSpPr/>
          <p:nvPr/>
        </p:nvSpPr>
        <p:spPr>
          <a:xfrm>
            <a:off x="1524000" y="3914456"/>
            <a:ext cx="3810000" cy="5334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55152" y="4536757"/>
            <a:ext cx="3724096" cy="523220"/>
          </a:xfrm>
          <a:prstGeom prst="rect">
            <a:avLst/>
          </a:prstGeom>
          <a:solidFill>
            <a:srgbClr val="FFCCFF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Which layers of the retina are involved?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All of them; </a:t>
            </a:r>
            <a:r>
              <a:rPr lang="en-US" sz="1400" dirty="0" err="1">
                <a:solidFill>
                  <a:srgbClr val="0000FF"/>
                </a:solidFill>
              </a:rPr>
              <a:t>ie</a:t>
            </a:r>
            <a:r>
              <a:rPr lang="en-US" sz="1400" dirty="0">
                <a:solidFill>
                  <a:srgbClr val="0000FF"/>
                </a:solidFill>
              </a:rPr>
              <a:t>, the lesions are </a:t>
            </a:r>
            <a:r>
              <a:rPr lang="en-US" sz="1400" b="1" dirty="0">
                <a:solidFill>
                  <a:srgbClr val="0000FF"/>
                </a:solidFill>
              </a:rPr>
              <a:t>full thickness</a:t>
            </a:r>
          </a:p>
        </p:txBody>
      </p:sp>
      <p:sp>
        <p:nvSpPr>
          <p:cNvPr id="12" name="Text Box 33">
            <a:extLst>
              <a:ext uri="{FF2B5EF4-FFF2-40B4-BE49-F238E27FC236}">
                <a16:creationId xmlns:a16="http://schemas.microsoft.com/office/drawing/2014/main" id="{C7E56ACB-2D0C-41C6-8E76-4912EDA06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191272459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327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1132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B31617A-7547-439C-B187-F745C7B23791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18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do these lesions do over time?</a:t>
            </a:r>
            <a:endParaRPr lang="en-US" altLang="en-US" sz="1400" i="1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FFC000"/>
                </a:solidFill>
              </a:rPr>
              <a:t>rhegmatogenous</a:t>
            </a:r>
            <a:r>
              <a:rPr lang="en-US" altLang="en-US" sz="1400" dirty="0">
                <a:solidFill>
                  <a:srgbClr val="FFC000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FBFA64B5-5615-4CAD-B784-F626745EFE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235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1235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FF0B6F57-6384-4BB9-A737-3C79293029A1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19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They enlarge, coalesce circumferentially, then head toward the posterior pole</a:t>
            </a: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FFC000"/>
                </a:solidFill>
              </a:rPr>
              <a:t>rhegmatogenous</a:t>
            </a:r>
            <a:r>
              <a:rPr lang="en-US" altLang="en-US" sz="1400" dirty="0">
                <a:solidFill>
                  <a:srgbClr val="FFC000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51087B03-0181-42FA-8346-65BAF4C98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05" name="Group 309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099" name="Group 3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Immuno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159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416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CBF825EB-17AC-496C-8474-228375274870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</a:t>
            </a:fld>
            <a:endParaRPr lang="en-US" altLang="en-US" sz="1000"/>
          </a:p>
        </p:txBody>
      </p:sp>
      <p:sp>
        <p:nvSpPr>
          <p:cNvPr id="4161" name="TextBox 1"/>
          <p:cNvSpPr txBox="1">
            <a:spLocks noChangeArrowheads="1"/>
          </p:cNvSpPr>
          <p:nvPr/>
        </p:nvSpPr>
        <p:spPr bwMode="auto">
          <a:xfrm>
            <a:off x="3429000" y="2590800"/>
            <a:ext cx="3459163" cy="738188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00" dirty="0">
                <a:solidFill>
                  <a:schemeClr val="bg1"/>
                </a:solidFill>
              </a:rPr>
              <a:t>ARN</a:t>
            </a:r>
            <a:r>
              <a:rPr lang="en-US" sz="1400" i="1" dirty="0">
                <a:solidFill>
                  <a:schemeClr val="bg1"/>
                </a:solidFill>
              </a:rPr>
              <a:t> and </a:t>
            </a:r>
            <a:r>
              <a:rPr lang="en-US" sz="1400" dirty="0">
                <a:solidFill>
                  <a:schemeClr val="bg1"/>
                </a:solidFill>
              </a:rPr>
              <a:t>PORN</a:t>
            </a:r>
            <a:r>
              <a:rPr lang="en-US" sz="1400" i="1" dirty="0">
                <a:solidFill>
                  <a:schemeClr val="bg1"/>
                </a:solidFill>
              </a:rPr>
              <a:t> are acronyms for: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/>
                </a:solidFill>
              </a:rPr>
              <a:t>ARN</a:t>
            </a:r>
            <a:r>
              <a:rPr lang="en-US" sz="1400" dirty="0">
                <a:solidFill>
                  <a:schemeClr val="bg1"/>
                </a:solidFill>
              </a:rPr>
              <a:t>: </a:t>
            </a:r>
            <a:r>
              <a:rPr lang="en-US" sz="1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Acute retinal necrosis</a:t>
            </a:r>
          </a:p>
          <a:p>
            <a:pPr eaLnBrk="1" hangingPunct="1">
              <a:defRPr/>
            </a:pPr>
            <a:r>
              <a:rPr lang="en-US" sz="1400" i="1" dirty="0">
                <a:solidFill>
                  <a:schemeClr val="bg1"/>
                </a:solidFill>
              </a:rPr>
              <a:t>PORN</a:t>
            </a:r>
            <a:r>
              <a:rPr lang="en-US" sz="1400" dirty="0">
                <a:solidFill>
                  <a:schemeClr val="bg1"/>
                </a:solidFill>
              </a:rPr>
              <a:t>: </a:t>
            </a:r>
            <a:r>
              <a:rPr lang="en-US" sz="1400" dirty="0">
                <a:solidFill>
                  <a:schemeClr val="accent1">
                    <a:lumMod val="60000"/>
                    <a:lumOff val="40000"/>
                  </a:schemeClr>
                </a:solidFill>
              </a:rPr>
              <a:t>Progressive outer retinal necrosis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B8A89FCC-9882-475B-A598-4C6E67490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758FC29-6B14-4961-9B04-597FF51CEA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4D73A1-3FB1-468E-A01A-2C86EA679E7F}" type="slidenum">
              <a:rPr lang="en-US" altLang="en-US" smtClean="0"/>
              <a:pPr/>
              <a:t>20</a:t>
            </a:fld>
            <a:endParaRPr lang="en-US" altLang="en-US"/>
          </a:p>
        </p:txBody>
      </p:sp>
      <p:sp>
        <p:nvSpPr>
          <p:cNvPr id="4" name="Text Box 33">
            <a:extLst>
              <a:ext uri="{FF2B5EF4-FFF2-40B4-BE49-F238E27FC236}">
                <a16:creationId xmlns:a16="http://schemas.microsoft.com/office/drawing/2014/main" id="{B94A23CD-4DA7-4604-B0A9-4338928D9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54FFA2-649D-4D28-AB85-79E0C4C7189E}"/>
              </a:ext>
            </a:extLst>
          </p:cNvPr>
          <p:cNvSpPr txBox="1"/>
          <p:nvPr/>
        </p:nvSpPr>
        <p:spPr>
          <a:xfrm>
            <a:off x="1106925" y="6096000"/>
            <a:ext cx="69301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Retinal lesions of ARN/PORN: Progression to the posterior pole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4F842D9-1659-47FF-AF0A-831CA9066A0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5944" y="1416760"/>
            <a:ext cx="4772112" cy="4024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534898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3375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1337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69A2F23C-F7D8-46FC-84B0-9D55D232279C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21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FFC000"/>
                </a:solidFill>
              </a:rPr>
              <a:t>rhegmatogenous</a:t>
            </a:r>
            <a:r>
              <a:rPr lang="en-US" altLang="en-US" sz="1400" dirty="0">
                <a:solidFill>
                  <a:srgbClr val="FFC000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DC31C8CC-48E0-45BA-B715-D90192944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439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1440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FECD49D-19A8-4BD5-AEBA-914DF59F74BD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22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0000FF"/>
                </a:solidFill>
              </a:rPr>
              <a:t>rhegmatogenous</a:t>
            </a:r>
            <a:r>
              <a:rPr lang="en-US" altLang="en-US" sz="1400" dirty="0">
                <a:solidFill>
                  <a:srgbClr val="0000FF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C000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4A5C3594-9FEC-483C-8FB6-208309C7D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758FC29-6B14-4961-9B04-597FF51CEA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4D73A1-3FB1-468E-A01A-2C86EA679E7F}" type="slidenum">
              <a:rPr lang="en-US" altLang="en-US" smtClean="0"/>
              <a:pPr/>
              <a:t>23</a:t>
            </a:fld>
            <a:endParaRPr lang="en-US" altLang="en-US"/>
          </a:p>
        </p:txBody>
      </p:sp>
      <p:sp>
        <p:nvSpPr>
          <p:cNvPr id="4" name="Text Box 33">
            <a:extLst>
              <a:ext uri="{FF2B5EF4-FFF2-40B4-BE49-F238E27FC236}">
                <a16:creationId xmlns:a16="http://schemas.microsoft.com/office/drawing/2014/main" id="{B94A23CD-4DA7-4604-B0A9-4338928D9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54FFA2-649D-4D28-AB85-79E0C4C7189E}"/>
              </a:ext>
            </a:extLst>
          </p:cNvPr>
          <p:cNvSpPr txBox="1"/>
          <p:nvPr/>
        </p:nvSpPr>
        <p:spPr>
          <a:xfrm>
            <a:off x="3556346" y="6096000"/>
            <a:ext cx="20313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ARN/PORN: RRD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B5AA6C1-B313-4002-B722-97E40BBFC37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8523" y="1499918"/>
            <a:ext cx="4686954" cy="385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045100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542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1542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E63A309-04CF-48DF-B6EF-6D43A3A7ADC8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24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0000FF"/>
                </a:solidFill>
              </a:rPr>
              <a:t>rhegmatogenous</a:t>
            </a:r>
            <a:r>
              <a:rPr lang="en-US" altLang="en-US" sz="1400" dirty="0">
                <a:solidFill>
                  <a:srgbClr val="0000FF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Can anything be done to decrease the risk of RRD?</a:t>
            </a:r>
            <a:endParaRPr lang="en-US" altLang="en-US" sz="1400" i="1" dirty="0">
              <a:solidFill>
                <a:srgbClr val="FFC00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000"/>
                </a:solidFill>
              </a:rPr>
              <a:t>attempt to reduce the risk (but it is often to no avail)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781F61FB-B419-4793-B298-0696C5292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6447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1644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4CD8109-47FE-4095-80B2-7E56D2842891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25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6450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4800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The necrotic retina breaks, leading to </a:t>
            </a:r>
            <a:r>
              <a:rPr lang="en-US" altLang="en-US" sz="1400" dirty="0" err="1">
                <a:solidFill>
                  <a:srgbClr val="0000FF"/>
                </a:solidFill>
              </a:rPr>
              <a:t>rhegmatogenous</a:t>
            </a:r>
            <a:r>
              <a:rPr lang="en-US" altLang="en-US" sz="1400" dirty="0">
                <a:solidFill>
                  <a:srgbClr val="0000FF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attempt to reduce the risk (but it is often to no avail)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F959F595-2FC1-4890-9C80-46AF20ED7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8495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1849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2854F091-3639-422E-A48C-ACDFE639A16D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26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5181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The necrotic retina breaks, leading to </a:t>
            </a:r>
            <a:r>
              <a:rPr lang="en-US" altLang="en-US" sz="1400" b="1" dirty="0" err="1">
                <a:solidFill>
                  <a:srgbClr val="0000FF"/>
                </a:solidFill>
              </a:rPr>
              <a:t>rhegmatogenous</a:t>
            </a:r>
            <a:r>
              <a:rPr lang="en-US" altLang="en-US" sz="1400" b="1" dirty="0">
                <a:solidFill>
                  <a:srgbClr val="0000FF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attempt to reduce the risk (but it is often to no avail)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33363" y="5867400"/>
            <a:ext cx="8758616" cy="738664"/>
          </a:xfrm>
          <a:prstGeom prst="rect">
            <a:avLst/>
          </a:prstGeom>
          <a:solidFill>
            <a:srgbClr val="456868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i="1" dirty="0">
                <a:solidFill>
                  <a:schemeClr val="bg1"/>
                </a:solidFill>
                <a:latin typeface="Arial" charset="0"/>
              </a:rPr>
              <a:t>RD after ARN and PORN is notoriously difficult to successfully repair, and carries a dismal failure rate. Why?</a:t>
            </a:r>
          </a:p>
          <a:p>
            <a:pPr>
              <a:defRPr/>
            </a:pPr>
            <a:r>
              <a:rPr lang="en-US" sz="1400" dirty="0">
                <a:solidFill>
                  <a:srgbClr val="456868"/>
                </a:solidFill>
                <a:latin typeface="Arial" charset="0"/>
              </a:rPr>
              <a:t>The retinal breaks are usually multiple in number and posterior in location, both of which markedly increase</a:t>
            </a:r>
          </a:p>
          <a:p>
            <a:pPr>
              <a:defRPr/>
            </a:pPr>
            <a:r>
              <a:rPr lang="en-US" sz="1400" dirty="0">
                <a:solidFill>
                  <a:srgbClr val="456868"/>
                </a:solidFill>
                <a:latin typeface="Arial" charset="0"/>
              </a:rPr>
              <a:t>the risk of surgical failure</a:t>
            </a:r>
          </a:p>
        </p:txBody>
      </p:sp>
      <p:sp>
        <p:nvSpPr>
          <p:cNvPr id="11" name="Text Box 33">
            <a:extLst>
              <a:ext uri="{FF2B5EF4-FFF2-40B4-BE49-F238E27FC236}">
                <a16:creationId xmlns:a16="http://schemas.microsoft.com/office/drawing/2014/main" id="{BB42769E-A9B2-4567-887D-8F0E05489B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222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225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8495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1849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2854F091-3639-422E-A48C-ACDFE639A16D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27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762000" y="2590800"/>
            <a:ext cx="6705600" cy="1066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2"/>
          <p:cNvSpPr txBox="1">
            <a:spLocks noChangeArrowheads="1"/>
          </p:cNvSpPr>
          <p:nvPr/>
        </p:nvSpPr>
        <p:spPr bwMode="auto">
          <a:xfrm>
            <a:off x="1676400" y="3810000"/>
            <a:ext cx="5181600" cy="2893100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are these peripheral retinal lesions?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Large areas of whitened, necrotic retina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do these lesions do over time?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They enlarge, coalesce circumferentially, then head toward the posterior pole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What is the unfortunate sequelae of this necrotic process?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dirty="0">
                <a:solidFill>
                  <a:srgbClr val="0000FF"/>
                </a:solidFill>
              </a:rPr>
              <a:t>The necrotic retina breaks, leading to </a:t>
            </a:r>
            <a:r>
              <a:rPr lang="en-US" altLang="en-US" sz="1400" b="1" dirty="0" err="1">
                <a:solidFill>
                  <a:srgbClr val="0000FF"/>
                </a:solidFill>
              </a:rPr>
              <a:t>rhegmatogenous</a:t>
            </a:r>
            <a:r>
              <a:rPr lang="en-US" altLang="en-US" sz="1400" b="1" dirty="0">
                <a:solidFill>
                  <a:srgbClr val="0000FF"/>
                </a:solidFill>
              </a:rPr>
              <a:t> RD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chemeClr val="bg1">
                  <a:lumMod val="50000"/>
                </a:schemeClr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50000"/>
                  </a:schemeClr>
                </a:solidFill>
              </a:rPr>
              <a:t>Can anything be done to decrease the risk of RRD?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Barrier laser can be placed at the edges of necrosis in an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>
                    <a:lumMod val="50000"/>
                  </a:schemeClr>
                </a:solidFill>
              </a:rPr>
              <a:t>attempt to reduce the risk (but it is often to no avail)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33363" y="5867400"/>
            <a:ext cx="8758616" cy="738664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400" i="1" dirty="0">
                <a:solidFill>
                  <a:schemeClr val="bg1"/>
                </a:solidFill>
                <a:latin typeface="Arial" charset="0"/>
              </a:rPr>
              <a:t>RD after ARN and PORN is notoriously difficult to successfully repair, and carries a dismal failure rate. Why?</a:t>
            </a:r>
          </a:p>
          <a:p>
            <a:pPr>
              <a:defRPr/>
            </a:pPr>
            <a:r>
              <a:rPr lang="en-US" sz="1400" dirty="0">
                <a:solidFill>
                  <a:schemeClr val="bg1"/>
                </a:solidFill>
                <a:latin typeface="Arial" charset="0"/>
              </a:rPr>
              <a:t>The retinal breaks are usually multiple in number and posterior in location, both of which markedly increase</a:t>
            </a:r>
          </a:p>
          <a:p>
            <a:pPr>
              <a:defRPr/>
            </a:pPr>
            <a:r>
              <a:rPr lang="en-US" sz="1400" dirty="0">
                <a:solidFill>
                  <a:schemeClr val="bg1"/>
                </a:solidFill>
                <a:latin typeface="Arial" charset="0"/>
              </a:rPr>
              <a:t>the risk of surgical failure</a:t>
            </a:r>
          </a:p>
        </p:txBody>
      </p:sp>
      <p:sp>
        <p:nvSpPr>
          <p:cNvPr id="11" name="Text Box 33">
            <a:extLst>
              <a:ext uri="{FF2B5EF4-FFF2-40B4-BE49-F238E27FC236}">
                <a16:creationId xmlns:a16="http://schemas.microsoft.com/office/drawing/2014/main" id="{7123B239-5D87-4CE3-B992-40FFDE883D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156042357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25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3280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951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1952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D5DB0375-4A5D-4C2E-AFAE-93BB7C86343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28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FC08CC3E-31F3-4671-8CE9-6745F3B0E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274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430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8546528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054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2054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4CF82D99-6A7D-4112-807B-CE7BB3BBEEE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29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1666B166-A31C-4642-8FAF-156BFE2DE9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405" name="Group 309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099" name="Group 3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183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518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C1FBB1B7-915A-4868-8EF7-0AFA32498EE8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51D1339B-1665-4575-A3CF-04B581A7F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758FC29-6B14-4961-9B04-597FF51CEA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4D73A1-3FB1-468E-A01A-2C86EA679E7F}" type="slidenum">
              <a:rPr lang="en-US" altLang="en-US" smtClean="0"/>
              <a:pPr/>
              <a:t>30</a:t>
            </a:fld>
            <a:endParaRPr lang="en-US" altLang="en-US"/>
          </a:p>
        </p:txBody>
      </p:sp>
      <p:sp>
        <p:nvSpPr>
          <p:cNvPr id="4" name="Text Box 33">
            <a:extLst>
              <a:ext uri="{FF2B5EF4-FFF2-40B4-BE49-F238E27FC236}">
                <a16:creationId xmlns:a16="http://schemas.microsoft.com/office/drawing/2014/main" id="{B94A23CD-4DA7-4604-B0A9-4338928D9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54FFA2-649D-4D28-AB85-79E0C4C7189E}"/>
              </a:ext>
            </a:extLst>
          </p:cNvPr>
          <p:cNvSpPr txBox="1"/>
          <p:nvPr/>
        </p:nvSpPr>
        <p:spPr>
          <a:xfrm>
            <a:off x="1558123" y="4972206"/>
            <a:ext cx="17273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Vasculitis in ARN</a:t>
            </a:r>
          </a:p>
        </p:txBody>
      </p:sp>
      <p:pic>
        <p:nvPicPr>
          <p:cNvPr id="2050" name="Picture 2" descr="ACUTE RETINAL NECROSIS: THE RETINA INSTITUTE BOARD CERTIFIED RETINAL  MICRO-SURGICAL EYE CARE IN NEW ORLEANS, LA | THE RETINA INSTITUTE, BOARD  CERTIFIED RETINAL MICRO-SURGICAL EYE CARE IN NEW ORLEANS, LA">
            <a:extLst>
              <a:ext uri="{FF2B5EF4-FFF2-40B4-BE49-F238E27FC236}">
                <a16:creationId xmlns:a16="http://schemas.microsoft.com/office/drawing/2014/main" id="{A04358A1-2F50-46A9-8345-42A9E31A63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885793"/>
            <a:ext cx="4538843" cy="30864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17B9ED1-7617-44B3-80DB-1D8D0109C2E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0753" y="1887143"/>
            <a:ext cx="4130847" cy="3085063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80957200-2299-474C-816F-079AF55380A5}"/>
              </a:ext>
            </a:extLst>
          </p:cNvPr>
          <p:cNvSpPr txBox="1"/>
          <p:nvPr/>
        </p:nvSpPr>
        <p:spPr>
          <a:xfrm>
            <a:off x="5710204" y="4972206"/>
            <a:ext cx="26003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Lack of vasculitis in PORN</a:t>
            </a:r>
          </a:p>
        </p:txBody>
      </p:sp>
    </p:spTree>
    <p:extLst>
      <p:ext uri="{BB962C8B-B14F-4D97-AF65-F5344CB8AC3E}">
        <p14:creationId xmlns:p14="http://schemas.microsoft.com/office/powerpoint/2010/main" val="27428489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529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5328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013938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1567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2156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DB98BF64-0F91-41A1-A9C5-C048091F59FF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31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A340F45A-8CE4-4068-9878-7498C3AB9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6322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6352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284683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259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2259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DCFB535-1C53-4D5B-92B9-9270C1FE344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32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B2EFC142-05FB-47F5-9753-107B781F2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6322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6352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887976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259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2259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DCFB535-1C53-4D5B-92B9-9270C1FE344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33</a:t>
            </a:fld>
            <a:endParaRPr lang="en-US" altLang="en-US" sz="1000"/>
          </a:p>
        </p:txBody>
      </p:sp>
      <p:sp>
        <p:nvSpPr>
          <p:cNvPr id="7" name="TextBox 6"/>
          <p:cNvSpPr txBox="1"/>
          <p:nvPr/>
        </p:nvSpPr>
        <p:spPr>
          <a:xfrm>
            <a:off x="1619843" y="5224790"/>
            <a:ext cx="4862228" cy="523220"/>
          </a:xfrm>
          <a:prstGeom prst="rect">
            <a:avLst/>
          </a:prstGeom>
          <a:solidFill>
            <a:srgbClr val="456868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What is the ‘triad’ of ARN?</a:t>
            </a:r>
            <a:endParaRPr lang="en-US" sz="1400" i="1" dirty="0">
              <a:solidFill>
                <a:srgbClr val="456868"/>
              </a:solidFill>
            </a:endParaRPr>
          </a:p>
          <a:p>
            <a:r>
              <a:rPr lang="en-US" sz="1400" dirty="0">
                <a:solidFill>
                  <a:srgbClr val="456868"/>
                </a:solidFill>
              </a:rPr>
              <a:t>Peripheral necrotizing retinitis, retinal vasculitis, and </a:t>
            </a:r>
            <a:r>
              <a:rPr lang="en-US" sz="1400" dirty="0" err="1">
                <a:solidFill>
                  <a:srgbClr val="456868"/>
                </a:solidFill>
              </a:rPr>
              <a:t>vitritis</a:t>
            </a:r>
            <a:endParaRPr lang="en-US" sz="1400" dirty="0">
              <a:solidFill>
                <a:srgbClr val="456868"/>
              </a:solidFill>
            </a:endParaRP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6DF75704-E40B-4872-BAFD-8F7FAE771F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67295373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6322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6352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2402540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259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2259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DCFB535-1C53-4D5B-92B9-9270C1FE344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34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3200400" y="2514600"/>
            <a:ext cx="1701114" cy="25908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619843" y="5224790"/>
            <a:ext cx="4862228" cy="523220"/>
          </a:xfrm>
          <a:prstGeom prst="rect">
            <a:avLst/>
          </a:prstGeom>
          <a:solidFill>
            <a:srgbClr val="456868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What is the ‘triad’ of ARN?</a:t>
            </a:r>
          </a:p>
          <a:p>
            <a:r>
              <a:rPr lang="en-US" sz="1400" dirty="0">
                <a:solidFill>
                  <a:schemeClr val="bg1"/>
                </a:solidFill>
              </a:rPr>
              <a:t>Peripheral necrotizing retinitis, retinal vasculitis, and </a:t>
            </a:r>
            <a:r>
              <a:rPr lang="en-US" sz="1400" dirty="0" err="1">
                <a:solidFill>
                  <a:schemeClr val="bg1"/>
                </a:solidFill>
              </a:rPr>
              <a:t>vitritis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160CD525-ACA0-461A-B566-EFBE73E8FA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378453007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734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7376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804533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3615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2361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28990574-A4E4-42C6-BE88-9004DE8BFF7C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35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424A9DA0-3972-4736-B418-BC39A1152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37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40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075206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63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2464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FE61BC5-DB42-4AF4-8169-8BC942C98F1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36</a:t>
            </a:fld>
            <a:endParaRPr lang="en-US" altLang="en-US" sz="1000"/>
          </a:p>
        </p:txBody>
      </p:sp>
      <p:sp>
        <p:nvSpPr>
          <p:cNvPr id="24641" name="TextBox 1"/>
          <p:cNvSpPr txBox="1">
            <a:spLocks noChangeArrowheads="1"/>
          </p:cNvSpPr>
          <p:nvPr/>
        </p:nvSpPr>
        <p:spPr bwMode="auto">
          <a:xfrm>
            <a:off x="3611563" y="5210175"/>
            <a:ext cx="88423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 i="1"/>
              <a:t>(acyclovir)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1CDD14A6-D967-4627-B2F0-5811EC293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37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40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0680180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63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2464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FE61BC5-DB42-4AF4-8169-8BC942C98F1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37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3657600" y="4953000"/>
            <a:ext cx="777875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62000" y="5410200"/>
            <a:ext cx="6781800" cy="116955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How is the acyclovir administered?</a:t>
            </a:r>
            <a:endParaRPr lang="en-US" sz="1400" i="1" dirty="0">
              <a:solidFill>
                <a:schemeClr val="accent6">
                  <a:lumMod val="40000"/>
                  <a:lumOff val="60000"/>
                </a:schemeClr>
              </a:solidFill>
            </a:endParaRPr>
          </a:p>
          <a:p>
            <a:r>
              <a:rPr lang="en-US" sz="1400" dirty="0">
                <a:solidFill>
                  <a:schemeClr val="accent6">
                    <a:lumMod val="40000"/>
                    <a:lumOff val="60000"/>
                  </a:schemeClr>
                </a:solidFill>
              </a:rPr>
              <a:t>This is evolving. For a long time, pts would be admitted for a week or so of IV ACA, then switched to PO therapy. However, the Academy now recommends treatment be initiated with PO  </a:t>
            </a:r>
            <a:r>
              <a:rPr lang="en-US" sz="1400" dirty="0" err="1">
                <a:solidFill>
                  <a:schemeClr val="accent6">
                    <a:lumMod val="40000"/>
                    <a:lumOff val="60000"/>
                  </a:schemeClr>
                </a:solidFill>
              </a:rPr>
              <a:t>valacyclovir</a:t>
            </a:r>
            <a:r>
              <a:rPr lang="en-US" sz="1400" dirty="0">
                <a:solidFill>
                  <a:schemeClr val="accent6">
                    <a:lumMod val="40000"/>
                    <a:lumOff val="60000"/>
                  </a:schemeClr>
                </a:solidFill>
              </a:rPr>
              <a:t> , and supplemented with intravitreal  </a:t>
            </a:r>
            <a:r>
              <a:rPr lang="en-US" sz="1400" dirty="0" err="1">
                <a:solidFill>
                  <a:schemeClr val="accent6">
                    <a:lumMod val="40000"/>
                    <a:lumOff val="60000"/>
                  </a:schemeClr>
                </a:solidFill>
              </a:rPr>
              <a:t>foscarnet</a:t>
            </a:r>
            <a:r>
              <a:rPr lang="en-US" sz="1400" dirty="0">
                <a:solidFill>
                  <a:schemeClr val="accent6">
                    <a:lumMod val="40000"/>
                    <a:lumOff val="60000"/>
                  </a:schemeClr>
                </a:solidFill>
              </a:rPr>
              <a:t>  or ganciclovir  as indicated.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ABDD3137-F0A0-462A-ACD1-45C49FA81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95625082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37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40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2620375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63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2464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FE61BC5-DB42-4AF4-8169-8BC942C98F1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38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3657600" y="4953000"/>
            <a:ext cx="777875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62000" y="5410200"/>
            <a:ext cx="6781800" cy="116955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How is the acyclovir administered?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This is evolving. For a long time, pts would be admitted for a week or so of IV ACA, then switched to PO therapy. </a:t>
            </a:r>
            <a:r>
              <a:rPr lang="en-US" sz="1400" dirty="0">
                <a:solidFill>
                  <a:schemeClr val="accent6">
                    <a:lumMod val="40000"/>
                    <a:lumOff val="60000"/>
                  </a:schemeClr>
                </a:solidFill>
              </a:rPr>
              <a:t>However, the Academy now recommends treatment be initiated with PO  </a:t>
            </a:r>
            <a:r>
              <a:rPr lang="en-US" sz="1400" dirty="0" err="1">
                <a:solidFill>
                  <a:schemeClr val="accent6">
                    <a:lumMod val="40000"/>
                    <a:lumOff val="60000"/>
                  </a:schemeClr>
                </a:solidFill>
              </a:rPr>
              <a:t>valacyclovir</a:t>
            </a:r>
            <a:r>
              <a:rPr lang="en-US" sz="1400" dirty="0">
                <a:solidFill>
                  <a:schemeClr val="accent6">
                    <a:lumMod val="40000"/>
                    <a:lumOff val="60000"/>
                  </a:schemeClr>
                </a:solidFill>
              </a:rPr>
              <a:t> , and supplemented with intravitreal  </a:t>
            </a:r>
            <a:r>
              <a:rPr lang="en-US" sz="1400" dirty="0" err="1">
                <a:solidFill>
                  <a:schemeClr val="accent6">
                    <a:lumMod val="40000"/>
                    <a:lumOff val="60000"/>
                  </a:schemeClr>
                </a:solidFill>
              </a:rPr>
              <a:t>foscarnet</a:t>
            </a:r>
            <a:r>
              <a:rPr lang="en-US" sz="1400" dirty="0">
                <a:solidFill>
                  <a:schemeClr val="accent6">
                    <a:lumMod val="40000"/>
                    <a:lumOff val="60000"/>
                  </a:schemeClr>
                </a:solidFill>
              </a:rPr>
              <a:t>  or ganciclovir  as indicated.</a:t>
            </a:r>
          </a:p>
        </p:txBody>
      </p:sp>
      <p:sp>
        <p:nvSpPr>
          <p:cNvPr id="12" name="Text Box 33">
            <a:extLst>
              <a:ext uri="{FF2B5EF4-FFF2-40B4-BE49-F238E27FC236}">
                <a16:creationId xmlns:a16="http://schemas.microsoft.com/office/drawing/2014/main" id="{52CE3D8E-3A48-4E02-ACD3-EF1601A7D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2181353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37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400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63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2464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FE61BC5-DB42-4AF4-8169-8BC942C98F1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39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3657600" y="4953000"/>
            <a:ext cx="777875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62000" y="5410200"/>
            <a:ext cx="6781800" cy="116955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How is the acyclovir administered?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This is evolving. For a long time, pts would be admitted for a week or so of IV ACA, then switched to PO therapy. </a:t>
            </a:r>
            <a:r>
              <a:rPr lang="en-US" sz="1400" dirty="0"/>
              <a:t>However, the Academy now recommends treatment be initiated with PO  </a:t>
            </a:r>
            <a:r>
              <a:rPr lang="en-US" sz="1400" dirty="0" err="1"/>
              <a:t>valacyclovir</a:t>
            </a:r>
            <a:r>
              <a:rPr lang="en-US" sz="1400" dirty="0"/>
              <a:t> , and supplemented with intravitreal  </a:t>
            </a:r>
            <a:r>
              <a:rPr lang="en-US" sz="1400" dirty="0" err="1"/>
              <a:t>foscarnet</a:t>
            </a:r>
            <a:r>
              <a:rPr lang="en-US" sz="1400" dirty="0"/>
              <a:t>  or ganciclovir  as indicated.</a:t>
            </a:r>
          </a:p>
        </p:txBody>
      </p:sp>
      <p:sp>
        <p:nvSpPr>
          <p:cNvPr id="4" name="Rectangle 3"/>
          <p:cNvSpPr/>
          <p:nvPr/>
        </p:nvSpPr>
        <p:spPr>
          <a:xfrm>
            <a:off x="2438400" y="6096000"/>
            <a:ext cx="9906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med</a:t>
            </a:r>
          </a:p>
        </p:txBody>
      </p:sp>
      <p:sp>
        <p:nvSpPr>
          <p:cNvPr id="10" name="Rectangle 9"/>
          <p:cNvSpPr/>
          <p:nvPr/>
        </p:nvSpPr>
        <p:spPr>
          <a:xfrm>
            <a:off x="6286500" y="6096000"/>
            <a:ext cx="8001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diff med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62000" y="6336735"/>
            <a:ext cx="990600" cy="228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med #3</a:t>
            </a:r>
          </a:p>
        </p:txBody>
      </p:sp>
      <p:sp>
        <p:nvSpPr>
          <p:cNvPr id="12" name="Text Box 33">
            <a:extLst>
              <a:ext uri="{FF2B5EF4-FFF2-40B4-BE49-F238E27FC236}">
                <a16:creationId xmlns:a16="http://schemas.microsoft.com/office/drawing/2014/main" id="{52CE3D8E-3A48-4E02-ACD3-EF1601A7D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15779449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48" name="Group 36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315" name="Group 3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207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62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F1AD253-2FC8-4742-AD5F-B36A410B896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EEF74A84-89E7-4F10-A469-A6D9653F5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37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40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5435377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63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2464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FE61BC5-DB42-4AF4-8169-8BC942C98F1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40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3657600" y="4953000"/>
            <a:ext cx="777875" cy="381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62000" y="5410200"/>
            <a:ext cx="6781800" cy="116955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How is the acyclovir administered?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This is evolving. For a long time, pts would be admitted for a week or so of IV ACA, then switched to PO therapy. </a:t>
            </a:r>
            <a:r>
              <a:rPr lang="en-US" sz="1400" dirty="0"/>
              <a:t>However, the Academy now recommends treatment be initiated with PO  </a:t>
            </a:r>
            <a:r>
              <a:rPr lang="en-US" sz="1400" dirty="0" err="1"/>
              <a:t>valacyclovir</a:t>
            </a:r>
            <a:r>
              <a:rPr lang="en-US" sz="1400" dirty="0"/>
              <a:t> , and supplemented with intravitreal  </a:t>
            </a:r>
            <a:r>
              <a:rPr lang="en-US" sz="1400" dirty="0" err="1"/>
              <a:t>foscarnet</a:t>
            </a:r>
            <a:r>
              <a:rPr lang="en-US" sz="1400" dirty="0"/>
              <a:t>  or ganciclovir  as indicated.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E2A2403F-C08C-47A9-87A9-24146ABCCE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89592875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37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40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6408354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63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2464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FE61BC5-DB42-4AF4-8169-8BC942C98F1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41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3657600" y="4953000"/>
            <a:ext cx="777875" cy="381000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62000" y="5410200"/>
            <a:ext cx="6781800" cy="116955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How is the acyclovir administered?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This is evolving. For a long time, pts would be admitted for a week or so of IV ACA, then switched to PO therapy. However, the Academy now recommends treatment be initiated with PO 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</a:rPr>
              <a:t>valacyclovir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 , and </a:t>
            </a:r>
            <a:r>
              <a:rPr lang="en-US" sz="1400" b="1" u="sng" dirty="0"/>
              <a:t>supplemented</a:t>
            </a:r>
            <a:r>
              <a:rPr lang="en-US" sz="1400" u="sng" dirty="0"/>
              <a:t> with intravitreal  </a:t>
            </a:r>
            <a:r>
              <a:rPr lang="en-US" sz="1400" u="sng" dirty="0" err="1"/>
              <a:t>foscarnet</a:t>
            </a:r>
            <a:r>
              <a:rPr lang="en-US" sz="1400" u="sng" dirty="0"/>
              <a:t>  or ganciclovir</a:t>
            </a:r>
            <a:r>
              <a:rPr lang="en-US" sz="1400" dirty="0">
                <a:solidFill>
                  <a:srgbClr val="0000FF"/>
                </a:solidFill>
              </a:rPr>
              <a:t> 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as indicated.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05E2074-2D91-4828-94C0-8DDC64486E30}"/>
              </a:ext>
            </a:extLst>
          </p:cNvPr>
          <p:cNvSpPr txBox="1"/>
          <p:nvPr/>
        </p:nvSpPr>
        <p:spPr>
          <a:xfrm>
            <a:off x="2998566" y="5519678"/>
            <a:ext cx="5296643" cy="523220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Why can’t intravitreal treatment be used as primary/sole therapy?</a:t>
            </a:r>
          </a:p>
          <a:p>
            <a:r>
              <a:rPr lang="en-US" sz="1400" dirty="0">
                <a:solidFill>
                  <a:srgbClr val="99FF99"/>
                </a:solidFill>
              </a:rPr>
              <a:t>Because it does nothing to protect the fellow eye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19C8BF30-367C-46BE-B4CF-723C77380A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406607562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37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400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63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2464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FE61BC5-DB42-4AF4-8169-8BC942C98F1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42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3657600" y="4953000"/>
            <a:ext cx="777875" cy="381000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762000" y="5410200"/>
            <a:ext cx="6781800" cy="116955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How is the acyclovir administered?</a:t>
            </a:r>
          </a:p>
          <a:p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This is evolving. For a long time, pts would be admitted for a week or so of IV ACA, then switched to PO therapy. However, the Academy now recommends treatment be initiated with PO  </a:t>
            </a:r>
            <a:r>
              <a:rPr lang="en-US" sz="1400" dirty="0" err="1">
                <a:solidFill>
                  <a:schemeClr val="bg1">
                    <a:lumMod val="65000"/>
                  </a:schemeClr>
                </a:solidFill>
              </a:rPr>
              <a:t>valacyclovir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 , and </a:t>
            </a:r>
            <a:r>
              <a:rPr lang="en-US" sz="1400" b="1" u="sng" dirty="0"/>
              <a:t>supplemented</a:t>
            </a:r>
            <a:r>
              <a:rPr lang="en-US" sz="1400" u="sng" dirty="0"/>
              <a:t> with intravitreal  </a:t>
            </a:r>
            <a:r>
              <a:rPr lang="en-US" sz="1400" u="sng" dirty="0" err="1"/>
              <a:t>foscarnet</a:t>
            </a:r>
            <a:r>
              <a:rPr lang="en-US" sz="1400" u="sng" dirty="0"/>
              <a:t>  or ganciclovir</a:t>
            </a:r>
            <a:r>
              <a:rPr lang="en-US" sz="1400" dirty="0">
                <a:solidFill>
                  <a:srgbClr val="0000FF"/>
                </a:solidFill>
              </a:rPr>
              <a:t> 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</a:rPr>
              <a:t>as indicated.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05E2074-2D91-4828-94C0-8DDC64486E30}"/>
              </a:ext>
            </a:extLst>
          </p:cNvPr>
          <p:cNvSpPr txBox="1"/>
          <p:nvPr/>
        </p:nvSpPr>
        <p:spPr>
          <a:xfrm>
            <a:off x="2998566" y="5519678"/>
            <a:ext cx="5296643" cy="523220"/>
          </a:xfrm>
          <a:prstGeom prst="rect">
            <a:avLst/>
          </a:prstGeom>
          <a:solidFill>
            <a:srgbClr val="99FF99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Why can’t intravitreal treatment be used as primary/sole therapy?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Because it does nothing to protect the fellow eye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556FCAAB-F973-4B33-9708-A86B59E5E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06489424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37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40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0225387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63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2464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FE61BC5-DB42-4AF4-8169-8BC942C98F1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43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556FCAAB-F973-4B33-9708-A86B59E5E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A70CE82B-C487-413C-830B-64BE30AB1F4F}"/>
              </a:ext>
            </a:extLst>
          </p:cNvPr>
          <p:cNvSpPr/>
          <p:nvPr/>
        </p:nvSpPr>
        <p:spPr>
          <a:xfrm>
            <a:off x="5410200" y="4953000"/>
            <a:ext cx="1219200" cy="4572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1CB61F-F16F-4426-88E9-9D4C8E643B5D}"/>
              </a:ext>
            </a:extLst>
          </p:cNvPr>
          <p:cNvSpPr txBox="1"/>
          <p:nvPr/>
        </p:nvSpPr>
        <p:spPr>
          <a:xfrm>
            <a:off x="2286000" y="5561353"/>
            <a:ext cx="6705600" cy="738664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Does this mean the ophthalmologist should throw up her hands and do nothing?</a:t>
            </a:r>
            <a:endParaRPr lang="en-US" sz="1400" i="1" dirty="0">
              <a:solidFill>
                <a:srgbClr val="0070C0"/>
              </a:solidFill>
            </a:endParaRPr>
          </a:p>
          <a:p>
            <a:r>
              <a:rPr lang="en-US" sz="1400" dirty="0">
                <a:solidFill>
                  <a:srgbClr val="0070C0"/>
                </a:solidFill>
              </a:rPr>
              <a:t>No! Aggressive anti-viral </a:t>
            </a:r>
            <a:r>
              <a:rPr lang="en-US" sz="1400" dirty="0" err="1">
                <a:solidFill>
                  <a:srgbClr val="0070C0"/>
                </a:solidFill>
              </a:rPr>
              <a:t>tx</a:t>
            </a:r>
            <a:r>
              <a:rPr lang="en-US" sz="1400" dirty="0">
                <a:solidFill>
                  <a:srgbClr val="0070C0"/>
                </a:solidFill>
              </a:rPr>
              <a:t> (systemic +/- intravitreal) should absolutely be initiated. It’s just that the prognosis is guarded (at best).</a:t>
            </a:r>
          </a:p>
        </p:txBody>
      </p:sp>
    </p:spTree>
    <p:extLst>
      <p:ext uri="{BB962C8B-B14F-4D97-AF65-F5344CB8AC3E}">
        <p14:creationId xmlns:p14="http://schemas.microsoft.com/office/powerpoint/2010/main" val="142834197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837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8400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463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2464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FE61BC5-DB42-4AF4-8169-8BC942C98F1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44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556FCAAB-F973-4B33-9708-A86B59E5E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A70CE82B-C487-413C-830B-64BE30AB1F4F}"/>
              </a:ext>
            </a:extLst>
          </p:cNvPr>
          <p:cNvSpPr/>
          <p:nvPr/>
        </p:nvSpPr>
        <p:spPr>
          <a:xfrm>
            <a:off x="5410200" y="4953000"/>
            <a:ext cx="1219200" cy="4572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1CB61F-F16F-4426-88E9-9D4C8E643B5D}"/>
              </a:ext>
            </a:extLst>
          </p:cNvPr>
          <p:cNvSpPr txBox="1"/>
          <p:nvPr/>
        </p:nvSpPr>
        <p:spPr>
          <a:xfrm>
            <a:off x="2286000" y="5561353"/>
            <a:ext cx="6705600" cy="738664"/>
          </a:xfrm>
          <a:prstGeom prst="rect">
            <a:avLst/>
          </a:prstGeom>
          <a:solidFill>
            <a:srgbClr val="0070C0"/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Does this mean the ophthalmologist should throw up her hands and do nothing?</a:t>
            </a:r>
          </a:p>
          <a:p>
            <a:r>
              <a:rPr lang="en-US" sz="1400" dirty="0">
                <a:solidFill>
                  <a:schemeClr val="bg1"/>
                </a:solidFill>
              </a:rPr>
              <a:t>No! Aggressive anti-viral </a:t>
            </a:r>
            <a:r>
              <a:rPr lang="en-US" sz="1400" dirty="0" err="1">
                <a:solidFill>
                  <a:schemeClr val="bg1"/>
                </a:solidFill>
              </a:rPr>
              <a:t>tx</a:t>
            </a:r>
            <a:r>
              <a:rPr lang="en-US" sz="1400" dirty="0">
                <a:solidFill>
                  <a:schemeClr val="bg1"/>
                </a:solidFill>
              </a:rPr>
              <a:t> (systemic +/- intravitreal) should absolutely be initiated. It’s just that the prognosis is guarded (at best).</a:t>
            </a:r>
          </a:p>
        </p:txBody>
      </p:sp>
    </p:spTree>
    <p:extLst>
      <p:ext uri="{BB962C8B-B14F-4D97-AF65-F5344CB8AC3E}">
        <p14:creationId xmlns:p14="http://schemas.microsoft.com/office/powerpoint/2010/main" val="261459377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394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942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3120502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566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2566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56AD249-3B4E-4C5A-8C31-89724008DD43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45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7E5498D8-6600-4BF4-AD89-D9ABFCFB5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41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0448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6006243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6687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2668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F2B84ED4-88E8-4217-8DBF-2FF1C12512C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46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2C0F2CA1-9E03-46DA-BADC-F5AE42537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41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0448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771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2771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C5CB614-C6AA-4D43-8728-64111435A76D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47</a:t>
            </a:fld>
            <a:endParaRPr lang="en-US" altLang="en-US" sz="1000"/>
          </a:p>
        </p:txBody>
      </p:sp>
      <p:sp>
        <p:nvSpPr>
          <p:cNvPr id="27713" name="TextBox 2"/>
          <p:cNvSpPr txBox="1">
            <a:spLocks noChangeArrowheads="1"/>
          </p:cNvSpPr>
          <p:nvPr/>
        </p:nvSpPr>
        <p:spPr bwMode="auto">
          <a:xfrm>
            <a:off x="2122488" y="3060700"/>
            <a:ext cx="5040312" cy="18161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the classic initial presentation of ARN?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FFCC"/>
                </a:solidFill>
              </a:rPr>
              <a:t>A healthy </a:t>
            </a:r>
            <a:r>
              <a:rPr lang="en-US" altLang="en-US" sz="1400" dirty="0" err="1">
                <a:solidFill>
                  <a:srgbClr val="CCFFCC"/>
                </a:solidFill>
              </a:rPr>
              <a:t>pt</a:t>
            </a:r>
            <a:r>
              <a:rPr lang="en-US" altLang="en-US" sz="1400" dirty="0">
                <a:solidFill>
                  <a:srgbClr val="CCFFCC"/>
                </a:solidFill>
              </a:rPr>
              <a:t> complaining of eye pain and decreased vision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FFCC"/>
                </a:solidFill>
              </a:rPr>
              <a:t>At this point, ARN is often (</a:t>
            </a:r>
            <a:r>
              <a:rPr lang="en-US" altLang="en-US" sz="1400" i="1" dirty="0" err="1">
                <a:solidFill>
                  <a:srgbClr val="CCFFCC"/>
                </a:solidFill>
              </a:rPr>
              <a:t>mis</a:t>
            </a:r>
            <a:r>
              <a:rPr lang="en-US" altLang="en-US" sz="1400" i="1" dirty="0">
                <a:solidFill>
                  <a:srgbClr val="CCFFCC"/>
                </a:solidFill>
              </a:rPr>
              <a:t>)diagnosed as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FFCC"/>
                </a:solidFill>
              </a:rPr>
              <a:t>Something in the iritis/</a:t>
            </a:r>
            <a:r>
              <a:rPr lang="en-US" altLang="en-US" sz="1400" dirty="0" err="1">
                <a:solidFill>
                  <a:srgbClr val="CCFFCC"/>
                </a:solidFill>
              </a:rPr>
              <a:t>episcleritis</a:t>
            </a:r>
            <a:r>
              <a:rPr lang="en-US" altLang="en-US" sz="1400" dirty="0">
                <a:solidFill>
                  <a:srgbClr val="CCFFCC"/>
                </a:solidFill>
              </a:rPr>
              <a:t>/</a:t>
            </a:r>
            <a:r>
              <a:rPr lang="en-US" altLang="en-US" sz="1400" dirty="0" err="1">
                <a:solidFill>
                  <a:srgbClr val="CCFFCC"/>
                </a:solidFill>
              </a:rPr>
              <a:t>vitritis</a:t>
            </a:r>
            <a:r>
              <a:rPr lang="en-US" altLang="en-US" sz="1400" dirty="0">
                <a:solidFill>
                  <a:srgbClr val="CCFFCC"/>
                </a:solidFill>
              </a:rPr>
              <a:t> spectrum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FFCC"/>
                </a:solidFill>
              </a:rPr>
              <a:t>At what point do the posterior manifestations of ARN appear?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FFCC"/>
                </a:solidFill>
              </a:rPr>
              <a:t>About one week later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DC410178-B317-4964-BC01-748597E8D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41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0448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8735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2873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838F861-18C0-4EED-B28F-89BA53D6AD5C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48</a:t>
            </a:fld>
            <a:endParaRPr lang="en-US" altLang="en-US" sz="1000"/>
          </a:p>
        </p:txBody>
      </p:sp>
      <p:sp>
        <p:nvSpPr>
          <p:cNvPr id="28737" name="TextBox 2"/>
          <p:cNvSpPr txBox="1">
            <a:spLocks noChangeArrowheads="1"/>
          </p:cNvSpPr>
          <p:nvPr/>
        </p:nvSpPr>
        <p:spPr bwMode="auto">
          <a:xfrm>
            <a:off x="2122488" y="3060700"/>
            <a:ext cx="5040312" cy="18161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the classic initial presentation of ARN?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A healthy adult c/o eye pain and decreased vision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FFCC"/>
                </a:solidFill>
              </a:rPr>
              <a:t>At this point, ARN is often (</a:t>
            </a:r>
            <a:r>
              <a:rPr lang="en-US" altLang="en-US" sz="1400" i="1" dirty="0" err="1">
                <a:solidFill>
                  <a:srgbClr val="CCFFCC"/>
                </a:solidFill>
              </a:rPr>
              <a:t>mis</a:t>
            </a:r>
            <a:r>
              <a:rPr lang="en-US" altLang="en-US" sz="1400" i="1" dirty="0">
                <a:solidFill>
                  <a:srgbClr val="CCFFCC"/>
                </a:solidFill>
              </a:rPr>
              <a:t>)diagnosed as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FFCC"/>
                </a:solidFill>
              </a:rPr>
              <a:t>Something in the iritis/</a:t>
            </a:r>
            <a:r>
              <a:rPr lang="en-US" altLang="en-US" sz="1400" dirty="0" err="1">
                <a:solidFill>
                  <a:srgbClr val="CCFFCC"/>
                </a:solidFill>
              </a:rPr>
              <a:t>episcleritis</a:t>
            </a:r>
            <a:r>
              <a:rPr lang="en-US" altLang="en-US" sz="1400" dirty="0">
                <a:solidFill>
                  <a:srgbClr val="CCFFCC"/>
                </a:solidFill>
              </a:rPr>
              <a:t>/</a:t>
            </a:r>
            <a:r>
              <a:rPr lang="en-US" altLang="en-US" sz="1400" dirty="0" err="1">
                <a:solidFill>
                  <a:srgbClr val="CCFFCC"/>
                </a:solidFill>
              </a:rPr>
              <a:t>vitritis</a:t>
            </a:r>
            <a:r>
              <a:rPr lang="en-US" altLang="en-US" sz="1400" dirty="0">
                <a:solidFill>
                  <a:srgbClr val="CCFFCC"/>
                </a:solidFill>
              </a:rPr>
              <a:t> spectrum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FFCC"/>
                </a:solidFill>
              </a:rPr>
              <a:t>At what point do the posterior manifestations of ARN appear?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FFCC"/>
                </a:solidFill>
              </a:rPr>
              <a:t>About one week later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454814A5-7632-4C7E-960B-9EBCD4B2E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41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0448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975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2976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2ED88128-2B64-46CF-B67C-56C56A343614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49</a:t>
            </a:fld>
            <a:endParaRPr lang="en-US" altLang="en-US" sz="1000"/>
          </a:p>
        </p:txBody>
      </p:sp>
      <p:sp>
        <p:nvSpPr>
          <p:cNvPr id="29761" name="TextBox 2"/>
          <p:cNvSpPr txBox="1">
            <a:spLocks noChangeArrowheads="1"/>
          </p:cNvSpPr>
          <p:nvPr/>
        </p:nvSpPr>
        <p:spPr bwMode="auto">
          <a:xfrm>
            <a:off x="2122488" y="3060700"/>
            <a:ext cx="5043112" cy="1815882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the classic initial presentation of ARN?</a:t>
            </a:r>
          </a:p>
          <a:p>
            <a:pPr eaLnBrk="1" hangingPunct="1">
              <a:spcBef>
                <a:spcPct val="0"/>
              </a:spcBef>
              <a:buClrTx/>
              <a:buSzTx/>
              <a:buNone/>
            </a:pPr>
            <a:r>
              <a:rPr lang="en-US" altLang="en-US" sz="1400" dirty="0"/>
              <a:t>A healthy adult c/o eye pain and decreased vision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At this point, ARN is often (</a:t>
            </a:r>
            <a:r>
              <a:rPr lang="en-US" altLang="en-US" sz="1400" i="1" dirty="0" err="1"/>
              <a:t>mis</a:t>
            </a:r>
            <a:r>
              <a:rPr lang="en-US" altLang="en-US" sz="1400" i="1" dirty="0"/>
              <a:t>)diagnosed as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FFCC"/>
                </a:solidFill>
              </a:rPr>
              <a:t>Something in the iritis/</a:t>
            </a:r>
            <a:r>
              <a:rPr lang="en-US" altLang="en-US" sz="1400" dirty="0" err="1">
                <a:solidFill>
                  <a:srgbClr val="CCFFCC"/>
                </a:solidFill>
              </a:rPr>
              <a:t>episcleritis</a:t>
            </a:r>
            <a:r>
              <a:rPr lang="en-US" altLang="en-US" sz="1400" dirty="0">
                <a:solidFill>
                  <a:srgbClr val="CCFFCC"/>
                </a:solidFill>
              </a:rPr>
              <a:t>/</a:t>
            </a:r>
            <a:r>
              <a:rPr lang="en-US" altLang="en-US" sz="1400" dirty="0" err="1">
                <a:solidFill>
                  <a:srgbClr val="CCFFCC"/>
                </a:solidFill>
              </a:rPr>
              <a:t>vitritis</a:t>
            </a:r>
            <a:r>
              <a:rPr lang="en-US" altLang="en-US" sz="1400" dirty="0">
                <a:solidFill>
                  <a:srgbClr val="CCFFCC"/>
                </a:solidFill>
              </a:rPr>
              <a:t> spectrum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CCFFCC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FFCC"/>
                </a:solidFill>
              </a:rPr>
              <a:t>At what point do the posterior manifestations of ARN appear?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FFCC"/>
                </a:solidFill>
              </a:rPr>
              <a:t>About one week later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E1AC7AAC-034D-4466-A56D-2869DEC72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48" name="Group 36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315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9041527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207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2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F1AD253-2FC8-4742-AD5F-B36A410B896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2895600" y="2057400"/>
            <a:ext cx="2286000" cy="84329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311545" y="3032378"/>
            <a:ext cx="5546455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Is an ARN </a:t>
            </a:r>
            <a:r>
              <a:rPr lang="en-US" sz="1400" i="1" dirty="0" err="1">
                <a:solidFill>
                  <a:srgbClr val="0000FF"/>
                </a:solidFill>
              </a:rPr>
              <a:t>pt</a:t>
            </a:r>
            <a:r>
              <a:rPr lang="en-US" sz="1400" i="1" dirty="0">
                <a:solidFill>
                  <a:srgbClr val="0000FF"/>
                </a:solidFill>
              </a:rPr>
              <a:t> more likely to be immunocompetent, or compromised?</a:t>
            </a: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Competent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F47BB599-AA9B-4D6D-8DF5-B9CB65B60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3761289873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41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0448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078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3078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88A80A1-B44A-4244-B0D3-3F56B969CF13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50</a:t>
            </a:fld>
            <a:endParaRPr lang="en-US" altLang="en-US" sz="1000"/>
          </a:p>
        </p:txBody>
      </p:sp>
      <p:sp>
        <p:nvSpPr>
          <p:cNvPr id="30785" name="TextBox 2"/>
          <p:cNvSpPr txBox="1">
            <a:spLocks noChangeArrowheads="1"/>
          </p:cNvSpPr>
          <p:nvPr/>
        </p:nvSpPr>
        <p:spPr bwMode="auto">
          <a:xfrm>
            <a:off x="2122488" y="3060700"/>
            <a:ext cx="5040312" cy="18161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the classic initial presentation of ARN?</a:t>
            </a:r>
          </a:p>
          <a:p>
            <a:pPr eaLnBrk="1" hangingPunct="1">
              <a:spcBef>
                <a:spcPct val="0"/>
              </a:spcBef>
              <a:buClrTx/>
              <a:buSzTx/>
              <a:buNone/>
            </a:pPr>
            <a:r>
              <a:rPr lang="en-US" altLang="en-US" sz="1400" dirty="0"/>
              <a:t>A healthy adult c/o eye pain and decreased vision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At this point, ARN is often (</a:t>
            </a:r>
            <a:r>
              <a:rPr lang="en-US" altLang="en-US" sz="1400" i="1" dirty="0" err="1"/>
              <a:t>mis</a:t>
            </a:r>
            <a:r>
              <a:rPr lang="en-US" altLang="en-US" sz="1400" i="1" dirty="0"/>
              <a:t>)diagnosed as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Something in the iritis/</a:t>
            </a:r>
            <a:r>
              <a:rPr lang="en-US" altLang="en-US" sz="1400" dirty="0" err="1"/>
              <a:t>episcleritis</a:t>
            </a:r>
            <a:r>
              <a:rPr lang="en-US" altLang="en-US" sz="1400" dirty="0"/>
              <a:t>/</a:t>
            </a:r>
            <a:r>
              <a:rPr lang="en-US" altLang="en-US" sz="1400" dirty="0" err="1"/>
              <a:t>vitritis</a:t>
            </a:r>
            <a:r>
              <a:rPr lang="en-US" altLang="en-US" sz="1400" dirty="0"/>
              <a:t> spectrum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CCFFCC"/>
                </a:solidFill>
              </a:rPr>
              <a:t>At what point do the posterior manifestations of ARN appear?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FFCC"/>
                </a:solidFill>
              </a:rPr>
              <a:t>About one week later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85794CF3-53A1-4754-A531-F44DAA65D0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41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0448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1807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318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C1E3248B-EB95-430F-8A56-4C8E1988963A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51</a:t>
            </a:fld>
            <a:endParaRPr lang="en-US" altLang="en-US" sz="1000"/>
          </a:p>
        </p:txBody>
      </p:sp>
      <p:sp>
        <p:nvSpPr>
          <p:cNvPr id="31809" name="TextBox 2"/>
          <p:cNvSpPr txBox="1">
            <a:spLocks noChangeArrowheads="1"/>
          </p:cNvSpPr>
          <p:nvPr/>
        </p:nvSpPr>
        <p:spPr bwMode="auto">
          <a:xfrm>
            <a:off x="2122488" y="3060700"/>
            <a:ext cx="5040312" cy="18161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the classic initial presentation of ARN?</a:t>
            </a:r>
          </a:p>
          <a:p>
            <a:pPr eaLnBrk="1" hangingPunct="1">
              <a:spcBef>
                <a:spcPct val="0"/>
              </a:spcBef>
              <a:buClrTx/>
              <a:buSzTx/>
              <a:buNone/>
            </a:pPr>
            <a:r>
              <a:rPr lang="en-US" altLang="en-US" sz="1400" dirty="0"/>
              <a:t>A healthy adult c/o eye pain and decreased vision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At this point, ARN is often (</a:t>
            </a:r>
            <a:r>
              <a:rPr lang="en-US" altLang="en-US" sz="1400" i="1" dirty="0" err="1"/>
              <a:t>mis</a:t>
            </a:r>
            <a:r>
              <a:rPr lang="en-US" altLang="en-US" sz="1400" i="1" dirty="0"/>
              <a:t>)diagnosed as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Something in the iritis/</a:t>
            </a:r>
            <a:r>
              <a:rPr lang="en-US" altLang="en-US" sz="1400" dirty="0" err="1"/>
              <a:t>episcleritis</a:t>
            </a:r>
            <a:r>
              <a:rPr lang="en-US" altLang="en-US" sz="1400" dirty="0"/>
              <a:t>/</a:t>
            </a:r>
            <a:r>
              <a:rPr lang="en-US" altLang="en-US" sz="1400" dirty="0" err="1"/>
              <a:t>vitritis</a:t>
            </a:r>
            <a:r>
              <a:rPr lang="en-US" altLang="en-US" sz="1400" dirty="0"/>
              <a:t> spectrum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At what point do the posterior manifestations of ARN appear?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CCFFCC"/>
                </a:solidFill>
              </a:rPr>
              <a:t>About one week later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ECE872BF-3C47-4776-9FA4-3F2D4EFB8D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41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0448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283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3283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080B998-6644-4F86-974C-F12901FC91D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52</a:t>
            </a:fld>
            <a:endParaRPr lang="en-US" altLang="en-US" sz="1000"/>
          </a:p>
        </p:txBody>
      </p:sp>
      <p:sp>
        <p:nvSpPr>
          <p:cNvPr id="32833" name="TextBox 2"/>
          <p:cNvSpPr txBox="1">
            <a:spLocks noChangeArrowheads="1"/>
          </p:cNvSpPr>
          <p:nvPr/>
        </p:nvSpPr>
        <p:spPr bwMode="auto">
          <a:xfrm>
            <a:off x="2122488" y="3060700"/>
            <a:ext cx="5040312" cy="18161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the classic initial presentation of ARN?</a:t>
            </a:r>
          </a:p>
          <a:p>
            <a:pPr eaLnBrk="1" hangingPunct="1">
              <a:spcBef>
                <a:spcPct val="0"/>
              </a:spcBef>
              <a:buClrTx/>
              <a:buSzTx/>
              <a:buNone/>
            </a:pPr>
            <a:r>
              <a:rPr lang="en-US" altLang="en-US" sz="1400" dirty="0"/>
              <a:t>A healthy adult c/o eye pain and decreased vision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At this point, ARN is often (</a:t>
            </a:r>
            <a:r>
              <a:rPr lang="en-US" altLang="en-US" sz="1400" i="1" dirty="0" err="1"/>
              <a:t>mis</a:t>
            </a:r>
            <a:r>
              <a:rPr lang="en-US" altLang="en-US" sz="1400" i="1" dirty="0"/>
              <a:t>)diagnosed as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Something in the iritis/</a:t>
            </a:r>
            <a:r>
              <a:rPr lang="en-US" altLang="en-US" sz="1400" dirty="0" err="1"/>
              <a:t>episcleritis</a:t>
            </a:r>
            <a:r>
              <a:rPr lang="en-US" altLang="en-US" sz="1400" dirty="0"/>
              <a:t>/</a:t>
            </a:r>
            <a:r>
              <a:rPr lang="en-US" altLang="en-US" sz="1400" dirty="0" err="1"/>
              <a:t>vitritis</a:t>
            </a:r>
            <a:r>
              <a:rPr lang="en-US" altLang="en-US" sz="1400" dirty="0"/>
              <a:t> spectrum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At what point do the posterior manifestations of ARN appear?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About one week later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E8BD6DCD-0CE0-406F-BB38-D8A434EED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04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1197712"/>
              </p:ext>
            </p:extLst>
          </p:nvPr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0448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989449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283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080B998-6644-4F86-974C-F12901FC91D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53</a:t>
            </a:fld>
            <a:endParaRPr lang="en-US" altLang="en-US" sz="1000"/>
          </a:p>
        </p:txBody>
      </p:sp>
      <p:sp>
        <p:nvSpPr>
          <p:cNvPr id="32833" name="TextBox 2"/>
          <p:cNvSpPr txBox="1">
            <a:spLocks noChangeArrowheads="1"/>
          </p:cNvSpPr>
          <p:nvPr/>
        </p:nvSpPr>
        <p:spPr bwMode="auto">
          <a:xfrm>
            <a:off x="2122488" y="3060700"/>
            <a:ext cx="5040312" cy="18161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What is the classic initial presentation of ARN?</a:t>
            </a:r>
          </a:p>
          <a:p>
            <a:pPr eaLnBrk="1" hangingPunct="1">
              <a:spcBef>
                <a:spcPct val="0"/>
              </a:spcBef>
              <a:buClrTx/>
              <a:buSzTx/>
              <a:buNone/>
            </a:pPr>
            <a:r>
              <a:rPr lang="en-US" altLang="en-US" sz="1400" dirty="0"/>
              <a:t>A healthy adult c/o eye pain and decreased vision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At this point, ARN is often (</a:t>
            </a:r>
            <a:r>
              <a:rPr lang="en-US" altLang="en-US" sz="1400" i="1" dirty="0" err="1"/>
              <a:t>mis</a:t>
            </a:r>
            <a:r>
              <a:rPr lang="en-US" altLang="en-US" sz="1400" i="1" dirty="0"/>
              <a:t>)diagnosed as what?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Something in the iritis/</a:t>
            </a:r>
            <a:r>
              <a:rPr lang="en-US" altLang="en-US" sz="1400" dirty="0" err="1"/>
              <a:t>episcleritis</a:t>
            </a:r>
            <a:r>
              <a:rPr lang="en-US" altLang="en-US" sz="1400" dirty="0"/>
              <a:t>/</a:t>
            </a:r>
            <a:r>
              <a:rPr lang="en-US" altLang="en-US" sz="1400" dirty="0" err="1"/>
              <a:t>vitritis</a:t>
            </a:r>
            <a:r>
              <a:rPr lang="en-US" altLang="en-US" sz="1400" dirty="0"/>
              <a:t> spectrum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 dirty="0"/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/>
              <a:t>At what point do the posterior manifestations of ARN appear?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About one week later</a:t>
            </a:r>
          </a:p>
        </p:txBody>
      </p:sp>
      <p:sp>
        <p:nvSpPr>
          <p:cNvPr id="4" name="Donut 3"/>
          <p:cNvSpPr/>
          <p:nvPr/>
        </p:nvSpPr>
        <p:spPr>
          <a:xfrm>
            <a:off x="1371600" y="2355849"/>
            <a:ext cx="6248400" cy="3225802"/>
          </a:xfrm>
          <a:prstGeom prst="donut">
            <a:avLst>
              <a:gd name="adj" fmla="val 5394"/>
            </a:avLst>
          </a:prstGeom>
          <a:solidFill>
            <a:srgbClr val="45686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90600" y="5640171"/>
            <a:ext cx="7010400" cy="646331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00FF"/>
                </a:solidFill>
              </a:rPr>
              <a:t>Take special note of this! There’s a chance your ARN </a:t>
            </a:r>
            <a:r>
              <a:rPr lang="en-US" dirty="0" err="1">
                <a:solidFill>
                  <a:srgbClr val="0000FF"/>
                </a:solidFill>
              </a:rPr>
              <a:t>pt</a:t>
            </a:r>
            <a:r>
              <a:rPr lang="en-US" dirty="0">
                <a:solidFill>
                  <a:srgbClr val="0000FF"/>
                </a:solidFill>
              </a:rPr>
              <a:t> will present not with vision issues, but rather an </a:t>
            </a:r>
            <a:r>
              <a:rPr lang="en-US" i="1" dirty="0">
                <a:solidFill>
                  <a:srgbClr val="0000FF"/>
                </a:solidFill>
              </a:rPr>
              <a:t>anterior-segment complaint</a:t>
            </a:r>
            <a:r>
              <a:rPr lang="en-US" dirty="0">
                <a:solidFill>
                  <a:srgbClr val="0000FF"/>
                </a:solidFill>
              </a:rPr>
              <a:t>.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08D9AABF-6034-4B40-A4CB-059BA22BC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6472307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442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1472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6221653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</a:t>
                      </a: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3855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3385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8886A7B0-CA4C-434D-B5F8-EDD55CE9882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54</a:t>
            </a:fld>
            <a:endParaRPr lang="en-US" altLang="en-US" sz="1000"/>
          </a:p>
        </p:txBody>
      </p:sp>
      <p:sp>
        <p:nvSpPr>
          <p:cNvPr id="8" name="Text Box 64">
            <a:extLst>
              <a:ext uri="{FF2B5EF4-FFF2-40B4-BE49-F238E27FC236}">
                <a16:creationId xmlns:a16="http://schemas.microsoft.com/office/drawing/2014/main" id="{AEBC81A1-7EE8-4557-9DC1-9EA603B20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017" y="2766536"/>
            <a:ext cx="7391400" cy="738664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So how can you tell whether an immunocompromised </a:t>
            </a:r>
            <a:r>
              <a:rPr lang="en-US" altLang="en-US" sz="1400" i="1" dirty="0" err="1">
                <a:solidFill>
                  <a:srgbClr val="0000FF"/>
                </a:solidFill>
              </a:rPr>
              <a:t>pt</a:t>
            </a:r>
            <a:r>
              <a:rPr lang="en-US" altLang="en-US" sz="1400" i="1" dirty="0">
                <a:solidFill>
                  <a:srgbClr val="0000FF"/>
                </a:solidFill>
              </a:rPr>
              <a:t> with necrotizing retinitis has ARN as opposed to PORN?</a:t>
            </a:r>
            <a:endParaRPr lang="en-US" altLang="en-US" sz="1400" i="1" dirty="0">
              <a:solidFill>
                <a:srgbClr val="FFC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CCFF"/>
                </a:solidFill>
              </a:rPr>
              <a:t>By the presence of a significant inflammatory reaction—these </a:t>
            </a:r>
            <a:r>
              <a:rPr lang="en-US" altLang="en-US" sz="1400" b="1" dirty="0">
                <a:solidFill>
                  <a:srgbClr val="FFCCFF"/>
                </a:solidFill>
              </a:rPr>
              <a:t>must</a:t>
            </a:r>
            <a:r>
              <a:rPr lang="en-US" altLang="en-US" sz="1400" dirty="0">
                <a:solidFill>
                  <a:srgbClr val="FFCCFF"/>
                </a:solidFill>
              </a:rPr>
              <a:t> be present to dx ARN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3327AB51-6D4E-499E-964D-861185523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969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9728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1181671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</a:t>
                      </a: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487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34881" name="Oval 65"/>
          <p:cNvSpPr>
            <a:spLocks noChangeArrowheads="1"/>
          </p:cNvSpPr>
          <p:nvPr/>
        </p:nvSpPr>
        <p:spPr bwMode="auto">
          <a:xfrm>
            <a:off x="3200400" y="4191000"/>
            <a:ext cx="16764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4882" name="Oval 66"/>
          <p:cNvSpPr>
            <a:spLocks noChangeArrowheads="1"/>
          </p:cNvSpPr>
          <p:nvPr/>
        </p:nvSpPr>
        <p:spPr bwMode="auto">
          <a:xfrm>
            <a:off x="3200400" y="5562600"/>
            <a:ext cx="1676400" cy="6096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/>
          </a:p>
        </p:txBody>
      </p:sp>
      <p:sp>
        <p:nvSpPr>
          <p:cNvPr id="34883" name="Line 67"/>
          <p:cNvSpPr>
            <a:spLocks noChangeShapeType="1"/>
          </p:cNvSpPr>
          <p:nvPr/>
        </p:nvSpPr>
        <p:spPr bwMode="auto">
          <a:xfrm>
            <a:off x="2514600" y="3429000"/>
            <a:ext cx="685800" cy="914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84" name="Line 68"/>
          <p:cNvSpPr>
            <a:spLocks noChangeShapeType="1"/>
          </p:cNvSpPr>
          <p:nvPr/>
        </p:nvSpPr>
        <p:spPr bwMode="auto">
          <a:xfrm>
            <a:off x="2514600" y="3429000"/>
            <a:ext cx="838200" cy="2209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85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AE19124-AA34-4561-AE39-58202BD3C321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55</a:t>
            </a:fld>
            <a:endParaRPr lang="en-US" altLang="en-US" sz="1000"/>
          </a:p>
        </p:txBody>
      </p:sp>
      <p:sp>
        <p:nvSpPr>
          <p:cNvPr id="34880" name="Text Box 64"/>
          <p:cNvSpPr txBox="1">
            <a:spLocks noChangeArrowheads="1"/>
          </p:cNvSpPr>
          <p:nvPr/>
        </p:nvSpPr>
        <p:spPr bwMode="auto">
          <a:xfrm>
            <a:off x="487017" y="2766536"/>
            <a:ext cx="7391400" cy="738664"/>
          </a:xfrm>
          <a:prstGeom prst="rect">
            <a:avLst/>
          </a:prstGeom>
          <a:solidFill>
            <a:srgbClr val="FF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So how can you tell whether an immunocompromised </a:t>
            </a:r>
            <a:r>
              <a:rPr lang="en-US" altLang="en-US" sz="1400" i="1" dirty="0" err="1">
                <a:solidFill>
                  <a:srgbClr val="0000FF"/>
                </a:solidFill>
              </a:rPr>
              <a:t>pt</a:t>
            </a:r>
            <a:r>
              <a:rPr lang="en-US" altLang="en-US" sz="1400" i="1" dirty="0">
                <a:solidFill>
                  <a:srgbClr val="0000FF"/>
                </a:solidFill>
              </a:rPr>
              <a:t> with necrotizing retinitis has ARN as opposed to PORN?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00FF"/>
                </a:solidFill>
              </a:rPr>
              <a:t>By the presence of a significant inflammatory reaction—</a:t>
            </a:r>
            <a:r>
              <a:rPr lang="en-US" altLang="en-US" sz="1400" u="sng" dirty="0">
                <a:solidFill>
                  <a:srgbClr val="0000FF"/>
                </a:solidFill>
              </a:rPr>
              <a:t>these </a:t>
            </a:r>
            <a:r>
              <a:rPr lang="en-US" altLang="en-US" sz="1400" b="1" u="sng" dirty="0">
                <a:solidFill>
                  <a:srgbClr val="0000FF"/>
                </a:solidFill>
              </a:rPr>
              <a:t>must</a:t>
            </a:r>
            <a:r>
              <a:rPr lang="en-US" altLang="en-US" sz="1400" u="sng" dirty="0">
                <a:solidFill>
                  <a:srgbClr val="0000FF"/>
                </a:solidFill>
              </a:rPr>
              <a:t> be present to dx ARN</a:t>
            </a:r>
          </a:p>
        </p:txBody>
      </p:sp>
      <p:sp>
        <p:nvSpPr>
          <p:cNvPr id="12" name="Text Box 33">
            <a:extLst>
              <a:ext uri="{FF2B5EF4-FFF2-40B4-BE49-F238E27FC236}">
                <a16:creationId xmlns:a16="http://schemas.microsoft.com/office/drawing/2014/main" id="{8A40B08E-4014-45BD-9DBF-FD7081FCC2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794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382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5735313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590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35904" name="Text Box 64"/>
          <p:cNvSpPr txBox="1">
            <a:spLocks noChangeArrowheads="1"/>
          </p:cNvSpPr>
          <p:nvPr/>
        </p:nvSpPr>
        <p:spPr bwMode="auto">
          <a:xfrm>
            <a:off x="374650" y="2209800"/>
            <a:ext cx="8464550" cy="641350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0000FF"/>
                </a:solidFill>
              </a:rPr>
              <a:t>One of these is much more likely to present with bilateral involvement--which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FFCC"/>
                </a:solidFill>
              </a:rPr>
              <a:t>PORN</a:t>
            </a:r>
          </a:p>
        </p:txBody>
      </p:sp>
      <p:sp>
        <p:nvSpPr>
          <p:cNvPr id="35905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AE6C6E2-D54E-42D0-A13A-FCC918A32291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56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3276600" y="1447800"/>
            <a:ext cx="1600200" cy="6096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181600" y="1471484"/>
            <a:ext cx="1600200" cy="6096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6A930F5A-0FDE-4337-A90E-F6566427D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4818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4848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1244832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6927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36928" name="Text Box 64"/>
          <p:cNvSpPr txBox="1">
            <a:spLocks noChangeArrowheads="1"/>
          </p:cNvSpPr>
          <p:nvPr/>
        </p:nvSpPr>
        <p:spPr bwMode="auto">
          <a:xfrm>
            <a:off x="374650" y="2209800"/>
            <a:ext cx="8464550" cy="641350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0000FF"/>
                </a:solidFill>
              </a:rPr>
              <a:t>One of these is much more likely to present with bilateral involvement--which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00FF"/>
                </a:solidFill>
              </a:rPr>
              <a:t>PORN</a:t>
            </a:r>
          </a:p>
        </p:txBody>
      </p:sp>
      <p:sp>
        <p:nvSpPr>
          <p:cNvPr id="36929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6AC1BDED-651C-4BD6-ACEC-4E630FFAD80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57</a:t>
            </a:fld>
            <a:endParaRPr lang="en-US" altLang="en-US" sz="1000"/>
          </a:p>
        </p:txBody>
      </p:sp>
      <p:sp>
        <p:nvSpPr>
          <p:cNvPr id="8" name="Oval 7"/>
          <p:cNvSpPr/>
          <p:nvPr/>
        </p:nvSpPr>
        <p:spPr>
          <a:xfrm>
            <a:off x="5181600" y="1471484"/>
            <a:ext cx="1600200" cy="6096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F698E41F-3A32-4E00-B75C-58D8DC7DF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842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5872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6116602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795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37952" name="Text Box 64"/>
          <p:cNvSpPr txBox="1">
            <a:spLocks noChangeArrowheads="1"/>
          </p:cNvSpPr>
          <p:nvPr/>
        </p:nvSpPr>
        <p:spPr bwMode="auto">
          <a:xfrm>
            <a:off x="152400" y="2209800"/>
            <a:ext cx="8820150" cy="641350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0000FF"/>
                </a:solidFill>
              </a:rPr>
              <a:t>Both can progress rapidly, but which is notorious for progressing at an appalling rate?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FFCC"/>
                </a:solidFill>
              </a:rPr>
              <a:t>PORN</a:t>
            </a:r>
          </a:p>
        </p:txBody>
      </p:sp>
      <p:sp>
        <p:nvSpPr>
          <p:cNvPr id="37953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D381EB86-5D28-4CF2-89DE-AFD25C544ADD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58</a:t>
            </a:fld>
            <a:endParaRPr lang="en-US" altLang="en-US" sz="1000"/>
          </a:p>
        </p:txBody>
      </p:sp>
      <p:sp>
        <p:nvSpPr>
          <p:cNvPr id="8" name="Oval 7"/>
          <p:cNvSpPr/>
          <p:nvPr/>
        </p:nvSpPr>
        <p:spPr>
          <a:xfrm>
            <a:off x="3276600" y="1447800"/>
            <a:ext cx="1600200" cy="6096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/>
        </p:nvSpPr>
        <p:spPr>
          <a:xfrm>
            <a:off x="5181600" y="1471484"/>
            <a:ext cx="1600200" cy="6096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FF54C2AC-F0BC-4772-9D77-FDBC5FBA4A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6896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2597105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8975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38976" name="Text Box 64"/>
          <p:cNvSpPr txBox="1">
            <a:spLocks noChangeArrowheads="1"/>
          </p:cNvSpPr>
          <p:nvPr/>
        </p:nvSpPr>
        <p:spPr bwMode="auto">
          <a:xfrm>
            <a:off x="152400" y="2209800"/>
            <a:ext cx="8820150" cy="641350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0000FF"/>
                </a:solidFill>
              </a:rPr>
              <a:t>Both can progress rapidly, but which is notorious for progressing at an appalling rate?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00FF"/>
                </a:solidFill>
              </a:rPr>
              <a:t>PORN</a:t>
            </a:r>
          </a:p>
        </p:txBody>
      </p:sp>
      <p:sp>
        <p:nvSpPr>
          <p:cNvPr id="3897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9B42C9E4-2E13-46AE-8D32-8CD06DF06BF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59</a:t>
            </a:fld>
            <a:endParaRPr lang="en-US" altLang="en-US" sz="1000"/>
          </a:p>
        </p:txBody>
      </p:sp>
      <p:sp>
        <p:nvSpPr>
          <p:cNvPr id="9" name="Oval 8"/>
          <p:cNvSpPr/>
          <p:nvPr/>
        </p:nvSpPr>
        <p:spPr>
          <a:xfrm>
            <a:off x="5181600" y="1471484"/>
            <a:ext cx="1600200" cy="6096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D4A8C09B-1D04-4D95-BE46-58E759ECF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48" name="Group 36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315" name="Group 3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207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2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F1AD253-2FC8-4742-AD5F-B36A410B896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2895600" y="2057400"/>
            <a:ext cx="2286000" cy="84329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311545" y="3032378"/>
            <a:ext cx="5546455" cy="523220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Is an ARN </a:t>
            </a:r>
            <a:r>
              <a:rPr lang="en-US" sz="1400" i="1" dirty="0" err="1">
                <a:solidFill>
                  <a:srgbClr val="0000FF"/>
                </a:solidFill>
              </a:rPr>
              <a:t>pt</a:t>
            </a:r>
            <a:r>
              <a:rPr lang="en-US" sz="1400" i="1" dirty="0">
                <a:solidFill>
                  <a:srgbClr val="0000FF"/>
                </a:solidFill>
              </a:rPr>
              <a:t> more likely to be immunocompetent, or compromised?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Competent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14AD091C-D9DF-4814-A373-E72D82416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96970960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6896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568547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9999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38976" name="Text Box 64"/>
          <p:cNvSpPr txBox="1">
            <a:spLocks noChangeArrowheads="1"/>
          </p:cNvSpPr>
          <p:nvPr/>
        </p:nvSpPr>
        <p:spPr bwMode="auto">
          <a:xfrm>
            <a:off x="533400" y="2214563"/>
            <a:ext cx="7058025" cy="646112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itchFamily="2" charset="2"/>
              <a:buChar char="l"/>
              <a:defRPr sz="3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itchFamily="2" charset="2"/>
              <a:buChar char="l"/>
              <a:defRPr sz="23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800" i="1" dirty="0"/>
              <a:t>What is the classic description of the fundus appearance in PORN?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800" b="1" dirty="0">
                <a:solidFill>
                  <a:schemeClr val="accent5">
                    <a:lumMod val="50000"/>
                  </a:schemeClr>
                </a:solidFill>
              </a:rPr>
              <a:t>‘Cracked mud’</a:t>
            </a:r>
          </a:p>
        </p:txBody>
      </p:sp>
      <p:sp>
        <p:nvSpPr>
          <p:cNvPr id="40001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148FB8B6-EF07-4A41-96F1-EF6717264C6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60</a:t>
            </a:fld>
            <a:endParaRPr lang="en-US" altLang="en-US" sz="1000"/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FC9C94FA-1679-42A7-99F1-867F570F5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6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6896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8809153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1023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38976" name="Text Box 64"/>
          <p:cNvSpPr txBox="1">
            <a:spLocks noChangeArrowheads="1"/>
          </p:cNvSpPr>
          <p:nvPr/>
        </p:nvSpPr>
        <p:spPr bwMode="auto">
          <a:xfrm>
            <a:off x="533400" y="2214563"/>
            <a:ext cx="7058025" cy="646112"/>
          </a:xfrm>
          <a:prstGeom prst="rect">
            <a:avLst/>
          </a:prstGeom>
          <a:solidFill>
            <a:schemeClr val="accent5">
              <a:lumMod val="5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itchFamily="2" charset="2"/>
              <a:buChar char="l"/>
              <a:defRPr sz="3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itchFamily="2" charset="2"/>
              <a:buChar char="l"/>
              <a:defRPr sz="23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800" i="1" dirty="0"/>
              <a:t>What is the classic description of the fundus appearance in PORN?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800" b="1" dirty="0"/>
              <a:t>‘Cracked mud’</a:t>
            </a:r>
          </a:p>
        </p:txBody>
      </p:sp>
      <p:sp>
        <p:nvSpPr>
          <p:cNvPr id="41025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6015AB55-7F69-4963-8BDB-2A2942D210CE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61</a:t>
            </a:fld>
            <a:endParaRPr lang="en-US" altLang="en-US" sz="1000"/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7D0ADE2C-6D9A-41C3-98A0-2DC5E189C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758FC29-6B14-4961-9B04-597FF51CEA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4D73A1-3FB1-468E-A01A-2C86EA679E7F}" type="slidenum">
              <a:rPr lang="en-US" altLang="en-US" smtClean="0"/>
              <a:pPr/>
              <a:t>62</a:t>
            </a:fld>
            <a:endParaRPr lang="en-US" altLang="en-US"/>
          </a:p>
        </p:txBody>
      </p:sp>
      <p:sp>
        <p:nvSpPr>
          <p:cNvPr id="4" name="Text Box 33">
            <a:extLst>
              <a:ext uri="{FF2B5EF4-FFF2-40B4-BE49-F238E27FC236}">
                <a16:creationId xmlns:a16="http://schemas.microsoft.com/office/drawing/2014/main" id="{B94A23CD-4DA7-4604-B0A9-4338928D9B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54FFA2-649D-4D28-AB85-79E0C4C7189E}"/>
              </a:ext>
            </a:extLst>
          </p:cNvPr>
          <p:cNvSpPr txBox="1"/>
          <p:nvPr/>
        </p:nvSpPr>
        <p:spPr>
          <a:xfrm>
            <a:off x="2748434" y="6096000"/>
            <a:ext cx="36471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PORN: Cracked-mud appearance</a:t>
            </a:r>
          </a:p>
        </p:txBody>
      </p:sp>
      <p:pic>
        <p:nvPicPr>
          <p:cNvPr id="5122" name="Picture 2" descr="Fundus picture showing the classical &quot;cracked mud appearance&quot; in progressive outer retinal necrosis.">
            <a:extLst>
              <a:ext uri="{FF2B5EF4-FFF2-40B4-BE49-F238E27FC236}">
                <a16:creationId xmlns:a16="http://schemas.microsoft.com/office/drawing/2014/main" id="{E27676E5-823C-4746-9B93-0814C29359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1290638"/>
            <a:ext cx="5715000" cy="4276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1365213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46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2496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0147867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2047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4204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A0A5FEC-9D75-46C0-A9E5-A293485D7F2A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63</a:t>
            </a:fld>
            <a:endParaRPr lang="en-US" altLang="en-US" sz="1000"/>
          </a:p>
        </p:txBody>
      </p:sp>
      <p:sp>
        <p:nvSpPr>
          <p:cNvPr id="42049" name="Text Box 64"/>
          <p:cNvSpPr txBox="1">
            <a:spLocks noChangeArrowheads="1"/>
          </p:cNvSpPr>
          <p:nvPr/>
        </p:nvSpPr>
        <p:spPr bwMode="auto">
          <a:xfrm>
            <a:off x="2217738" y="5764213"/>
            <a:ext cx="5068887" cy="738187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bug is felt to be the underlying causative agent in each?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 dirty="0">
                <a:solidFill>
                  <a:srgbClr val="0000FF"/>
                </a:solidFill>
              </a:rPr>
              <a:t>ARN:</a:t>
            </a:r>
            <a:r>
              <a:rPr lang="en-US" altLang="en-US" sz="1400" dirty="0">
                <a:solidFill>
                  <a:srgbClr val="0000FF"/>
                </a:solidFill>
              </a:rPr>
              <a:t>    </a:t>
            </a:r>
            <a:r>
              <a:rPr lang="en-US" altLang="en-US" sz="1400" b="1" dirty="0">
                <a:solidFill>
                  <a:srgbClr val="CCFFCC"/>
                </a:solidFill>
              </a:rPr>
              <a:t>VZV</a:t>
            </a:r>
            <a:r>
              <a:rPr lang="en-US" altLang="en-US" sz="1400" dirty="0">
                <a:solidFill>
                  <a:srgbClr val="CCFFCC"/>
                </a:solidFill>
              </a:rPr>
              <a:t> </a:t>
            </a:r>
            <a:r>
              <a:rPr lang="en-US" altLang="en-US" sz="1400" i="1" dirty="0">
                <a:solidFill>
                  <a:srgbClr val="CCFFCC"/>
                </a:solidFill>
              </a:rPr>
              <a:t>or</a:t>
            </a:r>
            <a:r>
              <a:rPr lang="en-US" altLang="en-US" sz="1400" dirty="0">
                <a:solidFill>
                  <a:srgbClr val="CCFFCC"/>
                </a:solidFill>
              </a:rPr>
              <a:t> </a:t>
            </a:r>
            <a:r>
              <a:rPr lang="en-US" altLang="en-US" sz="1400" b="1" dirty="0">
                <a:solidFill>
                  <a:srgbClr val="CCFFCC"/>
                </a:solidFill>
              </a:rPr>
              <a:t>HSV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 dirty="0">
                <a:solidFill>
                  <a:srgbClr val="0000FF"/>
                </a:solidFill>
              </a:rPr>
              <a:t>PORN:</a:t>
            </a:r>
            <a:r>
              <a:rPr lang="en-US" altLang="en-US" sz="1400" i="1" dirty="0">
                <a:solidFill>
                  <a:srgbClr val="0000FF"/>
                </a:solidFill>
              </a:rPr>
              <a:t> </a:t>
            </a:r>
            <a:r>
              <a:rPr lang="en-US" altLang="en-US" sz="1400" b="1" dirty="0">
                <a:solidFill>
                  <a:srgbClr val="CCFFCC"/>
                </a:solidFill>
              </a:rPr>
              <a:t>VZV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DB88E3D9-985F-4329-8C4D-707E701B1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49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352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7264018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307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430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7C2D35E6-CA10-41E8-967E-F777C8901DF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64</a:t>
            </a:fld>
            <a:endParaRPr lang="en-US" altLang="en-US" sz="1000"/>
          </a:p>
        </p:txBody>
      </p:sp>
      <p:sp>
        <p:nvSpPr>
          <p:cNvPr id="43073" name="Text Box 64"/>
          <p:cNvSpPr txBox="1">
            <a:spLocks noChangeArrowheads="1"/>
          </p:cNvSpPr>
          <p:nvPr/>
        </p:nvSpPr>
        <p:spPr bwMode="auto">
          <a:xfrm>
            <a:off x="2217738" y="5764213"/>
            <a:ext cx="5068887" cy="738187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0000FF"/>
                </a:solidFill>
              </a:rPr>
              <a:t>What bug is felt to be the underlying causative agent in each?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 dirty="0">
                <a:solidFill>
                  <a:srgbClr val="0000FF"/>
                </a:solidFill>
              </a:rPr>
              <a:t>ARN:</a:t>
            </a:r>
            <a:r>
              <a:rPr lang="en-US" altLang="en-US" sz="1400" dirty="0">
                <a:solidFill>
                  <a:srgbClr val="0000FF"/>
                </a:solidFill>
              </a:rPr>
              <a:t>    </a:t>
            </a:r>
            <a:r>
              <a:rPr lang="en-US" altLang="en-US" sz="1400" b="1" dirty="0">
                <a:solidFill>
                  <a:srgbClr val="0000FF"/>
                </a:solidFill>
              </a:rPr>
              <a:t>VZV</a:t>
            </a:r>
            <a:r>
              <a:rPr lang="en-US" altLang="en-US" sz="1400" dirty="0">
                <a:solidFill>
                  <a:srgbClr val="0000FF"/>
                </a:solidFill>
              </a:rPr>
              <a:t> </a:t>
            </a:r>
            <a:r>
              <a:rPr lang="en-US" altLang="en-US" sz="1400" i="1" dirty="0">
                <a:solidFill>
                  <a:srgbClr val="0000FF"/>
                </a:solidFill>
              </a:rPr>
              <a:t>or</a:t>
            </a:r>
            <a:r>
              <a:rPr lang="en-US" altLang="en-US" sz="1400" dirty="0">
                <a:solidFill>
                  <a:srgbClr val="0000FF"/>
                </a:solidFill>
              </a:rPr>
              <a:t> </a:t>
            </a:r>
            <a:r>
              <a:rPr lang="en-US" altLang="en-US" sz="1400" b="1" dirty="0">
                <a:solidFill>
                  <a:srgbClr val="0000FF"/>
                </a:solidFill>
              </a:rPr>
              <a:t>HSV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 dirty="0">
                <a:solidFill>
                  <a:srgbClr val="0000FF"/>
                </a:solidFill>
              </a:rPr>
              <a:t>PORN:</a:t>
            </a:r>
            <a:r>
              <a:rPr lang="en-US" altLang="en-US" sz="1400" i="1" dirty="0">
                <a:solidFill>
                  <a:srgbClr val="0000FF"/>
                </a:solidFill>
              </a:rPr>
              <a:t> </a:t>
            </a:r>
            <a:r>
              <a:rPr lang="en-US" altLang="en-US" sz="1400" b="1" dirty="0">
                <a:solidFill>
                  <a:srgbClr val="0000FF"/>
                </a:solidFill>
              </a:rPr>
              <a:t>VZV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0244380D-9CEE-4EA1-B4AA-53CEC9C94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490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2680106"/>
              </p:ext>
            </p:extLst>
          </p:nvPr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352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7936658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>
                            <a:lumMod val="75000"/>
                          </a:schemeClr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307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430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7C2D35E6-CA10-41E8-967E-F777C8901DF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65</a:t>
            </a:fld>
            <a:endParaRPr lang="en-US" altLang="en-US" sz="1000"/>
          </a:p>
        </p:txBody>
      </p:sp>
      <p:sp>
        <p:nvSpPr>
          <p:cNvPr id="43073" name="Text Box 64"/>
          <p:cNvSpPr txBox="1">
            <a:spLocks noChangeArrowheads="1"/>
          </p:cNvSpPr>
          <p:nvPr/>
        </p:nvSpPr>
        <p:spPr bwMode="auto">
          <a:xfrm>
            <a:off x="2217738" y="5764213"/>
            <a:ext cx="5068887" cy="738187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75000"/>
                  </a:schemeClr>
                </a:solidFill>
              </a:rPr>
              <a:t>What bug is felt to be the underlying causative agent in each?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 dirty="0">
                <a:solidFill>
                  <a:srgbClr val="0000FF"/>
                </a:solidFill>
              </a:rPr>
              <a:t>ARN:</a:t>
            </a:r>
            <a:r>
              <a:rPr lang="en-US" altLang="en-US" sz="1400" dirty="0">
                <a:solidFill>
                  <a:srgbClr val="0000FF"/>
                </a:solidFill>
              </a:rPr>
              <a:t>    </a:t>
            </a:r>
            <a:r>
              <a:rPr lang="en-US" altLang="en-US" sz="1400" b="1" dirty="0">
                <a:solidFill>
                  <a:srgbClr val="0000FF"/>
                </a:solidFill>
              </a:rPr>
              <a:t>VZV</a:t>
            </a:r>
            <a:r>
              <a:rPr lang="en-US" altLang="en-US" sz="1400" dirty="0">
                <a:solidFill>
                  <a:srgbClr val="0000FF"/>
                </a:solidFill>
              </a:rPr>
              <a:t> </a:t>
            </a:r>
            <a:r>
              <a:rPr lang="en-US" altLang="en-US" sz="1400" i="1" dirty="0">
                <a:solidFill>
                  <a:srgbClr val="0000FF"/>
                </a:solidFill>
              </a:rPr>
              <a:t>or</a:t>
            </a:r>
            <a:r>
              <a:rPr lang="en-US" altLang="en-US" sz="1400" dirty="0">
                <a:solidFill>
                  <a:srgbClr val="0000FF"/>
                </a:solidFill>
              </a:rPr>
              <a:t> </a:t>
            </a:r>
            <a:r>
              <a:rPr lang="en-US" altLang="en-US" sz="1400" b="1" dirty="0">
                <a:solidFill>
                  <a:srgbClr val="0000FF"/>
                </a:solidFill>
              </a:rPr>
              <a:t>HSV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 dirty="0">
                <a:solidFill>
                  <a:schemeClr val="bg1">
                    <a:lumMod val="75000"/>
                  </a:schemeClr>
                </a:solidFill>
              </a:rPr>
              <a:t>PORN:</a:t>
            </a:r>
            <a:r>
              <a:rPr lang="en-US" altLang="en-US" sz="1400" i="1" dirty="0">
                <a:solidFill>
                  <a:schemeClr val="bg1">
                    <a:lumMod val="75000"/>
                  </a:schemeClr>
                </a:solidFill>
              </a:rPr>
              <a:t> </a:t>
            </a:r>
            <a:r>
              <a:rPr lang="en-US" altLang="en-US" sz="1400" b="1" dirty="0">
                <a:solidFill>
                  <a:schemeClr val="bg1">
                    <a:lumMod val="75000"/>
                  </a:schemeClr>
                </a:solidFill>
              </a:rPr>
              <a:t>VZV</a:t>
            </a:r>
          </a:p>
        </p:txBody>
      </p:sp>
      <p:sp>
        <p:nvSpPr>
          <p:cNvPr id="2" name="Oval 1"/>
          <p:cNvSpPr/>
          <p:nvPr/>
        </p:nvSpPr>
        <p:spPr>
          <a:xfrm>
            <a:off x="2217738" y="5867400"/>
            <a:ext cx="1820862" cy="5334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121349" y="5887084"/>
            <a:ext cx="4477251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Of the two, which is the more common cause of ARN?</a:t>
            </a:r>
          </a:p>
          <a:p>
            <a:r>
              <a:rPr lang="en-US" sz="1400" dirty="0">
                <a:solidFill>
                  <a:srgbClr val="FFFF00"/>
                </a:solidFill>
              </a:rPr>
              <a:t>VZV, by a substantial margin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95BCC8E8-8443-4A9A-9581-67D957642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02428635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3490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352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207211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bg1">
                            <a:lumMod val="75000"/>
                          </a:schemeClr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307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430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7C2D35E6-CA10-41E8-967E-F777C8901DF7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66</a:t>
            </a:fld>
            <a:endParaRPr lang="en-US" altLang="en-US" sz="1000"/>
          </a:p>
        </p:txBody>
      </p:sp>
      <p:sp>
        <p:nvSpPr>
          <p:cNvPr id="43073" name="Text Box 64"/>
          <p:cNvSpPr txBox="1">
            <a:spLocks noChangeArrowheads="1"/>
          </p:cNvSpPr>
          <p:nvPr/>
        </p:nvSpPr>
        <p:spPr bwMode="auto">
          <a:xfrm>
            <a:off x="2217738" y="5764213"/>
            <a:ext cx="5068887" cy="738187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>
                    <a:lumMod val="75000"/>
                  </a:schemeClr>
                </a:solidFill>
              </a:rPr>
              <a:t>What bug is felt to be the underlying causative agent in each?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 dirty="0">
                <a:solidFill>
                  <a:srgbClr val="0000FF"/>
                </a:solidFill>
              </a:rPr>
              <a:t>ARN:</a:t>
            </a:r>
            <a:r>
              <a:rPr lang="en-US" altLang="en-US" sz="1400" dirty="0">
                <a:solidFill>
                  <a:srgbClr val="0000FF"/>
                </a:solidFill>
              </a:rPr>
              <a:t>    </a:t>
            </a:r>
            <a:r>
              <a:rPr lang="en-US" altLang="en-US" sz="1400" b="1" dirty="0">
                <a:solidFill>
                  <a:srgbClr val="0000FF"/>
                </a:solidFill>
              </a:rPr>
              <a:t>VZV</a:t>
            </a:r>
            <a:r>
              <a:rPr lang="en-US" altLang="en-US" sz="1400" dirty="0">
                <a:solidFill>
                  <a:srgbClr val="0000FF"/>
                </a:solidFill>
              </a:rPr>
              <a:t> </a:t>
            </a:r>
            <a:r>
              <a:rPr lang="en-US" altLang="en-US" sz="1400" i="1" dirty="0">
                <a:solidFill>
                  <a:schemeClr val="bg1">
                    <a:lumMod val="75000"/>
                  </a:schemeClr>
                </a:solidFill>
              </a:rPr>
              <a:t>or</a:t>
            </a:r>
            <a:r>
              <a:rPr lang="en-US" altLang="en-US" sz="1400" dirty="0">
                <a:solidFill>
                  <a:schemeClr val="bg1">
                    <a:lumMod val="75000"/>
                  </a:schemeClr>
                </a:solidFill>
              </a:rPr>
              <a:t> </a:t>
            </a:r>
            <a:r>
              <a:rPr lang="en-US" altLang="en-US" sz="1400" b="1" dirty="0">
                <a:solidFill>
                  <a:schemeClr val="bg1">
                    <a:lumMod val="75000"/>
                  </a:schemeClr>
                </a:solidFill>
              </a:rPr>
              <a:t>HSV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i="1" dirty="0">
                <a:solidFill>
                  <a:schemeClr val="bg1">
                    <a:lumMod val="75000"/>
                  </a:schemeClr>
                </a:solidFill>
              </a:rPr>
              <a:t>PORN:</a:t>
            </a:r>
            <a:r>
              <a:rPr lang="en-US" altLang="en-US" sz="1400" i="1" dirty="0">
                <a:solidFill>
                  <a:schemeClr val="bg1">
                    <a:lumMod val="75000"/>
                  </a:schemeClr>
                </a:solidFill>
              </a:rPr>
              <a:t> </a:t>
            </a:r>
            <a:r>
              <a:rPr lang="en-US" altLang="en-US" sz="1400" b="1" dirty="0">
                <a:solidFill>
                  <a:schemeClr val="bg1">
                    <a:lumMod val="75000"/>
                  </a:schemeClr>
                </a:solidFill>
              </a:rPr>
              <a:t>VZV</a:t>
            </a:r>
          </a:p>
        </p:txBody>
      </p:sp>
      <p:sp>
        <p:nvSpPr>
          <p:cNvPr id="2" name="Oval 1"/>
          <p:cNvSpPr/>
          <p:nvPr/>
        </p:nvSpPr>
        <p:spPr>
          <a:xfrm>
            <a:off x="2217738" y="5867400"/>
            <a:ext cx="1820862" cy="5334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121349" y="5887084"/>
            <a:ext cx="4477251" cy="523220"/>
          </a:xfrm>
          <a:prstGeom prst="rect">
            <a:avLst/>
          </a:prstGeom>
          <a:solidFill>
            <a:srgbClr val="FFFF00"/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Of the two, which is the more common cause of ARN?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VZV, by a substantial margin</a:t>
            </a:r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DEFD3EED-F44F-40DE-8B7F-478A211AA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9366668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424" name="Group 40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6386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4344881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4095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27712" name="Text Box 35"/>
          <p:cNvSpPr txBox="1">
            <a:spLocks noChangeArrowheads="1"/>
          </p:cNvSpPr>
          <p:nvPr/>
        </p:nvSpPr>
        <p:spPr bwMode="auto">
          <a:xfrm>
            <a:off x="2217738" y="5764213"/>
            <a:ext cx="5068887" cy="738187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bug is felt to be the underlying causative agent in each?</a:t>
            </a:r>
          </a:p>
          <a:p>
            <a:pPr eaLnBrk="1" hangingPunct="1">
              <a:defRPr/>
            </a:pP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</a:rPr>
              <a:t>ARN:</a:t>
            </a:r>
            <a:r>
              <a:rPr lang="en-US" sz="1400" b="1" dirty="0">
                <a:solidFill>
                  <a:schemeClr val="bg1">
                    <a:lumMod val="65000"/>
                  </a:schemeClr>
                </a:solidFill>
              </a:rPr>
              <a:t>    </a:t>
            </a:r>
            <a:r>
              <a:rPr lang="en-US" sz="1400" b="1" dirty="0">
                <a:solidFill>
                  <a:srgbClr val="0000FF"/>
                </a:solidFill>
              </a:rPr>
              <a:t>VZV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  <a:r>
              <a:rPr lang="en-US" sz="1400" i="1" dirty="0">
                <a:solidFill>
                  <a:srgbClr val="0000FF"/>
                </a:solidFill>
              </a:rPr>
              <a:t>or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  <a:r>
              <a:rPr lang="en-US" sz="1400" b="1" dirty="0">
                <a:solidFill>
                  <a:srgbClr val="0000FF"/>
                </a:solidFill>
              </a:rPr>
              <a:t>HSV</a:t>
            </a:r>
          </a:p>
          <a:p>
            <a:pPr eaLnBrk="1" hangingPunct="1">
              <a:defRPr/>
            </a:pP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</a:rPr>
              <a:t>PORN:</a:t>
            </a:r>
            <a:r>
              <a:rPr lang="en-US" sz="14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400" b="1" dirty="0">
                <a:solidFill>
                  <a:srgbClr val="0000FF"/>
                </a:solidFill>
              </a:rPr>
              <a:t>VZV</a:t>
            </a:r>
          </a:p>
        </p:txBody>
      </p:sp>
      <p:sp>
        <p:nvSpPr>
          <p:cNvPr id="44101" name="Slide Number Placeholder 2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47D96DB4-01B7-4E50-A549-B75FE21D5ACB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67</a:t>
            </a:fld>
            <a:endParaRPr lang="en-US" altLang="en-US" sz="1000"/>
          </a:p>
        </p:txBody>
      </p:sp>
      <p:sp>
        <p:nvSpPr>
          <p:cNvPr id="12" name="Line 38"/>
          <p:cNvSpPr>
            <a:spLocks noChangeShapeType="1"/>
          </p:cNvSpPr>
          <p:nvPr/>
        </p:nvSpPr>
        <p:spPr bwMode="auto">
          <a:xfrm flipH="1" flipV="1">
            <a:off x="4124325" y="62484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2743200" y="5905500"/>
            <a:ext cx="1381125" cy="6477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Text Box 36">
            <a:extLst>
              <a:ext uri="{FF2B5EF4-FFF2-40B4-BE49-F238E27FC236}">
                <a16:creationId xmlns:a16="http://schemas.microsoft.com/office/drawing/2014/main" id="{406AD672-BD94-4753-BC50-A27A09223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5752296"/>
            <a:ext cx="2865795" cy="954107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Because of this, these diseases are sometimes subsumed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under the umbrella term </a:t>
            </a:r>
            <a:r>
              <a:rPr lang="en-US" altLang="en-US" sz="1400" i="1" dirty="0">
                <a:solidFill>
                  <a:srgbClr val="0000FF"/>
                </a:solidFill>
              </a:rPr>
              <a:t>necrotizing herpetic retinopathies</a:t>
            </a:r>
          </a:p>
        </p:txBody>
      </p:sp>
      <p:sp>
        <p:nvSpPr>
          <p:cNvPr id="44099" name="Rectangle 39"/>
          <p:cNvSpPr>
            <a:spLocks noChangeArrowheads="1"/>
          </p:cNvSpPr>
          <p:nvPr/>
        </p:nvSpPr>
        <p:spPr bwMode="auto">
          <a:xfrm>
            <a:off x="4752181" y="6470173"/>
            <a:ext cx="2838014" cy="198914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800"/>
              <a:t>three words</a:t>
            </a:r>
          </a:p>
        </p:txBody>
      </p:sp>
      <p:sp>
        <p:nvSpPr>
          <p:cNvPr id="15" name="Text Box 33">
            <a:extLst>
              <a:ext uri="{FF2B5EF4-FFF2-40B4-BE49-F238E27FC236}">
                <a16:creationId xmlns:a16="http://schemas.microsoft.com/office/drawing/2014/main" id="{CC016640-207F-4610-B28B-611D2253B1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424" name="Group 40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6386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570892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5119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27712" name="Text Box 35"/>
          <p:cNvSpPr txBox="1">
            <a:spLocks noChangeArrowheads="1"/>
          </p:cNvSpPr>
          <p:nvPr/>
        </p:nvSpPr>
        <p:spPr bwMode="auto">
          <a:xfrm>
            <a:off x="2217738" y="5764213"/>
            <a:ext cx="5068887" cy="738187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00" i="1" dirty="0">
                <a:solidFill>
                  <a:schemeClr val="bg1">
                    <a:lumMod val="65000"/>
                  </a:schemeClr>
                </a:solidFill>
              </a:rPr>
              <a:t>What bug is felt to be the underlying causative agent in each?</a:t>
            </a:r>
          </a:p>
          <a:p>
            <a:pPr eaLnBrk="1" hangingPunct="1">
              <a:defRPr/>
            </a:pP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</a:rPr>
              <a:t>ARN:</a:t>
            </a:r>
            <a:r>
              <a:rPr lang="en-US" sz="1400" b="1" dirty="0">
                <a:solidFill>
                  <a:schemeClr val="bg1">
                    <a:lumMod val="65000"/>
                  </a:schemeClr>
                </a:solidFill>
              </a:rPr>
              <a:t>    </a:t>
            </a:r>
            <a:r>
              <a:rPr lang="en-US" sz="1400" b="1" dirty="0">
                <a:solidFill>
                  <a:srgbClr val="0000FF"/>
                </a:solidFill>
              </a:rPr>
              <a:t>VZV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  <a:r>
              <a:rPr lang="en-US" sz="1400" i="1" dirty="0">
                <a:solidFill>
                  <a:srgbClr val="0000FF"/>
                </a:solidFill>
              </a:rPr>
              <a:t>or</a:t>
            </a:r>
            <a:r>
              <a:rPr lang="en-US" sz="1400" dirty="0">
                <a:solidFill>
                  <a:srgbClr val="0000FF"/>
                </a:solidFill>
              </a:rPr>
              <a:t> </a:t>
            </a:r>
            <a:r>
              <a:rPr lang="en-US" sz="1400" b="1" dirty="0">
                <a:solidFill>
                  <a:srgbClr val="0000FF"/>
                </a:solidFill>
              </a:rPr>
              <a:t>HSV</a:t>
            </a:r>
          </a:p>
          <a:p>
            <a:pPr eaLnBrk="1" hangingPunct="1">
              <a:defRPr/>
            </a:pPr>
            <a:r>
              <a:rPr lang="en-US" sz="1400" b="1" i="1" dirty="0">
                <a:solidFill>
                  <a:schemeClr val="bg1">
                    <a:lumMod val="65000"/>
                  </a:schemeClr>
                </a:solidFill>
              </a:rPr>
              <a:t>PORN:</a:t>
            </a:r>
            <a:r>
              <a:rPr lang="en-US" sz="14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1400" b="1" dirty="0">
                <a:solidFill>
                  <a:srgbClr val="0000FF"/>
                </a:solidFill>
              </a:rPr>
              <a:t>VZV</a:t>
            </a:r>
          </a:p>
        </p:txBody>
      </p:sp>
      <p:sp>
        <p:nvSpPr>
          <p:cNvPr id="45122" name="Line 38"/>
          <p:cNvSpPr>
            <a:spLocks noChangeShapeType="1"/>
          </p:cNvSpPr>
          <p:nvPr/>
        </p:nvSpPr>
        <p:spPr bwMode="auto">
          <a:xfrm flipH="1" flipV="1">
            <a:off x="4124325" y="62484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Oval 1"/>
          <p:cNvSpPr/>
          <p:nvPr/>
        </p:nvSpPr>
        <p:spPr>
          <a:xfrm>
            <a:off x="2743200" y="5905500"/>
            <a:ext cx="1381125" cy="6477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5124" name="Slide Number Placeholder 2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99E7D60-DBEA-4384-B2DF-1BB656E1AC8A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68</a:t>
            </a:fld>
            <a:endParaRPr lang="en-US" altLang="en-US" sz="1000"/>
          </a:p>
        </p:txBody>
      </p:sp>
      <p:sp>
        <p:nvSpPr>
          <p:cNvPr id="45121" name="Text Box 36"/>
          <p:cNvSpPr txBox="1">
            <a:spLocks noChangeArrowheads="1"/>
          </p:cNvSpPr>
          <p:nvPr/>
        </p:nvSpPr>
        <p:spPr bwMode="auto">
          <a:xfrm>
            <a:off x="4724400" y="5752296"/>
            <a:ext cx="2865795" cy="954107"/>
          </a:xfrm>
          <a:prstGeom prst="rect">
            <a:avLst/>
          </a:prstGeom>
          <a:solidFill>
            <a:srgbClr val="FF99FF"/>
          </a:solidFill>
          <a:ln>
            <a:noFill/>
          </a:ln>
          <a:effectLst/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Because of this, these diseases are sometimes subsumed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/>
              <a:t>under the umbrella term </a:t>
            </a:r>
            <a:r>
              <a:rPr lang="en-US" altLang="en-US" sz="1400" i="1" dirty="0">
                <a:solidFill>
                  <a:srgbClr val="0000FF"/>
                </a:solidFill>
              </a:rPr>
              <a:t>necrotizing herpetic retinopathies</a:t>
            </a:r>
          </a:p>
        </p:txBody>
      </p:sp>
      <p:sp>
        <p:nvSpPr>
          <p:cNvPr id="11" name="Text Box 33">
            <a:extLst>
              <a:ext uri="{FF2B5EF4-FFF2-40B4-BE49-F238E27FC236}">
                <a16:creationId xmlns:a16="http://schemas.microsoft.com/office/drawing/2014/main" id="{D0CA4D52-610F-4888-B101-B657D54E7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564" name="Group 36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2530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0720876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6143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46144" name="Text Box 34"/>
          <p:cNvSpPr txBox="1">
            <a:spLocks noChangeArrowheads="1"/>
          </p:cNvSpPr>
          <p:nvPr/>
        </p:nvSpPr>
        <p:spPr bwMode="auto">
          <a:xfrm>
            <a:off x="2217738" y="5764213"/>
            <a:ext cx="5068887" cy="738187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itchFamily="2" charset="2"/>
              <a:buChar char="l"/>
              <a:defRPr sz="3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itchFamily="2" charset="2"/>
              <a:buChar char="l"/>
              <a:defRPr sz="23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bug is felt to be the underlying causative agent in each?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i="1" dirty="0">
                <a:solidFill>
                  <a:schemeClr val="bg1">
                    <a:lumMod val="65000"/>
                  </a:schemeClr>
                </a:solidFill>
              </a:rPr>
              <a:t>ARN:</a:t>
            </a:r>
            <a:r>
              <a:rPr lang="en-US" altLang="en-US" sz="1400" b="1" dirty="0">
                <a:solidFill>
                  <a:schemeClr val="bg1">
                    <a:lumMod val="65000"/>
                  </a:schemeClr>
                </a:solidFill>
              </a:rPr>
              <a:t>    VZV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or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en-US" sz="1400" b="1" dirty="0">
                <a:solidFill>
                  <a:schemeClr val="bg1">
                    <a:lumMod val="65000"/>
                  </a:schemeClr>
                </a:solidFill>
              </a:rPr>
              <a:t>HSV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i="1" dirty="0">
                <a:solidFill>
                  <a:srgbClr val="0000FF"/>
                </a:solidFill>
              </a:rPr>
              <a:t>PORN: </a:t>
            </a:r>
            <a:r>
              <a:rPr lang="en-US" altLang="en-US" sz="1400" b="1" dirty="0">
                <a:solidFill>
                  <a:srgbClr val="0000FF"/>
                </a:solidFill>
              </a:rPr>
              <a:t>VZV</a:t>
            </a:r>
          </a:p>
        </p:txBody>
      </p:sp>
      <p:sp>
        <p:nvSpPr>
          <p:cNvPr id="46145" name="Text Box 35"/>
          <p:cNvSpPr txBox="1">
            <a:spLocks noChangeArrowheads="1"/>
          </p:cNvSpPr>
          <p:nvPr/>
        </p:nvSpPr>
        <p:spPr bwMode="auto">
          <a:xfrm>
            <a:off x="3810000" y="5286375"/>
            <a:ext cx="4495141" cy="1384995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Often, PORN pts will present with stigmata of previous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and/or concurrent VZV infection elsewhere, including</a:t>
            </a:r>
            <a:r>
              <a:rPr lang="en-US" altLang="en-US" sz="1400" dirty="0">
                <a:solidFill>
                  <a:schemeClr val="bg1"/>
                </a:solidFill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--</a:t>
            </a:r>
            <a:r>
              <a:rPr lang="en-US" altLang="en-US" sz="1400" b="1" dirty="0">
                <a:solidFill>
                  <a:srgbClr val="0070C0"/>
                </a:solidFill>
              </a:rPr>
              <a:t>Cutaneous VZV</a:t>
            </a:r>
            <a:r>
              <a:rPr lang="en-US" altLang="en-US" sz="1400" dirty="0">
                <a:solidFill>
                  <a:srgbClr val="0070C0"/>
                </a:solidFill>
              </a:rPr>
              <a:t> (</a:t>
            </a:r>
            <a:r>
              <a:rPr lang="en-US" altLang="en-US" sz="1400" dirty="0" err="1">
                <a:solidFill>
                  <a:srgbClr val="0070C0"/>
                </a:solidFill>
              </a:rPr>
              <a:t>ie</a:t>
            </a:r>
            <a:r>
              <a:rPr lang="en-US" altLang="en-US" sz="1400" dirty="0">
                <a:solidFill>
                  <a:srgbClr val="0070C0"/>
                </a:solidFill>
              </a:rPr>
              <a:t>, shingles)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--</a:t>
            </a:r>
            <a:r>
              <a:rPr lang="en-US" altLang="en-US" sz="1400" b="1" dirty="0">
                <a:solidFill>
                  <a:srgbClr val="0070C0"/>
                </a:solidFill>
              </a:rPr>
              <a:t>CNS VZV</a:t>
            </a:r>
            <a:r>
              <a:rPr lang="en-US" altLang="en-US" sz="1400" dirty="0">
                <a:solidFill>
                  <a:srgbClr val="0070C0"/>
                </a:solidFill>
              </a:rPr>
              <a:t>, </a:t>
            </a:r>
            <a:r>
              <a:rPr lang="en-US" altLang="en-US" sz="1400" dirty="0" err="1">
                <a:solidFill>
                  <a:srgbClr val="0070C0"/>
                </a:solidFill>
              </a:rPr>
              <a:t>eg</a:t>
            </a:r>
            <a:r>
              <a:rPr lang="en-US" altLang="en-US" sz="1400" dirty="0">
                <a:solidFill>
                  <a:srgbClr val="0070C0"/>
                </a:solidFill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</a:rPr>
              <a:t>   --Meningitis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</a:rPr>
              <a:t>   --Vasculitis</a:t>
            </a:r>
          </a:p>
        </p:txBody>
      </p:sp>
      <p:sp>
        <p:nvSpPr>
          <p:cNvPr id="4614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9690922-9596-4F22-97F1-64A4F1216231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69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DCA385C6-4631-4FEC-B356-4FED86F01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48" name="Group 36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315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9971582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207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62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F1AD253-2FC8-4742-AD5F-B36A410B896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4876800" y="2057400"/>
            <a:ext cx="2286000" cy="84329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3894273" y="2986236"/>
            <a:ext cx="4106728" cy="73866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/>
              <a:t>How immunocompromised, </a:t>
            </a:r>
            <a:r>
              <a:rPr lang="en-US" sz="1400" i="1" dirty="0" err="1"/>
              <a:t>ie</a:t>
            </a:r>
            <a:r>
              <a:rPr lang="en-US" sz="1400" i="1" dirty="0"/>
              <a:t>, at/below what CD4 count does the incidence of PORN increase?</a:t>
            </a:r>
          </a:p>
          <a:p>
            <a:r>
              <a:rPr lang="en-US" sz="1400" dirty="0">
                <a:solidFill>
                  <a:srgbClr val="FFFF00"/>
                </a:solidFill>
              </a:rPr>
              <a:t>50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14AD091C-D9DF-4814-A373-E72D82416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450749913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4514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4544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3217538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7167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A/Q</a:t>
            </a:r>
          </a:p>
        </p:txBody>
      </p:sp>
      <p:sp>
        <p:nvSpPr>
          <p:cNvPr id="47168" name="Text Box 64"/>
          <p:cNvSpPr txBox="1">
            <a:spLocks noChangeArrowheads="1"/>
          </p:cNvSpPr>
          <p:nvPr/>
        </p:nvSpPr>
        <p:spPr bwMode="auto">
          <a:xfrm>
            <a:off x="2217738" y="5764213"/>
            <a:ext cx="5068887" cy="738187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itchFamily="2" charset="2"/>
              <a:buChar char="l"/>
              <a:defRPr sz="3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itchFamily="2" charset="2"/>
              <a:buChar char="l"/>
              <a:defRPr sz="23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bug is felt to be the underlying causative agent in each?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i="1" dirty="0">
                <a:solidFill>
                  <a:schemeClr val="bg1">
                    <a:lumMod val="65000"/>
                  </a:schemeClr>
                </a:solidFill>
              </a:rPr>
              <a:t>ARN:</a:t>
            </a:r>
            <a:r>
              <a:rPr lang="en-US" altLang="en-US" sz="1400" b="1" dirty="0">
                <a:solidFill>
                  <a:schemeClr val="bg1">
                    <a:lumMod val="65000"/>
                  </a:schemeClr>
                </a:solidFill>
              </a:rPr>
              <a:t>    VZV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or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en-US" sz="1400" b="1" dirty="0">
                <a:solidFill>
                  <a:schemeClr val="bg1">
                    <a:lumMod val="65000"/>
                  </a:schemeClr>
                </a:solidFill>
              </a:rPr>
              <a:t>HSV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i="1" dirty="0">
                <a:solidFill>
                  <a:srgbClr val="0000FF"/>
                </a:solidFill>
              </a:rPr>
              <a:t>PORN: </a:t>
            </a:r>
            <a:r>
              <a:rPr lang="en-US" altLang="en-US" sz="1400" b="1" dirty="0">
                <a:solidFill>
                  <a:srgbClr val="0000FF"/>
                </a:solidFill>
              </a:rPr>
              <a:t>VZV</a:t>
            </a:r>
          </a:p>
        </p:txBody>
      </p:sp>
      <p:sp>
        <p:nvSpPr>
          <p:cNvPr id="47169" name="Text Box 65"/>
          <p:cNvSpPr txBox="1">
            <a:spLocks noChangeArrowheads="1"/>
          </p:cNvSpPr>
          <p:nvPr/>
        </p:nvSpPr>
        <p:spPr bwMode="auto">
          <a:xfrm>
            <a:off x="3810000" y="5286375"/>
            <a:ext cx="4495141" cy="1384995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Often, PORN pts will present with stigmata of previous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and/or concurrent VZV infection elsewhere, including</a:t>
            </a:r>
            <a:r>
              <a:rPr lang="en-US" altLang="en-US" sz="1400" dirty="0">
                <a:solidFill>
                  <a:schemeClr val="bg1"/>
                </a:solidFill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--</a:t>
            </a:r>
            <a:r>
              <a:rPr lang="en-US" altLang="en-US" sz="1400" b="1" dirty="0">
                <a:solidFill>
                  <a:schemeClr val="bg1"/>
                </a:solidFill>
              </a:rPr>
              <a:t>Cutaneous VZV</a:t>
            </a:r>
            <a:r>
              <a:rPr lang="en-US" altLang="en-US" sz="1400" dirty="0">
                <a:solidFill>
                  <a:schemeClr val="bg1"/>
                </a:solidFill>
              </a:rPr>
              <a:t> (</a:t>
            </a:r>
            <a:r>
              <a:rPr lang="en-US" altLang="en-US" sz="1400" dirty="0" err="1">
                <a:solidFill>
                  <a:schemeClr val="bg1"/>
                </a:solidFill>
              </a:rPr>
              <a:t>ie</a:t>
            </a:r>
            <a:r>
              <a:rPr lang="en-US" altLang="en-US" sz="1400" dirty="0">
                <a:solidFill>
                  <a:schemeClr val="bg1"/>
                </a:solidFill>
              </a:rPr>
              <a:t>, shingles)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--</a:t>
            </a:r>
            <a:r>
              <a:rPr lang="en-US" altLang="en-US" sz="1400" b="1" dirty="0">
                <a:solidFill>
                  <a:schemeClr val="bg1"/>
                </a:solidFill>
              </a:rPr>
              <a:t>CNS VZV</a:t>
            </a:r>
            <a:r>
              <a:rPr lang="en-US" altLang="en-US" sz="1400" dirty="0">
                <a:solidFill>
                  <a:schemeClr val="bg1"/>
                </a:solidFill>
              </a:rPr>
              <a:t>, </a:t>
            </a:r>
            <a:r>
              <a:rPr lang="en-US" altLang="en-US" sz="1400" dirty="0" err="1">
                <a:solidFill>
                  <a:schemeClr val="bg1"/>
                </a:solidFill>
              </a:rPr>
              <a:t>eg</a:t>
            </a:r>
            <a:r>
              <a:rPr lang="en-US" altLang="en-US" sz="1400" dirty="0">
                <a:solidFill>
                  <a:schemeClr val="bg1"/>
                </a:solidFill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   --</a:t>
            </a:r>
            <a:r>
              <a:rPr lang="en-US" altLang="en-US" sz="1400" dirty="0">
                <a:solidFill>
                  <a:srgbClr val="0070C0"/>
                </a:solidFill>
              </a:rPr>
              <a:t>Meningitis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   --</a:t>
            </a:r>
            <a:r>
              <a:rPr lang="en-US" altLang="en-US" sz="1400" dirty="0">
                <a:solidFill>
                  <a:srgbClr val="0070C0"/>
                </a:solidFill>
              </a:rPr>
              <a:t>Vasculitis</a:t>
            </a:r>
          </a:p>
        </p:txBody>
      </p:sp>
      <p:sp>
        <p:nvSpPr>
          <p:cNvPr id="4717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4E4DBDD-E71C-4B9C-9B10-FEFC0C6CDF7A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70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FBDEBBF3-8131-451D-B12E-8C3A1EF68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612" name="Group 36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457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1049036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8191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48192" name="Text Box 34"/>
          <p:cNvSpPr txBox="1">
            <a:spLocks noChangeArrowheads="1"/>
          </p:cNvSpPr>
          <p:nvPr/>
        </p:nvSpPr>
        <p:spPr bwMode="auto">
          <a:xfrm>
            <a:off x="2217738" y="5764213"/>
            <a:ext cx="5068887" cy="738187"/>
          </a:xfrm>
          <a:prstGeom prst="rect">
            <a:avLst/>
          </a:prstGeom>
          <a:solidFill>
            <a:srgbClr val="CCFFCC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itchFamily="2" charset="2"/>
              <a:buChar char="l"/>
              <a:defRPr sz="3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  <a:defRPr sz="26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itchFamily="2" charset="2"/>
              <a:buChar char="l"/>
              <a:defRPr sz="23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What bug is felt to be the underlying causative agent in each?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i="1" dirty="0">
                <a:solidFill>
                  <a:schemeClr val="bg1">
                    <a:lumMod val="65000"/>
                  </a:schemeClr>
                </a:solidFill>
              </a:rPr>
              <a:t>ARN:</a:t>
            </a:r>
            <a:r>
              <a:rPr lang="en-US" altLang="en-US" sz="1400" b="1" dirty="0">
                <a:solidFill>
                  <a:schemeClr val="bg1">
                    <a:lumMod val="65000"/>
                  </a:schemeClr>
                </a:solidFill>
              </a:rPr>
              <a:t>    VZV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en-US" sz="1400" i="1" dirty="0">
                <a:solidFill>
                  <a:schemeClr val="bg1">
                    <a:lumMod val="65000"/>
                  </a:schemeClr>
                </a:solidFill>
              </a:rPr>
              <a:t>or</a:t>
            </a:r>
            <a:r>
              <a:rPr lang="en-US" altLang="en-US" sz="1400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altLang="en-US" sz="1400" b="1" dirty="0">
                <a:solidFill>
                  <a:schemeClr val="bg1">
                    <a:lumMod val="65000"/>
                  </a:schemeClr>
                </a:solidFill>
              </a:rPr>
              <a:t>HSV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  <a:defRPr/>
            </a:pPr>
            <a:r>
              <a:rPr lang="en-US" altLang="en-US" sz="1400" b="1" i="1" dirty="0">
                <a:solidFill>
                  <a:srgbClr val="0000FF"/>
                </a:solidFill>
              </a:rPr>
              <a:t>PORN: </a:t>
            </a:r>
            <a:r>
              <a:rPr lang="en-US" altLang="en-US" sz="1400" b="1" dirty="0">
                <a:solidFill>
                  <a:srgbClr val="0000FF"/>
                </a:solidFill>
              </a:rPr>
              <a:t>VZV</a:t>
            </a:r>
          </a:p>
        </p:txBody>
      </p:sp>
      <p:sp>
        <p:nvSpPr>
          <p:cNvPr id="48193" name="Text Box 35"/>
          <p:cNvSpPr txBox="1">
            <a:spLocks noChangeArrowheads="1"/>
          </p:cNvSpPr>
          <p:nvPr/>
        </p:nvSpPr>
        <p:spPr bwMode="auto">
          <a:xfrm>
            <a:off x="3810000" y="5286375"/>
            <a:ext cx="4495141" cy="1384995"/>
          </a:xfrm>
          <a:prstGeom prst="rect">
            <a:avLst/>
          </a:prstGeom>
          <a:solidFill>
            <a:srgbClr val="0070C0"/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Often, PORN pts will present with stigmata of previous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chemeClr val="bg1"/>
                </a:solidFill>
              </a:rPr>
              <a:t>and/or concurrent VZV infection elsewhere, including</a:t>
            </a:r>
            <a:r>
              <a:rPr lang="en-US" altLang="en-US" sz="1400" dirty="0">
                <a:solidFill>
                  <a:schemeClr val="bg1"/>
                </a:solidFill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--</a:t>
            </a:r>
            <a:r>
              <a:rPr lang="en-US" altLang="en-US" sz="1400" b="1" dirty="0">
                <a:solidFill>
                  <a:schemeClr val="bg1"/>
                </a:solidFill>
              </a:rPr>
              <a:t>Cutaneous VZV</a:t>
            </a:r>
            <a:r>
              <a:rPr lang="en-US" altLang="en-US" sz="1400" dirty="0">
                <a:solidFill>
                  <a:schemeClr val="bg1"/>
                </a:solidFill>
              </a:rPr>
              <a:t> (</a:t>
            </a:r>
            <a:r>
              <a:rPr lang="en-US" altLang="en-US" sz="1400" dirty="0" err="1">
                <a:solidFill>
                  <a:schemeClr val="bg1"/>
                </a:solidFill>
              </a:rPr>
              <a:t>ie</a:t>
            </a:r>
            <a:r>
              <a:rPr lang="en-US" altLang="en-US" sz="1400" dirty="0">
                <a:solidFill>
                  <a:schemeClr val="bg1"/>
                </a:solidFill>
              </a:rPr>
              <a:t>, shingles)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--</a:t>
            </a:r>
            <a:r>
              <a:rPr lang="en-US" altLang="en-US" sz="1400" b="1" dirty="0">
                <a:solidFill>
                  <a:schemeClr val="bg1"/>
                </a:solidFill>
              </a:rPr>
              <a:t>CNS VZV</a:t>
            </a:r>
            <a:r>
              <a:rPr lang="en-US" altLang="en-US" sz="1400" dirty="0">
                <a:solidFill>
                  <a:schemeClr val="bg1"/>
                </a:solidFill>
              </a:rPr>
              <a:t>, </a:t>
            </a:r>
            <a:r>
              <a:rPr lang="en-US" altLang="en-US" sz="1400" dirty="0" err="1">
                <a:solidFill>
                  <a:schemeClr val="bg1"/>
                </a:solidFill>
              </a:rPr>
              <a:t>eg</a:t>
            </a:r>
            <a:r>
              <a:rPr lang="en-US" altLang="en-US" sz="1400" dirty="0">
                <a:solidFill>
                  <a:schemeClr val="bg1"/>
                </a:solidFill>
              </a:rPr>
              <a:t>: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   --Meningitis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chemeClr val="bg1"/>
                </a:solidFill>
              </a:rPr>
              <a:t>   --Vasculitis</a:t>
            </a:r>
          </a:p>
        </p:txBody>
      </p:sp>
      <p:sp>
        <p:nvSpPr>
          <p:cNvPr id="4819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FA2D085A-F0AD-4F25-A857-1C81F4C6A57C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71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62A7A949-7B49-47E3-8511-B50868E10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637" name="Group 37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560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7032785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9215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4921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A705F6A-F0EB-48AC-8932-3C82E25F3C23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72</a:t>
            </a:fld>
            <a:endParaRPr lang="en-US" altLang="en-US" sz="1000"/>
          </a:p>
        </p:txBody>
      </p:sp>
      <p:sp>
        <p:nvSpPr>
          <p:cNvPr id="2" name="TextBox 1"/>
          <p:cNvSpPr txBox="1"/>
          <p:nvPr/>
        </p:nvSpPr>
        <p:spPr>
          <a:xfrm>
            <a:off x="2514600" y="2209800"/>
            <a:ext cx="3297698" cy="1815882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Is there a gender predilection in ARN?</a:t>
            </a: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No</a:t>
            </a:r>
          </a:p>
          <a:p>
            <a:endParaRPr 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400" i="1" dirty="0">
                <a:solidFill>
                  <a:schemeClr val="accent5">
                    <a:lumMod val="75000"/>
                  </a:schemeClr>
                </a:solidFill>
              </a:rPr>
              <a:t>At what age can it present?</a:t>
            </a: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Any age (albeit </a:t>
            </a:r>
            <a:r>
              <a:rPr lang="en-US" sz="1400" b="1" dirty="0">
                <a:solidFill>
                  <a:schemeClr val="accent5">
                    <a:lumMod val="75000"/>
                  </a:schemeClr>
                </a:solidFill>
              </a:rPr>
              <a:t>very</a:t>
            </a:r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 rare in children)</a:t>
            </a:r>
          </a:p>
          <a:p>
            <a:endParaRPr 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400" i="1" dirty="0">
                <a:solidFill>
                  <a:schemeClr val="accent5">
                    <a:lumMod val="75000"/>
                  </a:schemeClr>
                </a:solidFill>
              </a:rPr>
              <a:t>What is the modal age of presentation?</a:t>
            </a: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Around 50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9AD684DD-F04E-4137-93EE-C0F3F780A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140538863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637" name="Group 37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560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5785434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9215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4921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A705F6A-F0EB-48AC-8932-3C82E25F3C23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73</a:t>
            </a:fld>
            <a:endParaRPr lang="en-US" altLang="en-US" sz="1000"/>
          </a:p>
        </p:txBody>
      </p:sp>
      <p:sp>
        <p:nvSpPr>
          <p:cNvPr id="2" name="TextBox 1"/>
          <p:cNvSpPr txBox="1"/>
          <p:nvPr/>
        </p:nvSpPr>
        <p:spPr>
          <a:xfrm>
            <a:off x="2514600" y="2209800"/>
            <a:ext cx="3297698" cy="1815882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Is there a gender predilection in ARN?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No</a:t>
            </a:r>
            <a:endParaRPr 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endParaRPr 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400" i="1" dirty="0">
                <a:solidFill>
                  <a:schemeClr val="accent5">
                    <a:lumMod val="75000"/>
                  </a:schemeClr>
                </a:solidFill>
              </a:rPr>
              <a:t>At what age can it present?</a:t>
            </a: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Any age (albeit </a:t>
            </a:r>
            <a:r>
              <a:rPr lang="en-US" sz="1400" b="1" dirty="0">
                <a:solidFill>
                  <a:schemeClr val="accent5">
                    <a:lumMod val="75000"/>
                  </a:schemeClr>
                </a:solidFill>
              </a:rPr>
              <a:t>very</a:t>
            </a:r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 rare in children)</a:t>
            </a:r>
          </a:p>
          <a:p>
            <a:endParaRPr 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400" i="1" dirty="0">
                <a:solidFill>
                  <a:schemeClr val="accent5">
                    <a:lumMod val="75000"/>
                  </a:schemeClr>
                </a:solidFill>
              </a:rPr>
              <a:t>What is the modal age of presentation?</a:t>
            </a: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Around 50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C5AD290F-EF2F-468F-9192-261AA9586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160484731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637" name="Group 37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560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6297684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9215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4921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A705F6A-F0EB-48AC-8932-3C82E25F3C23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74</a:t>
            </a:fld>
            <a:endParaRPr lang="en-US" altLang="en-US" sz="1000"/>
          </a:p>
        </p:txBody>
      </p:sp>
      <p:sp>
        <p:nvSpPr>
          <p:cNvPr id="2" name="TextBox 1"/>
          <p:cNvSpPr txBox="1"/>
          <p:nvPr/>
        </p:nvSpPr>
        <p:spPr>
          <a:xfrm>
            <a:off x="2514600" y="2209800"/>
            <a:ext cx="3297698" cy="1815882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Is there a gender predilection in ARN?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No</a:t>
            </a:r>
          </a:p>
          <a:p>
            <a:endParaRPr lang="en-US" sz="1400" dirty="0">
              <a:solidFill>
                <a:srgbClr val="0000FF"/>
              </a:solidFill>
            </a:endParaRPr>
          </a:p>
          <a:p>
            <a:r>
              <a:rPr lang="en-US" sz="1400" i="1" dirty="0">
                <a:solidFill>
                  <a:srgbClr val="0000FF"/>
                </a:solidFill>
              </a:rPr>
              <a:t>At what age can it present?</a:t>
            </a:r>
            <a:endParaRPr lang="en-US" sz="1400" i="1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Any age (albeit </a:t>
            </a:r>
            <a:r>
              <a:rPr lang="en-US" sz="1400" b="1" dirty="0">
                <a:solidFill>
                  <a:schemeClr val="accent5">
                    <a:lumMod val="75000"/>
                  </a:schemeClr>
                </a:solidFill>
              </a:rPr>
              <a:t>very</a:t>
            </a:r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 rare in children)</a:t>
            </a:r>
          </a:p>
          <a:p>
            <a:endParaRPr 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400" i="1" dirty="0">
                <a:solidFill>
                  <a:schemeClr val="accent5">
                    <a:lumMod val="75000"/>
                  </a:schemeClr>
                </a:solidFill>
              </a:rPr>
              <a:t>What is the modal age of presentation?</a:t>
            </a: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Around 50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B6F7BB64-603A-4335-931E-6B8092DDB7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182145158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637" name="Group 37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560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2129302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9215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4921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A705F6A-F0EB-48AC-8932-3C82E25F3C23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75</a:t>
            </a:fld>
            <a:endParaRPr lang="en-US" altLang="en-US" sz="1000"/>
          </a:p>
        </p:txBody>
      </p:sp>
      <p:sp>
        <p:nvSpPr>
          <p:cNvPr id="2" name="TextBox 1"/>
          <p:cNvSpPr txBox="1"/>
          <p:nvPr/>
        </p:nvSpPr>
        <p:spPr>
          <a:xfrm>
            <a:off x="2514600" y="2209800"/>
            <a:ext cx="3297698" cy="1815882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Is there a gender predilection in ARN?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No</a:t>
            </a:r>
          </a:p>
          <a:p>
            <a:endParaRPr lang="en-US" sz="1400" dirty="0">
              <a:solidFill>
                <a:srgbClr val="0000FF"/>
              </a:solidFill>
            </a:endParaRPr>
          </a:p>
          <a:p>
            <a:r>
              <a:rPr lang="en-US" sz="1400" i="1" dirty="0">
                <a:solidFill>
                  <a:srgbClr val="0000FF"/>
                </a:solidFill>
              </a:rPr>
              <a:t>At what age can it present?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Any age (albeit </a:t>
            </a:r>
            <a:r>
              <a:rPr lang="en-US" sz="1400" b="1" dirty="0">
                <a:solidFill>
                  <a:srgbClr val="0000FF"/>
                </a:solidFill>
              </a:rPr>
              <a:t>very</a:t>
            </a:r>
            <a:r>
              <a:rPr lang="en-US" sz="1400" dirty="0">
                <a:solidFill>
                  <a:srgbClr val="0000FF"/>
                </a:solidFill>
              </a:rPr>
              <a:t> rarely in children)</a:t>
            </a:r>
            <a:endParaRPr 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endParaRPr lang="en-US" sz="1400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en-US" sz="1400" i="1" dirty="0">
                <a:solidFill>
                  <a:schemeClr val="accent5">
                    <a:lumMod val="75000"/>
                  </a:schemeClr>
                </a:solidFill>
              </a:rPr>
              <a:t>What is the modal age of presentation?</a:t>
            </a: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Around 50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0B7F4842-33EE-4A36-97A0-53E4ED0801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46775518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637" name="Group 37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560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3112017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9215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4921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A705F6A-F0EB-48AC-8932-3C82E25F3C23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76</a:t>
            </a:fld>
            <a:endParaRPr lang="en-US" altLang="en-US" sz="1000"/>
          </a:p>
        </p:txBody>
      </p:sp>
      <p:sp>
        <p:nvSpPr>
          <p:cNvPr id="2" name="TextBox 1"/>
          <p:cNvSpPr txBox="1"/>
          <p:nvPr/>
        </p:nvSpPr>
        <p:spPr>
          <a:xfrm>
            <a:off x="2514600" y="2209800"/>
            <a:ext cx="3297698" cy="1815882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Is there a gender predilection in ARN?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No</a:t>
            </a:r>
          </a:p>
          <a:p>
            <a:endParaRPr lang="en-US" sz="1400" dirty="0">
              <a:solidFill>
                <a:srgbClr val="0000FF"/>
              </a:solidFill>
            </a:endParaRPr>
          </a:p>
          <a:p>
            <a:r>
              <a:rPr lang="en-US" sz="1400" i="1" dirty="0">
                <a:solidFill>
                  <a:srgbClr val="0000FF"/>
                </a:solidFill>
              </a:rPr>
              <a:t>At what age can it present?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Any age (albeit </a:t>
            </a:r>
            <a:r>
              <a:rPr lang="en-US" sz="1400" b="1" dirty="0">
                <a:solidFill>
                  <a:srgbClr val="0000FF"/>
                </a:solidFill>
              </a:rPr>
              <a:t>very</a:t>
            </a:r>
            <a:r>
              <a:rPr lang="en-US" sz="1400" dirty="0">
                <a:solidFill>
                  <a:srgbClr val="0000FF"/>
                </a:solidFill>
              </a:rPr>
              <a:t> rarely in children)</a:t>
            </a:r>
          </a:p>
          <a:p>
            <a:endParaRPr lang="en-US" sz="1400" dirty="0">
              <a:solidFill>
                <a:srgbClr val="0000FF"/>
              </a:solidFill>
            </a:endParaRPr>
          </a:p>
          <a:p>
            <a:r>
              <a:rPr lang="en-US" sz="1400" i="1" dirty="0">
                <a:solidFill>
                  <a:srgbClr val="0000FF"/>
                </a:solidFill>
              </a:rPr>
              <a:t>What is the modal age of presentation?</a:t>
            </a:r>
          </a:p>
          <a:p>
            <a:r>
              <a:rPr lang="en-US" sz="1400" dirty="0">
                <a:solidFill>
                  <a:schemeClr val="accent5">
                    <a:lumMod val="75000"/>
                  </a:schemeClr>
                </a:solidFill>
              </a:rPr>
              <a:t>Around 50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F91731A2-BA13-4038-BDC1-86A0013A83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349679594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637" name="Group 37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2560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7267674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No</a:t>
                      </a: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rgbClr val="B2B2B2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9215" name="Rectangle 3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4921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A705F6A-F0EB-48AC-8932-3C82E25F3C23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77</a:t>
            </a:fld>
            <a:endParaRPr lang="en-US" altLang="en-US" sz="1000"/>
          </a:p>
        </p:txBody>
      </p:sp>
      <p:sp>
        <p:nvSpPr>
          <p:cNvPr id="2" name="TextBox 1"/>
          <p:cNvSpPr txBox="1"/>
          <p:nvPr/>
        </p:nvSpPr>
        <p:spPr>
          <a:xfrm>
            <a:off x="2514600" y="2209800"/>
            <a:ext cx="3297698" cy="1815882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400" i="1" dirty="0">
                <a:solidFill>
                  <a:srgbClr val="0000FF"/>
                </a:solidFill>
              </a:rPr>
              <a:t>Is there a gender predilection in ARN?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No</a:t>
            </a:r>
          </a:p>
          <a:p>
            <a:endParaRPr lang="en-US" sz="1400" dirty="0">
              <a:solidFill>
                <a:srgbClr val="0000FF"/>
              </a:solidFill>
            </a:endParaRPr>
          </a:p>
          <a:p>
            <a:r>
              <a:rPr lang="en-US" sz="1400" i="1" dirty="0">
                <a:solidFill>
                  <a:srgbClr val="0000FF"/>
                </a:solidFill>
              </a:rPr>
              <a:t>At what age can it present?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Any age (albeit </a:t>
            </a:r>
            <a:r>
              <a:rPr lang="en-US" sz="1400" b="1" dirty="0">
                <a:solidFill>
                  <a:srgbClr val="0000FF"/>
                </a:solidFill>
              </a:rPr>
              <a:t>very</a:t>
            </a:r>
            <a:r>
              <a:rPr lang="en-US" sz="1400" dirty="0">
                <a:solidFill>
                  <a:srgbClr val="0000FF"/>
                </a:solidFill>
              </a:rPr>
              <a:t> rarely in children)</a:t>
            </a:r>
          </a:p>
          <a:p>
            <a:endParaRPr lang="en-US" sz="1400" dirty="0">
              <a:solidFill>
                <a:srgbClr val="0000FF"/>
              </a:solidFill>
            </a:endParaRPr>
          </a:p>
          <a:p>
            <a:r>
              <a:rPr lang="en-US" sz="1400" i="1" dirty="0">
                <a:solidFill>
                  <a:srgbClr val="0000FF"/>
                </a:solidFill>
              </a:rPr>
              <a:t>What is the modal age of presentation?</a:t>
            </a:r>
          </a:p>
          <a:p>
            <a:r>
              <a:rPr lang="en-US" sz="1400" dirty="0">
                <a:solidFill>
                  <a:srgbClr val="0000FF"/>
                </a:solidFill>
              </a:rPr>
              <a:t>Around 50</a:t>
            </a:r>
          </a:p>
        </p:txBody>
      </p:sp>
      <p:sp>
        <p:nvSpPr>
          <p:cNvPr id="8" name="Text Box 33">
            <a:extLst>
              <a:ext uri="{FF2B5EF4-FFF2-40B4-BE49-F238E27FC236}">
                <a16:creationId xmlns:a16="http://schemas.microsoft.com/office/drawing/2014/main" id="{B17E3251-9076-4BD8-81CD-896B91CD65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22760069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842" name="Group 98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1841" name="Group 97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174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1776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Immuno</a:t>
                      </a: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85000"/>
                            </a:schemeClr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1600200" y="3276600"/>
            <a:ext cx="6473825" cy="892175"/>
          </a:xfrm>
          <a:prstGeom prst="rect">
            <a:avLst/>
          </a:prstGeom>
          <a:solidFill>
            <a:schemeClr val="bg1">
              <a:lumMod val="65000"/>
            </a:schemeClr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2400" b="1" dirty="0">
                <a:solidFill>
                  <a:schemeClr val="bg1"/>
                </a:solidFill>
              </a:rPr>
              <a:t>Now let’s compare/contrast </a:t>
            </a:r>
            <a:r>
              <a:rPr lang="en-US" sz="2800" b="1" i="1" dirty="0"/>
              <a:t>CMV retinitis</a:t>
            </a:r>
          </a:p>
          <a:p>
            <a:pPr>
              <a:defRPr/>
            </a:pPr>
            <a:r>
              <a:rPr lang="en-US" sz="2400" b="1" dirty="0">
                <a:solidFill>
                  <a:schemeClr val="bg1"/>
                </a:solidFill>
              </a:rPr>
              <a:t>with ARN and PORN…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 flipV="1">
            <a:off x="6781800" y="1981200"/>
            <a:ext cx="914400" cy="137160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325" name="Slide Number Placeholder 2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8B31C04-C894-4344-8248-B36BE06D2C6F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78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160B28D4-6DB9-4645-9DCB-D2F1506AD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842" name="Group 98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1841" name="Group 97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1746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1776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994116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2347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5234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08B90E43-6508-4319-BF2F-E823B888A962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79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F1282895-95A0-44A3-859D-4863DDCDC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348" name="Group 36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3315" name="Group 3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bg1">
                              <a:lumMod val="75000"/>
                            </a:schemeClr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207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620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F1AD253-2FC8-4742-AD5F-B36A410B896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</a:t>
            </a:fld>
            <a:endParaRPr lang="en-US" altLang="en-US" sz="1000"/>
          </a:p>
        </p:txBody>
      </p:sp>
      <p:sp>
        <p:nvSpPr>
          <p:cNvPr id="2" name="Oval 1"/>
          <p:cNvSpPr/>
          <p:nvPr/>
        </p:nvSpPr>
        <p:spPr>
          <a:xfrm>
            <a:off x="4876800" y="2057400"/>
            <a:ext cx="2286000" cy="84329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3894273" y="2986236"/>
            <a:ext cx="4106728" cy="73866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r>
              <a:rPr lang="en-US" sz="1400" i="1" dirty="0"/>
              <a:t>How immunocompromised, </a:t>
            </a:r>
            <a:r>
              <a:rPr lang="en-US" sz="1400" i="1" dirty="0" err="1"/>
              <a:t>ie</a:t>
            </a:r>
            <a:r>
              <a:rPr lang="en-US" sz="1400" i="1" dirty="0"/>
              <a:t>, at/below what CD4 count does the incidence of PORN increase?</a:t>
            </a:r>
          </a:p>
          <a:p>
            <a:r>
              <a:rPr lang="en-US" sz="1400" dirty="0"/>
              <a:t>50</a:t>
            </a:r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14AD091C-D9DF-4814-A373-E72D82416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3499649332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9656872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462269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80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2383773"/>
              </p:ext>
            </p:extLst>
          </p:nvPr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6019499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</a:t>
                      </a: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81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8CBC40A-80FE-4A76-9862-2A5E4E1A208A}"/>
              </a:ext>
            </a:extLst>
          </p:cNvPr>
          <p:cNvSpPr/>
          <p:nvPr/>
        </p:nvSpPr>
        <p:spPr>
          <a:xfrm>
            <a:off x="3429000" y="1447800"/>
            <a:ext cx="13716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C98C4E7-06F4-4E0A-A672-6E8A40F51BE0}"/>
              </a:ext>
            </a:extLst>
          </p:cNvPr>
          <p:cNvSpPr/>
          <p:nvPr/>
        </p:nvSpPr>
        <p:spPr>
          <a:xfrm>
            <a:off x="5219700" y="1447800"/>
            <a:ext cx="15621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1B4C7F3-01F1-4849-BEB0-A14B2F7824AE}"/>
              </a:ext>
            </a:extLst>
          </p:cNvPr>
          <p:cNvSpPr/>
          <p:nvPr/>
        </p:nvSpPr>
        <p:spPr>
          <a:xfrm>
            <a:off x="7010400" y="1434548"/>
            <a:ext cx="19812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8E12BC04-D435-40D5-9D5A-ECE1399CA042}"/>
              </a:ext>
            </a:extLst>
          </p:cNvPr>
          <p:cNvCxnSpPr>
            <a:endCxn id="2" idx="5"/>
          </p:cNvCxnSpPr>
          <p:nvPr/>
        </p:nvCxnSpPr>
        <p:spPr>
          <a:xfrm flipH="1" flipV="1">
            <a:off x="4599734" y="2033167"/>
            <a:ext cx="1401016" cy="1394104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D8BFABE2-BDEF-4CC8-ABE2-84D2DF3685B8}"/>
              </a:ext>
            </a:extLst>
          </p:cNvPr>
          <p:cNvCxnSpPr>
            <a:endCxn id="10" idx="4"/>
          </p:cNvCxnSpPr>
          <p:nvPr/>
        </p:nvCxnSpPr>
        <p:spPr>
          <a:xfrm flipV="1">
            <a:off x="6000750" y="2133600"/>
            <a:ext cx="0" cy="1293671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1667DDC4-A0DA-4951-9F52-A82C81CB651C}"/>
              </a:ext>
            </a:extLst>
          </p:cNvPr>
          <p:cNvCxnSpPr>
            <a:endCxn id="11" idx="3"/>
          </p:cNvCxnSpPr>
          <p:nvPr/>
        </p:nvCxnSpPr>
        <p:spPr>
          <a:xfrm flipV="1">
            <a:off x="6000750" y="2019915"/>
            <a:ext cx="1299790" cy="1407356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2129369-2139-4C60-9528-A9E837A05E53}"/>
              </a:ext>
            </a:extLst>
          </p:cNvPr>
          <p:cNvSpPr txBox="1"/>
          <p:nvPr/>
        </p:nvSpPr>
        <p:spPr>
          <a:xfrm>
            <a:off x="4098235" y="3031507"/>
            <a:ext cx="4038600" cy="73866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Of the three, which is the most common cause of viral retinitis in AIDS?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" charset="0"/>
              </a:rPr>
              <a:t>CMV retinitis</a:t>
            </a:r>
          </a:p>
        </p:txBody>
      </p:sp>
    </p:spTree>
    <p:extLst>
      <p:ext uri="{BB962C8B-B14F-4D97-AF65-F5344CB8AC3E}">
        <p14:creationId xmlns:p14="http://schemas.microsoft.com/office/powerpoint/2010/main" val="49388118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</a:t>
                      </a: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82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8CBC40A-80FE-4A76-9862-2A5E4E1A208A}"/>
              </a:ext>
            </a:extLst>
          </p:cNvPr>
          <p:cNvSpPr/>
          <p:nvPr/>
        </p:nvSpPr>
        <p:spPr>
          <a:xfrm>
            <a:off x="3429000" y="1447800"/>
            <a:ext cx="13716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C98C4E7-06F4-4E0A-A672-6E8A40F51BE0}"/>
              </a:ext>
            </a:extLst>
          </p:cNvPr>
          <p:cNvSpPr/>
          <p:nvPr/>
        </p:nvSpPr>
        <p:spPr>
          <a:xfrm>
            <a:off x="5219700" y="1447800"/>
            <a:ext cx="15621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1B4C7F3-01F1-4849-BEB0-A14B2F7824AE}"/>
              </a:ext>
            </a:extLst>
          </p:cNvPr>
          <p:cNvSpPr/>
          <p:nvPr/>
        </p:nvSpPr>
        <p:spPr>
          <a:xfrm>
            <a:off x="7010400" y="1434548"/>
            <a:ext cx="19812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8E12BC04-D435-40D5-9D5A-ECE1399CA042}"/>
              </a:ext>
            </a:extLst>
          </p:cNvPr>
          <p:cNvCxnSpPr>
            <a:endCxn id="2" idx="5"/>
          </p:cNvCxnSpPr>
          <p:nvPr/>
        </p:nvCxnSpPr>
        <p:spPr>
          <a:xfrm flipH="1" flipV="1">
            <a:off x="4599734" y="2033167"/>
            <a:ext cx="1401016" cy="1394104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D8BFABE2-BDEF-4CC8-ABE2-84D2DF3685B8}"/>
              </a:ext>
            </a:extLst>
          </p:cNvPr>
          <p:cNvCxnSpPr>
            <a:endCxn id="10" idx="4"/>
          </p:cNvCxnSpPr>
          <p:nvPr/>
        </p:nvCxnSpPr>
        <p:spPr>
          <a:xfrm flipV="1">
            <a:off x="6000750" y="2133600"/>
            <a:ext cx="0" cy="1293671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1667DDC4-A0DA-4951-9F52-A82C81CB651C}"/>
              </a:ext>
            </a:extLst>
          </p:cNvPr>
          <p:cNvCxnSpPr>
            <a:endCxn id="11" idx="3"/>
          </p:cNvCxnSpPr>
          <p:nvPr/>
        </p:nvCxnSpPr>
        <p:spPr>
          <a:xfrm flipV="1">
            <a:off x="6000750" y="2019915"/>
            <a:ext cx="1299790" cy="1407356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2129369-2139-4C60-9528-A9E837A05E53}"/>
              </a:ext>
            </a:extLst>
          </p:cNvPr>
          <p:cNvSpPr txBox="1"/>
          <p:nvPr/>
        </p:nvSpPr>
        <p:spPr>
          <a:xfrm>
            <a:off x="4098235" y="3031507"/>
            <a:ext cx="4038600" cy="73866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0000FF"/>
                </a:solidFill>
                <a:latin typeface="Arial" charset="0"/>
              </a:rPr>
              <a:t>Of the three, which is the most common cause of viral retinitis in AIDS?</a:t>
            </a:r>
          </a:p>
          <a:p>
            <a:pPr eaLnBrk="1" hangingPunct="1">
              <a:defRPr/>
            </a:pPr>
            <a:r>
              <a:rPr lang="en-US" sz="1400" dirty="0">
                <a:solidFill>
                  <a:srgbClr val="0000FF"/>
                </a:solidFill>
                <a:latin typeface="Arial" charset="0"/>
              </a:rPr>
              <a:t>CMV retinitis</a:t>
            </a:r>
          </a:p>
        </p:txBody>
      </p:sp>
    </p:spTree>
    <p:extLst>
      <p:ext uri="{BB962C8B-B14F-4D97-AF65-F5344CB8AC3E}">
        <p14:creationId xmlns:p14="http://schemas.microsoft.com/office/powerpoint/2010/main" val="773289324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</a:t>
                      </a: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83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8CBC40A-80FE-4A76-9862-2A5E4E1A208A}"/>
              </a:ext>
            </a:extLst>
          </p:cNvPr>
          <p:cNvSpPr/>
          <p:nvPr/>
        </p:nvSpPr>
        <p:spPr>
          <a:xfrm>
            <a:off x="3429000" y="1447800"/>
            <a:ext cx="13716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C98C4E7-06F4-4E0A-A672-6E8A40F51BE0}"/>
              </a:ext>
            </a:extLst>
          </p:cNvPr>
          <p:cNvSpPr/>
          <p:nvPr/>
        </p:nvSpPr>
        <p:spPr>
          <a:xfrm>
            <a:off x="5219700" y="1447800"/>
            <a:ext cx="15621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1B4C7F3-01F1-4849-BEB0-A14B2F7824AE}"/>
              </a:ext>
            </a:extLst>
          </p:cNvPr>
          <p:cNvSpPr/>
          <p:nvPr/>
        </p:nvSpPr>
        <p:spPr>
          <a:xfrm>
            <a:off x="7010400" y="1434548"/>
            <a:ext cx="19812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8E12BC04-D435-40D5-9D5A-ECE1399CA042}"/>
              </a:ext>
            </a:extLst>
          </p:cNvPr>
          <p:cNvCxnSpPr>
            <a:endCxn id="2" idx="5"/>
          </p:cNvCxnSpPr>
          <p:nvPr/>
        </p:nvCxnSpPr>
        <p:spPr>
          <a:xfrm flipH="1" flipV="1">
            <a:off x="4599734" y="2033167"/>
            <a:ext cx="1401016" cy="1394104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D8BFABE2-BDEF-4CC8-ABE2-84D2DF3685B8}"/>
              </a:ext>
            </a:extLst>
          </p:cNvPr>
          <p:cNvCxnSpPr>
            <a:endCxn id="10" idx="4"/>
          </p:cNvCxnSpPr>
          <p:nvPr/>
        </p:nvCxnSpPr>
        <p:spPr>
          <a:xfrm flipV="1">
            <a:off x="6000750" y="2133600"/>
            <a:ext cx="0" cy="1293671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1667DDC4-A0DA-4951-9F52-A82C81CB651C}"/>
              </a:ext>
            </a:extLst>
          </p:cNvPr>
          <p:cNvCxnSpPr>
            <a:endCxn id="11" idx="3"/>
          </p:cNvCxnSpPr>
          <p:nvPr/>
        </p:nvCxnSpPr>
        <p:spPr>
          <a:xfrm flipV="1">
            <a:off x="6000750" y="2019915"/>
            <a:ext cx="1299790" cy="1407356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2129369-2139-4C60-9528-A9E837A05E53}"/>
              </a:ext>
            </a:extLst>
          </p:cNvPr>
          <p:cNvSpPr txBox="1"/>
          <p:nvPr/>
        </p:nvSpPr>
        <p:spPr>
          <a:xfrm>
            <a:off x="4098235" y="3031507"/>
            <a:ext cx="4038600" cy="73866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9B9B9B"/>
                </a:solidFill>
                <a:latin typeface="Arial" charset="0"/>
              </a:rPr>
              <a:t>Of the three, which is the most common cause of viral retinitis in AIDS?</a:t>
            </a:r>
          </a:p>
          <a:p>
            <a:pPr eaLnBrk="1" hangingPunct="1">
              <a:defRPr/>
            </a:pPr>
            <a:r>
              <a:rPr lang="en-US" sz="1400" b="1" dirty="0">
                <a:solidFill>
                  <a:srgbClr val="0000FF"/>
                </a:solidFill>
                <a:latin typeface="Arial" charset="0"/>
              </a:rPr>
              <a:t>CMV retinitis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6A977B0-740C-4B26-95D9-812078AC8FB0}"/>
              </a:ext>
            </a:extLst>
          </p:cNvPr>
          <p:cNvSpPr/>
          <p:nvPr/>
        </p:nvSpPr>
        <p:spPr>
          <a:xfrm>
            <a:off x="4033051" y="3376122"/>
            <a:ext cx="1426845" cy="491299"/>
          </a:xfrm>
          <a:prstGeom prst="ellipse">
            <a:avLst/>
          </a:prstGeom>
          <a:noFill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3">
            <a:extLst>
              <a:ext uri="{FF2B5EF4-FFF2-40B4-BE49-F238E27FC236}">
                <a16:creationId xmlns:a16="http://schemas.microsoft.com/office/drawing/2014/main" id="{339720FA-83D3-4B9F-98D1-2B50102C1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7878" y="3967854"/>
            <a:ext cx="3733800" cy="738664"/>
          </a:xfrm>
          <a:prstGeom prst="rect">
            <a:avLst/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FF00"/>
                </a:solidFill>
              </a:rPr>
              <a:t>How much more common is CMV?</a:t>
            </a:r>
            <a:endParaRPr lang="en-US" altLang="en-US" sz="1400" i="1" dirty="0">
              <a:solidFill>
                <a:srgbClr val="00B050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00B050"/>
                </a:solidFill>
              </a:rPr>
              <a:t>By a mile. CMV accounts for up to 90% of all posterior-segment infections in AIDS!</a:t>
            </a:r>
          </a:p>
        </p:txBody>
      </p:sp>
    </p:spTree>
    <p:extLst>
      <p:ext uri="{BB962C8B-B14F-4D97-AF65-F5344CB8AC3E}">
        <p14:creationId xmlns:p14="http://schemas.microsoft.com/office/powerpoint/2010/main" val="73780106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</a:t>
                      </a: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84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28CBC40A-80FE-4A76-9862-2A5E4E1A208A}"/>
              </a:ext>
            </a:extLst>
          </p:cNvPr>
          <p:cNvSpPr/>
          <p:nvPr/>
        </p:nvSpPr>
        <p:spPr>
          <a:xfrm>
            <a:off x="3429000" y="1447800"/>
            <a:ext cx="13716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C98C4E7-06F4-4E0A-A672-6E8A40F51BE0}"/>
              </a:ext>
            </a:extLst>
          </p:cNvPr>
          <p:cNvSpPr/>
          <p:nvPr/>
        </p:nvSpPr>
        <p:spPr>
          <a:xfrm>
            <a:off x="5219700" y="1447800"/>
            <a:ext cx="15621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1B4C7F3-01F1-4849-BEB0-A14B2F7824AE}"/>
              </a:ext>
            </a:extLst>
          </p:cNvPr>
          <p:cNvSpPr/>
          <p:nvPr/>
        </p:nvSpPr>
        <p:spPr>
          <a:xfrm>
            <a:off x="7010400" y="1434548"/>
            <a:ext cx="1981200" cy="685800"/>
          </a:xfrm>
          <a:prstGeom prst="ellips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8E12BC04-D435-40D5-9D5A-ECE1399CA042}"/>
              </a:ext>
            </a:extLst>
          </p:cNvPr>
          <p:cNvCxnSpPr>
            <a:endCxn id="2" idx="5"/>
          </p:cNvCxnSpPr>
          <p:nvPr/>
        </p:nvCxnSpPr>
        <p:spPr>
          <a:xfrm flipH="1" flipV="1">
            <a:off x="4599734" y="2033167"/>
            <a:ext cx="1401016" cy="1394104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D8BFABE2-BDEF-4CC8-ABE2-84D2DF3685B8}"/>
              </a:ext>
            </a:extLst>
          </p:cNvPr>
          <p:cNvCxnSpPr>
            <a:endCxn id="10" idx="4"/>
          </p:cNvCxnSpPr>
          <p:nvPr/>
        </p:nvCxnSpPr>
        <p:spPr>
          <a:xfrm flipV="1">
            <a:off x="6000750" y="2133600"/>
            <a:ext cx="0" cy="1293671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1667DDC4-A0DA-4951-9F52-A82C81CB651C}"/>
              </a:ext>
            </a:extLst>
          </p:cNvPr>
          <p:cNvCxnSpPr>
            <a:endCxn id="11" idx="3"/>
          </p:cNvCxnSpPr>
          <p:nvPr/>
        </p:nvCxnSpPr>
        <p:spPr>
          <a:xfrm flipV="1">
            <a:off x="6000750" y="2019915"/>
            <a:ext cx="1299790" cy="1407356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C2129369-2139-4C60-9528-A9E837A05E53}"/>
              </a:ext>
            </a:extLst>
          </p:cNvPr>
          <p:cNvSpPr txBox="1"/>
          <p:nvPr/>
        </p:nvSpPr>
        <p:spPr>
          <a:xfrm>
            <a:off x="4098235" y="3031507"/>
            <a:ext cx="4038600" cy="738664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>
            <a:spAutoFit/>
          </a:bodyPr>
          <a:lstStyle/>
          <a:p>
            <a:pPr eaLnBrk="1" hangingPunct="1">
              <a:defRPr/>
            </a:pPr>
            <a:r>
              <a:rPr lang="en-US" sz="1400" i="1" dirty="0">
                <a:solidFill>
                  <a:srgbClr val="9B9B9B"/>
                </a:solidFill>
                <a:latin typeface="Arial" charset="0"/>
              </a:rPr>
              <a:t>Of the three, which is the most common cause of viral retinitis in AIDS?</a:t>
            </a:r>
          </a:p>
          <a:p>
            <a:pPr eaLnBrk="1" hangingPunct="1">
              <a:defRPr/>
            </a:pPr>
            <a:r>
              <a:rPr lang="en-US" sz="1400" b="1" dirty="0">
                <a:solidFill>
                  <a:srgbClr val="0000FF"/>
                </a:solidFill>
                <a:latin typeface="Arial" charset="0"/>
              </a:rPr>
              <a:t>CMV retinitis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86A977B0-740C-4B26-95D9-812078AC8FB0}"/>
              </a:ext>
            </a:extLst>
          </p:cNvPr>
          <p:cNvSpPr/>
          <p:nvPr/>
        </p:nvSpPr>
        <p:spPr>
          <a:xfrm>
            <a:off x="4033051" y="3376122"/>
            <a:ext cx="1426845" cy="491299"/>
          </a:xfrm>
          <a:prstGeom prst="ellipse">
            <a:avLst/>
          </a:prstGeom>
          <a:noFill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3">
            <a:extLst>
              <a:ext uri="{FF2B5EF4-FFF2-40B4-BE49-F238E27FC236}">
                <a16:creationId xmlns:a16="http://schemas.microsoft.com/office/drawing/2014/main" id="{339720FA-83D3-4B9F-98D1-2B50102C1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7878" y="3967854"/>
            <a:ext cx="3733800" cy="738664"/>
          </a:xfrm>
          <a:prstGeom prst="rect">
            <a:avLst/>
          </a:pr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 dirty="0">
                <a:solidFill>
                  <a:srgbClr val="FFFF00"/>
                </a:solidFill>
              </a:rPr>
              <a:t>How much more common is CMV?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solidFill>
                  <a:srgbClr val="FFFF00"/>
                </a:solidFill>
              </a:rPr>
              <a:t>By a mile. </a:t>
            </a:r>
            <a:r>
              <a:rPr lang="en-US" altLang="en-US" sz="1400" dirty="0"/>
              <a:t>CMV accounts for up to 90% of all posterior-segment infections in AIDS!</a:t>
            </a:r>
          </a:p>
        </p:txBody>
      </p:sp>
    </p:spTree>
    <p:extLst>
      <p:ext uri="{BB962C8B-B14F-4D97-AF65-F5344CB8AC3E}">
        <p14:creationId xmlns:p14="http://schemas.microsoft.com/office/powerpoint/2010/main" val="173478674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4502440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1678415"/>
              </p:ext>
            </p:extLst>
          </p:nvPr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5910418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85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87B187B-F848-4C72-9D5B-01341622FA21}"/>
              </a:ext>
            </a:extLst>
          </p:cNvPr>
          <p:cNvSpPr/>
          <p:nvPr/>
        </p:nvSpPr>
        <p:spPr>
          <a:xfrm>
            <a:off x="6858000" y="2057400"/>
            <a:ext cx="2286000" cy="84329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31A12F1-5359-415A-A3C4-B8C8D7D42258}"/>
              </a:ext>
            </a:extLst>
          </p:cNvPr>
          <p:cNvSpPr txBox="1"/>
          <p:nvPr/>
        </p:nvSpPr>
        <p:spPr>
          <a:xfrm>
            <a:off x="4876800" y="2923881"/>
            <a:ext cx="4263164" cy="73866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400" i="1" dirty="0"/>
              <a:t>How immunocompromised, </a:t>
            </a:r>
            <a:r>
              <a:rPr lang="en-US" sz="1400" i="1" dirty="0" err="1"/>
              <a:t>ie</a:t>
            </a:r>
            <a:r>
              <a:rPr lang="en-US" sz="1400" i="1" dirty="0"/>
              <a:t>, at/below what CD4 count does the incidence of CMV retinitis increase?</a:t>
            </a:r>
          </a:p>
          <a:p>
            <a:pPr algn="r"/>
            <a:r>
              <a:rPr lang="en-US" sz="1400" dirty="0">
                <a:solidFill>
                  <a:srgbClr val="FFFF00"/>
                </a:solidFill>
              </a:rPr>
              <a:t>50 (same as for PORN)</a:t>
            </a:r>
          </a:p>
        </p:txBody>
      </p:sp>
    </p:spTree>
    <p:extLst>
      <p:ext uri="{BB962C8B-B14F-4D97-AF65-F5344CB8AC3E}">
        <p14:creationId xmlns:p14="http://schemas.microsoft.com/office/powerpoint/2010/main" val="124205372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86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87B187B-F848-4C72-9D5B-01341622FA21}"/>
              </a:ext>
            </a:extLst>
          </p:cNvPr>
          <p:cNvSpPr/>
          <p:nvPr/>
        </p:nvSpPr>
        <p:spPr>
          <a:xfrm>
            <a:off x="6858000" y="2057400"/>
            <a:ext cx="2286000" cy="84329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31A12F1-5359-415A-A3C4-B8C8D7D42258}"/>
              </a:ext>
            </a:extLst>
          </p:cNvPr>
          <p:cNvSpPr txBox="1"/>
          <p:nvPr/>
        </p:nvSpPr>
        <p:spPr>
          <a:xfrm>
            <a:off x="4876800" y="2923881"/>
            <a:ext cx="4263164" cy="73866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400" i="1" dirty="0"/>
              <a:t>How immunocompromised, </a:t>
            </a:r>
            <a:r>
              <a:rPr lang="en-US" sz="1400" i="1" dirty="0" err="1"/>
              <a:t>ie</a:t>
            </a:r>
            <a:r>
              <a:rPr lang="en-US" sz="1400" i="1" dirty="0"/>
              <a:t>, at/below what CD4 count does the incidence of CMV retinitis increase?</a:t>
            </a:r>
          </a:p>
          <a:p>
            <a:pPr algn="r"/>
            <a:r>
              <a:rPr lang="en-US" sz="1400" dirty="0"/>
              <a:t>50 (same as for PORN)</a:t>
            </a:r>
          </a:p>
        </p:txBody>
      </p:sp>
    </p:spTree>
    <p:extLst>
      <p:ext uri="{BB962C8B-B14F-4D97-AF65-F5344CB8AC3E}">
        <p14:creationId xmlns:p14="http://schemas.microsoft.com/office/powerpoint/2010/main" val="6255452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87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87B187B-F848-4C72-9D5B-01341622FA21}"/>
              </a:ext>
            </a:extLst>
          </p:cNvPr>
          <p:cNvSpPr/>
          <p:nvPr/>
        </p:nvSpPr>
        <p:spPr>
          <a:xfrm>
            <a:off x="6858000" y="2057400"/>
            <a:ext cx="2286000" cy="84329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31A12F1-5359-415A-A3C4-B8C8D7D42258}"/>
              </a:ext>
            </a:extLst>
          </p:cNvPr>
          <p:cNvSpPr txBox="1"/>
          <p:nvPr/>
        </p:nvSpPr>
        <p:spPr>
          <a:xfrm>
            <a:off x="4876800" y="2923881"/>
            <a:ext cx="4263164" cy="73866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400" i="1" dirty="0">
                <a:solidFill>
                  <a:schemeClr val="bg1">
                    <a:lumMod val="75000"/>
                  </a:schemeClr>
                </a:solidFill>
              </a:rPr>
              <a:t>How immunocompromised,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</a:rPr>
              <a:t>, at/below what CD4 count does the incidence of CMV retinitis increase?</a:t>
            </a:r>
          </a:p>
          <a:p>
            <a:pPr algn="r"/>
            <a:r>
              <a:rPr lang="en-US" sz="1400" dirty="0">
                <a:solidFill>
                  <a:schemeClr val="bg1">
                    <a:lumMod val="75000"/>
                  </a:schemeClr>
                </a:solidFill>
              </a:rPr>
              <a:t>50 (same as for PORN)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F070C60-EB0F-411C-9FA6-349D674DDE46}"/>
              </a:ext>
            </a:extLst>
          </p:cNvPr>
          <p:cNvSpPr txBox="1"/>
          <p:nvPr/>
        </p:nvSpPr>
        <p:spPr>
          <a:xfrm>
            <a:off x="3475213" y="3152626"/>
            <a:ext cx="5516387" cy="738664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Can CMV retinitis occur in pts who are HIV </a:t>
            </a:r>
            <a:r>
              <a:rPr lang="en-US" sz="1400" dirty="0">
                <a:solidFill>
                  <a:schemeClr val="bg1"/>
                </a:solidFill>
              </a:rPr>
              <a:t>negative</a:t>
            </a:r>
            <a:r>
              <a:rPr lang="en-US" sz="1400" i="1" dirty="0">
                <a:solidFill>
                  <a:schemeClr val="bg1"/>
                </a:solidFill>
              </a:rPr>
              <a:t>?</a:t>
            </a:r>
            <a:endParaRPr lang="en-US" sz="1400" i="1" dirty="0">
              <a:solidFill>
                <a:schemeClr val="accent6">
                  <a:lumMod val="75000"/>
                </a:schemeClr>
              </a:solidFill>
            </a:endParaRPr>
          </a:p>
          <a:p>
            <a:r>
              <a:rPr lang="en-US" sz="1400" dirty="0">
                <a:solidFill>
                  <a:schemeClr val="accent6">
                    <a:lumMod val="75000"/>
                  </a:schemeClr>
                </a:solidFill>
              </a:rPr>
              <a:t>Yes, but they’re always immunocompromised in some other way (usually via  systemic steroids or other immunosuppressive therapy)</a:t>
            </a:r>
          </a:p>
        </p:txBody>
      </p:sp>
    </p:spTree>
    <p:extLst>
      <p:ext uri="{BB962C8B-B14F-4D97-AF65-F5344CB8AC3E}">
        <p14:creationId xmlns:p14="http://schemas.microsoft.com/office/powerpoint/2010/main" val="4106177924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Q/A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88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87B187B-F848-4C72-9D5B-01341622FA21}"/>
              </a:ext>
            </a:extLst>
          </p:cNvPr>
          <p:cNvSpPr/>
          <p:nvPr/>
        </p:nvSpPr>
        <p:spPr>
          <a:xfrm>
            <a:off x="6858000" y="2057400"/>
            <a:ext cx="2286000" cy="84329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31A12F1-5359-415A-A3C4-B8C8D7D42258}"/>
              </a:ext>
            </a:extLst>
          </p:cNvPr>
          <p:cNvSpPr txBox="1"/>
          <p:nvPr/>
        </p:nvSpPr>
        <p:spPr>
          <a:xfrm>
            <a:off x="4876800" y="2923881"/>
            <a:ext cx="4263164" cy="73866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400" i="1" dirty="0">
                <a:solidFill>
                  <a:schemeClr val="bg1">
                    <a:lumMod val="75000"/>
                  </a:schemeClr>
                </a:solidFill>
              </a:rPr>
              <a:t>How immunocompromised,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</a:rPr>
              <a:t>, at/below what CD4 count does the incidence of CMV retinitis increase?</a:t>
            </a:r>
          </a:p>
          <a:p>
            <a:pPr algn="r"/>
            <a:r>
              <a:rPr lang="en-US" sz="1400" dirty="0">
                <a:solidFill>
                  <a:schemeClr val="bg1">
                    <a:lumMod val="75000"/>
                  </a:schemeClr>
                </a:solidFill>
              </a:rPr>
              <a:t>50 (same as for PORN)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F070C60-EB0F-411C-9FA6-349D674DDE46}"/>
              </a:ext>
            </a:extLst>
          </p:cNvPr>
          <p:cNvSpPr txBox="1"/>
          <p:nvPr/>
        </p:nvSpPr>
        <p:spPr>
          <a:xfrm>
            <a:off x="3475213" y="3152626"/>
            <a:ext cx="5516387" cy="738664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Can CMV retinitis occur in pts who are HIV </a:t>
            </a:r>
            <a:r>
              <a:rPr lang="en-US" sz="1400" dirty="0">
                <a:solidFill>
                  <a:schemeClr val="bg1"/>
                </a:solidFill>
              </a:rPr>
              <a:t>negative</a:t>
            </a:r>
            <a:r>
              <a:rPr lang="en-US" sz="1400" i="1" dirty="0">
                <a:solidFill>
                  <a:schemeClr val="bg1"/>
                </a:solidFill>
              </a:rPr>
              <a:t>?</a:t>
            </a:r>
          </a:p>
          <a:p>
            <a:r>
              <a:rPr lang="en-US" sz="1400" dirty="0">
                <a:solidFill>
                  <a:schemeClr val="bg1"/>
                </a:solidFill>
              </a:rPr>
              <a:t>Yes, but they’re always immunocompromised in some other way (usually via  systemic steroids or other immunosuppressive therapy)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EB1197D-2E20-4405-AEF4-0C93B102AC89}"/>
              </a:ext>
            </a:extLst>
          </p:cNvPr>
          <p:cNvSpPr/>
          <p:nvPr/>
        </p:nvSpPr>
        <p:spPr>
          <a:xfrm>
            <a:off x="4495800" y="3629029"/>
            <a:ext cx="4419600" cy="25717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3899709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277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00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3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3286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337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5337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385CD0ED-58A5-4B19-90A5-09FFCA252336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89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A3C8CF2-437A-4A95-9F6C-EE6923FE6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B87B187B-F848-4C72-9D5B-01341622FA21}"/>
              </a:ext>
            </a:extLst>
          </p:cNvPr>
          <p:cNvSpPr/>
          <p:nvPr/>
        </p:nvSpPr>
        <p:spPr>
          <a:xfrm>
            <a:off x="6858000" y="2057400"/>
            <a:ext cx="2286000" cy="84329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31A12F1-5359-415A-A3C4-B8C8D7D42258}"/>
              </a:ext>
            </a:extLst>
          </p:cNvPr>
          <p:cNvSpPr txBox="1"/>
          <p:nvPr/>
        </p:nvSpPr>
        <p:spPr>
          <a:xfrm>
            <a:off x="4876800" y="2923881"/>
            <a:ext cx="4263164" cy="738664"/>
          </a:xfrm>
          <a:prstGeom prst="rect">
            <a:avLst/>
          </a:prstGeom>
          <a:solidFill>
            <a:srgbClr val="FFFF00"/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400" i="1" dirty="0">
                <a:solidFill>
                  <a:schemeClr val="bg1">
                    <a:lumMod val="75000"/>
                  </a:schemeClr>
                </a:solidFill>
              </a:rPr>
              <a:t>How immunocompromised, </a:t>
            </a:r>
            <a:r>
              <a:rPr lang="en-US" sz="1400" i="1" dirty="0" err="1">
                <a:solidFill>
                  <a:schemeClr val="bg1">
                    <a:lumMod val="75000"/>
                  </a:schemeClr>
                </a:solidFill>
              </a:rPr>
              <a:t>ie</a:t>
            </a:r>
            <a:r>
              <a:rPr lang="en-US" sz="1400" i="1" dirty="0">
                <a:solidFill>
                  <a:schemeClr val="bg1">
                    <a:lumMod val="75000"/>
                  </a:schemeClr>
                </a:solidFill>
              </a:rPr>
              <a:t>, at/below what CD4 count does the incidence of CMV retinitis increase?</a:t>
            </a:r>
          </a:p>
          <a:p>
            <a:pPr algn="r"/>
            <a:r>
              <a:rPr lang="en-US" sz="1400" dirty="0">
                <a:solidFill>
                  <a:schemeClr val="bg1">
                    <a:lumMod val="75000"/>
                  </a:schemeClr>
                </a:solidFill>
              </a:rPr>
              <a:t>50 (same as for PORN)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F070C60-EB0F-411C-9FA6-349D674DDE46}"/>
              </a:ext>
            </a:extLst>
          </p:cNvPr>
          <p:cNvSpPr txBox="1"/>
          <p:nvPr/>
        </p:nvSpPr>
        <p:spPr>
          <a:xfrm>
            <a:off x="3475213" y="3152626"/>
            <a:ext cx="5516387" cy="738664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i="1" dirty="0">
                <a:solidFill>
                  <a:schemeClr val="bg1"/>
                </a:solidFill>
              </a:rPr>
              <a:t>Can CMV retinitis occur in pts who are HIV </a:t>
            </a:r>
            <a:r>
              <a:rPr lang="en-US" sz="1400" dirty="0">
                <a:solidFill>
                  <a:schemeClr val="bg1"/>
                </a:solidFill>
              </a:rPr>
              <a:t>negative</a:t>
            </a:r>
            <a:r>
              <a:rPr lang="en-US" sz="1400" i="1" dirty="0">
                <a:solidFill>
                  <a:schemeClr val="bg1"/>
                </a:solidFill>
              </a:rPr>
              <a:t>?</a:t>
            </a:r>
          </a:p>
          <a:p>
            <a:r>
              <a:rPr lang="en-US" sz="1400" dirty="0">
                <a:solidFill>
                  <a:schemeClr val="bg1"/>
                </a:solidFill>
              </a:rPr>
              <a:t>Yes, but they’re always immunocompromised in some other way (usually via  systemic steroids or other immunosuppressive therapy)</a:t>
            </a:r>
          </a:p>
        </p:txBody>
      </p:sp>
    </p:spTree>
    <p:extLst>
      <p:ext uri="{BB962C8B-B14F-4D97-AF65-F5344CB8AC3E}">
        <p14:creationId xmlns:p14="http://schemas.microsoft.com/office/powerpoint/2010/main" val="193200828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202" name="Group 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51232" name="Group 3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231" name="Rectangle 6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7232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B3144180-8B7F-40F4-8F3F-351E90F70FEA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</a:t>
            </a:fld>
            <a:endParaRPr lang="en-US" altLang="en-US" sz="1000"/>
          </a:p>
        </p:txBody>
      </p:sp>
      <p:sp>
        <p:nvSpPr>
          <p:cNvPr id="7" name="Text Box 33">
            <a:extLst>
              <a:ext uri="{FF2B5EF4-FFF2-40B4-BE49-F238E27FC236}">
                <a16:creationId xmlns:a16="http://schemas.microsoft.com/office/drawing/2014/main" id="{A4BC336F-FEF4-44E3-B419-3703872B60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778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808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7214737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838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868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4395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5439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F87FE09C-DA0E-4943-8162-C0BCBA1246EC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90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73062722-BE65-4583-A2F3-42AF0EAD6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253350729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778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808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838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868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4395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A</a:t>
            </a:r>
          </a:p>
        </p:txBody>
      </p:sp>
      <p:sp>
        <p:nvSpPr>
          <p:cNvPr id="5439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F87FE09C-DA0E-4943-8162-C0BCBA1246EC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91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73062722-BE65-4583-A2F3-42AF0EAD6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705164526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520A097-5E2D-451E-8D52-32C78E8C56AA}" type="slidenum">
              <a:rPr lang="en-US" altLang="en-US" smtClean="0"/>
              <a:pPr>
                <a:defRPr/>
              </a:pPr>
              <a:t>92</a:t>
            </a:fld>
            <a:endParaRPr lang="en-US" altLang="en-US"/>
          </a:p>
        </p:txBody>
      </p:sp>
      <p:sp>
        <p:nvSpPr>
          <p:cNvPr id="4" name="TextBox 3"/>
          <p:cNvSpPr txBox="1"/>
          <p:nvPr/>
        </p:nvSpPr>
        <p:spPr>
          <a:xfrm>
            <a:off x="519291" y="4908102"/>
            <a:ext cx="353341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/>
              <a:t>CMV retinitis, posterior presentation: </a:t>
            </a:r>
          </a:p>
          <a:p>
            <a:pPr algn="ctr"/>
            <a:r>
              <a:rPr lang="en-US" sz="1600" i="1" dirty="0"/>
              <a:t>Crumbled cheese and ketchup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4571999" y="5031212"/>
            <a:ext cx="4495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CMV retinitis, peripheral presentation: </a:t>
            </a:r>
            <a:r>
              <a:rPr lang="en-US" sz="1600" i="1" dirty="0"/>
              <a:t>Brushfire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1" y="2209800"/>
            <a:ext cx="4476501" cy="269519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1752610"/>
            <a:ext cx="4114800" cy="3178683"/>
          </a:xfrm>
          <a:prstGeom prst="rect">
            <a:avLst/>
          </a:prstGeom>
        </p:spPr>
      </p:pic>
      <p:sp>
        <p:nvSpPr>
          <p:cNvPr id="8" name="Text Box 33">
            <a:extLst>
              <a:ext uri="{FF2B5EF4-FFF2-40B4-BE49-F238E27FC236}">
                <a16:creationId xmlns:a16="http://schemas.microsoft.com/office/drawing/2014/main" id="{818AA9DA-5017-4A90-BD2F-EAD7C2B03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384030653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5778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808" name="Group 32"/>
          <p:cNvGraphicFramePr>
            <a:graphicFrameLocks noGrp="1"/>
          </p:cNvGraphicFramePr>
          <p:nvPr/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838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5868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4395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 dirty="0"/>
              <a:t>Q</a:t>
            </a:r>
          </a:p>
        </p:txBody>
      </p:sp>
      <p:sp>
        <p:nvSpPr>
          <p:cNvPr id="54396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F87FE09C-DA0E-4943-8162-C0BCBA1246EC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93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73062722-BE65-4583-A2F3-42AF0EAD6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  <p:extLst>
      <p:ext uri="{BB962C8B-B14F-4D97-AF65-F5344CB8AC3E}">
        <p14:creationId xmlns:p14="http://schemas.microsoft.com/office/powerpoint/2010/main" val="164082537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6802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6832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3403198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6862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6892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5993783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5419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A/Q</a:t>
            </a:r>
          </a:p>
        </p:txBody>
      </p:sp>
      <p:sp>
        <p:nvSpPr>
          <p:cNvPr id="55420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6EBCE4C0-0597-413D-B453-546F31B6CEA5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94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8F66D392-073D-4741-B912-3BCDCFDFB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826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7856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2600673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?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7886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7916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2975340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6443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A/Q</a:t>
            </a:r>
          </a:p>
        </p:txBody>
      </p:sp>
      <p:sp>
        <p:nvSpPr>
          <p:cNvPr id="56444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D6F3E9A4-8DB7-4488-9F6F-3F9BEAACB98F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95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A35ED9CA-B11A-4498-8E1A-B9CFA14C5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0105104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5889176"/>
              </p:ext>
            </p:extLst>
          </p:nvPr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7467" name="Rectangle 12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57468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E2B6E099-C20E-4791-99A3-22273D7F7BA8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96</a:t>
            </a:fld>
            <a:endParaRPr lang="en-US" altLang="en-US" sz="1000"/>
          </a:p>
        </p:txBody>
      </p:sp>
      <p:sp>
        <p:nvSpPr>
          <p:cNvPr id="9" name="Text Box 33">
            <a:extLst>
              <a:ext uri="{FF2B5EF4-FFF2-40B4-BE49-F238E27FC236}">
                <a16:creationId xmlns:a16="http://schemas.microsoft.com/office/drawing/2014/main" id="{5B8D5AE9-BD2A-4088-A552-66F9566CAE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0559654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8491" name="Rectangle 123"/>
          <p:cNvSpPr>
            <a:spLocks noGrp="1" noChangeArrowheads="1"/>
          </p:cNvSpPr>
          <p:nvPr>
            <p:ph type="title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58492" name="Text Box 126"/>
          <p:cNvSpPr txBox="1">
            <a:spLocks noChangeArrowheads="1"/>
          </p:cNvSpPr>
          <p:nvPr/>
        </p:nvSpPr>
        <p:spPr bwMode="auto">
          <a:xfrm>
            <a:off x="1981200" y="2362200"/>
            <a:ext cx="5913438" cy="24622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In practice, a slightly different drug is usually used. What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Valganciclovir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CCE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CECFF"/>
                </a:solidFill>
              </a:rPr>
              <a:t>What advantage does valganciclovir have that makes it preferred?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It is PO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CCE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CECFF"/>
                </a:solidFill>
              </a:rPr>
              <a:t>Isn’t ganciclovir also available in a PO form?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Yes, but the bioavailability is very poor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CCE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CECFF"/>
                </a:solidFill>
              </a:rPr>
              <a:t>Can valganciclovir be used for both induction and maintenance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Yes</a:t>
            </a:r>
          </a:p>
        </p:txBody>
      </p:sp>
      <p:sp>
        <p:nvSpPr>
          <p:cNvPr id="58493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4BE02AD3-8B3B-47E2-9554-00C7FC7B3F53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97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AC1181C2-1EC1-4EF3-BDBE-9494294F4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3988768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9515" name="Rectangle 12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A</a:t>
            </a:r>
          </a:p>
        </p:txBody>
      </p:sp>
      <p:sp>
        <p:nvSpPr>
          <p:cNvPr id="59516" name="Text Box 124"/>
          <p:cNvSpPr txBox="1">
            <a:spLocks noChangeArrowheads="1"/>
          </p:cNvSpPr>
          <p:nvPr/>
        </p:nvSpPr>
        <p:spPr bwMode="auto">
          <a:xfrm>
            <a:off x="1981200" y="2362200"/>
            <a:ext cx="5913438" cy="24622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In practice, a slightly different drug is usually used. What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Valganciclovir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CECFF"/>
                </a:solidFill>
              </a:rPr>
              <a:t>What advantage does valganciclovir have that makes it preferred?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It is PO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CCE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CECFF"/>
                </a:solidFill>
              </a:rPr>
              <a:t>Isn’t ganciclovir also available in a PO form?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Yes, but the bioavailability is very poor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CCE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CECFF"/>
                </a:solidFill>
              </a:rPr>
              <a:t>Can valganciclovir be used for both induction and maintenance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Yes</a:t>
            </a:r>
          </a:p>
        </p:txBody>
      </p:sp>
      <p:sp>
        <p:nvSpPr>
          <p:cNvPr id="59517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A58A1F49-134C-4681-9906-CDBF1127E23B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98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505CC4EF-9B52-40F3-9FD5-0D7622194B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8850" name="Group 2"/>
          <p:cNvGraphicFramePr>
            <a:graphicFrameLocks noGrp="1"/>
          </p:cNvGraphicFramePr>
          <p:nvPr/>
        </p:nvGraphicFramePr>
        <p:xfrm>
          <a:off x="28956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1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880" name="Group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506301"/>
              </p:ext>
            </p:extLst>
          </p:nvPr>
        </p:nvGraphicFramePr>
        <p:xfrm>
          <a:off x="28956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3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CMV retinitis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 (usually)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Always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(Val)Ganciclovir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10" name="Group 62"/>
          <p:cNvGraphicFramePr>
            <a:graphicFrameLocks noGrp="1"/>
          </p:cNvGraphicFramePr>
          <p:nvPr/>
        </p:nvGraphicFramePr>
        <p:xfrm>
          <a:off x="914400" y="21336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Competent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Posterior pole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CC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 reaction?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8940" name="Group 92"/>
          <p:cNvGraphicFramePr>
            <a:graphicFrameLocks noGrp="1"/>
          </p:cNvGraphicFramePr>
          <p:nvPr/>
        </p:nvGraphicFramePr>
        <p:xfrm>
          <a:off x="914400" y="1447800"/>
          <a:ext cx="6096000" cy="4064002"/>
        </p:xfrm>
        <a:graphic>
          <a:graphicData uri="http://schemas.openxmlformats.org/drawingml/2006/table">
            <a:tbl>
              <a:tblPr/>
              <a:tblGrid>
                <a:gridCol w="22145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494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PORN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Immuno-status?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Competent or 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Compromised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Location of initial lesion(s)?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Peripheral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Posterior pole or near periphery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Accompanying retinal vasculitis?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Yes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Rare/none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6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0" i="1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Vitritis?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Significant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Little to none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78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1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charset="0"/>
                        </a:rPr>
                        <a:t>Responds well to…</a:t>
                      </a:r>
                    </a:p>
                  </a:txBody>
                  <a:tcPr anchor="ctr" anchorCtr="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ACA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B2B2B2"/>
                          </a:solidFill>
                          <a:effectLst/>
                          <a:latin typeface="Arial" charset="0"/>
                        </a:rPr>
                        <a:t>Nothing</a:t>
                      </a:r>
                    </a:p>
                  </a:txBody>
                  <a:tcPr anchor="ctr" anchorCtr="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0539" name="Rectangle 123"/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122238"/>
            <a:ext cx="7543800" cy="639762"/>
          </a:xfrm>
          <a:noFill/>
        </p:spPr>
        <p:txBody>
          <a:bodyPr/>
          <a:lstStyle/>
          <a:p>
            <a:pPr eaLnBrk="1" hangingPunct="1"/>
            <a:r>
              <a:rPr lang="en-US" altLang="en-US" sz="3500"/>
              <a:t>Q</a:t>
            </a:r>
          </a:p>
        </p:txBody>
      </p:sp>
      <p:sp>
        <p:nvSpPr>
          <p:cNvPr id="60540" name="Text Box 124"/>
          <p:cNvSpPr txBox="1">
            <a:spLocks noChangeArrowheads="1"/>
          </p:cNvSpPr>
          <p:nvPr/>
        </p:nvSpPr>
        <p:spPr bwMode="auto">
          <a:xfrm>
            <a:off x="1981200" y="2362200"/>
            <a:ext cx="5913438" cy="2462213"/>
          </a:xfrm>
          <a:prstGeom prst="rect">
            <a:avLst/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In practice, a slightly different drug is usually used. What is it?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0000FF"/>
                </a:solidFill>
              </a:rPr>
              <a:t>Valganciclovir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0000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0000FF"/>
                </a:solidFill>
              </a:rPr>
              <a:t>What advantage does valganciclovir have that makes it preferred?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It is PO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CCE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CECFF"/>
                </a:solidFill>
              </a:rPr>
              <a:t>Isn’t ganciclovir also available in a PO form?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Yes, but the bioavailability is very poor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n-US" altLang="en-US" sz="1400">
              <a:solidFill>
                <a:srgbClr val="CCECFF"/>
              </a:solidFill>
            </a:endParaRP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>
                <a:solidFill>
                  <a:srgbClr val="CCECFF"/>
                </a:solidFill>
              </a:rPr>
              <a:t>Can valganciclovir be used for both induction and maintenance therapy?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CCECFF"/>
                </a:solidFill>
              </a:rPr>
              <a:t>Yes</a:t>
            </a:r>
          </a:p>
        </p:txBody>
      </p:sp>
      <p:sp>
        <p:nvSpPr>
          <p:cNvPr id="60541" name="Slide Number Placeholder 1"/>
          <p:cNvSpPr>
            <a:spLocks noGrp="1"/>
          </p:cNvSpPr>
          <p:nvPr>
            <p:ph type="sldNum" sz="quarter" idx="12"/>
          </p:nvPr>
        </p:nvSpPr>
        <p:spPr>
          <a:noFill/>
        </p:spPr>
        <p:txBody>
          <a:bodyPr/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fld id="{F1FC2992-8615-4C05-A465-090BDD2BD924}" type="slidenum">
              <a:rPr lang="en-US" altLang="en-US" sz="1000"/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t>99</a:t>
            </a:fld>
            <a:endParaRPr lang="en-US" altLang="en-US" sz="1000"/>
          </a:p>
        </p:txBody>
      </p:sp>
      <p:sp>
        <p:nvSpPr>
          <p:cNvPr id="10" name="Text Box 33">
            <a:extLst>
              <a:ext uri="{FF2B5EF4-FFF2-40B4-BE49-F238E27FC236}">
                <a16:creationId xmlns:a16="http://schemas.microsoft.com/office/drawing/2014/main" id="{ADD22E26-0219-4ED3-872F-00EF72761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3813" y="228600"/>
            <a:ext cx="1736373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l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lr>
                <a:schemeClr val="accent1"/>
              </a:buClr>
              <a:buSzPct val="70000"/>
              <a:buFont typeface="Wingdings" panose="05000000000000000000" pitchFamily="2" charset="2"/>
              <a:buChar char="l"/>
              <a:defRPr sz="23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lr>
                <a:schemeClr val="tx2"/>
              </a:buClr>
              <a:buSzPct val="75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80000"/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0033CC"/>
                </a:solidFill>
              </a:rPr>
              <a:t>ARN vs PORN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Network">
  <a:themeElements>
    <a:clrScheme name="Network 10">
      <a:dk1>
        <a:srgbClr val="000000"/>
      </a:dk1>
      <a:lt1>
        <a:srgbClr val="FFFFFF"/>
      </a:lt1>
      <a:dk2>
        <a:srgbClr val="330066"/>
      </a:dk2>
      <a:lt2>
        <a:srgbClr val="808080"/>
      </a:lt2>
      <a:accent1>
        <a:srgbClr val="CCCC00"/>
      </a:accent1>
      <a:accent2>
        <a:srgbClr val="669999"/>
      </a:accent2>
      <a:accent3>
        <a:srgbClr val="FFFFFF"/>
      </a:accent3>
      <a:accent4>
        <a:srgbClr val="000000"/>
      </a:accent4>
      <a:accent5>
        <a:srgbClr val="E2E2AA"/>
      </a:accent5>
      <a:accent6>
        <a:srgbClr val="5C8A8A"/>
      </a:accent6>
      <a:hlink>
        <a:srgbClr val="7E9CE8"/>
      </a:hlink>
      <a:folHlink>
        <a:srgbClr val="D8D8EC"/>
      </a:folHlink>
    </a:clrScheme>
    <a:fontScheme name="Networ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Network 1">
        <a:dk1>
          <a:srgbClr val="4F747B"/>
        </a:dk1>
        <a:lt1>
          <a:srgbClr val="FFFFFF"/>
        </a:lt1>
        <a:dk2>
          <a:srgbClr val="000000"/>
        </a:dk2>
        <a:lt2>
          <a:srgbClr val="C0C0C0"/>
        </a:lt2>
        <a:accent1>
          <a:srgbClr val="859868"/>
        </a:accent1>
        <a:accent2>
          <a:srgbClr val="5F5F5F"/>
        </a:accent2>
        <a:accent3>
          <a:srgbClr val="AAAAAA"/>
        </a:accent3>
        <a:accent4>
          <a:srgbClr val="DADADA"/>
        </a:accent4>
        <a:accent5>
          <a:srgbClr val="C2CAB9"/>
        </a:accent5>
        <a:accent6>
          <a:srgbClr val="555555"/>
        </a:accent6>
        <a:hlink>
          <a:srgbClr val="5F5F5F"/>
        </a:hlink>
        <a:folHlink>
          <a:srgbClr val="BA121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2">
        <a:dk1>
          <a:srgbClr val="3C0000"/>
        </a:dk1>
        <a:lt1>
          <a:srgbClr val="FFFFFF"/>
        </a:lt1>
        <a:dk2>
          <a:srgbClr val="4D0B0B"/>
        </a:dk2>
        <a:lt2>
          <a:srgbClr val="FFFFFF"/>
        </a:lt2>
        <a:accent1>
          <a:srgbClr val="666633"/>
        </a:accent1>
        <a:accent2>
          <a:srgbClr val="CC3300"/>
        </a:accent2>
        <a:accent3>
          <a:srgbClr val="B2AAAA"/>
        </a:accent3>
        <a:accent4>
          <a:srgbClr val="DADADA"/>
        </a:accent4>
        <a:accent5>
          <a:srgbClr val="B8B8AD"/>
        </a:accent5>
        <a:accent6>
          <a:srgbClr val="B92D00"/>
        </a:accent6>
        <a:hlink>
          <a:srgbClr val="CC9900"/>
        </a:hlink>
        <a:folHlink>
          <a:srgbClr val="CC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3">
        <a:dk1>
          <a:srgbClr val="666699"/>
        </a:dk1>
        <a:lt1>
          <a:srgbClr val="FFFFFF"/>
        </a:lt1>
        <a:dk2>
          <a:srgbClr val="15192B"/>
        </a:dk2>
        <a:lt2>
          <a:srgbClr val="CCCCFF"/>
        </a:lt2>
        <a:accent1>
          <a:srgbClr val="4F893D"/>
        </a:accent1>
        <a:accent2>
          <a:srgbClr val="666699"/>
        </a:accent2>
        <a:accent3>
          <a:srgbClr val="AAABAC"/>
        </a:accent3>
        <a:accent4>
          <a:srgbClr val="DADADA"/>
        </a:accent4>
        <a:accent5>
          <a:srgbClr val="B2C4AF"/>
        </a:accent5>
        <a:accent6>
          <a:srgbClr val="5C5C8A"/>
        </a:accent6>
        <a:hlink>
          <a:srgbClr val="CC9900"/>
        </a:hlink>
        <a:folHlink>
          <a:srgbClr val="4837C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4">
        <a:dk1>
          <a:srgbClr val="666699"/>
        </a:dk1>
        <a:lt1>
          <a:srgbClr val="FFFFFF"/>
        </a:lt1>
        <a:dk2>
          <a:srgbClr val="86001A"/>
        </a:dk2>
        <a:lt2>
          <a:srgbClr val="CCCC66"/>
        </a:lt2>
        <a:accent1>
          <a:srgbClr val="FF3300"/>
        </a:accent1>
        <a:accent2>
          <a:srgbClr val="FF6600"/>
        </a:accent2>
        <a:accent3>
          <a:srgbClr val="C3AAAB"/>
        </a:accent3>
        <a:accent4>
          <a:srgbClr val="DADADA"/>
        </a:accent4>
        <a:accent5>
          <a:srgbClr val="FFADAA"/>
        </a:accent5>
        <a:accent6>
          <a:srgbClr val="E75C00"/>
        </a:accent6>
        <a:hlink>
          <a:srgbClr val="CC9900"/>
        </a:hlink>
        <a:folHlink>
          <a:srgbClr val="FF00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5">
        <a:dk1>
          <a:srgbClr val="666699"/>
        </a:dk1>
        <a:lt1>
          <a:srgbClr val="FFFFFF"/>
        </a:lt1>
        <a:dk2>
          <a:srgbClr val="000054"/>
        </a:dk2>
        <a:lt2>
          <a:srgbClr val="FFFFFF"/>
        </a:lt2>
        <a:accent1>
          <a:srgbClr val="3333FF"/>
        </a:accent1>
        <a:accent2>
          <a:srgbClr val="006699"/>
        </a:accent2>
        <a:accent3>
          <a:srgbClr val="AAAAB3"/>
        </a:accent3>
        <a:accent4>
          <a:srgbClr val="DADADA"/>
        </a:accent4>
        <a:accent5>
          <a:srgbClr val="ADADFF"/>
        </a:accent5>
        <a:accent6>
          <a:srgbClr val="005C8A"/>
        </a:accent6>
        <a:hlink>
          <a:srgbClr val="669900"/>
        </a:hlink>
        <a:folHlink>
          <a:srgbClr val="0000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6">
        <a:dk1>
          <a:srgbClr val="808080"/>
        </a:dk1>
        <a:lt1>
          <a:srgbClr val="FFFFFF"/>
        </a:lt1>
        <a:dk2>
          <a:srgbClr val="30054B"/>
        </a:dk2>
        <a:lt2>
          <a:srgbClr val="FFFFFF"/>
        </a:lt2>
        <a:accent1>
          <a:srgbClr val="797B9B"/>
        </a:accent1>
        <a:accent2>
          <a:srgbClr val="6B4FB1"/>
        </a:accent2>
        <a:accent3>
          <a:srgbClr val="ADAAB1"/>
        </a:accent3>
        <a:accent4>
          <a:srgbClr val="DADADA"/>
        </a:accent4>
        <a:accent5>
          <a:srgbClr val="BEBFCB"/>
        </a:accent5>
        <a:accent6>
          <a:srgbClr val="6047A0"/>
        </a:accent6>
        <a:hlink>
          <a:srgbClr val="7AACCE"/>
        </a:hlink>
        <a:folHlink>
          <a:srgbClr val="D8D8E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7">
        <a:dk1>
          <a:srgbClr val="808080"/>
        </a:dk1>
        <a:lt1>
          <a:srgbClr val="FFFFCC"/>
        </a:lt1>
        <a:dk2>
          <a:srgbClr val="29527B"/>
        </a:dk2>
        <a:lt2>
          <a:srgbClr val="FFFFFF"/>
        </a:lt2>
        <a:accent1>
          <a:srgbClr val="CCCC00"/>
        </a:accent1>
        <a:accent2>
          <a:srgbClr val="669999"/>
        </a:accent2>
        <a:accent3>
          <a:srgbClr val="ACB3BF"/>
        </a:accent3>
        <a:accent4>
          <a:srgbClr val="DADAAE"/>
        </a:accent4>
        <a:accent5>
          <a:srgbClr val="E2E2AA"/>
        </a:accent5>
        <a:accent6>
          <a:srgbClr val="5C8A8A"/>
        </a:accent6>
        <a:hlink>
          <a:srgbClr val="D8D8EC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8">
        <a:dk1>
          <a:srgbClr val="666699"/>
        </a:dk1>
        <a:lt1>
          <a:srgbClr val="FFFFFF"/>
        </a:lt1>
        <a:dk2>
          <a:srgbClr val="476949"/>
        </a:dk2>
        <a:lt2>
          <a:srgbClr val="FFFFFF"/>
        </a:lt2>
        <a:accent1>
          <a:srgbClr val="CC6600"/>
        </a:accent1>
        <a:accent2>
          <a:srgbClr val="CC9900"/>
        </a:accent2>
        <a:accent3>
          <a:srgbClr val="B1B9B1"/>
        </a:accent3>
        <a:accent4>
          <a:srgbClr val="DADADA"/>
        </a:accent4>
        <a:accent5>
          <a:srgbClr val="E2B8AA"/>
        </a:accent5>
        <a:accent6>
          <a:srgbClr val="B98A00"/>
        </a:accent6>
        <a:hlink>
          <a:srgbClr val="669900"/>
        </a:hlink>
        <a:folHlink>
          <a:srgbClr val="A452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Network 9">
        <a:dk1>
          <a:srgbClr val="000000"/>
        </a:dk1>
        <a:lt1>
          <a:srgbClr val="FFFFFF"/>
        </a:lt1>
        <a:dk2>
          <a:srgbClr val="7C1302"/>
        </a:dk2>
        <a:lt2>
          <a:srgbClr val="CC9900"/>
        </a:lt2>
        <a:accent1>
          <a:srgbClr val="CC9900"/>
        </a:accent1>
        <a:accent2>
          <a:srgbClr val="CC3300"/>
        </a:accent2>
        <a:accent3>
          <a:srgbClr val="FFFFFF"/>
        </a:accent3>
        <a:accent4>
          <a:srgbClr val="000000"/>
        </a:accent4>
        <a:accent5>
          <a:srgbClr val="E2CAAA"/>
        </a:accent5>
        <a:accent6>
          <a:srgbClr val="B92D00"/>
        </a:accent6>
        <a:hlink>
          <a:srgbClr val="808080"/>
        </a:hlink>
        <a:folHlink>
          <a:srgbClr val="CC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Network 10">
        <a:dk1>
          <a:srgbClr val="000000"/>
        </a:dk1>
        <a:lt1>
          <a:srgbClr val="FFFFFF"/>
        </a:lt1>
        <a:dk2>
          <a:srgbClr val="330066"/>
        </a:dk2>
        <a:lt2>
          <a:srgbClr val="808080"/>
        </a:lt2>
        <a:accent1>
          <a:srgbClr val="CCCC00"/>
        </a:accent1>
        <a:accent2>
          <a:srgbClr val="669999"/>
        </a:accent2>
        <a:accent3>
          <a:srgbClr val="FFFFFF"/>
        </a:accent3>
        <a:accent4>
          <a:srgbClr val="000000"/>
        </a:accent4>
        <a:accent5>
          <a:srgbClr val="E2E2AA"/>
        </a:accent5>
        <a:accent6>
          <a:srgbClr val="5C8A8A"/>
        </a:accent6>
        <a:hlink>
          <a:srgbClr val="7E9CE8"/>
        </a:hlink>
        <a:folHlink>
          <a:srgbClr val="D8D8E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787</TotalTime>
  <Words>25212</Words>
  <Application>Microsoft Office PowerPoint</Application>
  <PresentationFormat>On-screen Show (4:3)</PresentationFormat>
  <Paragraphs>8281</Paragraphs>
  <Slides>143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143</vt:i4>
      </vt:variant>
    </vt:vector>
  </HeadingPairs>
  <TitlesOfParts>
    <vt:vector size="147" baseType="lpstr">
      <vt:lpstr>Arial</vt:lpstr>
      <vt:lpstr>Calibri</vt:lpstr>
      <vt:lpstr>Wingdings</vt:lpstr>
      <vt:lpstr>Network</vt:lpstr>
      <vt:lpstr>Q</vt:lpstr>
      <vt:lpstr>A</vt:lpstr>
      <vt:lpstr>Q</vt:lpstr>
      <vt:lpstr>A</vt:lpstr>
      <vt:lpstr>Q</vt:lpstr>
      <vt:lpstr>A</vt:lpstr>
      <vt:lpstr>Q</vt:lpstr>
      <vt:lpstr>A</vt:lpstr>
      <vt:lpstr>Q</vt:lpstr>
      <vt:lpstr>A</vt:lpstr>
      <vt:lpstr>Q</vt:lpstr>
      <vt:lpstr>A</vt:lpstr>
      <vt:lpstr>PowerPoint Presentation</vt:lpstr>
      <vt:lpstr>Q</vt:lpstr>
      <vt:lpstr>A</vt:lpstr>
      <vt:lpstr>Q</vt:lpstr>
      <vt:lpstr>A</vt:lpstr>
      <vt:lpstr>Q</vt:lpstr>
      <vt:lpstr>A</vt:lpstr>
      <vt:lpstr>PowerPoint Presentation</vt:lpstr>
      <vt:lpstr>Q</vt:lpstr>
      <vt:lpstr>A</vt:lpstr>
      <vt:lpstr>PowerPoint Presentation</vt:lpstr>
      <vt:lpstr>Q</vt:lpstr>
      <vt:lpstr>A</vt:lpstr>
      <vt:lpstr>Q</vt:lpstr>
      <vt:lpstr>A</vt:lpstr>
      <vt:lpstr>Q</vt:lpstr>
      <vt:lpstr>A</vt:lpstr>
      <vt:lpstr>PowerPoint Presentation</vt:lpstr>
      <vt:lpstr>Q</vt:lpstr>
      <vt:lpstr>A</vt:lpstr>
      <vt:lpstr>Q</vt:lpstr>
      <vt:lpstr>A</vt:lpstr>
      <vt:lpstr>Q</vt:lpstr>
      <vt:lpstr>A</vt:lpstr>
      <vt:lpstr>Q</vt:lpstr>
      <vt:lpstr>Q/A</vt:lpstr>
      <vt:lpstr>Q/A</vt:lpstr>
      <vt:lpstr>A</vt:lpstr>
      <vt:lpstr>Q</vt:lpstr>
      <vt:lpstr>A</vt:lpstr>
      <vt:lpstr>Q</vt:lpstr>
      <vt:lpstr>A</vt:lpstr>
      <vt:lpstr>Q</vt:lpstr>
      <vt:lpstr>Q</vt:lpstr>
      <vt:lpstr>Q</vt:lpstr>
      <vt:lpstr>A</vt:lpstr>
      <vt:lpstr>Q</vt:lpstr>
      <vt:lpstr>A</vt:lpstr>
      <vt:lpstr>Q</vt:lpstr>
      <vt:lpstr>A</vt:lpstr>
      <vt:lpstr>PowerPoint Presentation</vt:lpstr>
      <vt:lpstr>Q</vt:lpstr>
      <vt:lpstr>A</vt:lpstr>
      <vt:lpstr>Q</vt:lpstr>
      <vt:lpstr>A</vt:lpstr>
      <vt:lpstr>Q</vt:lpstr>
      <vt:lpstr>A</vt:lpstr>
      <vt:lpstr>Q</vt:lpstr>
      <vt:lpstr>A</vt:lpstr>
      <vt:lpstr>PowerPoint Presentation</vt:lpstr>
      <vt:lpstr>Q</vt:lpstr>
      <vt:lpstr>A</vt:lpstr>
      <vt:lpstr>Q</vt:lpstr>
      <vt:lpstr>A</vt:lpstr>
      <vt:lpstr>Q</vt:lpstr>
      <vt:lpstr>A</vt:lpstr>
      <vt:lpstr>Q</vt:lpstr>
      <vt:lpstr>A/Q</vt:lpstr>
      <vt:lpstr>A</vt:lpstr>
      <vt:lpstr>Q</vt:lpstr>
      <vt:lpstr>A</vt:lpstr>
      <vt:lpstr>Q</vt:lpstr>
      <vt:lpstr>A</vt:lpstr>
      <vt:lpstr>Q</vt:lpstr>
      <vt:lpstr>A</vt:lpstr>
      <vt:lpstr>PowerPoint Presentation</vt:lpstr>
      <vt:lpstr>Q</vt:lpstr>
      <vt:lpstr>A</vt:lpstr>
      <vt:lpstr>Q</vt:lpstr>
      <vt:lpstr>A</vt:lpstr>
      <vt:lpstr>Q</vt:lpstr>
      <vt:lpstr>A</vt:lpstr>
      <vt:lpstr>Q</vt:lpstr>
      <vt:lpstr>A</vt:lpstr>
      <vt:lpstr>Q</vt:lpstr>
      <vt:lpstr>Q/A</vt:lpstr>
      <vt:lpstr>A</vt:lpstr>
      <vt:lpstr>Q</vt:lpstr>
      <vt:lpstr>A</vt:lpstr>
      <vt:lpstr>PowerPoint Presentation</vt:lpstr>
      <vt:lpstr>Q</vt:lpstr>
      <vt:lpstr>A/Q</vt:lpstr>
      <vt:lpstr>A/Q</vt:lpstr>
      <vt:lpstr>A</vt:lpstr>
      <vt:lpstr>Q</vt:lpstr>
      <vt:lpstr>A</vt:lpstr>
      <vt:lpstr>Q</vt:lpstr>
      <vt:lpstr>A</vt:lpstr>
      <vt:lpstr>Q</vt:lpstr>
      <vt:lpstr>A</vt:lpstr>
      <vt:lpstr>Q</vt:lpstr>
      <vt:lpstr>A</vt:lpstr>
      <vt:lpstr>Q</vt:lpstr>
      <vt:lpstr>A</vt:lpstr>
      <vt:lpstr>PowerPoint Presentation</vt:lpstr>
      <vt:lpstr>PowerPoint Presentation</vt:lpstr>
      <vt:lpstr>Q</vt:lpstr>
      <vt:lpstr>A</vt:lpstr>
      <vt:lpstr>Q</vt:lpstr>
      <vt:lpstr>A</vt:lpstr>
      <vt:lpstr>PowerPoint Presentation</vt:lpstr>
      <vt:lpstr>Q</vt:lpstr>
      <vt:lpstr>A</vt:lpstr>
      <vt:lpstr>Q</vt:lpstr>
      <vt:lpstr>Q/A</vt:lpstr>
      <vt:lpstr>A</vt:lpstr>
      <vt:lpstr>Q</vt:lpstr>
      <vt:lpstr>Q/A</vt:lpstr>
      <vt:lpstr>A</vt:lpstr>
      <vt:lpstr>Q</vt:lpstr>
      <vt:lpstr>Q/A</vt:lpstr>
      <vt:lpstr>Q/A</vt:lpstr>
      <vt:lpstr>Q</vt:lpstr>
      <vt:lpstr>Q/A</vt:lpstr>
      <vt:lpstr>Q/A</vt:lpstr>
      <vt:lpstr>Q/A</vt:lpstr>
      <vt:lpstr>A</vt:lpstr>
      <vt:lpstr>Q</vt:lpstr>
      <vt:lpstr>A</vt:lpstr>
      <vt:lpstr>Q</vt:lpstr>
      <vt:lpstr>A</vt:lpstr>
      <vt:lpstr>Q</vt:lpstr>
      <vt:lpstr>A</vt:lpstr>
      <vt:lpstr>Q</vt:lpstr>
      <vt:lpstr>A</vt:lpstr>
      <vt:lpstr>Q</vt:lpstr>
      <vt:lpstr>A</vt:lpstr>
      <vt:lpstr>Q</vt:lpstr>
      <vt:lpstr>A</vt:lpstr>
      <vt:lpstr>Q</vt:lpstr>
      <vt:lpstr>A</vt:lpstr>
    </vt:vector>
  </TitlesOfParts>
  <Company>LSU Health Sciences Center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Q</dc:title>
  <dc:creator>Steven Flynn</dc:creator>
  <cp:lastModifiedBy>Steven Flynn</cp:lastModifiedBy>
  <cp:revision>95</cp:revision>
  <dcterms:created xsi:type="dcterms:W3CDTF">2010-10-14T19:11:48Z</dcterms:created>
  <dcterms:modified xsi:type="dcterms:W3CDTF">2021-01-17T23:11:27Z</dcterms:modified>
</cp:coreProperties>
</file>