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sldIdLst>
    <p:sldId id="384" r:id="rId2"/>
    <p:sldId id="386" r:id="rId3"/>
    <p:sldId id="385" r:id="rId4"/>
    <p:sldId id="387" r:id="rId5"/>
    <p:sldId id="388" r:id="rId6"/>
    <p:sldId id="319" r:id="rId7"/>
    <p:sldId id="314" r:id="rId8"/>
    <p:sldId id="389" r:id="rId9"/>
    <p:sldId id="390" r:id="rId10"/>
    <p:sldId id="391" r:id="rId11"/>
    <p:sldId id="392" r:id="rId12"/>
    <p:sldId id="257" r:id="rId13"/>
    <p:sldId id="258" r:id="rId14"/>
    <p:sldId id="273" r:id="rId15"/>
    <p:sldId id="274" r:id="rId16"/>
    <p:sldId id="260" r:id="rId17"/>
    <p:sldId id="287" r:id="rId18"/>
    <p:sldId id="1706" r:id="rId19"/>
    <p:sldId id="1707" r:id="rId20"/>
    <p:sldId id="1692" r:id="rId21"/>
    <p:sldId id="286" r:id="rId22"/>
    <p:sldId id="289" r:id="rId23"/>
    <p:sldId id="290" r:id="rId24"/>
    <p:sldId id="291" r:id="rId25"/>
    <p:sldId id="292" r:id="rId26"/>
    <p:sldId id="1705" r:id="rId27"/>
    <p:sldId id="275" r:id="rId28"/>
    <p:sldId id="1693" r:id="rId29"/>
    <p:sldId id="261" r:id="rId30"/>
    <p:sldId id="262" r:id="rId31"/>
    <p:sldId id="263" r:id="rId32"/>
    <p:sldId id="264" r:id="rId33"/>
    <p:sldId id="265" r:id="rId34"/>
    <p:sldId id="266" r:id="rId35"/>
    <p:sldId id="272" r:id="rId36"/>
    <p:sldId id="300" r:id="rId37"/>
    <p:sldId id="1696" r:id="rId38"/>
    <p:sldId id="1697" r:id="rId39"/>
    <p:sldId id="1698" r:id="rId40"/>
    <p:sldId id="1699" r:id="rId41"/>
    <p:sldId id="1700" r:id="rId42"/>
    <p:sldId id="1701" r:id="rId43"/>
    <p:sldId id="1702" r:id="rId44"/>
    <p:sldId id="1703" r:id="rId45"/>
    <p:sldId id="1704" r:id="rId46"/>
    <p:sldId id="1695" r:id="rId47"/>
    <p:sldId id="267" r:id="rId48"/>
    <p:sldId id="268" r:id="rId49"/>
    <p:sldId id="269" r:id="rId50"/>
    <p:sldId id="270" r:id="rId51"/>
    <p:sldId id="271" r:id="rId52"/>
    <p:sldId id="301" r:id="rId53"/>
    <p:sldId id="1710" r:id="rId54"/>
    <p:sldId id="1711" r:id="rId55"/>
    <p:sldId id="303" r:id="rId56"/>
    <p:sldId id="1713" r:id="rId57"/>
    <p:sldId id="1712" r:id="rId58"/>
    <p:sldId id="1714" r:id="rId59"/>
    <p:sldId id="1709" r:id="rId60"/>
    <p:sldId id="1715" r:id="rId61"/>
    <p:sldId id="1716" r:id="rId62"/>
    <p:sldId id="1652" r:id="rId63"/>
    <p:sldId id="1653" r:id="rId64"/>
    <p:sldId id="1654" r:id="rId65"/>
    <p:sldId id="329" r:id="rId66"/>
    <p:sldId id="330" r:id="rId67"/>
    <p:sldId id="1665" r:id="rId68"/>
    <p:sldId id="1678" r:id="rId69"/>
    <p:sldId id="1679" r:id="rId70"/>
    <p:sldId id="1660" r:id="rId71"/>
    <p:sldId id="1666" r:id="rId72"/>
    <p:sldId id="1680" r:id="rId73"/>
    <p:sldId id="1681" r:id="rId74"/>
    <p:sldId id="1682" r:id="rId75"/>
    <p:sldId id="1683" r:id="rId76"/>
    <p:sldId id="1684" r:id="rId77"/>
    <p:sldId id="1685" r:id="rId78"/>
    <p:sldId id="1667" r:id="rId79"/>
    <p:sldId id="1686" r:id="rId80"/>
    <p:sldId id="1687" r:id="rId81"/>
    <p:sldId id="1688" r:id="rId82"/>
    <p:sldId id="1689" r:id="rId83"/>
    <p:sldId id="1690" r:id="rId84"/>
    <p:sldId id="1691" r:id="rId8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00FF"/>
    <a:srgbClr val="CCFFCC"/>
    <a:srgbClr val="99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16"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4897FD-87EF-4745-9B13-33B51D2738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FAA30DD-F2E0-445F-8CDA-D6EEA97ADE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FF2D48E-3BDB-4593-9ABC-FB2148AC313E}" type="datetimeFigureOut">
              <a:rPr lang="en-US"/>
              <a:pPr>
                <a:defRPr/>
              </a:pPr>
              <a:t>1/18/2021</a:t>
            </a:fld>
            <a:endParaRPr lang="en-US"/>
          </a:p>
        </p:txBody>
      </p:sp>
      <p:sp>
        <p:nvSpPr>
          <p:cNvPr id="4" name="Slide Image Placeholder 3">
            <a:extLst>
              <a:ext uri="{FF2B5EF4-FFF2-40B4-BE49-F238E27FC236}">
                <a16:creationId xmlns:a16="http://schemas.microsoft.com/office/drawing/2014/main" id="{9B4FB453-D84B-4286-8BB1-D2CEC3DCEBD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EEE6F70-3088-4294-9B8B-2B9B4FD1A24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0A61FC-0372-46A4-B739-738002A33AE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42B7D2E-E252-4CA5-B40E-5CC09D09E6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A7B5E8-EF22-4C93-BB30-C46BBA5CE0C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AE93551-EC54-4F6C-8AB1-3ADC8878BA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53538F4-080D-46C1-A77E-2924B826E3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AUDIO:</a:t>
            </a:r>
          </a:p>
          <a:p>
            <a:pPr eaLnBrk="1" hangingPunct="1"/>
            <a:r>
              <a:rPr lang="en-US" altLang="en-US"/>
              <a:t>Note that acute spastic entropion is essentially always a lower-lid phenomenon, and that is the assumption underlying the rest of this slide-set.</a:t>
            </a:r>
          </a:p>
        </p:txBody>
      </p:sp>
      <p:sp>
        <p:nvSpPr>
          <p:cNvPr id="28676" name="Slide Number Placeholder 3">
            <a:extLst>
              <a:ext uri="{FF2B5EF4-FFF2-40B4-BE49-F238E27FC236}">
                <a16:creationId xmlns:a16="http://schemas.microsoft.com/office/drawing/2014/main" id="{5DE57518-29E5-4918-B3FB-5DCA0853EA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474818-6C0B-486C-88A8-EDEAF87D31A5}" type="slidenum">
              <a:rPr lang="en-US" altLang="en-US"/>
              <a:pPr eaLnBrk="1" hangingPunct="1"/>
              <a:t>15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25</a:t>
            </a:fld>
            <a:endParaRPr lang="en-US" altLang="en-US"/>
          </a:p>
        </p:txBody>
      </p:sp>
    </p:spTree>
    <p:extLst>
      <p:ext uri="{BB962C8B-B14F-4D97-AF65-F5344CB8AC3E}">
        <p14:creationId xmlns:p14="http://schemas.microsoft.com/office/powerpoint/2010/main" val="1818386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26</a:t>
            </a:fld>
            <a:endParaRPr lang="en-US" altLang="en-US"/>
          </a:p>
        </p:txBody>
      </p:sp>
    </p:spTree>
    <p:extLst>
      <p:ext uri="{BB962C8B-B14F-4D97-AF65-F5344CB8AC3E}">
        <p14:creationId xmlns:p14="http://schemas.microsoft.com/office/powerpoint/2010/main" val="91595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52</a:t>
            </a:fld>
            <a:endParaRPr lang="en-US" altLang="en-US"/>
          </a:p>
        </p:txBody>
      </p:sp>
    </p:spTree>
    <p:extLst>
      <p:ext uri="{BB962C8B-B14F-4D97-AF65-F5344CB8AC3E}">
        <p14:creationId xmlns:p14="http://schemas.microsoft.com/office/powerpoint/2010/main" val="283877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53</a:t>
            </a:fld>
            <a:endParaRPr lang="en-US" altLang="en-US"/>
          </a:p>
        </p:txBody>
      </p:sp>
    </p:spTree>
    <p:extLst>
      <p:ext uri="{BB962C8B-B14F-4D97-AF65-F5344CB8AC3E}">
        <p14:creationId xmlns:p14="http://schemas.microsoft.com/office/powerpoint/2010/main" val="1104396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54</a:t>
            </a:fld>
            <a:endParaRPr lang="en-US" altLang="en-US"/>
          </a:p>
        </p:txBody>
      </p:sp>
    </p:spTree>
    <p:extLst>
      <p:ext uri="{BB962C8B-B14F-4D97-AF65-F5344CB8AC3E}">
        <p14:creationId xmlns:p14="http://schemas.microsoft.com/office/powerpoint/2010/main" val="414643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55</a:t>
            </a:fld>
            <a:endParaRPr lang="en-US" altLang="en-US"/>
          </a:p>
        </p:txBody>
      </p:sp>
    </p:spTree>
    <p:extLst>
      <p:ext uri="{BB962C8B-B14F-4D97-AF65-F5344CB8AC3E}">
        <p14:creationId xmlns:p14="http://schemas.microsoft.com/office/powerpoint/2010/main" val="3775346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56</a:t>
            </a:fld>
            <a:endParaRPr lang="en-US" altLang="en-US"/>
          </a:p>
        </p:txBody>
      </p:sp>
    </p:spTree>
    <p:extLst>
      <p:ext uri="{BB962C8B-B14F-4D97-AF65-F5344CB8AC3E}">
        <p14:creationId xmlns:p14="http://schemas.microsoft.com/office/powerpoint/2010/main" val="249247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57</a:t>
            </a:fld>
            <a:endParaRPr lang="en-US" altLang="en-US"/>
          </a:p>
        </p:txBody>
      </p:sp>
    </p:spTree>
    <p:extLst>
      <p:ext uri="{BB962C8B-B14F-4D97-AF65-F5344CB8AC3E}">
        <p14:creationId xmlns:p14="http://schemas.microsoft.com/office/powerpoint/2010/main" val="288730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58</a:t>
            </a:fld>
            <a:endParaRPr lang="en-US" altLang="en-US"/>
          </a:p>
        </p:txBody>
      </p:sp>
    </p:spTree>
    <p:extLst>
      <p:ext uri="{BB962C8B-B14F-4D97-AF65-F5344CB8AC3E}">
        <p14:creationId xmlns:p14="http://schemas.microsoft.com/office/powerpoint/2010/main" val="192053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16</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59</a:t>
            </a:fld>
            <a:endParaRPr lang="en-US" altLang="en-US"/>
          </a:p>
        </p:txBody>
      </p:sp>
    </p:spTree>
    <p:extLst>
      <p:ext uri="{BB962C8B-B14F-4D97-AF65-F5344CB8AC3E}">
        <p14:creationId xmlns:p14="http://schemas.microsoft.com/office/powerpoint/2010/main" val="1033159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60</a:t>
            </a:fld>
            <a:endParaRPr lang="en-US" altLang="en-US"/>
          </a:p>
        </p:txBody>
      </p:sp>
    </p:spTree>
    <p:extLst>
      <p:ext uri="{BB962C8B-B14F-4D97-AF65-F5344CB8AC3E}">
        <p14:creationId xmlns:p14="http://schemas.microsoft.com/office/powerpoint/2010/main" val="971594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5D04715-BEDB-4F52-9CEB-AE622D7D3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7CD1B2-EB9F-4C5A-B154-DEE3225D46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1"/>
          </a:p>
        </p:txBody>
      </p:sp>
      <p:sp>
        <p:nvSpPr>
          <p:cNvPr id="30724" name="Slide Number Placeholder 3">
            <a:extLst>
              <a:ext uri="{FF2B5EF4-FFF2-40B4-BE49-F238E27FC236}">
                <a16:creationId xmlns:a16="http://schemas.microsoft.com/office/drawing/2014/main" id="{83A81E73-5C69-402F-B295-3D0780957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B0B1A-0B26-41F7-A2A5-F84DFD6709D0}" type="slidenum">
              <a:rPr lang="en-US" altLang="en-US"/>
              <a:pPr eaLnBrk="1" hangingPunct="1"/>
              <a:t>61</a:t>
            </a:fld>
            <a:endParaRPr lang="en-US" altLang="en-US"/>
          </a:p>
        </p:txBody>
      </p:sp>
    </p:spTree>
    <p:extLst>
      <p:ext uri="{BB962C8B-B14F-4D97-AF65-F5344CB8AC3E}">
        <p14:creationId xmlns:p14="http://schemas.microsoft.com/office/powerpoint/2010/main" val="159041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17</a:t>
            </a:fld>
            <a:endParaRPr lang="en-US" altLang="en-US"/>
          </a:p>
        </p:txBody>
      </p:sp>
    </p:spTree>
    <p:extLst>
      <p:ext uri="{BB962C8B-B14F-4D97-AF65-F5344CB8AC3E}">
        <p14:creationId xmlns:p14="http://schemas.microsoft.com/office/powerpoint/2010/main" val="27233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18</a:t>
            </a:fld>
            <a:endParaRPr lang="en-US" altLang="en-US"/>
          </a:p>
        </p:txBody>
      </p:sp>
    </p:spTree>
    <p:extLst>
      <p:ext uri="{BB962C8B-B14F-4D97-AF65-F5344CB8AC3E}">
        <p14:creationId xmlns:p14="http://schemas.microsoft.com/office/powerpoint/2010/main" val="133133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19</a:t>
            </a:fld>
            <a:endParaRPr lang="en-US" altLang="en-US"/>
          </a:p>
        </p:txBody>
      </p:sp>
    </p:spTree>
    <p:extLst>
      <p:ext uri="{BB962C8B-B14F-4D97-AF65-F5344CB8AC3E}">
        <p14:creationId xmlns:p14="http://schemas.microsoft.com/office/powerpoint/2010/main" val="268705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21</a:t>
            </a:fld>
            <a:endParaRPr lang="en-US" altLang="en-US"/>
          </a:p>
        </p:txBody>
      </p:sp>
    </p:spTree>
    <p:extLst>
      <p:ext uri="{BB962C8B-B14F-4D97-AF65-F5344CB8AC3E}">
        <p14:creationId xmlns:p14="http://schemas.microsoft.com/office/powerpoint/2010/main" val="409207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22</a:t>
            </a:fld>
            <a:endParaRPr lang="en-US" altLang="en-US"/>
          </a:p>
        </p:txBody>
      </p:sp>
    </p:spTree>
    <p:extLst>
      <p:ext uri="{BB962C8B-B14F-4D97-AF65-F5344CB8AC3E}">
        <p14:creationId xmlns:p14="http://schemas.microsoft.com/office/powerpoint/2010/main" val="197415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23</a:t>
            </a:fld>
            <a:endParaRPr lang="en-US" altLang="en-US"/>
          </a:p>
        </p:txBody>
      </p:sp>
    </p:spTree>
    <p:extLst>
      <p:ext uri="{BB962C8B-B14F-4D97-AF65-F5344CB8AC3E}">
        <p14:creationId xmlns:p14="http://schemas.microsoft.com/office/powerpoint/2010/main" val="109696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60B7CA2-69E1-4690-9EF3-E009C11E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013FD4-7EE2-46A8-B722-61CA6A71A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a:extLst>
              <a:ext uri="{FF2B5EF4-FFF2-40B4-BE49-F238E27FC236}">
                <a16:creationId xmlns:a16="http://schemas.microsoft.com/office/drawing/2014/main" id="{17A856C4-A496-4293-A2B7-A57D86E48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F2349-5B36-4889-ABAE-5705CE5CD7C8}" type="slidenum">
              <a:rPr lang="en-US" altLang="en-US"/>
              <a:pPr eaLnBrk="1" hangingPunct="1"/>
              <a:t>24</a:t>
            </a:fld>
            <a:endParaRPr lang="en-US" altLang="en-US"/>
          </a:p>
        </p:txBody>
      </p:sp>
    </p:spTree>
    <p:extLst>
      <p:ext uri="{BB962C8B-B14F-4D97-AF65-F5344CB8AC3E}">
        <p14:creationId xmlns:p14="http://schemas.microsoft.com/office/powerpoint/2010/main" val="51443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3A15DB80-640A-4C91-A0ED-6EF3219CEBE9}"/>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EA89E752-26B8-4454-BF52-A7F01EA68D9E}"/>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1DFF4EB0-255C-460E-8D54-AA846B7B3C76}"/>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Oval 10">
              <a:extLst>
                <a:ext uri="{FF2B5EF4-FFF2-40B4-BE49-F238E27FC236}">
                  <a16:creationId xmlns:a16="http://schemas.microsoft.com/office/drawing/2014/main" id="{8541405C-257E-47BE-A6D9-C4FFC1C7FAC0}"/>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Oval 11">
              <a:extLst>
                <a:ext uri="{FF2B5EF4-FFF2-40B4-BE49-F238E27FC236}">
                  <a16:creationId xmlns:a16="http://schemas.microsoft.com/office/drawing/2014/main" id="{64C6360F-C636-4D97-B558-1A9CEC218C38}"/>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Oval 12">
              <a:extLst>
                <a:ext uri="{FF2B5EF4-FFF2-40B4-BE49-F238E27FC236}">
                  <a16:creationId xmlns:a16="http://schemas.microsoft.com/office/drawing/2014/main" id="{54878C91-287C-4E14-94CA-AEDA87D5ED98}"/>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Oval 13">
              <a:extLst>
                <a:ext uri="{FF2B5EF4-FFF2-40B4-BE49-F238E27FC236}">
                  <a16:creationId xmlns:a16="http://schemas.microsoft.com/office/drawing/2014/main" id="{53547708-DF6A-42BC-A2F3-79DDA184232B}"/>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Oval 14">
              <a:extLst>
                <a:ext uri="{FF2B5EF4-FFF2-40B4-BE49-F238E27FC236}">
                  <a16:creationId xmlns:a16="http://schemas.microsoft.com/office/drawing/2014/main" id="{E4F67ACA-0032-4A37-8A11-5E6498CD62AC}"/>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Oval 15">
              <a:extLst>
                <a:ext uri="{FF2B5EF4-FFF2-40B4-BE49-F238E27FC236}">
                  <a16:creationId xmlns:a16="http://schemas.microsoft.com/office/drawing/2014/main" id="{8BD1A7CB-B6FE-4577-8F8A-5BF7D0A4BDC6}"/>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Oval 16">
              <a:extLst>
                <a:ext uri="{FF2B5EF4-FFF2-40B4-BE49-F238E27FC236}">
                  <a16:creationId xmlns:a16="http://schemas.microsoft.com/office/drawing/2014/main" id="{B9D53E4C-6E78-479C-A65A-BEC987918BBC}"/>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Oval 17">
              <a:extLst>
                <a:ext uri="{FF2B5EF4-FFF2-40B4-BE49-F238E27FC236}">
                  <a16:creationId xmlns:a16="http://schemas.microsoft.com/office/drawing/2014/main" id="{82F5B0A6-8866-4829-B2C6-CD750A013EDE}"/>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Oval 18">
              <a:extLst>
                <a:ext uri="{FF2B5EF4-FFF2-40B4-BE49-F238E27FC236}">
                  <a16:creationId xmlns:a16="http://schemas.microsoft.com/office/drawing/2014/main" id="{3B8DF475-1D84-46D5-8D46-C3F14D76F3A9}"/>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Oval 19">
              <a:extLst>
                <a:ext uri="{FF2B5EF4-FFF2-40B4-BE49-F238E27FC236}">
                  <a16:creationId xmlns:a16="http://schemas.microsoft.com/office/drawing/2014/main" id="{F7043CBE-DD8B-42BA-B7FD-906E657EEC04}"/>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Oval 20">
              <a:extLst>
                <a:ext uri="{FF2B5EF4-FFF2-40B4-BE49-F238E27FC236}">
                  <a16:creationId xmlns:a16="http://schemas.microsoft.com/office/drawing/2014/main" id="{31D90DB2-A566-43AF-B259-7DAC26A978AE}"/>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Oval 21">
              <a:extLst>
                <a:ext uri="{FF2B5EF4-FFF2-40B4-BE49-F238E27FC236}">
                  <a16:creationId xmlns:a16="http://schemas.microsoft.com/office/drawing/2014/main" id="{A9EB4EE6-8CCF-406B-8DF9-06B60FAF3977}"/>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Oval 22">
              <a:extLst>
                <a:ext uri="{FF2B5EF4-FFF2-40B4-BE49-F238E27FC236}">
                  <a16:creationId xmlns:a16="http://schemas.microsoft.com/office/drawing/2014/main" id="{73B6B8E2-4AB6-4C76-B1D7-14FAD5EF18D1}"/>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Oval 23">
              <a:extLst>
                <a:ext uri="{FF2B5EF4-FFF2-40B4-BE49-F238E27FC236}">
                  <a16:creationId xmlns:a16="http://schemas.microsoft.com/office/drawing/2014/main" id="{6188FFBE-C9C5-400D-9510-E0FACCC8B7AB}"/>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Oval 24">
              <a:extLst>
                <a:ext uri="{FF2B5EF4-FFF2-40B4-BE49-F238E27FC236}">
                  <a16:creationId xmlns:a16="http://schemas.microsoft.com/office/drawing/2014/main" id="{B5D238D9-246E-48C2-B286-40883A269445}"/>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Oval 25">
              <a:extLst>
                <a:ext uri="{FF2B5EF4-FFF2-40B4-BE49-F238E27FC236}">
                  <a16:creationId xmlns:a16="http://schemas.microsoft.com/office/drawing/2014/main" id="{CBF90951-7D1D-471A-B455-F9399FF112C8}"/>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 name="Oval 26">
              <a:extLst>
                <a:ext uri="{FF2B5EF4-FFF2-40B4-BE49-F238E27FC236}">
                  <a16:creationId xmlns:a16="http://schemas.microsoft.com/office/drawing/2014/main" id="{22B6F636-617D-4492-A4F1-4C572921AB64}"/>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Oval 27">
              <a:extLst>
                <a:ext uri="{FF2B5EF4-FFF2-40B4-BE49-F238E27FC236}">
                  <a16:creationId xmlns:a16="http://schemas.microsoft.com/office/drawing/2014/main" id="{547760ED-8650-462B-9627-28C6C09ECB1D}"/>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Oval 28">
              <a:extLst>
                <a:ext uri="{FF2B5EF4-FFF2-40B4-BE49-F238E27FC236}">
                  <a16:creationId xmlns:a16="http://schemas.microsoft.com/office/drawing/2014/main" id="{75C30388-CBA7-4B0E-BA4E-30A56ED79A94}"/>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Oval 29">
              <a:extLst>
                <a:ext uri="{FF2B5EF4-FFF2-40B4-BE49-F238E27FC236}">
                  <a16:creationId xmlns:a16="http://schemas.microsoft.com/office/drawing/2014/main" id="{97F33989-01D6-4CC4-8D3B-A22647DDA8E9}"/>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 name="Oval 30">
              <a:extLst>
                <a:ext uri="{FF2B5EF4-FFF2-40B4-BE49-F238E27FC236}">
                  <a16:creationId xmlns:a16="http://schemas.microsoft.com/office/drawing/2014/main" id="{4DD67643-AF8F-4309-9260-04F138531E83}"/>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Oval 31">
              <a:extLst>
                <a:ext uri="{FF2B5EF4-FFF2-40B4-BE49-F238E27FC236}">
                  <a16:creationId xmlns:a16="http://schemas.microsoft.com/office/drawing/2014/main" id="{42E82668-FFF2-4C13-A686-E465BA71C161}"/>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Oval 32">
              <a:extLst>
                <a:ext uri="{FF2B5EF4-FFF2-40B4-BE49-F238E27FC236}">
                  <a16:creationId xmlns:a16="http://schemas.microsoft.com/office/drawing/2014/main" id="{E1C6BD12-A807-4842-A727-085FEF06ED22}"/>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Oval 33">
              <a:extLst>
                <a:ext uri="{FF2B5EF4-FFF2-40B4-BE49-F238E27FC236}">
                  <a16:creationId xmlns:a16="http://schemas.microsoft.com/office/drawing/2014/main" id="{6989BD0F-A52E-40E3-8A7B-45A2F8AC5708}"/>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 name="Oval 34">
              <a:extLst>
                <a:ext uri="{FF2B5EF4-FFF2-40B4-BE49-F238E27FC236}">
                  <a16:creationId xmlns:a16="http://schemas.microsoft.com/office/drawing/2014/main" id="{7E8981C9-8F49-4DF2-A030-437347752A33}"/>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Oval 35">
              <a:extLst>
                <a:ext uri="{FF2B5EF4-FFF2-40B4-BE49-F238E27FC236}">
                  <a16:creationId xmlns:a16="http://schemas.microsoft.com/office/drawing/2014/main" id="{279B3F66-21FF-4BCA-90A9-C9747F8612D8}"/>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 name="Oval 36">
              <a:extLst>
                <a:ext uri="{FF2B5EF4-FFF2-40B4-BE49-F238E27FC236}">
                  <a16:creationId xmlns:a16="http://schemas.microsoft.com/office/drawing/2014/main" id="{E81F7D0F-8C18-4E0C-B0B3-49B5D5636DD0}"/>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 name="Oval 37">
              <a:extLst>
                <a:ext uri="{FF2B5EF4-FFF2-40B4-BE49-F238E27FC236}">
                  <a16:creationId xmlns:a16="http://schemas.microsoft.com/office/drawing/2014/main" id="{94B39877-5A18-4B76-AC05-28C87A0BB5F4}"/>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 name="Oval 38">
              <a:extLst>
                <a:ext uri="{FF2B5EF4-FFF2-40B4-BE49-F238E27FC236}">
                  <a16:creationId xmlns:a16="http://schemas.microsoft.com/office/drawing/2014/main" id="{BC34ED77-ED66-42DA-A2BF-68CB6C5A6505}"/>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 name="Oval 39">
              <a:extLst>
                <a:ext uri="{FF2B5EF4-FFF2-40B4-BE49-F238E27FC236}">
                  <a16:creationId xmlns:a16="http://schemas.microsoft.com/office/drawing/2014/main" id="{22AC0B44-F343-44E6-BD93-B2912C0EC4F1}"/>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7" name="Line 40">
            <a:extLst>
              <a:ext uri="{FF2B5EF4-FFF2-40B4-BE49-F238E27FC236}">
                <a16:creationId xmlns:a16="http://schemas.microsoft.com/office/drawing/2014/main" id="{A0A7CBBB-C405-4999-AB29-5AFF24A3BA35}"/>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204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A72B3497-20D6-4B81-BF2A-C49D369A3A52}"/>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4CA3E733-F945-43FB-AF1B-B94EC814662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C97EAC7A-4A25-43A6-87EF-B9AE5FF280A9}"/>
              </a:ext>
            </a:extLst>
          </p:cNvPr>
          <p:cNvSpPr>
            <a:spLocks noGrp="1" noChangeArrowheads="1"/>
          </p:cNvSpPr>
          <p:nvPr>
            <p:ph type="sldNum" sz="quarter" idx="12"/>
          </p:nvPr>
        </p:nvSpPr>
        <p:spPr/>
        <p:txBody>
          <a:bodyPr/>
          <a:lstStyle>
            <a:lvl1pPr>
              <a:defRPr/>
            </a:lvl1pPr>
          </a:lstStyle>
          <a:p>
            <a:fld id="{FECFFF0D-C232-413E-A95F-60F256B1966F}" type="slidenum">
              <a:rPr lang="en-US" altLang="en-US"/>
              <a:pPr/>
              <a:t>‹#›</a:t>
            </a:fld>
            <a:endParaRPr lang="en-US" altLang="en-US"/>
          </a:p>
        </p:txBody>
      </p:sp>
    </p:spTree>
    <p:extLst>
      <p:ext uri="{BB962C8B-B14F-4D97-AF65-F5344CB8AC3E}">
        <p14:creationId xmlns:p14="http://schemas.microsoft.com/office/powerpoint/2010/main" val="32430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F5406D7-848B-4074-961F-3621F0499E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74C6D24-B093-4399-BFC8-1BCD217B9B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D853849-C21E-4EFA-BE0B-14B14A126967}"/>
              </a:ext>
            </a:extLst>
          </p:cNvPr>
          <p:cNvSpPr>
            <a:spLocks noGrp="1" noChangeArrowheads="1"/>
          </p:cNvSpPr>
          <p:nvPr>
            <p:ph type="sldNum" sz="quarter" idx="12"/>
          </p:nvPr>
        </p:nvSpPr>
        <p:spPr>
          <a:ln/>
        </p:spPr>
        <p:txBody>
          <a:bodyPr/>
          <a:lstStyle>
            <a:lvl1pPr>
              <a:defRPr/>
            </a:lvl1pPr>
          </a:lstStyle>
          <a:p>
            <a:fld id="{C9E1A2DF-6E9C-4D82-8E2D-C7573AE91AA2}" type="slidenum">
              <a:rPr lang="en-US" altLang="en-US"/>
              <a:pPr/>
              <a:t>‹#›</a:t>
            </a:fld>
            <a:endParaRPr lang="en-US" altLang="en-US"/>
          </a:p>
        </p:txBody>
      </p:sp>
    </p:spTree>
    <p:extLst>
      <p:ext uri="{BB962C8B-B14F-4D97-AF65-F5344CB8AC3E}">
        <p14:creationId xmlns:p14="http://schemas.microsoft.com/office/powerpoint/2010/main" val="120708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D9DCCB5-2744-4BE1-94C7-D0B770FDED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658ED25-B414-4D32-ABC1-C28F9EADB8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91C21BB-2586-4827-AF33-E754398463D7}"/>
              </a:ext>
            </a:extLst>
          </p:cNvPr>
          <p:cNvSpPr>
            <a:spLocks noGrp="1" noChangeArrowheads="1"/>
          </p:cNvSpPr>
          <p:nvPr>
            <p:ph type="sldNum" sz="quarter" idx="12"/>
          </p:nvPr>
        </p:nvSpPr>
        <p:spPr>
          <a:ln/>
        </p:spPr>
        <p:txBody>
          <a:bodyPr/>
          <a:lstStyle>
            <a:lvl1pPr>
              <a:defRPr/>
            </a:lvl1pPr>
          </a:lstStyle>
          <a:p>
            <a:fld id="{9A21C839-9494-4239-9E9D-5B59E1C7AA9B}" type="slidenum">
              <a:rPr lang="en-US" altLang="en-US"/>
              <a:pPr/>
              <a:t>‹#›</a:t>
            </a:fld>
            <a:endParaRPr lang="en-US" altLang="en-US"/>
          </a:p>
        </p:txBody>
      </p:sp>
    </p:spTree>
    <p:extLst>
      <p:ext uri="{BB962C8B-B14F-4D97-AF65-F5344CB8AC3E}">
        <p14:creationId xmlns:p14="http://schemas.microsoft.com/office/powerpoint/2010/main" val="347117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CC32C91-3F67-4879-8FED-FE205636FE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87B6923-71DC-4F67-ABD8-36F5CC50C8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A566198-00D9-4722-AAE6-5588DA1601D9}"/>
              </a:ext>
            </a:extLst>
          </p:cNvPr>
          <p:cNvSpPr>
            <a:spLocks noGrp="1" noChangeArrowheads="1"/>
          </p:cNvSpPr>
          <p:nvPr>
            <p:ph type="sldNum" sz="quarter" idx="12"/>
          </p:nvPr>
        </p:nvSpPr>
        <p:spPr>
          <a:ln/>
        </p:spPr>
        <p:txBody>
          <a:bodyPr/>
          <a:lstStyle>
            <a:lvl1pPr>
              <a:defRPr/>
            </a:lvl1pPr>
          </a:lstStyle>
          <a:p>
            <a:fld id="{0E7EE95D-67A9-4A60-920D-A5AB9A7529F4}" type="slidenum">
              <a:rPr lang="en-US" altLang="en-US"/>
              <a:pPr/>
              <a:t>‹#›</a:t>
            </a:fld>
            <a:endParaRPr lang="en-US" altLang="en-US"/>
          </a:p>
        </p:txBody>
      </p:sp>
    </p:spTree>
    <p:extLst>
      <p:ext uri="{BB962C8B-B14F-4D97-AF65-F5344CB8AC3E}">
        <p14:creationId xmlns:p14="http://schemas.microsoft.com/office/powerpoint/2010/main" val="353162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CA8F286-AB44-4222-A8EB-3F4D516060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8FF5B58-DE5D-4B5A-A970-91C614B0B9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212CCE3-C7EE-411F-9671-7C584E4E0323}"/>
              </a:ext>
            </a:extLst>
          </p:cNvPr>
          <p:cNvSpPr>
            <a:spLocks noGrp="1" noChangeArrowheads="1"/>
          </p:cNvSpPr>
          <p:nvPr>
            <p:ph type="sldNum" sz="quarter" idx="12"/>
          </p:nvPr>
        </p:nvSpPr>
        <p:spPr>
          <a:ln/>
        </p:spPr>
        <p:txBody>
          <a:bodyPr/>
          <a:lstStyle>
            <a:lvl1pPr>
              <a:defRPr/>
            </a:lvl1pPr>
          </a:lstStyle>
          <a:p>
            <a:fld id="{924E2B73-CE2F-4EB7-A720-AF9F82EE5B50}" type="slidenum">
              <a:rPr lang="en-US" altLang="en-US"/>
              <a:pPr/>
              <a:t>‹#›</a:t>
            </a:fld>
            <a:endParaRPr lang="en-US" altLang="en-US"/>
          </a:p>
        </p:txBody>
      </p:sp>
    </p:spTree>
    <p:extLst>
      <p:ext uri="{BB962C8B-B14F-4D97-AF65-F5344CB8AC3E}">
        <p14:creationId xmlns:p14="http://schemas.microsoft.com/office/powerpoint/2010/main" val="353773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CBB4C34-C940-49AF-8800-054FB3CA59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BB340A9-E26A-4A29-A1C9-5B24F306C7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B58DBD3-DA26-4C30-B4DB-47D34FC9E8CD}"/>
              </a:ext>
            </a:extLst>
          </p:cNvPr>
          <p:cNvSpPr>
            <a:spLocks noGrp="1" noChangeArrowheads="1"/>
          </p:cNvSpPr>
          <p:nvPr>
            <p:ph type="sldNum" sz="quarter" idx="12"/>
          </p:nvPr>
        </p:nvSpPr>
        <p:spPr>
          <a:ln/>
        </p:spPr>
        <p:txBody>
          <a:bodyPr/>
          <a:lstStyle>
            <a:lvl1pPr>
              <a:defRPr/>
            </a:lvl1pPr>
          </a:lstStyle>
          <a:p>
            <a:fld id="{430C347E-2AF2-42EC-8DE8-4181AABEF6B7}" type="slidenum">
              <a:rPr lang="en-US" altLang="en-US"/>
              <a:pPr/>
              <a:t>‹#›</a:t>
            </a:fld>
            <a:endParaRPr lang="en-US" altLang="en-US"/>
          </a:p>
        </p:txBody>
      </p:sp>
    </p:spTree>
    <p:extLst>
      <p:ext uri="{BB962C8B-B14F-4D97-AF65-F5344CB8AC3E}">
        <p14:creationId xmlns:p14="http://schemas.microsoft.com/office/powerpoint/2010/main" val="347414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0D47C9F-4E0B-433B-95E0-A8CE25F079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417DF84-1581-4A08-8583-2E52515B22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D13E1AFA-83BB-427E-8446-A8F54C75A1EC}"/>
              </a:ext>
            </a:extLst>
          </p:cNvPr>
          <p:cNvSpPr>
            <a:spLocks noGrp="1" noChangeArrowheads="1"/>
          </p:cNvSpPr>
          <p:nvPr>
            <p:ph type="sldNum" sz="quarter" idx="12"/>
          </p:nvPr>
        </p:nvSpPr>
        <p:spPr>
          <a:ln/>
        </p:spPr>
        <p:txBody>
          <a:bodyPr/>
          <a:lstStyle>
            <a:lvl1pPr>
              <a:defRPr/>
            </a:lvl1pPr>
          </a:lstStyle>
          <a:p>
            <a:fld id="{B5C97995-ECE1-4454-A6E4-6717BBC83EBF}" type="slidenum">
              <a:rPr lang="en-US" altLang="en-US"/>
              <a:pPr/>
              <a:t>‹#›</a:t>
            </a:fld>
            <a:endParaRPr lang="en-US" altLang="en-US"/>
          </a:p>
        </p:txBody>
      </p:sp>
    </p:spTree>
    <p:extLst>
      <p:ext uri="{BB962C8B-B14F-4D97-AF65-F5344CB8AC3E}">
        <p14:creationId xmlns:p14="http://schemas.microsoft.com/office/powerpoint/2010/main" val="328875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D9AC76D-CDCD-43E9-81FF-912D8036B2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CF36B2B-4AB4-4D59-95B3-F7998A2551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9FAD3C4-28A6-4A45-9DA5-5DDDF5860AD1}"/>
              </a:ext>
            </a:extLst>
          </p:cNvPr>
          <p:cNvSpPr>
            <a:spLocks noGrp="1" noChangeArrowheads="1"/>
          </p:cNvSpPr>
          <p:nvPr>
            <p:ph type="sldNum" sz="quarter" idx="12"/>
          </p:nvPr>
        </p:nvSpPr>
        <p:spPr>
          <a:ln/>
        </p:spPr>
        <p:txBody>
          <a:bodyPr/>
          <a:lstStyle>
            <a:lvl1pPr>
              <a:defRPr/>
            </a:lvl1pPr>
          </a:lstStyle>
          <a:p>
            <a:fld id="{513CE288-0A63-4FAB-99F2-668F61BAED40}" type="slidenum">
              <a:rPr lang="en-US" altLang="en-US"/>
              <a:pPr/>
              <a:t>‹#›</a:t>
            </a:fld>
            <a:endParaRPr lang="en-US" altLang="en-US"/>
          </a:p>
        </p:txBody>
      </p:sp>
    </p:spTree>
    <p:extLst>
      <p:ext uri="{BB962C8B-B14F-4D97-AF65-F5344CB8AC3E}">
        <p14:creationId xmlns:p14="http://schemas.microsoft.com/office/powerpoint/2010/main" val="318567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56AF1B6-CAFE-4BF4-BAAF-BB721C51DC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DC37E4D0-3879-4FA9-9A37-305BB9BFC3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B42567F5-E81D-44B2-992F-49810111E276}"/>
              </a:ext>
            </a:extLst>
          </p:cNvPr>
          <p:cNvSpPr>
            <a:spLocks noGrp="1" noChangeArrowheads="1"/>
          </p:cNvSpPr>
          <p:nvPr>
            <p:ph type="sldNum" sz="quarter" idx="12"/>
          </p:nvPr>
        </p:nvSpPr>
        <p:spPr>
          <a:ln/>
        </p:spPr>
        <p:txBody>
          <a:bodyPr/>
          <a:lstStyle>
            <a:lvl1pPr>
              <a:defRPr/>
            </a:lvl1pPr>
          </a:lstStyle>
          <a:p>
            <a:fld id="{3916AFA6-4A04-46DF-A250-61CB282AACDC}" type="slidenum">
              <a:rPr lang="en-US" altLang="en-US"/>
              <a:pPr/>
              <a:t>‹#›</a:t>
            </a:fld>
            <a:endParaRPr lang="en-US" altLang="en-US"/>
          </a:p>
        </p:txBody>
      </p:sp>
    </p:spTree>
    <p:extLst>
      <p:ext uri="{BB962C8B-B14F-4D97-AF65-F5344CB8AC3E}">
        <p14:creationId xmlns:p14="http://schemas.microsoft.com/office/powerpoint/2010/main" val="129899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5A428BA-722F-4890-94EB-CF19065586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4E5139B-FA06-4EC2-B17D-701D30E657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78777866-12F9-4FCB-9D8F-C69E9FF60B1A}"/>
              </a:ext>
            </a:extLst>
          </p:cNvPr>
          <p:cNvSpPr>
            <a:spLocks noGrp="1" noChangeArrowheads="1"/>
          </p:cNvSpPr>
          <p:nvPr>
            <p:ph type="sldNum" sz="quarter" idx="12"/>
          </p:nvPr>
        </p:nvSpPr>
        <p:spPr>
          <a:ln/>
        </p:spPr>
        <p:txBody>
          <a:bodyPr/>
          <a:lstStyle>
            <a:lvl1pPr>
              <a:defRPr/>
            </a:lvl1pPr>
          </a:lstStyle>
          <a:p>
            <a:fld id="{406D5A15-7FF0-4C55-A1A2-6AC68D81548C}" type="slidenum">
              <a:rPr lang="en-US" altLang="en-US"/>
              <a:pPr/>
              <a:t>‹#›</a:t>
            </a:fld>
            <a:endParaRPr lang="en-US" altLang="en-US"/>
          </a:p>
        </p:txBody>
      </p:sp>
    </p:spTree>
    <p:extLst>
      <p:ext uri="{BB962C8B-B14F-4D97-AF65-F5344CB8AC3E}">
        <p14:creationId xmlns:p14="http://schemas.microsoft.com/office/powerpoint/2010/main" val="207722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EB8D811-F57C-4FD8-BFE2-EF88368E5D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C92E238-D1FC-4473-84BC-E65B1E4975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24018EF-652C-40B7-B430-A4273D358756}"/>
              </a:ext>
            </a:extLst>
          </p:cNvPr>
          <p:cNvSpPr>
            <a:spLocks noGrp="1" noChangeArrowheads="1"/>
          </p:cNvSpPr>
          <p:nvPr>
            <p:ph type="sldNum" sz="quarter" idx="12"/>
          </p:nvPr>
        </p:nvSpPr>
        <p:spPr>
          <a:ln/>
        </p:spPr>
        <p:txBody>
          <a:bodyPr/>
          <a:lstStyle>
            <a:lvl1pPr>
              <a:defRPr/>
            </a:lvl1pPr>
          </a:lstStyle>
          <a:p>
            <a:fld id="{FDFEE0C7-5526-46AD-A027-28584CC36888}" type="slidenum">
              <a:rPr lang="en-US" altLang="en-US"/>
              <a:pPr/>
              <a:t>‹#›</a:t>
            </a:fld>
            <a:endParaRPr lang="en-US" altLang="en-US"/>
          </a:p>
        </p:txBody>
      </p:sp>
    </p:spTree>
    <p:extLst>
      <p:ext uri="{BB962C8B-B14F-4D97-AF65-F5344CB8AC3E}">
        <p14:creationId xmlns:p14="http://schemas.microsoft.com/office/powerpoint/2010/main" val="24690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3DE91007-AB97-42D0-8229-3348AD95DF3A}"/>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36947F4D-2127-4A3E-A1A5-4179E8F78A29}"/>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4B02D0C-9E4F-4771-B78B-E9118F94807A}"/>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1" name="Rectangle 5">
            <a:extLst>
              <a:ext uri="{FF2B5EF4-FFF2-40B4-BE49-F238E27FC236}">
                <a16:creationId xmlns:a16="http://schemas.microsoft.com/office/drawing/2014/main" id="{F32D1D06-19C3-417E-ACBA-B3142F32F42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ltLang="en-US"/>
          </a:p>
        </p:txBody>
      </p:sp>
      <p:sp>
        <p:nvSpPr>
          <p:cNvPr id="19462" name="Rectangle 6">
            <a:extLst>
              <a:ext uri="{FF2B5EF4-FFF2-40B4-BE49-F238E27FC236}">
                <a16:creationId xmlns:a16="http://schemas.microsoft.com/office/drawing/2014/main" id="{276E59F4-A134-4255-B6DC-2C0B9DCF15E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ltLang="en-US"/>
          </a:p>
        </p:txBody>
      </p:sp>
      <p:sp>
        <p:nvSpPr>
          <p:cNvPr id="19463" name="Rectangle 7">
            <a:extLst>
              <a:ext uri="{FF2B5EF4-FFF2-40B4-BE49-F238E27FC236}">
                <a16:creationId xmlns:a16="http://schemas.microsoft.com/office/drawing/2014/main" id="{5BCBB617-6087-45F9-B18E-7E06C88CF8DD}"/>
              </a:ext>
            </a:extLst>
          </p:cNvPr>
          <p:cNvSpPr>
            <a:spLocks noGrp="1" noChangeArrowheads="1"/>
          </p:cNvSpPr>
          <p:nvPr>
            <p:ph type="sldNum" sz="quarter" idx="4"/>
          </p:nvPr>
        </p:nvSpPr>
        <p:spPr bwMode="auto">
          <a:xfrm>
            <a:off x="70231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8DE9686C-710E-46D8-A8B4-C68D59E072CC}" type="slidenum">
              <a:rPr lang="en-US" altLang="en-US"/>
              <a:pPr/>
              <a:t>‹#›</a:t>
            </a:fld>
            <a:endParaRPr lang="en-US" altLang="en-US"/>
          </a:p>
        </p:txBody>
      </p:sp>
      <p:grpSp>
        <p:nvGrpSpPr>
          <p:cNvPr id="1032" name="Group 8">
            <a:extLst>
              <a:ext uri="{FF2B5EF4-FFF2-40B4-BE49-F238E27FC236}">
                <a16:creationId xmlns:a16="http://schemas.microsoft.com/office/drawing/2014/main" id="{9A0547DA-00EF-476E-B134-B75D985E29D5}"/>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0D6B9A44-272B-439E-8641-94FF1FB62B09}"/>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 name="Oval 10">
              <a:extLst>
                <a:ext uri="{FF2B5EF4-FFF2-40B4-BE49-F238E27FC236}">
                  <a16:creationId xmlns:a16="http://schemas.microsoft.com/office/drawing/2014/main" id="{C12225F1-AB30-4A81-BB80-B6B16A65ACCB}"/>
                </a:ext>
              </a:extLst>
            </p:cNvPr>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5" name="Oval 11">
              <a:extLst>
                <a:ext uri="{FF2B5EF4-FFF2-40B4-BE49-F238E27FC236}">
                  <a16:creationId xmlns:a16="http://schemas.microsoft.com/office/drawing/2014/main" id="{C5D04D68-5AF8-408B-8C5F-CEA0DA1B4925}"/>
                </a:ext>
              </a:extLst>
            </p:cNvPr>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6" name="Oval 12">
              <a:extLst>
                <a:ext uri="{FF2B5EF4-FFF2-40B4-BE49-F238E27FC236}">
                  <a16:creationId xmlns:a16="http://schemas.microsoft.com/office/drawing/2014/main" id="{E720C0F9-A0B6-4E95-B496-02585A48FE4E}"/>
                </a:ext>
              </a:extLst>
            </p:cNvPr>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7" name="Oval 13">
              <a:extLst>
                <a:ext uri="{FF2B5EF4-FFF2-40B4-BE49-F238E27FC236}">
                  <a16:creationId xmlns:a16="http://schemas.microsoft.com/office/drawing/2014/main" id="{31FB4CCC-47A5-4AF8-8984-64A8FA7FA32B}"/>
                </a:ext>
              </a:extLst>
            </p:cNvPr>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8" name="Oval 14">
              <a:extLst>
                <a:ext uri="{FF2B5EF4-FFF2-40B4-BE49-F238E27FC236}">
                  <a16:creationId xmlns:a16="http://schemas.microsoft.com/office/drawing/2014/main" id="{5D69FC74-7D7A-4F8B-9EE2-5084344DAFEF}"/>
                </a:ext>
              </a:extLst>
            </p:cNvPr>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 name="Oval 15">
              <a:extLst>
                <a:ext uri="{FF2B5EF4-FFF2-40B4-BE49-F238E27FC236}">
                  <a16:creationId xmlns:a16="http://schemas.microsoft.com/office/drawing/2014/main" id="{5AC83DDD-8BBD-48F1-8F28-E97A2EB1BAE8}"/>
                </a:ext>
              </a:extLst>
            </p:cNvPr>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 name="Oval 16">
              <a:extLst>
                <a:ext uri="{FF2B5EF4-FFF2-40B4-BE49-F238E27FC236}">
                  <a16:creationId xmlns:a16="http://schemas.microsoft.com/office/drawing/2014/main" id="{6DCD237F-C5C7-423B-BD47-810E69E5787B}"/>
                </a:ext>
              </a:extLst>
            </p:cNvPr>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 name="Oval 17">
              <a:extLst>
                <a:ext uri="{FF2B5EF4-FFF2-40B4-BE49-F238E27FC236}">
                  <a16:creationId xmlns:a16="http://schemas.microsoft.com/office/drawing/2014/main" id="{C8C28C2C-3464-476E-9AF8-D8D03E708FBC}"/>
                </a:ext>
              </a:extLst>
            </p:cNvPr>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 name="Oval 18">
              <a:extLst>
                <a:ext uri="{FF2B5EF4-FFF2-40B4-BE49-F238E27FC236}">
                  <a16:creationId xmlns:a16="http://schemas.microsoft.com/office/drawing/2014/main" id="{FF4679D1-F7E7-4085-8A7F-CE4B685DEB42}"/>
                </a:ext>
              </a:extLst>
            </p:cNvPr>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3" name="Oval 19">
              <a:extLst>
                <a:ext uri="{FF2B5EF4-FFF2-40B4-BE49-F238E27FC236}">
                  <a16:creationId xmlns:a16="http://schemas.microsoft.com/office/drawing/2014/main" id="{6E7BB6BD-239F-4380-B208-7A265D99F6B7}"/>
                </a:ext>
              </a:extLst>
            </p:cNvPr>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 name="Oval 20">
              <a:extLst>
                <a:ext uri="{FF2B5EF4-FFF2-40B4-BE49-F238E27FC236}">
                  <a16:creationId xmlns:a16="http://schemas.microsoft.com/office/drawing/2014/main" id="{9AF1F101-F77D-4121-8F6C-837403F1B6CA}"/>
                </a:ext>
              </a:extLst>
            </p:cNvPr>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5" name="Oval 21">
              <a:extLst>
                <a:ext uri="{FF2B5EF4-FFF2-40B4-BE49-F238E27FC236}">
                  <a16:creationId xmlns:a16="http://schemas.microsoft.com/office/drawing/2014/main" id="{383D56E1-9E94-45E5-B1F8-6C70FF910A0B}"/>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6" name="Oval 22">
              <a:extLst>
                <a:ext uri="{FF2B5EF4-FFF2-40B4-BE49-F238E27FC236}">
                  <a16:creationId xmlns:a16="http://schemas.microsoft.com/office/drawing/2014/main" id="{B2C9319C-1BE6-4B70-98AD-220C4897EC50}"/>
                </a:ext>
              </a:extLst>
            </p:cNvPr>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7" name="Oval 23">
              <a:extLst>
                <a:ext uri="{FF2B5EF4-FFF2-40B4-BE49-F238E27FC236}">
                  <a16:creationId xmlns:a16="http://schemas.microsoft.com/office/drawing/2014/main" id="{B77DCC4C-93E8-41E2-A137-C632DAC89B2F}"/>
                </a:ext>
              </a:extLst>
            </p:cNvPr>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8" name="Oval 24">
              <a:extLst>
                <a:ext uri="{FF2B5EF4-FFF2-40B4-BE49-F238E27FC236}">
                  <a16:creationId xmlns:a16="http://schemas.microsoft.com/office/drawing/2014/main" id="{E9CD5E53-F6A2-4E0B-98DD-B2A5118EBD37}"/>
                </a:ext>
              </a:extLst>
            </p:cNvPr>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9" name="Oval 25">
              <a:extLst>
                <a:ext uri="{FF2B5EF4-FFF2-40B4-BE49-F238E27FC236}">
                  <a16:creationId xmlns:a16="http://schemas.microsoft.com/office/drawing/2014/main" id="{0E8A0267-5952-4820-AD47-4858828418A8}"/>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0" name="Oval 26">
              <a:extLst>
                <a:ext uri="{FF2B5EF4-FFF2-40B4-BE49-F238E27FC236}">
                  <a16:creationId xmlns:a16="http://schemas.microsoft.com/office/drawing/2014/main" id="{410F52A0-CBFA-482B-A58E-8D1BA4D040B3}"/>
                </a:ext>
              </a:extLst>
            </p:cNvPr>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1" name="Oval 27">
              <a:extLst>
                <a:ext uri="{FF2B5EF4-FFF2-40B4-BE49-F238E27FC236}">
                  <a16:creationId xmlns:a16="http://schemas.microsoft.com/office/drawing/2014/main" id="{B60BC131-1528-4A1A-90E9-FFF98C40E3A1}"/>
                </a:ext>
              </a:extLst>
            </p:cNvPr>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2" name="Oval 28">
              <a:extLst>
                <a:ext uri="{FF2B5EF4-FFF2-40B4-BE49-F238E27FC236}">
                  <a16:creationId xmlns:a16="http://schemas.microsoft.com/office/drawing/2014/main" id="{39E4ADB9-78F9-4337-8D13-FD0FA777A0B7}"/>
                </a:ext>
              </a:extLst>
            </p:cNvPr>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3" name="Oval 29">
              <a:extLst>
                <a:ext uri="{FF2B5EF4-FFF2-40B4-BE49-F238E27FC236}">
                  <a16:creationId xmlns:a16="http://schemas.microsoft.com/office/drawing/2014/main" id="{78336079-59B8-4E87-A71A-43058B3D3614}"/>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4" name="Oval 30">
              <a:extLst>
                <a:ext uri="{FF2B5EF4-FFF2-40B4-BE49-F238E27FC236}">
                  <a16:creationId xmlns:a16="http://schemas.microsoft.com/office/drawing/2014/main" id="{064F6768-3945-4B80-8F33-2645F1DC9E3A}"/>
                </a:ext>
              </a:extLst>
            </p:cNvPr>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5" name="Oval 31">
              <a:extLst>
                <a:ext uri="{FF2B5EF4-FFF2-40B4-BE49-F238E27FC236}">
                  <a16:creationId xmlns:a16="http://schemas.microsoft.com/office/drawing/2014/main" id="{FD1ABC87-6240-4D5A-B1E3-4A2D64AE6D65}"/>
                </a:ext>
              </a:extLst>
            </p:cNvPr>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6" name="Oval 32">
              <a:extLst>
                <a:ext uri="{FF2B5EF4-FFF2-40B4-BE49-F238E27FC236}">
                  <a16:creationId xmlns:a16="http://schemas.microsoft.com/office/drawing/2014/main" id="{A8587607-E66A-482E-B0EA-4864EBD9991B}"/>
                </a:ext>
              </a:extLst>
            </p:cNvPr>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7" name="Oval 33">
              <a:extLst>
                <a:ext uri="{FF2B5EF4-FFF2-40B4-BE49-F238E27FC236}">
                  <a16:creationId xmlns:a16="http://schemas.microsoft.com/office/drawing/2014/main" id="{BF22B864-2D2C-4749-89DD-BBCE77AD4435}"/>
                </a:ext>
              </a:extLst>
            </p:cNvPr>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8" name="Oval 34">
              <a:extLst>
                <a:ext uri="{FF2B5EF4-FFF2-40B4-BE49-F238E27FC236}">
                  <a16:creationId xmlns:a16="http://schemas.microsoft.com/office/drawing/2014/main" id="{99B5F049-56D7-46FA-976E-382DFB3DB070}"/>
                </a:ext>
              </a:extLst>
            </p:cNvPr>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59" name="Oval 35">
              <a:extLst>
                <a:ext uri="{FF2B5EF4-FFF2-40B4-BE49-F238E27FC236}">
                  <a16:creationId xmlns:a16="http://schemas.microsoft.com/office/drawing/2014/main" id="{56B17BDF-3616-40CB-A66F-A7C31C8DDF8F}"/>
                </a:ext>
              </a:extLst>
            </p:cNvPr>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0" name="Oval 36">
              <a:extLst>
                <a:ext uri="{FF2B5EF4-FFF2-40B4-BE49-F238E27FC236}">
                  <a16:creationId xmlns:a16="http://schemas.microsoft.com/office/drawing/2014/main" id="{AFD011D0-92E2-4D8F-802D-CF76EB59B322}"/>
                </a:ext>
              </a:extLst>
            </p:cNvPr>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1" name="Oval 37">
              <a:extLst>
                <a:ext uri="{FF2B5EF4-FFF2-40B4-BE49-F238E27FC236}">
                  <a16:creationId xmlns:a16="http://schemas.microsoft.com/office/drawing/2014/main" id="{618AD5B2-C977-48BA-8E57-8DF68323E33C}"/>
                </a:ext>
              </a:extLst>
            </p:cNvPr>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2" name="Oval 38">
              <a:extLst>
                <a:ext uri="{FF2B5EF4-FFF2-40B4-BE49-F238E27FC236}">
                  <a16:creationId xmlns:a16="http://schemas.microsoft.com/office/drawing/2014/main" id="{A3355316-36C7-4CEC-929D-718C8E660763}"/>
                </a:ext>
              </a:extLst>
            </p:cNvPr>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3" name="Oval 39">
              <a:extLst>
                <a:ext uri="{FF2B5EF4-FFF2-40B4-BE49-F238E27FC236}">
                  <a16:creationId xmlns:a16="http://schemas.microsoft.com/office/drawing/2014/main" id="{3941520F-6419-4F86-9119-4CCBBD0DB4FD}"/>
                </a:ext>
              </a:extLst>
            </p:cNvPr>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6148" name="Text Box 4"/>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dirty="0">
                <a:solidFill>
                  <a:srgbClr val="00FF00"/>
                </a:solidFill>
              </a:rPr>
              <a:t>Entropion</a:t>
            </a:r>
          </a:p>
        </p:txBody>
      </p:sp>
      <p:sp>
        <p:nvSpPr>
          <p:cNvPr id="6149" name="Text Box 5"/>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chemeClr val="bg1">
                    <a:lumMod val="85000"/>
                  </a:schemeClr>
                </a:solidFill>
              </a:rPr>
              <a:t>Ectropion</a:t>
            </a:r>
          </a:p>
        </p:txBody>
      </p:sp>
      <p:sp>
        <p:nvSpPr>
          <p:cNvPr id="615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1D1228-A111-4207-A4ED-CC1A55ABC044}" type="slidenum">
              <a:rPr lang="en-US" altLang="en-US" sz="1000" smtClean="0"/>
              <a:pPr>
                <a:spcBef>
                  <a:spcPct val="0"/>
                </a:spcBef>
                <a:buClrTx/>
                <a:buSzTx/>
                <a:buFontTx/>
                <a:buNone/>
              </a:pPr>
              <a:t>1</a:t>
            </a:fld>
            <a:endParaRPr lang="en-US" altLang="en-US" sz="1000"/>
          </a:p>
        </p:txBody>
      </p:sp>
      <p:sp>
        <p:nvSpPr>
          <p:cNvPr id="2" name="TextBox 1">
            <a:extLst>
              <a:ext uri="{FF2B5EF4-FFF2-40B4-BE49-F238E27FC236}">
                <a16:creationId xmlns:a16="http://schemas.microsoft.com/office/drawing/2014/main" id="{FED443BD-8340-4542-AC0D-52E190CACBD3}"/>
              </a:ext>
            </a:extLst>
          </p:cNvPr>
          <p:cNvSpPr txBox="1"/>
          <p:nvPr/>
        </p:nvSpPr>
        <p:spPr>
          <a:xfrm>
            <a:off x="794331" y="1549901"/>
            <a:ext cx="3144227" cy="683520"/>
          </a:xfrm>
          <a:prstGeom prst="rect">
            <a:avLst/>
          </a:prstGeom>
          <a:noFill/>
        </p:spPr>
        <p:txBody>
          <a:bodyPr wrap="square" rtlCol="0">
            <a:spAutoFit/>
          </a:bodyPr>
          <a:lstStyle/>
          <a:p>
            <a:pPr algn="r">
              <a:lnSpc>
                <a:spcPts val="2400"/>
              </a:lnSpc>
            </a:pPr>
            <a:r>
              <a:rPr lang="en-US" i="1" dirty="0"/>
              <a:t>What does the term </a:t>
            </a:r>
          </a:p>
          <a:p>
            <a:pPr algn="r">
              <a:lnSpc>
                <a:spcPts val="2400"/>
              </a:lnSpc>
            </a:pPr>
            <a:r>
              <a:rPr lang="en-US" i="1" dirty="0"/>
              <a:t>mean?</a:t>
            </a:r>
          </a:p>
        </p:txBody>
      </p:sp>
      <p:sp>
        <p:nvSpPr>
          <p:cNvPr id="8" name="Text Box 14">
            <a:extLst>
              <a:ext uri="{FF2B5EF4-FFF2-40B4-BE49-F238E27FC236}">
                <a16:creationId xmlns:a16="http://schemas.microsoft.com/office/drawing/2014/main" id="{25B86B2A-98C3-42E2-ADCA-049A3A38AD4D}"/>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41260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867400" y="53340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p:cNvSpPr>
            <a:spLocks noChangeArrowheads="1"/>
          </p:cNvSpPr>
          <p:nvPr/>
        </p:nvSpPr>
        <p:spPr bwMode="auto">
          <a:xfrm>
            <a:off x="58674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0" name="Rectangle 4"/>
          <p:cNvSpPr>
            <a:spLocks noChangeArrowheads="1"/>
          </p:cNvSpPr>
          <p:nvPr/>
        </p:nvSpPr>
        <p:spPr bwMode="auto">
          <a:xfrm>
            <a:off x="5867400" y="3886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1" name="Rectangle 5"/>
          <p:cNvSpPr>
            <a:spLocks noChangeArrowheads="1"/>
          </p:cNvSpPr>
          <p:nvPr/>
        </p:nvSpPr>
        <p:spPr bwMode="auto">
          <a:xfrm>
            <a:off x="58674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2" name="Rectangle 6"/>
          <p:cNvSpPr>
            <a:spLocks noChangeArrowheads="1"/>
          </p:cNvSpPr>
          <p:nvPr/>
        </p:nvSpPr>
        <p:spPr bwMode="auto">
          <a:xfrm>
            <a:off x="58674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Rectangle 7"/>
          <p:cNvSpPr>
            <a:spLocks noChangeArrowheads="1"/>
          </p:cNvSpPr>
          <p:nvPr/>
        </p:nvSpPr>
        <p:spPr bwMode="auto">
          <a:xfrm>
            <a:off x="1143000" y="60198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4" name="Rectangle 8"/>
          <p:cNvSpPr>
            <a:spLocks noChangeArrowheads="1"/>
          </p:cNvSpPr>
          <p:nvPr/>
        </p:nvSpPr>
        <p:spPr bwMode="auto">
          <a:xfrm>
            <a:off x="11430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5" name="Rectangle 9"/>
          <p:cNvSpPr>
            <a:spLocks noChangeArrowheads="1"/>
          </p:cNvSpPr>
          <p:nvPr/>
        </p:nvSpPr>
        <p:spPr bwMode="auto">
          <a:xfrm>
            <a:off x="11430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6" name="Rectangle 10"/>
          <p:cNvSpPr>
            <a:spLocks noChangeArrowheads="1"/>
          </p:cNvSpPr>
          <p:nvPr/>
        </p:nvSpPr>
        <p:spPr bwMode="auto">
          <a:xfrm>
            <a:off x="11430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7"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228" name="Text Box 12"/>
          <p:cNvSpPr txBox="1">
            <a:spLocks noChangeArrowheads="1"/>
          </p:cNvSpPr>
          <p:nvPr/>
        </p:nvSpPr>
        <p:spPr bwMode="auto">
          <a:xfrm>
            <a:off x="838200" y="2368550"/>
            <a:ext cx="7543800" cy="4154984"/>
          </a:xfrm>
          <a:prstGeom prst="rect">
            <a:avLst/>
          </a:prstGeom>
          <a:noFill/>
          <a:ln w="9525">
            <a:noFill/>
            <a:miter lim="800000"/>
            <a:headEnd/>
            <a:tailEnd/>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rgbClr val="0000FF"/>
                </a:solidFill>
              </a:rPr>
              <a:t>      </a:t>
            </a:r>
            <a:r>
              <a:rPr lang="en-US" altLang="en-US" sz="2400" dirty="0"/>
              <a:t>Congenital                                       </a:t>
            </a:r>
            <a:r>
              <a:rPr lang="en-US" altLang="en-US" sz="2400" dirty="0" err="1"/>
              <a:t>Congenital</a:t>
            </a:r>
            <a:endParaRPr lang="en-US" altLang="en-US" sz="2400" dirty="0"/>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Involutional                                      </a:t>
            </a:r>
            <a:r>
              <a:rPr lang="en-US" altLang="en-US" sz="2400" dirty="0" err="1"/>
              <a:t>Involutional</a:t>
            </a:r>
            <a:endParaRPr lang="en-US" altLang="en-US" sz="2400" dirty="0"/>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Paralytic</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Cicatricial                                         </a:t>
            </a:r>
            <a:r>
              <a:rPr lang="en-US" altLang="en-US" sz="2400" dirty="0" err="1"/>
              <a:t>Cicatricial</a:t>
            </a:r>
            <a:endParaRPr lang="en-US" altLang="en-US" sz="2400" dirty="0"/>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Mechanical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Acute Spastic</a:t>
            </a:r>
          </a:p>
        </p:txBody>
      </p:sp>
      <p:sp>
        <p:nvSpPr>
          <p:cNvPr id="9229" name="Text Box 13"/>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Entropion</a:t>
            </a:r>
          </a:p>
        </p:txBody>
      </p:sp>
      <p:sp>
        <p:nvSpPr>
          <p:cNvPr id="9230" name="Text Box 14"/>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Ectropion</a:t>
            </a:r>
          </a:p>
        </p:txBody>
      </p:sp>
      <p:sp>
        <p:nvSpPr>
          <p:cNvPr id="92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D9644C-F3A5-4CAC-BB15-947F6317DEFA}" type="slidenum">
              <a:rPr lang="en-US" altLang="en-US" sz="1000" smtClean="0"/>
              <a:pPr>
                <a:spcBef>
                  <a:spcPct val="0"/>
                </a:spcBef>
                <a:buClrTx/>
                <a:buSzTx/>
                <a:buFontTx/>
                <a:buNone/>
              </a:pPr>
              <a:t>10</a:t>
            </a:fld>
            <a:endParaRPr lang="en-US" altLang="en-US" sz="1000"/>
          </a:p>
        </p:txBody>
      </p:sp>
      <p:sp>
        <p:nvSpPr>
          <p:cNvPr id="17" name="Text Box 12">
            <a:extLst>
              <a:ext uri="{FF2B5EF4-FFF2-40B4-BE49-F238E27FC236}">
                <a16:creationId xmlns:a16="http://schemas.microsoft.com/office/drawing/2014/main" id="{A5C41969-7B2B-44AF-9F50-6F7FDD126543}"/>
              </a:ext>
            </a:extLst>
          </p:cNvPr>
          <p:cNvSpPr txBox="1">
            <a:spLocks noChangeArrowheads="1"/>
          </p:cNvSpPr>
          <p:nvPr/>
        </p:nvSpPr>
        <p:spPr bwMode="auto">
          <a:xfrm>
            <a:off x="3613150" y="1752600"/>
            <a:ext cx="1917700" cy="528638"/>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solidFill>
                  <a:srgbClr val="0000FF"/>
                </a:solidFill>
              </a:rPr>
              <a:t>Categories</a:t>
            </a:r>
          </a:p>
        </p:txBody>
      </p:sp>
      <p:sp>
        <p:nvSpPr>
          <p:cNvPr id="18" name="TextBox 17">
            <a:extLst>
              <a:ext uri="{FF2B5EF4-FFF2-40B4-BE49-F238E27FC236}">
                <a16:creationId xmlns:a16="http://schemas.microsoft.com/office/drawing/2014/main" id="{2B6F6C9C-8E64-4BA7-996E-DD070170DE57}"/>
              </a:ext>
            </a:extLst>
          </p:cNvPr>
          <p:cNvSpPr txBox="1"/>
          <p:nvPr/>
        </p:nvSpPr>
        <p:spPr>
          <a:xfrm>
            <a:off x="5110409" y="1404521"/>
            <a:ext cx="3881191" cy="338554"/>
          </a:xfrm>
          <a:prstGeom prst="rect">
            <a:avLst/>
          </a:prstGeom>
          <a:solidFill>
            <a:srgbClr val="FFC000"/>
          </a:solidFill>
        </p:spPr>
        <p:txBody>
          <a:bodyPr wrap="none" rtlCol="0">
            <a:spAutoFit/>
          </a:bodyPr>
          <a:lstStyle/>
          <a:p>
            <a:r>
              <a:rPr lang="en-US" sz="1600" i="1" dirty="0"/>
              <a:t>Of the six, which can result in </a:t>
            </a:r>
            <a:r>
              <a:rPr lang="en-US" sz="1600" dirty="0"/>
              <a:t>ectropion</a:t>
            </a:r>
            <a:r>
              <a:rPr lang="en-US" sz="1600" i="1" dirty="0"/>
              <a:t>?</a:t>
            </a:r>
          </a:p>
        </p:txBody>
      </p:sp>
      <p:sp>
        <p:nvSpPr>
          <p:cNvPr id="19" name="Text Box 9">
            <a:extLst>
              <a:ext uri="{FF2B5EF4-FFF2-40B4-BE49-F238E27FC236}">
                <a16:creationId xmlns:a16="http://schemas.microsoft.com/office/drawing/2014/main" id="{54D3F8EA-5E8C-49EA-8FAF-5B5E3B88BC7D}"/>
              </a:ext>
            </a:extLst>
          </p:cNvPr>
          <p:cNvSpPr txBox="1">
            <a:spLocks noChangeArrowheads="1"/>
          </p:cNvSpPr>
          <p:nvPr/>
        </p:nvSpPr>
        <p:spPr bwMode="auto">
          <a:xfrm>
            <a:off x="33528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0000FF"/>
                </a:solidFill>
              </a:rPr>
              <a:t>Congenital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Involutional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Paralytic</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Cicatricial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Mechanical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Acute Spastic</a:t>
            </a:r>
          </a:p>
        </p:txBody>
      </p:sp>
      <p:sp>
        <p:nvSpPr>
          <p:cNvPr id="20" name="Text Box 14">
            <a:extLst>
              <a:ext uri="{FF2B5EF4-FFF2-40B4-BE49-F238E27FC236}">
                <a16:creationId xmlns:a16="http://schemas.microsoft.com/office/drawing/2014/main" id="{E401B9A5-E1E8-403D-B510-C17DC3D2A00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92006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867400" y="53340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p:cNvSpPr>
            <a:spLocks noChangeArrowheads="1"/>
          </p:cNvSpPr>
          <p:nvPr/>
        </p:nvSpPr>
        <p:spPr bwMode="auto">
          <a:xfrm>
            <a:off x="58674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0" name="Rectangle 4"/>
          <p:cNvSpPr>
            <a:spLocks noChangeArrowheads="1"/>
          </p:cNvSpPr>
          <p:nvPr/>
        </p:nvSpPr>
        <p:spPr bwMode="auto">
          <a:xfrm>
            <a:off x="5867400" y="3886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1" name="Rectangle 5"/>
          <p:cNvSpPr>
            <a:spLocks noChangeArrowheads="1"/>
          </p:cNvSpPr>
          <p:nvPr/>
        </p:nvSpPr>
        <p:spPr bwMode="auto">
          <a:xfrm>
            <a:off x="58674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2" name="Rectangle 6"/>
          <p:cNvSpPr>
            <a:spLocks noChangeArrowheads="1"/>
          </p:cNvSpPr>
          <p:nvPr/>
        </p:nvSpPr>
        <p:spPr bwMode="auto">
          <a:xfrm>
            <a:off x="58674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Rectangle 7"/>
          <p:cNvSpPr>
            <a:spLocks noChangeArrowheads="1"/>
          </p:cNvSpPr>
          <p:nvPr/>
        </p:nvSpPr>
        <p:spPr bwMode="auto">
          <a:xfrm>
            <a:off x="1143000" y="60198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4" name="Rectangle 8"/>
          <p:cNvSpPr>
            <a:spLocks noChangeArrowheads="1"/>
          </p:cNvSpPr>
          <p:nvPr/>
        </p:nvSpPr>
        <p:spPr bwMode="auto">
          <a:xfrm>
            <a:off x="11430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5" name="Rectangle 9"/>
          <p:cNvSpPr>
            <a:spLocks noChangeArrowheads="1"/>
          </p:cNvSpPr>
          <p:nvPr/>
        </p:nvSpPr>
        <p:spPr bwMode="auto">
          <a:xfrm>
            <a:off x="11430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6" name="Rectangle 10"/>
          <p:cNvSpPr>
            <a:spLocks noChangeArrowheads="1"/>
          </p:cNvSpPr>
          <p:nvPr/>
        </p:nvSpPr>
        <p:spPr bwMode="auto">
          <a:xfrm>
            <a:off x="11430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7"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228" name="Text Box 12"/>
          <p:cNvSpPr txBox="1">
            <a:spLocks noChangeArrowheads="1"/>
          </p:cNvSpPr>
          <p:nvPr/>
        </p:nvSpPr>
        <p:spPr bwMode="auto">
          <a:xfrm>
            <a:off x="838200" y="2368550"/>
            <a:ext cx="7543800" cy="4154984"/>
          </a:xfrm>
          <a:prstGeom prst="rect">
            <a:avLst/>
          </a:prstGeom>
          <a:noFill/>
          <a:ln w="9525">
            <a:noFill/>
            <a:miter lim="800000"/>
            <a:headEnd/>
            <a:tailEnd/>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rgbClr val="0000FF"/>
                </a:solidFill>
              </a:rPr>
              <a:t>      </a:t>
            </a:r>
            <a:r>
              <a:rPr lang="en-US" altLang="en-US" sz="2400" dirty="0">
                <a:solidFill>
                  <a:schemeClr val="bg1">
                    <a:lumMod val="75000"/>
                  </a:schemeClr>
                </a:solidFill>
              </a:rPr>
              <a:t>Congenital                                       </a:t>
            </a:r>
            <a:r>
              <a:rPr lang="en-US" altLang="en-US" sz="2400" dirty="0" err="1">
                <a:solidFill>
                  <a:schemeClr val="bg1">
                    <a:lumMod val="75000"/>
                  </a:schemeClr>
                </a:solidFill>
              </a:rPr>
              <a:t>Congenital</a:t>
            </a:r>
            <a:endParaRPr lang="en-US" altLang="en-US" sz="2400" dirty="0">
              <a:solidFill>
                <a:schemeClr val="bg1">
                  <a:lumMod val="75000"/>
                </a:schemeClr>
              </a:solidFill>
            </a:endParaRPr>
          </a:p>
          <a:p>
            <a:pPr eaLnBrk="1" hangingPunct="1">
              <a:spcBef>
                <a:spcPct val="0"/>
              </a:spcBef>
              <a:buClrTx/>
              <a:buSzTx/>
              <a:buFontTx/>
              <a:buNone/>
            </a:pPr>
            <a:endParaRPr lang="en-US" altLang="en-US" sz="2400" dirty="0">
              <a:solidFill>
                <a:schemeClr val="bg1">
                  <a:lumMod val="75000"/>
                </a:schemeClr>
              </a:solidFill>
            </a:endParaRPr>
          </a:p>
          <a:p>
            <a:pPr eaLnBrk="1" hangingPunct="1">
              <a:spcBef>
                <a:spcPct val="0"/>
              </a:spcBef>
              <a:buClrTx/>
              <a:buSzTx/>
              <a:buFontTx/>
              <a:buNone/>
            </a:pPr>
            <a:r>
              <a:rPr lang="en-US" altLang="en-US" sz="2400" dirty="0">
                <a:solidFill>
                  <a:schemeClr val="bg1">
                    <a:lumMod val="75000"/>
                  </a:schemeClr>
                </a:solidFill>
              </a:rPr>
              <a:t>      Involutional                                      </a:t>
            </a:r>
            <a:r>
              <a:rPr lang="en-US" altLang="en-US" sz="2400" dirty="0" err="1">
                <a:solidFill>
                  <a:schemeClr val="bg1">
                    <a:lumMod val="75000"/>
                  </a:schemeClr>
                </a:solidFill>
              </a:rPr>
              <a:t>Involutional</a:t>
            </a:r>
            <a:endParaRPr lang="en-US" altLang="en-US" sz="2400" dirty="0">
              <a:solidFill>
                <a:schemeClr val="bg1">
                  <a:lumMod val="75000"/>
                </a:schemeClr>
              </a:solidFill>
            </a:endParaRPr>
          </a:p>
          <a:p>
            <a:pPr eaLnBrk="1" hangingPunct="1">
              <a:spcBef>
                <a:spcPct val="0"/>
              </a:spcBef>
              <a:buClrTx/>
              <a:buSzTx/>
              <a:buFontTx/>
              <a:buNone/>
            </a:pPr>
            <a:endParaRPr lang="en-US" altLang="en-US" sz="2400" dirty="0">
              <a:solidFill>
                <a:schemeClr val="bg1">
                  <a:lumMod val="75000"/>
                </a:schemeClr>
              </a:solidFill>
            </a:endParaRPr>
          </a:p>
          <a:p>
            <a:pPr eaLnBrk="1" hangingPunct="1">
              <a:spcBef>
                <a:spcPct val="0"/>
              </a:spcBef>
              <a:buClrTx/>
              <a:buSzTx/>
              <a:buFontTx/>
              <a:buNone/>
            </a:pPr>
            <a:r>
              <a:rPr lang="en-US" altLang="en-US" sz="2400" dirty="0">
                <a:solidFill>
                  <a:schemeClr val="bg1">
                    <a:lumMod val="75000"/>
                  </a:schemeClr>
                </a:solidFill>
              </a:rPr>
              <a:t>                                                                 Paralytic</a:t>
            </a:r>
          </a:p>
          <a:p>
            <a:pPr eaLnBrk="1" hangingPunct="1">
              <a:spcBef>
                <a:spcPct val="0"/>
              </a:spcBef>
              <a:buClrTx/>
              <a:buSzTx/>
              <a:buFontTx/>
              <a:buNone/>
            </a:pPr>
            <a:endParaRPr lang="en-US" altLang="en-US" sz="2400" dirty="0">
              <a:solidFill>
                <a:schemeClr val="bg1">
                  <a:lumMod val="75000"/>
                </a:schemeClr>
              </a:solidFill>
            </a:endParaRPr>
          </a:p>
          <a:p>
            <a:pPr eaLnBrk="1" hangingPunct="1">
              <a:spcBef>
                <a:spcPct val="0"/>
              </a:spcBef>
              <a:buClrTx/>
              <a:buSzTx/>
              <a:buFontTx/>
              <a:buNone/>
            </a:pPr>
            <a:r>
              <a:rPr lang="en-US" altLang="en-US" sz="2400" dirty="0">
                <a:solidFill>
                  <a:schemeClr val="bg1">
                    <a:lumMod val="75000"/>
                  </a:schemeClr>
                </a:solidFill>
              </a:rPr>
              <a:t>       Cicatricial                                         </a:t>
            </a:r>
            <a:r>
              <a:rPr lang="en-US" altLang="en-US" sz="2400" dirty="0" err="1">
                <a:solidFill>
                  <a:schemeClr val="bg1">
                    <a:lumMod val="75000"/>
                  </a:schemeClr>
                </a:solidFill>
              </a:rPr>
              <a:t>Cicatricial</a:t>
            </a:r>
            <a:endParaRPr lang="en-US" altLang="en-US" sz="2400" dirty="0">
              <a:solidFill>
                <a:schemeClr val="bg1">
                  <a:lumMod val="75000"/>
                </a:schemeClr>
              </a:solidFill>
            </a:endParaRPr>
          </a:p>
          <a:p>
            <a:pPr eaLnBrk="1" hangingPunct="1">
              <a:spcBef>
                <a:spcPct val="0"/>
              </a:spcBef>
              <a:buClrTx/>
              <a:buSzTx/>
              <a:buFontTx/>
              <a:buNone/>
            </a:pPr>
            <a:endParaRPr lang="en-US" altLang="en-US" sz="2400" dirty="0">
              <a:solidFill>
                <a:schemeClr val="bg1">
                  <a:lumMod val="75000"/>
                </a:schemeClr>
              </a:solidFill>
            </a:endParaRPr>
          </a:p>
          <a:p>
            <a:pPr eaLnBrk="1" hangingPunct="1">
              <a:spcBef>
                <a:spcPct val="0"/>
              </a:spcBef>
              <a:buClrTx/>
              <a:buSzTx/>
              <a:buFontTx/>
              <a:buNone/>
            </a:pPr>
            <a:r>
              <a:rPr lang="en-US" altLang="en-US" sz="2400" dirty="0">
                <a:solidFill>
                  <a:schemeClr val="bg1">
                    <a:lumMod val="75000"/>
                  </a:schemeClr>
                </a:solidFill>
              </a:rPr>
              <a:t>                                                               Mechanical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t>
            </a:r>
            <a:r>
              <a:rPr lang="en-US" altLang="en-US" sz="2400" b="1" dirty="0"/>
              <a:t>Acute Spastic</a:t>
            </a:r>
          </a:p>
        </p:txBody>
      </p:sp>
      <p:sp>
        <p:nvSpPr>
          <p:cNvPr id="9229" name="Text Box 13"/>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Entropion</a:t>
            </a:r>
          </a:p>
        </p:txBody>
      </p:sp>
      <p:sp>
        <p:nvSpPr>
          <p:cNvPr id="9230" name="Text Box 14"/>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dirty="0">
                <a:solidFill>
                  <a:schemeClr val="bg1">
                    <a:lumMod val="75000"/>
                  </a:schemeClr>
                </a:solidFill>
              </a:rPr>
              <a:t>Ectropion</a:t>
            </a:r>
          </a:p>
        </p:txBody>
      </p:sp>
      <p:sp>
        <p:nvSpPr>
          <p:cNvPr id="92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D9644C-F3A5-4CAC-BB15-947F6317DEFA}" type="slidenum">
              <a:rPr lang="en-US" altLang="en-US" sz="1000" smtClean="0"/>
              <a:pPr>
                <a:spcBef>
                  <a:spcPct val="0"/>
                </a:spcBef>
                <a:buClrTx/>
                <a:buSzTx/>
                <a:buFontTx/>
                <a:buNone/>
              </a:pPr>
              <a:t>11</a:t>
            </a:fld>
            <a:endParaRPr lang="en-US" altLang="en-US" sz="1000"/>
          </a:p>
        </p:txBody>
      </p:sp>
      <p:sp>
        <p:nvSpPr>
          <p:cNvPr id="17" name="Text Box 12">
            <a:extLst>
              <a:ext uri="{FF2B5EF4-FFF2-40B4-BE49-F238E27FC236}">
                <a16:creationId xmlns:a16="http://schemas.microsoft.com/office/drawing/2014/main" id="{A5C41969-7B2B-44AF-9F50-6F7FDD126543}"/>
              </a:ext>
            </a:extLst>
          </p:cNvPr>
          <p:cNvSpPr txBox="1">
            <a:spLocks noChangeArrowheads="1"/>
          </p:cNvSpPr>
          <p:nvPr/>
        </p:nvSpPr>
        <p:spPr bwMode="auto">
          <a:xfrm>
            <a:off x="3613150" y="1752600"/>
            <a:ext cx="1917700" cy="528638"/>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chemeClr val="bg1">
                    <a:lumMod val="75000"/>
                  </a:schemeClr>
                </a:solidFill>
              </a:rPr>
              <a:t>Categories</a:t>
            </a:r>
          </a:p>
        </p:txBody>
      </p:sp>
      <p:sp>
        <p:nvSpPr>
          <p:cNvPr id="19" name="Text Box 9">
            <a:extLst>
              <a:ext uri="{FF2B5EF4-FFF2-40B4-BE49-F238E27FC236}">
                <a16:creationId xmlns:a16="http://schemas.microsoft.com/office/drawing/2014/main" id="{54D3F8EA-5E8C-49EA-8FAF-5B5E3B88BC7D}"/>
              </a:ext>
            </a:extLst>
          </p:cNvPr>
          <p:cNvSpPr txBox="1">
            <a:spLocks noChangeArrowheads="1"/>
          </p:cNvSpPr>
          <p:nvPr/>
        </p:nvSpPr>
        <p:spPr bwMode="auto">
          <a:xfrm>
            <a:off x="33528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chemeClr val="bg1">
                    <a:lumMod val="75000"/>
                  </a:schemeClr>
                </a:solidFill>
              </a:rPr>
              <a:t>Congenital</a:t>
            </a:r>
          </a:p>
          <a:p>
            <a:pPr algn="ctr" eaLnBrk="1" hangingPunct="1">
              <a:spcBef>
                <a:spcPct val="0"/>
              </a:spcBef>
              <a:buClrTx/>
              <a:buSzTx/>
              <a:buFontTx/>
              <a:buNone/>
            </a:pPr>
            <a:endParaRPr lang="en-US" altLang="en-US" sz="2400" dirty="0">
              <a:solidFill>
                <a:schemeClr val="bg1">
                  <a:lumMod val="75000"/>
                </a:schemeClr>
              </a:solidFill>
            </a:endParaRPr>
          </a:p>
          <a:p>
            <a:pPr algn="ctr" eaLnBrk="1" hangingPunct="1">
              <a:spcBef>
                <a:spcPct val="0"/>
              </a:spcBef>
              <a:buClrTx/>
              <a:buSzTx/>
              <a:buFontTx/>
              <a:buNone/>
            </a:pPr>
            <a:r>
              <a:rPr lang="en-US" altLang="en-US" sz="2400" dirty="0">
                <a:solidFill>
                  <a:schemeClr val="bg1">
                    <a:lumMod val="75000"/>
                  </a:schemeClr>
                </a:solidFill>
              </a:rPr>
              <a:t>Involutional</a:t>
            </a:r>
          </a:p>
          <a:p>
            <a:pPr algn="ctr" eaLnBrk="1" hangingPunct="1">
              <a:spcBef>
                <a:spcPct val="0"/>
              </a:spcBef>
              <a:buClrTx/>
              <a:buSzTx/>
              <a:buFontTx/>
              <a:buNone/>
            </a:pPr>
            <a:endParaRPr lang="en-US" altLang="en-US" sz="2400" dirty="0">
              <a:solidFill>
                <a:schemeClr val="bg1">
                  <a:lumMod val="75000"/>
                </a:schemeClr>
              </a:solidFill>
            </a:endParaRPr>
          </a:p>
          <a:p>
            <a:pPr algn="ctr" eaLnBrk="1" hangingPunct="1">
              <a:spcBef>
                <a:spcPct val="0"/>
              </a:spcBef>
              <a:buClrTx/>
              <a:buSzTx/>
              <a:buFontTx/>
              <a:buNone/>
            </a:pPr>
            <a:r>
              <a:rPr lang="en-US" altLang="en-US" sz="2400" dirty="0">
                <a:solidFill>
                  <a:schemeClr val="bg1">
                    <a:lumMod val="75000"/>
                  </a:schemeClr>
                </a:solidFill>
              </a:rPr>
              <a:t>Paralytic</a:t>
            </a:r>
          </a:p>
          <a:p>
            <a:pPr algn="ctr" eaLnBrk="1" hangingPunct="1">
              <a:spcBef>
                <a:spcPct val="0"/>
              </a:spcBef>
              <a:buClrTx/>
              <a:buSzTx/>
              <a:buFontTx/>
              <a:buNone/>
            </a:pPr>
            <a:endParaRPr lang="en-US" altLang="en-US" sz="2400" dirty="0">
              <a:solidFill>
                <a:schemeClr val="bg1">
                  <a:lumMod val="75000"/>
                </a:schemeClr>
              </a:solidFill>
            </a:endParaRPr>
          </a:p>
          <a:p>
            <a:pPr algn="ctr" eaLnBrk="1" hangingPunct="1">
              <a:spcBef>
                <a:spcPct val="0"/>
              </a:spcBef>
              <a:buClrTx/>
              <a:buSzTx/>
              <a:buFontTx/>
              <a:buNone/>
            </a:pPr>
            <a:r>
              <a:rPr lang="en-US" altLang="en-US" sz="2400" dirty="0">
                <a:solidFill>
                  <a:schemeClr val="bg1">
                    <a:lumMod val="75000"/>
                  </a:schemeClr>
                </a:solidFill>
              </a:rPr>
              <a:t>Cicatricial</a:t>
            </a:r>
          </a:p>
          <a:p>
            <a:pPr algn="ctr" eaLnBrk="1" hangingPunct="1">
              <a:spcBef>
                <a:spcPct val="0"/>
              </a:spcBef>
              <a:buClrTx/>
              <a:buSzTx/>
              <a:buFontTx/>
              <a:buNone/>
            </a:pPr>
            <a:endParaRPr lang="en-US" altLang="en-US" sz="2400" dirty="0">
              <a:solidFill>
                <a:schemeClr val="bg1">
                  <a:lumMod val="75000"/>
                </a:schemeClr>
              </a:solidFill>
            </a:endParaRPr>
          </a:p>
          <a:p>
            <a:pPr algn="ctr" eaLnBrk="1" hangingPunct="1">
              <a:spcBef>
                <a:spcPct val="0"/>
              </a:spcBef>
              <a:buClrTx/>
              <a:buSzTx/>
              <a:buFontTx/>
              <a:buNone/>
            </a:pPr>
            <a:r>
              <a:rPr lang="en-US" altLang="en-US" sz="2400" dirty="0">
                <a:solidFill>
                  <a:schemeClr val="bg1">
                    <a:lumMod val="75000"/>
                  </a:schemeClr>
                </a:solidFill>
              </a:rPr>
              <a:t>Mechanical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chemeClr val="bg1">
                    <a:lumMod val="75000"/>
                  </a:schemeClr>
                </a:solidFill>
              </a:rPr>
              <a:t>Acute Spastic</a:t>
            </a:r>
          </a:p>
        </p:txBody>
      </p:sp>
      <p:sp>
        <p:nvSpPr>
          <p:cNvPr id="20" name="Text Box 17">
            <a:extLst>
              <a:ext uri="{FF2B5EF4-FFF2-40B4-BE49-F238E27FC236}">
                <a16:creationId xmlns:a16="http://schemas.microsoft.com/office/drawing/2014/main" id="{C802BBD9-1A91-45E1-B923-66D1167F39E7}"/>
              </a:ext>
            </a:extLst>
          </p:cNvPr>
          <p:cNvSpPr txBox="1">
            <a:spLocks noChangeArrowheads="1"/>
          </p:cNvSpPr>
          <p:nvPr/>
        </p:nvSpPr>
        <p:spPr bwMode="auto">
          <a:xfrm>
            <a:off x="3625850" y="6080125"/>
            <a:ext cx="5289550" cy="396875"/>
          </a:xfrm>
          <a:prstGeom prst="rect">
            <a:avLst/>
          </a:prstGeom>
          <a:solidFill>
            <a:schemeClr val="accent5">
              <a:lumMod val="75000"/>
            </a:schemeClr>
          </a:solid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i="1" dirty="0">
                <a:solidFill>
                  <a:schemeClr val="bg1"/>
                </a:solidFill>
              </a:rPr>
              <a:t>Let’s take a closer look at </a:t>
            </a:r>
            <a:r>
              <a:rPr lang="en-US" altLang="en-US" sz="2000" i="1" dirty="0"/>
              <a:t>spastic entropion</a:t>
            </a:r>
            <a:r>
              <a:rPr lang="en-US" altLang="en-US" sz="2000" i="1" dirty="0">
                <a:solidFill>
                  <a:schemeClr val="bg1"/>
                </a:solidFill>
              </a:rPr>
              <a:t>…</a:t>
            </a:r>
          </a:p>
        </p:txBody>
      </p:sp>
      <p:sp>
        <p:nvSpPr>
          <p:cNvPr id="22" name="Oval 21">
            <a:extLst>
              <a:ext uri="{FF2B5EF4-FFF2-40B4-BE49-F238E27FC236}">
                <a16:creationId xmlns:a16="http://schemas.microsoft.com/office/drawing/2014/main" id="{4D0AEC3D-98CD-422C-BB9D-837216EA220F}"/>
              </a:ext>
            </a:extLst>
          </p:cNvPr>
          <p:cNvSpPr/>
          <p:nvPr/>
        </p:nvSpPr>
        <p:spPr>
          <a:xfrm>
            <a:off x="1066800" y="5943600"/>
            <a:ext cx="254635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 Box 14">
            <a:extLst>
              <a:ext uri="{FF2B5EF4-FFF2-40B4-BE49-F238E27FC236}">
                <a16:creationId xmlns:a16="http://schemas.microsoft.com/office/drawing/2014/main" id="{8EBCEDE7-4683-4029-B6B3-B5220D7BB3B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144933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37D22544-4C3B-4D5B-861D-DB79868EC2B6}"/>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8195" name="AutoShape 3">
            <a:extLst>
              <a:ext uri="{FF2B5EF4-FFF2-40B4-BE49-F238E27FC236}">
                <a16:creationId xmlns:a16="http://schemas.microsoft.com/office/drawing/2014/main" id="{FA2EA7DD-1ED9-4545-97F5-6923E87EC049}"/>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AutoShape 4">
            <a:extLst>
              <a:ext uri="{FF2B5EF4-FFF2-40B4-BE49-F238E27FC236}">
                <a16:creationId xmlns:a16="http://schemas.microsoft.com/office/drawing/2014/main" id="{7B53E211-FE87-4296-8643-CD39D2C7DE02}"/>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AutoShape 5">
            <a:extLst>
              <a:ext uri="{FF2B5EF4-FFF2-40B4-BE49-F238E27FC236}">
                <a16:creationId xmlns:a16="http://schemas.microsoft.com/office/drawing/2014/main" id="{7BAA6880-BAF2-4851-91A8-211D30408E6E}"/>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8" name="Rectangle 6">
            <a:extLst>
              <a:ext uri="{FF2B5EF4-FFF2-40B4-BE49-F238E27FC236}">
                <a16:creationId xmlns:a16="http://schemas.microsoft.com/office/drawing/2014/main" id="{AD8E2195-0EE0-41FD-BFCB-42E7366EC5C5}"/>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9" name="Rectangle 7">
            <a:extLst>
              <a:ext uri="{FF2B5EF4-FFF2-40B4-BE49-F238E27FC236}">
                <a16:creationId xmlns:a16="http://schemas.microsoft.com/office/drawing/2014/main" id="{7A2A34DE-3EB8-4D12-BCEE-C7524515552A}"/>
              </a:ext>
            </a:extLst>
          </p:cNvPr>
          <p:cNvSpPr>
            <a:spLocks noGrp="1" noChangeArrowheads="1"/>
          </p:cNvSpPr>
          <p:nvPr>
            <p:ph type="title"/>
          </p:nvPr>
        </p:nvSpPr>
        <p:spPr>
          <a:xfrm>
            <a:off x="457200" y="122238"/>
            <a:ext cx="7543800" cy="944562"/>
          </a:xfrm>
        </p:spPr>
        <p:txBody>
          <a:bodyPr/>
          <a:lstStyle/>
          <a:p>
            <a:pPr eaLnBrk="1" hangingPunct="1"/>
            <a:r>
              <a:rPr lang="en-US" altLang="en-US"/>
              <a:t>Q</a:t>
            </a:r>
          </a:p>
        </p:txBody>
      </p:sp>
      <p:sp>
        <p:nvSpPr>
          <p:cNvPr id="8200" name="Rectangle 8">
            <a:extLst>
              <a:ext uri="{FF2B5EF4-FFF2-40B4-BE49-F238E27FC236}">
                <a16:creationId xmlns:a16="http://schemas.microsoft.com/office/drawing/2014/main" id="{612197F2-B9CA-4697-B7CC-4D05B76B5342}"/>
              </a:ext>
            </a:extLst>
          </p:cNvPr>
          <p:cNvSpPr>
            <a:spLocks noGrp="1" noChangeArrowheads="1"/>
          </p:cNvSpPr>
          <p:nvPr>
            <p:ph type="body" idx="1"/>
          </p:nvPr>
        </p:nvSpPr>
        <p:spPr>
          <a:xfrm>
            <a:off x="304800" y="1219200"/>
            <a:ext cx="8686800" cy="1219200"/>
          </a:xfrm>
        </p:spPr>
        <p:txBody>
          <a:bodyPr/>
          <a:lstStyle/>
          <a:p>
            <a:pPr eaLnBrk="1" hangingPunct="1"/>
            <a:r>
              <a:rPr lang="en-US" altLang="en-US" sz="2800" dirty="0">
                <a:solidFill>
                  <a:srgbClr val="0000FF"/>
                </a:solidFill>
              </a:rPr>
              <a:t>What is the ‘vicious cycle’ of spastic entropion?</a:t>
            </a:r>
          </a:p>
        </p:txBody>
      </p:sp>
      <p:sp>
        <p:nvSpPr>
          <p:cNvPr id="8201" name="Text Box 9">
            <a:extLst>
              <a:ext uri="{FF2B5EF4-FFF2-40B4-BE49-F238E27FC236}">
                <a16:creationId xmlns:a16="http://schemas.microsoft.com/office/drawing/2014/main" id="{85F6D2D8-F753-43D0-862C-9521BD6CC9C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8202" name="Text Box 10">
            <a:extLst>
              <a:ext uri="{FF2B5EF4-FFF2-40B4-BE49-F238E27FC236}">
                <a16:creationId xmlns:a16="http://schemas.microsoft.com/office/drawing/2014/main" id="{4616DC48-F6EC-4003-9F61-EF143B6502A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lid margin</a:t>
            </a:r>
          </a:p>
        </p:txBody>
      </p:sp>
      <p:sp>
        <p:nvSpPr>
          <p:cNvPr id="8203" name="Rectangle 11">
            <a:extLst>
              <a:ext uri="{FF2B5EF4-FFF2-40B4-BE49-F238E27FC236}">
                <a16:creationId xmlns:a16="http://schemas.microsoft.com/office/drawing/2014/main" id="{BA438F09-CFFF-48E4-9ED8-FEA76248F704}"/>
              </a:ext>
            </a:extLst>
          </p:cNvPr>
          <p:cNvSpPr>
            <a:spLocks noChangeArrowheads="1"/>
          </p:cNvSpPr>
          <p:nvPr/>
        </p:nvSpPr>
        <p:spPr bwMode="auto">
          <a:xfrm>
            <a:off x="3962400" y="2554288"/>
            <a:ext cx="2667000" cy="569912"/>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4" name="Rectangle 12">
            <a:extLst>
              <a:ext uri="{FF2B5EF4-FFF2-40B4-BE49-F238E27FC236}">
                <a16:creationId xmlns:a16="http://schemas.microsoft.com/office/drawing/2014/main" id="{509D2FC3-0A0E-49EC-842C-3BD3F9AFAB6F}"/>
              </a:ext>
            </a:extLst>
          </p:cNvPr>
          <p:cNvSpPr>
            <a:spLocks noChangeArrowheads="1"/>
          </p:cNvSpPr>
          <p:nvPr/>
        </p:nvSpPr>
        <p:spPr bwMode="auto">
          <a:xfrm>
            <a:off x="1752600" y="3465513"/>
            <a:ext cx="1828800"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5" name="Rectangle 13">
            <a:extLst>
              <a:ext uri="{FF2B5EF4-FFF2-40B4-BE49-F238E27FC236}">
                <a16:creationId xmlns:a16="http://schemas.microsoft.com/office/drawing/2014/main" id="{04DD651C-1413-4EE4-930E-EDBEAA05F7D6}"/>
              </a:ext>
            </a:extLst>
          </p:cNvPr>
          <p:cNvSpPr>
            <a:spLocks noChangeArrowheads="1"/>
          </p:cNvSpPr>
          <p:nvPr/>
        </p:nvSpPr>
        <p:spPr bwMode="auto">
          <a:xfrm>
            <a:off x="3810000" y="4684713"/>
            <a:ext cx="2209800" cy="533400"/>
          </a:xfrm>
          <a:prstGeom prst="rect">
            <a:avLst/>
          </a:prstGeom>
          <a:solidFill>
            <a:srgbClr val="99FF66"/>
          </a:solidFill>
          <a:ln w="9525">
            <a:solidFill>
              <a:srgbClr val="99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6" name="Text Box 14">
            <a:extLst>
              <a:ext uri="{FF2B5EF4-FFF2-40B4-BE49-F238E27FC236}">
                <a16:creationId xmlns:a16="http://schemas.microsoft.com/office/drawing/2014/main" id="{1016D656-3739-461F-AA1D-D7C9DB7F2D3F}"/>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8207" name="Slide Number Placeholder 1">
            <a:extLst>
              <a:ext uri="{FF2B5EF4-FFF2-40B4-BE49-F238E27FC236}">
                <a16:creationId xmlns:a16="http://schemas.microsoft.com/office/drawing/2014/main" id="{6F498E82-798D-4503-BFA0-B91E622ACB1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9AF459-15AB-41B0-80ED-0F3E9AFDCDF9}" type="slidenum">
              <a:rPr lang="en-US" altLang="en-US"/>
              <a:pPr eaLnBrk="1" hangingPunct="1"/>
              <a:t>12</a:t>
            </a:fld>
            <a:endParaRPr lang="en-US" altLang="en-US"/>
          </a:p>
        </p:txBody>
      </p:sp>
      <p:sp>
        <p:nvSpPr>
          <p:cNvPr id="16" name="TextBox 15">
            <a:extLst>
              <a:ext uri="{FF2B5EF4-FFF2-40B4-BE49-F238E27FC236}">
                <a16:creationId xmlns:a16="http://schemas.microsoft.com/office/drawing/2014/main" id="{0B056997-D3A6-4D1C-941E-7A47EA7D2D7B}"/>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7" name="TextBox 16">
            <a:extLst>
              <a:ext uri="{FF2B5EF4-FFF2-40B4-BE49-F238E27FC236}">
                <a16:creationId xmlns:a16="http://schemas.microsoft.com/office/drawing/2014/main" id="{B937BB5A-5A6B-4C8C-86F0-724D7E20584A}"/>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8" name="TextBox 17">
            <a:extLst>
              <a:ext uri="{FF2B5EF4-FFF2-40B4-BE49-F238E27FC236}">
                <a16:creationId xmlns:a16="http://schemas.microsoft.com/office/drawing/2014/main" id="{0F271C4D-A42B-4B25-A19F-A1A7947FA6BF}"/>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950F2CF5-B5A4-4BD1-9CEC-113DB855AA6D}"/>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rgbClr val="99FF66"/>
                </a:solidFill>
              </a:rPr>
              <a:t>Sustained orbicularis </a:t>
            </a:r>
          </a:p>
          <a:p>
            <a:pPr algn="ctr" eaLnBrk="1" hangingPunct="1">
              <a:lnSpc>
                <a:spcPct val="85000"/>
              </a:lnSpc>
            </a:pPr>
            <a:r>
              <a:rPr lang="en-US" altLang="en-US" sz="2000" b="1" i="1">
                <a:solidFill>
                  <a:srgbClr val="99FF66"/>
                </a:solidFill>
              </a:rPr>
              <a:t>contraction</a:t>
            </a:r>
          </a:p>
        </p:txBody>
      </p:sp>
      <p:sp>
        <p:nvSpPr>
          <p:cNvPr id="9219" name="AutoShape 3">
            <a:extLst>
              <a:ext uri="{FF2B5EF4-FFF2-40B4-BE49-F238E27FC236}">
                <a16:creationId xmlns:a16="http://schemas.microsoft.com/office/drawing/2014/main" id="{29EA26DA-3A41-454A-8E06-88187C467ACE}"/>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AutoShape 4">
            <a:extLst>
              <a:ext uri="{FF2B5EF4-FFF2-40B4-BE49-F238E27FC236}">
                <a16:creationId xmlns:a16="http://schemas.microsoft.com/office/drawing/2014/main" id="{911A71BD-D911-4B28-9D24-D3602C62600E}"/>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AutoShape 5">
            <a:extLst>
              <a:ext uri="{FF2B5EF4-FFF2-40B4-BE49-F238E27FC236}">
                <a16:creationId xmlns:a16="http://schemas.microsoft.com/office/drawing/2014/main" id="{844672E5-14A0-48AE-BBD9-07BC8B2C65A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2" name="Rectangle 6">
            <a:extLst>
              <a:ext uri="{FF2B5EF4-FFF2-40B4-BE49-F238E27FC236}">
                <a16:creationId xmlns:a16="http://schemas.microsoft.com/office/drawing/2014/main" id="{9541068C-C403-4366-84AA-0679D4C17C7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3" name="Rectangle 7">
            <a:extLst>
              <a:ext uri="{FF2B5EF4-FFF2-40B4-BE49-F238E27FC236}">
                <a16:creationId xmlns:a16="http://schemas.microsoft.com/office/drawing/2014/main" id="{FD620181-2AE4-4F19-A24E-EB32F6575835}"/>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9224" name="Rectangle 8">
            <a:extLst>
              <a:ext uri="{FF2B5EF4-FFF2-40B4-BE49-F238E27FC236}">
                <a16:creationId xmlns:a16="http://schemas.microsoft.com/office/drawing/2014/main" id="{C3D224CD-B5E0-482B-8A22-68C7AC95939F}"/>
              </a:ext>
            </a:extLst>
          </p:cNvPr>
          <p:cNvSpPr>
            <a:spLocks noGrp="1" noChangeArrowheads="1"/>
          </p:cNvSpPr>
          <p:nvPr>
            <p:ph type="body" idx="1"/>
          </p:nvPr>
        </p:nvSpPr>
        <p:spPr>
          <a:xfrm>
            <a:off x="304800" y="1219200"/>
            <a:ext cx="8686800" cy="1524000"/>
          </a:xfrm>
        </p:spPr>
        <p:txBody>
          <a:bodyPr/>
          <a:lstStyle/>
          <a:p>
            <a:pPr eaLnBrk="1" hangingPunct="1"/>
            <a:r>
              <a:rPr lang="en-US" altLang="en-US" sz="2800" dirty="0">
                <a:solidFill>
                  <a:srgbClr val="0000FF"/>
                </a:solidFill>
              </a:rPr>
              <a:t>What is the ‘vicious cycle’ of spastic entropion?</a:t>
            </a:r>
            <a:endParaRPr lang="en-US" altLang="en-US" sz="1600" dirty="0">
              <a:solidFill>
                <a:srgbClr val="0000FF"/>
              </a:solidFill>
            </a:endParaRPr>
          </a:p>
        </p:txBody>
      </p:sp>
      <p:sp>
        <p:nvSpPr>
          <p:cNvPr id="9225" name="Text Box 9">
            <a:extLst>
              <a:ext uri="{FF2B5EF4-FFF2-40B4-BE49-F238E27FC236}">
                <a16:creationId xmlns:a16="http://schemas.microsoft.com/office/drawing/2014/main" id="{C9602DC2-5ECE-4908-B0AF-A3302D77EFA9}"/>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rgbClr val="99FF66"/>
                </a:solidFill>
              </a:rPr>
              <a:t>Ocular surface </a:t>
            </a:r>
          </a:p>
          <a:p>
            <a:pPr algn="ctr" eaLnBrk="1" hangingPunct="1">
              <a:lnSpc>
                <a:spcPct val="85000"/>
              </a:lnSpc>
            </a:pPr>
            <a:r>
              <a:rPr lang="en-US" altLang="en-US" sz="2000" b="1" i="1">
                <a:solidFill>
                  <a:srgbClr val="99FF66"/>
                </a:solidFill>
              </a:rPr>
              <a:t>irritation</a:t>
            </a:r>
          </a:p>
        </p:txBody>
      </p:sp>
      <p:sp>
        <p:nvSpPr>
          <p:cNvPr id="9226" name="Text Box 10">
            <a:extLst>
              <a:ext uri="{FF2B5EF4-FFF2-40B4-BE49-F238E27FC236}">
                <a16:creationId xmlns:a16="http://schemas.microsoft.com/office/drawing/2014/main" id="{AABB2E2E-84E7-4256-B4FC-C2193F4642C6}"/>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9227" name="Rectangle 12">
            <a:extLst>
              <a:ext uri="{FF2B5EF4-FFF2-40B4-BE49-F238E27FC236}">
                <a16:creationId xmlns:a16="http://schemas.microsoft.com/office/drawing/2014/main" id="{6B617A7C-5512-4162-8D0D-3E9F1145D00A}"/>
              </a:ext>
            </a:extLst>
          </p:cNvPr>
          <p:cNvSpPr>
            <a:spLocks noChangeArrowheads="1"/>
          </p:cNvSpPr>
          <p:nvPr/>
        </p:nvSpPr>
        <p:spPr bwMode="auto">
          <a:xfrm>
            <a:off x="685800" y="1752600"/>
            <a:ext cx="304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8" name="Rectangle 13">
            <a:extLst>
              <a:ext uri="{FF2B5EF4-FFF2-40B4-BE49-F238E27FC236}">
                <a16:creationId xmlns:a16="http://schemas.microsoft.com/office/drawing/2014/main" id="{8A1553E9-8BB9-41CE-914C-23B0B26B1D90}"/>
              </a:ext>
            </a:extLst>
          </p:cNvPr>
          <p:cNvSpPr>
            <a:spLocks noChangeArrowheads="1"/>
          </p:cNvSpPr>
          <p:nvPr/>
        </p:nvSpPr>
        <p:spPr bwMode="auto">
          <a:xfrm>
            <a:off x="304800" y="54864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30" name="Slide Number Placeholder 1">
            <a:extLst>
              <a:ext uri="{FF2B5EF4-FFF2-40B4-BE49-F238E27FC236}">
                <a16:creationId xmlns:a16="http://schemas.microsoft.com/office/drawing/2014/main" id="{7CB3C495-AA39-4446-B685-29C1D432E93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701FC6-03D6-44C7-BADC-324B80C8EE2F}" type="slidenum">
              <a:rPr lang="en-US" altLang="en-US"/>
              <a:pPr eaLnBrk="1" hangingPunct="1"/>
              <a:t>13</a:t>
            </a:fld>
            <a:endParaRPr lang="en-US" altLang="en-US"/>
          </a:p>
        </p:txBody>
      </p:sp>
      <p:sp>
        <p:nvSpPr>
          <p:cNvPr id="15" name="TextBox 14">
            <a:extLst>
              <a:ext uri="{FF2B5EF4-FFF2-40B4-BE49-F238E27FC236}">
                <a16:creationId xmlns:a16="http://schemas.microsoft.com/office/drawing/2014/main" id="{19D80BD1-2230-40FA-A507-66554F0F19DC}"/>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6" name="TextBox 15">
            <a:extLst>
              <a:ext uri="{FF2B5EF4-FFF2-40B4-BE49-F238E27FC236}">
                <a16:creationId xmlns:a16="http://schemas.microsoft.com/office/drawing/2014/main" id="{729CE18B-36EC-4960-B2C5-A377FA8806A8}"/>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7" name="TextBox 16">
            <a:extLst>
              <a:ext uri="{FF2B5EF4-FFF2-40B4-BE49-F238E27FC236}">
                <a16:creationId xmlns:a16="http://schemas.microsoft.com/office/drawing/2014/main" id="{B040A816-36E8-4AAF-AB34-C582ABD2912B}"/>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8" name="Text Box 14">
            <a:extLst>
              <a:ext uri="{FF2B5EF4-FFF2-40B4-BE49-F238E27FC236}">
                <a16:creationId xmlns:a16="http://schemas.microsoft.com/office/drawing/2014/main" id="{44883EFA-75D9-486A-9C93-C34CFEA0477A}"/>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01E95FAC-6612-469B-9EB4-C80EA6D52686}"/>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rgbClr val="99FF66"/>
                </a:solidFill>
              </a:rPr>
              <a:t>Sustained orbicularis </a:t>
            </a:r>
          </a:p>
          <a:p>
            <a:pPr algn="ctr" eaLnBrk="1" hangingPunct="1">
              <a:lnSpc>
                <a:spcPct val="85000"/>
              </a:lnSpc>
            </a:pPr>
            <a:r>
              <a:rPr lang="en-US" altLang="en-US" sz="2000" b="1" i="1">
                <a:solidFill>
                  <a:srgbClr val="99FF66"/>
                </a:solidFill>
              </a:rPr>
              <a:t>contraction</a:t>
            </a:r>
          </a:p>
        </p:txBody>
      </p:sp>
      <p:sp>
        <p:nvSpPr>
          <p:cNvPr id="10243" name="AutoShape 3">
            <a:extLst>
              <a:ext uri="{FF2B5EF4-FFF2-40B4-BE49-F238E27FC236}">
                <a16:creationId xmlns:a16="http://schemas.microsoft.com/office/drawing/2014/main" id="{4F20EB1B-4FDA-4CCF-BF6D-F7E0B62B456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AutoShape 4">
            <a:extLst>
              <a:ext uri="{FF2B5EF4-FFF2-40B4-BE49-F238E27FC236}">
                <a16:creationId xmlns:a16="http://schemas.microsoft.com/office/drawing/2014/main" id="{1BD9C064-0F1D-4826-B10E-1F3BBBFC3D45}"/>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AutoShape 5">
            <a:extLst>
              <a:ext uri="{FF2B5EF4-FFF2-40B4-BE49-F238E27FC236}">
                <a16:creationId xmlns:a16="http://schemas.microsoft.com/office/drawing/2014/main" id="{0B6F468C-3A66-4E8E-B24B-8747CED7A5BB}"/>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6" name="Rectangle 6">
            <a:extLst>
              <a:ext uri="{FF2B5EF4-FFF2-40B4-BE49-F238E27FC236}">
                <a16:creationId xmlns:a16="http://schemas.microsoft.com/office/drawing/2014/main" id="{F6256609-BBC4-4A9B-9D7E-EC1DF8CCDE71}"/>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7" name="Rectangle 7">
            <a:extLst>
              <a:ext uri="{FF2B5EF4-FFF2-40B4-BE49-F238E27FC236}">
                <a16:creationId xmlns:a16="http://schemas.microsoft.com/office/drawing/2014/main" id="{08C7F2E9-6EC4-4BC6-A5EB-71551F269218}"/>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10248" name="Rectangle 8">
            <a:extLst>
              <a:ext uri="{FF2B5EF4-FFF2-40B4-BE49-F238E27FC236}">
                <a16:creationId xmlns:a16="http://schemas.microsoft.com/office/drawing/2014/main" id="{14927CF8-DBC6-474E-BCF0-57D31E1D30DC}"/>
              </a:ext>
            </a:extLst>
          </p:cNvPr>
          <p:cNvSpPr>
            <a:spLocks noGrp="1" noChangeArrowheads="1"/>
          </p:cNvSpPr>
          <p:nvPr>
            <p:ph type="body" idx="1"/>
          </p:nvPr>
        </p:nvSpPr>
        <p:spPr>
          <a:xfrm>
            <a:off x="304800" y="1219200"/>
            <a:ext cx="8686800" cy="1524000"/>
          </a:xfrm>
        </p:spPr>
        <p:txBody>
          <a:bodyPr/>
          <a:lstStyle/>
          <a:p>
            <a:pPr eaLnBrk="1" hangingPunct="1"/>
            <a:r>
              <a:rPr lang="en-US" altLang="en-US" sz="2800" dirty="0">
                <a:solidFill>
                  <a:srgbClr val="0000FF"/>
                </a:solidFill>
              </a:rPr>
              <a:t>What is the ‘vicious cycle’ of spastic entropion?</a:t>
            </a:r>
            <a:endParaRPr lang="en-US" altLang="en-US" sz="1600" dirty="0">
              <a:solidFill>
                <a:srgbClr val="0000FF"/>
              </a:solidFill>
            </a:endParaRPr>
          </a:p>
        </p:txBody>
      </p:sp>
      <p:sp>
        <p:nvSpPr>
          <p:cNvPr id="10249" name="Text Box 9">
            <a:extLst>
              <a:ext uri="{FF2B5EF4-FFF2-40B4-BE49-F238E27FC236}">
                <a16:creationId xmlns:a16="http://schemas.microsoft.com/office/drawing/2014/main" id="{1239159B-2492-4A14-8F94-DE7F63FA5227}"/>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0250" name="Text Box 10">
            <a:extLst>
              <a:ext uri="{FF2B5EF4-FFF2-40B4-BE49-F238E27FC236}">
                <a16:creationId xmlns:a16="http://schemas.microsoft.com/office/drawing/2014/main" id="{2A1F6FD7-315E-4856-A1F5-4D1839CDCEC0}"/>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0251" name="Rectangle 12">
            <a:extLst>
              <a:ext uri="{FF2B5EF4-FFF2-40B4-BE49-F238E27FC236}">
                <a16:creationId xmlns:a16="http://schemas.microsoft.com/office/drawing/2014/main" id="{BEC335BF-035F-4949-9E01-AC194634126C}"/>
              </a:ext>
            </a:extLst>
          </p:cNvPr>
          <p:cNvSpPr>
            <a:spLocks noChangeArrowheads="1"/>
          </p:cNvSpPr>
          <p:nvPr/>
        </p:nvSpPr>
        <p:spPr bwMode="auto">
          <a:xfrm>
            <a:off x="685800" y="1752600"/>
            <a:ext cx="304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2" name="Rectangle 13">
            <a:extLst>
              <a:ext uri="{FF2B5EF4-FFF2-40B4-BE49-F238E27FC236}">
                <a16:creationId xmlns:a16="http://schemas.microsoft.com/office/drawing/2014/main" id="{E36A7C4C-B605-4131-8D31-513BFB3C720A}"/>
              </a:ext>
            </a:extLst>
          </p:cNvPr>
          <p:cNvSpPr>
            <a:spLocks noChangeArrowheads="1"/>
          </p:cNvSpPr>
          <p:nvPr/>
        </p:nvSpPr>
        <p:spPr bwMode="auto">
          <a:xfrm>
            <a:off x="304800" y="54864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4" name="Slide Number Placeholder 1">
            <a:extLst>
              <a:ext uri="{FF2B5EF4-FFF2-40B4-BE49-F238E27FC236}">
                <a16:creationId xmlns:a16="http://schemas.microsoft.com/office/drawing/2014/main" id="{76D62C56-190A-4C49-A1FE-C372D6CB489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413D51-32D0-450B-98AD-D16F2108A449}" type="slidenum">
              <a:rPr lang="en-US" altLang="en-US"/>
              <a:pPr eaLnBrk="1" hangingPunct="1"/>
              <a:t>14</a:t>
            </a:fld>
            <a:endParaRPr lang="en-US" altLang="en-US"/>
          </a:p>
        </p:txBody>
      </p:sp>
      <p:sp>
        <p:nvSpPr>
          <p:cNvPr id="15" name="TextBox 14">
            <a:extLst>
              <a:ext uri="{FF2B5EF4-FFF2-40B4-BE49-F238E27FC236}">
                <a16:creationId xmlns:a16="http://schemas.microsoft.com/office/drawing/2014/main" id="{9D86D149-DE2A-4FE2-A339-99A937B08C93}"/>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6" name="TextBox 15">
            <a:extLst>
              <a:ext uri="{FF2B5EF4-FFF2-40B4-BE49-F238E27FC236}">
                <a16:creationId xmlns:a16="http://schemas.microsoft.com/office/drawing/2014/main" id="{B53F3C13-02CB-4601-BC38-18C49CC09456}"/>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7" name="TextBox 16">
            <a:extLst>
              <a:ext uri="{FF2B5EF4-FFF2-40B4-BE49-F238E27FC236}">
                <a16:creationId xmlns:a16="http://schemas.microsoft.com/office/drawing/2014/main" id="{ACDD43A2-DEF4-4292-A98C-D589F9AF3D3D}"/>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8" name="Text Box 14">
            <a:extLst>
              <a:ext uri="{FF2B5EF4-FFF2-40B4-BE49-F238E27FC236}">
                <a16:creationId xmlns:a16="http://schemas.microsoft.com/office/drawing/2014/main" id="{0C399212-393F-499E-90C6-1F952F89FABD}"/>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25F1E7D5-CCF6-4518-8F72-3F45B92AF557}"/>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1267" name="AutoShape 3">
            <a:extLst>
              <a:ext uri="{FF2B5EF4-FFF2-40B4-BE49-F238E27FC236}">
                <a16:creationId xmlns:a16="http://schemas.microsoft.com/office/drawing/2014/main" id="{0EB96388-CAB5-48B6-9B70-CE9B4D997269}"/>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AutoShape 4">
            <a:extLst>
              <a:ext uri="{FF2B5EF4-FFF2-40B4-BE49-F238E27FC236}">
                <a16:creationId xmlns:a16="http://schemas.microsoft.com/office/drawing/2014/main" id="{E284AEF1-6EAE-42E7-B4F5-40416A4ECD6F}"/>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AutoShape 5">
            <a:extLst>
              <a:ext uri="{FF2B5EF4-FFF2-40B4-BE49-F238E27FC236}">
                <a16:creationId xmlns:a16="http://schemas.microsoft.com/office/drawing/2014/main" id="{ECB3B52C-962F-471C-A13D-F08D482BD0D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0" name="Rectangle 6">
            <a:extLst>
              <a:ext uri="{FF2B5EF4-FFF2-40B4-BE49-F238E27FC236}">
                <a16:creationId xmlns:a16="http://schemas.microsoft.com/office/drawing/2014/main" id="{87D49B98-2817-41C4-9A03-F145DE4C83A7}"/>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1" name="Rectangle 7">
            <a:extLst>
              <a:ext uri="{FF2B5EF4-FFF2-40B4-BE49-F238E27FC236}">
                <a16:creationId xmlns:a16="http://schemas.microsoft.com/office/drawing/2014/main" id="{4AA86ED7-F121-4A06-B877-BC5BBA9C1794}"/>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11272" name="Rectangle 8">
            <a:extLst>
              <a:ext uri="{FF2B5EF4-FFF2-40B4-BE49-F238E27FC236}">
                <a16:creationId xmlns:a16="http://schemas.microsoft.com/office/drawing/2014/main" id="{79B645A3-CAD5-4624-A725-47B33F511A35}"/>
              </a:ext>
            </a:extLst>
          </p:cNvPr>
          <p:cNvSpPr>
            <a:spLocks noGrp="1" noChangeArrowheads="1"/>
          </p:cNvSpPr>
          <p:nvPr>
            <p:ph type="body" idx="1"/>
          </p:nvPr>
        </p:nvSpPr>
        <p:spPr>
          <a:xfrm>
            <a:off x="304800" y="1219200"/>
            <a:ext cx="8686800" cy="1524000"/>
          </a:xfrm>
        </p:spPr>
        <p:txBody>
          <a:bodyPr/>
          <a:lstStyle/>
          <a:p>
            <a:pPr eaLnBrk="1" hangingPunct="1"/>
            <a:r>
              <a:rPr lang="en-US" altLang="en-US" sz="2800" dirty="0">
                <a:solidFill>
                  <a:srgbClr val="0000FF"/>
                </a:solidFill>
              </a:rPr>
              <a:t>What is the ‘vicious cycle’ of spastic entropion?</a:t>
            </a:r>
            <a:endParaRPr lang="en-US" altLang="en-US" sz="1600" dirty="0">
              <a:solidFill>
                <a:srgbClr val="0000FF"/>
              </a:solidFill>
            </a:endParaRPr>
          </a:p>
        </p:txBody>
      </p:sp>
      <p:sp>
        <p:nvSpPr>
          <p:cNvPr id="11273" name="Text Box 9">
            <a:extLst>
              <a:ext uri="{FF2B5EF4-FFF2-40B4-BE49-F238E27FC236}">
                <a16:creationId xmlns:a16="http://schemas.microsoft.com/office/drawing/2014/main" id="{06566583-0EE0-47E4-9CD6-3603620414A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1274" name="Text Box 10">
            <a:extLst>
              <a:ext uri="{FF2B5EF4-FFF2-40B4-BE49-F238E27FC236}">
                <a16:creationId xmlns:a16="http://schemas.microsoft.com/office/drawing/2014/main" id="{C5F9127F-5CB5-4DAD-88CC-1D6644A6868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1275" name="Rectangle 12">
            <a:extLst>
              <a:ext uri="{FF2B5EF4-FFF2-40B4-BE49-F238E27FC236}">
                <a16:creationId xmlns:a16="http://schemas.microsoft.com/office/drawing/2014/main" id="{DF5AEC93-ECE1-44A3-ADC7-352DE0C68406}"/>
              </a:ext>
            </a:extLst>
          </p:cNvPr>
          <p:cNvSpPr>
            <a:spLocks noChangeArrowheads="1"/>
          </p:cNvSpPr>
          <p:nvPr/>
        </p:nvSpPr>
        <p:spPr bwMode="auto">
          <a:xfrm>
            <a:off x="685800" y="1752600"/>
            <a:ext cx="304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6" name="Rectangle 13">
            <a:extLst>
              <a:ext uri="{FF2B5EF4-FFF2-40B4-BE49-F238E27FC236}">
                <a16:creationId xmlns:a16="http://schemas.microsoft.com/office/drawing/2014/main" id="{3D71961B-0318-4A5D-97FC-B6877CBACB8F}"/>
              </a:ext>
            </a:extLst>
          </p:cNvPr>
          <p:cNvSpPr>
            <a:spLocks noChangeArrowheads="1"/>
          </p:cNvSpPr>
          <p:nvPr/>
        </p:nvSpPr>
        <p:spPr bwMode="auto">
          <a:xfrm>
            <a:off x="304800" y="54864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8" name="Slide Number Placeholder 1">
            <a:extLst>
              <a:ext uri="{FF2B5EF4-FFF2-40B4-BE49-F238E27FC236}">
                <a16:creationId xmlns:a16="http://schemas.microsoft.com/office/drawing/2014/main" id="{7E78C43A-8692-4E0F-8569-D4158A9199C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6D3E95-DAA6-42D1-96D7-3E182B644D00}" type="slidenum">
              <a:rPr lang="en-US" altLang="en-US"/>
              <a:pPr eaLnBrk="1" hangingPunct="1"/>
              <a:t>15</a:t>
            </a:fld>
            <a:endParaRPr lang="en-US" altLang="en-US"/>
          </a:p>
        </p:txBody>
      </p:sp>
      <p:sp>
        <p:nvSpPr>
          <p:cNvPr id="15" name="TextBox 14">
            <a:extLst>
              <a:ext uri="{FF2B5EF4-FFF2-40B4-BE49-F238E27FC236}">
                <a16:creationId xmlns:a16="http://schemas.microsoft.com/office/drawing/2014/main" id="{ACE4000B-C1D0-47F9-8E0A-BD2553D8A811}"/>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6" name="TextBox 15">
            <a:extLst>
              <a:ext uri="{FF2B5EF4-FFF2-40B4-BE49-F238E27FC236}">
                <a16:creationId xmlns:a16="http://schemas.microsoft.com/office/drawing/2014/main" id="{8DED6470-B1C8-4146-ACB1-5A3F165FA286}"/>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7" name="TextBox 16">
            <a:extLst>
              <a:ext uri="{FF2B5EF4-FFF2-40B4-BE49-F238E27FC236}">
                <a16:creationId xmlns:a16="http://schemas.microsoft.com/office/drawing/2014/main" id="{F5FA15B9-3503-4F34-BB14-49A59F03ADD0}"/>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8" name="Text Box 14">
            <a:extLst>
              <a:ext uri="{FF2B5EF4-FFF2-40B4-BE49-F238E27FC236}">
                <a16:creationId xmlns:a16="http://schemas.microsoft.com/office/drawing/2014/main" id="{EDD35313-0B6B-4249-866A-8DA56F01ADC1}"/>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16</a:t>
            </a:fld>
            <a:endParaRPr lang="en-US" altLang="en-US"/>
          </a:p>
        </p:txBody>
      </p:sp>
      <p:sp>
        <p:nvSpPr>
          <p:cNvPr id="16" name="Rectangle 8">
            <a:extLst>
              <a:ext uri="{FF2B5EF4-FFF2-40B4-BE49-F238E27FC236}">
                <a16:creationId xmlns:a16="http://schemas.microsoft.com/office/drawing/2014/main" id="{EF004AFC-6556-44BE-B871-A48370799247}"/>
              </a:ext>
            </a:extLst>
          </p:cNvPr>
          <p:cNvSpPr txBox="1">
            <a:spLocks noChangeArrowheads="1"/>
          </p:cNvSpPr>
          <p:nvPr/>
        </p:nvSpPr>
        <p:spPr bwMode="auto">
          <a:xfrm>
            <a:off x="304800" y="1219200"/>
            <a:ext cx="868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2800" kern="0" dirty="0">
                <a:solidFill>
                  <a:srgbClr val="0000FF"/>
                </a:solidFill>
              </a:rPr>
              <a:t>Who is the classic spastic entropion </a:t>
            </a:r>
            <a:r>
              <a:rPr lang="en-US" altLang="en-US" sz="2800" kern="0" dirty="0" err="1">
                <a:solidFill>
                  <a:srgbClr val="0000FF"/>
                </a:solidFill>
              </a:rPr>
              <a:t>pt</a:t>
            </a:r>
            <a:r>
              <a:rPr lang="en-US" altLang="en-US" sz="2800" kern="0" dirty="0">
                <a:solidFill>
                  <a:srgbClr val="0000FF"/>
                </a:solidFill>
              </a:rPr>
              <a:t>?</a:t>
            </a:r>
            <a:endParaRPr lang="en-US" altLang="en-US" sz="2800" b="1" kern="0" dirty="0">
              <a:solidFill>
                <a:srgbClr val="0000FF"/>
              </a:solidFill>
            </a:endParaRPr>
          </a:p>
        </p:txBody>
      </p:sp>
      <p:sp>
        <p:nvSpPr>
          <p:cNvPr id="13" name="TextBox 12">
            <a:extLst>
              <a:ext uri="{FF2B5EF4-FFF2-40B4-BE49-F238E27FC236}">
                <a16:creationId xmlns:a16="http://schemas.microsoft.com/office/drawing/2014/main" id="{FA9A88D9-1BF0-43F6-9076-7FCF93FC7350}"/>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A9A2A33D-0301-4C68-B676-40D9C4B0313E}"/>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5" name="TextBox 14">
            <a:extLst>
              <a:ext uri="{FF2B5EF4-FFF2-40B4-BE49-F238E27FC236}">
                <a16:creationId xmlns:a16="http://schemas.microsoft.com/office/drawing/2014/main" id="{842588B6-6B8B-444F-AB09-B61CFD627884}"/>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7" name="Text Box 14">
            <a:extLst>
              <a:ext uri="{FF2B5EF4-FFF2-40B4-BE49-F238E27FC236}">
                <a16:creationId xmlns:a16="http://schemas.microsoft.com/office/drawing/2014/main" id="{79C22468-E8FE-47B5-A5E2-A3E3EDAE5760}"/>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17</a:t>
            </a:fld>
            <a:endParaRPr lang="en-US" altLang="en-US"/>
          </a:p>
        </p:txBody>
      </p:sp>
      <p:sp>
        <p:nvSpPr>
          <p:cNvPr id="15" name="Rectangle 8">
            <a:extLst>
              <a:ext uri="{FF2B5EF4-FFF2-40B4-BE49-F238E27FC236}">
                <a16:creationId xmlns:a16="http://schemas.microsoft.com/office/drawing/2014/main" id="{5B710CED-D92E-4E4C-9383-AC42D05E4A23}"/>
              </a:ext>
            </a:extLst>
          </p:cNvPr>
          <p:cNvSpPr txBox="1">
            <a:spLocks noChangeArrowheads="1"/>
          </p:cNvSpPr>
          <p:nvPr/>
        </p:nvSpPr>
        <p:spPr bwMode="auto">
          <a:xfrm>
            <a:off x="304800" y="1219200"/>
            <a:ext cx="868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2800" kern="0" dirty="0">
                <a:solidFill>
                  <a:srgbClr val="0000FF"/>
                </a:solidFill>
              </a:rPr>
              <a:t>Who is the classic spastic entropion </a:t>
            </a:r>
            <a:r>
              <a:rPr lang="en-US" altLang="en-US" sz="2800" kern="0" dirty="0" err="1">
                <a:solidFill>
                  <a:srgbClr val="0000FF"/>
                </a:solidFill>
              </a:rPr>
              <a:t>pt</a:t>
            </a:r>
            <a:r>
              <a:rPr lang="en-US" altLang="en-US" sz="2800" kern="0" dirty="0">
                <a:solidFill>
                  <a:srgbClr val="0000FF"/>
                </a:solidFill>
              </a:rPr>
              <a:t>?                An elderly individual s/p recent intraocular surgery</a:t>
            </a:r>
          </a:p>
        </p:txBody>
      </p:sp>
      <p:sp>
        <p:nvSpPr>
          <p:cNvPr id="13" name="TextBox 12">
            <a:extLst>
              <a:ext uri="{FF2B5EF4-FFF2-40B4-BE49-F238E27FC236}">
                <a16:creationId xmlns:a16="http://schemas.microsoft.com/office/drawing/2014/main" id="{A4516C1D-631C-4D44-AD57-FEE1315F933C}"/>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ACEEBF1D-9BAC-415A-8C3F-2681F2B92909}"/>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6" name="TextBox 15">
            <a:extLst>
              <a:ext uri="{FF2B5EF4-FFF2-40B4-BE49-F238E27FC236}">
                <a16:creationId xmlns:a16="http://schemas.microsoft.com/office/drawing/2014/main" id="{684DDCEF-7BF9-49C4-A3CC-3F945221B342}"/>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7" name="Text Box 14">
            <a:extLst>
              <a:ext uri="{FF2B5EF4-FFF2-40B4-BE49-F238E27FC236}">
                <a16:creationId xmlns:a16="http://schemas.microsoft.com/office/drawing/2014/main" id="{F0A8BFF4-CF1E-45C8-9B37-B1807DE3542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87770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18</a:t>
            </a:fld>
            <a:endParaRPr lang="en-US" altLang="en-US"/>
          </a:p>
        </p:txBody>
      </p:sp>
      <p:sp>
        <p:nvSpPr>
          <p:cNvPr id="13" name="TextBox 12">
            <a:extLst>
              <a:ext uri="{FF2B5EF4-FFF2-40B4-BE49-F238E27FC236}">
                <a16:creationId xmlns:a16="http://schemas.microsoft.com/office/drawing/2014/main" id="{A4516C1D-631C-4D44-AD57-FEE1315F933C}"/>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ACEEBF1D-9BAC-415A-8C3F-2681F2B92909}"/>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6" name="TextBox 15">
            <a:extLst>
              <a:ext uri="{FF2B5EF4-FFF2-40B4-BE49-F238E27FC236}">
                <a16:creationId xmlns:a16="http://schemas.microsoft.com/office/drawing/2014/main" id="{684DDCEF-7BF9-49C4-A3CC-3F945221B342}"/>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7" name="Text Box 14">
            <a:extLst>
              <a:ext uri="{FF2B5EF4-FFF2-40B4-BE49-F238E27FC236}">
                <a16:creationId xmlns:a16="http://schemas.microsoft.com/office/drawing/2014/main" id="{F0A8BFF4-CF1E-45C8-9B37-B1807DE3542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8" name="Rectangle 8">
            <a:extLst>
              <a:ext uri="{FF2B5EF4-FFF2-40B4-BE49-F238E27FC236}">
                <a16:creationId xmlns:a16="http://schemas.microsoft.com/office/drawing/2014/main" id="{6E5019DA-B68D-4F23-AE2D-A91460405BA7}"/>
              </a:ext>
            </a:extLst>
          </p:cNvPr>
          <p:cNvSpPr txBox="1">
            <a:spLocks noChangeArrowheads="1"/>
          </p:cNvSpPr>
          <p:nvPr/>
        </p:nvSpPr>
        <p:spPr bwMode="auto">
          <a:xfrm>
            <a:off x="304800" y="1219200"/>
            <a:ext cx="883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2800" kern="0" dirty="0">
                <a:solidFill>
                  <a:schemeClr val="bg1">
                    <a:lumMod val="75000"/>
                  </a:schemeClr>
                </a:solidFill>
              </a:rPr>
              <a:t>Who is the classic spastic entropion </a:t>
            </a:r>
            <a:r>
              <a:rPr lang="en-US" altLang="en-US" sz="2800" kern="0" dirty="0" err="1">
                <a:solidFill>
                  <a:schemeClr val="bg1">
                    <a:lumMod val="75000"/>
                  </a:schemeClr>
                </a:solidFill>
              </a:rPr>
              <a:t>pt</a:t>
            </a:r>
            <a:r>
              <a:rPr lang="en-US" altLang="en-US" sz="2800" kern="0" dirty="0">
                <a:solidFill>
                  <a:schemeClr val="bg1">
                    <a:lumMod val="75000"/>
                  </a:schemeClr>
                </a:solidFill>
              </a:rPr>
              <a:t>?                 An elderly individual s/p </a:t>
            </a:r>
            <a:r>
              <a:rPr lang="en-US" altLang="en-US" sz="2800" b="1" kern="0" dirty="0">
                <a:solidFill>
                  <a:srgbClr val="0000FF"/>
                </a:solidFill>
              </a:rPr>
              <a:t>recent intraocular surgery</a:t>
            </a:r>
          </a:p>
        </p:txBody>
      </p:sp>
      <p:sp>
        <p:nvSpPr>
          <p:cNvPr id="2" name="Arrow: Left 1">
            <a:extLst>
              <a:ext uri="{FF2B5EF4-FFF2-40B4-BE49-F238E27FC236}">
                <a16:creationId xmlns:a16="http://schemas.microsoft.com/office/drawing/2014/main" id="{B5E35A9C-0D2E-482C-95DF-7A5536C8C392}"/>
              </a:ext>
            </a:extLst>
          </p:cNvPr>
          <p:cNvSpPr/>
          <p:nvPr/>
        </p:nvSpPr>
        <p:spPr>
          <a:xfrm>
            <a:off x="3726868" y="3284145"/>
            <a:ext cx="4959932" cy="983055"/>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p>
        </p:txBody>
      </p:sp>
      <p:sp>
        <p:nvSpPr>
          <p:cNvPr id="4" name="Rectangle 3">
            <a:extLst>
              <a:ext uri="{FF2B5EF4-FFF2-40B4-BE49-F238E27FC236}">
                <a16:creationId xmlns:a16="http://schemas.microsoft.com/office/drawing/2014/main" id="{3E0E0CA7-EAF3-4D54-A054-D59D7BD0E557}"/>
              </a:ext>
            </a:extLst>
          </p:cNvPr>
          <p:cNvSpPr/>
          <p:nvPr/>
        </p:nvSpPr>
        <p:spPr>
          <a:xfrm>
            <a:off x="3726868" y="3160713"/>
            <a:ext cx="597205" cy="12668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536E6A54-F337-4E5C-96B3-6E793A20553A}"/>
              </a:ext>
            </a:extLst>
          </p:cNvPr>
          <p:cNvSpPr txBox="1"/>
          <p:nvPr/>
        </p:nvSpPr>
        <p:spPr>
          <a:xfrm>
            <a:off x="4026550" y="3523982"/>
            <a:ext cx="4660250" cy="523220"/>
          </a:xfrm>
          <a:prstGeom prst="rect">
            <a:avLst/>
          </a:prstGeom>
          <a:solidFill>
            <a:schemeClr val="accent1">
              <a:lumMod val="50000"/>
            </a:schemeClr>
          </a:solidFill>
        </p:spPr>
        <p:txBody>
          <a:bodyPr wrap="square" rtlCol="0">
            <a:spAutoFit/>
          </a:bodyPr>
          <a:lstStyle/>
          <a:p>
            <a:pPr eaLnBrk="1" hangingPunct="1"/>
            <a:r>
              <a:rPr lang="en-US" altLang="en-US" sz="1400" i="1" dirty="0">
                <a:solidFill>
                  <a:schemeClr val="bg1"/>
                </a:solidFill>
              </a:rPr>
              <a:t>Why does being s/p intraocular surgery put them at risk?</a:t>
            </a:r>
          </a:p>
          <a:p>
            <a:pPr eaLnBrk="1" hangingPunct="1"/>
            <a:r>
              <a:rPr lang="en-US" altLang="en-US" sz="1400" dirty="0">
                <a:solidFill>
                  <a:schemeClr val="accent1">
                    <a:lumMod val="50000"/>
                  </a:schemeClr>
                </a:solidFill>
              </a:rPr>
              <a:t>It produces ocular irritation which can kickstart the cycle</a:t>
            </a:r>
          </a:p>
        </p:txBody>
      </p:sp>
      <p:sp>
        <p:nvSpPr>
          <p:cNvPr id="5" name="Oval 4">
            <a:extLst>
              <a:ext uri="{FF2B5EF4-FFF2-40B4-BE49-F238E27FC236}">
                <a16:creationId xmlns:a16="http://schemas.microsoft.com/office/drawing/2014/main" id="{3ABD4D33-96D5-4373-959F-53B19C74758E}"/>
              </a:ext>
            </a:extLst>
          </p:cNvPr>
          <p:cNvSpPr/>
          <p:nvPr/>
        </p:nvSpPr>
        <p:spPr>
          <a:xfrm>
            <a:off x="4324072" y="1447800"/>
            <a:ext cx="4819927" cy="10073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8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491474" y="3394603"/>
            <a:ext cx="2425665" cy="720197"/>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400" b="1" i="1" dirty="0"/>
              <a:t>Ocular surface </a:t>
            </a:r>
          </a:p>
          <a:p>
            <a:pPr algn="ctr" eaLnBrk="1" hangingPunct="1">
              <a:lnSpc>
                <a:spcPct val="85000"/>
              </a:lnSpc>
            </a:pPr>
            <a:r>
              <a:rPr lang="en-US" altLang="en-US" sz="2400" b="1" i="1" dirty="0"/>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19</a:t>
            </a:fld>
            <a:endParaRPr lang="en-US" altLang="en-US"/>
          </a:p>
        </p:txBody>
      </p:sp>
      <p:sp>
        <p:nvSpPr>
          <p:cNvPr id="13" name="TextBox 12">
            <a:extLst>
              <a:ext uri="{FF2B5EF4-FFF2-40B4-BE49-F238E27FC236}">
                <a16:creationId xmlns:a16="http://schemas.microsoft.com/office/drawing/2014/main" id="{A4516C1D-631C-4D44-AD57-FEE1315F933C}"/>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ACEEBF1D-9BAC-415A-8C3F-2681F2B92909}"/>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6" name="TextBox 15">
            <a:extLst>
              <a:ext uri="{FF2B5EF4-FFF2-40B4-BE49-F238E27FC236}">
                <a16:creationId xmlns:a16="http://schemas.microsoft.com/office/drawing/2014/main" id="{684DDCEF-7BF9-49C4-A3CC-3F945221B342}"/>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7" name="Text Box 14">
            <a:extLst>
              <a:ext uri="{FF2B5EF4-FFF2-40B4-BE49-F238E27FC236}">
                <a16:creationId xmlns:a16="http://schemas.microsoft.com/office/drawing/2014/main" id="{F0A8BFF4-CF1E-45C8-9B37-B1807DE3542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8" name="Rectangle 8">
            <a:extLst>
              <a:ext uri="{FF2B5EF4-FFF2-40B4-BE49-F238E27FC236}">
                <a16:creationId xmlns:a16="http://schemas.microsoft.com/office/drawing/2014/main" id="{6E5019DA-B68D-4F23-AE2D-A91460405BA7}"/>
              </a:ext>
            </a:extLst>
          </p:cNvPr>
          <p:cNvSpPr txBox="1">
            <a:spLocks noChangeArrowheads="1"/>
          </p:cNvSpPr>
          <p:nvPr/>
        </p:nvSpPr>
        <p:spPr bwMode="auto">
          <a:xfrm>
            <a:off x="304800" y="1219200"/>
            <a:ext cx="883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r>
              <a:rPr lang="en-US" altLang="en-US" sz="2800" kern="0" dirty="0">
                <a:solidFill>
                  <a:schemeClr val="bg1">
                    <a:lumMod val="75000"/>
                  </a:schemeClr>
                </a:solidFill>
              </a:rPr>
              <a:t>Who is the classic spastic entropion </a:t>
            </a:r>
            <a:r>
              <a:rPr lang="en-US" altLang="en-US" sz="2800" kern="0" dirty="0" err="1">
                <a:solidFill>
                  <a:schemeClr val="bg1">
                    <a:lumMod val="75000"/>
                  </a:schemeClr>
                </a:solidFill>
              </a:rPr>
              <a:t>pt</a:t>
            </a:r>
            <a:r>
              <a:rPr lang="en-US" altLang="en-US" sz="2800" kern="0" dirty="0">
                <a:solidFill>
                  <a:schemeClr val="bg1">
                    <a:lumMod val="75000"/>
                  </a:schemeClr>
                </a:solidFill>
              </a:rPr>
              <a:t>?                 An elderly individual s/p </a:t>
            </a:r>
            <a:r>
              <a:rPr lang="en-US" altLang="en-US" sz="2800" b="1" kern="0" dirty="0">
                <a:solidFill>
                  <a:srgbClr val="0000FF"/>
                </a:solidFill>
              </a:rPr>
              <a:t>recent intraocular surgery</a:t>
            </a:r>
          </a:p>
        </p:txBody>
      </p:sp>
      <p:sp>
        <p:nvSpPr>
          <p:cNvPr id="2" name="Arrow: Left 1">
            <a:extLst>
              <a:ext uri="{FF2B5EF4-FFF2-40B4-BE49-F238E27FC236}">
                <a16:creationId xmlns:a16="http://schemas.microsoft.com/office/drawing/2014/main" id="{B5E35A9C-0D2E-482C-95DF-7A5536C8C392}"/>
              </a:ext>
            </a:extLst>
          </p:cNvPr>
          <p:cNvSpPr/>
          <p:nvPr/>
        </p:nvSpPr>
        <p:spPr>
          <a:xfrm>
            <a:off x="3726868" y="3284145"/>
            <a:ext cx="4959932" cy="983055"/>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p>
        </p:txBody>
      </p:sp>
      <p:sp>
        <p:nvSpPr>
          <p:cNvPr id="3" name="TextBox 2">
            <a:extLst>
              <a:ext uri="{FF2B5EF4-FFF2-40B4-BE49-F238E27FC236}">
                <a16:creationId xmlns:a16="http://schemas.microsoft.com/office/drawing/2014/main" id="{536E6A54-F337-4E5C-96B3-6E793A20553A}"/>
              </a:ext>
            </a:extLst>
          </p:cNvPr>
          <p:cNvSpPr txBox="1"/>
          <p:nvPr/>
        </p:nvSpPr>
        <p:spPr>
          <a:xfrm>
            <a:off x="4026550" y="3523982"/>
            <a:ext cx="4660250" cy="523220"/>
          </a:xfrm>
          <a:prstGeom prst="rect">
            <a:avLst/>
          </a:prstGeom>
          <a:solidFill>
            <a:schemeClr val="accent1">
              <a:lumMod val="50000"/>
            </a:schemeClr>
          </a:solidFill>
        </p:spPr>
        <p:txBody>
          <a:bodyPr wrap="square" rtlCol="0">
            <a:spAutoFit/>
          </a:bodyPr>
          <a:lstStyle/>
          <a:p>
            <a:pPr eaLnBrk="1" hangingPunct="1"/>
            <a:r>
              <a:rPr lang="en-US" altLang="en-US" sz="1400" i="1" dirty="0">
                <a:solidFill>
                  <a:schemeClr val="bg1"/>
                </a:solidFill>
              </a:rPr>
              <a:t>Why does being s/p intraocular surgery put them at risk?</a:t>
            </a:r>
          </a:p>
          <a:p>
            <a:pPr eaLnBrk="1" hangingPunct="1"/>
            <a:r>
              <a:rPr lang="en-US" altLang="en-US" sz="1400" dirty="0">
                <a:solidFill>
                  <a:schemeClr val="bg1"/>
                </a:solidFill>
              </a:rPr>
              <a:t>It produces ocular irritation which can kickstart the cycle</a:t>
            </a:r>
          </a:p>
        </p:txBody>
      </p:sp>
      <p:sp>
        <p:nvSpPr>
          <p:cNvPr id="19" name="Oval 18">
            <a:extLst>
              <a:ext uri="{FF2B5EF4-FFF2-40B4-BE49-F238E27FC236}">
                <a16:creationId xmlns:a16="http://schemas.microsoft.com/office/drawing/2014/main" id="{712A830D-F86E-4BBA-9F39-230F3889CBE0}"/>
              </a:ext>
            </a:extLst>
          </p:cNvPr>
          <p:cNvSpPr/>
          <p:nvPr/>
        </p:nvSpPr>
        <p:spPr>
          <a:xfrm>
            <a:off x="4324072" y="1447800"/>
            <a:ext cx="4819927" cy="10073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70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6148" name="Text Box 4"/>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dirty="0">
                <a:solidFill>
                  <a:srgbClr val="00FF00"/>
                </a:solidFill>
              </a:rPr>
              <a:t>Entropion</a:t>
            </a:r>
          </a:p>
        </p:txBody>
      </p:sp>
      <p:sp>
        <p:nvSpPr>
          <p:cNvPr id="6149" name="Text Box 5"/>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chemeClr val="bg1">
                    <a:lumMod val="85000"/>
                  </a:schemeClr>
                </a:solidFill>
              </a:rPr>
              <a:t>Ectropion</a:t>
            </a:r>
          </a:p>
        </p:txBody>
      </p:sp>
      <p:sp>
        <p:nvSpPr>
          <p:cNvPr id="615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1D1228-A111-4207-A4ED-CC1A55ABC044}" type="slidenum">
              <a:rPr lang="en-US" altLang="en-US" sz="1000" smtClean="0"/>
              <a:pPr>
                <a:spcBef>
                  <a:spcPct val="0"/>
                </a:spcBef>
                <a:buClrTx/>
                <a:buSzTx/>
                <a:buFontTx/>
                <a:buNone/>
              </a:pPr>
              <a:t>2</a:t>
            </a:fld>
            <a:endParaRPr lang="en-US" altLang="en-US" sz="1000"/>
          </a:p>
        </p:txBody>
      </p:sp>
      <p:sp>
        <p:nvSpPr>
          <p:cNvPr id="2" name="TextBox 1">
            <a:extLst>
              <a:ext uri="{FF2B5EF4-FFF2-40B4-BE49-F238E27FC236}">
                <a16:creationId xmlns:a16="http://schemas.microsoft.com/office/drawing/2014/main" id="{FED443BD-8340-4542-AC0D-52E190CACBD3}"/>
              </a:ext>
            </a:extLst>
          </p:cNvPr>
          <p:cNvSpPr txBox="1"/>
          <p:nvPr/>
        </p:nvSpPr>
        <p:spPr>
          <a:xfrm>
            <a:off x="794331" y="1549901"/>
            <a:ext cx="3144227" cy="1299074"/>
          </a:xfrm>
          <a:prstGeom prst="rect">
            <a:avLst/>
          </a:prstGeom>
          <a:noFill/>
        </p:spPr>
        <p:txBody>
          <a:bodyPr wrap="square" rtlCol="0">
            <a:spAutoFit/>
          </a:bodyPr>
          <a:lstStyle/>
          <a:p>
            <a:pPr algn="r">
              <a:lnSpc>
                <a:spcPts val="2400"/>
              </a:lnSpc>
            </a:pPr>
            <a:r>
              <a:rPr lang="en-US" i="1" dirty="0"/>
              <a:t>What does the term </a:t>
            </a:r>
          </a:p>
          <a:p>
            <a:pPr algn="r">
              <a:lnSpc>
                <a:spcPts val="2400"/>
              </a:lnSpc>
            </a:pPr>
            <a:r>
              <a:rPr lang="en-US" i="1" dirty="0"/>
              <a:t>mean?</a:t>
            </a:r>
          </a:p>
          <a:p>
            <a:pPr algn="r">
              <a:lnSpc>
                <a:spcPts val="2400"/>
              </a:lnSpc>
            </a:pPr>
            <a:r>
              <a:rPr lang="en-US" dirty="0"/>
              <a:t>It means the eyelid margin is turning </a:t>
            </a:r>
            <a:r>
              <a:rPr lang="en-US" b="1" dirty="0"/>
              <a:t>inward</a:t>
            </a:r>
          </a:p>
        </p:txBody>
      </p:sp>
      <p:pic>
        <p:nvPicPr>
          <p:cNvPr id="11" name="Picture 15" descr="entropion">
            <a:extLst>
              <a:ext uri="{FF2B5EF4-FFF2-40B4-BE49-F238E27FC236}">
                <a16:creationId xmlns:a16="http://schemas.microsoft.com/office/drawing/2014/main" id="{86ED7A41-0AF6-4116-B616-45C539103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46" y="3058233"/>
            <a:ext cx="348835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a:extLst>
              <a:ext uri="{FF2B5EF4-FFF2-40B4-BE49-F238E27FC236}">
                <a16:creationId xmlns:a16="http://schemas.microsoft.com/office/drawing/2014/main" id="{5B9AF5F0-0EA1-42CD-893B-20F23A32F88F}"/>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715757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C6F36-17C4-405A-AD79-8DA6CADAD4FD}"/>
              </a:ext>
            </a:extLst>
          </p:cNvPr>
          <p:cNvSpPr>
            <a:spLocks noGrp="1"/>
          </p:cNvSpPr>
          <p:nvPr>
            <p:ph type="sldNum" sz="quarter" idx="12"/>
          </p:nvPr>
        </p:nvSpPr>
        <p:spPr/>
        <p:txBody>
          <a:bodyPr/>
          <a:lstStyle/>
          <a:p>
            <a:fld id="{0E7EE95D-67A9-4A60-920D-A5AB9A7529F4}" type="slidenum">
              <a:rPr lang="en-US" altLang="en-US" smtClean="0"/>
              <a:pPr/>
              <a:t>20</a:t>
            </a:fld>
            <a:endParaRPr lang="en-US" altLang="en-US"/>
          </a:p>
        </p:txBody>
      </p:sp>
      <p:pic>
        <p:nvPicPr>
          <p:cNvPr id="1026" name="Picture 2" descr="Spastic Entropion in Corneal Ulcer - YouTube">
            <a:extLst>
              <a:ext uri="{FF2B5EF4-FFF2-40B4-BE49-F238E27FC236}">
                <a16:creationId xmlns:a16="http://schemas.microsoft.com/office/drawing/2014/main" id="{EB884257-6164-4761-AE1A-4CED4C80F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53BA63-3B62-4BF2-B9E8-7811471A790A}"/>
              </a:ext>
            </a:extLst>
          </p:cNvPr>
          <p:cNvSpPr txBox="1"/>
          <p:nvPr/>
        </p:nvSpPr>
        <p:spPr>
          <a:xfrm>
            <a:off x="969125" y="6096000"/>
            <a:ext cx="7199407" cy="369332"/>
          </a:xfrm>
          <a:prstGeom prst="rect">
            <a:avLst/>
          </a:prstGeom>
          <a:noFill/>
        </p:spPr>
        <p:txBody>
          <a:bodyPr wrap="none" rtlCol="0">
            <a:spAutoFit/>
          </a:bodyPr>
          <a:lstStyle/>
          <a:p>
            <a:pPr algn="ctr"/>
            <a:r>
              <a:rPr lang="en-US" dirty="0"/>
              <a:t>An interesting aside: Spastic entropion precipitated by a corneal ulcer</a:t>
            </a:r>
          </a:p>
        </p:txBody>
      </p:sp>
      <p:sp>
        <p:nvSpPr>
          <p:cNvPr id="7" name="Text Box 14">
            <a:extLst>
              <a:ext uri="{FF2B5EF4-FFF2-40B4-BE49-F238E27FC236}">
                <a16:creationId xmlns:a16="http://schemas.microsoft.com/office/drawing/2014/main" id="{B492DE54-DD35-4071-8B3E-1A163BBC9D74}"/>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44668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Sustained orbicularis </a:t>
            </a:r>
          </a:p>
          <a:p>
            <a:pPr algn="ctr" eaLnBrk="1" hangingPunct="1">
              <a:lnSpc>
                <a:spcPct val="85000"/>
              </a:lnSpc>
            </a:pPr>
            <a:r>
              <a:rPr lang="en-US" altLang="en-US" sz="2000" b="1" i="1">
                <a:solidFill>
                  <a:schemeClr val="bg1">
                    <a:lumMod val="75000"/>
                  </a:schemeClr>
                </a:solidFill>
              </a:rPr>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14344" name="Rectangle 8">
            <a:extLst>
              <a:ext uri="{FF2B5EF4-FFF2-40B4-BE49-F238E27FC236}">
                <a16:creationId xmlns:a16="http://schemas.microsoft.com/office/drawing/2014/main" id="{00F8FB0B-D29F-4877-9C34-EF7A540FBA73}"/>
              </a:ext>
            </a:extLst>
          </p:cNvPr>
          <p:cNvSpPr>
            <a:spLocks noGrp="1" noChangeArrowheads="1"/>
          </p:cNvSpPr>
          <p:nvPr>
            <p:ph type="body" idx="1"/>
          </p:nvPr>
        </p:nvSpPr>
        <p:spPr>
          <a:xfrm>
            <a:off x="304800" y="1219200"/>
            <a:ext cx="8686800" cy="1219200"/>
          </a:xfrm>
        </p:spPr>
        <p:txBody>
          <a:bodyPr/>
          <a:lstStyle/>
          <a:p>
            <a:pPr eaLnBrk="1" hangingPunct="1"/>
            <a:r>
              <a:rPr lang="en-US" altLang="en-US" sz="2800" dirty="0">
                <a:solidFill>
                  <a:srgbClr val="0000FF"/>
                </a:solidFill>
              </a:rPr>
              <a:t>Who is the classic spastic entropion </a:t>
            </a:r>
            <a:r>
              <a:rPr lang="en-US" altLang="en-US" sz="2800" dirty="0" err="1">
                <a:solidFill>
                  <a:srgbClr val="0000FF"/>
                </a:solidFill>
              </a:rPr>
              <a:t>pt</a:t>
            </a:r>
            <a:r>
              <a:rPr lang="en-US" altLang="en-US" sz="2800" dirty="0">
                <a:solidFill>
                  <a:srgbClr val="0000FF"/>
                </a:solidFill>
              </a:rPr>
              <a:t>?                </a:t>
            </a:r>
            <a:r>
              <a:rPr lang="en-US" altLang="en-US" sz="2800" dirty="0">
                <a:solidFill>
                  <a:schemeClr val="bg1">
                    <a:lumMod val="75000"/>
                  </a:schemeClr>
                </a:solidFill>
              </a:rPr>
              <a:t>An </a:t>
            </a:r>
            <a:r>
              <a:rPr lang="en-US" altLang="en-US" sz="2800" b="1" dirty="0">
                <a:solidFill>
                  <a:srgbClr val="0000FF"/>
                </a:solidFill>
              </a:rPr>
              <a:t>elderly individual </a:t>
            </a:r>
            <a:r>
              <a:rPr lang="en-US" altLang="en-US" sz="2800" dirty="0">
                <a:solidFill>
                  <a:schemeClr val="bg1">
                    <a:lumMod val="75000"/>
                  </a:schemeClr>
                </a:solidFill>
              </a:rPr>
              <a:t>s/p recent intraocular surgery</a:t>
            </a:r>
            <a:endParaRPr lang="en-US" altLang="en-US" sz="2800" b="1" dirty="0">
              <a:solidFill>
                <a:schemeClr val="bg1">
                  <a:lumMod val="75000"/>
                </a:schemeClr>
              </a:solidFill>
            </a:endParaRP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Ocular surface </a:t>
            </a:r>
          </a:p>
          <a:p>
            <a:pPr algn="ctr" eaLnBrk="1" hangingPunct="1">
              <a:lnSpc>
                <a:spcPct val="85000"/>
              </a:lnSpc>
            </a:pPr>
            <a:r>
              <a:rPr lang="en-US" altLang="en-US" sz="2000" b="1" i="1">
                <a:solidFill>
                  <a:schemeClr val="bg1">
                    <a:lumMod val="75000"/>
                  </a:schemeClr>
                </a:solidFill>
              </a:rPr>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dirty="0">
                <a:solidFill>
                  <a:schemeClr val="bg1">
                    <a:lumMod val="75000"/>
                  </a:schemeClr>
                </a:solidFill>
              </a:rPr>
              <a:t>Inward rotation of </a:t>
            </a:r>
          </a:p>
          <a:p>
            <a:pPr algn="ctr" eaLnBrk="1" hangingPunct="1">
              <a:lnSpc>
                <a:spcPct val="85000"/>
              </a:lnSpc>
            </a:pPr>
            <a:r>
              <a:rPr lang="en-US" altLang="en-US" sz="2000" b="1" i="1" dirty="0">
                <a:solidFill>
                  <a:schemeClr val="bg1">
                    <a:lumMod val="75000"/>
                  </a:schemeClr>
                </a:solidFill>
              </a:rPr>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21</a:t>
            </a:fld>
            <a:endParaRPr lang="en-US" altLang="en-US"/>
          </a:p>
        </p:txBody>
      </p:sp>
      <p:sp>
        <p:nvSpPr>
          <p:cNvPr id="14" name="TextBox 1">
            <a:extLst>
              <a:ext uri="{FF2B5EF4-FFF2-40B4-BE49-F238E27FC236}">
                <a16:creationId xmlns:a16="http://schemas.microsoft.com/office/drawing/2014/main" id="{2FD3D687-ED1D-45BD-BDED-C5FB2ADC7359}"/>
              </a:ext>
            </a:extLst>
          </p:cNvPr>
          <p:cNvSpPr txBox="1">
            <a:spLocks noChangeArrowheads="1"/>
          </p:cNvSpPr>
          <p:nvPr/>
        </p:nvSpPr>
        <p:spPr bwMode="auto">
          <a:xfrm>
            <a:off x="967247" y="5559255"/>
            <a:ext cx="7338554"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are the elderly predisposed to acute spastic entropion?</a:t>
            </a:r>
            <a:endParaRPr lang="en-US" altLang="en-US" sz="1600" i="1" dirty="0">
              <a:solidFill>
                <a:srgbClr val="FFFF00"/>
              </a:solidFill>
            </a:endParaRPr>
          </a:p>
          <a:p>
            <a:pPr eaLnBrk="1" hangingPunct="1"/>
            <a:r>
              <a:rPr lang="en-US" altLang="en-US" sz="1600" dirty="0">
                <a:solidFill>
                  <a:srgbClr val="FFFF00"/>
                </a:solidFill>
              </a:rPr>
              <a:t>Because of the involutional changes that are inevitably present in these pts—changes that make possible the </a:t>
            </a:r>
            <a:r>
              <a:rPr lang="en-US" altLang="en-US" sz="1600" dirty="0" err="1">
                <a:solidFill>
                  <a:srgbClr val="FFFF00"/>
                </a:solidFill>
              </a:rPr>
              <a:t>inturning</a:t>
            </a:r>
            <a:r>
              <a:rPr lang="en-US" altLang="en-US" sz="1600" dirty="0">
                <a:solidFill>
                  <a:srgbClr val="FFFF00"/>
                </a:solidFill>
              </a:rPr>
              <a:t> of the lid margin</a:t>
            </a:r>
          </a:p>
        </p:txBody>
      </p:sp>
      <p:sp>
        <p:nvSpPr>
          <p:cNvPr id="15" name="TextBox 14">
            <a:extLst>
              <a:ext uri="{FF2B5EF4-FFF2-40B4-BE49-F238E27FC236}">
                <a16:creationId xmlns:a16="http://schemas.microsoft.com/office/drawing/2014/main" id="{B4C3347A-022F-48A7-9A0A-486D730FBCD3}"/>
              </a:ext>
            </a:extLst>
          </p:cNvPr>
          <p:cNvSpPr txBox="1"/>
          <p:nvPr/>
        </p:nvSpPr>
        <p:spPr>
          <a:xfrm>
            <a:off x="1695726" y="467201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6" name="TextBox 15">
            <a:extLst>
              <a:ext uri="{FF2B5EF4-FFF2-40B4-BE49-F238E27FC236}">
                <a16:creationId xmlns:a16="http://schemas.microsoft.com/office/drawing/2014/main" id="{DD74DD3A-9623-4FD6-AC65-042CF1882440}"/>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7" name="TextBox 16">
            <a:extLst>
              <a:ext uri="{FF2B5EF4-FFF2-40B4-BE49-F238E27FC236}">
                <a16:creationId xmlns:a16="http://schemas.microsoft.com/office/drawing/2014/main" id="{84112FDC-235D-4286-96A0-5CC79052D53D}"/>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8" name="Text Box 14">
            <a:extLst>
              <a:ext uri="{FF2B5EF4-FFF2-40B4-BE49-F238E27FC236}">
                <a16:creationId xmlns:a16="http://schemas.microsoft.com/office/drawing/2014/main" id="{2A7350F2-2AEE-453F-8813-C7D58B9E7BFC}"/>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202841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Sustained orbicularis </a:t>
            </a:r>
          </a:p>
          <a:p>
            <a:pPr algn="ctr" eaLnBrk="1" hangingPunct="1">
              <a:lnSpc>
                <a:spcPct val="85000"/>
              </a:lnSpc>
            </a:pPr>
            <a:r>
              <a:rPr lang="en-US" altLang="en-US" sz="2000" b="1" i="1">
                <a:solidFill>
                  <a:schemeClr val="bg1">
                    <a:lumMod val="75000"/>
                  </a:schemeClr>
                </a:solidFill>
              </a:rPr>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14344" name="Rectangle 8">
            <a:extLst>
              <a:ext uri="{FF2B5EF4-FFF2-40B4-BE49-F238E27FC236}">
                <a16:creationId xmlns:a16="http://schemas.microsoft.com/office/drawing/2014/main" id="{00F8FB0B-D29F-4877-9C34-EF7A540FBA73}"/>
              </a:ext>
            </a:extLst>
          </p:cNvPr>
          <p:cNvSpPr>
            <a:spLocks noGrp="1" noChangeArrowheads="1"/>
          </p:cNvSpPr>
          <p:nvPr>
            <p:ph type="body" idx="1"/>
          </p:nvPr>
        </p:nvSpPr>
        <p:spPr>
          <a:xfrm>
            <a:off x="304800" y="1219200"/>
            <a:ext cx="8686800" cy="1219200"/>
          </a:xfrm>
        </p:spPr>
        <p:txBody>
          <a:bodyPr/>
          <a:lstStyle/>
          <a:p>
            <a:pPr eaLnBrk="1" hangingPunct="1"/>
            <a:r>
              <a:rPr lang="en-US" altLang="en-US" sz="2800" dirty="0">
                <a:solidFill>
                  <a:srgbClr val="0000FF"/>
                </a:solidFill>
              </a:rPr>
              <a:t>Who is the classic spastic entropion </a:t>
            </a:r>
            <a:r>
              <a:rPr lang="en-US" altLang="en-US" sz="2800" dirty="0" err="1">
                <a:solidFill>
                  <a:srgbClr val="0000FF"/>
                </a:solidFill>
              </a:rPr>
              <a:t>pt</a:t>
            </a:r>
            <a:r>
              <a:rPr lang="en-US" altLang="en-US" sz="2800" dirty="0">
                <a:solidFill>
                  <a:srgbClr val="0000FF"/>
                </a:solidFill>
              </a:rPr>
              <a:t>?                </a:t>
            </a:r>
            <a:r>
              <a:rPr lang="en-US" altLang="en-US" sz="2800" dirty="0">
                <a:solidFill>
                  <a:schemeClr val="bg1">
                    <a:lumMod val="75000"/>
                  </a:schemeClr>
                </a:solidFill>
              </a:rPr>
              <a:t>An </a:t>
            </a:r>
            <a:r>
              <a:rPr lang="en-US" altLang="en-US" sz="2800" b="1" dirty="0">
                <a:solidFill>
                  <a:srgbClr val="0000FF"/>
                </a:solidFill>
              </a:rPr>
              <a:t>elderly individual </a:t>
            </a:r>
            <a:r>
              <a:rPr lang="en-US" altLang="en-US" sz="2800" dirty="0">
                <a:solidFill>
                  <a:schemeClr val="bg1">
                    <a:lumMod val="75000"/>
                  </a:schemeClr>
                </a:solidFill>
              </a:rPr>
              <a:t>s/p recent intraocular surgery</a:t>
            </a:r>
            <a:endParaRPr lang="en-US" altLang="en-US" sz="2800" b="1" dirty="0">
              <a:solidFill>
                <a:schemeClr val="bg1">
                  <a:lumMod val="75000"/>
                </a:schemeClr>
              </a:solidFill>
            </a:endParaRP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Ocular surface </a:t>
            </a:r>
          </a:p>
          <a:p>
            <a:pPr algn="ctr" eaLnBrk="1" hangingPunct="1">
              <a:lnSpc>
                <a:spcPct val="85000"/>
              </a:lnSpc>
            </a:pPr>
            <a:r>
              <a:rPr lang="en-US" altLang="en-US" sz="2000" b="1" i="1">
                <a:solidFill>
                  <a:schemeClr val="bg1">
                    <a:lumMod val="75000"/>
                  </a:schemeClr>
                </a:solidFill>
              </a:rPr>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22</a:t>
            </a:fld>
            <a:endParaRPr lang="en-US" altLang="en-US"/>
          </a:p>
        </p:txBody>
      </p:sp>
      <p:sp>
        <p:nvSpPr>
          <p:cNvPr id="14" name="TextBox 1">
            <a:extLst>
              <a:ext uri="{FF2B5EF4-FFF2-40B4-BE49-F238E27FC236}">
                <a16:creationId xmlns:a16="http://schemas.microsoft.com/office/drawing/2014/main" id="{6116CC0D-D2CF-44C1-BCA1-04DE1E3ADE8A}"/>
              </a:ext>
            </a:extLst>
          </p:cNvPr>
          <p:cNvSpPr txBox="1">
            <a:spLocks noChangeArrowheads="1"/>
          </p:cNvSpPr>
          <p:nvPr/>
        </p:nvSpPr>
        <p:spPr bwMode="auto">
          <a:xfrm>
            <a:off x="967247" y="5559255"/>
            <a:ext cx="7338554"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are the elderly predisposed to acute spastic entropion?</a:t>
            </a:r>
          </a:p>
          <a:p>
            <a:pPr eaLnBrk="1" hangingPunct="1"/>
            <a:r>
              <a:rPr lang="en-US" altLang="en-US" sz="1600" dirty="0">
                <a:solidFill>
                  <a:srgbClr val="0000FF"/>
                </a:solidFill>
              </a:rPr>
              <a:t>Because of the involutional changes that are inevitably present in these pts—changes that make possible the </a:t>
            </a:r>
            <a:r>
              <a:rPr lang="en-US" altLang="en-US" sz="1600" dirty="0" err="1">
                <a:solidFill>
                  <a:srgbClr val="0000FF"/>
                </a:solidFill>
              </a:rPr>
              <a:t>inturning</a:t>
            </a:r>
            <a:r>
              <a:rPr lang="en-US" altLang="en-US" sz="1600" dirty="0">
                <a:solidFill>
                  <a:srgbClr val="0000FF"/>
                </a:solidFill>
              </a:rPr>
              <a:t> of the lid margin</a:t>
            </a:r>
          </a:p>
        </p:txBody>
      </p:sp>
      <p:sp>
        <p:nvSpPr>
          <p:cNvPr id="15" name="TextBox 14">
            <a:extLst>
              <a:ext uri="{FF2B5EF4-FFF2-40B4-BE49-F238E27FC236}">
                <a16:creationId xmlns:a16="http://schemas.microsoft.com/office/drawing/2014/main" id="{AA3BE20B-AF1A-4884-8225-6DC65CC4A0B1}"/>
              </a:ext>
            </a:extLst>
          </p:cNvPr>
          <p:cNvSpPr txBox="1"/>
          <p:nvPr/>
        </p:nvSpPr>
        <p:spPr>
          <a:xfrm>
            <a:off x="1695726" y="467201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6" name="TextBox 15">
            <a:extLst>
              <a:ext uri="{FF2B5EF4-FFF2-40B4-BE49-F238E27FC236}">
                <a16:creationId xmlns:a16="http://schemas.microsoft.com/office/drawing/2014/main" id="{FB92CA7F-5BA5-4D87-B9C3-251A5F896C82}"/>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7" name="TextBox 16">
            <a:extLst>
              <a:ext uri="{FF2B5EF4-FFF2-40B4-BE49-F238E27FC236}">
                <a16:creationId xmlns:a16="http://schemas.microsoft.com/office/drawing/2014/main" id="{2D638EF9-BED7-482A-9507-B38986DBC8D1}"/>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8" name="Text Box 14">
            <a:extLst>
              <a:ext uri="{FF2B5EF4-FFF2-40B4-BE49-F238E27FC236}">
                <a16:creationId xmlns:a16="http://schemas.microsoft.com/office/drawing/2014/main" id="{EE605AF4-1DD6-4972-A47C-03F251D595F7}"/>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580293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Sustained orbicularis </a:t>
            </a:r>
          </a:p>
          <a:p>
            <a:pPr algn="ctr" eaLnBrk="1" hangingPunct="1">
              <a:lnSpc>
                <a:spcPct val="85000"/>
              </a:lnSpc>
            </a:pPr>
            <a:r>
              <a:rPr lang="en-US" altLang="en-US" sz="2000" b="1" i="1">
                <a:solidFill>
                  <a:schemeClr val="bg1">
                    <a:lumMod val="75000"/>
                  </a:schemeClr>
                </a:solidFill>
              </a:rPr>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14344" name="Rectangle 8">
            <a:extLst>
              <a:ext uri="{FF2B5EF4-FFF2-40B4-BE49-F238E27FC236}">
                <a16:creationId xmlns:a16="http://schemas.microsoft.com/office/drawing/2014/main" id="{00F8FB0B-D29F-4877-9C34-EF7A540FBA73}"/>
              </a:ext>
            </a:extLst>
          </p:cNvPr>
          <p:cNvSpPr>
            <a:spLocks noGrp="1" noChangeArrowheads="1"/>
          </p:cNvSpPr>
          <p:nvPr>
            <p:ph type="body" idx="1"/>
          </p:nvPr>
        </p:nvSpPr>
        <p:spPr>
          <a:xfrm>
            <a:off x="304800" y="1219200"/>
            <a:ext cx="8686800" cy="1219200"/>
          </a:xfrm>
        </p:spPr>
        <p:txBody>
          <a:bodyPr/>
          <a:lstStyle/>
          <a:p>
            <a:pPr eaLnBrk="1" hangingPunct="1"/>
            <a:r>
              <a:rPr lang="en-US" altLang="en-US" sz="2800" dirty="0">
                <a:solidFill>
                  <a:srgbClr val="0000FF"/>
                </a:solidFill>
              </a:rPr>
              <a:t>Who is the classic spastic entropion </a:t>
            </a:r>
            <a:r>
              <a:rPr lang="en-US" altLang="en-US" sz="2800" dirty="0" err="1">
                <a:solidFill>
                  <a:srgbClr val="0000FF"/>
                </a:solidFill>
              </a:rPr>
              <a:t>pt</a:t>
            </a:r>
            <a:r>
              <a:rPr lang="en-US" altLang="en-US" sz="2800" dirty="0">
                <a:solidFill>
                  <a:srgbClr val="0000FF"/>
                </a:solidFill>
              </a:rPr>
              <a:t>?                </a:t>
            </a:r>
            <a:r>
              <a:rPr lang="en-US" altLang="en-US" sz="2800" dirty="0">
                <a:solidFill>
                  <a:schemeClr val="bg1">
                    <a:lumMod val="75000"/>
                  </a:schemeClr>
                </a:solidFill>
              </a:rPr>
              <a:t>An </a:t>
            </a:r>
            <a:r>
              <a:rPr lang="en-US" altLang="en-US" sz="2800" b="1" dirty="0">
                <a:solidFill>
                  <a:srgbClr val="0000FF"/>
                </a:solidFill>
              </a:rPr>
              <a:t>elderly individual </a:t>
            </a:r>
            <a:r>
              <a:rPr lang="en-US" altLang="en-US" sz="2800" dirty="0">
                <a:solidFill>
                  <a:schemeClr val="bg1">
                    <a:lumMod val="75000"/>
                  </a:schemeClr>
                </a:solidFill>
              </a:rPr>
              <a:t>s/p recent intraocular surgery</a:t>
            </a:r>
            <a:endParaRPr lang="en-US" altLang="en-US" sz="2800" b="1" dirty="0">
              <a:solidFill>
                <a:schemeClr val="bg1">
                  <a:lumMod val="75000"/>
                </a:schemeClr>
              </a:solidFill>
            </a:endParaRP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Ocular surface </a:t>
            </a:r>
          </a:p>
          <a:p>
            <a:pPr algn="ctr" eaLnBrk="1" hangingPunct="1">
              <a:lnSpc>
                <a:spcPct val="85000"/>
              </a:lnSpc>
            </a:pPr>
            <a:r>
              <a:rPr lang="en-US" altLang="en-US" sz="2000" b="1" i="1">
                <a:solidFill>
                  <a:schemeClr val="bg1">
                    <a:lumMod val="75000"/>
                  </a:schemeClr>
                </a:solidFill>
              </a:rPr>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23</a:t>
            </a:fld>
            <a:endParaRPr lang="en-US" altLang="en-US"/>
          </a:p>
        </p:txBody>
      </p:sp>
      <p:sp>
        <p:nvSpPr>
          <p:cNvPr id="14349" name="TextBox 1">
            <a:extLst>
              <a:ext uri="{FF2B5EF4-FFF2-40B4-BE49-F238E27FC236}">
                <a16:creationId xmlns:a16="http://schemas.microsoft.com/office/drawing/2014/main" id="{C3F5E0BA-B927-4FFE-9C76-3871CAA94647}"/>
              </a:ext>
            </a:extLst>
          </p:cNvPr>
          <p:cNvSpPr txBox="1">
            <a:spLocks noChangeArrowheads="1"/>
          </p:cNvSpPr>
          <p:nvPr/>
        </p:nvSpPr>
        <p:spPr bwMode="auto">
          <a:xfrm>
            <a:off x="967247" y="5559255"/>
            <a:ext cx="7338554"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65000"/>
                  </a:schemeClr>
                </a:solidFill>
              </a:rPr>
              <a:t>Why are the elderly predisposed to acute spastic entropion?</a:t>
            </a:r>
          </a:p>
          <a:p>
            <a:pPr eaLnBrk="1" hangingPunct="1"/>
            <a:r>
              <a:rPr lang="en-US" altLang="en-US" sz="1600" dirty="0">
                <a:solidFill>
                  <a:schemeClr val="bg1">
                    <a:lumMod val="65000"/>
                  </a:schemeClr>
                </a:solidFill>
              </a:rPr>
              <a:t>Because of the </a:t>
            </a:r>
            <a:r>
              <a:rPr lang="en-US" altLang="en-US" sz="1600" b="1" dirty="0">
                <a:solidFill>
                  <a:srgbClr val="0000FF"/>
                </a:solidFill>
              </a:rPr>
              <a:t>involutional changes </a:t>
            </a:r>
            <a:r>
              <a:rPr lang="en-US" altLang="en-US" sz="1600" dirty="0">
                <a:solidFill>
                  <a:schemeClr val="bg1">
                    <a:lumMod val="65000"/>
                  </a:schemeClr>
                </a:solidFill>
              </a:rPr>
              <a:t>that are inevitably present in these pts—changes that make possible the </a:t>
            </a:r>
            <a:r>
              <a:rPr lang="en-US" altLang="en-US" sz="1600" dirty="0" err="1">
                <a:solidFill>
                  <a:schemeClr val="bg1">
                    <a:lumMod val="65000"/>
                  </a:schemeClr>
                </a:solidFill>
              </a:rPr>
              <a:t>inturning</a:t>
            </a:r>
            <a:r>
              <a:rPr lang="en-US" altLang="en-US" sz="1600" dirty="0">
                <a:solidFill>
                  <a:schemeClr val="bg1">
                    <a:lumMod val="65000"/>
                  </a:schemeClr>
                </a:solidFill>
              </a:rPr>
              <a:t> of the lid margin</a:t>
            </a:r>
          </a:p>
        </p:txBody>
      </p:sp>
      <p:sp>
        <p:nvSpPr>
          <p:cNvPr id="2" name="TextBox 1">
            <a:extLst>
              <a:ext uri="{FF2B5EF4-FFF2-40B4-BE49-F238E27FC236}">
                <a16:creationId xmlns:a16="http://schemas.microsoft.com/office/drawing/2014/main" id="{73EA35F2-D678-4767-A9FA-217BEF3B9AFF}"/>
              </a:ext>
            </a:extLst>
          </p:cNvPr>
          <p:cNvSpPr txBox="1"/>
          <p:nvPr/>
        </p:nvSpPr>
        <p:spPr>
          <a:xfrm>
            <a:off x="4753708" y="5350767"/>
            <a:ext cx="4390292" cy="1384995"/>
          </a:xfrm>
          <a:prstGeom prst="rect">
            <a:avLst/>
          </a:prstGeom>
          <a:solidFill>
            <a:schemeClr val="accent6">
              <a:lumMod val="40000"/>
              <a:lumOff val="60000"/>
            </a:schemeClr>
          </a:solidFill>
        </p:spPr>
        <p:txBody>
          <a:bodyPr wrap="square" rtlCol="0">
            <a:spAutoFit/>
          </a:bodyPr>
          <a:lstStyle/>
          <a:p>
            <a:pPr eaLnBrk="1" hangingPunct="1"/>
            <a:r>
              <a:rPr lang="en-US" altLang="en-US" sz="1400" i="1" dirty="0">
                <a:solidFill>
                  <a:srgbClr val="0000FF"/>
                </a:solidFill>
              </a:rPr>
              <a:t>What are the involutional changes that place elderly pts at risk for spastic entropion?</a:t>
            </a:r>
          </a:p>
          <a:p>
            <a:pPr eaLnBrk="1" hangingPunct="1"/>
            <a:r>
              <a:rPr lang="en-US" altLang="en-US" sz="1400" dirty="0">
                <a:solidFill>
                  <a:srgbClr val="0000FF"/>
                </a:solidFill>
              </a:rPr>
              <a:t>--</a:t>
            </a:r>
            <a:r>
              <a:rPr lang="en-US" altLang="en-US" sz="1400" dirty="0">
                <a:solidFill>
                  <a:schemeClr val="accent6">
                    <a:lumMod val="40000"/>
                    <a:lumOff val="60000"/>
                  </a:schemeClr>
                </a:solidFill>
              </a:rPr>
              <a:t>Horizontal lid laxity</a:t>
            </a:r>
          </a:p>
          <a:p>
            <a:pPr eaLnBrk="1" hangingPunct="1"/>
            <a:r>
              <a:rPr lang="en-US" altLang="en-US" sz="1400" dirty="0">
                <a:solidFill>
                  <a:srgbClr val="0000FF"/>
                </a:solidFill>
              </a:rPr>
              <a:t>--</a:t>
            </a:r>
            <a:r>
              <a:rPr lang="en-US" altLang="en-US" sz="1400" dirty="0">
                <a:solidFill>
                  <a:schemeClr val="accent6">
                    <a:lumMod val="40000"/>
                    <a:lumOff val="60000"/>
                  </a:schemeClr>
                </a:solidFill>
              </a:rPr>
              <a:t>Dis-insertion of the  eyelid retractors  from the lower border of the tarsal plate</a:t>
            </a:r>
          </a:p>
          <a:p>
            <a:pPr eaLnBrk="1" hangingPunct="1"/>
            <a:r>
              <a:rPr lang="en-US" altLang="en-US" sz="1400" dirty="0">
                <a:solidFill>
                  <a:srgbClr val="0000FF"/>
                </a:solidFill>
              </a:rPr>
              <a:t>--</a:t>
            </a:r>
            <a:r>
              <a:rPr lang="en-US" altLang="en-US" sz="1400" dirty="0">
                <a:solidFill>
                  <a:schemeClr val="accent6">
                    <a:lumMod val="40000"/>
                    <a:lumOff val="60000"/>
                  </a:schemeClr>
                </a:solidFill>
              </a:rPr>
              <a:t>Enophthalmos  due to age-related loss of orbital fat</a:t>
            </a:r>
          </a:p>
        </p:txBody>
      </p:sp>
      <p:sp>
        <p:nvSpPr>
          <p:cNvPr id="15" name="TextBox 14">
            <a:extLst>
              <a:ext uri="{FF2B5EF4-FFF2-40B4-BE49-F238E27FC236}">
                <a16:creationId xmlns:a16="http://schemas.microsoft.com/office/drawing/2014/main" id="{444D18BE-F381-4E85-A7C2-F3ACDF078DA6}"/>
              </a:ext>
            </a:extLst>
          </p:cNvPr>
          <p:cNvSpPr txBox="1"/>
          <p:nvPr/>
        </p:nvSpPr>
        <p:spPr>
          <a:xfrm>
            <a:off x="1695726" y="467201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6" name="TextBox 15">
            <a:extLst>
              <a:ext uri="{FF2B5EF4-FFF2-40B4-BE49-F238E27FC236}">
                <a16:creationId xmlns:a16="http://schemas.microsoft.com/office/drawing/2014/main" id="{34327BA9-8AD8-4BFD-B615-771C8F94D3DC}"/>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7" name="TextBox 16">
            <a:extLst>
              <a:ext uri="{FF2B5EF4-FFF2-40B4-BE49-F238E27FC236}">
                <a16:creationId xmlns:a16="http://schemas.microsoft.com/office/drawing/2014/main" id="{857E8D12-F184-4784-BEE2-D8D5080E032F}"/>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9" name="Text Box 14">
            <a:extLst>
              <a:ext uri="{FF2B5EF4-FFF2-40B4-BE49-F238E27FC236}">
                <a16:creationId xmlns:a16="http://schemas.microsoft.com/office/drawing/2014/main" id="{FD6A1BD8-759F-453B-8F4F-2A9638AE5CE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3" name="Oval 2">
            <a:extLst>
              <a:ext uri="{FF2B5EF4-FFF2-40B4-BE49-F238E27FC236}">
                <a16:creationId xmlns:a16="http://schemas.microsoft.com/office/drawing/2014/main" id="{9C87F808-F863-4CD9-A903-D2E063E19E2F}"/>
              </a:ext>
            </a:extLst>
          </p:cNvPr>
          <p:cNvSpPr/>
          <p:nvPr/>
        </p:nvSpPr>
        <p:spPr>
          <a:xfrm>
            <a:off x="2300654" y="5701042"/>
            <a:ext cx="2362200" cy="54742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9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Sustained orbicularis </a:t>
            </a:r>
          </a:p>
          <a:p>
            <a:pPr algn="ctr" eaLnBrk="1" hangingPunct="1">
              <a:lnSpc>
                <a:spcPct val="85000"/>
              </a:lnSpc>
            </a:pPr>
            <a:r>
              <a:rPr lang="en-US" altLang="en-US" sz="2000" b="1" i="1">
                <a:solidFill>
                  <a:schemeClr val="bg1">
                    <a:lumMod val="75000"/>
                  </a:schemeClr>
                </a:solidFill>
              </a:rPr>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Q/A</a:t>
            </a:r>
          </a:p>
        </p:txBody>
      </p:sp>
      <p:sp>
        <p:nvSpPr>
          <p:cNvPr id="14344" name="Rectangle 8">
            <a:extLst>
              <a:ext uri="{FF2B5EF4-FFF2-40B4-BE49-F238E27FC236}">
                <a16:creationId xmlns:a16="http://schemas.microsoft.com/office/drawing/2014/main" id="{00F8FB0B-D29F-4877-9C34-EF7A540FBA73}"/>
              </a:ext>
            </a:extLst>
          </p:cNvPr>
          <p:cNvSpPr>
            <a:spLocks noGrp="1" noChangeArrowheads="1"/>
          </p:cNvSpPr>
          <p:nvPr>
            <p:ph type="body" idx="1"/>
          </p:nvPr>
        </p:nvSpPr>
        <p:spPr>
          <a:xfrm>
            <a:off x="304800" y="1219200"/>
            <a:ext cx="8686800" cy="1219200"/>
          </a:xfrm>
        </p:spPr>
        <p:txBody>
          <a:bodyPr/>
          <a:lstStyle/>
          <a:p>
            <a:pPr eaLnBrk="1" hangingPunct="1"/>
            <a:r>
              <a:rPr lang="en-US" altLang="en-US" sz="2800" dirty="0">
                <a:solidFill>
                  <a:srgbClr val="0000FF"/>
                </a:solidFill>
              </a:rPr>
              <a:t>Who is the classic spastic entropion </a:t>
            </a:r>
            <a:r>
              <a:rPr lang="en-US" altLang="en-US" sz="2800" dirty="0" err="1">
                <a:solidFill>
                  <a:srgbClr val="0000FF"/>
                </a:solidFill>
              </a:rPr>
              <a:t>pt</a:t>
            </a:r>
            <a:r>
              <a:rPr lang="en-US" altLang="en-US" sz="2800" dirty="0">
                <a:solidFill>
                  <a:srgbClr val="0000FF"/>
                </a:solidFill>
              </a:rPr>
              <a:t>?                </a:t>
            </a:r>
            <a:r>
              <a:rPr lang="en-US" altLang="en-US" sz="2800" dirty="0">
                <a:solidFill>
                  <a:schemeClr val="bg1">
                    <a:lumMod val="75000"/>
                  </a:schemeClr>
                </a:solidFill>
              </a:rPr>
              <a:t>An </a:t>
            </a:r>
            <a:r>
              <a:rPr lang="en-US" altLang="en-US" sz="2800" b="1" dirty="0">
                <a:solidFill>
                  <a:srgbClr val="0000FF"/>
                </a:solidFill>
              </a:rPr>
              <a:t>elderly individual </a:t>
            </a:r>
            <a:r>
              <a:rPr lang="en-US" altLang="en-US" sz="2800" dirty="0">
                <a:solidFill>
                  <a:schemeClr val="bg1">
                    <a:lumMod val="75000"/>
                  </a:schemeClr>
                </a:solidFill>
              </a:rPr>
              <a:t>s/p recent intraocular surgery</a:t>
            </a:r>
            <a:endParaRPr lang="en-US" altLang="en-US" sz="2800" b="1" dirty="0">
              <a:solidFill>
                <a:schemeClr val="bg1">
                  <a:lumMod val="75000"/>
                </a:schemeClr>
              </a:solidFill>
            </a:endParaRP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Ocular surface </a:t>
            </a:r>
          </a:p>
          <a:p>
            <a:pPr algn="ctr" eaLnBrk="1" hangingPunct="1">
              <a:lnSpc>
                <a:spcPct val="85000"/>
              </a:lnSpc>
            </a:pPr>
            <a:r>
              <a:rPr lang="en-US" altLang="en-US" sz="2000" b="1" i="1">
                <a:solidFill>
                  <a:schemeClr val="bg1">
                    <a:lumMod val="75000"/>
                  </a:schemeClr>
                </a:solidFill>
              </a:rPr>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24</a:t>
            </a:fld>
            <a:endParaRPr lang="en-US" altLang="en-US"/>
          </a:p>
        </p:txBody>
      </p:sp>
      <p:sp>
        <p:nvSpPr>
          <p:cNvPr id="14349" name="TextBox 1">
            <a:extLst>
              <a:ext uri="{FF2B5EF4-FFF2-40B4-BE49-F238E27FC236}">
                <a16:creationId xmlns:a16="http://schemas.microsoft.com/office/drawing/2014/main" id="{C3F5E0BA-B927-4FFE-9C76-3871CAA94647}"/>
              </a:ext>
            </a:extLst>
          </p:cNvPr>
          <p:cNvSpPr txBox="1">
            <a:spLocks noChangeArrowheads="1"/>
          </p:cNvSpPr>
          <p:nvPr/>
        </p:nvSpPr>
        <p:spPr bwMode="auto">
          <a:xfrm>
            <a:off x="967247" y="5559255"/>
            <a:ext cx="7338554"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65000"/>
                  </a:schemeClr>
                </a:solidFill>
              </a:rPr>
              <a:t>Why are the elderly predisposed to acute spastic entropion?</a:t>
            </a:r>
          </a:p>
          <a:p>
            <a:pPr eaLnBrk="1" hangingPunct="1"/>
            <a:r>
              <a:rPr lang="en-US" altLang="en-US" sz="1600" dirty="0">
                <a:solidFill>
                  <a:schemeClr val="bg1">
                    <a:lumMod val="65000"/>
                  </a:schemeClr>
                </a:solidFill>
              </a:rPr>
              <a:t>Because of the </a:t>
            </a:r>
            <a:r>
              <a:rPr lang="en-US" altLang="en-US" sz="1600" b="1" dirty="0">
                <a:solidFill>
                  <a:srgbClr val="0000FF"/>
                </a:solidFill>
              </a:rPr>
              <a:t>involutional changes </a:t>
            </a:r>
            <a:r>
              <a:rPr lang="en-US" altLang="en-US" sz="1600" dirty="0">
                <a:solidFill>
                  <a:schemeClr val="bg1">
                    <a:lumMod val="65000"/>
                  </a:schemeClr>
                </a:solidFill>
              </a:rPr>
              <a:t>that are inevitably present in these pts—changes that make possible the </a:t>
            </a:r>
            <a:r>
              <a:rPr lang="en-US" altLang="en-US" sz="1600" dirty="0" err="1">
                <a:solidFill>
                  <a:schemeClr val="bg1">
                    <a:lumMod val="65000"/>
                  </a:schemeClr>
                </a:solidFill>
              </a:rPr>
              <a:t>inturning</a:t>
            </a:r>
            <a:r>
              <a:rPr lang="en-US" altLang="en-US" sz="1600" dirty="0">
                <a:solidFill>
                  <a:schemeClr val="bg1">
                    <a:lumMod val="65000"/>
                  </a:schemeClr>
                </a:solidFill>
              </a:rPr>
              <a:t> of the lid margin</a:t>
            </a:r>
          </a:p>
        </p:txBody>
      </p:sp>
      <p:sp>
        <p:nvSpPr>
          <p:cNvPr id="2" name="TextBox 1">
            <a:extLst>
              <a:ext uri="{FF2B5EF4-FFF2-40B4-BE49-F238E27FC236}">
                <a16:creationId xmlns:a16="http://schemas.microsoft.com/office/drawing/2014/main" id="{73EA35F2-D678-4767-A9FA-217BEF3B9AFF}"/>
              </a:ext>
            </a:extLst>
          </p:cNvPr>
          <p:cNvSpPr txBox="1"/>
          <p:nvPr/>
        </p:nvSpPr>
        <p:spPr>
          <a:xfrm>
            <a:off x="4753708" y="5350767"/>
            <a:ext cx="4390292" cy="1384995"/>
          </a:xfrm>
          <a:prstGeom prst="rect">
            <a:avLst/>
          </a:prstGeom>
          <a:solidFill>
            <a:schemeClr val="accent6">
              <a:lumMod val="40000"/>
              <a:lumOff val="60000"/>
            </a:schemeClr>
          </a:solidFill>
        </p:spPr>
        <p:txBody>
          <a:bodyPr wrap="square" rtlCol="0">
            <a:spAutoFit/>
          </a:bodyPr>
          <a:lstStyle/>
          <a:p>
            <a:pPr eaLnBrk="1" hangingPunct="1"/>
            <a:r>
              <a:rPr lang="en-US" altLang="en-US" sz="1400" i="1" dirty="0">
                <a:solidFill>
                  <a:srgbClr val="0000FF"/>
                </a:solidFill>
              </a:rPr>
              <a:t>What are the involutional changes that place elderly pts at risk for spastic entropion?</a:t>
            </a:r>
          </a:p>
          <a:p>
            <a:pPr eaLnBrk="1" hangingPunct="1"/>
            <a:r>
              <a:rPr lang="en-US" altLang="en-US" sz="1400" dirty="0">
                <a:solidFill>
                  <a:srgbClr val="0000FF"/>
                </a:solidFill>
              </a:rPr>
              <a:t>--Horizontal lid laxity</a:t>
            </a:r>
          </a:p>
          <a:p>
            <a:pPr eaLnBrk="1" hangingPunct="1"/>
            <a:r>
              <a:rPr lang="en-US" altLang="en-US" sz="1400" dirty="0">
                <a:solidFill>
                  <a:srgbClr val="0000FF"/>
                </a:solidFill>
              </a:rPr>
              <a:t>--Dis-insertion of the  eyelid retractors  from the lower border of the tarsal plate</a:t>
            </a:r>
          </a:p>
          <a:p>
            <a:pPr eaLnBrk="1" hangingPunct="1"/>
            <a:r>
              <a:rPr lang="en-US" altLang="en-US" sz="1400" dirty="0">
                <a:solidFill>
                  <a:srgbClr val="0000FF"/>
                </a:solidFill>
              </a:rPr>
              <a:t>--Enophthalmos  due to age-related loss of orbital fat</a:t>
            </a:r>
          </a:p>
        </p:txBody>
      </p:sp>
      <p:sp>
        <p:nvSpPr>
          <p:cNvPr id="3" name="Rectangle 2">
            <a:extLst>
              <a:ext uri="{FF2B5EF4-FFF2-40B4-BE49-F238E27FC236}">
                <a16:creationId xmlns:a16="http://schemas.microsoft.com/office/drawing/2014/main" id="{011B65F3-7D78-484C-8D15-64067263B87B}"/>
              </a:ext>
            </a:extLst>
          </p:cNvPr>
          <p:cNvSpPr/>
          <p:nvPr/>
        </p:nvSpPr>
        <p:spPr>
          <a:xfrm>
            <a:off x="6477000" y="5978295"/>
            <a:ext cx="1295400" cy="26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two words</a:t>
            </a:r>
          </a:p>
        </p:txBody>
      </p:sp>
      <p:sp>
        <p:nvSpPr>
          <p:cNvPr id="16" name="Rectangle 15">
            <a:extLst>
              <a:ext uri="{FF2B5EF4-FFF2-40B4-BE49-F238E27FC236}">
                <a16:creationId xmlns:a16="http://schemas.microsoft.com/office/drawing/2014/main" id="{B83F6275-D793-4A84-9025-690E0F457FC3}"/>
              </a:ext>
            </a:extLst>
          </p:cNvPr>
          <p:cNvSpPr/>
          <p:nvPr/>
        </p:nvSpPr>
        <p:spPr>
          <a:xfrm>
            <a:off x="4953000" y="6455116"/>
            <a:ext cx="1158875" cy="252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one word</a:t>
            </a:r>
          </a:p>
        </p:txBody>
      </p:sp>
      <p:sp>
        <p:nvSpPr>
          <p:cNvPr id="17" name="TextBox 16">
            <a:extLst>
              <a:ext uri="{FF2B5EF4-FFF2-40B4-BE49-F238E27FC236}">
                <a16:creationId xmlns:a16="http://schemas.microsoft.com/office/drawing/2014/main" id="{33443D24-C2CC-43FE-B172-C7E6BC7067BB}"/>
              </a:ext>
            </a:extLst>
          </p:cNvPr>
          <p:cNvSpPr txBox="1"/>
          <p:nvPr/>
        </p:nvSpPr>
        <p:spPr>
          <a:xfrm>
            <a:off x="1695726" y="467201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8" name="TextBox 17">
            <a:extLst>
              <a:ext uri="{FF2B5EF4-FFF2-40B4-BE49-F238E27FC236}">
                <a16:creationId xmlns:a16="http://schemas.microsoft.com/office/drawing/2014/main" id="{95BDEBE7-1337-4A14-816A-AE9961D17AA9}"/>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9" name="TextBox 18">
            <a:extLst>
              <a:ext uri="{FF2B5EF4-FFF2-40B4-BE49-F238E27FC236}">
                <a16:creationId xmlns:a16="http://schemas.microsoft.com/office/drawing/2014/main" id="{4E48E3B3-02C8-4D5A-B70E-EED96AE5EC58}"/>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20" name="Text Box 14">
            <a:extLst>
              <a:ext uri="{FF2B5EF4-FFF2-40B4-BE49-F238E27FC236}">
                <a16:creationId xmlns:a16="http://schemas.microsoft.com/office/drawing/2014/main" id="{371CEE87-205E-4F8B-8865-912C535AD237}"/>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1" name="Oval 20">
            <a:extLst>
              <a:ext uri="{FF2B5EF4-FFF2-40B4-BE49-F238E27FC236}">
                <a16:creationId xmlns:a16="http://schemas.microsoft.com/office/drawing/2014/main" id="{3BBD76CF-9524-4AFE-B46D-C480637D9F7B}"/>
              </a:ext>
            </a:extLst>
          </p:cNvPr>
          <p:cNvSpPr/>
          <p:nvPr/>
        </p:nvSpPr>
        <p:spPr>
          <a:xfrm>
            <a:off x="2300654" y="5701042"/>
            <a:ext cx="2362200" cy="54742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96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Sustained orbicularis </a:t>
            </a:r>
          </a:p>
          <a:p>
            <a:pPr algn="ctr" eaLnBrk="1" hangingPunct="1">
              <a:lnSpc>
                <a:spcPct val="85000"/>
              </a:lnSpc>
            </a:pPr>
            <a:r>
              <a:rPr lang="en-US" altLang="en-US" sz="2000" b="1" i="1">
                <a:solidFill>
                  <a:schemeClr val="bg1">
                    <a:lumMod val="75000"/>
                  </a:schemeClr>
                </a:solidFill>
              </a:rPr>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7">
            <a:extLst>
              <a:ext uri="{FF2B5EF4-FFF2-40B4-BE49-F238E27FC236}">
                <a16:creationId xmlns:a16="http://schemas.microsoft.com/office/drawing/2014/main" id="{98DEE617-61CC-4851-894F-09FF46EAC331}"/>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14344" name="Rectangle 8">
            <a:extLst>
              <a:ext uri="{FF2B5EF4-FFF2-40B4-BE49-F238E27FC236}">
                <a16:creationId xmlns:a16="http://schemas.microsoft.com/office/drawing/2014/main" id="{00F8FB0B-D29F-4877-9C34-EF7A540FBA73}"/>
              </a:ext>
            </a:extLst>
          </p:cNvPr>
          <p:cNvSpPr>
            <a:spLocks noGrp="1" noChangeArrowheads="1"/>
          </p:cNvSpPr>
          <p:nvPr>
            <p:ph type="body" idx="1"/>
          </p:nvPr>
        </p:nvSpPr>
        <p:spPr>
          <a:xfrm>
            <a:off x="304800" y="1219200"/>
            <a:ext cx="8686800" cy="1219200"/>
          </a:xfrm>
        </p:spPr>
        <p:txBody>
          <a:bodyPr/>
          <a:lstStyle/>
          <a:p>
            <a:pPr eaLnBrk="1" hangingPunct="1"/>
            <a:r>
              <a:rPr lang="en-US" altLang="en-US" sz="2800" dirty="0">
                <a:solidFill>
                  <a:srgbClr val="0000FF"/>
                </a:solidFill>
              </a:rPr>
              <a:t>Who is the classic spastic entropion </a:t>
            </a:r>
            <a:r>
              <a:rPr lang="en-US" altLang="en-US" sz="2800" dirty="0" err="1">
                <a:solidFill>
                  <a:srgbClr val="0000FF"/>
                </a:solidFill>
              </a:rPr>
              <a:t>pt</a:t>
            </a:r>
            <a:r>
              <a:rPr lang="en-US" altLang="en-US" sz="2800" dirty="0">
                <a:solidFill>
                  <a:srgbClr val="0000FF"/>
                </a:solidFill>
              </a:rPr>
              <a:t>?                </a:t>
            </a:r>
            <a:r>
              <a:rPr lang="en-US" altLang="en-US" sz="2800" dirty="0">
                <a:solidFill>
                  <a:schemeClr val="bg1">
                    <a:lumMod val="75000"/>
                  </a:schemeClr>
                </a:solidFill>
              </a:rPr>
              <a:t>An </a:t>
            </a:r>
            <a:r>
              <a:rPr lang="en-US" altLang="en-US" sz="2800" b="1" dirty="0">
                <a:solidFill>
                  <a:srgbClr val="0000FF"/>
                </a:solidFill>
              </a:rPr>
              <a:t>elderly individual </a:t>
            </a:r>
            <a:r>
              <a:rPr lang="en-US" altLang="en-US" sz="2800" dirty="0">
                <a:solidFill>
                  <a:schemeClr val="bg1">
                    <a:lumMod val="75000"/>
                  </a:schemeClr>
                </a:solidFill>
              </a:rPr>
              <a:t>s/p recent intraocular surgery</a:t>
            </a:r>
            <a:endParaRPr lang="en-US" altLang="en-US" sz="2800" b="1" dirty="0">
              <a:solidFill>
                <a:schemeClr val="bg1">
                  <a:lumMod val="75000"/>
                </a:schemeClr>
              </a:solidFill>
            </a:endParaRP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Ocular surface </a:t>
            </a:r>
          </a:p>
          <a:p>
            <a:pPr algn="ctr" eaLnBrk="1" hangingPunct="1">
              <a:lnSpc>
                <a:spcPct val="85000"/>
              </a:lnSpc>
            </a:pPr>
            <a:r>
              <a:rPr lang="en-US" altLang="en-US" sz="2000" b="1" i="1">
                <a:solidFill>
                  <a:schemeClr val="bg1">
                    <a:lumMod val="75000"/>
                  </a:schemeClr>
                </a:solidFill>
              </a:rPr>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25</a:t>
            </a:fld>
            <a:endParaRPr lang="en-US" altLang="en-US"/>
          </a:p>
        </p:txBody>
      </p:sp>
      <p:sp>
        <p:nvSpPr>
          <p:cNvPr id="14349" name="TextBox 1">
            <a:extLst>
              <a:ext uri="{FF2B5EF4-FFF2-40B4-BE49-F238E27FC236}">
                <a16:creationId xmlns:a16="http://schemas.microsoft.com/office/drawing/2014/main" id="{C3F5E0BA-B927-4FFE-9C76-3871CAA94647}"/>
              </a:ext>
            </a:extLst>
          </p:cNvPr>
          <p:cNvSpPr txBox="1">
            <a:spLocks noChangeArrowheads="1"/>
          </p:cNvSpPr>
          <p:nvPr/>
        </p:nvSpPr>
        <p:spPr bwMode="auto">
          <a:xfrm>
            <a:off x="967247" y="5559255"/>
            <a:ext cx="7338554"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65000"/>
                  </a:schemeClr>
                </a:solidFill>
              </a:rPr>
              <a:t>Why are the elderly predisposed to acute spastic entropion?</a:t>
            </a:r>
          </a:p>
          <a:p>
            <a:pPr eaLnBrk="1" hangingPunct="1"/>
            <a:r>
              <a:rPr lang="en-US" altLang="en-US" sz="1600" dirty="0">
                <a:solidFill>
                  <a:schemeClr val="bg1">
                    <a:lumMod val="65000"/>
                  </a:schemeClr>
                </a:solidFill>
              </a:rPr>
              <a:t>Because of the </a:t>
            </a:r>
            <a:r>
              <a:rPr lang="en-US" altLang="en-US" sz="1600" b="1" dirty="0">
                <a:solidFill>
                  <a:srgbClr val="0000FF"/>
                </a:solidFill>
              </a:rPr>
              <a:t>involutional changes </a:t>
            </a:r>
            <a:r>
              <a:rPr lang="en-US" altLang="en-US" sz="1600" dirty="0">
                <a:solidFill>
                  <a:schemeClr val="bg1">
                    <a:lumMod val="65000"/>
                  </a:schemeClr>
                </a:solidFill>
              </a:rPr>
              <a:t>that are inevitably present in these pts—changes that make possible the </a:t>
            </a:r>
            <a:r>
              <a:rPr lang="en-US" altLang="en-US" sz="1600" dirty="0" err="1">
                <a:solidFill>
                  <a:schemeClr val="bg1">
                    <a:lumMod val="65000"/>
                  </a:schemeClr>
                </a:solidFill>
              </a:rPr>
              <a:t>inturning</a:t>
            </a:r>
            <a:r>
              <a:rPr lang="en-US" altLang="en-US" sz="1600" dirty="0">
                <a:solidFill>
                  <a:schemeClr val="bg1">
                    <a:lumMod val="65000"/>
                  </a:schemeClr>
                </a:solidFill>
              </a:rPr>
              <a:t> of the lid margin</a:t>
            </a:r>
          </a:p>
        </p:txBody>
      </p:sp>
      <p:sp>
        <p:nvSpPr>
          <p:cNvPr id="2" name="TextBox 1">
            <a:extLst>
              <a:ext uri="{FF2B5EF4-FFF2-40B4-BE49-F238E27FC236}">
                <a16:creationId xmlns:a16="http://schemas.microsoft.com/office/drawing/2014/main" id="{73EA35F2-D678-4767-A9FA-217BEF3B9AFF}"/>
              </a:ext>
            </a:extLst>
          </p:cNvPr>
          <p:cNvSpPr txBox="1"/>
          <p:nvPr/>
        </p:nvSpPr>
        <p:spPr>
          <a:xfrm>
            <a:off x="4753708" y="5350767"/>
            <a:ext cx="4390292" cy="1384995"/>
          </a:xfrm>
          <a:prstGeom prst="rect">
            <a:avLst/>
          </a:prstGeom>
          <a:solidFill>
            <a:schemeClr val="accent6">
              <a:lumMod val="40000"/>
              <a:lumOff val="60000"/>
            </a:schemeClr>
          </a:solidFill>
        </p:spPr>
        <p:txBody>
          <a:bodyPr wrap="square" rtlCol="0">
            <a:spAutoFit/>
          </a:bodyPr>
          <a:lstStyle/>
          <a:p>
            <a:pPr eaLnBrk="1" hangingPunct="1"/>
            <a:r>
              <a:rPr lang="en-US" altLang="en-US" sz="1400" i="1" dirty="0">
                <a:solidFill>
                  <a:srgbClr val="0000FF"/>
                </a:solidFill>
              </a:rPr>
              <a:t>What are the involutional changes that place elderly pts at risk for spastic entropion?</a:t>
            </a:r>
          </a:p>
          <a:p>
            <a:pPr eaLnBrk="1" hangingPunct="1"/>
            <a:r>
              <a:rPr lang="en-US" altLang="en-US" sz="1400" dirty="0">
                <a:solidFill>
                  <a:srgbClr val="0000FF"/>
                </a:solidFill>
              </a:rPr>
              <a:t>--Horizontal lid laxity</a:t>
            </a:r>
          </a:p>
          <a:p>
            <a:pPr eaLnBrk="1" hangingPunct="1"/>
            <a:r>
              <a:rPr lang="en-US" altLang="en-US" sz="1400" dirty="0">
                <a:solidFill>
                  <a:srgbClr val="0000FF"/>
                </a:solidFill>
              </a:rPr>
              <a:t>--Dis-insertion of the  eyelid retractors  from the lower border of the tarsal plate</a:t>
            </a:r>
          </a:p>
          <a:p>
            <a:pPr eaLnBrk="1" hangingPunct="1"/>
            <a:r>
              <a:rPr lang="en-US" altLang="en-US" sz="1400" dirty="0">
                <a:solidFill>
                  <a:srgbClr val="0000FF"/>
                </a:solidFill>
              </a:rPr>
              <a:t>--Enophthalmos  due to age-related loss of orbital fat</a:t>
            </a:r>
          </a:p>
        </p:txBody>
      </p:sp>
      <p:sp>
        <p:nvSpPr>
          <p:cNvPr id="15" name="TextBox 14">
            <a:extLst>
              <a:ext uri="{FF2B5EF4-FFF2-40B4-BE49-F238E27FC236}">
                <a16:creationId xmlns:a16="http://schemas.microsoft.com/office/drawing/2014/main" id="{A4B3FCB5-5F31-4EDC-8C25-43D67E4178E0}"/>
              </a:ext>
            </a:extLst>
          </p:cNvPr>
          <p:cNvSpPr txBox="1"/>
          <p:nvPr/>
        </p:nvSpPr>
        <p:spPr>
          <a:xfrm>
            <a:off x="1695726" y="467201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6" name="TextBox 15">
            <a:extLst>
              <a:ext uri="{FF2B5EF4-FFF2-40B4-BE49-F238E27FC236}">
                <a16:creationId xmlns:a16="http://schemas.microsoft.com/office/drawing/2014/main" id="{F92E6440-37BA-426B-886E-5AD0595BE878}"/>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7" name="TextBox 16">
            <a:extLst>
              <a:ext uri="{FF2B5EF4-FFF2-40B4-BE49-F238E27FC236}">
                <a16:creationId xmlns:a16="http://schemas.microsoft.com/office/drawing/2014/main" id="{C4791528-2D91-4FD4-9D4F-A29A7EE1A3AF}"/>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8" name="Text Box 14">
            <a:extLst>
              <a:ext uri="{FF2B5EF4-FFF2-40B4-BE49-F238E27FC236}">
                <a16:creationId xmlns:a16="http://schemas.microsoft.com/office/drawing/2014/main" id="{2C62607A-00B2-4DB6-9851-93A145A1A201}"/>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9" name="Oval 18">
            <a:extLst>
              <a:ext uri="{FF2B5EF4-FFF2-40B4-BE49-F238E27FC236}">
                <a16:creationId xmlns:a16="http://schemas.microsoft.com/office/drawing/2014/main" id="{1FF38235-DF93-40F9-AB88-49EC35245B54}"/>
              </a:ext>
            </a:extLst>
          </p:cNvPr>
          <p:cNvSpPr/>
          <p:nvPr/>
        </p:nvSpPr>
        <p:spPr>
          <a:xfrm>
            <a:off x="2300654" y="5701042"/>
            <a:ext cx="2362200" cy="54742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90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CDA18E57-1D93-4536-88E3-15B773C6E8A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dirty="0">
                <a:solidFill>
                  <a:schemeClr val="bg1">
                    <a:lumMod val="75000"/>
                  </a:schemeClr>
                </a:solidFill>
              </a:rPr>
              <a:t>Sustained orbicularis </a:t>
            </a:r>
          </a:p>
          <a:p>
            <a:pPr algn="ctr" eaLnBrk="1" hangingPunct="1">
              <a:lnSpc>
                <a:spcPct val="85000"/>
              </a:lnSpc>
            </a:pPr>
            <a:r>
              <a:rPr lang="en-US" altLang="en-US" sz="2000" b="1" i="1" dirty="0">
                <a:solidFill>
                  <a:schemeClr val="bg1">
                    <a:lumMod val="75000"/>
                  </a:schemeClr>
                </a:solidFill>
              </a:rPr>
              <a:t>contraction</a:t>
            </a:r>
          </a:p>
        </p:txBody>
      </p:sp>
      <p:sp>
        <p:nvSpPr>
          <p:cNvPr id="14339" name="AutoShape 3">
            <a:extLst>
              <a:ext uri="{FF2B5EF4-FFF2-40B4-BE49-F238E27FC236}">
                <a16:creationId xmlns:a16="http://schemas.microsoft.com/office/drawing/2014/main" id="{DCFC3A62-BFA8-49B1-8D0E-BD08898E70E3}"/>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lumMod val="95000"/>
            </a:schemeClr>
          </a:solidFill>
          <a:ln w="9525">
            <a:solidFill>
              <a:schemeClr val="bg1">
                <a:lumMod val="85000"/>
              </a:schemeClr>
            </a:solidFill>
            <a:miter lim="800000"/>
            <a:headEnd/>
            <a:tailEnd/>
          </a:ln>
          <a:effectLst/>
        </p:spPr>
        <p:txBody>
          <a:bodyPr wrap="none" anchor="ctr"/>
          <a:lstStyle/>
          <a:p>
            <a:endParaRPr lang="en-US"/>
          </a:p>
        </p:txBody>
      </p:sp>
      <p:sp>
        <p:nvSpPr>
          <p:cNvPr id="14340" name="AutoShape 4">
            <a:extLst>
              <a:ext uri="{FF2B5EF4-FFF2-40B4-BE49-F238E27FC236}">
                <a16:creationId xmlns:a16="http://schemas.microsoft.com/office/drawing/2014/main" id="{84AC34D7-C8BD-4FCA-9F7C-B6E9A803E941}"/>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lumMod val="95000"/>
            </a:schemeClr>
          </a:solidFill>
          <a:ln w="9525">
            <a:solidFill>
              <a:schemeClr val="bg1">
                <a:lumMod val="85000"/>
              </a:schemeClr>
            </a:solidFill>
            <a:miter lim="800000"/>
            <a:headEnd/>
            <a:tailEnd/>
          </a:ln>
          <a:effectLst/>
        </p:spPr>
        <p:txBody>
          <a:bodyPr wrap="none" anchor="ctr"/>
          <a:lstStyle/>
          <a:p>
            <a:endParaRPr lang="en-US"/>
          </a:p>
        </p:txBody>
      </p:sp>
      <p:sp>
        <p:nvSpPr>
          <p:cNvPr id="14341" name="AutoShape 5">
            <a:extLst>
              <a:ext uri="{FF2B5EF4-FFF2-40B4-BE49-F238E27FC236}">
                <a16:creationId xmlns:a16="http://schemas.microsoft.com/office/drawing/2014/main" id="{67191F18-5F66-419F-85A5-74FACCC5AE7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bg1">
              <a:lumMod val="95000"/>
            </a:schemeClr>
          </a:solidFill>
          <a:ln w="9525">
            <a:solidFill>
              <a:schemeClr val="bg1">
                <a:lumMod val="85000"/>
              </a:schemeClr>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77815332-9381-4D6C-90E8-204CA350F38F}"/>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4" name="Rectangle 8">
            <a:extLst>
              <a:ext uri="{FF2B5EF4-FFF2-40B4-BE49-F238E27FC236}">
                <a16:creationId xmlns:a16="http://schemas.microsoft.com/office/drawing/2014/main" id="{00F8FB0B-D29F-4877-9C34-EF7A540FBA73}"/>
              </a:ext>
            </a:extLst>
          </p:cNvPr>
          <p:cNvSpPr>
            <a:spLocks noGrp="1" noChangeArrowheads="1"/>
          </p:cNvSpPr>
          <p:nvPr>
            <p:ph type="body" idx="1"/>
          </p:nvPr>
        </p:nvSpPr>
        <p:spPr>
          <a:xfrm>
            <a:off x="304800" y="1219200"/>
            <a:ext cx="8686800" cy="1219200"/>
          </a:xfrm>
        </p:spPr>
        <p:txBody>
          <a:bodyPr/>
          <a:lstStyle/>
          <a:p>
            <a:pPr eaLnBrk="1" hangingPunct="1"/>
            <a:r>
              <a:rPr lang="en-US" altLang="en-US" sz="2800" dirty="0">
                <a:solidFill>
                  <a:schemeClr val="bg1">
                    <a:lumMod val="75000"/>
                  </a:schemeClr>
                </a:solidFill>
              </a:rPr>
              <a:t>Who is the classic spastic entropion </a:t>
            </a:r>
            <a:r>
              <a:rPr lang="en-US" altLang="en-US" sz="2800" dirty="0" err="1">
                <a:solidFill>
                  <a:schemeClr val="bg1">
                    <a:lumMod val="75000"/>
                  </a:schemeClr>
                </a:solidFill>
              </a:rPr>
              <a:t>pt</a:t>
            </a:r>
            <a:r>
              <a:rPr lang="en-US" altLang="en-US" sz="2800" dirty="0">
                <a:solidFill>
                  <a:schemeClr val="bg1">
                    <a:lumMod val="75000"/>
                  </a:schemeClr>
                </a:solidFill>
              </a:rPr>
              <a:t>?                An </a:t>
            </a:r>
            <a:r>
              <a:rPr lang="en-US" altLang="en-US" sz="2800" b="1" dirty="0">
                <a:solidFill>
                  <a:schemeClr val="bg1">
                    <a:lumMod val="75000"/>
                  </a:schemeClr>
                </a:solidFill>
              </a:rPr>
              <a:t>elderly individual </a:t>
            </a:r>
            <a:r>
              <a:rPr lang="en-US" altLang="en-US" sz="2800" dirty="0">
                <a:solidFill>
                  <a:schemeClr val="bg1">
                    <a:lumMod val="75000"/>
                  </a:schemeClr>
                </a:solidFill>
              </a:rPr>
              <a:t>s/p recent intraocular surgery</a:t>
            </a:r>
            <a:endParaRPr lang="en-US" altLang="en-US" sz="2800" b="1" dirty="0">
              <a:solidFill>
                <a:schemeClr val="bg1">
                  <a:lumMod val="75000"/>
                </a:schemeClr>
              </a:solidFill>
            </a:endParaRPr>
          </a:p>
        </p:txBody>
      </p:sp>
      <p:sp>
        <p:nvSpPr>
          <p:cNvPr id="14345" name="Text Box 9">
            <a:extLst>
              <a:ext uri="{FF2B5EF4-FFF2-40B4-BE49-F238E27FC236}">
                <a16:creationId xmlns:a16="http://schemas.microsoft.com/office/drawing/2014/main" id="{EDDEEE02-BDF3-41CE-9C36-F397BDB8F03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65000"/>
                  </a:schemeClr>
                </a:solidFill>
              </a:rPr>
              <a:t>Ocular surface </a:t>
            </a:r>
          </a:p>
          <a:p>
            <a:pPr algn="ctr" eaLnBrk="1" hangingPunct="1">
              <a:lnSpc>
                <a:spcPct val="85000"/>
              </a:lnSpc>
            </a:pPr>
            <a:r>
              <a:rPr lang="en-US" altLang="en-US" sz="2000" b="1" i="1">
                <a:solidFill>
                  <a:schemeClr val="bg1">
                    <a:lumMod val="65000"/>
                  </a:schemeClr>
                </a:solidFill>
              </a:rPr>
              <a:t>irritation</a:t>
            </a:r>
          </a:p>
        </p:txBody>
      </p:sp>
      <p:sp>
        <p:nvSpPr>
          <p:cNvPr id="14346" name="Text Box 10">
            <a:extLst>
              <a:ext uri="{FF2B5EF4-FFF2-40B4-BE49-F238E27FC236}">
                <a16:creationId xmlns:a16="http://schemas.microsoft.com/office/drawing/2014/main" id="{782590A2-372C-41B6-B322-E268D9CB182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Inward rotation of </a:t>
            </a:r>
          </a:p>
          <a:p>
            <a:pPr algn="ctr" eaLnBrk="1" hangingPunct="1">
              <a:lnSpc>
                <a:spcPct val="85000"/>
              </a:lnSpc>
            </a:pPr>
            <a:r>
              <a:rPr lang="en-US" altLang="en-US" sz="2000" b="1" i="1">
                <a:solidFill>
                  <a:schemeClr val="bg1">
                    <a:lumMod val="75000"/>
                  </a:schemeClr>
                </a:solidFill>
              </a:rPr>
              <a:t>the lid margin</a:t>
            </a:r>
          </a:p>
        </p:txBody>
      </p:sp>
      <p:sp>
        <p:nvSpPr>
          <p:cNvPr id="14348" name="Slide Number Placeholder 1">
            <a:extLst>
              <a:ext uri="{FF2B5EF4-FFF2-40B4-BE49-F238E27FC236}">
                <a16:creationId xmlns:a16="http://schemas.microsoft.com/office/drawing/2014/main" id="{D33EC28B-AB3A-4CF5-95A8-43EEA654B9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0D052-64A9-4900-B591-B5638D03A68A}" type="slidenum">
              <a:rPr lang="en-US" altLang="en-US"/>
              <a:pPr eaLnBrk="1" hangingPunct="1"/>
              <a:t>26</a:t>
            </a:fld>
            <a:endParaRPr lang="en-US" altLang="en-US"/>
          </a:p>
        </p:txBody>
      </p:sp>
      <p:sp>
        <p:nvSpPr>
          <p:cNvPr id="14349" name="TextBox 1">
            <a:extLst>
              <a:ext uri="{FF2B5EF4-FFF2-40B4-BE49-F238E27FC236}">
                <a16:creationId xmlns:a16="http://schemas.microsoft.com/office/drawing/2014/main" id="{C3F5E0BA-B927-4FFE-9C76-3871CAA94647}"/>
              </a:ext>
            </a:extLst>
          </p:cNvPr>
          <p:cNvSpPr txBox="1">
            <a:spLocks noChangeArrowheads="1"/>
          </p:cNvSpPr>
          <p:nvPr/>
        </p:nvSpPr>
        <p:spPr bwMode="auto">
          <a:xfrm>
            <a:off x="967247" y="5559255"/>
            <a:ext cx="7338554"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65000"/>
                  </a:schemeClr>
                </a:solidFill>
              </a:rPr>
              <a:t>Why are the elderly predisposed to acute spastic entropion?</a:t>
            </a:r>
          </a:p>
          <a:p>
            <a:pPr eaLnBrk="1" hangingPunct="1"/>
            <a:r>
              <a:rPr lang="en-US" altLang="en-US" sz="1600" dirty="0">
                <a:solidFill>
                  <a:schemeClr val="bg1">
                    <a:lumMod val="65000"/>
                  </a:schemeClr>
                </a:solidFill>
              </a:rPr>
              <a:t>Because of the </a:t>
            </a:r>
            <a:r>
              <a:rPr lang="en-US" altLang="en-US" sz="1600" b="1" dirty="0">
                <a:solidFill>
                  <a:srgbClr val="0000FF"/>
                </a:solidFill>
              </a:rPr>
              <a:t>involutional changes </a:t>
            </a:r>
            <a:r>
              <a:rPr lang="en-US" altLang="en-US" sz="1600" dirty="0">
                <a:solidFill>
                  <a:schemeClr val="bg1">
                    <a:lumMod val="65000"/>
                  </a:schemeClr>
                </a:solidFill>
              </a:rPr>
              <a:t>that are inevitably present in these pts—changes that make possible the </a:t>
            </a:r>
            <a:r>
              <a:rPr lang="en-US" altLang="en-US" sz="1600" dirty="0" err="1">
                <a:solidFill>
                  <a:schemeClr val="bg1">
                    <a:lumMod val="65000"/>
                  </a:schemeClr>
                </a:solidFill>
              </a:rPr>
              <a:t>inturning</a:t>
            </a:r>
            <a:r>
              <a:rPr lang="en-US" altLang="en-US" sz="1600" dirty="0">
                <a:solidFill>
                  <a:schemeClr val="bg1">
                    <a:lumMod val="65000"/>
                  </a:schemeClr>
                </a:solidFill>
              </a:rPr>
              <a:t> of the lid margin</a:t>
            </a:r>
          </a:p>
        </p:txBody>
      </p:sp>
      <p:sp>
        <p:nvSpPr>
          <p:cNvPr id="2" name="TextBox 1">
            <a:extLst>
              <a:ext uri="{FF2B5EF4-FFF2-40B4-BE49-F238E27FC236}">
                <a16:creationId xmlns:a16="http://schemas.microsoft.com/office/drawing/2014/main" id="{73EA35F2-D678-4767-A9FA-217BEF3B9AFF}"/>
              </a:ext>
            </a:extLst>
          </p:cNvPr>
          <p:cNvSpPr txBox="1"/>
          <p:nvPr/>
        </p:nvSpPr>
        <p:spPr>
          <a:xfrm>
            <a:off x="4753708" y="5350767"/>
            <a:ext cx="4390292" cy="1384995"/>
          </a:xfrm>
          <a:prstGeom prst="rect">
            <a:avLst/>
          </a:prstGeom>
          <a:solidFill>
            <a:schemeClr val="accent6">
              <a:lumMod val="40000"/>
              <a:lumOff val="60000"/>
            </a:schemeClr>
          </a:solidFill>
        </p:spPr>
        <p:txBody>
          <a:bodyPr wrap="square" rtlCol="0">
            <a:spAutoFit/>
          </a:bodyPr>
          <a:lstStyle/>
          <a:p>
            <a:pPr eaLnBrk="1" hangingPunct="1"/>
            <a:r>
              <a:rPr lang="en-US" altLang="en-US" sz="1400" i="1" dirty="0">
                <a:solidFill>
                  <a:schemeClr val="bg1">
                    <a:lumMod val="65000"/>
                  </a:schemeClr>
                </a:solidFill>
              </a:rPr>
              <a:t>What are the involutional changes that place elderly pts at risk for spastic entropion?</a:t>
            </a:r>
          </a:p>
          <a:p>
            <a:pPr eaLnBrk="1" hangingPunct="1"/>
            <a:r>
              <a:rPr lang="en-US" altLang="en-US" sz="1400" dirty="0">
                <a:solidFill>
                  <a:schemeClr val="bg1">
                    <a:lumMod val="65000"/>
                  </a:schemeClr>
                </a:solidFill>
              </a:rPr>
              <a:t>--Horizontal lid laxity</a:t>
            </a:r>
          </a:p>
          <a:p>
            <a:pPr eaLnBrk="1" hangingPunct="1"/>
            <a:r>
              <a:rPr lang="en-US" altLang="en-US" sz="1400" dirty="0">
                <a:solidFill>
                  <a:schemeClr val="bg1">
                    <a:lumMod val="65000"/>
                  </a:schemeClr>
                </a:solidFill>
              </a:rPr>
              <a:t>--Dis-insertion of the  eyelid retractors  from the lower border of the tarsal plate</a:t>
            </a:r>
          </a:p>
          <a:p>
            <a:pPr eaLnBrk="1" hangingPunct="1"/>
            <a:r>
              <a:rPr lang="en-US" altLang="en-US" sz="1400" dirty="0">
                <a:solidFill>
                  <a:schemeClr val="bg1">
                    <a:lumMod val="65000"/>
                  </a:schemeClr>
                </a:solidFill>
              </a:rPr>
              <a:t>--Enophthalmos  due to age-related loss of orbital fat</a:t>
            </a:r>
          </a:p>
        </p:txBody>
      </p:sp>
      <p:sp>
        <p:nvSpPr>
          <p:cNvPr id="15" name="TextBox 14">
            <a:extLst>
              <a:ext uri="{FF2B5EF4-FFF2-40B4-BE49-F238E27FC236}">
                <a16:creationId xmlns:a16="http://schemas.microsoft.com/office/drawing/2014/main" id="{A4B3FCB5-5F31-4EDC-8C25-43D67E4178E0}"/>
              </a:ext>
            </a:extLst>
          </p:cNvPr>
          <p:cNvSpPr txBox="1"/>
          <p:nvPr/>
        </p:nvSpPr>
        <p:spPr>
          <a:xfrm>
            <a:off x="1695726" y="467201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6" name="TextBox 15">
            <a:extLst>
              <a:ext uri="{FF2B5EF4-FFF2-40B4-BE49-F238E27FC236}">
                <a16:creationId xmlns:a16="http://schemas.microsoft.com/office/drawing/2014/main" id="{F92E6440-37BA-426B-886E-5AD0595BE878}"/>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7" name="TextBox 16">
            <a:extLst>
              <a:ext uri="{FF2B5EF4-FFF2-40B4-BE49-F238E27FC236}">
                <a16:creationId xmlns:a16="http://schemas.microsoft.com/office/drawing/2014/main" id="{C4791528-2D91-4FD4-9D4F-A29A7EE1A3AF}"/>
              </a:ext>
            </a:extLst>
          </p:cNvPr>
          <p:cNvSpPr txBox="1"/>
          <p:nvPr/>
        </p:nvSpPr>
        <p:spPr>
          <a:xfrm>
            <a:off x="7150343" y="4093372"/>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18" name="Text Box 14">
            <a:extLst>
              <a:ext uri="{FF2B5EF4-FFF2-40B4-BE49-F238E27FC236}">
                <a16:creationId xmlns:a16="http://schemas.microsoft.com/office/drawing/2014/main" id="{2C62607A-00B2-4DB6-9851-93A145A1A201}"/>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9" name="Oval 18">
            <a:extLst>
              <a:ext uri="{FF2B5EF4-FFF2-40B4-BE49-F238E27FC236}">
                <a16:creationId xmlns:a16="http://schemas.microsoft.com/office/drawing/2014/main" id="{1FF38235-DF93-40F9-AB88-49EC35245B54}"/>
              </a:ext>
            </a:extLst>
          </p:cNvPr>
          <p:cNvSpPr/>
          <p:nvPr/>
        </p:nvSpPr>
        <p:spPr>
          <a:xfrm>
            <a:off x="2300654" y="5701042"/>
            <a:ext cx="2362200" cy="54742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E8DD2C-5427-4DDA-A603-602B7978253B}"/>
              </a:ext>
            </a:extLst>
          </p:cNvPr>
          <p:cNvSpPr txBox="1"/>
          <p:nvPr/>
        </p:nvSpPr>
        <p:spPr>
          <a:xfrm>
            <a:off x="636024" y="3083850"/>
            <a:ext cx="8001000" cy="954107"/>
          </a:xfrm>
          <a:prstGeom prst="rect">
            <a:avLst/>
          </a:prstGeom>
          <a:solidFill>
            <a:schemeClr val="accent6">
              <a:lumMod val="20000"/>
              <a:lumOff val="80000"/>
            </a:schemeClr>
          </a:solidFill>
          <a:ln>
            <a:solidFill>
              <a:schemeClr val="tx1"/>
            </a:solidFill>
          </a:ln>
        </p:spPr>
        <p:txBody>
          <a:bodyPr wrap="square" rtlCol="0">
            <a:spAutoFit/>
          </a:bodyPr>
          <a:lstStyle/>
          <a:p>
            <a:r>
              <a:rPr lang="en-US" sz="2800" i="1" dirty="0">
                <a:effectLst>
                  <a:outerShdw blurRad="38100" dist="38100" dir="2700000" algn="tl">
                    <a:srgbClr val="000000">
                      <a:alpha val="43137"/>
                    </a:srgbClr>
                  </a:outerShdw>
                </a:effectLst>
              </a:rPr>
              <a:t>For more on these involutional changes and how they relate to lid malposition, see slide-set </a:t>
            </a:r>
            <a:r>
              <a:rPr lang="en-US" sz="2800" dirty="0">
                <a:effectLst>
                  <a:outerShdw blurRad="38100" dist="38100" dir="2700000" algn="tl">
                    <a:srgbClr val="000000">
                      <a:alpha val="43137"/>
                    </a:srgbClr>
                  </a:outerShdw>
                </a:effectLst>
              </a:rPr>
              <a:t>O6</a:t>
            </a:r>
          </a:p>
        </p:txBody>
      </p:sp>
      <p:sp>
        <p:nvSpPr>
          <p:cNvPr id="5" name="Arrow: Up-Down 4">
            <a:extLst>
              <a:ext uri="{FF2B5EF4-FFF2-40B4-BE49-F238E27FC236}">
                <a16:creationId xmlns:a16="http://schemas.microsoft.com/office/drawing/2014/main" id="{13305FAC-334A-48FB-9C83-DD19FD6A8864}"/>
              </a:ext>
            </a:extLst>
          </p:cNvPr>
          <p:cNvSpPr/>
          <p:nvPr/>
        </p:nvSpPr>
        <p:spPr>
          <a:xfrm rot="270934">
            <a:off x="3397034" y="3961201"/>
            <a:ext cx="609600" cy="1701445"/>
          </a:xfrm>
          <a:prstGeom prst="up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713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8DF1A7CE-01F3-43EA-84B5-632496C41A86}"/>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2291" name="AutoShape 3">
            <a:extLst>
              <a:ext uri="{FF2B5EF4-FFF2-40B4-BE49-F238E27FC236}">
                <a16:creationId xmlns:a16="http://schemas.microsoft.com/office/drawing/2014/main" id="{5D469FAB-F24B-4B6A-A4C7-30BE1621BA9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AutoShape 4">
            <a:extLst>
              <a:ext uri="{FF2B5EF4-FFF2-40B4-BE49-F238E27FC236}">
                <a16:creationId xmlns:a16="http://schemas.microsoft.com/office/drawing/2014/main" id="{E53E0E9E-CB97-4708-B690-F2D0E1F5B5E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AutoShape 5">
            <a:extLst>
              <a:ext uri="{FF2B5EF4-FFF2-40B4-BE49-F238E27FC236}">
                <a16:creationId xmlns:a16="http://schemas.microsoft.com/office/drawing/2014/main" id="{615DAA3A-B99B-41AB-A3CA-B8987C2246D0}"/>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4" name="Rectangle 6">
            <a:extLst>
              <a:ext uri="{FF2B5EF4-FFF2-40B4-BE49-F238E27FC236}">
                <a16:creationId xmlns:a16="http://schemas.microsoft.com/office/drawing/2014/main" id="{23A74CB0-0030-4476-A690-5A2EB09B71F0}"/>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7" name="Text Box 9">
            <a:extLst>
              <a:ext uri="{FF2B5EF4-FFF2-40B4-BE49-F238E27FC236}">
                <a16:creationId xmlns:a16="http://schemas.microsoft.com/office/drawing/2014/main" id="{C8F69DCC-FE92-480E-8B75-58A8A5342D7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2298" name="Text Box 10">
            <a:extLst>
              <a:ext uri="{FF2B5EF4-FFF2-40B4-BE49-F238E27FC236}">
                <a16:creationId xmlns:a16="http://schemas.microsoft.com/office/drawing/2014/main" id="{461F4B86-EF0B-46A5-A141-173672EE1A5E}"/>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2299" name="Rectangle 11">
            <a:extLst>
              <a:ext uri="{FF2B5EF4-FFF2-40B4-BE49-F238E27FC236}">
                <a16:creationId xmlns:a16="http://schemas.microsoft.com/office/drawing/2014/main" id="{8327326B-E773-44A2-947D-DFB15B74E843}"/>
              </a:ext>
            </a:extLst>
          </p:cNvPr>
          <p:cNvSpPr>
            <a:spLocks noChangeArrowheads="1"/>
          </p:cNvSpPr>
          <p:nvPr/>
        </p:nvSpPr>
        <p:spPr bwMode="auto">
          <a:xfrm>
            <a:off x="268634" y="5830887"/>
            <a:ext cx="8600382" cy="5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80000"/>
              </a:lnSpc>
              <a:spcBef>
                <a:spcPct val="20000"/>
              </a:spcBef>
              <a:buClr>
                <a:schemeClr val="tx2"/>
              </a:buClr>
              <a:buSzPct val="70000"/>
            </a:pPr>
            <a:r>
              <a:rPr lang="en-US" altLang="en-US" sz="3000" dirty="0">
                <a:solidFill>
                  <a:srgbClr val="0000FF"/>
                </a:solidFill>
              </a:rPr>
              <a:t>To treat acute spastic entropion…</a:t>
            </a:r>
            <a:endParaRPr lang="en-US" altLang="en-US" sz="3000" i="1" dirty="0"/>
          </a:p>
        </p:txBody>
      </p:sp>
      <p:sp>
        <p:nvSpPr>
          <p:cNvPr id="12303" name="Slide Number Placeholder 1">
            <a:extLst>
              <a:ext uri="{FF2B5EF4-FFF2-40B4-BE49-F238E27FC236}">
                <a16:creationId xmlns:a16="http://schemas.microsoft.com/office/drawing/2014/main" id="{D266838F-0206-4EA6-87E5-8BE46DB949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AC5A7C-EC93-4FBB-A4DA-EA0265EA95B2}" type="slidenum">
              <a:rPr lang="en-US" altLang="en-US"/>
              <a:pPr eaLnBrk="1" hangingPunct="1"/>
              <a:t>27</a:t>
            </a:fld>
            <a:endParaRPr lang="en-US" altLang="en-US"/>
          </a:p>
        </p:txBody>
      </p:sp>
      <p:sp>
        <p:nvSpPr>
          <p:cNvPr id="12" name="TextBox 11">
            <a:extLst>
              <a:ext uri="{FF2B5EF4-FFF2-40B4-BE49-F238E27FC236}">
                <a16:creationId xmlns:a16="http://schemas.microsoft.com/office/drawing/2014/main" id="{DE8C9DF2-239D-434A-905D-A0109D7906AB}"/>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3" name="TextBox 12">
            <a:extLst>
              <a:ext uri="{FF2B5EF4-FFF2-40B4-BE49-F238E27FC236}">
                <a16:creationId xmlns:a16="http://schemas.microsoft.com/office/drawing/2014/main" id="{CD791D8F-CF5D-4F8F-8E7A-C5121A7240C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DEB8C1F6-DD15-4B02-8CF1-27B7C6AAF121}"/>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5" name="Text Box 14">
            <a:extLst>
              <a:ext uri="{FF2B5EF4-FFF2-40B4-BE49-F238E27FC236}">
                <a16:creationId xmlns:a16="http://schemas.microsoft.com/office/drawing/2014/main" id="{FD48AE16-5E76-42F1-AE4B-7212BDB26444}"/>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8DF1A7CE-01F3-43EA-84B5-632496C41A86}"/>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2291" name="AutoShape 3">
            <a:extLst>
              <a:ext uri="{FF2B5EF4-FFF2-40B4-BE49-F238E27FC236}">
                <a16:creationId xmlns:a16="http://schemas.microsoft.com/office/drawing/2014/main" id="{5D469FAB-F24B-4B6A-A4C7-30BE1621BA9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AutoShape 4">
            <a:extLst>
              <a:ext uri="{FF2B5EF4-FFF2-40B4-BE49-F238E27FC236}">
                <a16:creationId xmlns:a16="http://schemas.microsoft.com/office/drawing/2014/main" id="{E53E0E9E-CB97-4708-B690-F2D0E1F5B5E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AutoShape 5">
            <a:extLst>
              <a:ext uri="{FF2B5EF4-FFF2-40B4-BE49-F238E27FC236}">
                <a16:creationId xmlns:a16="http://schemas.microsoft.com/office/drawing/2014/main" id="{615DAA3A-B99B-41AB-A3CA-B8987C2246D0}"/>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4" name="Rectangle 6">
            <a:extLst>
              <a:ext uri="{FF2B5EF4-FFF2-40B4-BE49-F238E27FC236}">
                <a16:creationId xmlns:a16="http://schemas.microsoft.com/office/drawing/2014/main" id="{23A74CB0-0030-4476-A690-5A2EB09B71F0}"/>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7" name="Text Box 9">
            <a:extLst>
              <a:ext uri="{FF2B5EF4-FFF2-40B4-BE49-F238E27FC236}">
                <a16:creationId xmlns:a16="http://schemas.microsoft.com/office/drawing/2014/main" id="{C8F69DCC-FE92-480E-8B75-58A8A5342D7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2298" name="Text Box 10">
            <a:extLst>
              <a:ext uri="{FF2B5EF4-FFF2-40B4-BE49-F238E27FC236}">
                <a16:creationId xmlns:a16="http://schemas.microsoft.com/office/drawing/2014/main" id="{461F4B86-EF0B-46A5-A141-173672EE1A5E}"/>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2303" name="Slide Number Placeholder 1">
            <a:extLst>
              <a:ext uri="{FF2B5EF4-FFF2-40B4-BE49-F238E27FC236}">
                <a16:creationId xmlns:a16="http://schemas.microsoft.com/office/drawing/2014/main" id="{D266838F-0206-4EA6-87E5-8BE46DB949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AC5A7C-EC93-4FBB-A4DA-EA0265EA95B2}" type="slidenum">
              <a:rPr lang="en-US" altLang="en-US"/>
              <a:pPr eaLnBrk="1" hangingPunct="1"/>
              <a:t>28</a:t>
            </a:fld>
            <a:endParaRPr lang="en-US" altLang="en-US"/>
          </a:p>
        </p:txBody>
      </p:sp>
      <p:sp>
        <p:nvSpPr>
          <p:cNvPr id="12" name="TextBox 11">
            <a:extLst>
              <a:ext uri="{FF2B5EF4-FFF2-40B4-BE49-F238E27FC236}">
                <a16:creationId xmlns:a16="http://schemas.microsoft.com/office/drawing/2014/main" id="{DE8C9DF2-239D-434A-905D-A0109D7906AB}"/>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3" name="TextBox 12">
            <a:extLst>
              <a:ext uri="{FF2B5EF4-FFF2-40B4-BE49-F238E27FC236}">
                <a16:creationId xmlns:a16="http://schemas.microsoft.com/office/drawing/2014/main" id="{CD791D8F-CF5D-4F8F-8E7A-C5121A7240C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DEB8C1F6-DD15-4B02-8CF1-27B7C6AAF121}"/>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5" name="Text Box 14">
            <a:extLst>
              <a:ext uri="{FF2B5EF4-FFF2-40B4-BE49-F238E27FC236}">
                <a16:creationId xmlns:a16="http://schemas.microsoft.com/office/drawing/2014/main" id="{FD48AE16-5E76-42F1-AE4B-7212BDB26444}"/>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6" name="Rectangle 11">
            <a:extLst>
              <a:ext uri="{FF2B5EF4-FFF2-40B4-BE49-F238E27FC236}">
                <a16:creationId xmlns:a16="http://schemas.microsoft.com/office/drawing/2014/main" id="{1068554E-E21D-4AD4-B2EC-4A8DE2F43EF6}"/>
              </a:ext>
            </a:extLst>
          </p:cNvPr>
          <p:cNvSpPr>
            <a:spLocks noChangeArrowheads="1"/>
          </p:cNvSpPr>
          <p:nvPr/>
        </p:nvSpPr>
        <p:spPr bwMode="auto">
          <a:xfrm>
            <a:off x="268634" y="5830887"/>
            <a:ext cx="8600382" cy="5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80000"/>
              </a:lnSpc>
              <a:spcBef>
                <a:spcPct val="20000"/>
              </a:spcBef>
              <a:buClr>
                <a:schemeClr val="tx2"/>
              </a:buClr>
              <a:buSzPct val="70000"/>
            </a:pPr>
            <a:r>
              <a:rPr lang="en-US" altLang="en-US" sz="3000" dirty="0">
                <a:solidFill>
                  <a:srgbClr val="0000FF"/>
                </a:solidFill>
              </a:rPr>
              <a:t>To treat acute spastic entropion…</a:t>
            </a:r>
            <a:r>
              <a:rPr lang="en-US" altLang="en-US" sz="3000" i="1" dirty="0"/>
              <a:t>Break the cycle!</a:t>
            </a:r>
          </a:p>
        </p:txBody>
      </p:sp>
    </p:spTree>
    <p:extLst>
      <p:ext uri="{BB962C8B-B14F-4D97-AF65-F5344CB8AC3E}">
        <p14:creationId xmlns:p14="http://schemas.microsoft.com/office/powerpoint/2010/main" val="690321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69F93F97-0E03-45CB-B745-D2A883112C8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5363" name="AutoShape 3">
            <a:extLst>
              <a:ext uri="{FF2B5EF4-FFF2-40B4-BE49-F238E27FC236}">
                <a16:creationId xmlns:a16="http://schemas.microsoft.com/office/drawing/2014/main" id="{3D73F21C-D6C2-4D32-9CD8-FADE12588DC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AutoShape 4">
            <a:extLst>
              <a:ext uri="{FF2B5EF4-FFF2-40B4-BE49-F238E27FC236}">
                <a16:creationId xmlns:a16="http://schemas.microsoft.com/office/drawing/2014/main" id="{FBE035ED-EEF8-43FA-81A2-77DB99189ABE}"/>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AutoShape 5">
            <a:extLst>
              <a:ext uri="{FF2B5EF4-FFF2-40B4-BE49-F238E27FC236}">
                <a16:creationId xmlns:a16="http://schemas.microsoft.com/office/drawing/2014/main" id="{7D96F921-073B-4ED9-B633-D4D3D4B29417}"/>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6" name="Rectangle 6">
            <a:extLst>
              <a:ext uri="{FF2B5EF4-FFF2-40B4-BE49-F238E27FC236}">
                <a16:creationId xmlns:a16="http://schemas.microsoft.com/office/drawing/2014/main" id="{F942CA39-CD72-4251-97CD-BC50D3C9A0EB}"/>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7" name="Rectangle 7">
            <a:extLst>
              <a:ext uri="{FF2B5EF4-FFF2-40B4-BE49-F238E27FC236}">
                <a16:creationId xmlns:a16="http://schemas.microsoft.com/office/drawing/2014/main" id="{028E8B9C-2777-4484-B5A3-649822910902}"/>
              </a:ext>
            </a:extLst>
          </p:cNvPr>
          <p:cNvSpPr>
            <a:spLocks noGrp="1" noChangeArrowheads="1"/>
          </p:cNvSpPr>
          <p:nvPr>
            <p:ph type="title"/>
          </p:nvPr>
        </p:nvSpPr>
        <p:spPr>
          <a:xfrm>
            <a:off x="457200" y="122238"/>
            <a:ext cx="7543800" cy="944562"/>
          </a:xfrm>
        </p:spPr>
        <p:txBody>
          <a:bodyPr/>
          <a:lstStyle/>
          <a:p>
            <a:pPr eaLnBrk="1" hangingPunct="1"/>
            <a:r>
              <a:rPr lang="en-US" altLang="en-US"/>
              <a:t>Q</a:t>
            </a:r>
          </a:p>
        </p:txBody>
      </p:sp>
      <p:sp>
        <p:nvSpPr>
          <p:cNvPr id="15368" name="Rectangle 8">
            <a:extLst>
              <a:ext uri="{FF2B5EF4-FFF2-40B4-BE49-F238E27FC236}">
                <a16:creationId xmlns:a16="http://schemas.microsoft.com/office/drawing/2014/main" id="{E6DE9C9D-9E11-4665-88F0-3199A176E9A7}"/>
              </a:ext>
            </a:extLst>
          </p:cNvPr>
          <p:cNvSpPr>
            <a:spLocks noGrp="1" noChangeArrowheads="1"/>
          </p:cNvSpPr>
          <p:nvPr>
            <p:ph type="body" idx="1"/>
          </p:nvPr>
        </p:nvSpPr>
        <p:spPr>
          <a:xfrm>
            <a:off x="304800" y="1219200"/>
            <a:ext cx="8686800" cy="1524000"/>
          </a:xfrm>
        </p:spPr>
        <p:txBody>
          <a:bodyPr/>
          <a:lstStyle/>
          <a:p>
            <a:pPr eaLnBrk="1" hangingPunct="1"/>
            <a:r>
              <a:rPr lang="en-US" altLang="en-US" sz="2800" dirty="0"/>
              <a:t>What </a:t>
            </a:r>
            <a:r>
              <a:rPr lang="en-US" altLang="en-US" sz="2800" i="1" dirty="0"/>
              <a:t>nonsurgical</a:t>
            </a:r>
            <a:r>
              <a:rPr lang="en-US" altLang="en-US" sz="2800" dirty="0"/>
              <a:t> counter-rotation technique could you consider? </a:t>
            </a:r>
            <a:endParaRPr lang="en-US" altLang="en-US" sz="1800" b="1" dirty="0">
              <a:solidFill>
                <a:srgbClr val="0000FF"/>
              </a:solidFill>
            </a:endParaRPr>
          </a:p>
        </p:txBody>
      </p:sp>
      <p:sp>
        <p:nvSpPr>
          <p:cNvPr id="15369" name="Text Box 9">
            <a:extLst>
              <a:ext uri="{FF2B5EF4-FFF2-40B4-BE49-F238E27FC236}">
                <a16:creationId xmlns:a16="http://schemas.microsoft.com/office/drawing/2014/main" id="{C2A156C0-DC33-40DE-B0E0-93A51B350C88}"/>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5370" name="Text Box 10">
            <a:extLst>
              <a:ext uri="{FF2B5EF4-FFF2-40B4-BE49-F238E27FC236}">
                <a16:creationId xmlns:a16="http://schemas.microsoft.com/office/drawing/2014/main" id="{4A3F6103-9DDA-494D-85FB-D5F81743BCB5}"/>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5372" name="Slide Number Placeholder 1">
            <a:extLst>
              <a:ext uri="{FF2B5EF4-FFF2-40B4-BE49-F238E27FC236}">
                <a16:creationId xmlns:a16="http://schemas.microsoft.com/office/drawing/2014/main" id="{E641F34A-1F4F-4BF3-964D-5987CB6B6D4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9AF26E-8F25-4258-879B-6A0F06EEF72F}" type="slidenum">
              <a:rPr lang="en-US" altLang="en-US"/>
              <a:pPr eaLnBrk="1" hangingPunct="1"/>
              <a:t>29</a:t>
            </a:fld>
            <a:endParaRPr lang="en-US" altLang="en-US"/>
          </a:p>
        </p:txBody>
      </p:sp>
      <p:sp>
        <p:nvSpPr>
          <p:cNvPr id="13" name="TextBox 12">
            <a:extLst>
              <a:ext uri="{FF2B5EF4-FFF2-40B4-BE49-F238E27FC236}">
                <a16:creationId xmlns:a16="http://schemas.microsoft.com/office/drawing/2014/main" id="{5C80B5D4-FDA1-4A6C-BF27-D484B20F6989}"/>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E72062CC-BDA9-480C-9D99-9D5F960578C1}"/>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5" name="TextBox 14">
            <a:extLst>
              <a:ext uri="{FF2B5EF4-FFF2-40B4-BE49-F238E27FC236}">
                <a16:creationId xmlns:a16="http://schemas.microsoft.com/office/drawing/2014/main" id="{AEBD03A8-819F-472A-8FC9-F9740335D7B2}"/>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6" name="Text Box 14">
            <a:extLst>
              <a:ext uri="{FF2B5EF4-FFF2-40B4-BE49-F238E27FC236}">
                <a16:creationId xmlns:a16="http://schemas.microsoft.com/office/drawing/2014/main" id="{FD5ADD25-B40B-4D52-BDCB-D51281E74A3A}"/>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A409D97-BBF4-4978-BBDD-1CAAFD4A1C84}"/>
              </a:ext>
            </a:extLst>
          </p:cNvPr>
          <p:cNvSpPr txBox="1"/>
          <p:nvPr/>
        </p:nvSpPr>
        <p:spPr>
          <a:xfrm>
            <a:off x="5333999" y="1549901"/>
            <a:ext cx="3264679" cy="683520"/>
          </a:xfrm>
          <a:prstGeom prst="rect">
            <a:avLst/>
          </a:prstGeom>
          <a:solidFill>
            <a:schemeClr val="bg1"/>
          </a:solidFill>
        </p:spPr>
        <p:txBody>
          <a:bodyPr wrap="square" rtlCol="0">
            <a:spAutoFit/>
          </a:bodyPr>
          <a:lstStyle/>
          <a:p>
            <a:pPr algn="r">
              <a:lnSpc>
                <a:spcPts val="2400"/>
              </a:lnSpc>
            </a:pPr>
            <a:r>
              <a:rPr lang="en-US" i="1" dirty="0"/>
              <a:t>What does the term </a:t>
            </a:r>
          </a:p>
          <a:p>
            <a:pPr algn="r">
              <a:lnSpc>
                <a:spcPts val="2400"/>
              </a:lnSpc>
            </a:pPr>
            <a:r>
              <a:rPr lang="en-US" i="1" dirty="0"/>
              <a:t>mean?</a:t>
            </a:r>
          </a:p>
        </p:txBody>
      </p:sp>
      <p:sp>
        <p:nvSpPr>
          <p:cNvPr id="6146"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6148" name="Text Box 4"/>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dirty="0">
                <a:solidFill>
                  <a:srgbClr val="00FF00"/>
                </a:solidFill>
              </a:rPr>
              <a:t>Entropion</a:t>
            </a:r>
          </a:p>
        </p:txBody>
      </p:sp>
      <p:sp>
        <p:nvSpPr>
          <p:cNvPr id="6149" name="Text Box 5"/>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Ectropion</a:t>
            </a:r>
          </a:p>
        </p:txBody>
      </p:sp>
      <p:sp>
        <p:nvSpPr>
          <p:cNvPr id="615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1D1228-A111-4207-A4ED-CC1A55ABC044}" type="slidenum">
              <a:rPr lang="en-US" altLang="en-US" sz="1000" smtClean="0"/>
              <a:pPr>
                <a:spcBef>
                  <a:spcPct val="0"/>
                </a:spcBef>
                <a:buClrTx/>
                <a:buSzTx/>
                <a:buFontTx/>
                <a:buNone/>
              </a:pPr>
              <a:t>3</a:t>
            </a:fld>
            <a:endParaRPr lang="en-US" altLang="en-US" sz="1000"/>
          </a:p>
        </p:txBody>
      </p:sp>
      <p:sp>
        <p:nvSpPr>
          <p:cNvPr id="2" name="TextBox 1">
            <a:extLst>
              <a:ext uri="{FF2B5EF4-FFF2-40B4-BE49-F238E27FC236}">
                <a16:creationId xmlns:a16="http://schemas.microsoft.com/office/drawing/2014/main" id="{FED443BD-8340-4542-AC0D-52E190CACBD3}"/>
              </a:ext>
            </a:extLst>
          </p:cNvPr>
          <p:cNvSpPr txBox="1"/>
          <p:nvPr/>
        </p:nvSpPr>
        <p:spPr>
          <a:xfrm>
            <a:off x="794331" y="1549901"/>
            <a:ext cx="3144227" cy="1299074"/>
          </a:xfrm>
          <a:prstGeom prst="rect">
            <a:avLst/>
          </a:prstGeom>
          <a:noFill/>
        </p:spPr>
        <p:txBody>
          <a:bodyPr wrap="square" rtlCol="0">
            <a:spAutoFit/>
          </a:bodyPr>
          <a:lstStyle/>
          <a:p>
            <a:pPr algn="r">
              <a:lnSpc>
                <a:spcPts val="2400"/>
              </a:lnSpc>
            </a:pPr>
            <a:r>
              <a:rPr lang="en-US" i="1" dirty="0"/>
              <a:t>What does the term </a:t>
            </a:r>
          </a:p>
          <a:p>
            <a:pPr algn="r">
              <a:lnSpc>
                <a:spcPts val="2400"/>
              </a:lnSpc>
            </a:pPr>
            <a:r>
              <a:rPr lang="en-US" i="1" dirty="0"/>
              <a:t>mean?</a:t>
            </a:r>
          </a:p>
          <a:p>
            <a:pPr algn="r">
              <a:lnSpc>
                <a:spcPts val="2400"/>
              </a:lnSpc>
            </a:pPr>
            <a:r>
              <a:rPr lang="en-US" dirty="0"/>
              <a:t>It means the eyelid margin is turning </a:t>
            </a:r>
            <a:r>
              <a:rPr lang="en-US" b="1" dirty="0"/>
              <a:t>inward</a:t>
            </a:r>
          </a:p>
        </p:txBody>
      </p:sp>
      <p:pic>
        <p:nvPicPr>
          <p:cNvPr id="11" name="Picture 15" descr="entropion">
            <a:extLst>
              <a:ext uri="{FF2B5EF4-FFF2-40B4-BE49-F238E27FC236}">
                <a16:creationId xmlns:a16="http://schemas.microsoft.com/office/drawing/2014/main" id="{86ED7A41-0AF6-4116-B616-45C539103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46" y="3058233"/>
            <a:ext cx="348835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a:extLst>
              <a:ext uri="{FF2B5EF4-FFF2-40B4-BE49-F238E27FC236}">
                <a16:creationId xmlns:a16="http://schemas.microsoft.com/office/drawing/2014/main" id="{44E83568-FE95-47B9-8A3F-F90763E20980}"/>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432684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2FFF001B-1ADA-4953-BEF3-3FCBFCD476E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6387" name="AutoShape 3">
            <a:extLst>
              <a:ext uri="{FF2B5EF4-FFF2-40B4-BE49-F238E27FC236}">
                <a16:creationId xmlns:a16="http://schemas.microsoft.com/office/drawing/2014/main" id="{0CC4C02A-7BA9-4366-8D4D-1275C19E504A}"/>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AutoShape 4">
            <a:extLst>
              <a:ext uri="{FF2B5EF4-FFF2-40B4-BE49-F238E27FC236}">
                <a16:creationId xmlns:a16="http://schemas.microsoft.com/office/drawing/2014/main" id="{90765EEC-A66C-4759-82DC-9F0CE18A7B74}"/>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AutoShape 5">
            <a:extLst>
              <a:ext uri="{FF2B5EF4-FFF2-40B4-BE49-F238E27FC236}">
                <a16:creationId xmlns:a16="http://schemas.microsoft.com/office/drawing/2014/main" id="{0C9B586B-7507-4F2E-B84B-40CC05D7E813}"/>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0" name="Rectangle 6">
            <a:extLst>
              <a:ext uri="{FF2B5EF4-FFF2-40B4-BE49-F238E27FC236}">
                <a16:creationId xmlns:a16="http://schemas.microsoft.com/office/drawing/2014/main" id="{70F409B2-B64B-4B03-BDCB-0ED9519ABB71}"/>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1" name="Rectangle 7">
            <a:extLst>
              <a:ext uri="{FF2B5EF4-FFF2-40B4-BE49-F238E27FC236}">
                <a16:creationId xmlns:a16="http://schemas.microsoft.com/office/drawing/2014/main" id="{7F0F6A8C-8873-4F42-9EA4-ED9EDBE8B9CE}"/>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16392" name="Rectangle 8">
            <a:extLst>
              <a:ext uri="{FF2B5EF4-FFF2-40B4-BE49-F238E27FC236}">
                <a16:creationId xmlns:a16="http://schemas.microsoft.com/office/drawing/2014/main" id="{9A17B80A-045F-4BE9-8C89-E80ECE24D209}"/>
              </a:ext>
            </a:extLst>
          </p:cNvPr>
          <p:cNvSpPr>
            <a:spLocks noGrp="1" noChangeArrowheads="1"/>
          </p:cNvSpPr>
          <p:nvPr>
            <p:ph type="body" idx="1"/>
          </p:nvPr>
        </p:nvSpPr>
        <p:spPr>
          <a:xfrm>
            <a:off x="304800" y="1219200"/>
            <a:ext cx="8686800" cy="1524000"/>
          </a:xfrm>
        </p:spPr>
        <p:txBody>
          <a:bodyPr/>
          <a:lstStyle/>
          <a:p>
            <a:pPr eaLnBrk="1" hangingPunct="1"/>
            <a:r>
              <a:rPr lang="en-US" altLang="en-US" sz="2800" dirty="0"/>
              <a:t>What </a:t>
            </a:r>
            <a:r>
              <a:rPr lang="en-US" altLang="en-US" sz="2800" i="1" dirty="0"/>
              <a:t>nonsurgical</a:t>
            </a:r>
            <a:r>
              <a:rPr lang="en-US" altLang="en-US" sz="2800" dirty="0"/>
              <a:t> counter-rotation technique could you consider? </a:t>
            </a:r>
            <a:r>
              <a:rPr lang="en-US" altLang="en-US" sz="2800" dirty="0">
                <a:solidFill>
                  <a:srgbClr val="0000FF"/>
                </a:solidFill>
              </a:rPr>
              <a:t>Lid taping</a:t>
            </a:r>
            <a:endParaRPr lang="en-US" altLang="en-US" sz="1800" dirty="0">
              <a:solidFill>
                <a:srgbClr val="0000FF"/>
              </a:solidFill>
            </a:endParaRPr>
          </a:p>
        </p:txBody>
      </p:sp>
      <p:sp>
        <p:nvSpPr>
          <p:cNvPr id="16393" name="Text Box 9">
            <a:extLst>
              <a:ext uri="{FF2B5EF4-FFF2-40B4-BE49-F238E27FC236}">
                <a16:creationId xmlns:a16="http://schemas.microsoft.com/office/drawing/2014/main" id="{93807C34-B119-4137-AE32-F67BBC4C658C}"/>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6394" name="Text Box 10">
            <a:extLst>
              <a:ext uri="{FF2B5EF4-FFF2-40B4-BE49-F238E27FC236}">
                <a16:creationId xmlns:a16="http://schemas.microsoft.com/office/drawing/2014/main" id="{E222C1B4-7A20-4D3A-BC7F-B8F779AD7C45}"/>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6396" name="Slide Number Placeholder 1">
            <a:extLst>
              <a:ext uri="{FF2B5EF4-FFF2-40B4-BE49-F238E27FC236}">
                <a16:creationId xmlns:a16="http://schemas.microsoft.com/office/drawing/2014/main" id="{82CB9159-D3E8-48D2-8F89-C1FE50A6630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12943A-1862-44A2-ADCA-7EEB6993A352}" type="slidenum">
              <a:rPr lang="en-US" altLang="en-US"/>
              <a:pPr eaLnBrk="1" hangingPunct="1"/>
              <a:t>30</a:t>
            </a:fld>
            <a:endParaRPr lang="en-US" altLang="en-US"/>
          </a:p>
        </p:txBody>
      </p:sp>
      <p:sp>
        <p:nvSpPr>
          <p:cNvPr id="13" name="TextBox 12">
            <a:extLst>
              <a:ext uri="{FF2B5EF4-FFF2-40B4-BE49-F238E27FC236}">
                <a16:creationId xmlns:a16="http://schemas.microsoft.com/office/drawing/2014/main" id="{2A94F1B8-9DAD-4162-A141-0C4A2261A23E}"/>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90762679-9523-4454-A888-5CA8974E4E0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5" name="TextBox 14">
            <a:extLst>
              <a:ext uri="{FF2B5EF4-FFF2-40B4-BE49-F238E27FC236}">
                <a16:creationId xmlns:a16="http://schemas.microsoft.com/office/drawing/2014/main" id="{140436A9-8549-4074-8887-CA0C6B4FEBC1}"/>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6" name="Text Box 14">
            <a:extLst>
              <a:ext uri="{FF2B5EF4-FFF2-40B4-BE49-F238E27FC236}">
                <a16:creationId xmlns:a16="http://schemas.microsoft.com/office/drawing/2014/main" id="{8CFB1BCF-6E39-4DEA-9998-B4BA9AFBDDAF}"/>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3BAD8736-5FF2-46F6-9B10-2677372EDA04}"/>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7411" name="AutoShape 3">
            <a:extLst>
              <a:ext uri="{FF2B5EF4-FFF2-40B4-BE49-F238E27FC236}">
                <a16:creationId xmlns:a16="http://schemas.microsoft.com/office/drawing/2014/main" id="{926201A7-1586-4891-AAEA-BB1E5DE7BA27}"/>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AutoShape 4">
            <a:extLst>
              <a:ext uri="{FF2B5EF4-FFF2-40B4-BE49-F238E27FC236}">
                <a16:creationId xmlns:a16="http://schemas.microsoft.com/office/drawing/2014/main" id="{09D7FC29-1EBE-4596-A1F6-9E4A94E9973E}"/>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AutoShape 5">
            <a:extLst>
              <a:ext uri="{FF2B5EF4-FFF2-40B4-BE49-F238E27FC236}">
                <a16:creationId xmlns:a16="http://schemas.microsoft.com/office/drawing/2014/main" id="{55B1D4F0-F804-4C0D-B61A-33F1669DAFEF}"/>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4" name="Rectangle 6">
            <a:extLst>
              <a:ext uri="{FF2B5EF4-FFF2-40B4-BE49-F238E27FC236}">
                <a16:creationId xmlns:a16="http://schemas.microsoft.com/office/drawing/2014/main" id="{ACF43149-5537-45CA-B41D-BD7A43CD5F6B}"/>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5" name="Rectangle 7">
            <a:extLst>
              <a:ext uri="{FF2B5EF4-FFF2-40B4-BE49-F238E27FC236}">
                <a16:creationId xmlns:a16="http://schemas.microsoft.com/office/drawing/2014/main" id="{EF171D5C-0021-4FDA-919A-4680F538023A}"/>
              </a:ext>
            </a:extLst>
          </p:cNvPr>
          <p:cNvSpPr>
            <a:spLocks noGrp="1" noChangeArrowheads="1"/>
          </p:cNvSpPr>
          <p:nvPr>
            <p:ph type="title"/>
          </p:nvPr>
        </p:nvSpPr>
        <p:spPr>
          <a:xfrm>
            <a:off x="457200" y="122238"/>
            <a:ext cx="7543800" cy="944562"/>
          </a:xfrm>
        </p:spPr>
        <p:txBody>
          <a:bodyPr/>
          <a:lstStyle/>
          <a:p>
            <a:pPr eaLnBrk="1" hangingPunct="1"/>
            <a:r>
              <a:rPr lang="en-US" altLang="en-US"/>
              <a:t>Q</a:t>
            </a:r>
          </a:p>
        </p:txBody>
      </p:sp>
      <p:sp>
        <p:nvSpPr>
          <p:cNvPr id="17416" name="Text Box 9">
            <a:extLst>
              <a:ext uri="{FF2B5EF4-FFF2-40B4-BE49-F238E27FC236}">
                <a16:creationId xmlns:a16="http://schemas.microsoft.com/office/drawing/2014/main" id="{8967649F-C553-4161-A3E7-FA65190D605D}"/>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7417" name="Text Box 10">
            <a:extLst>
              <a:ext uri="{FF2B5EF4-FFF2-40B4-BE49-F238E27FC236}">
                <a16:creationId xmlns:a16="http://schemas.microsoft.com/office/drawing/2014/main" id="{2F44BB3F-83DE-4C8F-A438-0D5F6BD35E65}"/>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7418" name="Rectangle 12">
            <a:extLst>
              <a:ext uri="{FF2B5EF4-FFF2-40B4-BE49-F238E27FC236}">
                <a16:creationId xmlns:a16="http://schemas.microsoft.com/office/drawing/2014/main" id="{A2217C08-1A43-4F68-88FE-31B810FE5678}"/>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t>What three </a:t>
            </a:r>
            <a:r>
              <a:rPr lang="en-US" altLang="en-US" sz="2800" b="1" dirty="0"/>
              <a:t>surgical</a:t>
            </a:r>
            <a:r>
              <a:rPr lang="en-US" altLang="en-US" sz="2800" dirty="0"/>
              <a:t> counter-rotation techniques could you consider?</a:t>
            </a:r>
            <a:endParaRPr lang="en-US" altLang="en-US" dirty="0">
              <a:solidFill>
                <a:schemeClr val="bg1"/>
              </a:solidFill>
            </a:endParaRPr>
          </a:p>
        </p:txBody>
      </p:sp>
      <p:sp>
        <p:nvSpPr>
          <p:cNvPr id="17420" name="Slide Number Placeholder 1">
            <a:extLst>
              <a:ext uri="{FF2B5EF4-FFF2-40B4-BE49-F238E27FC236}">
                <a16:creationId xmlns:a16="http://schemas.microsoft.com/office/drawing/2014/main" id="{EF892C11-B576-4CFA-AA98-D517C7C8012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B69595-9209-4D65-8B6A-76A0FC4523F1}" type="slidenum">
              <a:rPr lang="en-US" altLang="en-US"/>
              <a:pPr eaLnBrk="1" hangingPunct="1"/>
              <a:t>31</a:t>
            </a:fld>
            <a:endParaRPr lang="en-US" altLang="en-US"/>
          </a:p>
        </p:txBody>
      </p:sp>
      <p:sp>
        <p:nvSpPr>
          <p:cNvPr id="13" name="TextBox 12">
            <a:extLst>
              <a:ext uri="{FF2B5EF4-FFF2-40B4-BE49-F238E27FC236}">
                <a16:creationId xmlns:a16="http://schemas.microsoft.com/office/drawing/2014/main" id="{712D25AC-C1AD-46CB-82D5-0CFB0122FFDF}"/>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04A4B9C9-B166-4C01-BCEF-BB1BC082DC13}"/>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5" name="TextBox 14">
            <a:extLst>
              <a:ext uri="{FF2B5EF4-FFF2-40B4-BE49-F238E27FC236}">
                <a16:creationId xmlns:a16="http://schemas.microsoft.com/office/drawing/2014/main" id="{87440C00-85B6-4469-8390-5B2F9CD8E7BC}"/>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6" name="Text Box 14">
            <a:extLst>
              <a:ext uri="{FF2B5EF4-FFF2-40B4-BE49-F238E27FC236}">
                <a16:creationId xmlns:a16="http://schemas.microsoft.com/office/drawing/2014/main" id="{BABA499E-4EF2-4859-8703-A82F342C025D}"/>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14AE270C-ACCA-41CF-917A-8F721403436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8435" name="AutoShape 3">
            <a:extLst>
              <a:ext uri="{FF2B5EF4-FFF2-40B4-BE49-F238E27FC236}">
                <a16:creationId xmlns:a16="http://schemas.microsoft.com/office/drawing/2014/main" id="{C3C79259-5206-424F-A9E3-11604FBD2FD0}"/>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AutoShape 4">
            <a:extLst>
              <a:ext uri="{FF2B5EF4-FFF2-40B4-BE49-F238E27FC236}">
                <a16:creationId xmlns:a16="http://schemas.microsoft.com/office/drawing/2014/main" id="{33E9CDD8-E3FA-4162-BABA-21BB95FBE562}"/>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AutoShape 5">
            <a:extLst>
              <a:ext uri="{FF2B5EF4-FFF2-40B4-BE49-F238E27FC236}">
                <a16:creationId xmlns:a16="http://schemas.microsoft.com/office/drawing/2014/main" id="{E6F9B9EC-CD7E-4E75-BB6D-B48E8AD9B7F5}"/>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8" name="Rectangle 6">
            <a:extLst>
              <a:ext uri="{FF2B5EF4-FFF2-40B4-BE49-F238E27FC236}">
                <a16:creationId xmlns:a16="http://schemas.microsoft.com/office/drawing/2014/main" id="{6E856DCD-CF0F-4A22-B5BE-34D26DD9666C}"/>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9" name="Rectangle 7">
            <a:extLst>
              <a:ext uri="{FF2B5EF4-FFF2-40B4-BE49-F238E27FC236}">
                <a16:creationId xmlns:a16="http://schemas.microsoft.com/office/drawing/2014/main" id="{A5A06583-FCD6-487D-A893-3413E24F9C6C}"/>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18440" name="Rectangle 8">
            <a:extLst>
              <a:ext uri="{FF2B5EF4-FFF2-40B4-BE49-F238E27FC236}">
                <a16:creationId xmlns:a16="http://schemas.microsoft.com/office/drawing/2014/main" id="{742664CA-EE3F-4B8A-BDD9-C94BE17C5DE5}"/>
              </a:ext>
            </a:extLst>
          </p:cNvPr>
          <p:cNvSpPr>
            <a:spLocks noGrp="1" noChangeArrowheads="1"/>
          </p:cNvSpPr>
          <p:nvPr>
            <p:ph type="body" idx="1"/>
          </p:nvPr>
        </p:nvSpPr>
        <p:spPr>
          <a:xfrm>
            <a:off x="304800" y="1219200"/>
            <a:ext cx="8686800" cy="1524000"/>
          </a:xfrm>
        </p:spPr>
        <p:txBody>
          <a:bodyPr/>
          <a:lstStyle/>
          <a:p>
            <a:pPr eaLnBrk="1" hangingPunct="1"/>
            <a:r>
              <a:rPr lang="en-US" altLang="en-US" sz="2800"/>
              <a:t>What three </a:t>
            </a:r>
            <a:r>
              <a:rPr lang="en-US" altLang="en-US" sz="2800" b="1"/>
              <a:t>surgical</a:t>
            </a:r>
            <a:r>
              <a:rPr lang="en-US" altLang="en-US" sz="2800"/>
              <a:t> counter-rotation techniques could you consider? </a:t>
            </a:r>
            <a:r>
              <a:rPr lang="en-US" altLang="en-US" sz="2800">
                <a:solidFill>
                  <a:srgbClr val="0000FF"/>
                </a:solidFill>
              </a:rPr>
              <a:t>Botox; Quickert sutures; cautery</a:t>
            </a:r>
            <a:endParaRPr lang="en-US" altLang="en-US" sz="1800">
              <a:solidFill>
                <a:srgbClr val="0000FF"/>
              </a:solidFill>
            </a:endParaRPr>
          </a:p>
        </p:txBody>
      </p:sp>
      <p:sp>
        <p:nvSpPr>
          <p:cNvPr id="18441" name="Text Box 9">
            <a:extLst>
              <a:ext uri="{FF2B5EF4-FFF2-40B4-BE49-F238E27FC236}">
                <a16:creationId xmlns:a16="http://schemas.microsoft.com/office/drawing/2014/main" id="{33AD718C-4C0D-4F73-8E6C-8BCE8A570C9B}"/>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8442" name="Text Box 10">
            <a:extLst>
              <a:ext uri="{FF2B5EF4-FFF2-40B4-BE49-F238E27FC236}">
                <a16:creationId xmlns:a16="http://schemas.microsoft.com/office/drawing/2014/main" id="{6B65BDEE-1563-4609-BB64-0E34D06E62E2}"/>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8444" name="Slide Number Placeholder 1">
            <a:extLst>
              <a:ext uri="{FF2B5EF4-FFF2-40B4-BE49-F238E27FC236}">
                <a16:creationId xmlns:a16="http://schemas.microsoft.com/office/drawing/2014/main" id="{9ED04802-146B-48DE-8523-7CEFA2D45D4F}"/>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294897-E242-4855-8E60-353EFAFAA2B9}" type="slidenum">
              <a:rPr lang="en-US" altLang="en-US"/>
              <a:pPr eaLnBrk="1" hangingPunct="1"/>
              <a:t>32</a:t>
            </a:fld>
            <a:endParaRPr lang="en-US" altLang="en-US"/>
          </a:p>
        </p:txBody>
      </p:sp>
      <p:sp>
        <p:nvSpPr>
          <p:cNvPr id="13" name="TextBox 12">
            <a:extLst>
              <a:ext uri="{FF2B5EF4-FFF2-40B4-BE49-F238E27FC236}">
                <a16:creationId xmlns:a16="http://schemas.microsoft.com/office/drawing/2014/main" id="{21E5FA94-27A1-41B8-9AC4-D9BDAF1021EF}"/>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4" name="TextBox 13">
            <a:extLst>
              <a:ext uri="{FF2B5EF4-FFF2-40B4-BE49-F238E27FC236}">
                <a16:creationId xmlns:a16="http://schemas.microsoft.com/office/drawing/2014/main" id="{CD5DE27B-0931-4C91-ADE3-8D0A9498294B}"/>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5" name="TextBox 14">
            <a:extLst>
              <a:ext uri="{FF2B5EF4-FFF2-40B4-BE49-F238E27FC236}">
                <a16:creationId xmlns:a16="http://schemas.microsoft.com/office/drawing/2014/main" id="{DE9E662C-AD55-4EE3-8AB1-3E3A64A993B3}"/>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6" name="Text Box 14">
            <a:extLst>
              <a:ext uri="{FF2B5EF4-FFF2-40B4-BE49-F238E27FC236}">
                <a16:creationId xmlns:a16="http://schemas.microsoft.com/office/drawing/2014/main" id="{4E15C0FD-44E9-4E6E-8211-FEF8829E6911}"/>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A308895D-06F3-4519-A4BB-CA571A53FB17}"/>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19459" name="AutoShape 3">
            <a:extLst>
              <a:ext uri="{FF2B5EF4-FFF2-40B4-BE49-F238E27FC236}">
                <a16:creationId xmlns:a16="http://schemas.microsoft.com/office/drawing/2014/main" id="{50BB95C1-2CE6-498D-A952-E7C090A27FA2}"/>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AutoShape 4">
            <a:extLst>
              <a:ext uri="{FF2B5EF4-FFF2-40B4-BE49-F238E27FC236}">
                <a16:creationId xmlns:a16="http://schemas.microsoft.com/office/drawing/2014/main" id="{0B72750A-E04A-49A0-AAFC-788D0DA9B02F}"/>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AutoShape 5">
            <a:extLst>
              <a:ext uri="{FF2B5EF4-FFF2-40B4-BE49-F238E27FC236}">
                <a16:creationId xmlns:a16="http://schemas.microsoft.com/office/drawing/2014/main" id="{3F83C34E-D634-4865-B9F8-AAE2BE18B58E}"/>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2" name="Rectangle 6">
            <a:extLst>
              <a:ext uri="{FF2B5EF4-FFF2-40B4-BE49-F238E27FC236}">
                <a16:creationId xmlns:a16="http://schemas.microsoft.com/office/drawing/2014/main" id="{F6A63C5B-3DB4-44F7-97C0-8BAE436D004E}"/>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3" name="Rectangle 7">
            <a:extLst>
              <a:ext uri="{FF2B5EF4-FFF2-40B4-BE49-F238E27FC236}">
                <a16:creationId xmlns:a16="http://schemas.microsoft.com/office/drawing/2014/main" id="{6459046F-78B1-4B53-AF7F-468E364A3F16}"/>
              </a:ext>
            </a:extLst>
          </p:cNvPr>
          <p:cNvSpPr>
            <a:spLocks noGrp="1" noChangeArrowheads="1"/>
          </p:cNvSpPr>
          <p:nvPr>
            <p:ph type="title"/>
          </p:nvPr>
        </p:nvSpPr>
        <p:spPr>
          <a:xfrm>
            <a:off x="457200" y="122238"/>
            <a:ext cx="7543800" cy="944562"/>
          </a:xfrm>
        </p:spPr>
        <p:txBody>
          <a:bodyPr/>
          <a:lstStyle/>
          <a:p>
            <a:pPr eaLnBrk="1" hangingPunct="1"/>
            <a:r>
              <a:rPr lang="en-US" altLang="en-US"/>
              <a:t>Q</a:t>
            </a:r>
          </a:p>
        </p:txBody>
      </p:sp>
      <p:sp>
        <p:nvSpPr>
          <p:cNvPr id="19464" name="Text Box 9">
            <a:extLst>
              <a:ext uri="{FF2B5EF4-FFF2-40B4-BE49-F238E27FC236}">
                <a16:creationId xmlns:a16="http://schemas.microsoft.com/office/drawing/2014/main" id="{664B2BC1-63DE-4EC4-BEFB-999B5BF7CB2D}"/>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19465" name="Text Box 10">
            <a:extLst>
              <a:ext uri="{FF2B5EF4-FFF2-40B4-BE49-F238E27FC236}">
                <a16:creationId xmlns:a16="http://schemas.microsoft.com/office/drawing/2014/main" id="{BB20B4A0-B09F-4BBD-B31A-850A78940B28}"/>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19466" name="Text Box 11">
            <a:extLst>
              <a:ext uri="{FF2B5EF4-FFF2-40B4-BE49-F238E27FC236}">
                <a16:creationId xmlns:a16="http://schemas.microsoft.com/office/drawing/2014/main" id="{5BF96156-3C60-42B8-9EBE-D5612E601327}"/>
              </a:ext>
            </a:extLst>
          </p:cNvPr>
          <p:cNvSpPr txBox="1">
            <a:spLocks noChangeArrowheads="1"/>
          </p:cNvSpPr>
          <p:nvPr/>
        </p:nvSpPr>
        <p:spPr bwMode="auto">
          <a:xfrm>
            <a:off x="704850" y="5599113"/>
            <a:ext cx="735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FF"/>
                </a:solidFill>
              </a:rPr>
              <a:t>In a nutshell, how does the Quickert procedure work? What does it do?</a:t>
            </a:r>
          </a:p>
        </p:txBody>
      </p:sp>
      <p:sp>
        <p:nvSpPr>
          <p:cNvPr id="19467" name="Rectangle 13">
            <a:extLst>
              <a:ext uri="{FF2B5EF4-FFF2-40B4-BE49-F238E27FC236}">
                <a16:creationId xmlns:a16="http://schemas.microsoft.com/office/drawing/2014/main" id="{4D8DD544-8BBE-48B4-91D1-9C55D6EBA2E5}"/>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19469" name="Slide Number Placeholder 1">
            <a:extLst>
              <a:ext uri="{FF2B5EF4-FFF2-40B4-BE49-F238E27FC236}">
                <a16:creationId xmlns:a16="http://schemas.microsoft.com/office/drawing/2014/main" id="{6BBCB0A5-E672-4DD5-9B7F-7CA19E8E9C6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83F90E-0569-446C-9157-A4016F6D2207}" type="slidenum">
              <a:rPr lang="en-US" altLang="en-US"/>
              <a:pPr eaLnBrk="1" hangingPunct="1"/>
              <a:t>33</a:t>
            </a:fld>
            <a:endParaRPr lang="en-US" altLang="en-US"/>
          </a:p>
        </p:txBody>
      </p:sp>
      <p:sp>
        <p:nvSpPr>
          <p:cNvPr id="14" name="TextBox 13">
            <a:extLst>
              <a:ext uri="{FF2B5EF4-FFF2-40B4-BE49-F238E27FC236}">
                <a16:creationId xmlns:a16="http://schemas.microsoft.com/office/drawing/2014/main" id="{804F6898-E718-4D0E-BC56-1A287C8A971A}"/>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5" name="TextBox 14">
            <a:extLst>
              <a:ext uri="{FF2B5EF4-FFF2-40B4-BE49-F238E27FC236}">
                <a16:creationId xmlns:a16="http://schemas.microsoft.com/office/drawing/2014/main" id="{DA18ED0B-F9B1-4725-8E59-680DD9283566}"/>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6" name="TextBox 15">
            <a:extLst>
              <a:ext uri="{FF2B5EF4-FFF2-40B4-BE49-F238E27FC236}">
                <a16:creationId xmlns:a16="http://schemas.microsoft.com/office/drawing/2014/main" id="{35A0868B-78E3-44FC-94E5-E16E4B6C9849}"/>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7" name="Text Box 14">
            <a:extLst>
              <a:ext uri="{FF2B5EF4-FFF2-40B4-BE49-F238E27FC236}">
                <a16:creationId xmlns:a16="http://schemas.microsoft.com/office/drawing/2014/main" id="{116F9126-72CF-4C06-A98B-0FA7335E872C}"/>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512B30D1-B523-410A-B3FB-1EC877F817C8}"/>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0483" name="AutoShape 3">
            <a:extLst>
              <a:ext uri="{FF2B5EF4-FFF2-40B4-BE49-F238E27FC236}">
                <a16:creationId xmlns:a16="http://schemas.microsoft.com/office/drawing/2014/main" id="{5F43A35B-5A3A-416E-B939-4D974C7410C5}"/>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AutoShape 4">
            <a:extLst>
              <a:ext uri="{FF2B5EF4-FFF2-40B4-BE49-F238E27FC236}">
                <a16:creationId xmlns:a16="http://schemas.microsoft.com/office/drawing/2014/main" id="{58BA9080-5E5D-455F-B172-078F43689EA2}"/>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AutoShape 5">
            <a:extLst>
              <a:ext uri="{FF2B5EF4-FFF2-40B4-BE49-F238E27FC236}">
                <a16:creationId xmlns:a16="http://schemas.microsoft.com/office/drawing/2014/main" id="{C8F9C6BF-425F-499B-BB6C-33C0C5490FDB}"/>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6" name="Rectangle 6">
            <a:extLst>
              <a:ext uri="{FF2B5EF4-FFF2-40B4-BE49-F238E27FC236}">
                <a16:creationId xmlns:a16="http://schemas.microsoft.com/office/drawing/2014/main" id="{92B528F7-C4C7-4668-A1F7-2F99B5E60C50}"/>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7" name="Rectangle 7">
            <a:extLst>
              <a:ext uri="{FF2B5EF4-FFF2-40B4-BE49-F238E27FC236}">
                <a16:creationId xmlns:a16="http://schemas.microsoft.com/office/drawing/2014/main" id="{B9C06BA7-EEDF-4FBF-8B6A-6FED253C3C30}"/>
              </a:ext>
            </a:extLst>
          </p:cNvPr>
          <p:cNvSpPr>
            <a:spLocks noGrp="1" noChangeArrowheads="1"/>
          </p:cNvSpPr>
          <p:nvPr>
            <p:ph type="title"/>
          </p:nvPr>
        </p:nvSpPr>
        <p:spPr>
          <a:xfrm>
            <a:off x="457200" y="122238"/>
            <a:ext cx="7543800" cy="944562"/>
          </a:xfrm>
        </p:spPr>
        <p:txBody>
          <a:bodyPr/>
          <a:lstStyle/>
          <a:p>
            <a:pPr eaLnBrk="1" hangingPunct="1"/>
            <a:r>
              <a:rPr lang="en-US" altLang="en-US"/>
              <a:t>A/Q</a:t>
            </a:r>
          </a:p>
        </p:txBody>
      </p:sp>
      <p:sp>
        <p:nvSpPr>
          <p:cNvPr id="20488" name="Text Box 9">
            <a:extLst>
              <a:ext uri="{FF2B5EF4-FFF2-40B4-BE49-F238E27FC236}">
                <a16:creationId xmlns:a16="http://schemas.microsoft.com/office/drawing/2014/main" id="{B4A05E2B-B396-4BE6-8EC4-D614205AED98}"/>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0489" name="Text Box 10">
            <a:extLst>
              <a:ext uri="{FF2B5EF4-FFF2-40B4-BE49-F238E27FC236}">
                <a16:creationId xmlns:a16="http://schemas.microsoft.com/office/drawing/2014/main" id="{5818809A-D0D9-40F3-A75B-95055CB427EF}"/>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0490" name="Text Box 11">
            <a:extLst>
              <a:ext uri="{FF2B5EF4-FFF2-40B4-BE49-F238E27FC236}">
                <a16:creationId xmlns:a16="http://schemas.microsoft.com/office/drawing/2014/main" id="{1FC5C62A-FC13-44A2-9423-4EBB971AC660}"/>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a:solidFill>
                  <a:srgbClr val="0000FF"/>
                </a:solidFill>
              </a:rPr>
              <a:t>In a nutshell, how does the Quickert procedure work? What does it do?</a:t>
            </a:r>
          </a:p>
          <a:p>
            <a:pPr eaLnBrk="1" hangingPunct="1">
              <a:lnSpc>
                <a:spcPct val="90000"/>
              </a:lnSpc>
            </a:pPr>
            <a:r>
              <a:rPr lang="en-US" altLang="en-US">
                <a:solidFill>
                  <a:srgbClr val="0000FF"/>
                </a:solidFill>
              </a:rPr>
              <a:t>Quickert sutures re-insert the </a:t>
            </a:r>
            <a:r>
              <a:rPr lang="en-US" altLang="en-US" b="1"/>
              <a:t>lower-lid retractors</a:t>
            </a:r>
            <a:r>
              <a:rPr lang="en-US" altLang="en-US">
                <a:solidFill>
                  <a:srgbClr val="0000FF"/>
                </a:solidFill>
              </a:rPr>
              <a:t> onto the </a:t>
            </a:r>
            <a:r>
              <a:rPr lang="en-US" altLang="en-US" b="1"/>
              <a:t>tarsal plate</a:t>
            </a:r>
          </a:p>
        </p:txBody>
      </p:sp>
      <p:sp>
        <p:nvSpPr>
          <p:cNvPr id="20491" name="Rectangle 12">
            <a:extLst>
              <a:ext uri="{FF2B5EF4-FFF2-40B4-BE49-F238E27FC236}">
                <a16:creationId xmlns:a16="http://schemas.microsoft.com/office/drawing/2014/main" id="{88A4A881-29CF-410D-A896-CC83F399D265}"/>
              </a:ext>
            </a:extLst>
          </p:cNvPr>
          <p:cNvSpPr>
            <a:spLocks noChangeArrowheads="1"/>
          </p:cNvSpPr>
          <p:nvPr/>
        </p:nvSpPr>
        <p:spPr bwMode="auto">
          <a:xfrm>
            <a:off x="3810000" y="5943600"/>
            <a:ext cx="2057400" cy="228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three words</a:t>
            </a:r>
          </a:p>
        </p:txBody>
      </p:sp>
      <p:sp>
        <p:nvSpPr>
          <p:cNvPr id="20492" name="Rectangle 13">
            <a:extLst>
              <a:ext uri="{FF2B5EF4-FFF2-40B4-BE49-F238E27FC236}">
                <a16:creationId xmlns:a16="http://schemas.microsoft.com/office/drawing/2014/main" id="{F7E1F351-8A0D-4C51-9552-F85000570B7F}"/>
              </a:ext>
            </a:extLst>
          </p:cNvPr>
          <p:cNvSpPr>
            <a:spLocks noChangeArrowheads="1"/>
          </p:cNvSpPr>
          <p:nvPr/>
        </p:nvSpPr>
        <p:spPr bwMode="auto">
          <a:xfrm>
            <a:off x="6781800" y="5943600"/>
            <a:ext cx="1447800" cy="228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two words</a:t>
            </a:r>
          </a:p>
        </p:txBody>
      </p:sp>
      <p:sp>
        <p:nvSpPr>
          <p:cNvPr id="20493" name="Rectangle 19">
            <a:extLst>
              <a:ext uri="{FF2B5EF4-FFF2-40B4-BE49-F238E27FC236}">
                <a16:creationId xmlns:a16="http://schemas.microsoft.com/office/drawing/2014/main" id="{E0B7506F-60DF-4F43-9A15-2DBC0B1C11CF}"/>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0495" name="Slide Number Placeholder 1">
            <a:extLst>
              <a:ext uri="{FF2B5EF4-FFF2-40B4-BE49-F238E27FC236}">
                <a16:creationId xmlns:a16="http://schemas.microsoft.com/office/drawing/2014/main" id="{DBAC898F-BAD7-4711-8D4D-39D4946A6E5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AAAF24-059F-4938-A933-1204DB06C22D}" type="slidenum">
              <a:rPr lang="en-US" altLang="en-US"/>
              <a:pPr eaLnBrk="1" hangingPunct="1"/>
              <a:t>34</a:t>
            </a:fld>
            <a:endParaRPr lang="en-US" altLang="en-US"/>
          </a:p>
        </p:txBody>
      </p:sp>
      <p:sp>
        <p:nvSpPr>
          <p:cNvPr id="19" name="TextBox 18">
            <a:extLst>
              <a:ext uri="{FF2B5EF4-FFF2-40B4-BE49-F238E27FC236}">
                <a16:creationId xmlns:a16="http://schemas.microsoft.com/office/drawing/2014/main" id="{786028B9-6F05-4741-9E06-9D670C23BB9E}"/>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0" name="TextBox 19">
            <a:extLst>
              <a:ext uri="{FF2B5EF4-FFF2-40B4-BE49-F238E27FC236}">
                <a16:creationId xmlns:a16="http://schemas.microsoft.com/office/drawing/2014/main" id="{F6E69099-904C-49DA-9D0C-B711C2EDCF42}"/>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21" name="TextBox 20">
            <a:extLst>
              <a:ext uri="{FF2B5EF4-FFF2-40B4-BE49-F238E27FC236}">
                <a16:creationId xmlns:a16="http://schemas.microsoft.com/office/drawing/2014/main" id="{6EB9A8B4-7313-4A46-B5AF-036F9C4DE405}"/>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22" name="Text Box 14">
            <a:extLst>
              <a:ext uri="{FF2B5EF4-FFF2-40B4-BE49-F238E27FC236}">
                <a16:creationId xmlns:a16="http://schemas.microsoft.com/office/drawing/2014/main" id="{746BC485-6D20-4BB3-8826-8E12AFA773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a:solidFill>
                  <a:srgbClr val="0000FF"/>
                </a:solidFill>
              </a:rPr>
              <a:t>In a nutshell, how does the Quickert procedure work? What does it do?</a:t>
            </a:r>
          </a:p>
          <a:p>
            <a:pPr eaLnBrk="1" hangingPunct="1">
              <a:lnSpc>
                <a:spcPct val="90000"/>
              </a:lnSpc>
            </a:pPr>
            <a:r>
              <a:rPr lang="en-US" altLang="en-US">
                <a:solidFill>
                  <a:srgbClr val="0000FF"/>
                </a:solidFill>
              </a:rPr>
              <a:t>Quickert sutures re-insert the </a:t>
            </a:r>
            <a:r>
              <a:rPr lang="en-US" altLang="en-US" b="1"/>
              <a:t>lower-lid retractors</a:t>
            </a:r>
            <a:r>
              <a:rPr lang="en-US" altLang="en-US">
                <a:solidFill>
                  <a:srgbClr val="0000FF"/>
                </a:solidFill>
              </a:rPr>
              <a:t> onto the </a:t>
            </a:r>
            <a:r>
              <a:rPr lang="en-US" altLang="en-US" b="1"/>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35</a:t>
            </a:fld>
            <a:endParaRPr lang="en-US" altLang="en-US"/>
          </a:p>
        </p:txBody>
      </p:sp>
      <p:sp>
        <p:nvSpPr>
          <p:cNvPr id="19" name="TextBox 18">
            <a:extLst>
              <a:ext uri="{FF2B5EF4-FFF2-40B4-BE49-F238E27FC236}">
                <a16:creationId xmlns:a16="http://schemas.microsoft.com/office/drawing/2014/main" id="{F3B9173F-9CF6-4560-BDFC-70ECD74BE385}"/>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0" name="TextBox 19">
            <a:extLst>
              <a:ext uri="{FF2B5EF4-FFF2-40B4-BE49-F238E27FC236}">
                <a16:creationId xmlns:a16="http://schemas.microsoft.com/office/drawing/2014/main" id="{BBF8C51A-02B8-4CAA-B645-46974EAFF1B2}"/>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21" name="TextBox 20">
            <a:extLst>
              <a:ext uri="{FF2B5EF4-FFF2-40B4-BE49-F238E27FC236}">
                <a16:creationId xmlns:a16="http://schemas.microsoft.com/office/drawing/2014/main" id="{D35C5083-5BCD-4A26-A7EA-81FA570C22FE}"/>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22" name="Text Box 14">
            <a:extLst>
              <a:ext uri="{FF2B5EF4-FFF2-40B4-BE49-F238E27FC236}">
                <a16:creationId xmlns:a16="http://schemas.microsoft.com/office/drawing/2014/main" id="{1C97F5C7-2178-4BDA-BA84-032702A11524}"/>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36</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endParaRPr lang="en-US" altLang="en-US" sz="1400" i="1" dirty="0">
              <a:solidFill>
                <a:srgbClr val="CCFFCC"/>
              </a:solidFill>
            </a:endParaRPr>
          </a:p>
          <a:p>
            <a:r>
              <a:rPr lang="en-US" altLang="en-US" sz="1400" dirty="0">
                <a:solidFill>
                  <a:srgbClr val="CCFFCC"/>
                </a:solidFill>
              </a:rPr>
              <a:t>A suturing technique that everts an entropic lid</a:t>
            </a:r>
          </a:p>
          <a:p>
            <a:endParaRPr lang="en-US" altLang="en-US" sz="1400" dirty="0">
              <a:solidFill>
                <a:srgbClr val="CCFFCC"/>
              </a:solidFill>
            </a:endParaRPr>
          </a:p>
          <a:p>
            <a:r>
              <a:rPr lang="en-US" altLang="en-US" sz="1400" i="1" dirty="0">
                <a:solidFill>
                  <a:srgbClr val="CCFFCC"/>
                </a:solidFill>
              </a:rPr>
              <a:t>What suture material is used?</a:t>
            </a:r>
          </a:p>
          <a:p>
            <a:r>
              <a:rPr lang="en-US" altLang="en-US" sz="1400" dirty="0">
                <a:solidFill>
                  <a:srgbClr val="CCFFCC"/>
                </a:solidFill>
              </a:rPr>
              <a:t>Preferences vary, but 4-0 silk or chromic work well</a:t>
            </a:r>
          </a:p>
          <a:p>
            <a:endParaRPr lang="en-US" altLang="en-US" sz="1400" i="1" dirty="0">
              <a:solidFill>
                <a:srgbClr val="CCFFCC"/>
              </a:solidFill>
            </a:endParaRPr>
          </a:p>
          <a:p>
            <a:r>
              <a:rPr lang="en-US" altLang="en-US" sz="1400" i="1" dirty="0">
                <a:solidFill>
                  <a:srgbClr val="CCFFCC"/>
                </a:solidFill>
              </a:rPr>
              <a:t>Briefly, how are they placed? And how do they work?</a:t>
            </a:r>
          </a:p>
          <a:p>
            <a:r>
              <a:rPr lang="en-US" altLang="en-US" sz="1400" dirty="0">
                <a:solidFill>
                  <a:srgbClr val="CCFFCC"/>
                </a:solidFill>
              </a:rPr>
              <a:t>The pass starts just below the lash line traveling down and posterior, passing in front of and then below the tarsal plate. It comes out on the </a:t>
            </a:r>
            <a:r>
              <a:rPr lang="en-US" altLang="en-US" sz="1400" dirty="0" err="1">
                <a:solidFill>
                  <a:srgbClr val="CCFFCC"/>
                </a:solidFill>
              </a:rPr>
              <a:t>conj</a:t>
            </a:r>
            <a:r>
              <a:rPr lang="en-US" altLang="en-US" sz="1400" dirty="0">
                <a:solidFill>
                  <a:srgbClr val="CCFFCC"/>
                </a:solidFill>
              </a:rPr>
              <a:t> surface shortly before the inferior fornix. 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802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37</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endParaRPr lang="en-US" altLang="en-US" sz="1400" dirty="0">
              <a:solidFill>
                <a:srgbClr val="CCFFCC"/>
              </a:solidFill>
            </a:endParaRPr>
          </a:p>
          <a:p>
            <a:endParaRPr lang="en-US" altLang="en-US" sz="1400" dirty="0">
              <a:solidFill>
                <a:srgbClr val="CCFFCC"/>
              </a:solidFill>
            </a:endParaRPr>
          </a:p>
          <a:p>
            <a:r>
              <a:rPr lang="en-US" altLang="en-US" sz="1400" i="1" dirty="0">
                <a:solidFill>
                  <a:srgbClr val="CCFFCC"/>
                </a:solidFill>
              </a:rPr>
              <a:t>What suture material is used?</a:t>
            </a:r>
          </a:p>
          <a:p>
            <a:r>
              <a:rPr lang="en-US" altLang="en-US" sz="1400" dirty="0">
                <a:solidFill>
                  <a:srgbClr val="CCFFCC"/>
                </a:solidFill>
              </a:rPr>
              <a:t>Preferences vary, but 4-0 silk or chromic work well</a:t>
            </a:r>
          </a:p>
          <a:p>
            <a:endParaRPr lang="en-US" altLang="en-US" sz="1400" i="1" dirty="0">
              <a:solidFill>
                <a:srgbClr val="CCFFCC"/>
              </a:solidFill>
            </a:endParaRPr>
          </a:p>
          <a:p>
            <a:r>
              <a:rPr lang="en-US" altLang="en-US" sz="1400" i="1" dirty="0">
                <a:solidFill>
                  <a:srgbClr val="CCFFCC"/>
                </a:solidFill>
              </a:rPr>
              <a:t>Briefly, how are they placed? And how do they work?</a:t>
            </a:r>
          </a:p>
          <a:p>
            <a:r>
              <a:rPr lang="en-US" altLang="en-US" sz="1400" dirty="0">
                <a:solidFill>
                  <a:srgbClr val="CCFFCC"/>
                </a:solidFill>
              </a:rPr>
              <a:t>The pass starts just below the lash line traveling down and posterior, passing in front of and then below the tarsal plate. It comes out on the </a:t>
            </a:r>
            <a:r>
              <a:rPr lang="en-US" altLang="en-US" sz="1400" dirty="0" err="1">
                <a:solidFill>
                  <a:srgbClr val="CCFFCC"/>
                </a:solidFill>
              </a:rPr>
              <a:t>conj</a:t>
            </a:r>
            <a:r>
              <a:rPr lang="en-US" altLang="en-US" sz="1400" dirty="0">
                <a:solidFill>
                  <a:srgbClr val="CCFFCC"/>
                </a:solidFill>
              </a:rPr>
              <a:t> surface shortly before the inferior fornix. 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627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38</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endParaRPr lang="en-US" altLang="en-US" sz="1400" i="1" dirty="0">
              <a:solidFill>
                <a:srgbClr val="CCFFCC"/>
              </a:solidFill>
            </a:endParaRPr>
          </a:p>
          <a:p>
            <a:r>
              <a:rPr lang="en-US" altLang="en-US" sz="1400" dirty="0">
                <a:solidFill>
                  <a:srgbClr val="CCFFCC"/>
                </a:solidFill>
              </a:rPr>
              <a:t>Preferences vary, but 4-0 silk or chromic work well</a:t>
            </a:r>
          </a:p>
          <a:p>
            <a:endParaRPr lang="en-US" altLang="en-US" sz="1400" i="1" dirty="0">
              <a:solidFill>
                <a:srgbClr val="CCFFCC"/>
              </a:solidFill>
            </a:endParaRPr>
          </a:p>
          <a:p>
            <a:r>
              <a:rPr lang="en-US" altLang="en-US" sz="1400" i="1" dirty="0">
                <a:solidFill>
                  <a:srgbClr val="CCFFCC"/>
                </a:solidFill>
              </a:rPr>
              <a:t>Briefly, how are they placed? And how do they work?</a:t>
            </a:r>
          </a:p>
          <a:p>
            <a:r>
              <a:rPr lang="en-US" altLang="en-US" sz="1400" dirty="0">
                <a:solidFill>
                  <a:srgbClr val="CCFFCC"/>
                </a:solidFill>
              </a:rPr>
              <a:t>The pass starts just below the lash line traveling down and posterior, passing in front of and then below the tarsal plate. It comes out on the </a:t>
            </a:r>
            <a:r>
              <a:rPr lang="en-US" altLang="en-US" sz="1400" dirty="0" err="1">
                <a:solidFill>
                  <a:srgbClr val="CCFFCC"/>
                </a:solidFill>
              </a:rPr>
              <a:t>conj</a:t>
            </a:r>
            <a:r>
              <a:rPr lang="en-US" altLang="en-US" sz="1400" dirty="0">
                <a:solidFill>
                  <a:srgbClr val="CCFFCC"/>
                </a:solidFill>
              </a:rPr>
              <a:t> surface shortly before the inferior fornix. 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048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39</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p>
          <a:p>
            <a:r>
              <a:rPr lang="en-US" altLang="en-US" sz="1400" dirty="0">
                <a:solidFill>
                  <a:srgbClr val="0000FF"/>
                </a:solidFill>
              </a:rPr>
              <a:t>Preferences vary, but 4-0 silk or chromic work well</a:t>
            </a:r>
            <a:endParaRPr lang="en-US" altLang="en-US" sz="1400" dirty="0">
              <a:solidFill>
                <a:srgbClr val="CCFFCC"/>
              </a:solidFill>
            </a:endParaRPr>
          </a:p>
          <a:p>
            <a:endParaRPr lang="en-US" altLang="en-US" sz="1400" i="1" dirty="0">
              <a:solidFill>
                <a:srgbClr val="CCFFCC"/>
              </a:solidFill>
            </a:endParaRPr>
          </a:p>
          <a:p>
            <a:r>
              <a:rPr lang="en-US" altLang="en-US" sz="1400" i="1" dirty="0">
                <a:solidFill>
                  <a:srgbClr val="CCFFCC"/>
                </a:solidFill>
              </a:rPr>
              <a:t>Briefly, how are they placed? And how do they work?</a:t>
            </a:r>
          </a:p>
          <a:p>
            <a:r>
              <a:rPr lang="en-US" altLang="en-US" sz="1400" dirty="0">
                <a:solidFill>
                  <a:srgbClr val="CCFFCC"/>
                </a:solidFill>
              </a:rPr>
              <a:t>The pass starts just below the lash line traveling down and posterior, passing in front of and then below the tarsal plate. It comes out on the </a:t>
            </a:r>
            <a:r>
              <a:rPr lang="en-US" altLang="en-US" sz="1400" dirty="0" err="1">
                <a:solidFill>
                  <a:srgbClr val="CCFFCC"/>
                </a:solidFill>
              </a:rPr>
              <a:t>conj</a:t>
            </a:r>
            <a:r>
              <a:rPr lang="en-US" altLang="en-US" sz="1400" dirty="0">
                <a:solidFill>
                  <a:srgbClr val="CCFFCC"/>
                </a:solidFill>
              </a:rPr>
              <a:t> surface shortly before the inferior fornix. 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85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A409D97-BBF4-4978-BBDD-1CAAFD4A1C84}"/>
              </a:ext>
            </a:extLst>
          </p:cNvPr>
          <p:cNvSpPr txBox="1"/>
          <p:nvPr/>
        </p:nvSpPr>
        <p:spPr>
          <a:xfrm>
            <a:off x="5333999" y="1549901"/>
            <a:ext cx="3264679" cy="1299074"/>
          </a:xfrm>
          <a:prstGeom prst="rect">
            <a:avLst/>
          </a:prstGeom>
          <a:solidFill>
            <a:schemeClr val="bg1"/>
          </a:solidFill>
        </p:spPr>
        <p:txBody>
          <a:bodyPr wrap="square" rtlCol="0">
            <a:spAutoFit/>
          </a:bodyPr>
          <a:lstStyle/>
          <a:p>
            <a:pPr algn="r">
              <a:lnSpc>
                <a:spcPts val="2400"/>
              </a:lnSpc>
            </a:pPr>
            <a:r>
              <a:rPr lang="en-US" i="1" dirty="0"/>
              <a:t>What does the term </a:t>
            </a:r>
          </a:p>
          <a:p>
            <a:pPr algn="r">
              <a:lnSpc>
                <a:spcPts val="2400"/>
              </a:lnSpc>
            </a:pPr>
            <a:r>
              <a:rPr lang="en-US" i="1" dirty="0"/>
              <a:t>mean?</a:t>
            </a:r>
          </a:p>
          <a:p>
            <a:pPr algn="r">
              <a:lnSpc>
                <a:spcPts val="2400"/>
              </a:lnSpc>
            </a:pPr>
            <a:r>
              <a:rPr lang="en-US" dirty="0"/>
              <a:t>It means the eyelid margin is turning </a:t>
            </a:r>
            <a:r>
              <a:rPr lang="en-US" b="1" dirty="0"/>
              <a:t>outward</a:t>
            </a:r>
          </a:p>
        </p:txBody>
      </p:sp>
      <p:sp>
        <p:nvSpPr>
          <p:cNvPr id="6146" name="Rectangle 2"/>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6148" name="Text Box 4"/>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dirty="0">
                <a:solidFill>
                  <a:srgbClr val="00FF00"/>
                </a:solidFill>
              </a:rPr>
              <a:t>Entropion</a:t>
            </a:r>
          </a:p>
        </p:txBody>
      </p:sp>
      <p:sp>
        <p:nvSpPr>
          <p:cNvPr id="6149" name="Text Box 5"/>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Ectropion</a:t>
            </a:r>
          </a:p>
        </p:txBody>
      </p:sp>
      <p:sp>
        <p:nvSpPr>
          <p:cNvPr id="615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1D1228-A111-4207-A4ED-CC1A55ABC044}" type="slidenum">
              <a:rPr lang="en-US" altLang="en-US" sz="1000" smtClean="0"/>
              <a:pPr>
                <a:spcBef>
                  <a:spcPct val="0"/>
                </a:spcBef>
                <a:buClrTx/>
                <a:buSzTx/>
                <a:buFontTx/>
                <a:buNone/>
              </a:pPr>
              <a:t>4</a:t>
            </a:fld>
            <a:endParaRPr lang="en-US" altLang="en-US" sz="1000"/>
          </a:p>
        </p:txBody>
      </p:sp>
      <p:sp>
        <p:nvSpPr>
          <p:cNvPr id="2" name="TextBox 1">
            <a:extLst>
              <a:ext uri="{FF2B5EF4-FFF2-40B4-BE49-F238E27FC236}">
                <a16:creationId xmlns:a16="http://schemas.microsoft.com/office/drawing/2014/main" id="{FED443BD-8340-4542-AC0D-52E190CACBD3}"/>
              </a:ext>
            </a:extLst>
          </p:cNvPr>
          <p:cNvSpPr txBox="1"/>
          <p:nvPr/>
        </p:nvSpPr>
        <p:spPr>
          <a:xfrm>
            <a:off x="794331" y="1549901"/>
            <a:ext cx="3144227" cy="1299074"/>
          </a:xfrm>
          <a:prstGeom prst="rect">
            <a:avLst/>
          </a:prstGeom>
          <a:noFill/>
        </p:spPr>
        <p:txBody>
          <a:bodyPr wrap="square" rtlCol="0">
            <a:spAutoFit/>
          </a:bodyPr>
          <a:lstStyle/>
          <a:p>
            <a:pPr algn="r">
              <a:lnSpc>
                <a:spcPts val="2400"/>
              </a:lnSpc>
            </a:pPr>
            <a:r>
              <a:rPr lang="en-US" i="1" dirty="0"/>
              <a:t>What does the term </a:t>
            </a:r>
          </a:p>
          <a:p>
            <a:pPr algn="r">
              <a:lnSpc>
                <a:spcPts val="2400"/>
              </a:lnSpc>
            </a:pPr>
            <a:r>
              <a:rPr lang="en-US" i="1" dirty="0"/>
              <a:t>mean?</a:t>
            </a:r>
          </a:p>
          <a:p>
            <a:pPr algn="r">
              <a:lnSpc>
                <a:spcPts val="2400"/>
              </a:lnSpc>
            </a:pPr>
            <a:r>
              <a:rPr lang="en-US" dirty="0"/>
              <a:t>It means the eyelid margin is turning </a:t>
            </a:r>
            <a:r>
              <a:rPr lang="en-US" b="1" dirty="0"/>
              <a:t>inward</a:t>
            </a:r>
          </a:p>
        </p:txBody>
      </p:sp>
      <p:pic>
        <p:nvPicPr>
          <p:cNvPr id="11" name="Picture 15" descr="entropion">
            <a:extLst>
              <a:ext uri="{FF2B5EF4-FFF2-40B4-BE49-F238E27FC236}">
                <a16:creationId xmlns:a16="http://schemas.microsoft.com/office/drawing/2014/main" id="{86ED7A41-0AF6-4116-B616-45C539103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46" y="3058233"/>
            <a:ext cx="348835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321C24C2-3FB1-4F93-B35A-8E76F53F1C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78150"/>
            <a:ext cx="28924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8C26FAB4-3D3F-4259-8EFF-B46A4834EC1D}"/>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2969506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40</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p>
          <a:p>
            <a:r>
              <a:rPr lang="en-US" altLang="en-US" sz="1400" dirty="0">
                <a:solidFill>
                  <a:srgbClr val="0000FF"/>
                </a:solidFill>
              </a:rPr>
              <a:t>Preferences vary, but 4-0 silk or chromic work well</a:t>
            </a:r>
          </a:p>
          <a:p>
            <a:endParaRPr lang="en-US" altLang="en-US" sz="1400" i="1" dirty="0">
              <a:solidFill>
                <a:srgbClr val="0000FF"/>
              </a:solidFill>
            </a:endParaRPr>
          </a:p>
          <a:p>
            <a:r>
              <a:rPr lang="en-US" altLang="en-US" sz="1400" i="1" dirty="0">
                <a:solidFill>
                  <a:srgbClr val="0000FF"/>
                </a:solidFill>
              </a:rPr>
              <a:t>Briefly, how are they placed? </a:t>
            </a:r>
            <a:r>
              <a:rPr lang="en-US" altLang="en-US" sz="1400" i="1" dirty="0">
                <a:solidFill>
                  <a:srgbClr val="CCFFCC"/>
                </a:solidFill>
              </a:rPr>
              <a:t>And how do they work?</a:t>
            </a:r>
          </a:p>
          <a:p>
            <a:r>
              <a:rPr lang="en-US" altLang="en-US" sz="1400" dirty="0">
                <a:solidFill>
                  <a:srgbClr val="CCFFCC"/>
                </a:solidFill>
              </a:rPr>
              <a:t>The pass starts just below the lash line traveling down and posterior, passing in front of and then below the tarsal plate. It comes out on the </a:t>
            </a:r>
            <a:r>
              <a:rPr lang="en-US" altLang="en-US" sz="1400" dirty="0" err="1">
                <a:solidFill>
                  <a:srgbClr val="CCFFCC"/>
                </a:solidFill>
              </a:rPr>
              <a:t>conj</a:t>
            </a:r>
            <a:r>
              <a:rPr lang="en-US" altLang="en-US" sz="1400" dirty="0">
                <a:solidFill>
                  <a:srgbClr val="CCFFCC"/>
                </a:solidFill>
              </a:rPr>
              <a:t> surface shortly before the inferior fornix. 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601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41</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p>
          <a:p>
            <a:r>
              <a:rPr lang="en-US" altLang="en-US" sz="1400" dirty="0">
                <a:solidFill>
                  <a:srgbClr val="0000FF"/>
                </a:solidFill>
              </a:rPr>
              <a:t>Preferences vary, but 4-0 silk or chromic work well</a:t>
            </a:r>
          </a:p>
          <a:p>
            <a:endParaRPr lang="en-US" altLang="en-US" sz="1400" i="1" dirty="0">
              <a:solidFill>
                <a:srgbClr val="0000FF"/>
              </a:solidFill>
            </a:endParaRPr>
          </a:p>
          <a:p>
            <a:r>
              <a:rPr lang="en-US" altLang="en-US" sz="1400" i="1" dirty="0">
                <a:solidFill>
                  <a:srgbClr val="0000FF"/>
                </a:solidFill>
              </a:rPr>
              <a:t>Briefly, how are they placed? </a:t>
            </a:r>
            <a:r>
              <a:rPr lang="en-US" altLang="en-US" sz="1400" i="1" dirty="0">
                <a:solidFill>
                  <a:srgbClr val="CCFFCC"/>
                </a:solidFill>
              </a:rPr>
              <a:t>And how do they work?</a:t>
            </a:r>
          </a:p>
          <a:p>
            <a:r>
              <a:rPr lang="en-US" altLang="en-US" sz="1400" dirty="0">
                <a:solidFill>
                  <a:srgbClr val="0000FF"/>
                </a:solidFill>
              </a:rPr>
              <a:t>The pass starts just below the lash line traveling down and posterior, passing in front of and then below the tarsal plate. It comes out on the </a:t>
            </a:r>
            <a:r>
              <a:rPr lang="en-US" altLang="en-US" sz="1400" dirty="0" err="1">
                <a:solidFill>
                  <a:srgbClr val="0000FF"/>
                </a:solidFill>
              </a:rPr>
              <a:t>conj</a:t>
            </a:r>
            <a:r>
              <a:rPr lang="en-US" altLang="en-US" sz="1400" dirty="0">
                <a:solidFill>
                  <a:srgbClr val="0000FF"/>
                </a:solidFill>
              </a:rPr>
              <a:t> surface shortly before the inferior fornix. </a:t>
            </a:r>
            <a:r>
              <a:rPr lang="en-US" altLang="en-US" sz="1400" dirty="0">
                <a:solidFill>
                  <a:srgbClr val="CCFFCC"/>
                </a:solidFill>
              </a:rPr>
              <a:t>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277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42</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p>
          <a:p>
            <a:r>
              <a:rPr lang="en-US" altLang="en-US" sz="1400" dirty="0">
                <a:solidFill>
                  <a:srgbClr val="0000FF"/>
                </a:solidFill>
              </a:rPr>
              <a:t>Preferences vary, but 4-0 silk or chromic work well</a:t>
            </a:r>
          </a:p>
          <a:p>
            <a:endParaRPr lang="en-US" altLang="en-US" sz="1400" i="1" dirty="0">
              <a:solidFill>
                <a:srgbClr val="0000FF"/>
              </a:solidFill>
            </a:endParaRPr>
          </a:p>
          <a:p>
            <a:r>
              <a:rPr lang="en-US" altLang="en-US" sz="1400" i="1" dirty="0">
                <a:solidFill>
                  <a:srgbClr val="0000FF"/>
                </a:solidFill>
              </a:rPr>
              <a:t>Briefly, how are they placed? </a:t>
            </a:r>
            <a:r>
              <a:rPr lang="en-US" altLang="en-US" sz="1400" i="1" dirty="0"/>
              <a:t>And how do they work?</a:t>
            </a:r>
          </a:p>
          <a:p>
            <a:r>
              <a:rPr lang="en-US" altLang="en-US" sz="1400" dirty="0">
                <a:solidFill>
                  <a:srgbClr val="0000FF"/>
                </a:solidFill>
              </a:rPr>
              <a:t>The pass starts just below the lash line traveling down and posterior, passing in front of and then below the tarsal plate. It comes out on the </a:t>
            </a:r>
            <a:r>
              <a:rPr lang="en-US" altLang="en-US" sz="1400" dirty="0" err="1">
                <a:solidFill>
                  <a:srgbClr val="0000FF"/>
                </a:solidFill>
              </a:rPr>
              <a:t>conj</a:t>
            </a:r>
            <a:r>
              <a:rPr lang="en-US" altLang="en-US" sz="1400" dirty="0">
                <a:solidFill>
                  <a:srgbClr val="0000FF"/>
                </a:solidFill>
              </a:rPr>
              <a:t> surface shortly before the inferior fornix. </a:t>
            </a:r>
            <a:r>
              <a:rPr lang="en-US" altLang="en-US" sz="1400" dirty="0">
                <a:solidFill>
                  <a:srgbClr val="CCFFCC"/>
                </a:solidFill>
              </a:rPr>
              <a:t>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67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43</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p>
          <a:p>
            <a:r>
              <a:rPr lang="en-US" altLang="en-US" sz="1400" dirty="0">
                <a:solidFill>
                  <a:srgbClr val="0000FF"/>
                </a:solidFill>
              </a:rPr>
              <a:t>Preferences vary, but 4-0 silk or chromic work well</a:t>
            </a:r>
          </a:p>
          <a:p>
            <a:endParaRPr lang="en-US" altLang="en-US" sz="1400" i="1" dirty="0">
              <a:solidFill>
                <a:srgbClr val="0000FF"/>
              </a:solidFill>
            </a:endParaRPr>
          </a:p>
          <a:p>
            <a:r>
              <a:rPr lang="en-US" altLang="en-US" sz="1400" i="1" dirty="0">
                <a:solidFill>
                  <a:srgbClr val="0000FF"/>
                </a:solidFill>
              </a:rPr>
              <a:t>Briefly, how are they placed? </a:t>
            </a:r>
            <a:r>
              <a:rPr lang="en-US" altLang="en-US" sz="1400" i="1" dirty="0"/>
              <a:t>And how do they work?</a:t>
            </a:r>
          </a:p>
          <a:p>
            <a:r>
              <a:rPr lang="en-US" altLang="en-US" sz="1400" dirty="0">
                <a:solidFill>
                  <a:srgbClr val="0000FF"/>
                </a:solidFill>
              </a:rPr>
              <a:t>The pass starts just below the lash line traveling down and posterior, passing in front of and then below the tarsal plate. It comes out on the </a:t>
            </a:r>
            <a:r>
              <a:rPr lang="en-US" altLang="en-US" sz="1400" dirty="0" err="1">
                <a:solidFill>
                  <a:srgbClr val="0000FF"/>
                </a:solidFill>
              </a:rPr>
              <a:t>conj</a:t>
            </a:r>
            <a:r>
              <a:rPr lang="en-US" altLang="en-US" sz="1400" dirty="0">
                <a:solidFill>
                  <a:srgbClr val="0000FF"/>
                </a:solidFill>
              </a:rPr>
              <a:t> surface shortly before the inferior fornix. </a:t>
            </a:r>
            <a:r>
              <a:rPr lang="en-US" altLang="en-US" sz="1400" dirty="0"/>
              <a:t>When cinched, the suture torques the inward-curling lid away from the globe.</a:t>
            </a:r>
          </a:p>
          <a:p>
            <a:endParaRPr lang="en-US" altLang="en-US" sz="1400" i="1" dirty="0">
              <a:solidFill>
                <a:srgbClr val="CCFFCC"/>
              </a:solidFill>
            </a:endParaRPr>
          </a:p>
          <a:p>
            <a:r>
              <a:rPr lang="en-US" altLang="en-US" sz="1400" i="1" dirty="0">
                <a:solidFill>
                  <a:srgbClr val="CCFFCC"/>
                </a:solidFill>
              </a:rPr>
              <a:t>How many throws are placed?</a:t>
            </a: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013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44</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p>
          <a:p>
            <a:r>
              <a:rPr lang="en-US" altLang="en-US" sz="1400" dirty="0">
                <a:solidFill>
                  <a:srgbClr val="0000FF"/>
                </a:solidFill>
              </a:rPr>
              <a:t>Preferences vary, but 4-0 silk or chromic work well</a:t>
            </a:r>
          </a:p>
          <a:p>
            <a:endParaRPr lang="en-US" altLang="en-US" sz="1400" i="1" dirty="0">
              <a:solidFill>
                <a:srgbClr val="0000FF"/>
              </a:solidFill>
            </a:endParaRPr>
          </a:p>
          <a:p>
            <a:r>
              <a:rPr lang="en-US" altLang="en-US" sz="1400" i="1" dirty="0">
                <a:solidFill>
                  <a:srgbClr val="0000FF"/>
                </a:solidFill>
              </a:rPr>
              <a:t>Briefly, how are they placed? </a:t>
            </a:r>
            <a:r>
              <a:rPr lang="en-US" altLang="en-US" sz="1400" i="1" dirty="0"/>
              <a:t>And how do they work?</a:t>
            </a:r>
          </a:p>
          <a:p>
            <a:r>
              <a:rPr lang="en-US" altLang="en-US" sz="1400" dirty="0">
                <a:solidFill>
                  <a:srgbClr val="0000FF"/>
                </a:solidFill>
              </a:rPr>
              <a:t>The pass starts just below the lash line traveling down and posterior, passing in front of and then below the tarsal plate. It comes out on the </a:t>
            </a:r>
            <a:r>
              <a:rPr lang="en-US" altLang="en-US" sz="1400" dirty="0" err="1">
                <a:solidFill>
                  <a:srgbClr val="0000FF"/>
                </a:solidFill>
              </a:rPr>
              <a:t>conj</a:t>
            </a:r>
            <a:r>
              <a:rPr lang="en-US" altLang="en-US" sz="1400" dirty="0">
                <a:solidFill>
                  <a:srgbClr val="0000FF"/>
                </a:solidFill>
              </a:rPr>
              <a:t> surface shortly before the inferior fornix. </a:t>
            </a:r>
            <a:r>
              <a:rPr lang="en-US" altLang="en-US" sz="1400" dirty="0"/>
              <a:t>When cinched, the suture torques the inward-curling lid away from the globe.</a:t>
            </a:r>
          </a:p>
          <a:p>
            <a:endParaRPr lang="en-US" altLang="en-US" sz="1400" i="1" dirty="0">
              <a:solidFill>
                <a:srgbClr val="0000FF"/>
              </a:solidFill>
            </a:endParaRPr>
          </a:p>
          <a:p>
            <a:r>
              <a:rPr lang="en-US" altLang="en-US" sz="1400" i="1" dirty="0">
                <a:solidFill>
                  <a:srgbClr val="0000FF"/>
                </a:solidFill>
              </a:rPr>
              <a:t>How many throws are placed?</a:t>
            </a:r>
            <a:endParaRPr lang="en-US" altLang="en-US" sz="1400" i="1" dirty="0">
              <a:solidFill>
                <a:srgbClr val="CCFFCC"/>
              </a:solidFill>
            </a:endParaRPr>
          </a:p>
          <a:p>
            <a:r>
              <a:rPr lang="en-US" altLang="en-US" sz="1400" dirty="0">
                <a:solidFill>
                  <a:srgbClr val="CCFFCC"/>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170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a:extLst>
              <a:ext uri="{FF2B5EF4-FFF2-40B4-BE49-F238E27FC236}">
                <a16:creationId xmlns:a16="http://schemas.microsoft.com/office/drawing/2014/main" id="{7AC69D00-32F6-4305-AFD9-DCB585D57D3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7" name="Rectangle 13">
            <a:extLst>
              <a:ext uri="{FF2B5EF4-FFF2-40B4-BE49-F238E27FC236}">
                <a16:creationId xmlns:a16="http://schemas.microsoft.com/office/drawing/2014/main" id="{96708C11-D8D9-43FE-8176-13EA32A241C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1508" name="Text Box 2">
            <a:extLst>
              <a:ext uri="{FF2B5EF4-FFF2-40B4-BE49-F238E27FC236}">
                <a16:creationId xmlns:a16="http://schemas.microsoft.com/office/drawing/2014/main" id="{6E42BE95-08E9-493E-8992-4B8809EF481B}"/>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1509" name="AutoShape 3">
            <a:extLst>
              <a:ext uri="{FF2B5EF4-FFF2-40B4-BE49-F238E27FC236}">
                <a16:creationId xmlns:a16="http://schemas.microsoft.com/office/drawing/2014/main" id="{E741CCCF-14A4-4CFB-9823-E1E430D315DD}"/>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AutoShape 4">
            <a:extLst>
              <a:ext uri="{FF2B5EF4-FFF2-40B4-BE49-F238E27FC236}">
                <a16:creationId xmlns:a16="http://schemas.microsoft.com/office/drawing/2014/main" id="{17824C2E-D17F-40C0-BACA-A06756237B0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AutoShape 5">
            <a:extLst>
              <a:ext uri="{FF2B5EF4-FFF2-40B4-BE49-F238E27FC236}">
                <a16:creationId xmlns:a16="http://schemas.microsoft.com/office/drawing/2014/main" id="{176A285A-3B2C-48F6-B4E2-7911022E2994}"/>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6">
            <a:extLst>
              <a:ext uri="{FF2B5EF4-FFF2-40B4-BE49-F238E27FC236}">
                <a16:creationId xmlns:a16="http://schemas.microsoft.com/office/drawing/2014/main" id="{0A286ABF-72EE-48FC-813A-2313C89965AD}"/>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7">
            <a:extLst>
              <a:ext uri="{FF2B5EF4-FFF2-40B4-BE49-F238E27FC236}">
                <a16:creationId xmlns:a16="http://schemas.microsoft.com/office/drawing/2014/main" id="{23604C94-4862-4C7F-B36A-B867CEFD599D}"/>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1514" name="Text Box 9">
            <a:extLst>
              <a:ext uri="{FF2B5EF4-FFF2-40B4-BE49-F238E27FC236}">
                <a16:creationId xmlns:a16="http://schemas.microsoft.com/office/drawing/2014/main" id="{2AFA46EB-FB3D-4287-B32C-88B33261BED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1515" name="Text Box 10">
            <a:extLst>
              <a:ext uri="{FF2B5EF4-FFF2-40B4-BE49-F238E27FC236}">
                <a16:creationId xmlns:a16="http://schemas.microsoft.com/office/drawing/2014/main" id="{670859E0-250D-4D9D-BE28-8E569430584B}"/>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1516" name="Text Box 11">
            <a:extLst>
              <a:ext uri="{FF2B5EF4-FFF2-40B4-BE49-F238E27FC236}">
                <a16:creationId xmlns:a16="http://schemas.microsoft.com/office/drawing/2014/main" id="{6F5474D6-9A95-4AA8-B415-B901AF7A2436}"/>
              </a:ext>
            </a:extLst>
          </p:cNvPr>
          <p:cNvSpPr txBox="1">
            <a:spLocks noChangeArrowheads="1"/>
          </p:cNvSpPr>
          <p:nvPr/>
        </p:nvSpPr>
        <p:spPr bwMode="auto">
          <a:xfrm>
            <a:off x="704850" y="5621338"/>
            <a:ext cx="7423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rgbClr val="0000FF"/>
                </a:solidFill>
              </a:rPr>
              <a:t>Quickert</a:t>
            </a:r>
            <a:r>
              <a:rPr lang="en-US" altLang="en-US" dirty="0">
                <a:solidFill>
                  <a:srgbClr val="0000FF"/>
                </a:solidFill>
              </a:rPr>
              <a:t> sutures re-insert the </a:t>
            </a:r>
            <a:r>
              <a:rPr lang="en-US" altLang="en-US" b="1" dirty="0"/>
              <a:t>lower-lid retractors</a:t>
            </a:r>
            <a:r>
              <a:rPr lang="en-US" altLang="en-US" dirty="0">
                <a:solidFill>
                  <a:srgbClr val="0000FF"/>
                </a:solidFill>
              </a:rPr>
              <a:t> onto the </a:t>
            </a:r>
            <a:r>
              <a:rPr lang="en-US" altLang="en-US" b="1" dirty="0"/>
              <a:t>tarsal plate</a:t>
            </a:r>
          </a:p>
        </p:txBody>
      </p:sp>
      <p:sp>
        <p:nvSpPr>
          <p:cNvPr id="21517" name="Rectangle 15">
            <a:extLst>
              <a:ext uri="{FF2B5EF4-FFF2-40B4-BE49-F238E27FC236}">
                <a16:creationId xmlns:a16="http://schemas.microsoft.com/office/drawing/2014/main" id="{FB9FC19D-84A6-4F91-98E8-BAC7CAC42F87}"/>
              </a:ext>
            </a:extLst>
          </p:cNvPr>
          <p:cNvSpPr>
            <a:spLocks noGrp="1" noChangeArrowheads="1"/>
          </p:cNvSpPr>
          <p:nvPr>
            <p:ph type="body" idx="1"/>
          </p:nvPr>
        </p:nvSpPr>
        <p:spPr>
          <a:xfrm>
            <a:off x="304800" y="1219200"/>
            <a:ext cx="8686800" cy="1524000"/>
          </a:xfrm>
          <a:noFill/>
        </p:spPr>
        <p:txBody>
          <a:bodyPr/>
          <a:lstStyle/>
          <a:p>
            <a:pPr eaLnBrk="1" hangingPunct="1"/>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1519" name="Slide Number Placeholder 1">
            <a:extLst>
              <a:ext uri="{FF2B5EF4-FFF2-40B4-BE49-F238E27FC236}">
                <a16:creationId xmlns:a16="http://schemas.microsoft.com/office/drawing/2014/main" id="{D73EA61D-6E7F-44E1-AEBB-C6964A32BAA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641BA-3E7D-424F-B1B8-B988C2B3DC02}" type="slidenum">
              <a:rPr lang="en-US" altLang="en-US"/>
              <a:pPr eaLnBrk="1" hangingPunct="1"/>
              <a:t>45</a:t>
            </a:fld>
            <a:endParaRPr lang="en-US" altLang="en-US"/>
          </a:p>
        </p:txBody>
      </p:sp>
      <p:sp>
        <p:nvSpPr>
          <p:cNvPr id="20" name="Text Box 14">
            <a:extLst>
              <a:ext uri="{FF2B5EF4-FFF2-40B4-BE49-F238E27FC236}">
                <a16:creationId xmlns:a16="http://schemas.microsoft.com/office/drawing/2014/main" id="{07552B6D-1434-470D-BDDD-88C930DC2C4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17" name="TextBox 1">
            <a:extLst>
              <a:ext uri="{FF2B5EF4-FFF2-40B4-BE49-F238E27FC236}">
                <a16:creationId xmlns:a16="http://schemas.microsoft.com/office/drawing/2014/main" id="{548A57D0-B3F0-4FBC-A967-42065C676FEB}"/>
              </a:ext>
            </a:extLst>
          </p:cNvPr>
          <p:cNvSpPr txBox="1">
            <a:spLocks noChangeArrowheads="1"/>
          </p:cNvSpPr>
          <p:nvPr/>
        </p:nvSpPr>
        <p:spPr bwMode="auto">
          <a:xfrm>
            <a:off x="733425" y="2498388"/>
            <a:ext cx="7429500" cy="2893100"/>
          </a:xfrm>
          <a:prstGeom prst="rect">
            <a:avLst/>
          </a:prstGeom>
          <a:solidFill>
            <a:srgbClr val="CCFFCC"/>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are </a:t>
            </a:r>
            <a:r>
              <a:rPr lang="en-US" altLang="en-US" sz="1400" dirty="0" err="1">
                <a:solidFill>
                  <a:srgbClr val="0000FF"/>
                </a:solidFill>
              </a:rPr>
              <a:t>Quickert</a:t>
            </a:r>
            <a:r>
              <a:rPr lang="en-US" altLang="en-US" sz="1400" dirty="0">
                <a:solidFill>
                  <a:srgbClr val="0000FF"/>
                </a:solidFill>
              </a:rPr>
              <a:t> </a:t>
            </a:r>
            <a:r>
              <a:rPr lang="en-US" altLang="en-US" sz="1400" i="1" dirty="0">
                <a:solidFill>
                  <a:srgbClr val="0000FF"/>
                </a:solidFill>
              </a:rPr>
              <a:t>(aka </a:t>
            </a:r>
            <a:r>
              <a:rPr lang="en-US" altLang="en-US" sz="1400" dirty="0" err="1">
                <a:solidFill>
                  <a:srgbClr val="0000FF"/>
                </a:solidFill>
              </a:rPr>
              <a:t>Quickert</a:t>
            </a:r>
            <a:r>
              <a:rPr lang="en-US" altLang="en-US" sz="1400" dirty="0">
                <a:solidFill>
                  <a:srgbClr val="0000FF"/>
                </a:solidFill>
              </a:rPr>
              <a:t>-Rathbun) sutures</a:t>
            </a:r>
            <a:r>
              <a:rPr lang="en-US" altLang="en-US" sz="1400" i="1" dirty="0">
                <a:solidFill>
                  <a:srgbClr val="0000FF"/>
                </a:solidFill>
              </a:rPr>
              <a:t>?</a:t>
            </a:r>
          </a:p>
          <a:p>
            <a:r>
              <a:rPr lang="en-US" altLang="en-US" sz="1400" dirty="0">
                <a:solidFill>
                  <a:srgbClr val="0000FF"/>
                </a:solidFill>
              </a:rPr>
              <a:t>A suturing technique that everts an entropic lid</a:t>
            </a:r>
          </a:p>
          <a:p>
            <a:endParaRPr lang="en-US" altLang="en-US" sz="1400" dirty="0">
              <a:solidFill>
                <a:srgbClr val="0000FF"/>
              </a:solidFill>
            </a:endParaRPr>
          </a:p>
          <a:p>
            <a:r>
              <a:rPr lang="en-US" altLang="en-US" sz="1400" i="1" dirty="0">
                <a:solidFill>
                  <a:srgbClr val="0000FF"/>
                </a:solidFill>
              </a:rPr>
              <a:t>What suture material is used?</a:t>
            </a:r>
          </a:p>
          <a:p>
            <a:r>
              <a:rPr lang="en-US" altLang="en-US" sz="1400" dirty="0">
                <a:solidFill>
                  <a:srgbClr val="0000FF"/>
                </a:solidFill>
              </a:rPr>
              <a:t>Preferences vary, but 4-0 silk or chromic work well</a:t>
            </a:r>
          </a:p>
          <a:p>
            <a:endParaRPr lang="en-US" altLang="en-US" sz="1400" i="1" dirty="0">
              <a:solidFill>
                <a:srgbClr val="0000FF"/>
              </a:solidFill>
            </a:endParaRPr>
          </a:p>
          <a:p>
            <a:r>
              <a:rPr lang="en-US" altLang="en-US" sz="1400" i="1" dirty="0">
                <a:solidFill>
                  <a:srgbClr val="0000FF"/>
                </a:solidFill>
              </a:rPr>
              <a:t>Briefly, how are they placed? </a:t>
            </a:r>
            <a:r>
              <a:rPr lang="en-US" altLang="en-US" sz="1400" i="1" dirty="0"/>
              <a:t>And how do they work?</a:t>
            </a:r>
          </a:p>
          <a:p>
            <a:r>
              <a:rPr lang="en-US" altLang="en-US" sz="1400" dirty="0">
                <a:solidFill>
                  <a:srgbClr val="0000FF"/>
                </a:solidFill>
              </a:rPr>
              <a:t>The pass starts just below the lash line traveling down and posterior, passing in front of and then below the tarsal plate. It comes out on the </a:t>
            </a:r>
            <a:r>
              <a:rPr lang="en-US" altLang="en-US" sz="1400" dirty="0" err="1">
                <a:solidFill>
                  <a:srgbClr val="0000FF"/>
                </a:solidFill>
              </a:rPr>
              <a:t>conj</a:t>
            </a:r>
            <a:r>
              <a:rPr lang="en-US" altLang="en-US" sz="1400" dirty="0">
                <a:solidFill>
                  <a:srgbClr val="0000FF"/>
                </a:solidFill>
              </a:rPr>
              <a:t> surface shortly before the inferior fornix. </a:t>
            </a:r>
            <a:r>
              <a:rPr lang="en-US" altLang="en-US" sz="1400" dirty="0"/>
              <a:t>When cinched, the suture torques the inward-curling lid away from the globe.</a:t>
            </a:r>
          </a:p>
          <a:p>
            <a:endParaRPr lang="en-US" altLang="en-US" sz="1400" i="1" dirty="0">
              <a:solidFill>
                <a:srgbClr val="0000FF"/>
              </a:solidFill>
            </a:endParaRPr>
          </a:p>
          <a:p>
            <a:r>
              <a:rPr lang="en-US" altLang="en-US" sz="1400" i="1" dirty="0">
                <a:solidFill>
                  <a:srgbClr val="0000FF"/>
                </a:solidFill>
              </a:rPr>
              <a:t>How many throws are placed?</a:t>
            </a:r>
          </a:p>
          <a:p>
            <a:r>
              <a:rPr lang="en-US" altLang="en-US" sz="1400" dirty="0">
                <a:solidFill>
                  <a:srgbClr val="0000FF"/>
                </a:solidFill>
              </a:rPr>
              <a:t>Usually three</a:t>
            </a:r>
          </a:p>
        </p:txBody>
      </p:sp>
      <p:sp>
        <p:nvSpPr>
          <p:cNvPr id="2" name="Oval 1">
            <a:extLst>
              <a:ext uri="{FF2B5EF4-FFF2-40B4-BE49-F238E27FC236}">
                <a16:creationId xmlns:a16="http://schemas.microsoft.com/office/drawing/2014/main" id="{0A8A595F-AA0F-4CAE-A91B-17B6AE9AC81F}"/>
              </a:ext>
            </a:extLst>
          </p:cNvPr>
          <p:cNvSpPr/>
          <p:nvPr/>
        </p:nvSpPr>
        <p:spPr>
          <a:xfrm>
            <a:off x="457200" y="5621338"/>
            <a:ext cx="7981950" cy="827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864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415539-D995-46F2-B51F-7181F1E7A411}" type="slidenum">
              <a:rPr lang="en-US" altLang="en-US" smtClean="0"/>
              <a:pPr/>
              <a:t>46</a:t>
            </a:fld>
            <a:endParaRPr lang="en-US" altLang="en-US"/>
          </a:p>
        </p:txBody>
      </p:sp>
      <p:sp>
        <p:nvSpPr>
          <p:cNvPr id="37892" name="TextBox 5"/>
          <p:cNvSpPr txBox="1">
            <a:spLocks noChangeArrowheads="1"/>
          </p:cNvSpPr>
          <p:nvPr/>
        </p:nvSpPr>
        <p:spPr bwMode="auto">
          <a:xfrm>
            <a:off x="3639343" y="5983287"/>
            <a:ext cx="186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err="1"/>
              <a:t>Quickert</a:t>
            </a:r>
            <a:r>
              <a:rPr lang="en-US" altLang="en-US" dirty="0"/>
              <a:t> sutures</a:t>
            </a:r>
          </a:p>
        </p:txBody>
      </p:sp>
      <p:pic>
        <p:nvPicPr>
          <p:cNvPr id="2050" name="Picture 2" descr="Quickert suture placement - American Academy of Ophthalmology">
            <a:extLst>
              <a:ext uri="{FF2B5EF4-FFF2-40B4-BE49-F238E27FC236}">
                <a16:creationId xmlns:a16="http://schemas.microsoft.com/office/drawing/2014/main" id="{4E9186CC-C1DB-41C1-88D8-0EFCE2D92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443365"/>
            <a:ext cx="7105650" cy="3971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a:extLst>
              <a:ext uri="{FF2B5EF4-FFF2-40B4-BE49-F238E27FC236}">
                <a16:creationId xmlns:a16="http://schemas.microsoft.com/office/drawing/2014/main" id="{1FD5BC45-DA9D-4A32-9CC2-F14E96F1C3C0}"/>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2531" name="Rectangle 13">
            <a:extLst>
              <a:ext uri="{FF2B5EF4-FFF2-40B4-BE49-F238E27FC236}">
                <a16:creationId xmlns:a16="http://schemas.microsoft.com/office/drawing/2014/main" id="{AB421034-04AD-452B-B14E-10A143BB667B}"/>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2532" name="Text Box 2">
            <a:extLst>
              <a:ext uri="{FF2B5EF4-FFF2-40B4-BE49-F238E27FC236}">
                <a16:creationId xmlns:a16="http://schemas.microsoft.com/office/drawing/2014/main" id="{7D0663EF-3B84-409F-84D9-B09679463EED}"/>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2533" name="AutoShape 3">
            <a:extLst>
              <a:ext uri="{FF2B5EF4-FFF2-40B4-BE49-F238E27FC236}">
                <a16:creationId xmlns:a16="http://schemas.microsoft.com/office/drawing/2014/main" id="{0109E0AC-6E92-47A4-8AD7-09C56263A278}"/>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AutoShape 4">
            <a:extLst>
              <a:ext uri="{FF2B5EF4-FFF2-40B4-BE49-F238E27FC236}">
                <a16:creationId xmlns:a16="http://schemas.microsoft.com/office/drawing/2014/main" id="{E09FED2B-2B2C-41EE-B74E-B35985A89D17}"/>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AutoShape 5">
            <a:extLst>
              <a:ext uri="{FF2B5EF4-FFF2-40B4-BE49-F238E27FC236}">
                <a16:creationId xmlns:a16="http://schemas.microsoft.com/office/drawing/2014/main" id="{A0FBB83C-B2DE-44B6-ACAB-E39DFFD8DD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6" name="Rectangle 6">
            <a:extLst>
              <a:ext uri="{FF2B5EF4-FFF2-40B4-BE49-F238E27FC236}">
                <a16:creationId xmlns:a16="http://schemas.microsoft.com/office/drawing/2014/main" id="{36BE32EA-DF29-42F1-BC9E-998350A9875E}"/>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7" name="Rectangle 7">
            <a:extLst>
              <a:ext uri="{FF2B5EF4-FFF2-40B4-BE49-F238E27FC236}">
                <a16:creationId xmlns:a16="http://schemas.microsoft.com/office/drawing/2014/main" id="{9D53F43F-AC13-4AD6-8D32-9508BEDB7756}"/>
              </a:ext>
            </a:extLst>
          </p:cNvPr>
          <p:cNvSpPr>
            <a:spLocks noGrp="1" noChangeArrowheads="1"/>
          </p:cNvSpPr>
          <p:nvPr>
            <p:ph type="title"/>
          </p:nvPr>
        </p:nvSpPr>
        <p:spPr>
          <a:xfrm>
            <a:off x="457200" y="122238"/>
            <a:ext cx="7543800" cy="944562"/>
          </a:xfrm>
        </p:spPr>
        <p:txBody>
          <a:bodyPr/>
          <a:lstStyle/>
          <a:p>
            <a:pPr eaLnBrk="1" hangingPunct="1"/>
            <a:r>
              <a:rPr lang="en-US" altLang="en-US"/>
              <a:t>Q</a:t>
            </a:r>
          </a:p>
        </p:txBody>
      </p:sp>
      <p:sp>
        <p:nvSpPr>
          <p:cNvPr id="22538" name="Text Box 9">
            <a:extLst>
              <a:ext uri="{FF2B5EF4-FFF2-40B4-BE49-F238E27FC236}">
                <a16:creationId xmlns:a16="http://schemas.microsoft.com/office/drawing/2014/main" id="{B25C10DF-CA6D-437C-B722-74FFEDB5FD8F}"/>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2539" name="Text Box 10">
            <a:extLst>
              <a:ext uri="{FF2B5EF4-FFF2-40B4-BE49-F238E27FC236}">
                <a16:creationId xmlns:a16="http://schemas.microsoft.com/office/drawing/2014/main" id="{760726F3-00E4-4E3B-81B1-7F67F569D643}"/>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2540" name="Text Box 11">
            <a:extLst>
              <a:ext uri="{FF2B5EF4-FFF2-40B4-BE49-F238E27FC236}">
                <a16:creationId xmlns:a16="http://schemas.microsoft.com/office/drawing/2014/main" id="{04760E5D-42BE-405B-BAAF-14C007CC0142}"/>
              </a:ext>
            </a:extLst>
          </p:cNvPr>
          <p:cNvSpPr txBox="1">
            <a:spLocks noChangeArrowheads="1"/>
          </p:cNvSpPr>
          <p:nvPr/>
        </p:nvSpPr>
        <p:spPr bwMode="auto">
          <a:xfrm>
            <a:off x="704850" y="5621338"/>
            <a:ext cx="7423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rgbClr val="0000FF"/>
                </a:solidFill>
              </a:rPr>
              <a:t>Does the </a:t>
            </a:r>
            <a:r>
              <a:rPr lang="en-US" altLang="en-US" i="1" dirty="0" err="1">
                <a:solidFill>
                  <a:srgbClr val="0000FF"/>
                </a:solidFill>
              </a:rPr>
              <a:t>Quickert</a:t>
            </a:r>
            <a:r>
              <a:rPr lang="en-US" altLang="en-US" i="1" dirty="0">
                <a:solidFill>
                  <a:srgbClr val="0000FF"/>
                </a:solidFill>
              </a:rPr>
              <a:t> procedure work well?</a:t>
            </a:r>
          </a:p>
        </p:txBody>
      </p:sp>
      <p:sp>
        <p:nvSpPr>
          <p:cNvPr id="22541" name="Rectangle 17">
            <a:extLst>
              <a:ext uri="{FF2B5EF4-FFF2-40B4-BE49-F238E27FC236}">
                <a16:creationId xmlns:a16="http://schemas.microsoft.com/office/drawing/2014/main" id="{6578F289-C3D6-4DF8-A56B-E2F2D408F6C6}"/>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2543" name="Slide Number Placeholder 1">
            <a:extLst>
              <a:ext uri="{FF2B5EF4-FFF2-40B4-BE49-F238E27FC236}">
                <a16:creationId xmlns:a16="http://schemas.microsoft.com/office/drawing/2014/main" id="{7AB49EF9-C7B2-4953-8AB3-01CA55775BD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62D07C-5F67-4C4E-A722-F57CC58A5652}" type="slidenum">
              <a:rPr lang="en-US" altLang="en-US"/>
              <a:pPr eaLnBrk="1" hangingPunct="1"/>
              <a:t>47</a:t>
            </a:fld>
            <a:endParaRPr lang="en-US" altLang="en-US"/>
          </a:p>
        </p:txBody>
      </p:sp>
      <p:sp>
        <p:nvSpPr>
          <p:cNvPr id="16" name="TextBox 15">
            <a:extLst>
              <a:ext uri="{FF2B5EF4-FFF2-40B4-BE49-F238E27FC236}">
                <a16:creationId xmlns:a16="http://schemas.microsoft.com/office/drawing/2014/main" id="{5824815E-C305-43A4-AB2E-8A77ABB5183A}"/>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7" name="TextBox 16">
            <a:extLst>
              <a:ext uri="{FF2B5EF4-FFF2-40B4-BE49-F238E27FC236}">
                <a16:creationId xmlns:a16="http://schemas.microsoft.com/office/drawing/2014/main" id="{416648A7-626F-4945-ADDE-8A8DE0025378}"/>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8" name="TextBox 17">
            <a:extLst>
              <a:ext uri="{FF2B5EF4-FFF2-40B4-BE49-F238E27FC236}">
                <a16:creationId xmlns:a16="http://schemas.microsoft.com/office/drawing/2014/main" id="{54332896-AFF2-4716-84D0-9948681EBC22}"/>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9" name="Text Box 14">
            <a:extLst>
              <a:ext uri="{FF2B5EF4-FFF2-40B4-BE49-F238E27FC236}">
                <a16:creationId xmlns:a16="http://schemas.microsoft.com/office/drawing/2014/main" id="{9BD6F4A2-DFAC-4AE2-9084-2F60841A021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a:extLst>
              <a:ext uri="{FF2B5EF4-FFF2-40B4-BE49-F238E27FC236}">
                <a16:creationId xmlns:a16="http://schemas.microsoft.com/office/drawing/2014/main" id="{DF234622-6696-4581-8BFB-D2553AB7EAAE}"/>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3555" name="Rectangle 13">
            <a:extLst>
              <a:ext uri="{FF2B5EF4-FFF2-40B4-BE49-F238E27FC236}">
                <a16:creationId xmlns:a16="http://schemas.microsoft.com/office/drawing/2014/main" id="{A4231062-CDFA-4A08-9915-98A0BEC8C056}"/>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3556" name="Text Box 2">
            <a:extLst>
              <a:ext uri="{FF2B5EF4-FFF2-40B4-BE49-F238E27FC236}">
                <a16:creationId xmlns:a16="http://schemas.microsoft.com/office/drawing/2014/main" id="{1DB30E5D-479A-4AA7-83D4-4A8316CE5F34}"/>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3557" name="AutoShape 3">
            <a:extLst>
              <a:ext uri="{FF2B5EF4-FFF2-40B4-BE49-F238E27FC236}">
                <a16:creationId xmlns:a16="http://schemas.microsoft.com/office/drawing/2014/main" id="{B63F77B9-1E56-4D0E-9654-66FCF12A944F}"/>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AutoShape 4">
            <a:extLst>
              <a:ext uri="{FF2B5EF4-FFF2-40B4-BE49-F238E27FC236}">
                <a16:creationId xmlns:a16="http://schemas.microsoft.com/office/drawing/2014/main" id="{76CBD559-1459-492D-AFFF-3DA0CBFA4213}"/>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AutoShape 5">
            <a:extLst>
              <a:ext uri="{FF2B5EF4-FFF2-40B4-BE49-F238E27FC236}">
                <a16:creationId xmlns:a16="http://schemas.microsoft.com/office/drawing/2014/main" id="{35EBF77F-6684-4096-AA47-2A38F4A90C72}"/>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0" name="Rectangle 6">
            <a:extLst>
              <a:ext uri="{FF2B5EF4-FFF2-40B4-BE49-F238E27FC236}">
                <a16:creationId xmlns:a16="http://schemas.microsoft.com/office/drawing/2014/main" id="{5C769BDD-31E8-4084-A9D4-D766F229D636}"/>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1" name="Rectangle 7">
            <a:extLst>
              <a:ext uri="{FF2B5EF4-FFF2-40B4-BE49-F238E27FC236}">
                <a16:creationId xmlns:a16="http://schemas.microsoft.com/office/drawing/2014/main" id="{7C9C167E-FBE7-4279-B575-5D618E7FC318}"/>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23562" name="Text Box 9">
            <a:extLst>
              <a:ext uri="{FF2B5EF4-FFF2-40B4-BE49-F238E27FC236}">
                <a16:creationId xmlns:a16="http://schemas.microsoft.com/office/drawing/2014/main" id="{75315FD0-FB49-4018-BD40-B482DEF3844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3563" name="Text Box 10">
            <a:extLst>
              <a:ext uri="{FF2B5EF4-FFF2-40B4-BE49-F238E27FC236}">
                <a16:creationId xmlns:a16="http://schemas.microsoft.com/office/drawing/2014/main" id="{ECAF57BF-2F2F-4EAB-95FB-E30E8756458A}"/>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3564" name="Text Box 11">
            <a:extLst>
              <a:ext uri="{FF2B5EF4-FFF2-40B4-BE49-F238E27FC236}">
                <a16:creationId xmlns:a16="http://schemas.microsoft.com/office/drawing/2014/main" id="{40D2B0AC-0891-4BC0-A304-A137C87B1F34}"/>
              </a:ext>
            </a:extLst>
          </p:cNvPr>
          <p:cNvSpPr txBox="1">
            <a:spLocks noChangeArrowheads="1"/>
          </p:cNvSpPr>
          <p:nvPr/>
        </p:nvSpPr>
        <p:spPr bwMode="auto">
          <a:xfrm>
            <a:off x="704850" y="5621338"/>
            <a:ext cx="7423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rgbClr val="0000FF"/>
                </a:solidFill>
              </a:rPr>
              <a:t>Does the </a:t>
            </a:r>
            <a:r>
              <a:rPr lang="en-US" altLang="en-US" i="1" dirty="0" err="1">
                <a:solidFill>
                  <a:srgbClr val="0000FF"/>
                </a:solidFill>
              </a:rPr>
              <a:t>Quickert</a:t>
            </a:r>
            <a:r>
              <a:rPr lang="en-US" altLang="en-US" i="1" dirty="0">
                <a:solidFill>
                  <a:srgbClr val="0000FF"/>
                </a:solidFill>
              </a:rPr>
              <a:t> procedure work well? </a:t>
            </a:r>
            <a:r>
              <a:rPr lang="en-US" altLang="en-US" b="1" dirty="0">
                <a:solidFill>
                  <a:srgbClr val="0000FF"/>
                </a:solidFill>
              </a:rPr>
              <a:t>Yes, very</a:t>
            </a:r>
          </a:p>
        </p:txBody>
      </p:sp>
      <p:sp>
        <p:nvSpPr>
          <p:cNvPr id="23565" name="Rectangle 15">
            <a:extLst>
              <a:ext uri="{FF2B5EF4-FFF2-40B4-BE49-F238E27FC236}">
                <a16:creationId xmlns:a16="http://schemas.microsoft.com/office/drawing/2014/main" id="{F7F53489-9AFC-460E-AA70-5E6A6AFDCECA}"/>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3567" name="Slide Number Placeholder 1">
            <a:extLst>
              <a:ext uri="{FF2B5EF4-FFF2-40B4-BE49-F238E27FC236}">
                <a16:creationId xmlns:a16="http://schemas.microsoft.com/office/drawing/2014/main" id="{392C46D3-F203-4A93-8C7D-9D2F40EB532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79072E-A310-4A14-AAC9-D33C439723DE}" type="slidenum">
              <a:rPr lang="en-US" altLang="en-US"/>
              <a:pPr eaLnBrk="1" hangingPunct="1"/>
              <a:t>48</a:t>
            </a:fld>
            <a:endParaRPr lang="en-US" altLang="en-US"/>
          </a:p>
        </p:txBody>
      </p:sp>
      <p:sp>
        <p:nvSpPr>
          <p:cNvPr id="16" name="TextBox 15">
            <a:extLst>
              <a:ext uri="{FF2B5EF4-FFF2-40B4-BE49-F238E27FC236}">
                <a16:creationId xmlns:a16="http://schemas.microsoft.com/office/drawing/2014/main" id="{544CA43D-A24D-4633-B731-8FCC4F4D549C}"/>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7" name="TextBox 16">
            <a:extLst>
              <a:ext uri="{FF2B5EF4-FFF2-40B4-BE49-F238E27FC236}">
                <a16:creationId xmlns:a16="http://schemas.microsoft.com/office/drawing/2014/main" id="{E266E33F-67B7-419F-9AA4-72F764490D5A}"/>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8" name="TextBox 17">
            <a:extLst>
              <a:ext uri="{FF2B5EF4-FFF2-40B4-BE49-F238E27FC236}">
                <a16:creationId xmlns:a16="http://schemas.microsoft.com/office/drawing/2014/main" id="{6295F588-C46F-4AD1-919E-ED4EBA15283A}"/>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9" name="Text Box 14">
            <a:extLst>
              <a:ext uri="{FF2B5EF4-FFF2-40B4-BE49-F238E27FC236}">
                <a16:creationId xmlns:a16="http://schemas.microsoft.com/office/drawing/2014/main" id="{4A49C077-A950-4161-A043-B07B32BFCE94}"/>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a:extLst>
              <a:ext uri="{FF2B5EF4-FFF2-40B4-BE49-F238E27FC236}">
                <a16:creationId xmlns:a16="http://schemas.microsoft.com/office/drawing/2014/main" id="{D372A227-F14E-49D9-B326-D2917EEC9A08}"/>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4579" name="Rectangle 13">
            <a:extLst>
              <a:ext uri="{FF2B5EF4-FFF2-40B4-BE49-F238E27FC236}">
                <a16:creationId xmlns:a16="http://schemas.microsoft.com/office/drawing/2014/main" id="{5DB19368-FAC0-44A0-870F-A1169A0BF82D}"/>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4580" name="Text Box 2">
            <a:extLst>
              <a:ext uri="{FF2B5EF4-FFF2-40B4-BE49-F238E27FC236}">
                <a16:creationId xmlns:a16="http://schemas.microsoft.com/office/drawing/2014/main" id="{C15B2063-565B-4668-B1B8-E9D2713E83DF}"/>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4581" name="AutoShape 3">
            <a:extLst>
              <a:ext uri="{FF2B5EF4-FFF2-40B4-BE49-F238E27FC236}">
                <a16:creationId xmlns:a16="http://schemas.microsoft.com/office/drawing/2014/main" id="{61A6E984-90FC-464F-BEA7-D152F2ACC588}"/>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AutoShape 4">
            <a:extLst>
              <a:ext uri="{FF2B5EF4-FFF2-40B4-BE49-F238E27FC236}">
                <a16:creationId xmlns:a16="http://schemas.microsoft.com/office/drawing/2014/main" id="{7C29EC48-AFF3-4255-9988-72DB7BC1BFB9}"/>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3" name="AutoShape 5">
            <a:extLst>
              <a:ext uri="{FF2B5EF4-FFF2-40B4-BE49-F238E27FC236}">
                <a16:creationId xmlns:a16="http://schemas.microsoft.com/office/drawing/2014/main" id="{11AB4410-3655-4D12-A59D-A4F040D3549D}"/>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4" name="Rectangle 6">
            <a:extLst>
              <a:ext uri="{FF2B5EF4-FFF2-40B4-BE49-F238E27FC236}">
                <a16:creationId xmlns:a16="http://schemas.microsoft.com/office/drawing/2014/main" id="{1D9008BE-B93D-4040-872B-C76DAC3C454A}"/>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5" name="Rectangle 7">
            <a:extLst>
              <a:ext uri="{FF2B5EF4-FFF2-40B4-BE49-F238E27FC236}">
                <a16:creationId xmlns:a16="http://schemas.microsoft.com/office/drawing/2014/main" id="{09C8D5F2-E27E-45C4-814D-AE439A3DB250}"/>
              </a:ext>
            </a:extLst>
          </p:cNvPr>
          <p:cNvSpPr>
            <a:spLocks noGrp="1" noChangeArrowheads="1"/>
          </p:cNvSpPr>
          <p:nvPr>
            <p:ph type="title"/>
          </p:nvPr>
        </p:nvSpPr>
        <p:spPr>
          <a:xfrm>
            <a:off x="457200" y="122238"/>
            <a:ext cx="7543800" cy="944562"/>
          </a:xfrm>
        </p:spPr>
        <p:txBody>
          <a:bodyPr/>
          <a:lstStyle/>
          <a:p>
            <a:pPr eaLnBrk="1" hangingPunct="1"/>
            <a:r>
              <a:rPr lang="en-US" altLang="en-US"/>
              <a:t>Q</a:t>
            </a:r>
          </a:p>
        </p:txBody>
      </p:sp>
      <p:sp>
        <p:nvSpPr>
          <p:cNvPr id="24586" name="Text Box 9">
            <a:extLst>
              <a:ext uri="{FF2B5EF4-FFF2-40B4-BE49-F238E27FC236}">
                <a16:creationId xmlns:a16="http://schemas.microsoft.com/office/drawing/2014/main" id="{0B72C0D8-D0DD-452E-92CA-ADF1496D3E93}"/>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4587" name="Text Box 10">
            <a:extLst>
              <a:ext uri="{FF2B5EF4-FFF2-40B4-BE49-F238E27FC236}">
                <a16:creationId xmlns:a16="http://schemas.microsoft.com/office/drawing/2014/main" id="{C1655636-D99A-4861-B4FC-252EDDA4E841}"/>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4588" name="Text Box 11">
            <a:extLst>
              <a:ext uri="{FF2B5EF4-FFF2-40B4-BE49-F238E27FC236}">
                <a16:creationId xmlns:a16="http://schemas.microsoft.com/office/drawing/2014/main" id="{60ED1E23-C6D4-4410-B916-90397FC5B3F2}"/>
              </a:ext>
            </a:extLst>
          </p:cNvPr>
          <p:cNvSpPr txBox="1">
            <a:spLocks noChangeArrowheads="1"/>
          </p:cNvSpPr>
          <p:nvPr/>
        </p:nvSpPr>
        <p:spPr bwMode="auto">
          <a:xfrm>
            <a:off x="704850" y="5621338"/>
            <a:ext cx="742315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rgbClr val="0000FF"/>
                </a:solidFill>
              </a:rPr>
              <a:t>Does it have any drawbacks?</a:t>
            </a:r>
            <a:r>
              <a:rPr lang="en-US" altLang="en-US" b="1" dirty="0">
                <a:solidFill>
                  <a:srgbClr val="0000FF"/>
                </a:solidFill>
              </a:rPr>
              <a:t> </a:t>
            </a:r>
            <a:endParaRPr lang="en-US" altLang="en-US" sz="1700" b="1" dirty="0">
              <a:solidFill>
                <a:srgbClr val="0000FF"/>
              </a:solidFill>
            </a:endParaRPr>
          </a:p>
        </p:txBody>
      </p:sp>
      <p:sp>
        <p:nvSpPr>
          <p:cNvPr id="24589" name="Rectangle 15">
            <a:extLst>
              <a:ext uri="{FF2B5EF4-FFF2-40B4-BE49-F238E27FC236}">
                <a16:creationId xmlns:a16="http://schemas.microsoft.com/office/drawing/2014/main" id="{8A6ED277-C271-49BC-89EF-0743AF07B735}"/>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4591" name="Slide Number Placeholder 1">
            <a:extLst>
              <a:ext uri="{FF2B5EF4-FFF2-40B4-BE49-F238E27FC236}">
                <a16:creationId xmlns:a16="http://schemas.microsoft.com/office/drawing/2014/main" id="{9C9476EE-1462-49D7-94A2-88058FFFD9F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5009FD-A622-4F8F-A85C-12D839E6C318}" type="slidenum">
              <a:rPr lang="en-US" altLang="en-US"/>
              <a:pPr eaLnBrk="1" hangingPunct="1"/>
              <a:t>49</a:t>
            </a:fld>
            <a:endParaRPr lang="en-US" altLang="en-US"/>
          </a:p>
        </p:txBody>
      </p:sp>
      <p:sp>
        <p:nvSpPr>
          <p:cNvPr id="16" name="TextBox 15">
            <a:extLst>
              <a:ext uri="{FF2B5EF4-FFF2-40B4-BE49-F238E27FC236}">
                <a16:creationId xmlns:a16="http://schemas.microsoft.com/office/drawing/2014/main" id="{6F60BBF3-00FC-4DAA-9EDF-F275D4ADBB23}"/>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7" name="TextBox 16">
            <a:extLst>
              <a:ext uri="{FF2B5EF4-FFF2-40B4-BE49-F238E27FC236}">
                <a16:creationId xmlns:a16="http://schemas.microsoft.com/office/drawing/2014/main" id="{E7C6F09C-1763-43B7-B1EF-F8B1AEBEABE6}"/>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8" name="TextBox 17">
            <a:extLst>
              <a:ext uri="{FF2B5EF4-FFF2-40B4-BE49-F238E27FC236}">
                <a16:creationId xmlns:a16="http://schemas.microsoft.com/office/drawing/2014/main" id="{88BCF3D8-6A02-4C0A-AC9B-F4792CF1C778}"/>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9" name="Text Box 14">
            <a:extLst>
              <a:ext uri="{FF2B5EF4-FFF2-40B4-BE49-F238E27FC236}">
                <a16:creationId xmlns:a16="http://schemas.microsoft.com/office/drawing/2014/main" id="{923C9B1C-04A9-437B-8BE2-15574E23E239}"/>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6148" name="Text Box 4"/>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dirty="0">
                <a:solidFill>
                  <a:schemeClr val="bg1">
                    <a:lumMod val="85000"/>
                  </a:schemeClr>
                </a:solidFill>
              </a:rPr>
              <a:t>Entropion</a:t>
            </a:r>
          </a:p>
        </p:txBody>
      </p:sp>
      <p:sp>
        <p:nvSpPr>
          <p:cNvPr id="6149" name="Text Box 5"/>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chemeClr val="bg1">
                    <a:lumMod val="85000"/>
                  </a:schemeClr>
                </a:solidFill>
              </a:rPr>
              <a:t>Ectropion</a:t>
            </a:r>
          </a:p>
        </p:txBody>
      </p:sp>
      <p:sp>
        <p:nvSpPr>
          <p:cNvPr id="615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1D1228-A111-4207-A4ED-CC1A55ABC044}" type="slidenum">
              <a:rPr lang="en-US" altLang="en-US" sz="1000" smtClean="0"/>
              <a:pPr>
                <a:spcBef>
                  <a:spcPct val="0"/>
                </a:spcBef>
                <a:buClrTx/>
                <a:buSzTx/>
                <a:buFontTx/>
                <a:buNone/>
              </a:pPr>
              <a:t>5</a:t>
            </a:fld>
            <a:endParaRPr lang="en-US" altLang="en-US" sz="1000"/>
          </a:p>
        </p:txBody>
      </p:sp>
      <p:sp>
        <p:nvSpPr>
          <p:cNvPr id="10" name="Text Box 9">
            <a:extLst>
              <a:ext uri="{FF2B5EF4-FFF2-40B4-BE49-F238E27FC236}">
                <a16:creationId xmlns:a16="http://schemas.microsoft.com/office/drawing/2014/main" id="{2A237A0B-AF37-4812-A9E8-A8DBD1DFC51E}"/>
              </a:ext>
            </a:extLst>
          </p:cNvPr>
          <p:cNvSpPr txBox="1">
            <a:spLocks noChangeArrowheads="1"/>
          </p:cNvSpPr>
          <p:nvPr/>
        </p:nvSpPr>
        <p:spPr bwMode="auto">
          <a:xfrm>
            <a:off x="33528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p:txBody>
      </p:sp>
      <p:sp>
        <p:nvSpPr>
          <p:cNvPr id="13" name="Text Box 12">
            <a:extLst>
              <a:ext uri="{FF2B5EF4-FFF2-40B4-BE49-F238E27FC236}">
                <a16:creationId xmlns:a16="http://schemas.microsoft.com/office/drawing/2014/main" id="{C5824CF2-DD3D-435F-82BA-69DE713F6D1F}"/>
              </a:ext>
            </a:extLst>
          </p:cNvPr>
          <p:cNvSpPr txBox="1">
            <a:spLocks noChangeArrowheads="1"/>
          </p:cNvSpPr>
          <p:nvPr/>
        </p:nvSpPr>
        <p:spPr bwMode="auto">
          <a:xfrm>
            <a:off x="3613150" y="1752600"/>
            <a:ext cx="1917700" cy="528638"/>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rgbClr val="0000FF"/>
                </a:solidFill>
              </a:rPr>
              <a:t>Categories</a:t>
            </a:r>
          </a:p>
        </p:txBody>
      </p:sp>
      <p:sp>
        <p:nvSpPr>
          <p:cNvPr id="3" name="TextBox 2">
            <a:extLst>
              <a:ext uri="{FF2B5EF4-FFF2-40B4-BE49-F238E27FC236}">
                <a16:creationId xmlns:a16="http://schemas.microsoft.com/office/drawing/2014/main" id="{B6460AA0-216F-470A-96CD-3BBD8841837C}"/>
              </a:ext>
            </a:extLst>
          </p:cNvPr>
          <p:cNvSpPr txBox="1"/>
          <p:nvPr/>
        </p:nvSpPr>
        <p:spPr>
          <a:xfrm>
            <a:off x="1773721" y="944562"/>
            <a:ext cx="6200775" cy="830997"/>
          </a:xfrm>
          <a:prstGeom prst="rect">
            <a:avLst/>
          </a:prstGeom>
          <a:solidFill>
            <a:schemeClr val="accent1">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Plastics</a:t>
            </a:r>
            <a:r>
              <a:rPr lang="en-US" sz="1600" i="1" dirty="0">
                <a:solidFill>
                  <a:srgbClr val="0000FF"/>
                </a:solidFill>
              </a:rPr>
              <a:t> book identifies six general causes of entropion  and/or ectropion. What are they? (Note that while most apply to both entropion </a:t>
            </a:r>
            <a:r>
              <a:rPr lang="en-US" sz="1600" dirty="0">
                <a:solidFill>
                  <a:srgbClr val="0000FF"/>
                </a:solidFill>
              </a:rPr>
              <a:t>and</a:t>
            </a:r>
            <a:r>
              <a:rPr lang="en-US" sz="1600" i="1" dirty="0">
                <a:solidFill>
                  <a:srgbClr val="0000FF"/>
                </a:solidFill>
              </a:rPr>
              <a:t> ectropion, a few apply only to one or the other.)</a:t>
            </a:r>
          </a:p>
        </p:txBody>
      </p:sp>
      <p:sp>
        <p:nvSpPr>
          <p:cNvPr id="11" name="Text Box 14">
            <a:extLst>
              <a:ext uri="{FF2B5EF4-FFF2-40B4-BE49-F238E27FC236}">
                <a16:creationId xmlns:a16="http://schemas.microsoft.com/office/drawing/2014/main" id="{58622F0F-18B2-4020-8D1C-0C1A44A3811B}"/>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2360728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a:extLst>
              <a:ext uri="{FF2B5EF4-FFF2-40B4-BE49-F238E27FC236}">
                <a16:creationId xmlns:a16="http://schemas.microsoft.com/office/drawing/2014/main" id="{041A0849-B076-491D-8164-857BE730BB5A}"/>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5603" name="Rectangle 13">
            <a:extLst>
              <a:ext uri="{FF2B5EF4-FFF2-40B4-BE49-F238E27FC236}">
                <a16:creationId xmlns:a16="http://schemas.microsoft.com/office/drawing/2014/main" id="{2EBAD8D3-46D0-40D9-A385-2D2EB5C3A46C}"/>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5604" name="Text Box 2">
            <a:extLst>
              <a:ext uri="{FF2B5EF4-FFF2-40B4-BE49-F238E27FC236}">
                <a16:creationId xmlns:a16="http://schemas.microsoft.com/office/drawing/2014/main" id="{014780D9-E151-4F6E-8E94-BD6D69A7B116}"/>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5605" name="AutoShape 3">
            <a:extLst>
              <a:ext uri="{FF2B5EF4-FFF2-40B4-BE49-F238E27FC236}">
                <a16:creationId xmlns:a16="http://schemas.microsoft.com/office/drawing/2014/main" id="{136B2F2A-4AE3-4D3B-B3DC-4CA87F33A82A}"/>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6" name="AutoShape 4">
            <a:extLst>
              <a:ext uri="{FF2B5EF4-FFF2-40B4-BE49-F238E27FC236}">
                <a16:creationId xmlns:a16="http://schemas.microsoft.com/office/drawing/2014/main" id="{AB785A42-9027-4C8D-BA1C-A17A940492F0}"/>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7" name="AutoShape 5">
            <a:extLst>
              <a:ext uri="{FF2B5EF4-FFF2-40B4-BE49-F238E27FC236}">
                <a16:creationId xmlns:a16="http://schemas.microsoft.com/office/drawing/2014/main" id="{21267423-E71A-40DF-A9A5-A1F229EA0DE5}"/>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8" name="Rectangle 6">
            <a:extLst>
              <a:ext uri="{FF2B5EF4-FFF2-40B4-BE49-F238E27FC236}">
                <a16:creationId xmlns:a16="http://schemas.microsoft.com/office/drawing/2014/main" id="{7351A24C-3523-47D2-AF42-DEF0299F0C70}"/>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9" name="Rectangle 7">
            <a:extLst>
              <a:ext uri="{FF2B5EF4-FFF2-40B4-BE49-F238E27FC236}">
                <a16:creationId xmlns:a16="http://schemas.microsoft.com/office/drawing/2014/main" id="{B09EA57C-1CD8-4698-94CD-1149D7F7DFDC}"/>
              </a:ext>
            </a:extLst>
          </p:cNvPr>
          <p:cNvSpPr>
            <a:spLocks noGrp="1" noChangeArrowheads="1"/>
          </p:cNvSpPr>
          <p:nvPr>
            <p:ph type="title"/>
          </p:nvPr>
        </p:nvSpPr>
        <p:spPr>
          <a:xfrm>
            <a:off x="457200" y="122238"/>
            <a:ext cx="7543800" cy="944562"/>
          </a:xfrm>
        </p:spPr>
        <p:txBody>
          <a:bodyPr/>
          <a:lstStyle/>
          <a:p>
            <a:pPr eaLnBrk="1" hangingPunct="1"/>
            <a:r>
              <a:rPr lang="en-US" altLang="en-US"/>
              <a:t>A</a:t>
            </a:r>
          </a:p>
        </p:txBody>
      </p:sp>
      <p:sp>
        <p:nvSpPr>
          <p:cNvPr id="25610" name="Text Box 9">
            <a:extLst>
              <a:ext uri="{FF2B5EF4-FFF2-40B4-BE49-F238E27FC236}">
                <a16:creationId xmlns:a16="http://schemas.microsoft.com/office/drawing/2014/main" id="{11D9BAA8-CD0C-4A9C-BAE7-CC0F6199487A}"/>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5611" name="Text Box 10">
            <a:extLst>
              <a:ext uri="{FF2B5EF4-FFF2-40B4-BE49-F238E27FC236}">
                <a16:creationId xmlns:a16="http://schemas.microsoft.com/office/drawing/2014/main" id="{F2E0A194-D1D2-4F12-AEBE-3C8AE8316FEC}"/>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5612" name="Text Box 11">
            <a:extLst>
              <a:ext uri="{FF2B5EF4-FFF2-40B4-BE49-F238E27FC236}">
                <a16:creationId xmlns:a16="http://schemas.microsoft.com/office/drawing/2014/main" id="{65F4AB93-0A5B-4EDC-BD00-789BEF76D432}"/>
              </a:ext>
            </a:extLst>
          </p:cNvPr>
          <p:cNvSpPr txBox="1">
            <a:spLocks noChangeArrowheads="1"/>
          </p:cNvSpPr>
          <p:nvPr/>
        </p:nvSpPr>
        <p:spPr bwMode="auto">
          <a:xfrm>
            <a:off x="704850" y="5621338"/>
            <a:ext cx="8391271"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rgbClr val="0000FF"/>
                </a:solidFill>
              </a:rPr>
              <a:t>Does it have any drawbacks?</a:t>
            </a:r>
            <a:r>
              <a:rPr lang="en-US" altLang="en-US" dirty="0">
                <a:solidFill>
                  <a:srgbClr val="0000FF"/>
                </a:solidFill>
              </a:rPr>
              <a:t> </a:t>
            </a:r>
            <a:r>
              <a:rPr lang="en-US" altLang="en-US" sz="1700" dirty="0">
                <a:solidFill>
                  <a:srgbClr val="0000FF"/>
                </a:solidFill>
              </a:rPr>
              <a:t>Yes—it is a temporizing measure; it fails eventually</a:t>
            </a:r>
          </a:p>
        </p:txBody>
      </p:sp>
      <p:sp>
        <p:nvSpPr>
          <p:cNvPr id="25613" name="Rectangle 15">
            <a:extLst>
              <a:ext uri="{FF2B5EF4-FFF2-40B4-BE49-F238E27FC236}">
                <a16:creationId xmlns:a16="http://schemas.microsoft.com/office/drawing/2014/main" id="{16681E66-88F4-4825-9642-E0866E457B8B}"/>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5615" name="Slide Number Placeholder 1">
            <a:extLst>
              <a:ext uri="{FF2B5EF4-FFF2-40B4-BE49-F238E27FC236}">
                <a16:creationId xmlns:a16="http://schemas.microsoft.com/office/drawing/2014/main" id="{7A889E8A-3628-4B2C-B4D4-4F9D58A0AD5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0693CC-526B-4026-B79E-5D2501610FCC}" type="slidenum">
              <a:rPr lang="en-US" altLang="en-US"/>
              <a:pPr eaLnBrk="1" hangingPunct="1"/>
              <a:t>50</a:t>
            </a:fld>
            <a:endParaRPr lang="en-US" altLang="en-US"/>
          </a:p>
        </p:txBody>
      </p:sp>
      <p:sp>
        <p:nvSpPr>
          <p:cNvPr id="16" name="TextBox 15">
            <a:extLst>
              <a:ext uri="{FF2B5EF4-FFF2-40B4-BE49-F238E27FC236}">
                <a16:creationId xmlns:a16="http://schemas.microsoft.com/office/drawing/2014/main" id="{F8C04509-8E14-4ADA-A3E6-F71D79099CAB}"/>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17" name="TextBox 16">
            <a:extLst>
              <a:ext uri="{FF2B5EF4-FFF2-40B4-BE49-F238E27FC236}">
                <a16:creationId xmlns:a16="http://schemas.microsoft.com/office/drawing/2014/main" id="{D19F9117-D808-482D-9488-89277BEEA210}"/>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18" name="TextBox 17">
            <a:extLst>
              <a:ext uri="{FF2B5EF4-FFF2-40B4-BE49-F238E27FC236}">
                <a16:creationId xmlns:a16="http://schemas.microsoft.com/office/drawing/2014/main" id="{F982BD3D-2340-48B7-A544-D14F39DB54CA}"/>
              </a:ext>
            </a:extLst>
          </p:cNvPr>
          <p:cNvSpPr txBox="1"/>
          <p:nvPr/>
        </p:nvSpPr>
        <p:spPr>
          <a:xfrm>
            <a:off x="7150343" y="4093372"/>
            <a:ext cx="926857" cy="276999"/>
          </a:xfrm>
          <a:prstGeom prst="rect">
            <a:avLst/>
          </a:prstGeom>
          <a:noFill/>
        </p:spPr>
        <p:txBody>
          <a:bodyPr wrap="none" rtlCol="0">
            <a:spAutoFit/>
          </a:bodyPr>
          <a:lstStyle/>
          <a:p>
            <a:r>
              <a:rPr lang="en-US" sz="1200" i="1" dirty="0"/>
              <a:t>Leads to…</a:t>
            </a:r>
          </a:p>
        </p:txBody>
      </p:sp>
      <p:sp>
        <p:nvSpPr>
          <p:cNvPr id="19" name="Text Box 14">
            <a:extLst>
              <a:ext uri="{FF2B5EF4-FFF2-40B4-BE49-F238E27FC236}">
                <a16:creationId xmlns:a16="http://schemas.microsoft.com/office/drawing/2014/main" id="{2AF16D77-4F4B-46F0-AB16-157724D9EDD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9" name="Rectangle 3">
            <a:extLst>
              <a:ext uri="{FF2B5EF4-FFF2-40B4-BE49-F238E27FC236}">
                <a16:creationId xmlns:a16="http://schemas.microsoft.com/office/drawing/2014/main" id="{D28E1EE9-AD8B-404C-9304-D9E688121743}"/>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51</a:t>
            </a:fld>
            <a:endParaRPr lang="en-US" altLang="en-US"/>
          </a:p>
        </p:txBody>
      </p:sp>
      <p:sp>
        <p:nvSpPr>
          <p:cNvPr id="20" name="TextBox 19">
            <a:extLst>
              <a:ext uri="{FF2B5EF4-FFF2-40B4-BE49-F238E27FC236}">
                <a16:creationId xmlns:a16="http://schemas.microsoft.com/office/drawing/2014/main" id="{5293F76B-EE8D-4AD0-8334-90C86F3968EF}"/>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1" name="TextBox 20">
            <a:extLst>
              <a:ext uri="{FF2B5EF4-FFF2-40B4-BE49-F238E27FC236}">
                <a16:creationId xmlns:a16="http://schemas.microsoft.com/office/drawing/2014/main" id="{47333A49-1700-4ED6-A5CF-F957F333A469}"/>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23" name="Text Box 14">
            <a:extLst>
              <a:ext uri="{FF2B5EF4-FFF2-40B4-BE49-F238E27FC236}">
                <a16:creationId xmlns:a16="http://schemas.microsoft.com/office/drawing/2014/main" id="{CE284E0F-536F-40CD-9898-ADCBF058B4C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2" name="Text Box 14">
            <a:extLst>
              <a:ext uri="{FF2B5EF4-FFF2-40B4-BE49-F238E27FC236}">
                <a16:creationId xmlns:a16="http://schemas.microsoft.com/office/drawing/2014/main" id="{C0C01073-50F3-4AC6-9753-CD2BAA352BB4}"/>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endParaRPr lang="en-US" altLang="en-US" sz="1600" i="1" dirty="0">
              <a:solidFill>
                <a:srgbClr val="FFCCCC"/>
              </a:solidFill>
            </a:endParaRPr>
          </a:p>
          <a:p>
            <a:pPr eaLnBrk="1" hangingPunct="1"/>
            <a:r>
              <a:rPr lang="en-US" altLang="en-US" sz="1600" dirty="0">
                <a:solidFill>
                  <a:srgbClr val="FFCCCC"/>
                </a:solidFill>
              </a:rPr>
              <a:t>Because they don’t definitively address the underlying involutional changes that put the </a:t>
            </a:r>
            <a:r>
              <a:rPr lang="en-US" altLang="en-US" sz="1600" dirty="0" err="1">
                <a:solidFill>
                  <a:srgbClr val="FFCCCC"/>
                </a:solidFill>
              </a:rPr>
              <a:t>pt</a:t>
            </a:r>
            <a:r>
              <a:rPr lang="en-US" altLang="en-US" sz="1600" dirty="0">
                <a:solidFill>
                  <a:srgbClr val="FFCCCC"/>
                </a:solidFill>
              </a:rPr>
              <a:t> at risk for spastic entropion in the first place</a:t>
            </a:r>
          </a:p>
        </p:txBody>
      </p:sp>
      <p:sp>
        <p:nvSpPr>
          <p:cNvPr id="24" name="Line 2">
            <a:extLst>
              <a:ext uri="{FF2B5EF4-FFF2-40B4-BE49-F238E27FC236}">
                <a16:creationId xmlns:a16="http://schemas.microsoft.com/office/drawing/2014/main" id="{F726E18A-6C2D-445E-8337-6FF72695A371}"/>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a:extLst>
              <a:ext uri="{FF2B5EF4-FFF2-40B4-BE49-F238E27FC236}">
                <a16:creationId xmlns:a16="http://schemas.microsoft.com/office/drawing/2014/main" id="{66719707-6FDB-4B20-AB0C-DA30B50CD589}"/>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96200" y="1143000"/>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b="1" dirty="0" err="1">
                <a:solidFill>
                  <a:srgbClr val="0000FF"/>
                </a:solidFill>
              </a:rPr>
              <a:t>Quickert</a:t>
            </a:r>
            <a:r>
              <a:rPr lang="en-US" altLang="en-US" sz="2800" b="1" dirty="0">
                <a:solidFill>
                  <a:srgbClr val="0000FF"/>
                </a:solidFill>
              </a:rPr>
              <a:t> sutures</a:t>
            </a:r>
            <a:r>
              <a:rPr lang="en-US" altLang="en-US" sz="2800" dirty="0">
                <a:solidFill>
                  <a:srgbClr val="B2B2B2"/>
                </a:solidFill>
              </a:rPr>
              <a:t>; </a:t>
            </a:r>
            <a:r>
              <a:rPr lang="en-US" altLang="en-US" sz="2800" dirty="0">
                <a:solidFill>
                  <a:schemeClr val="bg1">
                    <a:lumMod val="75000"/>
                  </a:schemeClr>
                </a:solidFill>
              </a:rPr>
              <a:t>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52</a:t>
            </a:fld>
            <a:endParaRPr lang="en-US" altLang="en-US"/>
          </a:p>
        </p:txBody>
      </p:sp>
      <p:sp>
        <p:nvSpPr>
          <p:cNvPr id="19" name="TextBox 18">
            <a:extLst>
              <a:ext uri="{FF2B5EF4-FFF2-40B4-BE49-F238E27FC236}">
                <a16:creationId xmlns:a16="http://schemas.microsoft.com/office/drawing/2014/main" id="{054C2E53-D007-4E2D-933A-C01AEC515048}"/>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2" name="TextBox 21">
            <a:extLst>
              <a:ext uri="{FF2B5EF4-FFF2-40B4-BE49-F238E27FC236}">
                <a16:creationId xmlns:a16="http://schemas.microsoft.com/office/drawing/2014/main" id="{F2C531FF-F5F1-41B1-9357-662253DB6E0B}"/>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23" name="Text Box 14">
            <a:extLst>
              <a:ext uri="{FF2B5EF4-FFF2-40B4-BE49-F238E27FC236}">
                <a16:creationId xmlns:a16="http://schemas.microsoft.com/office/drawing/2014/main" id="{7FB0F5AF-6F74-4793-966A-CD09560264A2}"/>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5" name="Text Box 14">
            <a:extLst>
              <a:ext uri="{FF2B5EF4-FFF2-40B4-BE49-F238E27FC236}">
                <a16:creationId xmlns:a16="http://schemas.microsoft.com/office/drawing/2014/main" id="{608907D6-68D2-4A82-918C-71700C40BB40}"/>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 name="Line 2">
            <a:extLst>
              <a:ext uri="{FF2B5EF4-FFF2-40B4-BE49-F238E27FC236}">
                <a16:creationId xmlns:a16="http://schemas.microsoft.com/office/drawing/2014/main" id="{5B87CB38-97BB-4E68-A71C-9E99BFDA5617}"/>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68610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53</a:t>
            </a:fld>
            <a:endParaRPr lang="en-US" altLang="en-US"/>
          </a:p>
        </p:txBody>
      </p:sp>
      <p:sp>
        <p:nvSpPr>
          <p:cNvPr id="19" name="TextBox 18">
            <a:extLst>
              <a:ext uri="{FF2B5EF4-FFF2-40B4-BE49-F238E27FC236}">
                <a16:creationId xmlns:a16="http://schemas.microsoft.com/office/drawing/2014/main" id="{A01B3E16-ECD8-460F-82BF-882A1F002576}"/>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solidFill>
                  <a:schemeClr val="accent1">
                    <a:lumMod val="40000"/>
                    <a:lumOff val="60000"/>
                  </a:schemeClr>
                </a:solidFill>
              </a:rPr>
              <a:t>How are these changes definitively addressed?</a:t>
            </a:r>
          </a:p>
          <a:p>
            <a:pPr eaLnBrk="1" hangingPunct="1"/>
            <a:r>
              <a:rPr lang="en-US" altLang="en-US" sz="1400" dirty="0">
                <a:solidFill>
                  <a:srgbClr val="0000FF"/>
                </a:solidFill>
              </a:rPr>
              <a:t>--</a:t>
            </a:r>
            <a:r>
              <a:rPr lang="en-US" altLang="en-US" sz="1400" b="1" i="1" dirty="0">
                <a:solidFill>
                  <a:srgbClr val="0000FF"/>
                </a:solidFill>
              </a:rPr>
              <a:t>?</a:t>
            </a:r>
            <a:r>
              <a:rPr lang="en-US" altLang="en-US" sz="1400" dirty="0">
                <a:solidFill>
                  <a:srgbClr val="0000FF"/>
                </a:solidFill>
              </a:rPr>
              <a:t> </a:t>
            </a:r>
            <a:r>
              <a:rPr lang="en-US" altLang="en-US" sz="1400" dirty="0">
                <a:solidFill>
                  <a:schemeClr val="accent1">
                    <a:lumMod val="40000"/>
                    <a:lumOff val="60000"/>
                  </a:schemeClr>
                </a:solidFill>
              </a:rPr>
              <a:t>lid laxity: Tightening procedure, </a:t>
            </a:r>
            <a:r>
              <a:rPr lang="en-US" altLang="en-US" sz="1400" dirty="0" err="1">
                <a:solidFill>
                  <a:schemeClr val="accent1">
                    <a:lumMod val="40000"/>
                    <a:lumOff val="60000"/>
                  </a:schemeClr>
                </a:solidFill>
              </a:rPr>
              <a:t>eg</a:t>
            </a:r>
            <a:r>
              <a:rPr lang="en-US" altLang="en-US" sz="1400" dirty="0">
                <a:solidFill>
                  <a:schemeClr val="accent1">
                    <a:lumMod val="40000"/>
                    <a:lumOff val="60000"/>
                  </a:schemeClr>
                </a:solidFill>
              </a:rPr>
              <a:t>, lateral tarsal strip</a:t>
            </a:r>
          </a:p>
          <a:p>
            <a:pPr eaLnBrk="1" hangingPunct="1"/>
            <a:r>
              <a:rPr lang="en-US" altLang="en-US" sz="1400" dirty="0">
                <a:solidFill>
                  <a:srgbClr val="0000FF"/>
                </a:solidFill>
              </a:rPr>
              <a:t>--</a:t>
            </a:r>
            <a:r>
              <a:rPr lang="en-US" altLang="en-US" sz="1400" b="1" i="1" dirty="0">
                <a:solidFill>
                  <a:srgbClr val="0000FF"/>
                </a:solidFill>
              </a:rPr>
              <a:t>?</a:t>
            </a:r>
            <a:r>
              <a:rPr lang="en-US" altLang="en-US" sz="1400" dirty="0">
                <a:solidFill>
                  <a:srgbClr val="0000FF"/>
                </a:solidFill>
              </a:rPr>
              <a:t> </a:t>
            </a:r>
            <a:r>
              <a:rPr lang="en-US" altLang="en-US" sz="1400" dirty="0">
                <a:solidFill>
                  <a:schemeClr val="accent1">
                    <a:lumMod val="40000"/>
                    <a:lumOff val="60000"/>
                  </a:schemeClr>
                </a:solidFill>
              </a:rPr>
              <a:t>-inserted retractors: Permanent re-attachment</a:t>
            </a:r>
          </a:p>
          <a:p>
            <a:pPr eaLnBrk="1" hangingPunct="1"/>
            <a:r>
              <a:rPr lang="en-US" altLang="en-US" sz="1400" dirty="0">
                <a:solidFill>
                  <a:srgbClr val="0000FF"/>
                </a:solidFill>
              </a:rPr>
              <a:t>--</a:t>
            </a:r>
            <a:r>
              <a:rPr lang="en-US" altLang="en-US" sz="1400" b="1" i="1" dirty="0">
                <a:solidFill>
                  <a:srgbClr val="0000FF"/>
                </a:solidFill>
              </a:rPr>
              <a:t>?</a:t>
            </a:r>
            <a:r>
              <a:rPr lang="en-US" altLang="en-US" sz="1400" dirty="0">
                <a:solidFill>
                  <a:srgbClr val="0000FF"/>
                </a:solidFill>
              </a:rPr>
              <a:t> </a:t>
            </a:r>
            <a:r>
              <a:rPr lang="en-US" altLang="en-US" sz="1400" dirty="0">
                <a:solidFill>
                  <a:schemeClr val="accent1">
                    <a:lumMod val="40000"/>
                    <a:lumOff val="60000"/>
                  </a:schemeClr>
                </a:solidFill>
              </a:rPr>
              <a:t>due to age-related loss of orbital fat: Tough to treat</a:t>
            </a:r>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Tree>
    <p:extLst>
      <p:ext uri="{BB962C8B-B14F-4D97-AF65-F5344CB8AC3E}">
        <p14:creationId xmlns:p14="http://schemas.microsoft.com/office/powerpoint/2010/main" val="3161227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54</a:t>
            </a:fld>
            <a:endParaRPr lang="en-US" altLang="en-US"/>
          </a:p>
        </p:txBody>
      </p:sp>
      <p:sp>
        <p:nvSpPr>
          <p:cNvPr id="19" name="TextBox 18">
            <a:extLst>
              <a:ext uri="{FF2B5EF4-FFF2-40B4-BE49-F238E27FC236}">
                <a16:creationId xmlns:a16="http://schemas.microsoft.com/office/drawing/2014/main" id="{A01B3E16-ECD8-460F-82BF-882A1F002576}"/>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solidFill>
                  <a:schemeClr val="accent1">
                    <a:lumMod val="40000"/>
                    <a:lumOff val="60000"/>
                  </a:schemeClr>
                </a:solidFill>
              </a:rPr>
              <a:t>How are these changes definitively addressed?</a:t>
            </a:r>
          </a:p>
          <a:p>
            <a:pPr eaLnBrk="1" hangingPunct="1"/>
            <a:r>
              <a:rPr lang="en-US" altLang="en-US" sz="1400" dirty="0">
                <a:solidFill>
                  <a:srgbClr val="0000FF"/>
                </a:solidFill>
              </a:rPr>
              <a:t>--Horizontal lid laxity</a:t>
            </a:r>
            <a:r>
              <a:rPr lang="en-US" altLang="en-US" sz="1400" dirty="0">
                <a:solidFill>
                  <a:schemeClr val="accent1">
                    <a:lumMod val="40000"/>
                    <a:lumOff val="60000"/>
                  </a:schemeClr>
                </a:solidFill>
              </a:rPr>
              <a:t>: Tightening procedure, </a:t>
            </a:r>
            <a:r>
              <a:rPr lang="en-US" altLang="en-US" sz="1400" dirty="0" err="1">
                <a:solidFill>
                  <a:schemeClr val="accent1">
                    <a:lumMod val="40000"/>
                    <a:lumOff val="60000"/>
                  </a:schemeClr>
                </a:solidFill>
              </a:rPr>
              <a:t>eg</a:t>
            </a:r>
            <a:r>
              <a:rPr lang="en-US" altLang="en-US" sz="1400" dirty="0">
                <a:solidFill>
                  <a:schemeClr val="accent1">
                    <a:lumMod val="40000"/>
                    <a:lumOff val="60000"/>
                  </a:schemeClr>
                </a:solidFill>
              </a:rPr>
              <a:t>, lateral tarsal strip</a:t>
            </a:r>
          </a:p>
          <a:p>
            <a:pPr eaLnBrk="1" hangingPunct="1"/>
            <a:r>
              <a:rPr lang="en-US" altLang="en-US" sz="1400" dirty="0">
                <a:solidFill>
                  <a:srgbClr val="0000FF"/>
                </a:solidFill>
              </a:rPr>
              <a:t>--Dis-inserted retractors</a:t>
            </a:r>
            <a:r>
              <a:rPr lang="en-US" altLang="en-US" sz="1400" dirty="0">
                <a:solidFill>
                  <a:schemeClr val="accent1">
                    <a:lumMod val="40000"/>
                    <a:lumOff val="60000"/>
                  </a:schemeClr>
                </a:solidFill>
              </a:rPr>
              <a:t>: Permanent re-attachment</a:t>
            </a:r>
          </a:p>
          <a:p>
            <a:pPr eaLnBrk="1" hangingPunct="1"/>
            <a:r>
              <a:rPr lang="en-US" altLang="en-US" sz="1400" dirty="0">
                <a:solidFill>
                  <a:srgbClr val="0000FF"/>
                </a:solidFill>
              </a:rPr>
              <a:t>--Enophthalmos due to age-related loss of orbital fat</a:t>
            </a:r>
            <a:r>
              <a:rPr lang="en-US" altLang="en-US" sz="1400" dirty="0">
                <a:solidFill>
                  <a:schemeClr val="accent1">
                    <a:lumMod val="40000"/>
                    <a:lumOff val="60000"/>
                  </a:schemeClr>
                </a:solidFill>
              </a:rPr>
              <a:t>: Tough to treat</a:t>
            </a:r>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Tree>
    <p:extLst>
      <p:ext uri="{BB962C8B-B14F-4D97-AF65-F5344CB8AC3E}">
        <p14:creationId xmlns:p14="http://schemas.microsoft.com/office/powerpoint/2010/main" val="2410537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55</a:t>
            </a:fld>
            <a:endParaRPr lang="en-US" altLang="en-US"/>
          </a:p>
        </p:txBody>
      </p:sp>
      <p:sp>
        <p:nvSpPr>
          <p:cNvPr id="19" name="TextBox 18">
            <a:extLst>
              <a:ext uri="{FF2B5EF4-FFF2-40B4-BE49-F238E27FC236}">
                <a16:creationId xmlns:a16="http://schemas.microsoft.com/office/drawing/2014/main" id="{A01B3E16-ECD8-460F-82BF-882A1F002576}"/>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t>How are these changes definitively addressed?</a:t>
            </a:r>
          </a:p>
          <a:p>
            <a:pPr eaLnBrk="1" hangingPunct="1"/>
            <a:r>
              <a:rPr lang="en-US" altLang="en-US" sz="1400" dirty="0">
                <a:solidFill>
                  <a:srgbClr val="0000FF"/>
                </a:solidFill>
              </a:rPr>
              <a:t>--Horizontal lid laxity: </a:t>
            </a:r>
            <a:r>
              <a:rPr lang="en-US" altLang="en-US" sz="1400" b="1" i="1" dirty="0"/>
              <a:t>?</a:t>
            </a:r>
            <a:r>
              <a:rPr lang="en-US" altLang="en-US" sz="1400" dirty="0"/>
              <a:t> </a:t>
            </a:r>
          </a:p>
          <a:p>
            <a:pPr eaLnBrk="1" hangingPunct="1"/>
            <a:r>
              <a:rPr lang="en-US" altLang="en-US" sz="1400" dirty="0">
                <a:solidFill>
                  <a:schemeClr val="bg1">
                    <a:lumMod val="75000"/>
                  </a:schemeClr>
                </a:solidFill>
              </a:rPr>
              <a:t>--Dis-inserted retractors</a:t>
            </a:r>
            <a:r>
              <a:rPr lang="en-US" altLang="en-US" sz="1400" dirty="0">
                <a:solidFill>
                  <a:schemeClr val="accent1">
                    <a:lumMod val="40000"/>
                    <a:lumOff val="60000"/>
                  </a:schemeClr>
                </a:solidFill>
              </a:rPr>
              <a:t>: Permanent re-attachment</a:t>
            </a:r>
          </a:p>
          <a:p>
            <a:pPr eaLnBrk="1" hangingPunct="1"/>
            <a:r>
              <a:rPr lang="en-US" altLang="en-US" sz="1400" dirty="0">
                <a:solidFill>
                  <a:schemeClr val="bg1">
                    <a:lumMod val="75000"/>
                  </a:schemeClr>
                </a:solidFill>
              </a:rPr>
              <a:t>--Enophthalmos due to age-related loss of orbital fat</a:t>
            </a:r>
            <a:r>
              <a:rPr lang="en-US" altLang="en-US" sz="1400" dirty="0">
                <a:solidFill>
                  <a:schemeClr val="accent1">
                    <a:lumMod val="40000"/>
                    <a:lumOff val="60000"/>
                  </a:schemeClr>
                </a:solidFill>
              </a:rPr>
              <a:t>: Tough to treat</a:t>
            </a:r>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Tree>
    <p:extLst>
      <p:ext uri="{BB962C8B-B14F-4D97-AF65-F5344CB8AC3E}">
        <p14:creationId xmlns:p14="http://schemas.microsoft.com/office/powerpoint/2010/main" val="1186341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56</a:t>
            </a:fld>
            <a:endParaRPr lang="en-US" altLang="en-US"/>
          </a:p>
        </p:txBody>
      </p:sp>
      <p:sp>
        <p:nvSpPr>
          <p:cNvPr id="19" name="TextBox 18">
            <a:extLst>
              <a:ext uri="{FF2B5EF4-FFF2-40B4-BE49-F238E27FC236}">
                <a16:creationId xmlns:a16="http://schemas.microsoft.com/office/drawing/2014/main" id="{A01B3E16-ECD8-460F-82BF-882A1F002576}"/>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t>How are these changes definitively addressed?</a:t>
            </a:r>
          </a:p>
          <a:p>
            <a:pPr eaLnBrk="1" hangingPunct="1"/>
            <a:r>
              <a:rPr lang="en-US" altLang="en-US" sz="1400" dirty="0">
                <a:solidFill>
                  <a:srgbClr val="0000FF"/>
                </a:solidFill>
              </a:rPr>
              <a:t>--Horizontal lid laxity: </a:t>
            </a:r>
            <a:r>
              <a:rPr lang="en-US" altLang="en-US" sz="1400" dirty="0"/>
              <a:t>Tightening procedure, </a:t>
            </a:r>
            <a:r>
              <a:rPr lang="en-US" altLang="en-US" sz="1400" dirty="0" err="1"/>
              <a:t>eg</a:t>
            </a:r>
            <a:r>
              <a:rPr lang="en-US" altLang="en-US" sz="1400" dirty="0"/>
              <a:t>, lateral tarsal strip</a:t>
            </a:r>
          </a:p>
          <a:p>
            <a:pPr eaLnBrk="1" hangingPunct="1"/>
            <a:r>
              <a:rPr lang="en-US" altLang="en-US" sz="1400" dirty="0">
                <a:solidFill>
                  <a:schemeClr val="bg1">
                    <a:lumMod val="75000"/>
                  </a:schemeClr>
                </a:solidFill>
              </a:rPr>
              <a:t>--Dis-inserted retractors</a:t>
            </a:r>
            <a:r>
              <a:rPr lang="en-US" altLang="en-US" sz="1400" dirty="0">
                <a:solidFill>
                  <a:schemeClr val="accent1">
                    <a:lumMod val="40000"/>
                    <a:lumOff val="60000"/>
                  </a:schemeClr>
                </a:solidFill>
              </a:rPr>
              <a:t>: Permanent re-attachment</a:t>
            </a:r>
          </a:p>
          <a:p>
            <a:pPr eaLnBrk="1" hangingPunct="1"/>
            <a:r>
              <a:rPr lang="en-US" altLang="en-US" sz="1400" dirty="0">
                <a:solidFill>
                  <a:schemeClr val="bg1">
                    <a:lumMod val="75000"/>
                  </a:schemeClr>
                </a:solidFill>
              </a:rPr>
              <a:t>--Enophthalmos due to age-related loss of orbital fat</a:t>
            </a:r>
            <a:r>
              <a:rPr lang="en-US" altLang="en-US" sz="1400" dirty="0">
                <a:solidFill>
                  <a:schemeClr val="accent1">
                    <a:lumMod val="40000"/>
                    <a:lumOff val="60000"/>
                  </a:schemeClr>
                </a:solidFill>
              </a:rPr>
              <a:t>: Tough to treat</a:t>
            </a:r>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Tree>
    <p:extLst>
      <p:ext uri="{BB962C8B-B14F-4D97-AF65-F5344CB8AC3E}">
        <p14:creationId xmlns:p14="http://schemas.microsoft.com/office/powerpoint/2010/main" val="3597052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57</a:t>
            </a:fld>
            <a:endParaRPr lang="en-US" altLang="en-US"/>
          </a:p>
        </p:txBody>
      </p:sp>
      <p:sp>
        <p:nvSpPr>
          <p:cNvPr id="19" name="TextBox 18">
            <a:extLst>
              <a:ext uri="{FF2B5EF4-FFF2-40B4-BE49-F238E27FC236}">
                <a16:creationId xmlns:a16="http://schemas.microsoft.com/office/drawing/2014/main" id="{A01B3E16-ECD8-460F-82BF-882A1F002576}"/>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t>How are these changes definitively addressed?</a:t>
            </a:r>
          </a:p>
          <a:p>
            <a:pPr eaLnBrk="1" hangingPunct="1"/>
            <a:r>
              <a:rPr lang="en-US" altLang="en-US" sz="1400" dirty="0">
                <a:solidFill>
                  <a:srgbClr val="0000FF"/>
                </a:solidFill>
              </a:rPr>
              <a:t>--Horizontal lid laxity: </a:t>
            </a:r>
            <a:r>
              <a:rPr lang="en-US" altLang="en-US" sz="1400" dirty="0"/>
              <a:t>Tightening procedure, </a:t>
            </a:r>
            <a:r>
              <a:rPr lang="en-US" altLang="en-US" sz="1400" dirty="0" err="1"/>
              <a:t>eg</a:t>
            </a:r>
            <a:r>
              <a:rPr lang="en-US" altLang="en-US" sz="1400" dirty="0"/>
              <a:t>, lateral tarsal strip</a:t>
            </a:r>
          </a:p>
          <a:p>
            <a:pPr eaLnBrk="1" hangingPunct="1"/>
            <a:r>
              <a:rPr lang="en-US" altLang="en-US" sz="1400" dirty="0">
                <a:solidFill>
                  <a:srgbClr val="0000FF"/>
                </a:solidFill>
              </a:rPr>
              <a:t>--Dis-inserted retractors: </a:t>
            </a:r>
            <a:r>
              <a:rPr lang="en-US" altLang="en-US" sz="1400" b="1" i="1" dirty="0"/>
              <a:t>?</a:t>
            </a:r>
            <a:endParaRPr lang="en-US" altLang="en-US" sz="1400" dirty="0"/>
          </a:p>
          <a:p>
            <a:pPr eaLnBrk="1" hangingPunct="1"/>
            <a:r>
              <a:rPr lang="en-US" altLang="en-US" sz="1400" dirty="0">
                <a:solidFill>
                  <a:schemeClr val="bg1">
                    <a:lumMod val="75000"/>
                  </a:schemeClr>
                </a:solidFill>
              </a:rPr>
              <a:t>--Enophthalmos due to age-related loss of orbital fat</a:t>
            </a:r>
            <a:r>
              <a:rPr lang="en-US" altLang="en-US" sz="1400" dirty="0">
                <a:solidFill>
                  <a:schemeClr val="accent1">
                    <a:lumMod val="40000"/>
                    <a:lumOff val="60000"/>
                  </a:schemeClr>
                </a:solidFill>
              </a:rPr>
              <a:t>: Tough to treat</a:t>
            </a:r>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Tree>
    <p:extLst>
      <p:ext uri="{BB962C8B-B14F-4D97-AF65-F5344CB8AC3E}">
        <p14:creationId xmlns:p14="http://schemas.microsoft.com/office/powerpoint/2010/main" val="2892137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58</a:t>
            </a:fld>
            <a:endParaRPr lang="en-US" altLang="en-US"/>
          </a:p>
        </p:txBody>
      </p:sp>
      <p:sp>
        <p:nvSpPr>
          <p:cNvPr id="19" name="TextBox 18">
            <a:extLst>
              <a:ext uri="{FF2B5EF4-FFF2-40B4-BE49-F238E27FC236}">
                <a16:creationId xmlns:a16="http://schemas.microsoft.com/office/drawing/2014/main" id="{A01B3E16-ECD8-460F-82BF-882A1F002576}"/>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t>How are these changes definitively addressed?</a:t>
            </a:r>
          </a:p>
          <a:p>
            <a:pPr eaLnBrk="1" hangingPunct="1"/>
            <a:r>
              <a:rPr lang="en-US" altLang="en-US" sz="1400" dirty="0">
                <a:solidFill>
                  <a:srgbClr val="0000FF"/>
                </a:solidFill>
              </a:rPr>
              <a:t>--Horizontal lid laxity: </a:t>
            </a:r>
            <a:r>
              <a:rPr lang="en-US" altLang="en-US" sz="1400" dirty="0"/>
              <a:t>Tightening procedure, </a:t>
            </a:r>
            <a:r>
              <a:rPr lang="en-US" altLang="en-US" sz="1400" dirty="0" err="1"/>
              <a:t>eg</a:t>
            </a:r>
            <a:r>
              <a:rPr lang="en-US" altLang="en-US" sz="1400" dirty="0"/>
              <a:t>, lateral tarsal strip</a:t>
            </a:r>
          </a:p>
          <a:p>
            <a:pPr eaLnBrk="1" hangingPunct="1"/>
            <a:r>
              <a:rPr lang="en-US" altLang="en-US" sz="1400" dirty="0">
                <a:solidFill>
                  <a:srgbClr val="0000FF"/>
                </a:solidFill>
              </a:rPr>
              <a:t>--Dis-inserted retractors: </a:t>
            </a:r>
            <a:r>
              <a:rPr lang="en-US" altLang="en-US" sz="1400" dirty="0"/>
              <a:t>Permanent re-attachment</a:t>
            </a:r>
          </a:p>
          <a:p>
            <a:pPr eaLnBrk="1" hangingPunct="1"/>
            <a:r>
              <a:rPr lang="en-US" altLang="en-US" sz="1400" dirty="0">
                <a:solidFill>
                  <a:schemeClr val="bg1">
                    <a:lumMod val="75000"/>
                  </a:schemeClr>
                </a:solidFill>
              </a:rPr>
              <a:t>--Enophthalmos due to age-related loss of orbital fat</a:t>
            </a:r>
            <a:r>
              <a:rPr lang="en-US" altLang="en-US" sz="1400" dirty="0">
                <a:solidFill>
                  <a:schemeClr val="accent1">
                    <a:lumMod val="40000"/>
                    <a:lumOff val="60000"/>
                  </a:schemeClr>
                </a:solidFill>
              </a:rPr>
              <a:t>: Tough to treat</a:t>
            </a:r>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Tree>
    <p:extLst>
      <p:ext uri="{BB962C8B-B14F-4D97-AF65-F5344CB8AC3E}">
        <p14:creationId xmlns:p14="http://schemas.microsoft.com/office/powerpoint/2010/main" val="441379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Q</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59</a:t>
            </a:fld>
            <a:endParaRPr lang="en-US" altLang="en-US"/>
          </a:p>
        </p:txBody>
      </p:sp>
      <p:sp>
        <p:nvSpPr>
          <p:cNvPr id="19" name="TextBox 18">
            <a:extLst>
              <a:ext uri="{FF2B5EF4-FFF2-40B4-BE49-F238E27FC236}">
                <a16:creationId xmlns:a16="http://schemas.microsoft.com/office/drawing/2014/main" id="{A01B3E16-ECD8-460F-82BF-882A1F002576}"/>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t>How are these changes definitively addressed?</a:t>
            </a:r>
          </a:p>
          <a:p>
            <a:pPr eaLnBrk="1" hangingPunct="1"/>
            <a:r>
              <a:rPr lang="en-US" altLang="en-US" sz="1400" dirty="0">
                <a:solidFill>
                  <a:srgbClr val="0000FF"/>
                </a:solidFill>
              </a:rPr>
              <a:t>--Horizontal lid laxity: </a:t>
            </a:r>
            <a:r>
              <a:rPr lang="en-US" altLang="en-US" sz="1400" dirty="0"/>
              <a:t>Tightening procedure, </a:t>
            </a:r>
            <a:r>
              <a:rPr lang="en-US" altLang="en-US" sz="1400" dirty="0" err="1"/>
              <a:t>eg</a:t>
            </a:r>
            <a:r>
              <a:rPr lang="en-US" altLang="en-US" sz="1400" dirty="0"/>
              <a:t>, lateral tarsal strip</a:t>
            </a:r>
          </a:p>
          <a:p>
            <a:pPr eaLnBrk="1" hangingPunct="1"/>
            <a:r>
              <a:rPr lang="en-US" altLang="en-US" sz="1400" dirty="0">
                <a:solidFill>
                  <a:srgbClr val="0000FF"/>
                </a:solidFill>
              </a:rPr>
              <a:t>--Dis-inserted retractors: </a:t>
            </a:r>
            <a:r>
              <a:rPr lang="en-US" altLang="en-US" sz="1400" dirty="0"/>
              <a:t>Permanent re-attachment</a:t>
            </a:r>
          </a:p>
          <a:p>
            <a:pPr eaLnBrk="1" hangingPunct="1"/>
            <a:r>
              <a:rPr lang="en-US" altLang="en-US" sz="1400" dirty="0">
                <a:solidFill>
                  <a:srgbClr val="0000FF"/>
                </a:solidFill>
              </a:rPr>
              <a:t>--Enophthalmos due to age-related loss of orbital fat: </a:t>
            </a:r>
            <a:r>
              <a:rPr lang="en-US" altLang="en-US" sz="1400" b="1" i="1" dirty="0"/>
              <a:t>?</a:t>
            </a:r>
            <a:r>
              <a:rPr lang="en-US" altLang="en-US" sz="1400" dirty="0"/>
              <a:t> </a:t>
            </a:r>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Tree>
    <p:extLst>
      <p:ext uri="{BB962C8B-B14F-4D97-AF65-F5344CB8AC3E}">
        <p14:creationId xmlns:p14="http://schemas.microsoft.com/office/powerpoint/2010/main" val="44186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505200" y="6019800"/>
            <a:ext cx="2133600" cy="457200"/>
          </a:xfrm>
          <a:prstGeom prst="rect">
            <a:avLst/>
          </a:prstGeom>
          <a:no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1" name="Rectangle 3"/>
          <p:cNvSpPr>
            <a:spLocks noChangeArrowheads="1"/>
          </p:cNvSpPr>
          <p:nvPr/>
        </p:nvSpPr>
        <p:spPr bwMode="auto">
          <a:xfrm>
            <a:off x="3505200" y="5334000"/>
            <a:ext cx="2133600" cy="457200"/>
          </a:xfrm>
          <a:prstGeom prst="rect">
            <a:avLst/>
          </a:prstGeom>
          <a:no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2" name="Rectangle 4"/>
          <p:cNvSpPr>
            <a:spLocks noChangeArrowheads="1"/>
          </p:cNvSpPr>
          <p:nvPr/>
        </p:nvSpPr>
        <p:spPr bwMode="auto">
          <a:xfrm>
            <a:off x="3505200" y="4648200"/>
            <a:ext cx="2133600" cy="457200"/>
          </a:xfrm>
          <a:prstGeom prst="rect">
            <a:avLst/>
          </a:prstGeom>
          <a:no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3" name="Rectangle 5"/>
          <p:cNvSpPr>
            <a:spLocks noChangeArrowheads="1"/>
          </p:cNvSpPr>
          <p:nvPr/>
        </p:nvSpPr>
        <p:spPr bwMode="auto">
          <a:xfrm>
            <a:off x="3505200" y="3886200"/>
            <a:ext cx="2133600" cy="457200"/>
          </a:xfrm>
          <a:prstGeom prst="rect">
            <a:avLst/>
          </a:prstGeom>
          <a:no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4" name="Rectangle 6"/>
          <p:cNvSpPr>
            <a:spLocks noChangeArrowheads="1"/>
          </p:cNvSpPr>
          <p:nvPr/>
        </p:nvSpPr>
        <p:spPr bwMode="auto">
          <a:xfrm>
            <a:off x="3505200" y="3124200"/>
            <a:ext cx="2133600" cy="457200"/>
          </a:xfrm>
          <a:prstGeom prst="rect">
            <a:avLst/>
          </a:prstGeom>
          <a:no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7175" name="Rectangle 7"/>
          <p:cNvSpPr>
            <a:spLocks noChangeArrowheads="1"/>
          </p:cNvSpPr>
          <p:nvPr/>
        </p:nvSpPr>
        <p:spPr bwMode="auto">
          <a:xfrm>
            <a:off x="3505200" y="2362200"/>
            <a:ext cx="2133600" cy="457200"/>
          </a:xfrm>
          <a:prstGeom prst="rect">
            <a:avLst/>
          </a:prstGeom>
          <a:no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6" name="Rectangle 8"/>
          <p:cNvSpPr>
            <a:spLocks noGrp="1" noChangeArrowheads="1"/>
          </p:cNvSpPr>
          <p:nvPr>
            <p:ph type="title"/>
          </p:nvPr>
        </p:nvSpPr>
        <p:spPr>
          <a:xfrm>
            <a:off x="457200" y="122238"/>
            <a:ext cx="7543800" cy="792162"/>
          </a:xfrm>
        </p:spPr>
        <p:txBody>
          <a:bodyPr/>
          <a:lstStyle/>
          <a:p>
            <a:pPr eaLnBrk="1" hangingPunct="1"/>
            <a:r>
              <a:rPr lang="en-US" altLang="en-US" dirty="0"/>
              <a:t>A</a:t>
            </a:r>
          </a:p>
        </p:txBody>
      </p:sp>
      <p:sp>
        <p:nvSpPr>
          <p:cNvPr id="7178" name="Text Box 10"/>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chemeClr val="bg1">
                    <a:lumMod val="85000"/>
                  </a:schemeClr>
                </a:solidFill>
              </a:rPr>
              <a:t>Entropion</a:t>
            </a:r>
          </a:p>
        </p:txBody>
      </p:sp>
      <p:sp>
        <p:nvSpPr>
          <p:cNvPr id="7179" name="Text Box 11"/>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chemeClr val="bg1">
                    <a:lumMod val="85000"/>
                  </a:schemeClr>
                </a:solidFill>
              </a:rPr>
              <a:t>Ectropion</a:t>
            </a:r>
          </a:p>
        </p:txBody>
      </p:sp>
      <p:sp>
        <p:nvSpPr>
          <p:cNvPr id="7180" name="Text Box 12"/>
          <p:cNvSpPr txBox="1">
            <a:spLocks noChangeArrowheads="1"/>
          </p:cNvSpPr>
          <p:nvPr/>
        </p:nvSpPr>
        <p:spPr bwMode="auto">
          <a:xfrm>
            <a:off x="3613150" y="1752600"/>
            <a:ext cx="1917700" cy="528638"/>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solidFill>
                  <a:srgbClr val="0000FF"/>
                </a:solidFill>
              </a:rPr>
              <a:t>Categories</a:t>
            </a:r>
          </a:p>
        </p:txBody>
      </p:sp>
      <p:sp>
        <p:nvSpPr>
          <p:cNvPr id="718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D7DA9A5-478E-4916-A667-55F980E561BE}" type="slidenum">
              <a:rPr lang="en-US" altLang="en-US" sz="1000" smtClean="0"/>
              <a:pPr>
                <a:spcBef>
                  <a:spcPct val="0"/>
                </a:spcBef>
                <a:buClrTx/>
                <a:buSzTx/>
                <a:buFontTx/>
                <a:buNone/>
              </a:pPr>
              <a:t>6</a:t>
            </a:fld>
            <a:endParaRPr lang="en-US" altLang="en-US" sz="1000"/>
          </a:p>
        </p:txBody>
      </p:sp>
      <p:sp>
        <p:nvSpPr>
          <p:cNvPr id="15" name="Text Box 9">
            <a:extLst>
              <a:ext uri="{FF2B5EF4-FFF2-40B4-BE49-F238E27FC236}">
                <a16:creationId xmlns:a16="http://schemas.microsoft.com/office/drawing/2014/main" id="{780161A3-3BD1-4300-A758-85DDAC776E74}"/>
              </a:ext>
            </a:extLst>
          </p:cNvPr>
          <p:cNvSpPr txBox="1">
            <a:spLocks noChangeArrowheads="1"/>
          </p:cNvSpPr>
          <p:nvPr/>
        </p:nvSpPr>
        <p:spPr bwMode="auto">
          <a:xfrm>
            <a:off x="33528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0000FF"/>
                </a:solidFill>
              </a:rPr>
              <a:t>Congenital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Involutional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Paralytic</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Cicatricial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Mechanical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Acute Spastic</a:t>
            </a:r>
          </a:p>
        </p:txBody>
      </p:sp>
      <p:sp>
        <p:nvSpPr>
          <p:cNvPr id="19" name="TextBox 18">
            <a:extLst>
              <a:ext uri="{FF2B5EF4-FFF2-40B4-BE49-F238E27FC236}">
                <a16:creationId xmlns:a16="http://schemas.microsoft.com/office/drawing/2014/main" id="{6B34EA58-1403-4C39-A5AD-B85AB697AA37}"/>
              </a:ext>
            </a:extLst>
          </p:cNvPr>
          <p:cNvSpPr txBox="1"/>
          <p:nvPr/>
        </p:nvSpPr>
        <p:spPr>
          <a:xfrm>
            <a:off x="1773721" y="944562"/>
            <a:ext cx="6200775" cy="830997"/>
          </a:xfrm>
          <a:prstGeom prst="rect">
            <a:avLst/>
          </a:prstGeom>
          <a:solidFill>
            <a:schemeClr val="accent1">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Plastics</a:t>
            </a:r>
            <a:r>
              <a:rPr lang="en-US" sz="1600" i="1" dirty="0">
                <a:solidFill>
                  <a:srgbClr val="0000FF"/>
                </a:solidFill>
              </a:rPr>
              <a:t> book identifies six general causes of entropion  and/or ectropion. What are they? (Note that while most apply to both entropion </a:t>
            </a:r>
            <a:r>
              <a:rPr lang="en-US" sz="1600" dirty="0">
                <a:solidFill>
                  <a:srgbClr val="0000FF"/>
                </a:solidFill>
              </a:rPr>
              <a:t>and</a:t>
            </a:r>
            <a:r>
              <a:rPr lang="en-US" sz="1600" i="1" dirty="0">
                <a:solidFill>
                  <a:srgbClr val="0000FF"/>
                </a:solidFill>
              </a:rPr>
              <a:t> ectropion, a few apply only to one or the other.)</a:t>
            </a:r>
          </a:p>
        </p:txBody>
      </p:sp>
      <p:sp>
        <p:nvSpPr>
          <p:cNvPr id="16" name="Text Box 14">
            <a:extLst>
              <a:ext uri="{FF2B5EF4-FFF2-40B4-BE49-F238E27FC236}">
                <a16:creationId xmlns:a16="http://schemas.microsoft.com/office/drawing/2014/main" id="{9C338C17-5FD6-47CD-8B16-38A3A5D1B1AC}"/>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Sustained orbicularis </a:t>
            </a:r>
          </a:p>
          <a:p>
            <a:pPr algn="ctr" eaLnBrk="1" hangingPunct="1">
              <a:lnSpc>
                <a:spcPct val="85000"/>
              </a:lnSpc>
            </a:pPr>
            <a:r>
              <a:rPr lang="en-US" altLang="en-US" sz="2000" b="1" i="1"/>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Rectangle 9">
            <a:extLst>
              <a:ext uri="{FF2B5EF4-FFF2-40B4-BE49-F238E27FC236}">
                <a16:creationId xmlns:a16="http://schemas.microsoft.com/office/drawing/2014/main" id="{C6D38200-7431-4E73-8F77-38D1A388BC90}"/>
              </a:ext>
            </a:extLst>
          </p:cNvPr>
          <p:cNvSpPr>
            <a:spLocks noGrp="1" noChangeArrowheads="1"/>
          </p:cNvSpPr>
          <p:nvPr>
            <p:ph type="title"/>
          </p:nvPr>
        </p:nvSpPr>
        <p:spPr>
          <a:xfrm>
            <a:off x="457200" y="122238"/>
            <a:ext cx="7543800" cy="944562"/>
          </a:xfrm>
        </p:spPr>
        <p:txBody>
          <a:bodyPr/>
          <a:lstStyle/>
          <a:p>
            <a:pPr eaLnBrk="1" hangingPunct="1"/>
            <a:r>
              <a:rPr lang="en-US" altLang="en-US" dirty="0"/>
              <a:t>A</a:t>
            </a:r>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Ocular surface </a:t>
            </a:r>
          </a:p>
          <a:p>
            <a:pPr algn="ctr" eaLnBrk="1" hangingPunct="1">
              <a:lnSpc>
                <a:spcPct val="85000"/>
              </a:lnSpc>
            </a:pPr>
            <a:r>
              <a:rPr lang="en-US" altLang="en-US" sz="2000" b="1" i="1"/>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t>Inward rotation of </a:t>
            </a:r>
          </a:p>
          <a:p>
            <a:pPr algn="ctr" eaLnBrk="1" hangingPunct="1">
              <a:lnSpc>
                <a:spcPct val="85000"/>
              </a:lnSpc>
            </a:pPr>
            <a:r>
              <a:rPr lang="en-US" altLang="en-US" sz="2000" b="1" i="1"/>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a:t>
            </a:r>
            <a:r>
              <a:rPr lang="en-US" altLang="en-US" sz="1700" dirty="0">
                <a:solidFill>
                  <a:srgbClr val="B2B2B2"/>
                </a:solidFill>
              </a:rPr>
              <a:t>;</a:t>
            </a:r>
            <a:r>
              <a:rPr lang="en-US" altLang="en-US" sz="1700" dirty="0">
                <a:solidFill>
                  <a:srgbClr val="0000FF"/>
                </a:solidFill>
              </a:rPr>
              <a:t> </a:t>
            </a:r>
            <a:r>
              <a:rPr lang="en-US" altLang="en-US" sz="1700" b="1" dirty="0">
                <a:solidFill>
                  <a:srgbClr val="0000FF"/>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do </a:t>
            </a:r>
            <a:r>
              <a:rPr lang="en-US" altLang="en-US" sz="1600" i="1" dirty="0" err="1">
                <a:solidFill>
                  <a:srgbClr val="0000FF"/>
                </a:solidFill>
              </a:rPr>
              <a:t>Quikert</a:t>
            </a:r>
            <a:r>
              <a:rPr lang="en-US" altLang="en-US" sz="1600" i="1" dirty="0">
                <a:solidFill>
                  <a:srgbClr val="0000FF"/>
                </a:solidFill>
              </a:rPr>
              <a:t> sutures fail?</a:t>
            </a:r>
          </a:p>
          <a:p>
            <a:pPr eaLnBrk="1" hangingPunct="1"/>
            <a:r>
              <a:rPr lang="en-US" altLang="en-US" sz="1600" dirty="0">
                <a:solidFill>
                  <a:srgbClr val="0000FF"/>
                </a:solidFill>
              </a:rPr>
              <a:t>Because they don’t definitively address the underlying involutional changes that put the </a:t>
            </a:r>
            <a:r>
              <a:rPr lang="en-US" altLang="en-US" sz="1600" dirty="0" err="1">
                <a:solidFill>
                  <a:srgbClr val="0000FF"/>
                </a:solidFill>
              </a:rPr>
              <a:t>pt</a:t>
            </a:r>
            <a:r>
              <a:rPr lang="en-US" altLang="en-US" sz="1600" dirty="0">
                <a:solidFill>
                  <a:srgbClr val="0000FF"/>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60</a:t>
            </a:fld>
            <a:endParaRPr lang="en-US" altLang="en-US"/>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t>Leads to…</a:t>
            </a:r>
          </a:p>
        </p:txBody>
      </p:sp>
      <p:sp>
        <p:nvSpPr>
          <p:cNvPr id="26" name="TextBox 25">
            <a:extLst>
              <a:ext uri="{FF2B5EF4-FFF2-40B4-BE49-F238E27FC236}">
                <a16:creationId xmlns:a16="http://schemas.microsoft.com/office/drawing/2014/main" id="{AD131F45-B8A8-4C39-B4DF-2BFCCCC14072}"/>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rgbClr val="0000FF"/>
                </a:solidFill>
              </a:rPr>
              <a:t>Remind me again—what are the three involutional changes that put pts at risk? </a:t>
            </a:r>
            <a:r>
              <a:rPr lang="en-US" altLang="en-US" sz="1400" i="1" dirty="0"/>
              <a:t>How are these changes definitively addressed?</a:t>
            </a:r>
          </a:p>
          <a:p>
            <a:pPr eaLnBrk="1" hangingPunct="1"/>
            <a:r>
              <a:rPr lang="en-US" altLang="en-US" sz="1400" dirty="0">
                <a:solidFill>
                  <a:srgbClr val="0000FF"/>
                </a:solidFill>
              </a:rPr>
              <a:t>--Horizontal lid laxity: </a:t>
            </a:r>
            <a:r>
              <a:rPr lang="en-US" altLang="en-US" sz="1400" dirty="0"/>
              <a:t>Tightening procedure, </a:t>
            </a:r>
            <a:r>
              <a:rPr lang="en-US" altLang="en-US" sz="1400" dirty="0" err="1"/>
              <a:t>eg</a:t>
            </a:r>
            <a:r>
              <a:rPr lang="en-US" altLang="en-US" sz="1400" dirty="0"/>
              <a:t>, lateral tarsal strip</a:t>
            </a:r>
          </a:p>
          <a:p>
            <a:pPr eaLnBrk="1" hangingPunct="1"/>
            <a:r>
              <a:rPr lang="en-US" altLang="en-US" sz="1400" dirty="0">
                <a:solidFill>
                  <a:srgbClr val="0000FF"/>
                </a:solidFill>
              </a:rPr>
              <a:t>--Dis-inserted retractors: </a:t>
            </a:r>
            <a:r>
              <a:rPr lang="en-US" altLang="en-US" sz="1400" dirty="0"/>
              <a:t>Permanent re-attachment</a:t>
            </a:r>
          </a:p>
          <a:p>
            <a:pPr eaLnBrk="1" hangingPunct="1"/>
            <a:r>
              <a:rPr lang="en-US" altLang="en-US" sz="1400" dirty="0">
                <a:solidFill>
                  <a:srgbClr val="0000FF"/>
                </a:solidFill>
              </a:rPr>
              <a:t>--Enophthalmos due to age-related loss of orbital fat: </a:t>
            </a:r>
            <a:r>
              <a:rPr lang="en-US" altLang="en-US" sz="1400" dirty="0"/>
              <a:t>Tough to treat</a:t>
            </a:r>
          </a:p>
        </p:txBody>
      </p:sp>
    </p:spTree>
    <p:extLst>
      <p:ext uri="{BB962C8B-B14F-4D97-AF65-F5344CB8AC3E}">
        <p14:creationId xmlns:p14="http://schemas.microsoft.com/office/powerpoint/2010/main" val="4468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9510B4F6-84E7-4EB0-8C68-A0A5D272108C}"/>
              </a:ext>
            </a:extLst>
          </p:cNvPr>
          <p:cNvSpPr>
            <a:spLocks noChangeArrowheads="1"/>
          </p:cNvSpPr>
          <p:nvPr/>
        </p:nvSpPr>
        <p:spPr bwMode="auto">
          <a:xfrm>
            <a:off x="7023100" y="6324600"/>
            <a:ext cx="1879600" cy="381000"/>
          </a:xfrm>
          <a:prstGeom prst="rect">
            <a:avLst/>
          </a:prstGeom>
          <a:solidFill>
            <a:srgbClr val="FFCCCC"/>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14">
            <a:extLst>
              <a:ext uri="{FF2B5EF4-FFF2-40B4-BE49-F238E27FC236}">
                <a16:creationId xmlns:a16="http://schemas.microsoft.com/office/drawing/2014/main" id="{B505239B-4C5D-42EB-911C-BDA4FFC01CA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
        <p:nvSpPr>
          <p:cNvPr id="26626" name="Rectangle 12">
            <a:extLst>
              <a:ext uri="{FF2B5EF4-FFF2-40B4-BE49-F238E27FC236}">
                <a16:creationId xmlns:a16="http://schemas.microsoft.com/office/drawing/2014/main" id="{CBE59532-F889-4D99-AA73-AD52206104C2}"/>
              </a:ext>
            </a:extLst>
          </p:cNvPr>
          <p:cNvSpPr>
            <a:spLocks noChangeArrowheads="1"/>
          </p:cNvSpPr>
          <p:nvPr/>
        </p:nvSpPr>
        <p:spPr bwMode="auto">
          <a:xfrm>
            <a:off x="3810000" y="5943600"/>
            <a:ext cx="20574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27" name="Rectangle 13">
            <a:extLst>
              <a:ext uri="{FF2B5EF4-FFF2-40B4-BE49-F238E27FC236}">
                <a16:creationId xmlns:a16="http://schemas.microsoft.com/office/drawing/2014/main" id="{210663D6-B6DD-4BCE-A58A-A76F312AC0EA}"/>
              </a:ext>
            </a:extLst>
          </p:cNvPr>
          <p:cNvSpPr>
            <a:spLocks noChangeArrowheads="1"/>
          </p:cNvSpPr>
          <p:nvPr/>
        </p:nvSpPr>
        <p:spPr bwMode="auto">
          <a:xfrm>
            <a:off x="6781800" y="5943600"/>
            <a:ext cx="1447800" cy="2286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800"/>
          </a:p>
        </p:txBody>
      </p:sp>
      <p:sp>
        <p:nvSpPr>
          <p:cNvPr id="26630" name="Text Box 4">
            <a:extLst>
              <a:ext uri="{FF2B5EF4-FFF2-40B4-BE49-F238E27FC236}">
                <a16:creationId xmlns:a16="http://schemas.microsoft.com/office/drawing/2014/main" id="{A258B08D-46F7-4BFD-B7EA-1079001F20CC}"/>
              </a:ext>
            </a:extLst>
          </p:cNvPr>
          <p:cNvSpPr txBox="1">
            <a:spLocks noChangeArrowheads="1"/>
          </p:cNvSpPr>
          <p:nvPr/>
        </p:nvSpPr>
        <p:spPr bwMode="auto">
          <a:xfrm>
            <a:off x="3927475" y="2551113"/>
            <a:ext cx="2835275"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Sustained orbicularis </a:t>
            </a:r>
          </a:p>
          <a:p>
            <a:pPr algn="ctr" eaLnBrk="1" hangingPunct="1">
              <a:lnSpc>
                <a:spcPct val="85000"/>
              </a:lnSpc>
            </a:pPr>
            <a:r>
              <a:rPr lang="en-US" altLang="en-US" sz="2000" b="1" i="1">
                <a:solidFill>
                  <a:schemeClr val="bg1">
                    <a:lumMod val="75000"/>
                  </a:schemeClr>
                </a:solidFill>
              </a:rPr>
              <a:t>contraction</a:t>
            </a:r>
          </a:p>
        </p:txBody>
      </p:sp>
      <p:sp>
        <p:nvSpPr>
          <p:cNvPr id="26631" name="AutoShape 5">
            <a:extLst>
              <a:ext uri="{FF2B5EF4-FFF2-40B4-BE49-F238E27FC236}">
                <a16:creationId xmlns:a16="http://schemas.microsoft.com/office/drawing/2014/main" id="{E494A616-E986-46EE-8A36-F0906CD8880C}"/>
              </a:ext>
            </a:extLst>
          </p:cNvPr>
          <p:cNvSpPr>
            <a:spLocks noChangeArrowheads="1"/>
          </p:cNvSpPr>
          <p:nvPr/>
        </p:nvSpPr>
        <p:spPr bwMode="auto">
          <a:xfrm>
            <a:off x="2438400" y="2514600"/>
            <a:ext cx="1524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lumMod val="95000"/>
            </a:schemeClr>
          </a:solidFill>
          <a:ln w="9525">
            <a:solidFill>
              <a:schemeClr val="bg1">
                <a:lumMod val="75000"/>
              </a:schemeClr>
            </a:solidFill>
            <a:miter lim="800000"/>
            <a:headEnd/>
            <a:tailEnd/>
          </a:ln>
          <a:effectLst/>
        </p:spPr>
        <p:txBody>
          <a:bodyPr wrap="none" anchor="ctr"/>
          <a:lstStyle/>
          <a:p>
            <a:endParaRPr lang="en-US"/>
          </a:p>
        </p:txBody>
      </p:sp>
      <p:sp>
        <p:nvSpPr>
          <p:cNvPr id="26632" name="AutoShape 6">
            <a:extLst>
              <a:ext uri="{FF2B5EF4-FFF2-40B4-BE49-F238E27FC236}">
                <a16:creationId xmlns:a16="http://schemas.microsoft.com/office/drawing/2014/main" id="{1918A9CF-7A44-4BDE-B4E2-DE43D77C1A98}"/>
              </a:ext>
            </a:extLst>
          </p:cNvPr>
          <p:cNvSpPr>
            <a:spLocks noChangeArrowheads="1"/>
          </p:cNvSpPr>
          <p:nvPr/>
        </p:nvSpPr>
        <p:spPr bwMode="auto">
          <a:xfrm rot="-5400000">
            <a:off x="2450306" y="3974307"/>
            <a:ext cx="1119187"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lumMod val="95000"/>
            </a:schemeClr>
          </a:solidFill>
          <a:ln w="9525">
            <a:solidFill>
              <a:schemeClr val="bg1">
                <a:lumMod val="75000"/>
              </a:schemeClr>
            </a:solidFill>
            <a:miter lim="800000"/>
            <a:headEnd/>
            <a:tailEnd/>
          </a:ln>
          <a:effectLst/>
        </p:spPr>
        <p:txBody>
          <a:bodyPr wrap="none" anchor="ctr"/>
          <a:lstStyle/>
          <a:p>
            <a:endParaRPr lang="en-US"/>
          </a:p>
        </p:txBody>
      </p:sp>
      <p:sp>
        <p:nvSpPr>
          <p:cNvPr id="26633" name="AutoShape 7">
            <a:extLst>
              <a:ext uri="{FF2B5EF4-FFF2-40B4-BE49-F238E27FC236}">
                <a16:creationId xmlns:a16="http://schemas.microsoft.com/office/drawing/2014/main" id="{BD8B9A4A-6054-4519-A211-659EED8D6259}"/>
              </a:ext>
            </a:extLst>
          </p:cNvPr>
          <p:cNvSpPr>
            <a:spLocks noChangeArrowheads="1"/>
          </p:cNvSpPr>
          <p:nvPr/>
        </p:nvSpPr>
        <p:spPr bwMode="auto">
          <a:xfrm rot="1302229">
            <a:off x="6477000" y="3048000"/>
            <a:ext cx="609600" cy="2362200"/>
          </a:xfrm>
          <a:prstGeom prst="curvedLeftArrow">
            <a:avLst>
              <a:gd name="adj1" fmla="val 77500"/>
              <a:gd name="adj2" fmla="val 155000"/>
              <a:gd name="adj3" fmla="val 33333"/>
            </a:avLst>
          </a:prstGeom>
          <a:solidFill>
            <a:schemeClr val="bg1">
              <a:lumMod val="95000"/>
            </a:schemeClr>
          </a:solidFill>
          <a:ln w="9525">
            <a:solidFill>
              <a:schemeClr val="bg1">
                <a:lumMod val="75000"/>
              </a:schemeClr>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4" name="Rectangle 8">
            <a:extLst>
              <a:ext uri="{FF2B5EF4-FFF2-40B4-BE49-F238E27FC236}">
                <a16:creationId xmlns:a16="http://schemas.microsoft.com/office/drawing/2014/main" id="{C331C0C7-E5AA-4259-9C73-CEB81FE60B92}"/>
              </a:ext>
            </a:extLst>
          </p:cNvPr>
          <p:cNvSpPr>
            <a:spLocks noChangeArrowheads="1"/>
          </p:cNvSpPr>
          <p:nvPr/>
        </p:nvSpPr>
        <p:spPr bwMode="auto">
          <a:xfrm>
            <a:off x="7646504" y="1075531"/>
            <a:ext cx="1295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6" name="Text Box 11">
            <a:extLst>
              <a:ext uri="{FF2B5EF4-FFF2-40B4-BE49-F238E27FC236}">
                <a16:creationId xmlns:a16="http://schemas.microsoft.com/office/drawing/2014/main" id="{F5D24712-45C1-4659-A9B5-6F672BC8EB86}"/>
              </a:ext>
            </a:extLst>
          </p:cNvPr>
          <p:cNvSpPr txBox="1">
            <a:spLocks noChangeArrowheads="1"/>
          </p:cNvSpPr>
          <p:nvPr/>
        </p:nvSpPr>
        <p:spPr bwMode="auto">
          <a:xfrm>
            <a:off x="1689100" y="3465513"/>
            <a:ext cx="2030413"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a:solidFill>
                  <a:schemeClr val="bg1">
                    <a:lumMod val="75000"/>
                  </a:schemeClr>
                </a:solidFill>
              </a:rPr>
              <a:t>Ocular surface </a:t>
            </a:r>
          </a:p>
          <a:p>
            <a:pPr algn="ctr" eaLnBrk="1" hangingPunct="1">
              <a:lnSpc>
                <a:spcPct val="85000"/>
              </a:lnSpc>
            </a:pPr>
            <a:r>
              <a:rPr lang="en-US" altLang="en-US" sz="2000" b="1" i="1">
                <a:solidFill>
                  <a:schemeClr val="bg1">
                    <a:lumMod val="75000"/>
                  </a:schemeClr>
                </a:solidFill>
              </a:rPr>
              <a:t>irritation</a:t>
            </a:r>
          </a:p>
        </p:txBody>
      </p:sp>
      <p:sp>
        <p:nvSpPr>
          <p:cNvPr id="26637" name="Text Box 12">
            <a:extLst>
              <a:ext uri="{FF2B5EF4-FFF2-40B4-BE49-F238E27FC236}">
                <a16:creationId xmlns:a16="http://schemas.microsoft.com/office/drawing/2014/main" id="{B0F04F97-B93D-420D-9C43-DD8C9313F4C9}"/>
              </a:ext>
            </a:extLst>
          </p:cNvPr>
          <p:cNvSpPr txBox="1">
            <a:spLocks noChangeArrowheads="1"/>
          </p:cNvSpPr>
          <p:nvPr/>
        </p:nvSpPr>
        <p:spPr bwMode="auto">
          <a:xfrm>
            <a:off x="3716338" y="4648200"/>
            <a:ext cx="2395537" cy="6096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en-US" sz="2000" b="1" i="1" dirty="0">
                <a:solidFill>
                  <a:schemeClr val="bg1">
                    <a:lumMod val="75000"/>
                  </a:schemeClr>
                </a:solidFill>
              </a:rPr>
              <a:t>Inward rotation of </a:t>
            </a:r>
          </a:p>
          <a:p>
            <a:pPr algn="ctr" eaLnBrk="1" hangingPunct="1">
              <a:lnSpc>
                <a:spcPct val="85000"/>
              </a:lnSpc>
            </a:pPr>
            <a:r>
              <a:rPr lang="en-US" altLang="en-US" sz="2000" b="1" i="1" dirty="0">
                <a:solidFill>
                  <a:schemeClr val="bg1">
                    <a:lumMod val="75000"/>
                  </a:schemeClr>
                </a:solidFill>
              </a:rPr>
              <a:t>the lid margin</a:t>
            </a:r>
          </a:p>
        </p:txBody>
      </p:sp>
      <p:sp>
        <p:nvSpPr>
          <p:cNvPr id="26638" name="Text Box 13">
            <a:extLst>
              <a:ext uri="{FF2B5EF4-FFF2-40B4-BE49-F238E27FC236}">
                <a16:creationId xmlns:a16="http://schemas.microsoft.com/office/drawing/2014/main" id="{6608C211-F790-4E0C-AD85-848441554E1F}"/>
              </a:ext>
            </a:extLst>
          </p:cNvPr>
          <p:cNvSpPr txBox="1">
            <a:spLocks noChangeArrowheads="1"/>
          </p:cNvSpPr>
          <p:nvPr/>
        </p:nvSpPr>
        <p:spPr bwMode="auto">
          <a:xfrm>
            <a:off x="704850" y="5621338"/>
            <a:ext cx="831753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i="1" dirty="0">
                <a:solidFill>
                  <a:schemeClr val="bg1">
                    <a:lumMod val="75000"/>
                  </a:schemeClr>
                </a:solidFill>
              </a:rPr>
              <a:t>In a nutshell, how does the </a:t>
            </a:r>
            <a:r>
              <a:rPr lang="en-US" altLang="en-US" i="1" dirty="0" err="1">
                <a:solidFill>
                  <a:schemeClr val="bg1">
                    <a:lumMod val="75000"/>
                  </a:schemeClr>
                </a:solidFill>
              </a:rPr>
              <a:t>Quickert</a:t>
            </a:r>
            <a:r>
              <a:rPr lang="en-US" altLang="en-US" i="1" dirty="0">
                <a:solidFill>
                  <a:schemeClr val="bg1">
                    <a:lumMod val="75000"/>
                  </a:schemeClr>
                </a:solidFill>
              </a:rPr>
              <a:t> procedure work? What does it do?</a:t>
            </a:r>
          </a:p>
          <a:p>
            <a:pPr eaLnBrk="1" hangingPunct="1">
              <a:lnSpc>
                <a:spcPct val="90000"/>
              </a:lnSpc>
            </a:pPr>
            <a:r>
              <a:rPr lang="en-US" altLang="en-US" dirty="0" err="1">
                <a:solidFill>
                  <a:schemeClr val="bg1">
                    <a:lumMod val="75000"/>
                  </a:schemeClr>
                </a:solidFill>
              </a:rPr>
              <a:t>Quickert</a:t>
            </a:r>
            <a:r>
              <a:rPr lang="en-US" altLang="en-US" dirty="0">
                <a:solidFill>
                  <a:schemeClr val="bg1">
                    <a:lumMod val="75000"/>
                  </a:schemeClr>
                </a:solidFill>
              </a:rPr>
              <a:t> sutures re-insert the </a:t>
            </a:r>
            <a:r>
              <a:rPr lang="en-US" altLang="en-US" b="1" dirty="0">
                <a:solidFill>
                  <a:schemeClr val="bg1">
                    <a:lumMod val="75000"/>
                  </a:schemeClr>
                </a:solidFill>
              </a:rPr>
              <a:t>lower-lid retractors</a:t>
            </a:r>
            <a:r>
              <a:rPr lang="en-US" altLang="en-US" dirty="0">
                <a:solidFill>
                  <a:schemeClr val="bg1">
                    <a:lumMod val="75000"/>
                  </a:schemeClr>
                </a:solidFill>
              </a:rPr>
              <a:t> onto the </a:t>
            </a:r>
            <a:r>
              <a:rPr lang="en-US" altLang="en-US" b="1" dirty="0">
                <a:solidFill>
                  <a:schemeClr val="bg1">
                    <a:lumMod val="75000"/>
                  </a:schemeClr>
                </a:solidFill>
              </a:rPr>
              <a:t>tarsal plate</a:t>
            </a:r>
          </a:p>
          <a:p>
            <a:pPr eaLnBrk="1" hangingPunct="1">
              <a:lnSpc>
                <a:spcPct val="90000"/>
              </a:lnSpc>
            </a:pPr>
            <a:r>
              <a:rPr lang="en-US" altLang="en-US" i="1" dirty="0">
                <a:solidFill>
                  <a:schemeClr val="bg1">
                    <a:lumMod val="75000"/>
                  </a:schemeClr>
                </a:solidFill>
              </a:rPr>
              <a:t>Does the </a:t>
            </a:r>
            <a:r>
              <a:rPr lang="en-US" altLang="en-US" i="1" dirty="0" err="1">
                <a:solidFill>
                  <a:schemeClr val="bg1">
                    <a:lumMod val="75000"/>
                  </a:schemeClr>
                </a:solidFill>
              </a:rPr>
              <a:t>Quickert</a:t>
            </a:r>
            <a:r>
              <a:rPr lang="en-US" altLang="en-US" i="1" dirty="0">
                <a:solidFill>
                  <a:schemeClr val="bg1">
                    <a:lumMod val="75000"/>
                  </a:schemeClr>
                </a:solidFill>
              </a:rPr>
              <a:t> procedure work well? </a:t>
            </a:r>
            <a:r>
              <a:rPr lang="en-US" altLang="en-US" b="1" dirty="0">
                <a:solidFill>
                  <a:schemeClr val="bg1">
                    <a:lumMod val="75000"/>
                  </a:schemeClr>
                </a:solidFill>
              </a:rPr>
              <a:t>Yes, very</a:t>
            </a:r>
          </a:p>
          <a:p>
            <a:pPr eaLnBrk="1" hangingPunct="1">
              <a:lnSpc>
                <a:spcPct val="90000"/>
              </a:lnSpc>
            </a:pPr>
            <a:r>
              <a:rPr lang="en-US" altLang="en-US" i="1" dirty="0">
                <a:solidFill>
                  <a:schemeClr val="bg1">
                    <a:lumMod val="75000"/>
                  </a:schemeClr>
                </a:solidFill>
              </a:rPr>
              <a:t>Does it have any drawbacks?</a:t>
            </a:r>
            <a:r>
              <a:rPr lang="en-US" altLang="en-US" dirty="0">
                <a:solidFill>
                  <a:schemeClr val="bg1">
                    <a:lumMod val="75000"/>
                  </a:schemeClr>
                </a:solidFill>
              </a:rPr>
              <a:t> </a:t>
            </a:r>
            <a:r>
              <a:rPr lang="en-US" altLang="en-US" sz="1700" dirty="0">
                <a:solidFill>
                  <a:schemeClr val="bg1">
                    <a:lumMod val="75000"/>
                  </a:schemeClr>
                </a:solidFill>
              </a:rPr>
              <a:t>Yes—it is a temporizing measure; </a:t>
            </a:r>
            <a:r>
              <a:rPr lang="en-US" altLang="en-US" sz="1700" b="1" dirty="0">
                <a:solidFill>
                  <a:schemeClr val="bg1">
                    <a:lumMod val="75000"/>
                  </a:schemeClr>
                </a:solidFill>
              </a:rPr>
              <a:t>it fails eventually</a:t>
            </a:r>
          </a:p>
        </p:txBody>
      </p:sp>
      <p:sp>
        <p:nvSpPr>
          <p:cNvPr id="26639" name="Text Box 14">
            <a:extLst>
              <a:ext uri="{FF2B5EF4-FFF2-40B4-BE49-F238E27FC236}">
                <a16:creationId xmlns:a16="http://schemas.microsoft.com/office/drawing/2014/main" id="{C9A89B10-8C2C-4028-BB62-FB22EA49D77E}"/>
              </a:ext>
            </a:extLst>
          </p:cNvPr>
          <p:cNvSpPr txBox="1">
            <a:spLocks noChangeArrowheads="1"/>
          </p:cNvSpPr>
          <p:nvPr/>
        </p:nvSpPr>
        <p:spPr bwMode="auto">
          <a:xfrm>
            <a:off x="4535500" y="3446462"/>
            <a:ext cx="4367200" cy="1077218"/>
          </a:xfrm>
          <a:prstGeom prst="rect">
            <a:avLst/>
          </a:prstGeom>
          <a:solidFill>
            <a:srgbClr val="FFCC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75000"/>
                  </a:schemeClr>
                </a:solidFill>
              </a:rPr>
              <a:t>Why do </a:t>
            </a:r>
            <a:r>
              <a:rPr lang="en-US" altLang="en-US" sz="1600" i="1" dirty="0" err="1">
                <a:solidFill>
                  <a:schemeClr val="bg1">
                    <a:lumMod val="75000"/>
                  </a:schemeClr>
                </a:solidFill>
              </a:rPr>
              <a:t>Quikert</a:t>
            </a:r>
            <a:r>
              <a:rPr lang="en-US" altLang="en-US" sz="1600" i="1" dirty="0">
                <a:solidFill>
                  <a:schemeClr val="bg1">
                    <a:lumMod val="75000"/>
                  </a:schemeClr>
                </a:solidFill>
              </a:rPr>
              <a:t> sutures fail?</a:t>
            </a:r>
          </a:p>
          <a:p>
            <a:pPr eaLnBrk="1" hangingPunct="1"/>
            <a:r>
              <a:rPr lang="en-US" altLang="en-US" sz="1600" dirty="0">
                <a:solidFill>
                  <a:schemeClr val="bg1">
                    <a:lumMod val="75000"/>
                  </a:schemeClr>
                </a:solidFill>
              </a:rPr>
              <a:t>Because they don’t definitively address the underlying involutional changes that put the </a:t>
            </a:r>
            <a:r>
              <a:rPr lang="en-US" altLang="en-US" sz="1600" dirty="0" err="1">
                <a:solidFill>
                  <a:schemeClr val="bg1">
                    <a:lumMod val="75000"/>
                  </a:schemeClr>
                </a:solidFill>
              </a:rPr>
              <a:t>pt</a:t>
            </a:r>
            <a:r>
              <a:rPr lang="en-US" altLang="en-US" sz="1600" dirty="0">
                <a:solidFill>
                  <a:schemeClr val="bg1">
                    <a:lumMod val="75000"/>
                  </a:schemeClr>
                </a:solidFill>
              </a:rPr>
              <a:t> at risk for spastic entropion in the first place</a:t>
            </a:r>
          </a:p>
        </p:txBody>
      </p:sp>
      <p:sp>
        <p:nvSpPr>
          <p:cNvPr id="26640" name="Rectangle 18">
            <a:extLst>
              <a:ext uri="{FF2B5EF4-FFF2-40B4-BE49-F238E27FC236}">
                <a16:creationId xmlns:a16="http://schemas.microsoft.com/office/drawing/2014/main" id="{24DCD43C-1A10-4082-9641-9027471FBB2D}"/>
              </a:ext>
            </a:extLst>
          </p:cNvPr>
          <p:cNvSpPr>
            <a:spLocks noChangeArrowheads="1"/>
          </p:cNvSpPr>
          <p:nvPr/>
        </p:nvSpPr>
        <p:spPr bwMode="auto">
          <a:xfrm>
            <a:off x="304800" y="1219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800" dirty="0">
                <a:solidFill>
                  <a:schemeClr val="bg1">
                    <a:lumMod val="75000"/>
                  </a:schemeClr>
                </a:solidFill>
              </a:rPr>
              <a:t>What three </a:t>
            </a:r>
            <a:r>
              <a:rPr lang="en-US" altLang="en-US" sz="2800" b="1" dirty="0">
                <a:solidFill>
                  <a:schemeClr val="bg1">
                    <a:lumMod val="75000"/>
                  </a:schemeClr>
                </a:solidFill>
              </a:rPr>
              <a:t>surgical</a:t>
            </a:r>
            <a:r>
              <a:rPr lang="en-US" altLang="en-US" sz="2800" dirty="0">
                <a:solidFill>
                  <a:schemeClr val="bg1">
                    <a:lumMod val="75000"/>
                  </a:schemeClr>
                </a:solidFill>
              </a:rPr>
              <a:t> counter-rotation techniques could you consider? Botox; </a:t>
            </a:r>
            <a:r>
              <a:rPr lang="en-US" altLang="en-US" sz="2800" dirty="0" err="1">
                <a:solidFill>
                  <a:schemeClr val="bg1">
                    <a:lumMod val="75000"/>
                  </a:schemeClr>
                </a:solidFill>
              </a:rPr>
              <a:t>Quickert</a:t>
            </a:r>
            <a:r>
              <a:rPr lang="en-US" altLang="en-US" sz="2800" dirty="0">
                <a:solidFill>
                  <a:schemeClr val="bg1">
                    <a:lumMod val="75000"/>
                  </a:schemeClr>
                </a:solidFill>
              </a:rPr>
              <a:t> sutures; cautery</a:t>
            </a:r>
          </a:p>
        </p:txBody>
      </p:sp>
      <p:sp>
        <p:nvSpPr>
          <p:cNvPr id="26642" name="Slide Number Placeholder 1">
            <a:extLst>
              <a:ext uri="{FF2B5EF4-FFF2-40B4-BE49-F238E27FC236}">
                <a16:creationId xmlns:a16="http://schemas.microsoft.com/office/drawing/2014/main" id="{06CE612F-6C94-4C9B-A046-56BD2F1C09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BEEA2-F9A5-4D1B-852F-96864EEEEF2B}" type="slidenum">
              <a:rPr lang="en-US" altLang="en-US"/>
              <a:pPr eaLnBrk="1" hangingPunct="1"/>
              <a:t>61</a:t>
            </a:fld>
            <a:endParaRPr lang="en-US" altLang="en-US"/>
          </a:p>
        </p:txBody>
      </p:sp>
      <p:sp>
        <p:nvSpPr>
          <p:cNvPr id="20" name="Line 2">
            <a:extLst>
              <a:ext uri="{FF2B5EF4-FFF2-40B4-BE49-F238E27FC236}">
                <a16:creationId xmlns:a16="http://schemas.microsoft.com/office/drawing/2014/main" id="{788CE73F-E773-4118-A733-CBB44EFA934D}"/>
              </a:ext>
            </a:extLst>
          </p:cNvPr>
          <p:cNvSpPr>
            <a:spLocks noChangeShapeType="1"/>
          </p:cNvSpPr>
          <p:nvPr/>
        </p:nvSpPr>
        <p:spPr bwMode="auto">
          <a:xfrm flipH="1" flipV="1">
            <a:off x="6109252" y="1444487"/>
            <a:ext cx="710648" cy="1978196"/>
          </a:xfrm>
          <a:prstGeom prst="line">
            <a:avLst/>
          </a:prstGeom>
          <a:noFill/>
          <a:ln w="222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
            <a:extLst>
              <a:ext uri="{FF2B5EF4-FFF2-40B4-BE49-F238E27FC236}">
                <a16:creationId xmlns:a16="http://schemas.microsoft.com/office/drawing/2014/main" id="{0942EE92-44D0-4CAE-A7B2-D595E856EB53}"/>
              </a:ext>
            </a:extLst>
          </p:cNvPr>
          <p:cNvSpPr>
            <a:spLocks noChangeShapeType="1"/>
          </p:cNvSpPr>
          <p:nvPr/>
        </p:nvSpPr>
        <p:spPr bwMode="auto">
          <a:xfrm flipH="1" flipV="1">
            <a:off x="7239000" y="4572000"/>
            <a:ext cx="609600" cy="1752600"/>
          </a:xfrm>
          <a:prstGeom prst="line">
            <a:avLst/>
          </a:prstGeom>
          <a:noFill/>
          <a:ln w="222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Box 21">
            <a:extLst>
              <a:ext uri="{FF2B5EF4-FFF2-40B4-BE49-F238E27FC236}">
                <a16:creationId xmlns:a16="http://schemas.microsoft.com/office/drawing/2014/main" id="{573D258B-B4C5-4255-BDBE-4752B38F12F2}"/>
              </a:ext>
            </a:extLst>
          </p:cNvPr>
          <p:cNvSpPr txBox="1"/>
          <p:nvPr/>
        </p:nvSpPr>
        <p:spPr>
          <a:xfrm>
            <a:off x="1695726" y="467201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23" name="TextBox 22">
            <a:extLst>
              <a:ext uri="{FF2B5EF4-FFF2-40B4-BE49-F238E27FC236}">
                <a16:creationId xmlns:a16="http://schemas.microsoft.com/office/drawing/2014/main" id="{F264CF38-6EC3-4862-9C80-FC453F25FA54}"/>
              </a:ext>
            </a:extLst>
          </p:cNvPr>
          <p:cNvSpPr txBox="1"/>
          <p:nvPr/>
        </p:nvSpPr>
        <p:spPr>
          <a:xfrm>
            <a:off x="1580190" y="2708823"/>
            <a:ext cx="926857" cy="276999"/>
          </a:xfrm>
          <a:prstGeom prst="rect">
            <a:avLst/>
          </a:prstGeom>
          <a:noFill/>
        </p:spPr>
        <p:txBody>
          <a:bodyPr wrap="none" rtlCol="0">
            <a:spAutoFit/>
          </a:bodyPr>
          <a:lstStyle/>
          <a:p>
            <a:r>
              <a:rPr lang="en-US" sz="1200" i="1" dirty="0">
                <a:solidFill>
                  <a:schemeClr val="bg1">
                    <a:lumMod val="75000"/>
                  </a:schemeClr>
                </a:solidFill>
              </a:rPr>
              <a:t>Leads to…</a:t>
            </a:r>
          </a:p>
        </p:txBody>
      </p:sp>
      <p:sp>
        <p:nvSpPr>
          <p:cNvPr id="26" name="TextBox 25">
            <a:extLst>
              <a:ext uri="{FF2B5EF4-FFF2-40B4-BE49-F238E27FC236}">
                <a16:creationId xmlns:a16="http://schemas.microsoft.com/office/drawing/2014/main" id="{CA5AE52E-AB79-4905-89DC-DA4895B90183}"/>
              </a:ext>
            </a:extLst>
          </p:cNvPr>
          <p:cNvSpPr txBox="1"/>
          <p:nvPr/>
        </p:nvSpPr>
        <p:spPr>
          <a:xfrm>
            <a:off x="2314161" y="287279"/>
            <a:ext cx="5524500" cy="1169551"/>
          </a:xfrm>
          <a:prstGeom prst="rect">
            <a:avLst/>
          </a:prstGeom>
          <a:solidFill>
            <a:schemeClr val="accent1">
              <a:lumMod val="40000"/>
              <a:lumOff val="60000"/>
            </a:schemeClr>
          </a:solidFill>
        </p:spPr>
        <p:txBody>
          <a:bodyPr wrap="square" rtlCol="0">
            <a:spAutoFit/>
          </a:bodyPr>
          <a:lstStyle/>
          <a:p>
            <a:pPr eaLnBrk="1" hangingPunct="1"/>
            <a:r>
              <a:rPr lang="en-US" altLang="en-US" sz="1400" i="1" dirty="0">
                <a:solidFill>
                  <a:schemeClr val="bg1">
                    <a:lumMod val="75000"/>
                  </a:schemeClr>
                </a:solidFill>
              </a:rPr>
              <a:t>Remind me again—what are the three involutional changes that put pts at risk? How are these changes definitively addressed?</a:t>
            </a:r>
          </a:p>
          <a:p>
            <a:pPr eaLnBrk="1" hangingPunct="1"/>
            <a:r>
              <a:rPr lang="en-US" altLang="en-US" sz="1400" dirty="0">
                <a:solidFill>
                  <a:srgbClr val="0000FF"/>
                </a:solidFill>
              </a:rPr>
              <a:t>--Horizontal lid laxity: </a:t>
            </a:r>
            <a:r>
              <a:rPr lang="en-US" altLang="en-US" sz="1400" dirty="0"/>
              <a:t>Tightening procedure, </a:t>
            </a:r>
            <a:r>
              <a:rPr lang="en-US" altLang="en-US" sz="1400" dirty="0" err="1"/>
              <a:t>eg</a:t>
            </a:r>
            <a:r>
              <a:rPr lang="en-US" altLang="en-US" sz="1400" dirty="0"/>
              <a:t>, lateral tarsal strip</a:t>
            </a:r>
          </a:p>
          <a:p>
            <a:pPr eaLnBrk="1" hangingPunct="1"/>
            <a:r>
              <a:rPr lang="en-US" altLang="en-US" sz="1400" dirty="0">
                <a:solidFill>
                  <a:srgbClr val="0000FF"/>
                </a:solidFill>
              </a:rPr>
              <a:t>--Dis-inserted retractors: </a:t>
            </a:r>
            <a:r>
              <a:rPr lang="en-US" altLang="en-US" sz="1400" dirty="0"/>
              <a:t>Permanent re-attachment</a:t>
            </a:r>
          </a:p>
          <a:p>
            <a:pPr eaLnBrk="1" hangingPunct="1"/>
            <a:r>
              <a:rPr lang="en-US" altLang="en-US" sz="1400" dirty="0">
                <a:solidFill>
                  <a:srgbClr val="0000FF"/>
                </a:solidFill>
              </a:rPr>
              <a:t>--Enophthalmos due to age-related loss of orbital fat: </a:t>
            </a:r>
            <a:r>
              <a:rPr lang="en-US" altLang="en-US" sz="1400" dirty="0"/>
              <a:t>Tough to treat</a:t>
            </a:r>
          </a:p>
        </p:txBody>
      </p:sp>
      <p:sp>
        <p:nvSpPr>
          <p:cNvPr id="3" name="TextBox 2">
            <a:extLst>
              <a:ext uri="{FF2B5EF4-FFF2-40B4-BE49-F238E27FC236}">
                <a16:creationId xmlns:a16="http://schemas.microsoft.com/office/drawing/2014/main" id="{6B0E15C3-309C-47B7-BCFD-E8CBF24177D4}"/>
              </a:ext>
            </a:extLst>
          </p:cNvPr>
          <p:cNvSpPr txBox="1"/>
          <p:nvPr/>
        </p:nvSpPr>
        <p:spPr>
          <a:xfrm>
            <a:off x="3565799" y="1730514"/>
            <a:ext cx="2987401" cy="707886"/>
          </a:xfrm>
          <a:prstGeom prst="rect">
            <a:avLst/>
          </a:prstGeom>
          <a:solidFill>
            <a:srgbClr val="0070C0"/>
          </a:solidFill>
          <a:ln>
            <a:solidFill>
              <a:schemeClr val="tx1"/>
            </a:solidFill>
          </a:ln>
        </p:spPr>
        <p:txBody>
          <a:bodyPr wrap="square" rtlCol="0">
            <a:spAutoFit/>
          </a:bodyPr>
          <a:lstStyle/>
          <a:p>
            <a:pPr algn="ctr"/>
            <a:r>
              <a:rPr lang="en-US" sz="2000" b="1" i="1" dirty="0">
                <a:solidFill>
                  <a:schemeClr val="bg1"/>
                </a:solidFill>
                <a:effectLst>
                  <a:outerShdw blurRad="38100" dist="38100" dir="2700000" algn="tl">
                    <a:srgbClr val="000000">
                      <a:alpha val="43137"/>
                    </a:srgbClr>
                  </a:outerShdw>
                </a:effectLst>
              </a:rPr>
              <a:t>Let’s take a closer look at these interventions</a:t>
            </a:r>
          </a:p>
        </p:txBody>
      </p:sp>
      <p:sp>
        <p:nvSpPr>
          <p:cNvPr id="2" name="Oval 1">
            <a:extLst>
              <a:ext uri="{FF2B5EF4-FFF2-40B4-BE49-F238E27FC236}">
                <a16:creationId xmlns:a16="http://schemas.microsoft.com/office/drawing/2014/main" id="{E8936DA8-680F-4A2C-A250-7B51B8985A15}"/>
              </a:ext>
            </a:extLst>
          </p:cNvPr>
          <p:cNvSpPr/>
          <p:nvPr/>
        </p:nvSpPr>
        <p:spPr>
          <a:xfrm>
            <a:off x="1981200" y="457200"/>
            <a:ext cx="6019800" cy="128192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418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eaLnBrk="1" hangingPunct="1"/>
            <a:r>
              <a:rPr lang="en-US" altLang="en-US" dirty="0"/>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t>1)</a:t>
            </a:r>
          </a:p>
          <a:p>
            <a:pPr lvl="1" eaLnBrk="1" hangingPunct="1">
              <a:buFont typeface="Wingdings" panose="05000000000000000000" pitchFamily="2" charset="2"/>
              <a:buNone/>
            </a:pPr>
            <a:r>
              <a:rPr lang="en-US" altLang="en-US" dirty="0"/>
              <a:t>2)</a:t>
            </a:r>
          </a:p>
        </p:txBody>
      </p:sp>
      <p:sp>
        <p:nvSpPr>
          <p:cNvPr id="3891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983EFD0-B67C-40ED-A291-E4E7CB68B3CA}" type="slidenum">
              <a:rPr lang="en-US" altLang="en-US" sz="1000" smtClean="0"/>
              <a:pPr>
                <a:spcBef>
                  <a:spcPct val="0"/>
                </a:spcBef>
                <a:buClrTx/>
                <a:buSzTx/>
                <a:buFontTx/>
                <a:buNone/>
              </a:pPr>
              <a:t>62</a:t>
            </a:fld>
            <a:endParaRPr lang="en-US" altLang="en-US" sz="1000"/>
          </a:p>
        </p:txBody>
      </p:sp>
      <p:sp>
        <p:nvSpPr>
          <p:cNvPr id="4" name="Rectangle 2">
            <a:extLst>
              <a:ext uri="{FF2B5EF4-FFF2-40B4-BE49-F238E27FC236}">
                <a16:creationId xmlns:a16="http://schemas.microsoft.com/office/drawing/2014/main" id="{F74DDB74-9D71-4F36-8DDA-34CF5F5E8BDB}"/>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 Box 14">
            <a:extLst>
              <a:ext uri="{FF2B5EF4-FFF2-40B4-BE49-F238E27FC236}">
                <a16:creationId xmlns:a16="http://schemas.microsoft.com/office/drawing/2014/main" id="{AF0AC8D3-2EC3-4953-9D59-D84A0E97127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9939" name="Rectangle 3"/>
          <p:cNvSpPr>
            <a:spLocks noGrp="1" noChangeArrowheads="1"/>
          </p:cNvSpPr>
          <p:nvPr>
            <p:ph type="body" idx="1"/>
          </p:nvPr>
        </p:nvSpPr>
        <p:spPr/>
        <p:txBody>
          <a:bodyPr/>
          <a:lstStyle/>
          <a:p>
            <a:pPr eaLnBrk="1" hangingPunct="1"/>
            <a:r>
              <a:rPr lang="en-US" altLang="en-US" dirty="0"/>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t>1) Horizontal lid tightening to address laxity</a:t>
            </a:r>
            <a:r>
              <a:rPr lang="en-US" altLang="en-US" dirty="0">
                <a:solidFill>
                  <a:schemeClr val="bg1"/>
                </a:solidFill>
              </a:rPr>
              <a:t>, </a:t>
            </a:r>
            <a:r>
              <a:rPr lang="en-US" altLang="en-US" b="1" dirty="0">
                <a:solidFill>
                  <a:schemeClr val="bg1"/>
                </a:solidFill>
              </a:rPr>
              <a:t>and</a:t>
            </a:r>
            <a:endParaRPr lang="en-US" altLang="en-US" dirty="0">
              <a:solidFill>
                <a:schemeClr val="bg1"/>
              </a:solidFill>
            </a:endParaRPr>
          </a:p>
          <a:p>
            <a:pPr lvl="1" eaLnBrk="1" hangingPunct="1">
              <a:buFont typeface="Wingdings" panose="05000000000000000000" pitchFamily="2" charset="2"/>
              <a:buNone/>
            </a:pPr>
            <a:r>
              <a:rPr lang="en-US" altLang="en-US" dirty="0"/>
              <a:t>2)</a:t>
            </a:r>
          </a:p>
        </p:txBody>
      </p:sp>
      <p:sp>
        <p:nvSpPr>
          <p:cNvPr id="39940" name="Rectangle 4"/>
          <p:cNvSpPr>
            <a:spLocks noChangeArrowheads="1"/>
          </p:cNvSpPr>
          <p:nvPr/>
        </p:nvSpPr>
        <p:spPr bwMode="auto">
          <a:xfrm>
            <a:off x="1219200" y="3657600"/>
            <a:ext cx="3505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surgical maneuver</a:t>
            </a:r>
          </a:p>
        </p:txBody>
      </p:sp>
      <p:sp>
        <p:nvSpPr>
          <p:cNvPr id="3994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5DCB3BD-E7E5-4610-B028-CC15F31753E9}" type="slidenum">
              <a:rPr lang="en-US" altLang="en-US" sz="1000" smtClean="0"/>
              <a:pPr>
                <a:spcBef>
                  <a:spcPct val="0"/>
                </a:spcBef>
                <a:buClrTx/>
                <a:buSzTx/>
                <a:buFontTx/>
                <a:buNone/>
              </a:pPr>
              <a:t>63</a:t>
            </a:fld>
            <a:endParaRPr lang="en-US" altLang="en-US" sz="1000"/>
          </a:p>
        </p:txBody>
      </p:sp>
      <p:sp>
        <p:nvSpPr>
          <p:cNvPr id="7" name="Text Box 14">
            <a:extLst>
              <a:ext uri="{FF2B5EF4-FFF2-40B4-BE49-F238E27FC236}">
                <a16:creationId xmlns:a16="http://schemas.microsoft.com/office/drawing/2014/main" id="{D476E8AC-C88F-4B5E-B0C4-B36BCD8D6855}"/>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40963" name="Rectangle 2"/>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40964" name="Rectangle 3"/>
          <p:cNvSpPr>
            <a:spLocks noGrp="1" noChangeArrowheads="1"/>
          </p:cNvSpPr>
          <p:nvPr>
            <p:ph type="body" idx="1"/>
          </p:nvPr>
        </p:nvSpPr>
        <p:spPr/>
        <p:txBody>
          <a:bodyPr/>
          <a:lstStyle/>
          <a:p>
            <a:pPr eaLnBrk="1" hangingPunct="1"/>
            <a:r>
              <a:rPr lang="en-US" altLang="en-US" dirty="0"/>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t>1) </a:t>
            </a:r>
            <a:r>
              <a:rPr lang="en-US" altLang="en-US" dirty="0">
                <a:solidFill>
                  <a:srgbClr val="0000FF"/>
                </a:solidFill>
              </a:rPr>
              <a:t>Horizontal lid tightening</a:t>
            </a:r>
            <a:r>
              <a:rPr lang="en-US" altLang="en-US" dirty="0"/>
              <a:t> to address laxity</a:t>
            </a:r>
            <a:r>
              <a:rPr lang="en-US" altLang="en-US" dirty="0">
                <a:solidFill>
                  <a:schemeClr val="bg1"/>
                </a:solidFill>
              </a:rPr>
              <a:t>, </a:t>
            </a:r>
            <a:r>
              <a:rPr lang="en-US" altLang="en-US" b="1" dirty="0">
                <a:solidFill>
                  <a:schemeClr val="bg1"/>
                </a:solidFill>
              </a:rPr>
              <a:t>and</a:t>
            </a:r>
            <a:endParaRPr lang="en-US" altLang="en-US" dirty="0">
              <a:solidFill>
                <a:schemeClr val="bg1"/>
              </a:solidFill>
            </a:endParaRPr>
          </a:p>
          <a:p>
            <a:pPr lvl="1" eaLnBrk="1" hangingPunct="1">
              <a:buFont typeface="Wingdings" panose="05000000000000000000" pitchFamily="2" charset="2"/>
              <a:buNone/>
            </a:pPr>
            <a:r>
              <a:rPr lang="en-US" altLang="en-US" dirty="0"/>
              <a:t>2)</a:t>
            </a:r>
          </a:p>
        </p:txBody>
      </p:sp>
      <p:sp>
        <p:nvSpPr>
          <p:cNvPr id="409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B146535-30A5-4C58-AF69-1B831D44F34A}" type="slidenum">
              <a:rPr lang="en-US" altLang="en-US" sz="1000" smtClean="0"/>
              <a:pPr>
                <a:spcBef>
                  <a:spcPct val="0"/>
                </a:spcBef>
                <a:buClrTx/>
                <a:buSzTx/>
                <a:buFontTx/>
                <a:buNone/>
              </a:pPr>
              <a:t>64</a:t>
            </a:fld>
            <a:endParaRPr lang="en-US" altLang="en-US" sz="1000"/>
          </a:p>
        </p:txBody>
      </p:sp>
      <p:sp>
        <p:nvSpPr>
          <p:cNvPr id="7" name="Text Box 14">
            <a:extLst>
              <a:ext uri="{FF2B5EF4-FFF2-40B4-BE49-F238E27FC236}">
                <a16:creationId xmlns:a16="http://schemas.microsoft.com/office/drawing/2014/main" id="{B9379037-E67E-4AD5-8EB0-DC3C03FB31B7}"/>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41987" name="Rectangle 4"/>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41988" name="Rectangle 5"/>
          <p:cNvSpPr>
            <a:spLocks noGrp="1" noChangeArrowheads="1"/>
          </p:cNvSpPr>
          <p:nvPr>
            <p:ph type="body" idx="1"/>
          </p:nvPr>
        </p:nvSpPr>
        <p:spPr/>
        <p:txBody>
          <a:bodyPr/>
          <a:lstStyle/>
          <a:p>
            <a:pPr eaLnBrk="1" hangingPunct="1"/>
            <a:r>
              <a:rPr lang="en-US" altLang="en-US" dirty="0"/>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t>1)</a:t>
            </a:r>
            <a:r>
              <a:rPr lang="en-US" altLang="en-US" dirty="0">
                <a:solidFill>
                  <a:srgbClr val="0000FF"/>
                </a:solidFill>
              </a:rPr>
              <a:t> Horizontal lid tightening</a:t>
            </a:r>
            <a:r>
              <a:rPr lang="en-US" altLang="en-US" dirty="0"/>
              <a:t> to address laxity</a:t>
            </a:r>
            <a:r>
              <a:rPr lang="en-US" altLang="en-US" dirty="0">
                <a:solidFill>
                  <a:schemeClr val="bg1"/>
                </a:solidFill>
              </a:rPr>
              <a:t>, </a:t>
            </a:r>
            <a:r>
              <a:rPr lang="en-US" altLang="en-US" b="1" dirty="0">
                <a:solidFill>
                  <a:schemeClr val="bg1"/>
                </a:solidFill>
              </a:rPr>
              <a:t>and</a:t>
            </a:r>
            <a:endParaRPr lang="en-US" altLang="en-US" dirty="0">
              <a:solidFill>
                <a:schemeClr val="bg1"/>
              </a:solidFill>
            </a:endParaRPr>
          </a:p>
          <a:p>
            <a:pPr lvl="1" eaLnBrk="1" hangingPunct="1">
              <a:buFont typeface="Wingdings" panose="05000000000000000000" pitchFamily="2" charset="2"/>
              <a:buNone/>
            </a:pPr>
            <a:r>
              <a:rPr lang="en-US" altLang="en-US" dirty="0"/>
              <a:t>2)</a:t>
            </a:r>
            <a:r>
              <a:rPr lang="en-US" altLang="en-US" dirty="0">
                <a:solidFill>
                  <a:srgbClr val="0000FF"/>
                </a:solidFill>
              </a:rPr>
              <a:t> </a:t>
            </a:r>
            <a:r>
              <a:rPr lang="en-US" altLang="en-US" dirty="0">
                <a:solidFill>
                  <a:schemeClr val="bg1"/>
                </a:solidFill>
              </a:rPr>
              <a:t>Permanent re-insertion  of the lower-lid retractors</a:t>
            </a:r>
          </a:p>
          <a:p>
            <a:pPr lvl="2" eaLnBrk="1" hangingPunct="1"/>
            <a:endParaRPr lang="en-US" altLang="en-US" dirty="0"/>
          </a:p>
          <a:p>
            <a:pPr lvl="2" eaLnBrk="1" hangingPunct="1"/>
            <a:endParaRPr lang="en-US" altLang="en-US" dirty="0"/>
          </a:p>
        </p:txBody>
      </p:sp>
      <p:sp>
        <p:nvSpPr>
          <p:cNvPr id="41989" name="Text Box 6"/>
          <p:cNvSpPr txBox="1">
            <a:spLocks noChangeArrowheads="1"/>
          </p:cNvSpPr>
          <p:nvPr/>
        </p:nvSpPr>
        <p:spPr bwMode="auto">
          <a:xfrm>
            <a:off x="898525" y="4783138"/>
            <a:ext cx="66357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a:t>This is usually accomplished with a</a:t>
            </a:r>
            <a:r>
              <a:rPr lang="en-US" altLang="en-US" sz="1800" i="1"/>
              <a:t> lateral tarsal strip </a:t>
            </a:r>
            <a:r>
              <a:rPr lang="en-US" altLang="en-US" sz="1800"/>
              <a:t>procedure</a:t>
            </a:r>
          </a:p>
        </p:txBody>
      </p:sp>
      <p:sp>
        <p:nvSpPr>
          <p:cNvPr id="41990"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1" name="Rectangle 10"/>
          <p:cNvSpPr>
            <a:spLocks noChangeArrowheads="1"/>
          </p:cNvSpPr>
          <p:nvPr/>
        </p:nvSpPr>
        <p:spPr bwMode="auto">
          <a:xfrm>
            <a:off x="4572000" y="4800600"/>
            <a:ext cx="1752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t>three words</a:t>
            </a:r>
          </a:p>
        </p:txBody>
      </p:sp>
      <p:sp>
        <p:nvSpPr>
          <p:cNvPr id="4199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9CC7F9-C723-48E3-90E0-6C089C2293D7}" type="slidenum">
              <a:rPr lang="en-US" altLang="en-US" sz="1000" smtClean="0"/>
              <a:pPr>
                <a:spcBef>
                  <a:spcPct val="0"/>
                </a:spcBef>
                <a:buClrTx/>
                <a:buSzTx/>
                <a:buFontTx/>
                <a:buNone/>
              </a:pPr>
              <a:t>65</a:t>
            </a:fld>
            <a:endParaRPr lang="en-US" altLang="en-US" sz="1000"/>
          </a:p>
        </p:txBody>
      </p:sp>
      <p:sp>
        <p:nvSpPr>
          <p:cNvPr id="10" name="Text Box 14">
            <a:extLst>
              <a:ext uri="{FF2B5EF4-FFF2-40B4-BE49-F238E27FC236}">
                <a16:creationId xmlns:a16="http://schemas.microsoft.com/office/drawing/2014/main" id="{B0622E75-4C38-473D-9452-2F8DBBFC4AB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1" name="Rectangle 2"/>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43012" name="Rectangle 4"/>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43013" name="Rectangle 5"/>
          <p:cNvSpPr>
            <a:spLocks noGrp="1" noChangeArrowheads="1"/>
          </p:cNvSpPr>
          <p:nvPr>
            <p:ph type="body" idx="1"/>
          </p:nvPr>
        </p:nvSpPr>
        <p:spPr/>
        <p:txBody>
          <a:bodyPr/>
          <a:lstStyle/>
          <a:p>
            <a:pPr eaLnBrk="1" hangingPunct="1"/>
            <a:r>
              <a:rPr lang="en-US" altLang="en-US" dirty="0"/>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t>1)</a:t>
            </a:r>
            <a:r>
              <a:rPr lang="en-US" altLang="en-US" dirty="0">
                <a:solidFill>
                  <a:srgbClr val="0000FF"/>
                </a:solidFill>
              </a:rPr>
              <a:t> Horizontal lid tightening</a:t>
            </a:r>
            <a:r>
              <a:rPr lang="en-US" altLang="en-US" dirty="0"/>
              <a:t> to address laxity</a:t>
            </a:r>
            <a:r>
              <a:rPr lang="en-US" altLang="en-US" dirty="0">
                <a:solidFill>
                  <a:schemeClr val="bg1"/>
                </a:solidFill>
              </a:rPr>
              <a:t>, </a:t>
            </a:r>
            <a:r>
              <a:rPr lang="en-US" altLang="en-US" b="1" dirty="0">
                <a:solidFill>
                  <a:schemeClr val="bg1"/>
                </a:solidFill>
              </a:rPr>
              <a:t>and</a:t>
            </a:r>
            <a:endParaRPr lang="en-US" altLang="en-US" dirty="0">
              <a:solidFill>
                <a:schemeClr val="bg1"/>
              </a:solidFill>
            </a:endParaRPr>
          </a:p>
          <a:p>
            <a:pPr lvl="1" eaLnBrk="1" hangingPunct="1">
              <a:buFont typeface="Wingdings" panose="05000000000000000000" pitchFamily="2" charset="2"/>
              <a:buNone/>
            </a:pPr>
            <a:r>
              <a:rPr lang="en-US" altLang="en-US" dirty="0"/>
              <a:t>2)</a:t>
            </a:r>
            <a:r>
              <a:rPr lang="en-US" altLang="en-US" dirty="0">
                <a:solidFill>
                  <a:srgbClr val="0000FF"/>
                </a:solidFill>
              </a:rPr>
              <a:t> </a:t>
            </a:r>
            <a:r>
              <a:rPr lang="en-US" altLang="en-US" dirty="0">
                <a:solidFill>
                  <a:schemeClr val="bg1"/>
                </a:solidFill>
              </a:rPr>
              <a:t>Permanent re-insertion  of the lower-lid retractors</a:t>
            </a:r>
          </a:p>
          <a:p>
            <a:pPr lvl="2" eaLnBrk="1" hangingPunct="1"/>
            <a:endParaRPr lang="en-US" altLang="en-US" dirty="0"/>
          </a:p>
          <a:p>
            <a:pPr lvl="2" eaLnBrk="1" hangingPunct="1"/>
            <a:endParaRPr lang="en-US" altLang="en-US" dirty="0"/>
          </a:p>
        </p:txBody>
      </p:sp>
      <p:sp>
        <p:nvSpPr>
          <p:cNvPr id="43014" name="Text Box 6"/>
          <p:cNvSpPr txBox="1">
            <a:spLocks noChangeArrowheads="1"/>
          </p:cNvSpPr>
          <p:nvPr/>
        </p:nvSpPr>
        <p:spPr bwMode="auto">
          <a:xfrm>
            <a:off x="898525" y="4783138"/>
            <a:ext cx="66357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a:t>This is usually accomplished with a</a:t>
            </a:r>
            <a:r>
              <a:rPr lang="en-US" altLang="en-US" sz="1800" i="1"/>
              <a:t> </a:t>
            </a:r>
            <a:r>
              <a:rPr lang="en-US" altLang="en-US" sz="1800" i="1">
                <a:solidFill>
                  <a:srgbClr val="0000FF"/>
                </a:solidFill>
              </a:rPr>
              <a:t>lateral tarsal strip </a:t>
            </a:r>
            <a:r>
              <a:rPr lang="en-US" altLang="en-US" sz="1800"/>
              <a:t>procedure</a:t>
            </a:r>
          </a:p>
        </p:txBody>
      </p:sp>
      <p:sp>
        <p:nvSpPr>
          <p:cNvPr id="43015"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7386C4-0C71-4FF3-8CE0-2958C32066D9}" type="slidenum">
              <a:rPr lang="en-US" altLang="en-US" sz="1000" smtClean="0"/>
              <a:pPr>
                <a:spcBef>
                  <a:spcPct val="0"/>
                </a:spcBef>
                <a:buClrTx/>
                <a:buSzTx/>
                <a:buFontTx/>
                <a:buNone/>
              </a:pPr>
              <a:t>66</a:t>
            </a:fld>
            <a:endParaRPr lang="en-US" altLang="en-US" sz="1000"/>
          </a:p>
        </p:txBody>
      </p:sp>
      <p:sp>
        <p:nvSpPr>
          <p:cNvPr id="10" name="Text Box 14">
            <a:extLst>
              <a:ext uri="{FF2B5EF4-FFF2-40B4-BE49-F238E27FC236}">
                <a16:creationId xmlns:a16="http://schemas.microsoft.com/office/drawing/2014/main" id="{85EE1968-61F5-4933-82A4-B0C537AF163A}"/>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67</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Q</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Briefly, how is the lateral tarsal strip procedure performed?</a:t>
            </a:r>
            <a:endParaRPr lang="en-US" sz="1600" i="1" dirty="0">
              <a:solidFill>
                <a:schemeClr val="accent1">
                  <a:lumMod val="40000"/>
                  <a:lumOff val="60000"/>
                </a:schemeClr>
              </a:solidFill>
            </a:endParaRPr>
          </a:p>
          <a:p>
            <a:r>
              <a:rPr lang="en-US" sz="1600" dirty="0">
                <a:solidFill>
                  <a:schemeClr val="accent1">
                    <a:lumMod val="40000"/>
                    <a:lumOff val="60000"/>
                  </a:schemeClr>
                </a:solidFill>
              </a:rPr>
              <a:t>A lateral canthotomy/inferior </a:t>
            </a:r>
            <a:r>
              <a:rPr lang="en-US" sz="1600" dirty="0" err="1">
                <a:solidFill>
                  <a:schemeClr val="accent1">
                    <a:lumMod val="40000"/>
                    <a:lumOff val="60000"/>
                  </a:schemeClr>
                </a:solidFill>
              </a:rPr>
              <a:t>cantholysis</a:t>
            </a:r>
            <a:r>
              <a:rPr lang="en-US" sz="1600" dirty="0">
                <a:solidFill>
                  <a:schemeClr val="accent1">
                    <a:lumMod val="40000"/>
                    <a:lumOff val="60000"/>
                  </a:schemeClr>
                </a:solidFill>
              </a:rPr>
              <a:t> is performed, and the lateral aspect of    the tarsus is exposed by removing from it the anterior and posterior lid lamellae,   as well as the mucocutaneous junction at the lid margin. The lateral end is trimmed, and the newly-exposed end is sutured to the periosteum of the internal aspect of the lateral orbital wall.</a:t>
            </a:r>
          </a:p>
        </p:txBody>
      </p:sp>
      <p:sp>
        <p:nvSpPr>
          <p:cNvPr id="15" name="Text Box 14">
            <a:extLst>
              <a:ext uri="{FF2B5EF4-FFF2-40B4-BE49-F238E27FC236}">
                <a16:creationId xmlns:a16="http://schemas.microsoft.com/office/drawing/2014/main" id="{D8223B5E-E624-438C-A933-4A3BF4039981}"/>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955619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68</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Briefly, how is the lateral tarsal strip procedure performed?</a:t>
            </a:r>
          </a:p>
          <a:p>
            <a:r>
              <a:rPr lang="en-US" sz="1600" dirty="0">
                <a:solidFill>
                  <a:srgbClr val="0000FF"/>
                </a:solidFill>
              </a:rPr>
              <a:t>A lateral canthotomy/inferior </a:t>
            </a:r>
            <a:r>
              <a:rPr lang="en-US" sz="1600" dirty="0" err="1">
                <a:solidFill>
                  <a:srgbClr val="0000FF"/>
                </a:solidFill>
              </a:rPr>
              <a:t>cantholysis</a:t>
            </a:r>
            <a:r>
              <a:rPr lang="en-US" sz="1600" dirty="0">
                <a:solidFill>
                  <a:srgbClr val="0000FF"/>
                </a:solidFill>
              </a:rPr>
              <a:t> is performed, and the lateral aspect of    the tarsus is exposed by removing from it the anterior and posterior lid lamellae,   as well as the mucocutaneous junction at the lid margin. </a:t>
            </a:r>
            <a:r>
              <a:rPr lang="en-US" sz="1600" dirty="0">
                <a:solidFill>
                  <a:schemeClr val="accent1">
                    <a:lumMod val="40000"/>
                    <a:lumOff val="60000"/>
                  </a:schemeClr>
                </a:solidFill>
              </a:rPr>
              <a:t>The lateral end is trimmed, and the newly-exposed end is sutured to the periosteum of the internal aspect of the lateral orbital wall.</a:t>
            </a:r>
          </a:p>
        </p:txBody>
      </p:sp>
      <p:sp>
        <p:nvSpPr>
          <p:cNvPr id="15" name="Text Box 14">
            <a:extLst>
              <a:ext uri="{FF2B5EF4-FFF2-40B4-BE49-F238E27FC236}">
                <a16:creationId xmlns:a16="http://schemas.microsoft.com/office/drawing/2014/main" id="{7011CF8A-91DD-41F4-B536-1062931CD5B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4026335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69</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Briefly, how is the lateral tarsal strip procedure performed?</a:t>
            </a:r>
          </a:p>
          <a:p>
            <a:r>
              <a:rPr lang="en-US" sz="1600" dirty="0">
                <a:solidFill>
                  <a:srgbClr val="0000FF"/>
                </a:solidFill>
              </a:rPr>
              <a:t>A lateral canthotomy/inferior </a:t>
            </a:r>
            <a:r>
              <a:rPr lang="en-US" sz="1600" dirty="0" err="1">
                <a:solidFill>
                  <a:srgbClr val="0000FF"/>
                </a:solidFill>
              </a:rPr>
              <a:t>cantholysis</a:t>
            </a:r>
            <a:r>
              <a:rPr lang="en-US" sz="1600" dirty="0">
                <a:solidFill>
                  <a:srgbClr val="0000FF"/>
                </a:solidFill>
              </a:rPr>
              <a:t> is performed, and the lateral aspect of    the tarsus is exposed by removing from it the anterior and posterior lid lamellae,   as well as the mucocutaneous junction at the lid margin. </a:t>
            </a:r>
            <a:r>
              <a:rPr lang="en-US" sz="1600" dirty="0"/>
              <a:t>The lateral end is trimmed, and the newly-exposed end is sutured to the periosteum of the internal aspect of the lateral orbital wall.</a:t>
            </a:r>
          </a:p>
        </p:txBody>
      </p:sp>
      <p:sp>
        <p:nvSpPr>
          <p:cNvPr id="15" name="Text Box 14">
            <a:extLst>
              <a:ext uri="{FF2B5EF4-FFF2-40B4-BE49-F238E27FC236}">
                <a16:creationId xmlns:a16="http://schemas.microsoft.com/office/drawing/2014/main" id="{3255037A-B26B-4FA6-B3A9-24081AD273AE}"/>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118317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505200" y="60198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3"/>
          <p:cNvSpPr>
            <a:spLocks noChangeArrowheads="1"/>
          </p:cNvSpPr>
          <p:nvPr/>
        </p:nvSpPr>
        <p:spPr bwMode="auto">
          <a:xfrm>
            <a:off x="3505200" y="53340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6" name="Rectangle 4"/>
          <p:cNvSpPr>
            <a:spLocks noChangeArrowheads="1"/>
          </p:cNvSpPr>
          <p:nvPr/>
        </p:nvSpPr>
        <p:spPr bwMode="auto">
          <a:xfrm>
            <a:off x="35052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7" name="Rectangle 5"/>
          <p:cNvSpPr>
            <a:spLocks noChangeArrowheads="1"/>
          </p:cNvSpPr>
          <p:nvPr/>
        </p:nvSpPr>
        <p:spPr bwMode="auto">
          <a:xfrm>
            <a:off x="3505200" y="3886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8" name="Rectangle 6"/>
          <p:cNvSpPr>
            <a:spLocks noChangeArrowheads="1"/>
          </p:cNvSpPr>
          <p:nvPr/>
        </p:nvSpPr>
        <p:spPr bwMode="auto">
          <a:xfrm>
            <a:off x="35052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8199" name="Rectangle 7"/>
          <p:cNvSpPr>
            <a:spLocks noChangeArrowheads="1"/>
          </p:cNvSpPr>
          <p:nvPr/>
        </p:nvSpPr>
        <p:spPr bwMode="auto">
          <a:xfrm>
            <a:off x="35052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200" name="Rectangle 8"/>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8201" name="Text Box 9"/>
          <p:cNvSpPr txBox="1">
            <a:spLocks noChangeArrowheads="1"/>
          </p:cNvSpPr>
          <p:nvPr/>
        </p:nvSpPr>
        <p:spPr bwMode="auto">
          <a:xfrm>
            <a:off x="838200" y="2368550"/>
            <a:ext cx="7543800" cy="4108450"/>
          </a:xfrm>
          <a:prstGeom prst="rect">
            <a:avLst/>
          </a:prstGeom>
          <a:noFill/>
          <a:ln w="9525">
            <a:noFill/>
            <a:miter lim="800000"/>
            <a:headEnd/>
            <a:tailEnd/>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0000FF"/>
                </a:solidFill>
              </a:rPr>
              <a:t>Congenital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Involutional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Paralytic</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Cicatricial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Mechanical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Acute Spastic</a:t>
            </a:r>
          </a:p>
        </p:txBody>
      </p:sp>
      <p:sp>
        <p:nvSpPr>
          <p:cNvPr id="8202" name="Text Box 10"/>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Entropion</a:t>
            </a:r>
          </a:p>
        </p:txBody>
      </p:sp>
      <p:sp>
        <p:nvSpPr>
          <p:cNvPr id="8203" name="Text Box 11"/>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chemeClr val="bg1">
                    <a:lumMod val="85000"/>
                  </a:schemeClr>
                </a:solidFill>
              </a:rPr>
              <a:t>Ectropion</a:t>
            </a:r>
          </a:p>
        </p:txBody>
      </p:sp>
      <p:sp>
        <p:nvSpPr>
          <p:cNvPr id="8204" name="Text Box 12"/>
          <p:cNvSpPr txBox="1">
            <a:spLocks noChangeArrowheads="1"/>
          </p:cNvSpPr>
          <p:nvPr/>
        </p:nvSpPr>
        <p:spPr bwMode="auto">
          <a:xfrm>
            <a:off x="3613150" y="1752600"/>
            <a:ext cx="1917700" cy="528638"/>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solidFill>
                  <a:srgbClr val="0000FF"/>
                </a:solidFill>
              </a:rPr>
              <a:t>Categories</a:t>
            </a:r>
          </a:p>
        </p:txBody>
      </p:sp>
      <p:sp>
        <p:nvSpPr>
          <p:cNvPr id="820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940DEC-5D2C-4CB4-B069-E507BE4B7E1E}" type="slidenum">
              <a:rPr lang="en-US" altLang="en-US" sz="1000" smtClean="0"/>
              <a:pPr>
                <a:spcBef>
                  <a:spcPct val="0"/>
                </a:spcBef>
                <a:buClrTx/>
                <a:buSzTx/>
                <a:buFontTx/>
                <a:buNone/>
              </a:pPr>
              <a:t>7</a:t>
            </a:fld>
            <a:endParaRPr lang="en-US" altLang="en-US" sz="1000"/>
          </a:p>
        </p:txBody>
      </p:sp>
      <p:sp>
        <p:nvSpPr>
          <p:cNvPr id="18" name="Text Box 9">
            <a:extLst>
              <a:ext uri="{FF2B5EF4-FFF2-40B4-BE49-F238E27FC236}">
                <a16:creationId xmlns:a16="http://schemas.microsoft.com/office/drawing/2014/main" id="{BDB971FF-BB60-448B-BDAF-0ABF49A6BF21}"/>
              </a:ext>
            </a:extLst>
          </p:cNvPr>
          <p:cNvSpPr txBox="1">
            <a:spLocks noChangeArrowheads="1"/>
          </p:cNvSpPr>
          <p:nvPr/>
        </p:nvSpPr>
        <p:spPr bwMode="auto">
          <a:xfrm>
            <a:off x="9906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t>?</a:t>
            </a:r>
          </a:p>
          <a:p>
            <a:pPr algn="ctr" eaLnBrk="1" hangingPunct="1">
              <a:spcBef>
                <a:spcPct val="0"/>
              </a:spcBef>
              <a:buClrTx/>
              <a:buSzTx/>
              <a:buFontTx/>
              <a:buNone/>
            </a:pPr>
            <a:endParaRPr lang="en-US" altLang="en-US" sz="2400" b="1" i="1" dirty="0"/>
          </a:p>
          <a:p>
            <a:pPr algn="ctr" eaLnBrk="1" hangingPunct="1">
              <a:spcBef>
                <a:spcPct val="0"/>
              </a:spcBef>
              <a:buClrTx/>
              <a:buSzTx/>
              <a:buFontTx/>
              <a:buNone/>
            </a:pPr>
            <a:r>
              <a:rPr lang="en-US" altLang="en-US" sz="2400" b="1" i="1" dirty="0"/>
              <a:t>?</a:t>
            </a:r>
          </a:p>
          <a:p>
            <a:pPr algn="ctr" eaLnBrk="1" hangingPunct="1">
              <a:spcBef>
                <a:spcPct val="0"/>
              </a:spcBef>
              <a:buClrTx/>
              <a:buSzTx/>
              <a:buFontTx/>
              <a:buNone/>
            </a:pPr>
            <a:endParaRPr lang="en-US" altLang="en-US" sz="2400" b="1" i="1" dirty="0"/>
          </a:p>
          <a:p>
            <a:pPr algn="ctr" eaLnBrk="1" hangingPunct="1">
              <a:spcBef>
                <a:spcPct val="0"/>
              </a:spcBef>
              <a:buClrTx/>
              <a:buSzTx/>
              <a:buFontTx/>
              <a:buNone/>
            </a:pPr>
            <a:r>
              <a:rPr lang="en-US" altLang="en-US" sz="2400" b="1" i="1" dirty="0"/>
              <a:t>?</a:t>
            </a:r>
          </a:p>
          <a:p>
            <a:pPr algn="ctr" eaLnBrk="1" hangingPunct="1">
              <a:spcBef>
                <a:spcPct val="0"/>
              </a:spcBef>
              <a:buClrTx/>
              <a:buSzTx/>
              <a:buFontTx/>
              <a:buNone/>
            </a:pPr>
            <a:endParaRPr lang="en-US" altLang="en-US" sz="2400" b="1" i="1" dirty="0"/>
          </a:p>
          <a:p>
            <a:pPr algn="ctr" eaLnBrk="1" hangingPunct="1">
              <a:spcBef>
                <a:spcPct val="0"/>
              </a:spcBef>
              <a:buClrTx/>
              <a:buSzTx/>
              <a:buFontTx/>
              <a:buNone/>
            </a:pPr>
            <a:r>
              <a:rPr lang="en-US" altLang="en-US" sz="2400" b="1" i="1" dirty="0"/>
              <a:t>?</a:t>
            </a:r>
          </a:p>
          <a:p>
            <a:pPr algn="ctr" eaLnBrk="1" hangingPunct="1">
              <a:spcBef>
                <a:spcPct val="0"/>
              </a:spcBef>
              <a:buClrTx/>
              <a:buSzTx/>
              <a:buFontTx/>
              <a:buNone/>
            </a:pPr>
            <a:endParaRPr lang="en-US" altLang="en-US" sz="2400" b="1" i="1" dirty="0"/>
          </a:p>
          <a:p>
            <a:pPr algn="ctr" eaLnBrk="1" hangingPunct="1">
              <a:spcBef>
                <a:spcPct val="0"/>
              </a:spcBef>
              <a:buClrTx/>
              <a:buSzTx/>
              <a:buFontTx/>
              <a:buNone/>
            </a:pPr>
            <a:r>
              <a:rPr lang="en-US" altLang="en-US" sz="2400" b="1" i="1" dirty="0"/>
              <a:t>?</a:t>
            </a:r>
          </a:p>
          <a:p>
            <a:pPr algn="ctr" eaLnBrk="1" hangingPunct="1">
              <a:spcBef>
                <a:spcPct val="0"/>
              </a:spcBef>
              <a:buClrTx/>
              <a:buSzTx/>
              <a:buFontTx/>
              <a:buNone/>
            </a:pPr>
            <a:endParaRPr lang="en-US" altLang="en-US" sz="2400" b="1" i="1" dirty="0"/>
          </a:p>
          <a:p>
            <a:pPr algn="ctr" eaLnBrk="1" hangingPunct="1">
              <a:spcBef>
                <a:spcPct val="0"/>
              </a:spcBef>
              <a:buClrTx/>
              <a:buSzTx/>
              <a:buFontTx/>
              <a:buNone/>
            </a:pPr>
            <a:r>
              <a:rPr lang="en-US" altLang="en-US" sz="2400" b="1" i="1" dirty="0"/>
              <a:t>?</a:t>
            </a:r>
          </a:p>
        </p:txBody>
      </p:sp>
      <p:sp>
        <p:nvSpPr>
          <p:cNvPr id="2" name="TextBox 1">
            <a:extLst>
              <a:ext uri="{FF2B5EF4-FFF2-40B4-BE49-F238E27FC236}">
                <a16:creationId xmlns:a16="http://schemas.microsoft.com/office/drawing/2014/main" id="{171BF87C-DB4C-49CB-BC08-BF13B7A73ACA}"/>
              </a:ext>
            </a:extLst>
          </p:cNvPr>
          <p:cNvSpPr txBox="1"/>
          <p:nvPr/>
        </p:nvSpPr>
        <p:spPr>
          <a:xfrm>
            <a:off x="304800" y="1404521"/>
            <a:ext cx="3881191" cy="338554"/>
          </a:xfrm>
          <a:prstGeom prst="rect">
            <a:avLst/>
          </a:prstGeom>
          <a:solidFill>
            <a:srgbClr val="FFC000"/>
          </a:solidFill>
        </p:spPr>
        <p:txBody>
          <a:bodyPr wrap="none" rtlCol="0">
            <a:spAutoFit/>
          </a:bodyPr>
          <a:lstStyle/>
          <a:p>
            <a:r>
              <a:rPr lang="en-US" sz="1600" i="1" dirty="0"/>
              <a:t>Of the six, which can result in entropion?</a:t>
            </a:r>
          </a:p>
        </p:txBody>
      </p:sp>
      <p:sp>
        <p:nvSpPr>
          <p:cNvPr id="17" name="Text Box 14">
            <a:extLst>
              <a:ext uri="{FF2B5EF4-FFF2-40B4-BE49-F238E27FC236}">
                <a16:creationId xmlns:a16="http://schemas.microsoft.com/office/drawing/2014/main" id="{E7722BD9-B65F-4721-86B9-CADAB10EFA9E}"/>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C6A9F1-B0E1-4746-AE97-4A0A4CDA1FFC}"/>
              </a:ext>
            </a:extLst>
          </p:cNvPr>
          <p:cNvSpPr>
            <a:spLocks noGrp="1"/>
          </p:cNvSpPr>
          <p:nvPr>
            <p:ph type="sldNum" sz="quarter" idx="12"/>
          </p:nvPr>
        </p:nvSpPr>
        <p:spPr/>
        <p:txBody>
          <a:bodyPr/>
          <a:lstStyle/>
          <a:p>
            <a:pPr>
              <a:defRPr/>
            </a:pPr>
            <a:fld id="{3AFCA8A0-3712-4793-A11E-15897468C65D}" type="slidenum">
              <a:rPr lang="en-US" altLang="en-US" smtClean="0"/>
              <a:pPr>
                <a:defRPr/>
              </a:pPr>
              <a:t>70</a:t>
            </a:fld>
            <a:endParaRPr lang="en-US" altLang="en-US"/>
          </a:p>
        </p:txBody>
      </p:sp>
      <p:pic>
        <p:nvPicPr>
          <p:cNvPr id="9" name="Picture 8">
            <a:extLst>
              <a:ext uri="{FF2B5EF4-FFF2-40B4-BE49-F238E27FC236}">
                <a16:creationId xmlns:a16="http://schemas.microsoft.com/office/drawing/2014/main" id="{363F64BD-8259-47D5-ACB5-DC0BC74C4D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7753" y="1219200"/>
            <a:ext cx="5048494" cy="4432548"/>
          </a:xfrm>
          <a:prstGeom prst="rect">
            <a:avLst/>
          </a:prstGeom>
        </p:spPr>
      </p:pic>
      <p:sp>
        <p:nvSpPr>
          <p:cNvPr id="10" name="TextBox 9">
            <a:extLst>
              <a:ext uri="{FF2B5EF4-FFF2-40B4-BE49-F238E27FC236}">
                <a16:creationId xmlns:a16="http://schemas.microsoft.com/office/drawing/2014/main" id="{E24FF5C1-EE61-4A53-9F74-52A6BEA3AFAC}"/>
              </a:ext>
            </a:extLst>
          </p:cNvPr>
          <p:cNvSpPr txBox="1"/>
          <p:nvPr/>
        </p:nvSpPr>
        <p:spPr>
          <a:xfrm>
            <a:off x="1391478" y="5715000"/>
            <a:ext cx="6705600" cy="523220"/>
          </a:xfrm>
          <a:prstGeom prst="rect">
            <a:avLst/>
          </a:prstGeom>
          <a:noFill/>
        </p:spPr>
        <p:txBody>
          <a:bodyPr wrap="square" rtlCol="0">
            <a:spAutoFit/>
          </a:bodyPr>
          <a:lstStyle/>
          <a:p>
            <a:r>
              <a:rPr lang="en-US" sz="1400" b="1" i="0" dirty="0">
                <a:solidFill>
                  <a:srgbClr val="000000"/>
                </a:solidFill>
                <a:effectLst/>
                <a:latin typeface="Arial" panose="020B0604020202020204" pitchFamily="34" charset="0"/>
              </a:rPr>
              <a:t>Lateral tarsal strip procedure</a:t>
            </a:r>
            <a:r>
              <a:rPr lang="en-US" sz="1400" b="0" i="0" dirty="0">
                <a:solidFill>
                  <a:srgbClr val="000000"/>
                </a:solidFill>
                <a:effectLst/>
                <a:latin typeface="Arial" panose="020B0604020202020204" pitchFamily="34" charset="0"/>
              </a:rPr>
              <a:t>. </a:t>
            </a:r>
            <a:r>
              <a:rPr lang="en-US" sz="1400" b="1" i="0" dirty="0">
                <a:solidFill>
                  <a:srgbClr val="000000"/>
                </a:solidFill>
                <a:effectLst/>
                <a:latin typeface="Arial" panose="020B0604020202020204" pitchFamily="34" charset="0"/>
              </a:rPr>
              <a:t>A</a:t>
            </a:r>
            <a:r>
              <a:rPr lang="en-US" sz="1400" b="0" i="0" dirty="0">
                <a:solidFill>
                  <a:srgbClr val="000000"/>
                </a:solidFill>
                <a:effectLst/>
                <a:latin typeface="Arial" panose="020B0604020202020204" pitchFamily="34" charset="0"/>
              </a:rPr>
              <a:t>, Lateral stretching of the eyelid demonstrates the potential of lower lid tightening. (Note: The is </a:t>
            </a:r>
            <a:r>
              <a:rPr lang="en-US" sz="1400" b="0" i="0" dirty="0" err="1">
                <a:solidFill>
                  <a:srgbClr val="000000"/>
                </a:solidFill>
                <a:effectLst/>
                <a:latin typeface="Arial" panose="020B0604020202020204" pitchFamily="34" charset="0"/>
              </a:rPr>
              <a:t>pt</a:t>
            </a:r>
            <a:r>
              <a:rPr lang="en-US" sz="1400" b="0" i="0" dirty="0">
                <a:solidFill>
                  <a:srgbClr val="000000"/>
                </a:solidFill>
                <a:effectLst/>
                <a:latin typeface="Arial" panose="020B0604020202020204" pitchFamily="34" charset="0"/>
              </a:rPr>
              <a:t> has </a:t>
            </a:r>
            <a:r>
              <a:rPr lang="en-US" sz="1400" i="1" dirty="0">
                <a:solidFill>
                  <a:srgbClr val="000000"/>
                </a:solidFill>
                <a:effectLst/>
                <a:latin typeface="Arial" panose="020B0604020202020204" pitchFamily="34" charset="0"/>
              </a:rPr>
              <a:t>ectropion</a:t>
            </a:r>
            <a:r>
              <a:rPr lang="en-US" sz="1400" b="0" i="0" dirty="0">
                <a:solidFill>
                  <a:srgbClr val="000000"/>
                </a:solidFill>
                <a:effectLst/>
                <a:latin typeface="Arial" panose="020B0604020202020204" pitchFamily="34" charset="0"/>
              </a:rPr>
              <a:t>, not entropion.) </a:t>
            </a:r>
            <a:endParaRPr lang="en-US" sz="1400" dirty="0"/>
          </a:p>
        </p:txBody>
      </p:sp>
      <p:sp>
        <p:nvSpPr>
          <p:cNvPr id="2" name="Rectangle 1">
            <a:extLst>
              <a:ext uri="{FF2B5EF4-FFF2-40B4-BE49-F238E27FC236}">
                <a16:creationId xmlns:a16="http://schemas.microsoft.com/office/drawing/2014/main" id="{FC06A381-B650-4AB7-8861-B11AB0D3DB97}"/>
              </a:ext>
            </a:extLst>
          </p:cNvPr>
          <p:cNvSpPr/>
          <p:nvPr/>
        </p:nvSpPr>
        <p:spPr>
          <a:xfrm>
            <a:off x="1391478" y="3429000"/>
            <a:ext cx="6609522" cy="2286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 Box 14">
            <a:extLst>
              <a:ext uri="{FF2B5EF4-FFF2-40B4-BE49-F238E27FC236}">
                <a16:creationId xmlns:a16="http://schemas.microsoft.com/office/drawing/2014/main" id="{33484938-673C-459D-915F-11F8AAA952F7}"/>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1467138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C6A9F1-B0E1-4746-AE97-4A0A4CDA1FFC}"/>
              </a:ext>
            </a:extLst>
          </p:cNvPr>
          <p:cNvSpPr>
            <a:spLocks noGrp="1"/>
          </p:cNvSpPr>
          <p:nvPr>
            <p:ph type="sldNum" sz="quarter" idx="12"/>
          </p:nvPr>
        </p:nvSpPr>
        <p:spPr/>
        <p:txBody>
          <a:bodyPr/>
          <a:lstStyle/>
          <a:p>
            <a:pPr>
              <a:defRPr/>
            </a:pPr>
            <a:fld id="{3AFCA8A0-3712-4793-A11E-15897468C65D}" type="slidenum">
              <a:rPr lang="en-US" altLang="en-US" smtClean="0"/>
              <a:pPr>
                <a:defRPr/>
              </a:pPr>
              <a:t>71</a:t>
            </a:fld>
            <a:endParaRPr lang="en-US" altLang="en-US"/>
          </a:p>
        </p:txBody>
      </p:sp>
      <p:pic>
        <p:nvPicPr>
          <p:cNvPr id="9" name="Picture 8">
            <a:extLst>
              <a:ext uri="{FF2B5EF4-FFF2-40B4-BE49-F238E27FC236}">
                <a16:creationId xmlns:a16="http://schemas.microsoft.com/office/drawing/2014/main" id="{363F64BD-8259-47D5-ACB5-DC0BC74C4D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7753" y="1219200"/>
            <a:ext cx="5048494" cy="4432548"/>
          </a:xfrm>
          <a:prstGeom prst="rect">
            <a:avLst/>
          </a:prstGeom>
        </p:spPr>
      </p:pic>
      <p:sp>
        <p:nvSpPr>
          <p:cNvPr id="10" name="TextBox 9">
            <a:extLst>
              <a:ext uri="{FF2B5EF4-FFF2-40B4-BE49-F238E27FC236}">
                <a16:creationId xmlns:a16="http://schemas.microsoft.com/office/drawing/2014/main" id="{E24FF5C1-EE61-4A53-9F74-52A6BEA3AFAC}"/>
              </a:ext>
            </a:extLst>
          </p:cNvPr>
          <p:cNvSpPr txBox="1"/>
          <p:nvPr/>
        </p:nvSpPr>
        <p:spPr>
          <a:xfrm>
            <a:off x="1391478" y="5715000"/>
            <a:ext cx="6705600" cy="954107"/>
          </a:xfrm>
          <a:prstGeom prst="rect">
            <a:avLst/>
          </a:prstGeom>
          <a:noFill/>
        </p:spPr>
        <p:txBody>
          <a:bodyPr wrap="square" rtlCol="0">
            <a:spAutoFit/>
          </a:bodyPr>
          <a:lstStyle/>
          <a:p>
            <a:r>
              <a:rPr lang="en-US" sz="1400" b="1" i="0" dirty="0">
                <a:solidFill>
                  <a:srgbClr val="000000"/>
                </a:solidFill>
                <a:effectLst/>
                <a:latin typeface="Arial" panose="020B0604020202020204" pitchFamily="34" charset="0"/>
              </a:rPr>
              <a:t>Lateral tarsal strip procedure</a:t>
            </a:r>
            <a:r>
              <a:rPr lang="en-US" sz="1400" b="0" i="0" dirty="0">
                <a:solidFill>
                  <a:srgbClr val="000000"/>
                </a:solidFill>
                <a:effectLst/>
                <a:latin typeface="Arial" panose="020B0604020202020204" pitchFamily="34" charset="0"/>
              </a:rPr>
              <a:t>. </a:t>
            </a:r>
            <a:r>
              <a:rPr lang="en-US" sz="1400" b="1" i="0" dirty="0">
                <a:solidFill>
                  <a:srgbClr val="000000"/>
                </a:solidFill>
                <a:effectLst/>
                <a:latin typeface="Arial" panose="020B0604020202020204" pitchFamily="34" charset="0"/>
              </a:rPr>
              <a:t>A</a:t>
            </a:r>
            <a:r>
              <a:rPr lang="en-US" sz="1400" b="0" i="0" dirty="0">
                <a:solidFill>
                  <a:srgbClr val="000000"/>
                </a:solidFill>
                <a:effectLst/>
                <a:latin typeface="Arial" panose="020B0604020202020204" pitchFamily="34" charset="0"/>
              </a:rPr>
              <a:t>, Lateral stretching of the eyelid demonstrates the potential of lower lid tightening. (Note: The is </a:t>
            </a:r>
            <a:r>
              <a:rPr lang="en-US" sz="1400" b="0" i="0" dirty="0" err="1">
                <a:solidFill>
                  <a:srgbClr val="000000"/>
                </a:solidFill>
                <a:effectLst/>
                <a:latin typeface="Arial" panose="020B0604020202020204" pitchFamily="34" charset="0"/>
              </a:rPr>
              <a:t>pt</a:t>
            </a:r>
            <a:r>
              <a:rPr lang="en-US" sz="1400" b="0" i="0" dirty="0">
                <a:solidFill>
                  <a:srgbClr val="000000"/>
                </a:solidFill>
                <a:effectLst/>
                <a:latin typeface="Arial" panose="020B0604020202020204" pitchFamily="34" charset="0"/>
              </a:rPr>
              <a:t> has </a:t>
            </a:r>
            <a:r>
              <a:rPr lang="en-US" sz="1400" i="1" dirty="0">
                <a:solidFill>
                  <a:srgbClr val="000000"/>
                </a:solidFill>
                <a:effectLst/>
                <a:latin typeface="Arial" panose="020B0604020202020204" pitchFamily="34" charset="0"/>
              </a:rPr>
              <a:t>ectropion</a:t>
            </a:r>
            <a:r>
              <a:rPr lang="en-US" sz="1400" b="0" i="0" dirty="0">
                <a:solidFill>
                  <a:srgbClr val="000000"/>
                </a:solidFill>
                <a:effectLst/>
                <a:latin typeface="Arial" panose="020B0604020202020204" pitchFamily="34" charset="0"/>
              </a:rPr>
              <a:t>, not entropion.) </a:t>
            </a:r>
            <a:r>
              <a:rPr lang="en-US" sz="1400" b="1" i="0" dirty="0">
                <a:solidFill>
                  <a:schemeClr val="tx2">
                    <a:lumMod val="60000"/>
                    <a:lumOff val="40000"/>
                  </a:schemeClr>
                </a:solidFill>
                <a:effectLst/>
                <a:latin typeface="Arial" panose="020B0604020202020204" pitchFamily="34" charset="0"/>
              </a:rPr>
              <a:t>B</a:t>
            </a:r>
            <a:r>
              <a:rPr lang="en-US" sz="1400" b="0" i="0" dirty="0">
                <a:solidFill>
                  <a:schemeClr val="tx2">
                    <a:lumMod val="60000"/>
                    <a:lumOff val="40000"/>
                  </a:schemeClr>
                </a:solidFill>
                <a:effectLst/>
                <a:latin typeface="Arial" panose="020B0604020202020204" pitchFamily="34" charset="0"/>
              </a:rPr>
              <a:t>, Lateral tarsal strip procedure: anchoring of tarsal strip to periosteum inside the lateral orbital rim.</a:t>
            </a:r>
            <a:endParaRPr lang="en-US" sz="1400" dirty="0">
              <a:solidFill>
                <a:schemeClr val="tx2">
                  <a:lumMod val="60000"/>
                  <a:lumOff val="40000"/>
                </a:schemeClr>
              </a:solidFill>
            </a:endParaRPr>
          </a:p>
        </p:txBody>
      </p:sp>
      <p:sp>
        <p:nvSpPr>
          <p:cNvPr id="6" name="Text Box 14">
            <a:extLst>
              <a:ext uri="{FF2B5EF4-FFF2-40B4-BE49-F238E27FC236}">
                <a16:creationId xmlns:a16="http://schemas.microsoft.com/office/drawing/2014/main" id="{07CD34F8-7EF2-4D49-9EA4-494EFD73ADD1}"/>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174413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72</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Q</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t>This is a concept we haven’t addressed previously. What’s with the idea of ‘lid lamellae’?</a:t>
            </a:r>
          </a:p>
          <a:p>
            <a:r>
              <a:rPr lang="en-US" sz="1400" dirty="0">
                <a:solidFill>
                  <a:schemeClr val="accent5">
                    <a:lumMod val="75000"/>
                  </a:schemeClr>
                </a:solidFill>
              </a:rPr>
              <a:t>Newsflash: Eyelids are anatomically complex. The ‘lamella’ notion greatly simplifies their anatomy by conceptualizing the lids as being composed of only two parts—an anterior lamella, and a posterior one. </a:t>
            </a:r>
          </a:p>
          <a:p>
            <a:endParaRPr lang="en-US" sz="1400" i="1" dirty="0">
              <a:solidFill>
                <a:schemeClr val="accent5">
                  <a:lumMod val="75000"/>
                </a:schemeClr>
              </a:solidFill>
            </a:endParaRPr>
          </a:p>
          <a:p>
            <a:r>
              <a:rPr lang="en-US" sz="1400" i="1" dirty="0">
                <a:solidFill>
                  <a:schemeClr val="accent5">
                    <a:lumMod val="75000"/>
                  </a:schemeClr>
                </a:solidFill>
              </a:rPr>
              <a:t>What structures comprise each lamella?</a:t>
            </a:r>
          </a:p>
          <a:p>
            <a:r>
              <a:rPr lang="en-US" sz="1400" i="1" dirty="0">
                <a:solidFill>
                  <a:schemeClr val="accent5">
                    <a:lumMod val="75000"/>
                  </a:schemeClr>
                </a:solidFill>
              </a:rPr>
              <a:t>Anterior: </a:t>
            </a:r>
            <a:r>
              <a:rPr lang="en-US" sz="1400" b="1" dirty="0">
                <a:solidFill>
                  <a:schemeClr val="accent5">
                    <a:lumMod val="75000"/>
                  </a:schemeClr>
                </a:solidFill>
              </a:rPr>
              <a:t>Skin</a:t>
            </a:r>
            <a:r>
              <a:rPr lang="en-US" sz="1400" dirty="0">
                <a:solidFill>
                  <a:schemeClr val="accent5">
                    <a:lumMod val="75000"/>
                  </a:schemeClr>
                </a:solidFill>
              </a:rPr>
              <a:t> and </a:t>
            </a:r>
            <a:r>
              <a:rPr lang="en-US" sz="1400" b="1" dirty="0">
                <a:solidFill>
                  <a:schemeClr val="accent5">
                    <a:lumMod val="75000"/>
                  </a:schemeClr>
                </a:solidFill>
              </a:rPr>
              <a:t>orbicularis muscle</a:t>
            </a:r>
          </a:p>
          <a:p>
            <a:r>
              <a:rPr lang="en-US" sz="1400" i="1" dirty="0">
                <a:solidFill>
                  <a:schemeClr val="accent5">
                    <a:lumMod val="75000"/>
                  </a:schemeClr>
                </a:solidFill>
              </a:rPr>
              <a:t>Posterior: </a:t>
            </a:r>
            <a:r>
              <a:rPr lang="en-US" sz="1400" b="1" dirty="0">
                <a:solidFill>
                  <a:schemeClr val="accent5">
                    <a:lumMod val="75000"/>
                  </a:schemeClr>
                </a:solidFill>
              </a:rPr>
              <a:t>Tarsal plate </a:t>
            </a:r>
            <a:r>
              <a:rPr lang="en-US" sz="1400" dirty="0">
                <a:solidFill>
                  <a:schemeClr val="accent5">
                    <a:lumMod val="75000"/>
                  </a:schemeClr>
                </a:solidFill>
              </a:rPr>
              <a:t>and </a:t>
            </a:r>
            <a:r>
              <a:rPr lang="en-US" sz="1400" b="1" dirty="0">
                <a:solidFill>
                  <a:schemeClr val="accent5">
                    <a:lumMod val="75000"/>
                  </a:schemeClr>
                </a:solidFill>
              </a:rPr>
              <a:t>conjunctiva</a:t>
            </a:r>
          </a:p>
        </p:txBody>
      </p:sp>
      <p:sp>
        <p:nvSpPr>
          <p:cNvPr id="16" name="Text Box 14">
            <a:extLst>
              <a:ext uri="{FF2B5EF4-FFF2-40B4-BE49-F238E27FC236}">
                <a16:creationId xmlns:a16="http://schemas.microsoft.com/office/drawing/2014/main" id="{6C270415-127C-4615-9AE1-133B88B84149}"/>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2878086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73</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t>This is a concept we haven’t addressed previously. What’s with the idea of ‘lid lamellae’?</a:t>
            </a:r>
          </a:p>
          <a:p>
            <a:r>
              <a:rPr lang="en-US" sz="1400" dirty="0"/>
              <a:t>Newsflash: Eyelids are anatomically complex. The ‘lamella’ notion greatly simplifies their anatomy by conceptualizing the lids as being composed of only two parts—an anterior lamella, and a posterior one. </a:t>
            </a:r>
            <a:endParaRPr lang="en-US" sz="1400" dirty="0">
              <a:solidFill>
                <a:schemeClr val="accent5">
                  <a:lumMod val="75000"/>
                </a:schemeClr>
              </a:solidFill>
            </a:endParaRPr>
          </a:p>
          <a:p>
            <a:endParaRPr lang="en-US" sz="1400" i="1" dirty="0">
              <a:solidFill>
                <a:schemeClr val="accent5">
                  <a:lumMod val="75000"/>
                </a:schemeClr>
              </a:solidFill>
            </a:endParaRPr>
          </a:p>
          <a:p>
            <a:r>
              <a:rPr lang="en-US" sz="1400" i="1" dirty="0">
                <a:solidFill>
                  <a:schemeClr val="accent5">
                    <a:lumMod val="75000"/>
                  </a:schemeClr>
                </a:solidFill>
              </a:rPr>
              <a:t>What structures comprise each lamella?</a:t>
            </a:r>
          </a:p>
          <a:p>
            <a:r>
              <a:rPr lang="en-US" sz="1400" i="1" dirty="0">
                <a:solidFill>
                  <a:schemeClr val="accent5">
                    <a:lumMod val="75000"/>
                  </a:schemeClr>
                </a:solidFill>
              </a:rPr>
              <a:t>Anterior: </a:t>
            </a:r>
            <a:r>
              <a:rPr lang="en-US" sz="1400" b="1" dirty="0">
                <a:solidFill>
                  <a:schemeClr val="accent5">
                    <a:lumMod val="75000"/>
                  </a:schemeClr>
                </a:solidFill>
              </a:rPr>
              <a:t>Skin</a:t>
            </a:r>
            <a:r>
              <a:rPr lang="en-US" sz="1400" dirty="0">
                <a:solidFill>
                  <a:schemeClr val="accent5">
                    <a:lumMod val="75000"/>
                  </a:schemeClr>
                </a:solidFill>
              </a:rPr>
              <a:t> and </a:t>
            </a:r>
            <a:r>
              <a:rPr lang="en-US" sz="1400" b="1" dirty="0">
                <a:solidFill>
                  <a:schemeClr val="accent5">
                    <a:lumMod val="75000"/>
                  </a:schemeClr>
                </a:solidFill>
              </a:rPr>
              <a:t>orbicularis muscle</a:t>
            </a:r>
          </a:p>
          <a:p>
            <a:r>
              <a:rPr lang="en-US" sz="1400" i="1" dirty="0">
                <a:solidFill>
                  <a:schemeClr val="accent5">
                    <a:lumMod val="75000"/>
                  </a:schemeClr>
                </a:solidFill>
              </a:rPr>
              <a:t>Posterior: </a:t>
            </a:r>
            <a:r>
              <a:rPr lang="en-US" sz="1400" b="1" dirty="0">
                <a:solidFill>
                  <a:schemeClr val="accent5">
                    <a:lumMod val="75000"/>
                  </a:schemeClr>
                </a:solidFill>
              </a:rPr>
              <a:t>Tarsal plate </a:t>
            </a:r>
            <a:r>
              <a:rPr lang="en-US" sz="1400" dirty="0">
                <a:solidFill>
                  <a:schemeClr val="accent5">
                    <a:lumMod val="75000"/>
                  </a:schemeClr>
                </a:solidFill>
              </a:rPr>
              <a:t>and </a:t>
            </a:r>
            <a:r>
              <a:rPr lang="en-US" sz="1400" b="1" dirty="0">
                <a:solidFill>
                  <a:schemeClr val="accent5">
                    <a:lumMod val="75000"/>
                  </a:schemeClr>
                </a:solidFill>
              </a:rPr>
              <a:t>conjunctiva</a:t>
            </a:r>
          </a:p>
        </p:txBody>
      </p:sp>
      <p:sp>
        <p:nvSpPr>
          <p:cNvPr id="16" name="Text Box 14">
            <a:extLst>
              <a:ext uri="{FF2B5EF4-FFF2-40B4-BE49-F238E27FC236}">
                <a16:creationId xmlns:a16="http://schemas.microsoft.com/office/drawing/2014/main" id="{332ACE5B-B0AB-4D35-931A-BEE8FD9D9ECD}"/>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1235802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74</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Q</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t>This is a concept we haven’t addressed previously. What’s with the idea of ‘lid lamellae’?</a:t>
            </a:r>
          </a:p>
          <a:p>
            <a:r>
              <a:rPr lang="en-US" sz="1400" dirty="0"/>
              <a:t>Newsflash: Eyelids are anatomically complex. The ‘lamella’ notion greatly simplifies their anatomy by conceptualizing the lids as being composed of only two parts—an anterior lamella, and a posterior one. </a:t>
            </a:r>
          </a:p>
          <a:p>
            <a:endParaRPr lang="en-US" sz="1400" i="1" dirty="0"/>
          </a:p>
          <a:p>
            <a:r>
              <a:rPr lang="en-US" sz="1400" i="1" dirty="0"/>
              <a:t>What structures comprise each lamella?</a:t>
            </a:r>
          </a:p>
          <a:p>
            <a:r>
              <a:rPr lang="en-US" sz="1400" i="1" dirty="0"/>
              <a:t>Anterior: </a:t>
            </a:r>
            <a:r>
              <a:rPr lang="en-US" sz="1400" b="1" dirty="0">
                <a:solidFill>
                  <a:schemeClr val="accent5">
                    <a:lumMod val="75000"/>
                  </a:schemeClr>
                </a:solidFill>
              </a:rPr>
              <a:t>Skin</a:t>
            </a:r>
            <a:r>
              <a:rPr lang="en-US" sz="1400" dirty="0">
                <a:solidFill>
                  <a:schemeClr val="accent5">
                    <a:lumMod val="75000"/>
                  </a:schemeClr>
                </a:solidFill>
              </a:rPr>
              <a:t> and </a:t>
            </a:r>
            <a:r>
              <a:rPr lang="en-US" sz="1400" b="1" dirty="0">
                <a:solidFill>
                  <a:schemeClr val="accent5">
                    <a:lumMod val="75000"/>
                  </a:schemeClr>
                </a:solidFill>
              </a:rPr>
              <a:t>orbicularis muscle</a:t>
            </a:r>
          </a:p>
          <a:p>
            <a:r>
              <a:rPr lang="en-US" sz="1400" i="1" dirty="0">
                <a:solidFill>
                  <a:schemeClr val="bg1">
                    <a:lumMod val="50000"/>
                  </a:schemeClr>
                </a:solidFill>
              </a:rPr>
              <a:t>Posterior: </a:t>
            </a:r>
            <a:r>
              <a:rPr lang="en-US" sz="1400" b="1" dirty="0">
                <a:solidFill>
                  <a:schemeClr val="accent5">
                    <a:lumMod val="75000"/>
                  </a:schemeClr>
                </a:solidFill>
              </a:rPr>
              <a:t>Tarsal plate </a:t>
            </a:r>
            <a:r>
              <a:rPr lang="en-US" sz="1400" dirty="0">
                <a:solidFill>
                  <a:schemeClr val="accent5">
                    <a:lumMod val="75000"/>
                  </a:schemeClr>
                </a:solidFill>
              </a:rPr>
              <a:t>and </a:t>
            </a:r>
            <a:r>
              <a:rPr lang="en-US" sz="1400" b="1" dirty="0">
                <a:solidFill>
                  <a:schemeClr val="accent5">
                    <a:lumMod val="75000"/>
                  </a:schemeClr>
                </a:solidFill>
              </a:rPr>
              <a:t>conjunctiva</a:t>
            </a:r>
          </a:p>
        </p:txBody>
      </p:sp>
      <p:sp>
        <p:nvSpPr>
          <p:cNvPr id="16" name="Text Box 14">
            <a:extLst>
              <a:ext uri="{FF2B5EF4-FFF2-40B4-BE49-F238E27FC236}">
                <a16:creationId xmlns:a16="http://schemas.microsoft.com/office/drawing/2014/main" id="{0E5EA0D2-309F-4DBA-ABF5-5ECD7BFADCD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538063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75</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t>This is a concept we haven’t addressed previously. What’s with the idea of ‘lid lamellae’?</a:t>
            </a:r>
          </a:p>
          <a:p>
            <a:r>
              <a:rPr lang="en-US" sz="1400" dirty="0"/>
              <a:t>Newsflash: Eyelids are anatomically complex. The ‘lamella’ notion greatly simplifies their anatomy by conceptualizing the lids as being composed of only two parts—an anterior lamella, and a posterior one. </a:t>
            </a:r>
          </a:p>
          <a:p>
            <a:endParaRPr lang="en-US" sz="1400" i="1" dirty="0"/>
          </a:p>
          <a:p>
            <a:r>
              <a:rPr lang="en-US" sz="1400" i="1" dirty="0"/>
              <a:t>What structures comprise each lamella?</a:t>
            </a:r>
          </a:p>
          <a:p>
            <a:r>
              <a:rPr lang="en-US" sz="1400" i="1" dirty="0"/>
              <a:t>Anterior: </a:t>
            </a:r>
            <a:r>
              <a:rPr lang="en-US" sz="1400" dirty="0"/>
              <a:t>Skin and orbicularis muscle</a:t>
            </a:r>
          </a:p>
          <a:p>
            <a:r>
              <a:rPr lang="en-US" sz="1400" i="1" dirty="0">
                <a:solidFill>
                  <a:schemeClr val="bg1">
                    <a:lumMod val="50000"/>
                  </a:schemeClr>
                </a:solidFill>
              </a:rPr>
              <a:t>Posterior: </a:t>
            </a:r>
            <a:r>
              <a:rPr lang="en-US" sz="1400" b="1" dirty="0">
                <a:solidFill>
                  <a:schemeClr val="accent5">
                    <a:lumMod val="75000"/>
                  </a:schemeClr>
                </a:solidFill>
              </a:rPr>
              <a:t>Tarsal plate </a:t>
            </a:r>
            <a:r>
              <a:rPr lang="en-US" sz="1400" dirty="0">
                <a:solidFill>
                  <a:schemeClr val="accent5">
                    <a:lumMod val="75000"/>
                  </a:schemeClr>
                </a:solidFill>
              </a:rPr>
              <a:t>and </a:t>
            </a:r>
            <a:r>
              <a:rPr lang="en-US" sz="1400" b="1" dirty="0">
                <a:solidFill>
                  <a:schemeClr val="accent5">
                    <a:lumMod val="75000"/>
                  </a:schemeClr>
                </a:solidFill>
              </a:rPr>
              <a:t>conjunctiva</a:t>
            </a:r>
          </a:p>
        </p:txBody>
      </p:sp>
      <p:sp>
        <p:nvSpPr>
          <p:cNvPr id="16" name="Text Box 14">
            <a:extLst>
              <a:ext uri="{FF2B5EF4-FFF2-40B4-BE49-F238E27FC236}">
                <a16:creationId xmlns:a16="http://schemas.microsoft.com/office/drawing/2014/main" id="{C3AB46BC-E5E4-406E-9E00-CB1D43CA1C74}"/>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763897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76</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Q</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t>This is a concept we haven’t addressed previously. What’s with the idea of ‘lid lamellae’?</a:t>
            </a:r>
          </a:p>
          <a:p>
            <a:r>
              <a:rPr lang="en-US" sz="1400" dirty="0"/>
              <a:t>Newsflash: Eyelids are anatomically complex. The ‘lamella’ notion greatly simplifies their anatomy by conceptualizing the lids as being composed of only two parts—an anterior lamella, and a posterior one. </a:t>
            </a:r>
          </a:p>
          <a:p>
            <a:endParaRPr lang="en-US" sz="1400" i="1" dirty="0"/>
          </a:p>
          <a:p>
            <a:r>
              <a:rPr lang="en-US" sz="1400" i="1" dirty="0"/>
              <a:t>What structures comprise each lamella?</a:t>
            </a:r>
          </a:p>
          <a:p>
            <a:r>
              <a:rPr lang="en-US" sz="1400" i="1" dirty="0"/>
              <a:t>Anterior: </a:t>
            </a:r>
            <a:r>
              <a:rPr lang="en-US" sz="1400" dirty="0"/>
              <a:t>Skin and orbicularis muscle</a:t>
            </a:r>
          </a:p>
          <a:p>
            <a:r>
              <a:rPr lang="en-US" sz="1400" i="1" dirty="0"/>
              <a:t>Posterior: </a:t>
            </a:r>
            <a:r>
              <a:rPr lang="en-US" sz="1400" b="1" dirty="0">
                <a:solidFill>
                  <a:schemeClr val="accent5">
                    <a:lumMod val="75000"/>
                  </a:schemeClr>
                </a:solidFill>
              </a:rPr>
              <a:t>Tarsal plate </a:t>
            </a:r>
            <a:r>
              <a:rPr lang="en-US" sz="1400" dirty="0">
                <a:solidFill>
                  <a:schemeClr val="accent5">
                    <a:lumMod val="75000"/>
                  </a:schemeClr>
                </a:solidFill>
              </a:rPr>
              <a:t>and </a:t>
            </a:r>
            <a:r>
              <a:rPr lang="en-US" sz="1400" b="1" dirty="0">
                <a:solidFill>
                  <a:schemeClr val="accent5">
                    <a:lumMod val="75000"/>
                  </a:schemeClr>
                </a:solidFill>
              </a:rPr>
              <a:t>conjunctiva</a:t>
            </a:r>
          </a:p>
        </p:txBody>
      </p:sp>
      <p:sp>
        <p:nvSpPr>
          <p:cNvPr id="16" name="Text Box 14">
            <a:extLst>
              <a:ext uri="{FF2B5EF4-FFF2-40B4-BE49-F238E27FC236}">
                <a16:creationId xmlns:a16="http://schemas.microsoft.com/office/drawing/2014/main" id="{AC773B08-3165-44E7-B987-88739279B4E4}"/>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828630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77</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t>This is a concept we haven’t addressed previously. What’s with the idea of ‘lid lamellae’?</a:t>
            </a:r>
          </a:p>
          <a:p>
            <a:r>
              <a:rPr lang="en-US" sz="1400" dirty="0"/>
              <a:t>Newsflash: Eyelids are anatomically complex. The ‘lamella’ notion greatly simplifies their anatomy by conceptualizing the lids as being composed of only two parts—an anterior lamella, and a posterior one. </a:t>
            </a:r>
          </a:p>
          <a:p>
            <a:endParaRPr lang="en-US" sz="1400" i="1" dirty="0"/>
          </a:p>
          <a:p>
            <a:r>
              <a:rPr lang="en-US" sz="1400" i="1" dirty="0"/>
              <a:t>What structures comprise each lamella?</a:t>
            </a:r>
          </a:p>
          <a:p>
            <a:r>
              <a:rPr lang="en-US" sz="1400" i="1" dirty="0"/>
              <a:t>Anterior: </a:t>
            </a:r>
            <a:r>
              <a:rPr lang="en-US" sz="1400" dirty="0"/>
              <a:t>Skin and orbicularis muscle</a:t>
            </a:r>
          </a:p>
          <a:p>
            <a:r>
              <a:rPr lang="en-US" sz="1400" i="1" dirty="0"/>
              <a:t>Posterior: </a:t>
            </a:r>
            <a:r>
              <a:rPr lang="en-US" sz="1400" dirty="0"/>
              <a:t>Tarsal plate and conjunctiva</a:t>
            </a:r>
          </a:p>
        </p:txBody>
      </p:sp>
      <p:sp>
        <p:nvSpPr>
          <p:cNvPr id="16" name="Text Box 14">
            <a:extLst>
              <a:ext uri="{FF2B5EF4-FFF2-40B4-BE49-F238E27FC236}">
                <a16:creationId xmlns:a16="http://schemas.microsoft.com/office/drawing/2014/main" id="{FABA6074-56D9-427C-8A95-8639D5FB220C}"/>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110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35ADE4-FE3D-44B5-BA4C-A1644EB30EF4}"/>
              </a:ext>
            </a:extLst>
          </p:cNvPr>
          <p:cNvSpPr>
            <a:spLocks noGrp="1"/>
          </p:cNvSpPr>
          <p:nvPr>
            <p:ph type="sldNum" sz="quarter" idx="12"/>
          </p:nvPr>
        </p:nvSpPr>
        <p:spPr/>
        <p:txBody>
          <a:bodyPr/>
          <a:lstStyle/>
          <a:p>
            <a:pPr>
              <a:defRPr/>
            </a:pPr>
            <a:fld id="{3AFCA8A0-3712-4793-A11E-15897468C65D}" type="slidenum">
              <a:rPr lang="en-US" altLang="en-US" smtClean="0"/>
              <a:pPr>
                <a:defRPr/>
              </a:pPr>
              <a:t>78</a:t>
            </a:fld>
            <a:endParaRPr lang="en-US" altLang="en-US"/>
          </a:p>
        </p:txBody>
      </p:sp>
      <p:pic>
        <p:nvPicPr>
          <p:cNvPr id="6" name="Picture 5">
            <a:extLst>
              <a:ext uri="{FF2B5EF4-FFF2-40B4-BE49-F238E27FC236}">
                <a16:creationId xmlns:a16="http://schemas.microsoft.com/office/drawing/2014/main" id="{3F32D7A4-CBA8-4885-BFAF-5E29DBD31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523" y="1052181"/>
            <a:ext cx="4324954" cy="4753638"/>
          </a:xfrm>
          <a:prstGeom prst="rect">
            <a:avLst/>
          </a:prstGeom>
        </p:spPr>
      </p:pic>
      <p:sp>
        <p:nvSpPr>
          <p:cNvPr id="8" name="TextBox 7">
            <a:extLst>
              <a:ext uri="{FF2B5EF4-FFF2-40B4-BE49-F238E27FC236}">
                <a16:creationId xmlns:a16="http://schemas.microsoft.com/office/drawing/2014/main" id="{6CB51C4E-9C0F-43B4-AE01-0FEB8575D4F8}"/>
              </a:ext>
            </a:extLst>
          </p:cNvPr>
          <p:cNvSpPr txBox="1"/>
          <p:nvPr/>
        </p:nvSpPr>
        <p:spPr>
          <a:xfrm>
            <a:off x="3703818" y="6160272"/>
            <a:ext cx="1736374" cy="369332"/>
          </a:xfrm>
          <a:prstGeom prst="rect">
            <a:avLst/>
          </a:prstGeom>
          <a:noFill/>
        </p:spPr>
        <p:txBody>
          <a:bodyPr wrap="none" rtlCol="0">
            <a:spAutoFit/>
          </a:bodyPr>
          <a:lstStyle/>
          <a:p>
            <a:pPr algn="ctr"/>
            <a:r>
              <a:rPr lang="en-US" dirty="0"/>
              <a:t>Eyelid lamellae</a:t>
            </a:r>
          </a:p>
        </p:txBody>
      </p:sp>
      <p:sp>
        <p:nvSpPr>
          <p:cNvPr id="2" name="Oval 1">
            <a:extLst>
              <a:ext uri="{FF2B5EF4-FFF2-40B4-BE49-F238E27FC236}">
                <a16:creationId xmlns:a16="http://schemas.microsoft.com/office/drawing/2014/main" id="{03113145-7E6E-43D7-9E23-ECAAE060F4BB}"/>
              </a:ext>
            </a:extLst>
          </p:cNvPr>
          <p:cNvSpPr/>
          <p:nvPr/>
        </p:nvSpPr>
        <p:spPr>
          <a:xfrm>
            <a:off x="3124200" y="1524000"/>
            <a:ext cx="579618" cy="609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 Box 14">
            <a:extLst>
              <a:ext uri="{FF2B5EF4-FFF2-40B4-BE49-F238E27FC236}">
                <a16:creationId xmlns:a16="http://schemas.microsoft.com/office/drawing/2014/main" id="{E8D51305-ED2C-4697-AD50-678ABF081652}"/>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19158026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79</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Q</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This is a concept we haven’t addressed previously. What’s with the idea of ‘lid lamellae’?</a:t>
            </a:r>
          </a:p>
          <a:p>
            <a:r>
              <a:rPr lang="en-US" sz="1400" dirty="0">
                <a:solidFill>
                  <a:schemeClr val="bg1">
                    <a:lumMod val="50000"/>
                  </a:schemeClr>
                </a:solidFill>
              </a:rPr>
              <a:t>Newsflash: Eyelids are anatomically complex. The ‘lamella’ notion greatly simplifies their anatomy by conceptualizing the lids as being composed of only two parts—an anterior lamella, and a posterior one. </a:t>
            </a:r>
          </a:p>
          <a:p>
            <a:endParaRPr lang="en-US" sz="1400" i="1" dirty="0">
              <a:solidFill>
                <a:schemeClr val="bg1">
                  <a:lumMod val="50000"/>
                </a:schemeClr>
              </a:solidFill>
            </a:endParaRPr>
          </a:p>
          <a:p>
            <a:r>
              <a:rPr lang="en-US" sz="1400" i="1" dirty="0">
                <a:solidFill>
                  <a:schemeClr val="bg1">
                    <a:lumMod val="50000"/>
                  </a:schemeClr>
                </a:solidFill>
              </a:rPr>
              <a:t>What structures comprise each lamella?</a:t>
            </a:r>
          </a:p>
          <a:p>
            <a:r>
              <a:rPr lang="en-US" sz="1400" b="1" i="1" dirty="0"/>
              <a:t>Anterior</a:t>
            </a:r>
            <a:r>
              <a:rPr lang="en-US" sz="1400" i="1" dirty="0"/>
              <a:t>: </a:t>
            </a:r>
            <a:r>
              <a:rPr lang="en-US" sz="1400" dirty="0"/>
              <a:t>Skin and orbicularis muscle</a:t>
            </a:r>
          </a:p>
          <a:p>
            <a:r>
              <a:rPr lang="en-US" sz="1400" b="1" i="1" dirty="0"/>
              <a:t>Posterior</a:t>
            </a:r>
            <a:r>
              <a:rPr lang="en-US" sz="1400" i="1" dirty="0"/>
              <a:t>: </a:t>
            </a:r>
            <a:r>
              <a:rPr lang="en-US" sz="1400" dirty="0"/>
              <a:t>Tarsal plate and conjunctiva</a:t>
            </a:r>
          </a:p>
        </p:txBody>
      </p:sp>
      <p:sp>
        <p:nvSpPr>
          <p:cNvPr id="7" name="Frame 6">
            <a:extLst>
              <a:ext uri="{FF2B5EF4-FFF2-40B4-BE49-F238E27FC236}">
                <a16:creationId xmlns:a16="http://schemas.microsoft.com/office/drawing/2014/main" id="{B51F3CF1-3F21-4311-B46E-11780F93F48E}"/>
              </a:ext>
            </a:extLst>
          </p:cNvPr>
          <p:cNvSpPr/>
          <p:nvPr/>
        </p:nvSpPr>
        <p:spPr>
          <a:xfrm>
            <a:off x="1600200" y="5740976"/>
            <a:ext cx="3752252" cy="45719"/>
          </a:xfrm>
          <a:prstGeom prst="frame">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6B10A479-BCA1-40EE-B491-4D13B5362AEF}"/>
              </a:ext>
            </a:extLst>
          </p:cNvPr>
          <p:cNvSpPr txBox="1"/>
          <p:nvPr/>
        </p:nvSpPr>
        <p:spPr>
          <a:xfrm>
            <a:off x="5482780" y="5357336"/>
            <a:ext cx="2823020" cy="738664"/>
          </a:xfrm>
          <a:prstGeom prst="rect">
            <a:avLst/>
          </a:prstGeom>
          <a:solidFill>
            <a:schemeClr val="tx2">
              <a:lumMod val="60000"/>
              <a:lumOff val="40000"/>
            </a:schemeClr>
          </a:solidFill>
        </p:spPr>
        <p:txBody>
          <a:bodyPr wrap="square" rtlCol="0">
            <a:spAutoFit/>
          </a:bodyPr>
          <a:lstStyle/>
          <a:p>
            <a:r>
              <a:rPr lang="en-US" sz="1400" i="1" dirty="0">
                <a:solidFill>
                  <a:schemeClr val="bg1">
                    <a:lumMod val="85000"/>
                  </a:schemeClr>
                </a:solidFill>
              </a:rPr>
              <a:t>What comprises the dividing line between the two lamellae?</a:t>
            </a:r>
            <a:endParaRPr lang="en-US" sz="1400" dirty="0">
              <a:solidFill>
                <a:schemeClr val="tx2">
                  <a:lumMod val="60000"/>
                  <a:lumOff val="40000"/>
                </a:schemeClr>
              </a:solidFill>
            </a:endParaRPr>
          </a:p>
          <a:p>
            <a:r>
              <a:rPr lang="en-US" sz="1400" dirty="0">
                <a:solidFill>
                  <a:schemeClr val="tx2">
                    <a:lumMod val="60000"/>
                    <a:lumOff val="40000"/>
                  </a:schemeClr>
                </a:solidFill>
              </a:rPr>
              <a:t>The muscle of </a:t>
            </a:r>
            <a:r>
              <a:rPr lang="en-US" sz="1400" dirty="0" err="1">
                <a:solidFill>
                  <a:schemeClr val="tx2">
                    <a:lumMod val="60000"/>
                    <a:lumOff val="40000"/>
                  </a:schemeClr>
                </a:solidFill>
              </a:rPr>
              <a:t>Riolan</a:t>
            </a:r>
            <a:r>
              <a:rPr lang="en-US" sz="1400" dirty="0">
                <a:solidFill>
                  <a:schemeClr val="tx2">
                    <a:lumMod val="60000"/>
                    <a:lumOff val="40000"/>
                  </a:schemeClr>
                </a:solidFill>
              </a:rPr>
              <a:t>/gray line</a:t>
            </a:r>
          </a:p>
        </p:txBody>
      </p:sp>
      <p:sp>
        <p:nvSpPr>
          <p:cNvPr id="16" name="Text Box 14">
            <a:extLst>
              <a:ext uri="{FF2B5EF4-FFF2-40B4-BE49-F238E27FC236}">
                <a16:creationId xmlns:a16="http://schemas.microsoft.com/office/drawing/2014/main" id="{A61F0B0E-20C0-460F-AC1A-7DC93BB8EBCD}"/>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71535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867400" y="53340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p:cNvSpPr>
            <a:spLocks noChangeArrowheads="1"/>
          </p:cNvSpPr>
          <p:nvPr/>
        </p:nvSpPr>
        <p:spPr bwMode="auto">
          <a:xfrm>
            <a:off x="58674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0" name="Rectangle 4"/>
          <p:cNvSpPr>
            <a:spLocks noChangeArrowheads="1"/>
          </p:cNvSpPr>
          <p:nvPr/>
        </p:nvSpPr>
        <p:spPr bwMode="auto">
          <a:xfrm>
            <a:off x="5867400" y="3886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1" name="Rectangle 5"/>
          <p:cNvSpPr>
            <a:spLocks noChangeArrowheads="1"/>
          </p:cNvSpPr>
          <p:nvPr/>
        </p:nvSpPr>
        <p:spPr bwMode="auto">
          <a:xfrm>
            <a:off x="58674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2" name="Rectangle 6"/>
          <p:cNvSpPr>
            <a:spLocks noChangeArrowheads="1"/>
          </p:cNvSpPr>
          <p:nvPr/>
        </p:nvSpPr>
        <p:spPr bwMode="auto">
          <a:xfrm>
            <a:off x="58674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solidFill>
                <a:schemeClr val="bg1">
                  <a:lumMod val="85000"/>
                </a:schemeClr>
              </a:solidFill>
            </a:endParaRPr>
          </a:p>
        </p:txBody>
      </p:sp>
      <p:sp>
        <p:nvSpPr>
          <p:cNvPr id="9223" name="Rectangle 7"/>
          <p:cNvSpPr>
            <a:spLocks noChangeArrowheads="1"/>
          </p:cNvSpPr>
          <p:nvPr/>
        </p:nvSpPr>
        <p:spPr bwMode="auto">
          <a:xfrm>
            <a:off x="1143000" y="60198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4" name="Rectangle 8"/>
          <p:cNvSpPr>
            <a:spLocks noChangeArrowheads="1"/>
          </p:cNvSpPr>
          <p:nvPr/>
        </p:nvSpPr>
        <p:spPr bwMode="auto">
          <a:xfrm>
            <a:off x="11430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5" name="Rectangle 9"/>
          <p:cNvSpPr>
            <a:spLocks noChangeArrowheads="1"/>
          </p:cNvSpPr>
          <p:nvPr/>
        </p:nvSpPr>
        <p:spPr bwMode="auto">
          <a:xfrm>
            <a:off x="11430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6" name="Rectangle 10"/>
          <p:cNvSpPr>
            <a:spLocks noChangeArrowheads="1"/>
          </p:cNvSpPr>
          <p:nvPr/>
        </p:nvSpPr>
        <p:spPr bwMode="auto">
          <a:xfrm>
            <a:off x="11430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7" name="Rectangle 11"/>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9228" name="Text Box 12"/>
          <p:cNvSpPr txBox="1">
            <a:spLocks noChangeArrowheads="1"/>
          </p:cNvSpPr>
          <p:nvPr/>
        </p:nvSpPr>
        <p:spPr bwMode="auto">
          <a:xfrm>
            <a:off x="838200" y="2368550"/>
            <a:ext cx="7543800" cy="4154984"/>
          </a:xfrm>
          <a:prstGeom prst="rect">
            <a:avLst/>
          </a:prstGeom>
          <a:noFill/>
          <a:ln w="9525">
            <a:noFill/>
            <a:miter lim="800000"/>
            <a:headEnd/>
            <a:tailEnd/>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rgbClr val="0000FF"/>
                </a:solidFill>
              </a:rPr>
              <a:t>      </a:t>
            </a:r>
            <a:r>
              <a:rPr lang="en-US" altLang="en-US" sz="2400" dirty="0"/>
              <a:t>Congenital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Involutional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Cicatricial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Acute Spastic</a:t>
            </a:r>
          </a:p>
        </p:txBody>
      </p:sp>
      <p:sp>
        <p:nvSpPr>
          <p:cNvPr id="9229" name="Text Box 13"/>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Entropion</a:t>
            </a:r>
          </a:p>
        </p:txBody>
      </p:sp>
      <p:sp>
        <p:nvSpPr>
          <p:cNvPr id="9230" name="Text Box 14"/>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chemeClr val="bg1">
                    <a:lumMod val="85000"/>
                  </a:schemeClr>
                </a:solidFill>
              </a:rPr>
              <a:t>Ectropion</a:t>
            </a:r>
          </a:p>
        </p:txBody>
      </p:sp>
      <p:sp>
        <p:nvSpPr>
          <p:cNvPr id="92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D9644C-F3A5-4CAC-BB15-947F6317DEFA}" type="slidenum">
              <a:rPr lang="en-US" altLang="en-US" sz="1000" smtClean="0"/>
              <a:pPr>
                <a:spcBef>
                  <a:spcPct val="0"/>
                </a:spcBef>
                <a:buClrTx/>
                <a:buSzTx/>
                <a:buFontTx/>
                <a:buNone/>
              </a:pPr>
              <a:t>8</a:t>
            </a:fld>
            <a:endParaRPr lang="en-US" altLang="en-US" sz="1000"/>
          </a:p>
        </p:txBody>
      </p:sp>
      <p:sp>
        <p:nvSpPr>
          <p:cNvPr id="17" name="Text Box 12">
            <a:extLst>
              <a:ext uri="{FF2B5EF4-FFF2-40B4-BE49-F238E27FC236}">
                <a16:creationId xmlns:a16="http://schemas.microsoft.com/office/drawing/2014/main" id="{A5C41969-7B2B-44AF-9F50-6F7FDD126543}"/>
              </a:ext>
            </a:extLst>
          </p:cNvPr>
          <p:cNvSpPr txBox="1">
            <a:spLocks noChangeArrowheads="1"/>
          </p:cNvSpPr>
          <p:nvPr/>
        </p:nvSpPr>
        <p:spPr bwMode="auto">
          <a:xfrm>
            <a:off x="3613150" y="1752600"/>
            <a:ext cx="1917700" cy="528638"/>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solidFill>
                  <a:srgbClr val="0000FF"/>
                </a:solidFill>
              </a:rPr>
              <a:t>Categories</a:t>
            </a:r>
          </a:p>
        </p:txBody>
      </p:sp>
      <p:sp>
        <p:nvSpPr>
          <p:cNvPr id="18" name="TextBox 17">
            <a:extLst>
              <a:ext uri="{FF2B5EF4-FFF2-40B4-BE49-F238E27FC236}">
                <a16:creationId xmlns:a16="http://schemas.microsoft.com/office/drawing/2014/main" id="{2B6F6C9C-8E64-4BA7-996E-DD070170DE57}"/>
              </a:ext>
            </a:extLst>
          </p:cNvPr>
          <p:cNvSpPr txBox="1"/>
          <p:nvPr/>
        </p:nvSpPr>
        <p:spPr>
          <a:xfrm>
            <a:off x="304800" y="1404521"/>
            <a:ext cx="3881191" cy="338554"/>
          </a:xfrm>
          <a:prstGeom prst="rect">
            <a:avLst/>
          </a:prstGeom>
          <a:solidFill>
            <a:srgbClr val="FFC000"/>
          </a:solidFill>
        </p:spPr>
        <p:txBody>
          <a:bodyPr wrap="none" rtlCol="0">
            <a:spAutoFit/>
          </a:bodyPr>
          <a:lstStyle/>
          <a:p>
            <a:r>
              <a:rPr lang="en-US" sz="1600" i="1" dirty="0"/>
              <a:t>Of the six, which can result in entropion?</a:t>
            </a:r>
          </a:p>
        </p:txBody>
      </p:sp>
      <p:sp>
        <p:nvSpPr>
          <p:cNvPr id="19" name="Text Box 9">
            <a:extLst>
              <a:ext uri="{FF2B5EF4-FFF2-40B4-BE49-F238E27FC236}">
                <a16:creationId xmlns:a16="http://schemas.microsoft.com/office/drawing/2014/main" id="{9FB7E3E1-C1AD-4162-9FB2-6638CE99D6E5}"/>
              </a:ext>
            </a:extLst>
          </p:cNvPr>
          <p:cNvSpPr txBox="1">
            <a:spLocks noChangeArrowheads="1"/>
          </p:cNvSpPr>
          <p:nvPr/>
        </p:nvSpPr>
        <p:spPr bwMode="auto">
          <a:xfrm>
            <a:off x="33528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0000FF"/>
                </a:solidFill>
              </a:rPr>
              <a:t>Congenital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Involutional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Paralytic</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Cicatricial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Mechanical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Acute Spastic</a:t>
            </a:r>
          </a:p>
        </p:txBody>
      </p:sp>
      <p:sp>
        <p:nvSpPr>
          <p:cNvPr id="20" name="Text Box 14">
            <a:extLst>
              <a:ext uri="{FF2B5EF4-FFF2-40B4-BE49-F238E27FC236}">
                <a16:creationId xmlns:a16="http://schemas.microsoft.com/office/drawing/2014/main" id="{22A0D6D3-2BD7-4D7C-AF39-5DDD2010BC4C}"/>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80</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rgbClr val="0000FF"/>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This is a concept we haven’t addressed previously. What’s with the idea of ‘lid lamellae’?</a:t>
            </a:r>
          </a:p>
          <a:p>
            <a:r>
              <a:rPr lang="en-US" sz="1400" dirty="0">
                <a:solidFill>
                  <a:schemeClr val="bg1">
                    <a:lumMod val="50000"/>
                  </a:schemeClr>
                </a:solidFill>
              </a:rPr>
              <a:t>Newsflash: Eyelids are anatomically complex. The ‘lamella’ notion greatly simplifies their anatomy by conceptualizing the lids as being composed of only two parts—an anterior lamella, and a posterior one. </a:t>
            </a:r>
          </a:p>
          <a:p>
            <a:endParaRPr lang="en-US" sz="1400" i="1" dirty="0">
              <a:solidFill>
                <a:schemeClr val="bg1">
                  <a:lumMod val="50000"/>
                </a:schemeClr>
              </a:solidFill>
            </a:endParaRPr>
          </a:p>
          <a:p>
            <a:r>
              <a:rPr lang="en-US" sz="1400" i="1" dirty="0">
                <a:solidFill>
                  <a:schemeClr val="bg1">
                    <a:lumMod val="50000"/>
                  </a:schemeClr>
                </a:solidFill>
              </a:rPr>
              <a:t>What structures comprise each lamella?</a:t>
            </a:r>
          </a:p>
          <a:p>
            <a:r>
              <a:rPr lang="en-US" sz="1400" b="1" i="1" dirty="0"/>
              <a:t>Anterior</a:t>
            </a:r>
            <a:r>
              <a:rPr lang="en-US" sz="1400" i="1" dirty="0"/>
              <a:t>: </a:t>
            </a:r>
            <a:r>
              <a:rPr lang="en-US" sz="1400" dirty="0"/>
              <a:t>Skin and orbicularis muscle</a:t>
            </a:r>
          </a:p>
          <a:p>
            <a:r>
              <a:rPr lang="en-US" sz="1400" b="1" i="1" dirty="0"/>
              <a:t>Posterior</a:t>
            </a:r>
            <a:r>
              <a:rPr lang="en-US" sz="1400" i="1" dirty="0"/>
              <a:t>: </a:t>
            </a:r>
            <a:r>
              <a:rPr lang="en-US" sz="1400" dirty="0"/>
              <a:t>Tarsal plate and conjunctiva</a:t>
            </a:r>
          </a:p>
        </p:txBody>
      </p:sp>
      <p:sp>
        <p:nvSpPr>
          <p:cNvPr id="7" name="Frame 6">
            <a:extLst>
              <a:ext uri="{FF2B5EF4-FFF2-40B4-BE49-F238E27FC236}">
                <a16:creationId xmlns:a16="http://schemas.microsoft.com/office/drawing/2014/main" id="{B51F3CF1-3F21-4311-B46E-11780F93F48E}"/>
              </a:ext>
            </a:extLst>
          </p:cNvPr>
          <p:cNvSpPr/>
          <p:nvPr/>
        </p:nvSpPr>
        <p:spPr>
          <a:xfrm>
            <a:off x="1600200" y="5740976"/>
            <a:ext cx="3752252" cy="45719"/>
          </a:xfrm>
          <a:prstGeom prst="frame">
            <a:avLst/>
          </a:prstGeom>
          <a:solidFill>
            <a:schemeClr val="bg1">
              <a:lumMod val="6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6B10A479-BCA1-40EE-B491-4D13B5362AEF}"/>
              </a:ext>
            </a:extLst>
          </p:cNvPr>
          <p:cNvSpPr txBox="1"/>
          <p:nvPr/>
        </p:nvSpPr>
        <p:spPr>
          <a:xfrm>
            <a:off x="5482780" y="5357336"/>
            <a:ext cx="2823020" cy="738664"/>
          </a:xfrm>
          <a:prstGeom prst="rect">
            <a:avLst/>
          </a:prstGeom>
          <a:solidFill>
            <a:schemeClr val="tx2">
              <a:lumMod val="60000"/>
              <a:lumOff val="40000"/>
            </a:schemeClr>
          </a:solidFill>
        </p:spPr>
        <p:txBody>
          <a:bodyPr wrap="square" rtlCol="0">
            <a:spAutoFit/>
          </a:bodyPr>
          <a:lstStyle/>
          <a:p>
            <a:r>
              <a:rPr lang="en-US" sz="1400" i="1" dirty="0">
                <a:solidFill>
                  <a:schemeClr val="bg1">
                    <a:lumMod val="85000"/>
                  </a:schemeClr>
                </a:solidFill>
              </a:rPr>
              <a:t>What comprises the dividing line between the two lamellae?</a:t>
            </a:r>
            <a:endParaRPr lang="en-US" sz="1400" dirty="0">
              <a:solidFill>
                <a:schemeClr val="bg1">
                  <a:lumMod val="85000"/>
                </a:schemeClr>
              </a:solidFill>
            </a:endParaRPr>
          </a:p>
          <a:p>
            <a:r>
              <a:rPr lang="en-US" sz="1400" dirty="0">
                <a:solidFill>
                  <a:schemeClr val="bg1">
                    <a:lumMod val="85000"/>
                  </a:schemeClr>
                </a:solidFill>
              </a:rPr>
              <a:t>The muscle of </a:t>
            </a:r>
            <a:r>
              <a:rPr lang="en-US" sz="1400" dirty="0" err="1">
                <a:solidFill>
                  <a:schemeClr val="bg1">
                    <a:lumMod val="85000"/>
                  </a:schemeClr>
                </a:solidFill>
              </a:rPr>
              <a:t>Riolan</a:t>
            </a:r>
            <a:r>
              <a:rPr lang="en-US" sz="1400" dirty="0">
                <a:solidFill>
                  <a:schemeClr val="bg1">
                    <a:lumMod val="85000"/>
                  </a:schemeClr>
                </a:solidFill>
              </a:rPr>
              <a:t>/gray line</a:t>
            </a:r>
          </a:p>
        </p:txBody>
      </p:sp>
      <p:sp>
        <p:nvSpPr>
          <p:cNvPr id="16" name="Text Box 14">
            <a:extLst>
              <a:ext uri="{FF2B5EF4-FFF2-40B4-BE49-F238E27FC236}">
                <a16:creationId xmlns:a16="http://schemas.microsoft.com/office/drawing/2014/main" id="{FF5534A9-2448-4835-9D51-348950299A1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2702216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81</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Q</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chemeClr val="bg1">
                    <a:lumMod val="75000"/>
                  </a:schemeClr>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This is a concept we haven’t addressed previously. What’s with the idea of ‘lid lamellae’?</a:t>
            </a:r>
          </a:p>
          <a:p>
            <a:r>
              <a:rPr lang="en-US" sz="1400" dirty="0">
                <a:solidFill>
                  <a:schemeClr val="bg1">
                    <a:lumMod val="50000"/>
                  </a:schemeClr>
                </a:solidFill>
              </a:rPr>
              <a:t>Newsflash: Eyelids are anatomically complex. The ‘lamella’ notion greatly simplifies their anatomy by conceptualizing the lids as being composed of only two parts—an anterior lamella, and a posterior one. </a:t>
            </a:r>
          </a:p>
          <a:p>
            <a:endParaRPr lang="en-US" sz="1400" i="1" dirty="0">
              <a:solidFill>
                <a:schemeClr val="bg1">
                  <a:lumMod val="50000"/>
                </a:schemeClr>
              </a:solidFill>
            </a:endParaRPr>
          </a:p>
          <a:p>
            <a:r>
              <a:rPr lang="en-US" sz="1400" i="1" dirty="0">
                <a:solidFill>
                  <a:schemeClr val="bg1">
                    <a:lumMod val="50000"/>
                  </a:schemeClr>
                </a:solidFill>
              </a:rPr>
              <a:t>What structures comprise each lamella?</a:t>
            </a:r>
          </a:p>
          <a:p>
            <a:r>
              <a:rPr lang="en-US" sz="1400" b="1" i="1" dirty="0"/>
              <a:t>Anterior</a:t>
            </a:r>
            <a:r>
              <a:rPr lang="en-US" sz="1400" i="1" dirty="0"/>
              <a:t>: </a:t>
            </a:r>
            <a:r>
              <a:rPr lang="en-US" sz="1400" dirty="0"/>
              <a:t>Skin and orbicularis muscle</a:t>
            </a:r>
          </a:p>
          <a:p>
            <a:r>
              <a:rPr lang="en-US" sz="1400" b="1" i="1" dirty="0"/>
              <a:t>Posterior</a:t>
            </a:r>
            <a:r>
              <a:rPr lang="en-US" sz="1400" i="1" dirty="0"/>
              <a:t>: </a:t>
            </a:r>
            <a:r>
              <a:rPr lang="en-US" sz="1400" dirty="0"/>
              <a:t>Tarsal plate and conjunctiva</a:t>
            </a:r>
          </a:p>
        </p:txBody>
      </p:sp>
      <p:sp>
        <p:nvSpPr>
          <p:cNvPr id="19" name="TextBox 18">
            <a:extLst>
              <a:ext uri="{FF2B5EF4-FFF2-40B4-BE49-F238E27FC236}">
                <a16:creationId xmlns:a16="http://schemas.microsoft.com/office/drawing/2014/main" id="{6B10A479-BCA1-40EE-B491-4D13B5362AEF}"/>
              </a:ext>
            </a:extLst>
          </p:cNvPr>
          <p:cNvSpPr txBox="1"/>
          <p:nvPr/>
        </p:nvSpPr>
        <p:spPr>
          <a:xfrm>
            <a:off x="5482780" y="5357336"/>
            <a:ext cx="2823020" cy="738664"/>
          </a:xfrm>
          <a:prstGeom prst="rect">
            <a:avLst/>
          </a:prstGeom>
          <a:solidFill>
            <a:schemeClr val="tx2">
              <a:lumMod val="60000"/>
              <a:lumOff val="40000"/>
            </a:schemeClr>
          </a:solidFill>
        </p:spPr>
        <p:txBody>
          <a:bodyPr wrap="square" rtlCol="0">
            <a:spAutoFit/>
          </a:bodyPr>
          <a:lstStyle/>
          <a:p>
            <a:r>
              <a:rPr lang="en-US" sz="1400" i="1" dirty="0">
                <a:solidFill>
                  <a:schemeClr val="accent6">
                    <a:lumMod val="50000"/>
                  </a:schemeClr>
                </a:solidFill>
              </a:rPr>
              <a:t>What comprises the dividing line between the two lamellae?</a:t>
            </a:r>
            <a:endParaRPr lang="en-US" sz="1400" dirty="0">
              <a:solidFill>
                <a:schemeClr val="accent6">
                  <a:lumMod val="50000"/>
                </a:schemeClr>
              </a:solidFill>
            </a:endParaRPr>
          </a:p>
          <a:p>
            <a:r>
              <a:rPr lang="en-US" sz="1400" dirty="0">
                <a:solidFill>
                  <a:schemeClr val="accent6">
                    <a:lumMod val="50000"/>
                  </a:schemeClr>
                </a:solidFill>
              </a:rPr>
              <a:t>The muscle of </a:t>
            </a:r>
            <a:r>
              <a:rPr lang="en-US" sz="1400" dirty="0" err="1">
                <a:solidFill>
                  <a:schemeClr val="accent6">
                    <a:lumMod val="50000"/>
                  </a:schemeClr>
                </a:solidFill>
              </a:rPr>
              <a:t>Riolan</a:t>
            </a:r>
            <a:r>
              <a:rPr lang="en-US" sz="1400" dirty="0">
                <a:solidFill>
                  <a:schemeClr val="accent6">
                    <a:lumMod val="50000"/>
                  </a:schemeClr>
                </a:solidFill>
              </a:rPr>
              <a:t>/gray line</a:t>
            </a:r>
          </a:p>
        </p:txBody>
      </p:sp>
      <p:sp>
        <p:nvSpPr>
          <p:cNvPr id="33" name="TextBox 32">
            <a:extLst>
              <a:ext uri="{FF2B5EF4-FFF2-40B4-BE49-F238E27FC236}">
                <a16:creationId xmlns:a16="http://schemas.microsoft.com/office/drawing/2014/main" id="{0930B7A9-8B64-4640-AAAD-D469E2D7C7EE}"/>
              </a:ext>
            </a:extLst>
          </p:cNvPr>
          <p:cNvSpPr txBox="1"/>
          <p:nvPr/>
        </p:nvSpPr>
        <p:spPr>
          <a:xfrm>
            <a:off x="923588" y="3392613"/>
            <a:ext cx="7346950" cy="1661993"/>
          </a:xfrm>
          <a:prstGeom prst="rect">
            <a:avLst/>
          </a:prstGeom>
          <a:solidFill>
            <a:srgbClr val="FF99FF"/>
          </a:solidFill>
        </p:spPr>
        <p:txBody>
          <a:bodyPr wrap="square" rtlCol="0">
            <a:spAutoFit/>
          </a:bodyPr>
          <a:lstStyle/>
          <a:p>
            <a:r>
              <a:rPr lang="en-US" sz="1400" i="1" dirty="0">
                <a:solidFill>
                  <a:srgbClr val="0000FF"/>
                </a:solidFill>
              </a:rPr>
              <a:t>As an important aside: Does the eyelid possess a </a:t>
            </a:r>
            <a:r>
              <a:rPr lang="en-US" sz="1400" dirty="0">
                <a:solidFill>
                  <a:srgbClr val="0000FF"/>
                </a:solidFill>
              </a:rPr>
              <a:t>middle</a:t>
            </a:r>
            <a:r>
              <a:rPr lang="en-US" sz="1400" i="1" dirty="0">
                <a:solidFill>
                  <a:srgbClr val="0000FF"/>
                </a:solidFill>
              </a:rPr>
              <a:t> lamella?</a:t>
            </a:r>
            <a:endParaRPr lang="en-US" sz="1400" i="1" dirty="0">
              <a:solidFill>
                <a:srgbClr val="FF99FF"/>
              </a:solidFill>
            </a:endParaRPr>
          </a:p>
          <a:p>
            <a:r>
              <a:rPr lang="en-US" sz="1400" dirty="0">
                <a:solidFill>
                  <a:srgbClr val="FF99FF"/>
                </a:solidFill>
              </a:rPr>
              <a:t>Yes--both upper and lower lids are conceptualized as possessing a middle lamella. However, the middle lamellae are composed of structures only found beyond the non-marginal edge of the tarsal plate (</a:t>
            </a:r>
            <a:r>
              <a:rPr lang="en-US" sz="1400" dirty="0" err="1">
                <a:solidFill>
                  <a:srgbClr val="FF99FF"/>
                </a:solidFill>
              </a:rPr>
              <a:t>ie</a:t>
            </a:r>
            <a:r>
              <a:rPr lang="en-US" sz="1400" dirty="0">
                <a:solidFill>
                  <a:srgbClr val="FF99FF"/>
                </a:solidFill>
              </a:rPr>
              <a:t>, superior to the upper plate, and inferior to the lower). Thus, </a:t>
            </a:r>
            <a:r>
              <a:rPr lang="en-US" sz="1400" i="1" dirty="0">
                <a:solidFill>
                  <a:srgbClr val="FF99FF"/>
                </a:solidFill>
              </a:rPr>
              <a:t>at the location of the tarsal plate </a:t>
            </a:r>
            <a:r>
              <a:rPr lang="en-US" sz="1400" dirty="0">
                <a:solidFill>
                  <a:srgbClr val="FF99FF"/>
                </a:solidFill>
              </a:rPr>
              <a:t>(as discussed here), there is no middle lamella.</a:t>
            </a:r>
          </a:p>
          <a:p>
            <a:endParaRPr lang="en-US" sz="1400" dirty="0">
              <a:solidFill>
                <a:srgbClr val="0000FF"/>
              </a:solidFill>
            </a:endParaRPr>
          </a:p>
          <a:p>
            <a:r>
              <a:rPr lang="en-US" dirty="0">
                <a:latin typeface="Segoe Script" panose="030B0504020000000003" pitchFamily="66" charset="0"/>
              </a:rPr>
              <a:t>Middle lamella?</a:t>
            </a:r>
          </a:p>
        </p:txBody>
      </p:sp>
      <p:cxnSp>
        <p:nvCxnSpPr>
          <p:cNvPr id="22" name="Connector: Curved 21">
            <a:extLst>
              <a:ext uri="{FF2B5EF4-FFF2-40B4-BE49-F238E27FC236}">
                <a16:creationId xmlns:a16="http://schemas.microsoft.com/office/drawing/2014/main" id="{9B00EF37-53CD-4EE4-A0CC-E416DB5CADAC}"/>
              </a:ext>
            </a:extLst>
          </p:cNvPr>
          <p:cNvCxnSpPr/>
          <p:nvPr/>
        </p:nvCxnSpPr>
        <p:spPr>
          <a:xfrm>
            <a:off x="990600" y="4843463"/>
            <a:ext cx="914400" cy="914400"/>
          </a:xfrm>
          <a:prstGeom prst="curvedConnector3">
            <a:avLst>
              <a:gd name="adj1" fmla="val -54348"/>
            </a:avLst>
          </a:prstGeom>
          <a:ln w="22225">
            <a:tailEnd type="triangle"/>
          </a:ln>
        </p:spPr>
        <p:style>
          <a:lnRef idx="1">
            <a:schemeClr val="dk1"/>
          </a:lnRef>
          <a:fillRef idx="0">
            <a:schemeClr val="dk1"/>
          </a:fillRef>
          <a:effectRef idx="0">
            <a:schemeClr val="dk1"/>
          </a:effectRef>
          <a:fontRef idx="minor">
            <a:schemeClr val="tx1"/>
          </a:fontRef>
        </p:style>
      </p:cxnSp>
      <p:sp>
        <p:nvSpPr>
          <p:cNvPr id="17" name="Text Box 14">
            <a:extLst>
              <a:ext uri="{FF2B5EF4-FFF2-40B4-BE49-F238E27FC236}">
                <a16:creationId xmlns:a16="http://schemas.microsoft.com/office/drawing/2014/main" id="{7DB2D8D0-92EE-41F7-BF9D-26A43D752863}"/>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25916391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82</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chemeClr val="bg1">
                    <a:lumMod val="75000"/>
                  </a:schemeClr>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This is a concept we haven’t addressed previously. What’s with the idea of ‘lid lamellae’?</a:t>
            </a:r>
          </a:p>
          <a:p>
            <a:r>
              <a:rPr lang="en-US" sz="1400" dirty="0">
                <a:solidFill>
                  <a:schemeClr val="bg1">
                    <a:lumMod val="50000"/>
                  </a:schemeClr>
                </a:solidFill>
              </a:rPr>
              <a:t>Newsflash: Eyelids are anatomically complex. The ‘lamella’ notion greatly simplifies their anatomy by conceptualizing the lids as being composed of only two parts—an anterior lamella, and a posterior one. </a:t>
            </a:r>
          </a:p>
          <a:p>
            <a:endParaRPr lang="en-US" sz="1400" i="1" dirty="0">
              <a:solidFill>
                <a:schemeClr val="bg1">
                  <a:lumMod val="50000"/>
                </a:schemeClr>
              </a:solidFill>
            </a:endParaRPr>
          </a:p>
          <a:p>
            <a:r>
              <a:rPr lang="en-US" sz="1400" i="1" dirty="0">
                <a:solidFill>
                  <a:schemeClr val="bg1">
                    <a:lumMod val="50000"/>
                  </a:schemeClr>
                </a:solidFill>
              </a:rPr>
              <a:t>What structures comprise each lamella?</a:t>
            </a:r>
          </a:p>
          <a:p>
            <a:r>
              <a:rPr lang="en-US" sz="1400" b="1" i="1" dirty="0"/>
              <a:t>Anterior</a:t>
            </a:r>
            <a:r>
              <a:rPr lang="en-US" sz="1400" i="1" dirty="0"/>
              <a:t>: </a:t>
            </a:r>
            <a:r>
              <a:rPr lang="en-US" sz="1400" dirty="0"/>
              <a:t>Skin and orbicularis muscle</a:t>
            </a:r>
          </a:p>
          <a:p>
            <a:r>
              <a:rPr lang="en-US" sz="1400" b="1" i="1" dirty="0"/>
              <a:t>Posterior</a:t>
            </a:r>
            <a:r>
              <a:rPr lang="en-US" sz="1400" i="1" dirty="0"/>
              <a:t>: </a:t>
            </a:r>
            <a:r>
              <a:rPr lang="en-US" sz="1400" dirty="0"/>
              <a:t>Tarsal plate and conjunctiva</a:t>
            </a:r>
          </a:p>
        </p:txBody>
      </p:sp>
      <p:sp>
        <p:nvSpPr>
          <p:cNvPr id="19" name="TextBox 18">
            <a:extLst>
              <a:ext uri="{FF2B5EF4-FFF2-40B4-BE49-F238E27FC236}">
                <a16:creationId xmlns:a16="http://schemas.microsoft.com/office/drawing/2014/main" id="{6B10A479-BCA1-40EE-B491-4D13B5362AEF}"/>
              </a:ext>
            </a:extLst>
          </p:cNvPr>
          <p:cNvSpPr txBox="1"/>
          <p:nvPr/>
        </p:nvSpPr>
        <p:spPr>
          <a:xfrm>
            <a:off x="5482780" y="5357336"/>
            <a:ext cx="2823020" cy="738664"/>
          </a:xfrm>
          <a:prstGeom prst="rect">
            <a:avLst/>
          </a:prstGeom>
          <a:solidFill>
            <a:schemeClr val="tx2">
              <a:lumMod val="60000"/>
              <a:lumOff val="40000"/>
            </a:schemeClr>
          </a:solidFill>
        </p:spPr>
        <p:txBody>
          <a:bodyPr wrap="square" rtlCol="0">
            <a:spAutoFit/>
          </a:bodyPr>
          <a:lstStyle/>
          <a:p>
            <a:r>
              <a:rPr lang="en-US" sz="1400" i="1" dirty="0">
                <a:solidFill>
                  <a:schemeClr val="accent6">
                    <a:lumMod val="50000"/>
                  </a:schemeClr>
                </a:solidFill>
              </a:rPr>
              <a:t>What comprises the dividing line between the two lamellae?</a:t>
            </a:r>
            <a:endParaRPr lang="en-US" sz="1400" dirty="0">
              <a:solidFill>
                <a:schemeClr val="accent6">
                  <a:lumMod val="50000"/>
                </a:schemeClr>
              </a:solidFill>
            </a:endParaRPr>
          </a:p>
          <a:p>
            <a:r>
              <a:rPr lang="en-US" sz="1400" dirty="0">
                <a:solidFill>
                  <a:schemeClr val="accent6">
                    <a:lumMod val="50000"/>
                  </a:schemeClr>
                </a:solidFill>
              </a:rPr>
              <a:t>The muscle of </a:t>
            </a:r>
            <a:r>
              <a:rPr lang="en-US" sz="1400" dirty="0" err="1">
                <a:solidFill>
                  <a:schemeClr val="accent6">
                    <a:lumMod val="50000"/>
                  </a:schemeClr>
                </a:solidFill>
              </a:rPr>
              <a:t>Riolan</a:t>
            </a:r>
            <a:r>
              <a:rPr lang="en-US" sz="1400" dirty="0">
                <a:solidFill>
                  <a:schemeClr val="accent6">
                    <a:lumMod val="50000"/>
                  </a:schemeClr>
                </a:solidFill>
              </a:rPr>
              <a:t>/gray line</a:t>
            </a:r>
          </a:p>
        </p:txBody>
      </p:sp>
      <p:sp>
        <p:nvSpPr>
          <p:cNvPr id="33" name="TextBox 32">
            <a:extLst>
              <a:ext uri="{FF2B5EF4-FFF2-40B4-BE49-F238E27FC236}">
                <a16:creationId xmlns:a16="http://schemas.microsoft.com/office/drawing/2014/main" id="{0930B7A9-8B64-4640-AAAD-D469E2D7C7EE}"/>
              </a:ext>
            </a:extLst>
          </p:cNvPr>
          <p:cNvSpPr txBox="1"/>
          <p:nvPr/>
        </p:nvSpPr>
        <p:spPr>
          <a:xfrm>
            <a:off x="923588" y="3392613"/>
            <a:ext cx="7346950" cy="1661993"/>
          </a:xfrm>
          <a:prstGeom prst="rect">
            <a:avLst/>
          </a:prstGeom>
          <a:solidFill>
            <a:srgbClr val="FF99FF"/>
          </a:solidFill>
        </p:spPr>
        <p:txBody>
          <a:bodyPr wrap="square" rtlCol="0">
            <a:spAutoFit/>
          </a:bodyPr>
          <a:lstStyle/>
          <a:p>
            <a:r>
              <a:rPr lang="en-US" sz="1400" i="1" dirty="0">
                <a:solidFill>
                  <a:srgbClr val="0000FF"/>
                </a:solidFill>
              </a:rPr>
              <a:t>As an important aside: Does the eyelid possess a </a:t>
            </a:r>
            <a:r>
              <a:rPr lang="en-US" sz="1400" dirty="0">
                <a:solidFill>
                  <a:srgbClr val="0000FF"/>
                </a:solidFill>
              </a:rPr>
              <a:t>middle</a:t>
            </a:r>
            <a:r>
              <a:rPr lang="en-US" sz="1400" i="1" dirty="0">
                <a:solidFill>
                  <a:srgbClr val="0000FF"/>
                </a:solidFill>
              </a:rPr>
              <a:t> lamella?</a:t>
            </a:r>
          </a:p>
          <a:p>
            <a:r>
              <a:rPr lang="en-US" sz="1400" dirty="0">
                <a:solidFill>
                  <a:srgbClr val="0000FF"/>
                </a:solidFill>
              </a:rPr>
              <a:t>Yes--both upper and lower lids are conceptualized as possessing a middle lamella</a:t>
            </a:r>
            <a:r>
              <a:rPr lang="en-US" sz="1400" dirty="0">
                <a:solidFill>
                  <a:srgbClr val="FF99FF"/>
                </a:solidFill>
              </a:rPr>
              <a:t>. However, the middle lamellae are composed of structures only found beyond the non-marginal edge of the tarsal plate (</a:t>
            </a:r>
            <a:r>
              <a:rPr lang="en-US" sz="1400" dirty="0" err="1">
                <a:solidFill>
                  <a:srgbClr val="FF99FF"/>
                </a:solidFill>
              </a:rPr>
              <a:t>ie</a:t>
            </a:r>
            <a:r>
              <a:rPr lang="en-US" sz="1400" dirty="0">
                <a:solidFill>
                  <a:srgbClr val="FF99FF"/>
                </a:solidFill>
              </a:rPr>
              <a:t>, superior to the upper plate, and inferior to the lower). Thus, </a:t>
            </a:r>
            <a:r>
              <a:rPr lang="en-US" sz="1400" i="1" dirty="0">
                <a:solidFill>
                  <a:srgbClr val="FF99FF"/>
                </a:solidFill>
              </a:rPr>
              <a:t>at the location of the tarsal plate </a:t>
            </a:r>
            <a:r>
              <a:rPr lang="en-US" sz="1400" dirty="0">
                <a:solidFill>
                  <a:srgbClr val="FF99FF"/>
                </a:solidFill>
              </a:rPr>
              <a:t>(as discussed here), there is no middle lamella.</a:t>
            </a:r>
          </a:p>
          <a:p>
            <a:endParaRPr lang="en-US" sz="1400" dirty="0">
              <a:solidFill>
                <a:srgbClr val="FF99FF"/>
              </a:solidFill>
            </a:endParaRPr>
          </a:p>
          <a:p>
            <a:r>
              <a:rPr lang="en-US" dirty="0">
                <a:latin typeface="Segoe Script" panose="030B0504020000000003" pitchFamily="66" charset="0"/>
              </a:rPr>
              <a:t>Middle lamella!</a:t>
            </a:r>
          </a:p>
        </p:txBody>
      </p:sp>
      <p:cxnSp>
        <p:nvCxnSpPr>
          <p:cNvPr id="22" name="Connector: Curved 21">
            <a:extLst>
              <a:ext uri="{FF2B5EF4-FFF2-40B4-BE49-F238E27FC236}">
                <a16:creationId xmlns:a16="http://schemas.microsoft.com/office/drawing/2014/main" id="{9B00EF37-53CD-4EE4-A0CC-E416DB5CADAC}"/>
              </a:ext>
            </a:extLst>
          </p:cNvPr>
          <p:cNvCxnSpPr/>
          <p:nvPr/>
        </p:nvCxnSpPr>
        <p:spPr>
          <a:xfrm>
            <a:off x="990600" y="4843463"/>
            <a:ext cx="914400" cy="914400"/>
          </a:xfrm>
          <a:prstGeom prst="curvedConnector3">
            <a:avLst>
              <a:gd name="adj1" fmla="val -54348"/>
            </a:avLst>
          </a:prstGeom>
          <a:ln w="22225">
            <a:tailEnd type="triangle"/>
          </a:ln>
        </p:spPr>
        <p:style>
          <a:lnRef idx="1">
            <a:schemeClr val="dk1"/>
          </a:lnRef>
          <a:fillRef idx="0">
            <a:schemeClr val="dk1"/>
          </a:fillRef>
          <a:effectRef idx="0">
            <a:schemeClr val="dk1"/>
          </a:effectRef>
          <a:fontRef idx="minor">
            <a:schemeClr val="tx1"/>
          </a:fontRef>
        </p:style>
      </p:cxnSp>
      <p:sp>
        <p:nvSpPr>
          <p:cNvPr id="17" name="Text Box 14">
            <a:extLst>
              <a:ext uri="{FF2B5EF4-FFF2-40B4-BE49-F238E27FC236}">
                <a16:creationId xmlns:a16="http://schemas.microsoft.com/office/drawing/2014/main" id="{63CAF28D-CB42-40EE-B16F-4D98A3CCB76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19556958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83</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chemeClr val="bg1">
                    <a:lumMod val="75000"/>
                  </a:schemeClr>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This is a concept we haven’t addressed previously. What’s with the idea of ‘lid lamellae’?</a:t>
            </a:r>
          </a:p>
          <a:p>
            <a:r>
              <a:rPr lang="en-US" sz="1400" dirty="0">
                <a:solidFill>
                  <a:schemeClr val="bg1">
                    <a:lumMod val="50000"/>
                  </a:schemeClr>
                </a:solidFill>
              </a:rPr>
              <a:t>Newsflash: Eyelids are anatomically complex. The ‘lamella’ notion greatly simplifies their anatomy by conceptualizing the lids as being composed of only two parts—an anterior lamella, and a posterior one. </a:t>
            </a:r>
          </a:p>
          <a:p>
            <a:endParaRPr lang="en-US" sz="1400" i="1" dirty="0">
              <a:solidFill>
                <a:schemeClr val="bg1">
                  <a:lumMod val="50000"/>
                </a:schemeClr>
              </a:solidFill>
            </a:endParaRPr>
          </a:p>
          <a:p>
            <a:r>
              <a:rPr lang="en-US" sz="1400" i="1" dirty="0">
                <a:solidFill>
                  <a:schemeClr val="bg1">
                    <a:lumMod val="50000"/>
                  </a:schemeClr>
                </a:solidFill>
              </a:rPr>
              <a:t>What structures comprise each lamella?</a:t>
            </a:r>
          </a:p>
          <a:p>
            <a:r>
              <a:rPr lang="en-US" sz="1400" b="1" i="1" dirty="0"/>
              <a:t>Anterior</a:t>
            </a:r>
            <a:r>
              <a:rPr lang="en-US" sz="1400" i="1" dirty="0"/>
              <a:t>: </a:t>
            </a:r>
            <a:r>
              <a:rPr lang="en-US" sz="1400" dirty="0"/>
              <a:t>Skin and orbicularis muscle</a:t>
            </a:r>
          </a:p>
          <a:p>
            <a:r>
              <a:rPr lang="en-US" sz="1400" b="1" i="1" dirty="0"/>
              <a:t>Posterior</a:t>
            </a:r>
            <a:r>
              <a:rPr lang="en-US" sz="1400" i="1" dirty="0"/>
              <a:t>: </a:t>
            </a:r>
            <a:r>
              <a:rPr lang="en-US" sz="1400" dirty="0"/>
              <a:t>Tarsal plate and conjunctiva</a:t>
            </a:r>
          </a:p>
        </p:txBody>
      </p:sp>
      <p:sp>
        <p:nvSpPr>
          <p:cNvPr id="19" name="TextBox 18">
            <a:extLst>
              <a:ext uri="{FF2B5EF4-FFF2-40B4-BE49-F238E27FC236}">
                <a16:creationId xmlns:a16="http://schemas.microsoft.com/office/drawing/2014/main" id="{6B10A479-BCA1-40EE-B491-4D13B5362AEF}"/>
              </a:ext>
            </a:extLst>
          </p:cNvPr>
          <p:cNvSpPr txBox="1"/>
          <p:nvPr/>
        </p:nvSpPr>
        <p:spPr>
          <a:xfrm>
            <a:off x="5482780" y="5357336"/>
            <a:ext cx="2823020" cy="738664"/>
          </a:xfrm>
          <a:prstGeom prst="rect">
            <a:avLst/>
          </a:prstGeom>
          <a:solidFill>
            <a:schemeClr val="tx2">
              <a:lumMod val="60000"/>
              <a:lumOff val="40000"/>
            </a:schemeClr>
          </a:solidFill>
        </p:spPr>
        <p:txBody>
          <a:bodyPr wrap="square" rtlCol="0">
            <a:spAutoFit/>
          </a:bodyPr>
          <a:lstStyle/>
          <a:p>
            <a:r>
              <a:rPr lang="en-US" sz="1400" i="1" dirty="0">
                <a:solidFill>
                  <a:schemeClr val="accent6">
                    <a:lumMod val="50000"/>
                  </a:schemeClr>
                </a:solidFill>
              </a:rPr>
              <a:t>What comprises the dividing line between the two lamellae?</a:t>
            </a:r>
            <a:endParaRPr lang="en-US" sz="1400" dirty="0">
              <a:solidFill>
                <a:schemeClr val="accent6">
                  <a:lumMod val="50000"/>
                </a:schemeClr>
              </a:solidFill>
            </a:endParaRPr>
          </a:p>
          <a:p>
            <a:r>
              <a:rPr lang="en-US" sz="1400" dirty="0">
                <a:solidFill>
                  <a:schemeClr val="accent6">
                    <a:lumMod val="50000"/>
                  </a:schemeClr>
                </a:solidFill>
              </a:rPr>
              <a:t>The muscle of </a:t>
            </a:r>
            <a:r>
              <a:rPr lang="en-US" sz="1400" dirty="0" err="1">
                <a:solidFill>
                  <a:schemeClr val="accent6">
                    <a:lumMod val="50000"/>
                  </a:schemeClr>
                </a:solidFill>
              </a:rPr>
              <a:t>Riolan</a:t>
            </a:r>
            <a:r>
              <a:rPr lang="en-US" sz="1400" dirty="0">
                <a:solidFill>
                  <a:schemeClr val="accent6">
                    <a:lumMod val="50000"/>
                  </a:schemeClr>
                </a:solidFill>
              </a:rPr>
              <a:t>/gray line</a:t>
            </a:r>
          </a:p>
        </p:txBody>
      </p:sp>
      <p:sp>
        <p:nvSpPr>
          <p:cNvPr id="33" name="TextBox 32">
            <a:extLst>
              <a:ext uri="{FF2B5EF4-FFF2-40B4-BE49-F238E27FC236}">
                <a16:creationId xmlns:a16="http://schemas.microsoft.com/office/drawing/2014/main" id="{0930B7A9-8B64-4640-AAAD-D469E2D7C7EE}"/>
              </a:ext>
            </a:extLst>
          </p:cNvPr>
          <p:cNvSpPr txBox="1"/>
          <p:nvPr/>
        </p:nvSpPr>
        <p:spPr>
          <a:xfrm>
            <a:off x="923588" y="3392613"/>
            <a:ext cx="7346950" cy="1661993"/>
          </a:xfrm>
          <a:prstGeom prst="rect">
            <a:avLst/>
          </a:prstGeom>
          <a:solidFill>
            <a:srgbClr val="FF99FF"/>
          </a:solidFill>
        </p:spPr>
        <p:txBody>
          <a:bodyPr wrap="square" rtlCol="0">
            <a:spAutoFit/>
          </a:bodyPr>
          <a:lstStyle/>
          <a:p>
            <a:r>
              <a:rPr lang="en-US" sz="1400" i="1" dirty="0">
                <a:solidFill>
                  <a:srgbClr val="0000FF"/>
                </a:solidFill>
              </a:rPr>
              <a:t>As an important aside: Does the eyelid possess a </a:t>
            </a:r>
            <a:r>
              <a:rPr lang="en-US" sz="1400" dirty="0">
                <a:solidFill>
                  <a:srgbClr val="0000FF"/>
                </a:solidFill>
              </a:rPr>
              <a:t>middle</a:t>
            </a:r>
            <a:r>
              <a:rPr lang="en-US" sz="1400" i="1" dirty="0">
                <a:solidFill>
                  <a:srgbClr val="0000FF"/>
                </a:solidFill>
              </a:rPr>
              <a:t> lamella?</a:t>
            </a:r>
          </a:p>
          <a:p>
            <a:r>
              <a:rPr lang="en-US" sz="1400" dirty="0">
                <a:solidFill>
                  <a:srgbClr val="0000FF"/>
                </a:solidFill>
              </a:rPr>
              <a:t>Yes--both upper and lower lids are conceptualized as possessing a middle lamella</a:t>
            </a:r>
            <a:r>
              <a:rPr lang="en-US" sz="1400" dirty="0"/>
              <a:t>. However, the middle lamellae are composed of structures only found beyond the non-marginal edge of the tarsal plate (</a:t>
            </a:r>
            <a:r>
              <a:rPr lang="en-US" sz="1400" dirty="0" err="1"/>
              <a:t>ie</a:t>
            </a:r>
            <a:r>
              <a:rPr lang="en-US" sz="1400" dirty="0"/>
              <a:t>, superior to the upper plate, and inferior to the lower). </a:t>
            </a:r>
            <a:r>
              <a:rPr lang="en-US" sz="1400" dirty="0">
                <a:solidFill>
                  <a:srgbClr val="FF99FF"/>
                </a:solidFill>
              </a:rPr>
              <a:t>Thus, </a:t>
            </a:r>
            <a:r>
              <a:rPr lang="en-US" sz="1400" i="1" dirty="0">
                <a:solidFill>
                  <a:srgbClr val="FF99FF"/>
                </a:solidFill>
              </a:rPr>
              <a:t>at the location of the tarsal plate </a:t>
            </a:r>
            <a:r>
              <a:rPr lang="en-US" sz="1400" dirty="0">
                <a:solidFill>
                  <a:srgbClr val="FF99FF"/>
                </a:solidFill>
              </a:rPr>
              <a:t>(as discussed here), there is no middle lamella.</a:t>
            </a:r>
          </a:p>
          <a:p>
            <a:endParaRPr lang="en-US" sz="1400" dirty="0">
              <a:solidFill>
                <a:srgbClr val="FF99FF"/>
              </a:solidFill>
            </a:endParaRPr>
          </a:p>
          <a:p>
            <a:r>
              <a:rPr lang="en-US" dirty="0">
                <a:latin typeface="Segoe Script" panose="030B0504020000000003" pitchFamily="66" charset="0"/>
              </a:rPr>
              <a:t>Middle lamella!</a:t>
            </a:r>
          </a:p>
        </p:txBody>
      </p:sp>
      <p:cxnSp>
        <p:nvCxnSpPr>
          <p:cNvPr id="22" name="Connector: Curved 21">
            <a:extLst>
              <a:ext uri="{FF2B5EF4-FFF2-40B4-BE49-F238E27FC236}">
                <a16:creationId xmlns:a16="http://schemas.microsoft.com/office/drawing/2014/main" id="{9B00EF37-53CD-4EE4-A0CC-E416DB5CADAC}"/>
              </a:ext>
            </a:extLst>
          </p:cNvPr>
          <p:cNvCxnSpPr/>
          <p:nvPr/>
        </p:nvCxnSpPr>
        <p:spPr>
          <a:xfrm>
            <a:off x="990600" y="4843463"/>
            <a:ext cx="914400" cy="914400"/>
          </a:xfrm>
          <a:prstGeom prst="curvedConnector3">
            <a:avLst>
              <a:gd name="adj1" fmla="val -54348"/>
            </a:avLst>
          </a:prstGeom>
          <a:ln w="22225">
            <a:tailEnd type="triangle"/>
          </a:ln>
        </p:spPr>
        <p:style>
          <a:lnRef idx="1">
            <a:schemeClr val="dk1"/>
          </a:lnRef>
          <a:fillRef idx="0">
            <a:schemeClr val="dk1"/>
          </a:fillRef>
          <a:effectRef idx="0">
            <a:schemeClr val="dk1"/>
          </a:effectRef>
          <a:fontRef idx="minor">
            <a:schemeClr val="tx1"/>
          </a:fontRef>
        </p:style>
      </p:cxnSp>
      <p:sp>
        <p:nvSpPr>
          <p:cNvPr id="17" name="Text Box 14">
            <a:extLst>
              <a:ext uri="{FF2B5EF4-FFF2-40B4-BE49-F238E27FC236}">
                <a16:creationId xmlns:a16="http://schemas.microsoft.com/office/drawing/2014/main" id="{56788BA9-F5FF-43DC-80A5-F035EB94A85A}"/>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2552547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4800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3"/>
          <p:cNvSpPr>
            <a:spLocks noChangeArrowheads="1"/>
          </p:cNvSpPr>
          <p:nvPr/>
        </p:nvSpPr>
        <p:spPr bwMode="auto">
          <a:xfrm>
            <a:off x="1219200" y="3657600"/>
            <a:ext cx="3505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4" name="Rectangle 4"/>
          <p:cNvSpPr>
            <a:spLocks noChangeArrowheads="1"/>
          </p:cNvSpPr>
          <p:nvPr/>
        </p:nvSpPr>
        <p:spPr bwMode="auto">
          <a:xfrm>
            <a:off x="1219200" y="4114800"/>
            <a:ext cx="3505200" cy="4572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400"/>
          </a:p>
        </p:txBody>
      </p:sp>
      <p:sp>
        <p:nvSpPr>
          <p:cNvPr id="51205" name="Rectangle 5"/>
          <p:cNvSpPr>
            <a:spLocks noGrp="1" noChangeArrowheads="1"/>
          </p:cNvSpPr>
          <p:nvPr>
            <p:ph type="body" idx="1"/>
          </p:nvPr>
        </p:nvSpPr>
        <p:spPr/>
        <p:txBody>
          <a:bodyPr/>
          <a:lstStyle/>
          <a:p>
            <a:pPr eaLnBrk="1" hangingPunct="1"/>
            <a:r>
              <a:rPr lang="en-US" altLang="en-US" dirty="0">
                <a:solidFill>
                  <a:schemeClr val="bg1">
                    <a:lumMod val="75000"/>
                  </a:schemeClr>
                </a:solidFill>
              </a:rPr>
              <a:t>Many surgical approaches to involutional lid changes have been developed. However, the most effective approaches address the same two therapeutic goals:</a:t>
            </a:r>
          </a:p>
          <a:p>
            <a:pPr lvl="1" eaLnBrk="1" hangingPunct="1">
              <a:buFont typeface="Wingdings" panose="05000000000000000000" pitchFamily="2" charset="2"/>
              <a:buNone/>
            </a:pPr>
            <a:r>
              <a:rPr lang="en-US" altLang="en-US" dirty="0">
                <a:solidFill>
                  <a:schemeClr val="bg1">
                    <a:lumMod val="75000"/>
                  </a:schemeClr>
                </a:solidFill>
              </a:rPr>
              <a:t>1) </a:t>
            </a:r>
            <a:r>
              <a:rPr lang="en-US" altLang="en-US" dirty="0">
                <a:solidFill>
                  <a:schemeClr val="bg1">
                    <a:lumMod val="65000"/>
                  </a:schemeClr>
                </a:solidFill>
              </a:rPr>
              <a:t>Horizontal lid tightening </a:t>
            </a:r>
            <a:r>
              <a:rPr lang="en-US" altLang="en-US" dirty="0">
                <a:solidFill>
                  <a:schemeClr val="bg1">
                    <a:lumMod val="75000"/>
                  </a:schemeClr>
                </a:solidFill>
              </a:rPr>
              <a:t>to address laxity, </a:t>
            </a:r>
            <a:r>
              <a:rPr lang="en-US" altLang="en-US" b="1" dirty="0">
                <a:solidFill>
                  <a:schemeClr val="bg1">
                    <a:lumMod val="75000"/>
                  </a:schemeClr>
                </a:solidFill>
              </a:rPr>
              <a:t>and</a:t>
            </a:r>
            <a:endParaRPr lang="en-US" altLang="en-US" dirty="0">
              <a:solidFill>
                <a:schemeClr val="bg1">
                  <a:lumMod val="75000"/>
                </a:schemeClr>
              </a:solidFill>
            </a:endParaRPr>
          </a:p>
          <a:p>
            <a:pPr lvl="1" eaLnBrk="1" hangingPunct="1">
              <a:buFont typeface="Wingdings" panose="05000000000000000000" pitchFamily="2" charset="2"/>
              <a:buNone/>
            </a:pPr>
            <a:r>
              <a:rPr lang="en-US" altLang="en-US" dirty="0">
                <a:solidFill>
                  <a:schemeClr val="bg1">
                    <a:lumMod val="75000"/>
                  </a:schemeClr>
                </a:solidFill>
              </a:rPr>
              <a:t>2) Permanent re-insertion  of the lower-lid retractors</a:t>
            </a:r>
          </a:p>
          <a:p>
            <a:pPr lvl="2" eaLnBrk="1" hangingPunct="1"/>
            <a:endParaRPr lang="en-US" altLang="en-US" dirty="0">
              <a:solidFill>
                <a:schemeClr val="bg1">
                  <a:lumMod val="75000"/>
                </a:schemeClr>
              </a:solidFill>
            </a:endParaRPr>
          </a:p>
          <a:p>
            <a:pPr lvl="2" eaLnBrk="1" hangingPunct="1"/>
            <a:endParaRPr lang="en-US" altLang="en-US" dirty="0"/>
          </a:p>
        </p:txBody>
      </p:sp>
      <p:sp>
        <p:nvSpPr>
          <p:cNvPr id="51206" name="Text Box 6"/>
          <p:cNvSpPr txBox="1">
            <a:spLocks noChangeArrowheads="1"/>
          </p:cNvSpPr>
          <p:nvPr/>
        </p:nvSpPr>
        <p:spPr bwMode="auto">
          <a:xfrm>
            <a:off x="898525" y="4783138"/>
            <a:ext cx="69557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chemeClr val="bg1">
                    <a:lumMod val="75000"/>
                  </a:schemeClr>
                </a:solidFill>
              </a:rPr>
              <a:t>This is usually accomplished with a </a:t>
            </a:r>
            <a:r>
              <a:rPr lang="en-US" altLang="en-US" sz="1800" b="1" i="1" dirty="0">
                <a:solidFill>
                  <a:srgbClr val="0000FF"/>
                </a:solidFill>
              </a:rPr>
              <a:t>lateral tarsal strip</a:t>
            </a:r>
            <a:r>
              <a:rPr lang="en-US" altLang="en-US" sz="1800" b="1" dirty="0"/>
              <a:t> procedure</a:t>
            </a:r>
          </a:p>
        </p:txBody>
      </p:sp>
      <p:sp>
        <p:nvSpPr>
          <p:cNvPr id="51208" name="AutoShape 8"/>
          <p:cNvSpPr>
            <a:spLocks noChangeArrowheads="1"/>
          </p:cNvSpPr>
          <p:nvPr/>
        </p:nvSpPr>
        <p:spPr bwMode="auto">
          <a:xfrm>
            <a:off x="609600" y="3810000"/>
            <a:ext cx="228600" cy="1371600"/>
          </a:xfrm>
          <a:prstGeom prst="curvedRightArrow">
            <a:avLst>
              <a:gd name="adj1" fmla="val 120000"/>
              <a:gd name="adj2" fmla="val 240000"/>
              <a:gd name="adj3" fmla="val 33333"/>
            </a:avLst>
          </a:prstGeom>
          <a:solidFill>
            <a:schemeClr val="bg1">
              <a:lumMod val="75000"/>
            </a:schemeClr>
          </a:solidFill>
          <a:ln w="9525">
            <a:solidFill>
              <a:schemeClr val="bg1">
                <a:lumMod val="75000"/>
              </a:schemeClr>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966B17-3498-41A0-BD25-07A02CFDB6F9}" type="slidenum">
              <a:rPr lang="en-US" altLang="en-US" sz="1000" smtClean="0"/>
              <a:pPr>
                <a:spcBef>
                  <a:spcPct val="0"/>
                </a:spcBef>
                <a:buClrTx/>
                <a:buSzTx/>
                <a:buFontTx/>
                <a:buNone/>
              </a:pPr>
              <a:t>84</a:t>
            </a:fld>
            <a:endParaRPr lang="en-US" altLang="en-US" sz="1000"/>
          </a:p>
        </p:txBody>
      </p:sp>
      <p:sp>
        <p:nvSpPr>
          <p:cNvPr id="13" name="Rectangle 14">
            <a:extLst>
              <a:ext uri="{FF2B5EF4-FFF2-40B4-BE49-F238E27FC236}">
                <a16:creationId xmlns:a16="http://schemas.microsoft.com/office/drawing/2014/main" id="{7C2CBD4B-E003-413D-89EA-BB6827B9B262}"/>
              </a:ext>
            </a:extLst>
          </p:cNvPr>
          <p:cNvSpPr>
            <a:spLocks noGrp="1" noChangeArrowheads="1"/>
          </p:cNvSpPr>
          <p:nvPr>
            <p:ph type="title"/>
          </p:nvPr>
        </p:nvSpPr>
        <p:spPr>
          <a:xfrm>
            <a:off x="457200" y="122238"/>
            <a:ext cx="7543800" cy="868362"/>
          </a:xfrm>
          <a:noFill/>
        </p:spPr>
        <p:txBody>
          <a:bodyPr/>
          <a:lstStyle/>
          <a:p>
            <a:pPr eaLnBrk="1" hangingPunct="1"/>
            <a:r>
              <a:rPr lang="en-US" altLang="en-US" dirty="0"/>
              <a:t>A</a:t>
            </a:r>
          </a:p>
        </p:txBody>
      </p:sp>
      <p:sp>
        <p:nvSpPr>
          <p:cNvPr id="14" name="TextBox 13">
            <a:extLst>
              <a:ext uri="{FF2B5EF4-FFF2-40B4-BE49-F238E27FC236}">
                <a16:creationId xmlns:a16="http://schemas.microsoft.com/office/drawing/2014/main" id="{A6E7155E-270A-4301-8A4B-B0AD45B6E7F2}"/>
              </a:ext>
            </a:extLst>
          </p:cNvPr>
          <p:cNvSpPr txBox="1"/>
          <p:nvPr/>
        </p:nvSpPr>
        <p:spPr>
          <a:xfrm>
            <a:off x="1020417" y="3025170"/>
            <a:ext cx="7721462" cy="1569660"/>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Briefly, how is the lateral tarsal strip procedure performed?</a:t>
            </a:r>
          </a:p>
          <a:p>
            <a:r>
              <a:rPr lang="en-US" sz="1600" dirty="0">
                <a:solidFill>
                  <a:schemeClr val="bg1">
                    <a:lumMod val="75000"/>
                  </a:schemeClr>
                </a:solidFill>
              </a:rPr>
              <a:t>A lateral canthotomy/inferior </a:t>
            </a:r>
            <a:r>
              <a:rPr lang="en-US" sz="1600" dirty="0" err="1">
                <a:solidFill>
                  <a:schemeClr val="bg1">
                    <a:lumMod val="75000"/>
                  </a:schemeClr>
                </a:solidFill>
              </a:rPr>
              <a:t>cantholysis</a:t>
            </a:r>
            <a:r>
              <a:rPr lang="en-US" sz="1600" dirty="0">
                <a:solidFill>
                  <a:schemeClr val="bg1">
                    <a:lumMod val="75000"/>
                  </a:schemeClr>
                </a:solidFill>
              </a:rPr>
              <a:t> is performed, and the lateral aspect of    the tarsus is exposed by removing from it the </a:t>
            </a:r>
            <a:r>
              <a:rPr lang="en-US" sz="1600" b="1" dirty="0">
                <a:solidFill>
                  <a:schemeClr val="bg1">
                    <a:lumMod val="75000"/>
                  </a:schemeClr>
                </a:solidFill>
              </a:rPr>
              <a:t>anterior and posterior lid lamellae</a:t>
            </a:r>
            <a:r>
              <a:rPr lang="en-US" sz="1600" dirty="0">
                <a:solidFill>
                  <a:schemeClr val="bg1">
                    <a:lumMod val="75000"/>
                  </a:schemeClr>
                </a:solidFill>
              </a:rPr>
              <a:t>,   as well as the mucocutaneous junction at the lid margin. The lateral end is trimmed, and the newly-exposed end is sutured to the periosteum of the internal aspect of the lateral orbital wall.</a:t>
            </a:r>
          </a:p>
        </p:txBody>
      </p:sp>
      <p:sp>
        <p:nvSpPr>
          <p:cNvPr id="2" name="Oval 1">
            <a:extLst>
              <a:ext uri="{FF2B5EF4-FFF2-40B4-BE49-F238E27FC236}">
                <a16:creationId xmlns:a16="http://schemas.microsoft.com/office/drawing/2014/main" id="{A89A6B96-6E36-4444-9E81-835FE002796C}"/>
              </a:ext>
            </a:extLst>
          </p:cNvPr>
          <p:cNvSpPr/>
          <p:nvPr/>
        </p:nvSpPr>
        <p:spPr>
          <a:xfrm>
            <a:off x="4953000" y="3352800"/>
            <a:ext cx="3733800" cy="701675"/>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0CD5F8-5621-45FE-8D12-5EE0E9819D55}"/>
              </a:ext>
            </a:extLst>
          </p:cNvPr>
          <p:cNvSpPr txBox="1"/>
          <p:nvPr/>
        </p:nvSpPr>
        <p:spPr>
          <a:xfrm>
            <a:off x="1774549" y="4197459"/>
            <a:ext cx="7219950" cy="1815882"/>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This is a concept we haven’t addressed previously. What’s with the idea of ‘lid lamellae’?</a:t>
            </a:r>
          </a:p>
          <a:p>
            <a:r>
              <a:rPr lang="en-US" sz="1400" dirty="0">
                <a:solidFill>
                  <a:schemeClr val="bg1">
                    <a:lumMod val="50000"/>
                  </a:schemeClr>
                </a:solidFill>
              </a:rPr>
              <a:t>Newsflash: Eyelids are anatomically complex. The ‘lamella’ notion greatly simplifies their anatomy by conceptualizing the lids as being composed of only two parts—an anterior lamella, and a posterior one. </a:t>
            </a:r>
          </a:p>
          <a:p>
            <a:endParaRPr lang="en-US" sz="1400" i="1" dirty="0">
              <a:solidFill>
                <a:schemeClr val="bg1">
                  <a:lumMod val="50000"/>
                </a:schemeClr>
              </a:solidFill>
            </a:endParaRPr>
          </a:p>
          <a:p>
            <a:r>
              <a:rPr lang="en-US" sz="1400" i="1" dirty="0">
                <a:solidFill>
                  <a:schemeClr val="bg1">
                    <a:lumMod val="50000"/>
                  </a:schemeClr>
                </a:solidFill>
              </a:rPr>
              <a:t>What structures comprise each lamella?</a:t>
            </a:r>
          </a:p>
          <a:p>
            <a:r>
              <a:rPr lang="en-US" sz="1400" b="1" i="1" dirty="0"/>
              <a:t>Anterior</a:t>
            </a:r>
            <a:r>
              <a:rPr lang="en-US" sz="1400" i="1" dirty="0"/>
              <a:t>: </a:t>
            </a:r>
            <a:r>
              <a:rPr lang="en-US" sz="1400" dirty="0"/>
              <a:t>Skin and orbicularis muscle</a:t>
            </a:r>
          </a:p>
          <a:p>
            <a:r>
              <a:rPr lang="en-US" sz="1400" b="1" i="1" dirty="0"/>
              <a:t>Posterior</a:t>
            </a:r>
            <a:r>
              <a:rPr lang="en-US" sz="1400" i="1" dirty="0"/>
              <a:t>: </a:t>
            </a:r>
            <a:r>
              <a:rPr lang="en-US" sz="1400" dirty="0"/>
              <a:t>Tarsal plate and conjunctiva</a:t>
            </a:r>
          </a:p>
        </p:txBody>
      </p:sp>
      <p:sp>
        <p:nvSpPr>
          <p:cNvPr id="19" name="TextBox 18">
            <a:extLst>
              <a:ext uri="{FF2B5EF4-FFF2-40B4-BE49-F238E27FC236}">
                <a16:creationId xmlns:a16="http://schemas.microsoft.com/office/drawing/2014/main" id="{6B10A479-BCA1-40EE-B491-4D13B5362AEF}"/>
              </a:ext>
            </a:extLst>
          </p:cNvPr>
          <p:cNvSpPr txBox="1"/>
          <p:nvPr/>
        </p:nvSpPr>
        <p:spPr>
          <a:xfrm>
            <a:off x="5482780" y="5357336"/>
            <a:ext cx="2823020" cy="738664"/>
          </a:xfrm>
          <a:prstGeom prst="rect">
            <a:avLst/>
          </a:prstGeom>
          <a:solidFill>
            <a:schemeClr val="tx2">
              <a:lumMod val="60000"/>
              <a:lumOff val="40000"/>
            </a:schemeClr>
          </a:solidFill>
        </p:spPr>
        <p:txBody>
          <a:bodyPr wrap="square" rtlCol="0">
            <a:spAutoFit/>
          </a:bodyPr>
          <a:lstStyle/>
          <a:p>
            <a:r>
              <a:rPr lang="en-US" sz="1400" i="1" dirty="0">
                <a:solidFill>
                  <a:schemeClr val="accent6">
                    <a:lumMod val="50000"/>
                  </a:schemeClr>
                </a:solidFill>
              </a:rPr>
              <a:t>What comprises the dividing line between the two lamellae?</a:t>
            </a:r>
            <a:endParaRPr lang="en-US" sz="1400" dirty="0">
              <a:solidFill>
                <a:schemeClr val="accent6">
                  <a:lumMod val="50000"/>
                </a:schemeClr>
              </a:solidFill>
            </a:endParaRPr>
          </a:p>
          <a:p>
            <a:r>
              <a:rPr lang="en-US" sz="1400" dirty="0">
                <a:solidFill>
                  <a:schemeClr val="accent6">
                    <a:lumMod val="50000"/>
                  </a:schemeClr>
                </a:solidFill>
              </a:rPr>
              <a:t>The muscle of </a:t>
            </a:r>
            <a:r>
              <a:rPr lang="en-US" sz="1400" dirty="0" err="1">
                <a:solidFill>
                  <a:schemeClr val="accent6">
                    <a:lumMod val="50000"/>
                  </a:schemeClr>
                </a:solidFill>
              </a:rPr>
              <a:t>Riolan</a:t>
            </a:r>
            <a:r>
              <a:rPr lang="en-US" sz="1400" dirty="0">
                <a:solidFill>
                  <a:schemeClr val="accent6">
                    <a:lumMod val="50000"/>
                  </a:schemeClr>
                </a:solidFill>
              </a:rPr>
              <a:t>/gray line</a:t>
            </a:r>
          </a:p>
        </p:txBody>
      </p:sp>
      <p:sp>
        <p:nvSpPr>
          <p:cNvPr id="33" name="TextBox 32">
            <a:extLst>
              <a:ext uri="{FF2B5EF4-FFF2-40B4-BE49-F238E27FC236}">
                <a16:creationId xmlns:a16="http://schemas.microsoft.com/office/drawing/2014/main" id="{0930B7A9-8B64-4640-AAAD-D469E2D7C7EE}"/>
              </a:ext>
            </a:extLst>
          </p:cNvPr>
          <p:cNvSpPr txBox="1"/>
          <p:nvPr/>
        </p:nvSpPr>
        <p:spPr>
          <a:xfrm>
            <a:off x="923588" y="3392613"/>
            <a:ext cx="7346950" cy="1661993"/>
          </a:xfrm>
          <a:prstGeom prst="rect">
            <a:avLst/>
          </a:prstGeom>
          <a:solidFill>
            <a:srgbClr val="FF99FF"/>
          </a:solidFill>
        </p:spPr>
        <p:txBody>
          <a:bodyPr wrap="square" rtlCol="0">
            <a:spAutoFit/>
          </a:bodyPr>
          <a:lstStyle/>
          <a:p>
            <a:r>
              <a:rPr lang="en-US" sz="1400" i="1" dirty="0">
                <a:solidFill>
                  <a:srgbClr val="0000FF"/>
                </a:solidFill>
              </a:rPr>
              <a:t>As an important aside: Does the eyelid possess a </a:t>
            </a:r>
            <a:r>
              <a:rPr lang="en-US" sz="1400" dirty="0">
                <a:solidFill>
                  <a:srgbClr val="0000FF"/>
                </a:solidFill>
              </a:rPr>
              <a:t>middle</a:t>
            </a:r>
            <a:r>
              <a:rPr lang="en-US" sz="1400" i="1" dirty="0">
                <a:solidFill>
                  <a:srgbClr val="0000FF"/>
                </a:solidFill>
              </a:rPr>
              <a:t> lamella?</a:t>
            </a:r>
          </a:p>
          <a:p>
            <a:r>
              <a:rPr lang="en-US" sz="1400" dirty="0">
                <a:solidFill>
                  <a:srgbClr val="0000FF"/>
                </a:solidFill>
              </a:rPr>
              <a:t>Yes--both upper and lower lids are conceptualized as possessing a middle lamella</a:t>
            </a:r>
            <a:r>
              <a:rPr lang="en-US" sz="1400" dirty="0"/>
              <a:t>. However, the middle lamellae are composed of structures only found beyond the non-marginal edge of the tarsal plate (</a:t>
            </a:r>
            <a:r>
              <a:rPr lang="en-US" sz="1400" dirty="0" err="1"/>
              <a:t>ie</a:t>
            </a:r>
            <a:r>
              <a:rPr lang="en-US" sz="1400" dirty="0"/>
              <a:t>, superior to the upper plate, and inferior to the lower). </a:t>
            </a:r>
            <a:r>
              <a:rPr lang="en-US" sz="1400" dirty="0">
                <a:solidFill>
                  <a:srgbClr val="0000FF"/>
                </a:solidFill>
              </a:rPr>
              <a:t>Thus,</a:t>
            </a:r>
            <a:r>
              <a:rPr lang="en-US" sz="1400" i="1" dirty="0">
                <a:solidFill>
                  <a:srgbClr val="0000FF"/>
                </a:solidFill>
              </a:rPr>
              <a:t> </a:t>
            </a:r>
            <a:r>
              <a:rPr lang="en-US" sz="1400" b="1" i="1" dirty="0">
                <a:solidFill>
                  <a:srgbClr val="0000FF"/>
                </a:solidFill>
              </a:rPr>
              <a:t>at the location of the tarsal plate </a:t>
            </a:r>
            <a:r>
              <a:rPr lang="en-US" sz="1400" dirty="0">
                <a:solidFill>
                  <a:srgbClr val="0000FF"/>
                </a:solidFill>
              </a:rPr>
              <a:t>(as discussed here), there is no middle lamella.</a:t>
            </a:r>
          </a:p>
          <a:p>
            <a:endParaRPr lang="en-US" sz="1400" dirty="0">
              <a:solidFill>
                <a:srgbClr val="0000FF"/>
              </a:solidFill>
            </a:endParaRPr>
          </a:p>
          <a:p>
            <a:r>
              <a:rPr lang="en-US" dirty="0">
                <a:latin typeface="Segoe Script" panose="030B0504020000000003" pitchFamily="66" charset="0"/>
              </a:rPr>
              <a:t>Middle lamella!</a:t>
            </a:r>
          </a:p>
        </p:txBody>
      </p:sp>
      <p:cxnSp>
        <p:nvCxnSpPr>
          <p:cNvPr id="22" name="Connector: Curved 21">
            <a:extLst>
              <a:ext uri="{FF2B5EF4-FFF2-40B4-BE49-F238E27FC236}">
                <a16:creationId xmlns:a16="http://schemas.microsoft.com/office/drawing/2014/main" id="{9B00EF37-53CD-4EE4-A0CC-E416DB5CADAC}"/>
              </a:ext>
            </a:extLst>
          </p:cNvPr>
          <p:cNvCxnSpPr/>
          <p:nvPr/>
        </p:nvCxnSpPr>
        <p:spPr>
          <a:xfrm>
            <a:off x="990600" y="4843463"/>
            <a:ext cx="914400" cy="914400"/>
          </a:xfrm>
          <a:prstGeom prst="curvedConnector3">
            <a:avLst>
              <a:gd name="adj1" fmla="val -54348"/>
            </a:avLst>
          </a:prstGeom>
          <a:ln w="22225">
            <a:tailEnd type="triangle"/>
          </a:ln>
        </p:spPr>
        <p:style>
          <a:lnRef idx="1">
            <a:schemeClr val="dk1"/>
          </a:lnRef>
          <a:fillRef idx="0">
            <a:schemeClr val="dk1"/>
          </a:fillRef>
          <a:effectRef idx="0">
            <a:schemeClr val="dk1"/>
          </a:effectRef>
          <a:fontRef idx="minor">
            <a:schemeClr val="tx1"/>
          </a:fontRef>
        </p:style>
      </p:cxnSp>
      <p:sp>
        <p:nvSpPr>
          <p:cNvPr id="17" name="Text Box 14">
            <a:extLst>
              <a:ext uri="{FF2B5EF4-FFF2-40B4-BE49-F238E27FC236}">
                <a16:creationId xmlns:a16="http://schemas.microsoft.com/office/drawing/2014/main" id="{AD0AB788-64F3-479D-AA5B-DCE0CECF26E8}"/>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43023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867400" y="53340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p:cNvSpPr>
            <a:spLocks noChangeArrowheads="1"/>
          </p:cNvSpPr>
          <p:nvPr/>
        </p:nvSpPr>
        <p:spPr bwMode="auto">
          <a:xfrm>
            <a:off x="58674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0" name="Rectangle 4"/>
          <p:cNvSpPr>
            <a:spLocks noChangeArrowheads="1"/>
          </p:cNvSpPr>
          <p:nvPr/>
        </p:nvSpPr>
        <p:spPr bwMode="auto">
          <a:xfrm>
            <a:off x="5867400" y="3886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1" name="Rectangle 5"/>
          <p:cNvSpPr>
            <a:spLocks noChangeArrowheads="1"/>
          </p:cNvSpPr>
          <p:nvPr/>
        </p:nvSpPr>
        <p:spPr bwMode="auto">
          <a:xfrm>
            <a:off x="58674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2" name="Rectangle 6"/>
          <p:cNvSpPr>
            <a:spLocks noChangeArrowheads="1"/>
          </p:cNvSpPr>
          <p:nvPr/>
        </p:nvSpPr>
        <p:spPr bwMode="auto">
          <a:xfrm>
            <a:off x="58674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Rectangle 7"/>
          <p:cNvSpPr>
            <a:spLocks noChangeArrowheads="1"/>
          </p:cNvSpPr>
          <p:nvPr/>
        </p:nvSpPr>
        <p:spPr bwMode="auto">
          <a:xfrm>
            <a:off x="1143000" y="60198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4" name="Rectangle 8"/>
          <p:cNvSpPr>
            <a:spLocks noChangeArrowheads="1"/>
          </p:cNvSpPr>
          <p:nvPr/>
        </p:nvSpPr>
        <p:spPr bwMode="auto">
          <a:xfrm>
            <a:off x="1143000" y="4648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5" name="Rectangle 9"/>
          <p:cNvSpPr>
            <a:spLocks noChangeArrowheads="1"/>
          </p:cNvSpPr>
          <p:nvPr/>
        </p:nvSpPr>
        <p:spPr bwMode="auto">
          <a:xfrm>
            <a:off x="1143000" y="3124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0000FF"/>
              </a:solidFill>
            </a:endParaRPr>
          </a:p>
        </p:txBody>
      </p:sp>
      <p:sp>
        <p:nvSpPr>
          <p:cNvPr id="9226" name="Rectangle 10"/>
          <p:cNvSpPr>
            <a:spLocks noChangeArrowheads="1"/>
          </p:cNvSpPr>
          <p:nvPr/>
        </p:nvSpPr>
        <p:spPr bwMode="auto">
          <a:xfrm>
            <a:off x="1143000" y="2362200"/>
            <a:ext cx="2133600" cy="457200"/>
          </a:xfrm>
          <a:prstGeom prst="rect">
            <a:avLst/>
          </a:prstGeom>
          <a:noFill/>
          <a:ln w="9525">
            <a:no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7" name="Rectangle 11"/>
          <p:cNvSpPr>
            <a:spLocks noGrp="1" noChangeArrowheads="1"/>
          </p:cNvSpPr>
          <p:nvPr>
            <p:ph type="title"/>
          </p:nvPr>
        </p:nvSpPr>
        <p:spPr>
          <a:xfrm>
            <a:off x="457200" y="122238"/>
            <a:ext cx="7543800" cy="792162"/>
          </a:xfrm>
        </p:spPr>
        <p:txBody>
          <a:bodyPr/>
          <a:lstStyle/>
          <a:p>
            <a:pPr eaLnBrk="1" hangingPunct="1"/>
            <a:r>
              <a:rPr lang="en-US" altLang="en-US" dirty="0"/>
              <a:t>Q</a:t>
            </a:r>
          </a:p>
        </p:txBody>
      </p:sp>
      <p:sp>
        <p:nvSpPr>
          <p:cNvPr id="9228" name="Text Box 12"/>
          <p:cNvSpPr txBox="1">
            <a:spLocks noChangeArrowheads="1"/>
          </p:cNvSpPr>
          <p:nvPr/>
        </p:nvSpPr>
        <p:spPr bwMode="auto">
          <a:xfrm>
            <a:off x="838200" y="2368550"/>
            <a:ext cx="7543800" cy="4154984"/>
          </a:xfrm>
          <a:prstGeom prst="rect">
            <a:avLst/>
          </a:prstGeom>
          <a:noFill/>
          <a:ln w="9525">
            <a:noFill/>
            <a:miter lim="800000"/>
            <a:headEnd/>
            <a:tailEnd/>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rgbClr val="0000FF"/>
                </a:solidFill>
              </a:rPr>
              <a:t>      </a:t>
            </a:r>
            <a:r>
              <a:rPr lang="en-US" altLang="en-US" sz="2400" dirty="0"/>
              <a:t>Congenital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Involutional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Cicatricial</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t>
            </a:r>
          </a:p>
          <a:p>
            <a:pPr eaLnBrk="1" hangingPunct="1">
              <a:spcBef>
                <a:spcPct val="0"/>
              </a:spcBef>
              <a:buClrTx/>
              <a:buSzTx/>
              <a:buFontTx/>
              <a:buNone/>
            </a:pPr>
            <a:endParaRPr lang="en-US" altLang="en-US" sz="2400" dirty="0"/>
          </a:p>
          <a:p>
            <a:pPr eaLnBrk="1" hangingPunct="1">
              <a:spcBef>
                <a:spcPct val="0"/>
              </a:spcBef>
              <a:buClrTx/>
              <a:buSzTx/>
              <a:buFontTx/>
              <a:buNone/>
            </a:pPr>
            <a:r>
              <a:rPr lang="en-US" altLang="en-US" sz="2400" dirty="0"/>
              <a:t>     Acute Spastic</a:t>
            </a:r>
          </a:p>
        </p:txBody>
      </p:sp>
      <p:sp>
        <p:nvSpPr>
          <p:cNvPr id="9229" name="Text Box 13"/>
          <p:cNvSpPr txBox="1">
            <a:spLocks noChangeArrowheads="1"/>
          </p:cNvSpPr>
          <p:nvPr/>
        </p:nvSpPr>
        <p:spPr bwMode="auto">
          <a:xfrm>
            <a:off x="1279525" y="1746250"/>
            <a:ext cx="1873250" cy="528638"/>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Entropion</a:t>
            </a:r>
          </a:p>
        </p:txBody>
      </p:sp>
      <p:sp>
        <p:nvSpPr>
          <p:cNvPr id="9230" name="Text Box 14"/>
          <p:cNvSpPr txBox="1">
            <a:spLocks noChangeArrowheads="1"/>
          </p:cNvSpPr>
          <p:nvPr/>
        </p:nvSpPr>
        <p:spPr bwMode="auto">
          <a:xfrm>
            <a:off x="5984875" y="1757363"/>
            <a:ext cx="1854200" cy="528637"/>
          </a:xfrm>
          <a:prstGeom prst="rect">
            <a:avLst/>
          </a:prstGeom>
          <a:noFill/>
          <a:ln w="9525">
            <a:no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FF00"/>
                </a:solidFill>
              </a:rPr>
              <a:t>Ectropion</a:t>
            </a:r>
          </a:p>
        </p:txBody>
      </p:sp>
      <p:sp>
        <p:nvSpPr>
          <p:cNvPr id="92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D9644C-F3A5-4CAC-BB15-947F6317DEFA}" type="slidenum">
              <a:rPr lang="en-US" altLang="en-US" sz="1000" smtClean="0"/>
              <a:pPr>
                <a:spcBef>
                  <a:spcPct val="0"/>
                </a:spcBef>
                <a:buClrTx/>
                <a:buSzTx/>
                <a:buFontTx/>
                <a:buNone/>
              </a:pPr>
              <a:t>9</a:t>
            </a:fld>
            <a:endParaRPr lang="en-US" altLang="en-US" sz="1000"/>
          </a:p>
        </p:txBody>
      </p:sp>
      <p:sp>
        <p:nvSpPr>
          <p:cNvPr id="17" name="Text Box 12">
            <a:extLst>
              <a:ext uri="{FF2B5EF4-FFF2-40B4-BE49-F238E27FC236}">
                <a16:creationId xmlns:a16="http://schemas.microsoft.com/office/drawing/2014/main" id="{A5C41969-7B2B-44AF-9F50-6F7FDD126543}"/>
              </a:ext>
            </a:extLst>
          </p:cNvPr>
          <p:cNvSpPr txBox="1">
            <a:spLocks noChangeArrowheads="1"/>
          </p:cNvSpPr>
          <p:nvPr/>
        </p:nvSpPr>
        <p:spPr bwMode="auto">
          <a:xfrm>
            <a:off x="3613150" y="1752600"/>
            <a:ext cx="1917700" cy="528638"/>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solidFill>
                  <a:srgbClr val="0000FF"/>
                </a:solidFill>
              </a:rPr>
              <a:t>Categories</a:t>
            </a:r>
          </a:p>
        </p:txBody>
      </p:sp>
      <p:sp>
        <p:nvSpPr>
          <p:cNvPr id="18" name="TextBox 17">
            <a:extLst>
              <a:ext uri="{FF2B5EF4-FFF2-40B4-BE49-F238E27FC236}">
                <a16:creationId xmlns:a16="http://schemas.microsoft.com/office/drawing/2014/main" id="{2B6F6C9C-8E64-4BA7-996E-DD070170DE57}"/>
              </a:ext>
            </a:extLst>
          </p:cNvPr>
          <p:cNvSpPr txBox="1"/>
          <p:nvPr/>
        </p:nvSpPr>
        <p:spPr>
          <a:xfrm>
            <a:off x="5110409" y="1404521"/>
            <a:ext cx="3881191" cy="338554"/>
          </a:xfrm>
          <a:prstGeom prst="rect">
            <a:avLst/>
          </a:prstGeom>
          <a:solidFill>
            <a:srgbClr val="FFC000"/>
          </a:solidFill>
        </p:spPr>
        <p:txBody>
          <a:bodyPr wrap="none" rtlCol="0">
            <a:spAutoFit/>
          </a:bodyPr>
          <a:lstStyle/>
          <a:p>
            <a:r>
              <a:rPr lang="en-US" sz="1600" i="1" dirty="0"/>
              <a:t>Of the six, which can result in </a:t>
            </a:r>
            <a:r>
              <a:rPr lang="en-US" sz="1600" dirty="0"/>
              <a:t>ectropion</a:t>
            </a:r>
            <a:r>
              <a:rPr lang="en-US" sz="1600" i="1" dirty="0"/>
              <a:t>?</a:t>
            </a:r>
          </a:p>
        </p:txBody>
      </p:sp>
      <p:sp>
        <p:nvSpPr>
          <p:cNvPr id="19" name="Text Box 9">
            <a:extLst>
              <a:ext uri="{FF2B5EF4-FFF2-40B4-BE49-F238E27FC236}">
                <a16:creationId xmlns:a16="http://schemas.microsoft.com/office/drawing/2014/main" id="{4765DC9B-D34B-46B0-9B05-E63754ACA4D9}"/>
              </a:ext>
            </a:extLst>
          </p:cNvPr>
          <p:cNvSpPr txBox="1">
            <a:spLocks noChangeArrowheads="1"/>
          </p:cNvSpPr>
          <p:nvPr/>
        </p:nvSpPr>
        <p:spPr bwMode="auto">
          <a:xfrm>
            <a:off x="57150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a:p>
            <a:pPr algn="ctr" eaLnBrk="1" hangingPunct="1">
              <a:spcBef>
                <a:spcPct val="0"/>
              </a:spcBef>
              <a:buClrTx/>
              <a:buSzTx/>
              <a:buFontTx/>
              <a:buNone/>
            </a:pPr>
            <a:endParaRPr lang="en-US" altLang="en-US" sz="2400" b="1" i="1" dirty="0">
              <a:solidFill>
                <a:srgbClr val="0000FF"/>
              </a:solidFill>
            </a:endParaRPr>
          </a:p>
          <a:p>
            <a:pPr algn="ctr" eaLnBrk="1" hangingPunct="1">
              <a:spcBef>
                <a:spcPct val="0"/>
              </a:spcBef>
              <a:buClrTx/>
              <a:buSzTx/>
              <a:buFontTx/>
              <a:buNone/>
            </a:pPr>
            <a:r>
              <a:rPr lang="en-US" altLang="en-US" sz="2400" b="1" i="1" dirty="0">
                <a:solidFill>
                  <a:srgbClr val="0000FF"/>
                </a:solidFill>
              </a:rPr>
              <a:t>?</a:t>
            </a:r>
          </a:p>
        </p:txBody>
      </p:sp>
      <p:sp>
        <p:nvSpPr>
          <p:cNvPr id="20" name="Text Box 9">
            <a:extLst>
              <a:ext uri="{FF2B5EF4-FFF2-40B4-BE49-F238E27FC236}">
                <a16:creationId xmlns:a16="http://schemas.microsoft.com/office/drawing/2014/main" id="{FE9B57B2-D2D4-459C-BC64-1798FAD23670}"/>
              </a:ext>
            </a:extLst>
          </p:cNvPr>
          <p:cNvSpPr txBox="1">
            <a:spLocks noChangeArrowheads="1"/>
          </p:cNvSpPr>
          <p:nvPr/>
        </p:nvSpPr>
        <p:spPr bwMode="auto">
          <a:xfrm>
            <a:off x="3352800" y="2368550"/>
            <a:ext cx="2514600" cy="4154984"/>
          </a:xfrm>
          <a:prstGeom prst="rect">
            <a:avLst/>
          </a:prstGeom>
          <a:no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0000FF"/>
                </a:solidFill>
              </a:rPr>
              <a:t>Congenital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Involutional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Paralytic</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Cicatricial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Mechanical</a:t>
            </a:r>
          </a:p>
          <a:p>
            <a:pPr algn="ctr" eaLnBrk="1" hangingPunct="1">
              <a:spcBef>
                <a:spcPct val="0"/>
              </a:spcBef>
              <a:buClrTx/>
              <a:buSzTx/>
              <a:buFontTx/>
              <a:buNone/>
            </a:pPr>
            <a:endParaRPr lang="en-US" altLang="en-US" sz="2400" dirty="0">
              <a:solidFill>
                <a:srgbClr val="0000FF"/>
              </a:solidFill>
            </a:endParaRPr>
          </a:p>
          <a:p>
            <a:pPr algn="ctr" eaLnBrk="1" hangingPunct="1">
              <a:spcBef>
                <a:spcPct val="0"/>
              </a:spcBef>
              <a:buClrTx/>
              <a:buSzTx/>
              <a:buFontTx/>
              <a:buNone/>
            </a:pPr>
            <a:r>
              <a:rPr lang="en-US" altLang="en-US" sz="2400" dirty="0">
                <a:solidFill>
                  <a:srgbClr val="0000FF"/>
                </a:solidFill>
              </a:rPr>
              <a:t>Acute Spastic</a:t>
            </a:r>
          </a:p>
        </p:txBody>
      </p:sp>
      <p:sp>
        <p:nvSpPr>
          <p:cNvPr id="21" name="Text Box 14">
            <a:extLst>
              <a:ext uri="{FF2B5EF4-FFF2-40B4-BE49-F238E27FC236}">
                <a16:creationId xmlns:a16="http://schemas.microsoft.com/office/drawing/2014/main" id="{6A5AFD07-B0A9-40B0-8DBC-DD76DED4F766}"/>
              </a:ext>
            </a:extLst>
          </p:cNvPr>
          <p:cNvSpPr txBox="1">
            <a:spLocks noChangeArrowheads="1"/>
          </p:cNvSpPr>
          <p:nvPr/>
        </p:nvSpPr>
        <p:spPr bwMode="auto">
          <a:xfrm>
            <a:off x="3379237" y="319088"/>
            <a:ext cx="2379177" cy="40011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bg1"/>
                </a:solidFill>
              </a:rPr>
              <a:t>Spastic Entropion</a:t>
            </a:r>
          </a:p>
        </p:txBody>
      </p:sp>
    </p:spTree>
    <p:extLst>
      <p:ext uri="{BB962C8B-B14F-4D97-AF65-F5344CB8AC3E}">
        <p14:creationId xmlns:p14="http://schemas.microsoft.com/office/powerpoint/2010/main" val="3998720568"/>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260</TotalTime>
  <Words>9190</Words>
  <Application>Microsoft Office PowerPoint</Application>
  <PresentationFormat>On-screen Show (4:3)</PresentationFormat>
  <Paragraphs>1403</Paragraphs>
  <Slides>84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Segoe Script</vt:lpstr>
      <vt:lpstr>Wingdings</vt:lpstr>
      <vt:lpstr>Network</vt:lpstr>
      <vt:lpstr>Q</vt:lpstr>
      <vt:lpstr>A</vt:lpstr>
      <vt:lpstr>Q</vt:lpstr>
      <vt:lpstr>A</vt:lpstr>
      <vt:lpstr>Q</vt:lpstr>
      <vt:lpstr>A</vt:lpstr>
      <vt:lpstr>Q</vt:lpstr>
      <vt:lpstr>A</vt:lpstr>
      <vt:lpstr>Q</vt:lpstr>
      <vt:lpstr>A</vt:lpstr>
      <vt:lpstr>A</vt:lpstr>
      <vt:lpstr>Q</vt:lpstr>
      <vt:lpstr>A</vt:lpstr>
      <vt:lpstr>A</vt:lpstr>
      <vt:lpstr>A</vt:lpstr>
      <vt:lpstr>Q</vt:lpstr>
      <vt:lpstr>A</vt:lpstr>
      <vt:lpstr>Q</vt:lpstr>
      <vt:lpstr>A</vt:lpstr>
      <vt:lpstr>PowerPoint Presentation</vt:lpstr>
      <vt:lpstr>Q</vt:lpstr>
      <vt:lpstr>A</vt:lpstr>
      <vt:lpstr>Q</vt:lpstr>
      <vt:lpstr>Q/A</vt:lpstr>
      <vt:lpstr>A</vt:lpstr>
      <vt:lpstr>PowerPoint Presentation</vt:lpstr>
      <vt:lpstr>PowerPoint Presentation</vt:lpstr>
      <vt:lpstr>PowerPoint Presentation</vt:lpstr>
      <vt:lpstr>Q</vt:lpstr>
      <vt:lpstr>A</vt:lpstr>
      <vt:lpstr>Q</vt:lpstr>
      <vt:lpstr>A</vt:lpstr>
      <vt:lpstr>Q</vt:lpstr>
      <vt:lpstr>A/Q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Q/A</vt:lpstr>
      <vt:lpstr>A</vt:lpstr>
      <vt:lpstr>Q</vt:lpstr>
      <vt:lpstr>A</vt:lpstr>
      <vt:lpstr>Q</vt:lpstr>
      <vt:lpstr>A</vt:lpstr>
      <vt:lpstr>A</vt:lpstr>
      <vt:lpstr>PowerPoint Presentation</vt:lpstr>
      <vt:lpstr>PowerPoint Presentation</vt:lpstr>
      <vt:lpstr>Q</vt:lpstr>
      <vt:lpstr>A</vt:lpstr>
      <vt:lpstr>Q</vt:lpstr>
      <vt:lpstr>A</vt:lpstr>
      <vt:lpstr>Q</vt:lpstr>
      <vt:lpstr>A</vt:lpstr>
      <vt:lpstr>PowerPoint Presentation</vt:lpstr>
      <vt:lpstr>Q</vt:lpstr>
      <vt:lpstr>A</vt:lpstr>
      <vt:lpstr>Q</vt:lpstr>
      <vt:lpstr>A</vt:lpstr>
      <vt:lpstr>A</vt:lpstr>
      <vt:lpstr>A</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B. Flynn</dc:creator>
  <cp:lastModifiedBy>Steven Flynn</cp:lastModifiedBy>
  <cp:revision>47</cp:revision>
  <dcterms:created xsi:type="dcterms:W3CDTF">2008-09-07T16:15:42Z</dcterms:created>
  <dcterms:modified xsi:type="dcterms:W3CDTF">2021-01-18T17:42:29Z</dcterms:modified>
</cp:coreProperties>
</file>