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38"/>
  </p:notesMasterIdLst>
  <p:sldIdLst>
    <p:sldId id="301" r:id="rId2"/>
    <p:sldId id="409" r:id="rId3"/>
    <p:sldId id="507" r:id="rId4"/>
    <p:sldId id="410" r:id="rId5"/>
    <p:sldId id="405" r:id="rId6"/>
    <p:sldId id="411" r:id="rId7"/>
    <p:sldId id="412" r:id="rId8"/>
    <p:sldId id="508" r:id="rId9"/>
    <p:sldId id="509" r:id="rId10"/>
    <p:sldId id="510" r:id="rId11"/>
    <p:sldId id="511" r:id="rId12"/>
    <p:sldId id="512" r:id="rId13"/>
    <p:sldId id="513" r:id="rId14"/>
    <p:sldId id="514" r:id="rId15"/>
    <p:sldId id="454" r:id="rId16"/>
    <p:sldId id="455" r:id="rId17"/>
    <p:sldId id="456" r:id="rId18"/>
    <p:sldId id="515" r:id="rId19"/>
    <p:sldId id="516" r:id="rId20"/>
    <p:sldId id="529" r:id="rId21"/>
    <p:sldId id="530" r:id="rId22"/>
    <p:sldId id="531" r:id="rId23"/>
    <p:sldId id="532" r:id="rId24"/>
    <p:sldId id="533" r:id="rId25"/>
    <p:sldId id="534" r:id="rId26"/>
    <p:sldId id="535" r:id="rId27"/>
    <p:sldId id="536" r:id="rId28"/>
    <p:sldId id="457" r:id="rId29"/>
    <p:sldId id="458" r:id="rId30"/>
    <p:sldId id="517" r:id="rId31"/>
    <p:sldId id="459" r:id="rId32"/>
    <p:sldId id="518" r:id="rId33"/>
    <p:sldId id="460" r:id="rId34"/>
    <p:sldId id="461" r:id="rId35"/>
    <p:sldId id="519" r:id="rId36"/>
    <p:sldId id="462" r:id="rId37"/>
    <p:sldId id="581" r:id="rId38"/>
    <p:sldId id="408" r:id="rId39"/>
    <p:sldId id="463" r:id="rId40"/>
    <p:sldId id="464" r:id="rId41"/>
    <p:sldId id="520" r:id="rId42"/>
    <p:sldId id="468" r:id="rId43"/>
    <p:sldId id="521" r:id="rId44"/>
    <p:sldId id="469" r:id="rId45"/>
    <p:sldId id="470" r:id="rId46"/>
    <p:sldId id="471" r:id="rId47"/>
    <p:sldId id="593" r:id="rId48"/>
    <p:sldId id="597" r:id="rId49"/>
    <p:sldId id="598" r:id="rId50"/>
    <p:sldId id="596" r:id="rId51"/>
    <p:sldId id="601" r:id="rId52"/>
    <p:sldId id="602" r:id="rId53"/>
    <p:sldId id="600" r:id="rId54"/>
    <p:sldId id="603" r:id="rId55"/>
    <p:sldId id="604" r:id="rId56"/>
    <p:sldId id="605" r:id="rId57"/>
    <p:sldId id="606" r:id="rId58"/>
    <p:sldId id="472" r:id="rId59"/>
    <p:sldId id="594" r:id="rId60"/>
    <p:sldId id="473" r:id="rId61"/>
    <p:sldId id="474" r:id="rId62"/>
    <p:sldId id="475" r:id="rId63"/>
    <p:sldId id="476" r:id="rId64"/>
    <p:sldId id="607" r:id="rId65"/>
    <p:sldId id="477" r:id="rId66"/>
    <p:sldId id="478" r:id="rId67"/>
    <p:sldId id="479" r:id="rId68"/>
    <p:sldId id="480" r:id="rId69"/>
    <p:sldId id="481" r:id="rId70"/>
    <p:sldId id="482" r:id="rId71"/>
    <p:sldId id="483" r:id="rId72"/>
    <p:sldId id="484" r:id="rId73"/>
    <p:sldId id="485" r:id="rId74"/>
    <p:sldId id="486" r:id="rId75"/>
    <p:sldId id="487" r:id="rId76"/>
    <p:sldId id="488" r:id="rId77"/>
    <p:sldId id="489" r:id="rId78"/>
    <p:sldId id="490" r:id="rId79"/>
    <p:sldId id="491" r:id="rId80"/>
    <p:sldId id="492" r:id="rId81"/>
    <p:sldId id="493" r:id="rId82"/>
    <p:sldId id="494" r:id="rId83"/>
    <p:sldId id="495" r:id="rId84"/>
    <p:sldId id="496" r:id="rId85"/>
    <p:sldId id="497" r:id="rId86"/>
    <p:sldId id="498" r:id="rId87"/>
    <p:sldId id="499" r:id="rId88"/>
    <p:sldId id="608" r:id="rId89"/>
    <p:sldId id="500" r:id="rId90"/>
    <p:sldId id="591" r:id="rId91"/>
    <p:sldId id="503" r:id="rId92"/>
    <p:sldId id="590" r:id="rId93"/>
    <p:sldId id="523" r:id="rId94"/>
    <p:sldId id="589" r:id="rId95"/>
    <p:sldId id="505" r:id="rId96"/>
    <p:sldId id="524" r:id="rId97"/>
    <p:sldId id="467" r:id="rId98"/>
    <p:sldId id="544" r:id="rId99"/>
    <p:sldId id="546" r:id="rId100"/>
    <p:sldId id="609" r:id="rId101"/>
    <p:sldId id="547" r:id="rId102"/>
    <p:sldId id="551" r:id="rId103"/>
    <p:sldId id="549" r:id="rId104"/>
    <p:sldId id="550" r:id="rId105"/>
    <p:sldId id="552" r:id="rId106"/>
    <p:sldId id="525" r:id="rId107"/>
    <p:sldId id="553" r:id="rId108"/>
    <p:sldId id="555" r:id="rId109"/>
    <p:sldId id="570" r:id="rId110"/>
    <p:sldId id="571" r:id="rId111"/>
    <p:sldId id="565" r:id="rId112"/>
    <p:sldId id="566" r:id="rId113"/>
    <p:sldId id="567" r:id="rId114"/>
    <p:sldId id="568" r:id="rId115"/>
    <p:sldId id="584" r:id="rId116"/>
    <p:sldId id="585" r:id="rId117"/>
    <p:sldId id="610" r:id="rId118"/>
    <p:sldId id="569" r:id="rId119"/>
    <p:sldId id="586" r:id="rId120"/>
    <p:sldId id="587" r:id="rId121"/>
    <p:sldId id="575" r:id="rId122"/>
    <p:sldId id="588" r:id="rId123"/>
    <p:sldId id="611" r:id="rId124"/>
    <p:sldId id="577" r:id="rId125"/>
    <p:sldId id="426" r:id="rId126"/>
    <p:sldId id="537" r:id="rId127"/>
    <p:sldId id="538" r:id="rId128"/>
    <p:sldId id="539" r:id="rId129"/>
    <p:sldId id="540" r:id="rId130"/>
    <p:sldId id="542" r:id="rId131"/>
    <p:sldId id="578" r:id="rId132"/>
    <p:sldId id="543" r:id="rId133"/>
    <p:sldId id="592" r:id="rId134"/>
    <p:sldId id="558" r:id="rId135"/>
    <p:sldId id="559" r:id="rId136"/>
    <p:sldId id="560" r:id="rId1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CCCCFF"/>
    <a:srgbClr val="99CCFF"/>
    <a:srgbClr val="0000FF"/>
    <a:srgbClr val="FF99FF"/>
    <a:srgbClr val="9F9F9F"/>
    <a:srgbClr val="FF5050"/>
    <a:srgbClr val="FFFF99"/>
    <a:srgbClr val="CCEC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467" autoAdjust="0"/>
  </p:normalViewPr>
  <p:slideViewPr>
    <p:cSldViewPr>
      <p:cViewPr varScale="1">
        <p:scale>
          <a:sx n="72" d="100"/>
          <a:sy n="72" d="100"/>
        </p:scale>
        <p:origin x="132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notesMaster" Target="notesMasters/notes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A62283-0E17-4D19-9AE4-A5B4954F179E}" type="datetimeFigureOut">
              <a:rPr lang="en-US" smtClean="0"/>
              <a:t>6/28/2022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B163DA-7DF4-425A-981C-498D96ABB219}" type="slidenum">
              <a:rPr lang="en-US" smtClean="0"/>
              <a:t>‹#›</a:t>
            </a:fld>
            <a:endParaRPr lang="en-US"/>
          </a:p>
        </p:txBody>
      </p:sp>
    </p:spTree>
    <p:extLst>
      <p:ext uri="{BB962C8B-B14F-4D97-AF65-F5344CB8AC3E}">
        <p14:creationId xmlns:p14="http://schemas.microsoft.com/office/powerpoint/2010/main" val="1788904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7"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a:t>Click to edit Master title style</a:t>
            </a:r>
          </a:p>
        </p:txBody>
      </p:sp>
      <p:sp>
        <p:nvSpPr>
          <p:cNvPr id="614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pPr>
              <a:defRPr/>
            </a:pPr>
            <a:fld id="{D402C7D7-5186-45D2-A522-ADF5790747D8}" type="slidenum">
              <a:rPr lang="en-US" altLang="en-US"/>
              <a:pPr>
                <a:defRPr/>
              </a:pPr>
              <a:t>‹#›</a:t>
            </a:fld>
            <a:endParaRPr lang="en-US" altLang="en-US"/>
          </a:p>
        </p:txBody>
      </p:sp>
    </p:spTree>
    <p:extLst>
      <p:ext uri="{BB962C8B-B14F-4D97-AF65-F5344CB8AC3E}">
        <p14:creationId xmlns:p14="http://schemas.microsoft.com/office/powerpoint/2010/main" val="4069873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C74FFD-BE89-4AF3-A0A3-BA3038CB0A89}" type="slidenum">
              <a:rPr lang="en-US" altLang="en-US"/>
              <a:pPr>
                <a:defRPr/>
              </a:pPr>
              <a:t>‹#›</a:t>
            </a:fld>
            <a:endParaRPr lang="en-US" altLang="en-US"/>
          </a:p>
        </p:txBody>
      </p:sp>
    </p:spTree>
    <p:extLst>
      <p:ext uri="{BB962C8B-B14F-4D97-AF65-F5344CB8AC3E}">
        <p14:creationId xmlns:p14="http://schemas.microsoft.com/office/powerpoint/2010/main" val="2540060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29477109-5E2D-4573-803F-11360ABAD4EA}" type="slidenum">
              <a:rPr lang="en-US" altLang="en-US"/>
              <a:pPr>
                <a:defRPr/>
              </a:pPr>
              <a:t>‹#›</a:t>
            </a:fld>
            <a:endParaRPr lang="en-US" altLang="en-US"/>
          </a:p>
        </p:txBody>
      </p:sp>
    </p:spTree>
    <p:extLst>
      <p:ext uri="{BB962C8B-B14F-4D97-AF65-F5344CB8AC3E}">
        <p14:creationId xmlns:p14="http://schemas.microsoft.com/office/powerpoint/2010/main" val="1532758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C3D0DB06-924B-45E5-94D1-6781A6646192}" type="slidenum">
              <a:rPr lang="en-US" altLang="en-US"/>
              <a:pPr>
                <a:defRPr/>
              </a:pPr>
              <a:t>‹#›</a:t>
            </a:fld>
            <a:endParaRPr lang="en-US" altLang="en-US"/>
          </a:p>
        </p:txBody>
      </p:sp>
    </p:spTree>
    <p:extLst>
      <p:ext uri="{BB962C8B-B14F-4D97-AF65-F5344CB8AC3E}">
        <p14:creationId xmlns:p14="http://schemas.microsoft.com/office/powerpoint/2010/main" val="1686606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3F94D0FA-DA57-4690-9390-A86FAC874D91}" type="slidenum">
              <a:rPr lang="en-US" altLang="en-US"/>
              <a:pPr>
                <a:defRPr/>
              </a:pPr>
              <a:t>‹#›</a:t>
            </a:fld>
            <a:endParaRPr lang="en-US" altLang="en-US"/>
          </a:p>
        </p:txBody>
      </p:sp>
    </p:spTree>
    <p:extLst>
      <p:ext uri="{BB962C8B-B14F-4D97-AF65-F5344CB8AC3E}">
        <p14:creationId xmlns:p14="http://schemas.microsoft.com/office/powerpoint/2010/main" val="251717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879A7556-3D5E-4DC2-B134-6E841EF6D590}" type="slidenum">
              <a:rPr lang="en-US" altLang="en-US"/>
              <a:pPr>
                <a:defRPr/>
              </a:pPr>
              <a:t>‹#›</a:t>
            </a:fld>
            <a:endParaRPr lang="en-US" altLang="en-US"/>
          </a:p>
        </p:txBody>
      </p:sp>
    </p:spTree>
    <p:extLst>
      <p:ext uri="{BB962C8B-B14F-4D97-AF65-F5344CB8AC3E}">
        <p14:creationId xmlns:p14="http://schemas.microsoft.com/office/powerpoint/2010/main" val="1250278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298F15B2-2265-4A86-983A-E7F844A28B5C}" type="slidenum">
              <a:rPr lang="en-US" altLang="en-US"/>
              <a:pPr>
                <a:defRPr/>
              </a:pPr>
              <a:t>‹#›</a:t>
            </a:fld>
            <a:endParaRPr lang="en-US" altLang="en-US"/>
          </a:p>
        </p:txBody>
      </p:sp>
    </p:spTree>
    <p:extLst>
      <p:ext uri="{BB962C8B-B14F-4D97-AF65-F5344CB8AC3E}">
        <p14:creationId xmlns:p14="http://schemas.microsoft.com/office/powerpoint/2010/main" val="1195507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67CA4F21-0928-4F68-A2DA-32BE65688C2B}" type="slidenum">
              <a:rPr lang="en-US" altLang="en-US"/>
              <a:pPr>
                <a:defRPr/>
              </a:pPr>
              <a:t>‹#›</a:t>
            </a:fld>
            <a:endParaRPr lang="en-US" altLang="en-US"/>
          </a:p>
        </p:txBody>
      </p:sp>
    </p:spTree>
    <p:extLst>
      <p:ext uri="{BB962C8B-B14F-4D97-AF65-F5344CB8AC3E}">
        <p14:creationId xmlns:p14="http://schemas.microsoft.com/office/powerpoint/2010/main" val="4133314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AA4EBA92-F27F-4AF1-A344-7473978F126B}" type="slidenum">
              <a:rPr lang="en-US" altLang="en-US"/>
              <a:pPr>
                <a:defRPr/>
              </a:pPr>
              <a:t>‹#›</a:t>
            </a:fld>
            <a:endParaRPr lang="en-US" altLang="en-US"/>
          </a:p>
        </p:txBody>
      </p:sp>
    </p:spTree>
    <p:extLst>
      <p:ext uri="{BB962C8B-B14F-4D97-AF65-F5344CB8AC3E}">
        <p14:creationId xmlns:p14="http://schemas.microsoft.com/office/powerpoint/2010/main" val="2152207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9727C1FA-3899-4CE7-8505-A28EE33904E6}" type="slidenum">
              <a:rPr lang="en-US" altLang="en-US"/>
              <a:pPr>
                <a:defRPr/>
              </a:pPr>
              <a:t>‹#›</a:t>
            </a:fld>
            <a:endParaRPr lang="en-US" altLang="en-US"/>
          </a:p>
        </p:txBody>
      </p:sp>
    </p:spTree>
    <p:extLst>
      <p:ext uri="{BB962C8B-B14F-4D97-AF65-F5344CB8AC3E}">
        <p14:creationId xmlns:p14="http://schemas.microsoft.com/office/powerpoint/2010/main" val="3798102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A73CAB59-3DFA-4DAB-89E4-666A41CAC4C2}" type="slidenum">
              <a:rPr lang="en-US" altLang="en-US"/>
              <a:pPr>
                <a:defRPr/>
              </a:pPr>
              <a:t>‹#›</a:t>
            </a:fld>
            <a:endParaRPr lang="en-US" altLang="en-US"/>
          </a:p>
        </p:txBody>
      </p:sp>
    </p:spTree>
    <p:extLst>
      <p:ext uri="{BB962C8B-B14F-4D97-AF65-F5344CB8AC3E}">
        <p14:creationId xmlns:p14="http://schemas.microsoft.com/office/powerpoint/2010/main" val="435024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5"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5126"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ltLang="en-US"/>
          </a:p>
        </p:txBody>
      </p:sp>
      <p:sp>
        <p:nvSpPr>
          <p:cNvPr id="5127" name="Rectangle 7"/>
          <p:cNvSpPr>
            <a:spLocks noGrp="1" noChangeArrowheads="1"/>
          </p:cNvSpPr>
          <p:nvPr>
            <p:ph type="sldNum" sz="quarter" idx="4"/>
          </p:nvPr>
        </p:nvSpPr>
        <p:spPr bwMode="auto">
          <a:xfrm>
            <a:off x="7017707" y="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fld id="{015C4E9B-5ADF-4051-9EB2-D036A41FF2ED}"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1"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2"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0"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2"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8"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9"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0"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1"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2"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3"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816"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381000" y="1143000"/>
            <a:ext cx="8229600" cy="5638800"/>
          </a:xfrm>
        </p:spPr>
        <p:txBody>
          <a:bodyPr/>
          <a:lstStyle/>
          <a:p>
            <a:pPr eaLnBrk="1" hangingPunct="1"/>
            <a:r>
              <a:rPr lang="en-US" i="1" dirty="0"/>
              <a:t>Aberrations</a:t>
            </a:r>
            <a:r>
              <a:rPr lang="en-US" dirty="0"/>
              <a:t> are phenomena that degrade   the quality of the image formed by an optical system</a:t>
            </a:r>
          </a:p>
        </p:txBody>
      </p:sp>
      <p:sp>
        <p:nvSpPr>
          <p:cNvPr id="4099" name="Rectangle 4"/>
          <p:cNvSpPr>
            <a:spLocks noGrp="1" noChangeArrowheads="1"/>
          </p:cNvSpPr>
          <p:nvPr>
            <p:ph type="title"/>
          </p:nvPr>
        </p:nvSpPr>
        <p:spPr>
          <a:xfrm>
            <a:off x="457200" y="152400"/>
            <a:ext cx="7543800" cy="685800"/>
          </a:xfrm>
          <a:noFill/>
        </p:spPr>
        <p:txBody>
          <a:bodyPr/>
          <a:lstStyle/>
          <a:p>
            <a:pPr eaLnBrk="1" hangingPunct="1"/>
            <a:r>
              <a:rPr lang="en-US"/>
              <a:t>Aberrations</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dirty="0"/>
              <a:t>Back in the day, only three aberrations        were addressed by clinicians:</a:t>
            </a:r>
          </a:p>
          <a:p>
            <a:pPr marL="344487" lvl="1" indent="0">
              <a:buNone/>
            </a:pPr>
            <a:r>
              <a:rPr lang="en-US" dirty="0"/>
              <a:t>1) </a:t>
            </a:r>
            <a:r>
              <a:rPr lang="en-US" dirty="0">
                <a:solidFill>
                  <a:srgbClr val="0000FF"/>
                </a:solidFill>
              </a:rPr>
              <a:t>Spherical error (</a:t>
            </a:r>
            <a:r>
              <a:rPr lang="en-US" dirty="0" err="1">
                <a:solidFill>
                  <a:srgbClr val="0000FF"/>
                </a:solidFill>
              </a:rPr>
              <a:t>ie</a:t>
            </a:r>
            <a:r>
              <a:rPr lang="en-US" dirty="0">
                <a:solidFill>
                  <a:srgbClr val="0000FF"/>
                </a:solidFill>
              </a:rPr>
              <a:t>, myopia/hyperopia)</a:t>
            </a:r>
          </a:p>
          <a:p>
            <a:pPr marL="344487" lvl="1" indent="0">
              <a:buNone/>
            </a:pPr>
            <a:r>
              <a:rPr lang="en-US" dirty="0"/>
              <a:t>2) </a:t>
            </a:r>
            <a:r>
              <a:rPr lang="en-US" dirty="0">
                <a:solidFill>
                  <a:srgbClr val="0000FF"/>
                </a:solidFill>
              </a:rPr>
              <a:t>Regular astigmatism</a:t>
            </a:r>
          </a:p>
          <a:p>
            <a:pPr lvl="2"/>
            <a:r>
              <a:rPr lang="en-US" i="1" dirty="0">
                <a:solidFill>
                  <a:schemeClr val="bg1"/>
                </a:solidFill>
              </a:rPr>
              <a:t>Regular</a:t>
            </a:r>
            <a:r>
              <a:rPr lang="en-US" dirty="0">
                <a:solidFill>
                  <a:schemeClr val="bg1"/>
                </a:solidFill>
              </a:rPr>
              <a:t> meaning ‘that which can be corrected with cylindrical lenses’</a:t>
            </a:r>
          </a:p>
          <a:p>
            <a:pPr marL="344487" lvl="1" indent="0">
              <a:buNone/>
            </a:pPr>
            <a:r>
              <a:rPr lang="en-US" dirty="0"/>
              <a:t>3) </a:t>
            </a:r>
            <a:r>
              <a:rPr lang="en-US" dirty="0">
                <a:solidFill>
                  <a:srgbClr val="0000FF"/>
                </a:solidFill>
              </a:rPr>
              <a:t>Irregular astigmatism</a:t>
            </a:r>
          </a:p>
          <a:p>
            <a:pPr lvl="2"/>
            <a:r>
              <a:rPr lang="en-US" i="1" dirty="0">
                <a:solidFill>
                  <a:schemeClr val="bg1"/>
                </a:solidFill>
              </a:rPr>
              <a:t>Irregular</a:t>
            </a:r>
            <a:r>
              <a:rPr lang="en-US" dirty="0">
                <a:solidFill>
                  <a:schemeClr val="bg1"/>
                </a:solidFill>
              </a:rPr>
              <a:t> meaning ‘that which </a:t>
            </a:r>
            <a:r>
              <a:rPr lang="en-US" b="1" dirty="0">
                <a:solidFill>
                  <a:schemeClr val="bg1"/>
                </a:solidFill>
              </a:rPr>
              <a:t>can’t</a:t>
            </a:r>
            <a:r>
              <a:rPr lang="en-US" dirty="0">
                <a:solidFill>
                  <a:schemeClr val="bg1"/>
                </a:solidFill>
              </a:rPr>
              <a:t> be corrected with cylindrical lenses’</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10</a:t>
            </a:fld>
            <a:endParaRPr lang="en-US" altLang="en-US"/>
          </a:p>
        </p:txBody>
      </p:sp>
      <p:sp>
        <p:nvSpPr>
          <p:cNvPr id="5" name="Rectangle 4"/>
          <p:cNvSpPr/>
          <p:nvPr/>
        </p:nvSpPr>
        <p:spPr>
          <a:xfrm>
            <a:off x="1066800" y="3124200"/>
            <a:ext cx="381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66800" y="4419600"/>
            <a:ext cx="381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186066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95600" y="2743200"/>
            <a:ext cx="1066800" cy="457200"/>
          </a:xfrm>
          <a:prstGeom prst="rect">
            <a:avLst/>
          </a:prstGeom>
          <a:solidFill>
            <a:srgbClr val="CC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7"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4" name="Content Placeholder 3"/>
          <p:cNvSpPr>
            <a:spLocks noGrp="1"/>
          </p:cNvSpPr>
          <p:nvPr>
            <p:ph idx="1"/>
          </p:nvPr>
        </p:nvSpPr>
        <p:spPr/>
        <p:txBody>
          <a:bodyPr/>
          <a:lstStyle/>
          <a:p>
            <a:r>
              <a:rPr lang="en-US" dirty="0">
                <a:solidFill>
                  <a:schemeClr val="bg1">
                    <a:lumMod val="75000"/>
                  </a:schemeClr>
                </a:solidFill>
              </a:rPr>
              <a:t>A mathematical system for describing and systematizing optical aberrations</a:t>
            </a:r>
          </a:p>
          <a:p>
            <a:pPr lvl="1"/>
            <a:r>
              <a:rPr lang="en-US" dirty="0">
                <a:solidFill>
                  <a:schemeClr val="bg1">
                    <a:lumMod val="75000"/>
                  </a:schemeClr>
                </a:solidFill>
              </a:rPr>
              <a:t>A series of shapes; when combined, they can </a:t>
            </a:r>
            <a:r>
              <a:rPr lang="en-US" u="sng" dirty="0"/>
              <a:t>account for the overall contour of a </a:t>
            </a:r>
            <a:r>
              <a:rPr lang="en-US" u="sng" dirty="0" err="1"/>
              <a:t>wavefront</a:t>
            </a:r>
            <a:endParaRPr lang="en-US" u="sng" dirty="0"/>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100</a:t>
            </a:fld>
            <a:endParaRPr lang="en-US" altLang="en-US"/>
          </a:p>
        </p:txBody>
      </p:sp>
      <p:sp>
        <p:nvSpPr>
          <p:cNvPr id="6" name="TextBox 5"/>
          <p:cNvSpPr txBox="1"/>
          <p:nvPr/>
        </p:nvSpPr>
        <p:spPr>
          <a:xfrm>
            <a:off x="1200150" y="3758297"/>
            <a:ext cx="6743700" cy="646331"/>
          </a:xfrm>
          <a:prstGeom prst="rect">
            <a:avLst/>
          </a:prstGeom>
          <a:noFill/>
        </p:spPr>
        <p:txBody>
          <a:bodyPr wrap="square" rtlCol="0">
            <a:spAutoFit/>
          </a:bodyPr>
          <a:lstStyle/>
          <a:p>
            <a:r>
              <a:rPr lang="en-US" dirty="0"/>
              <a:t>In other words: </a:t>
            </a:r>
            <a:r>
              <a:rPr lang="en-US" i="1" dirty="0"/>
              <a:t>Any wavefront, no matter how complex its shape, can be ‘broken down’ into a set of Zernike shapes.</a:t>
            </a:r>
          </a:p>
        </p:txBody>
      </p:sp>
      <p:sp>
        <p:nvSpPr>
          <p:cNvPr id="7" name="Arrow: Right 6">
            <a:extLst>
              <a:ext uri="{FF2B5EF4-FFF2-40B4-BE49-F238E27FC236}">
                <a16:creationId xmlns:a16="http://schemas.microsoft.com/office/drawing/2014/main" id="{C4851823-D118-4A62-4068-221097D2E2CA}"/>
              </a:ext>
            </a:extLst>
          </p:cNvPr>
          <p:cNvSpPr/>
          <p:nvPr/>
        </p:nvSpPr>
        <p:spPr>
          <a:xfrm rot="18755142">
            <a:off x="3434578" y="1088232"/>
            <a:ext cx="1289964"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716509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95600" y="2743200"/>
            <a:ext cx="1066800" cy="457200"/>
          </a:xfrm>
          <a:prstGeom prst="rect">
            <a:avLst/>
          </a:prstGeom>
          <a:solidFill>
            <a:srgbClr val="CC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7"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4" name="Content Placeholder 3"/>
          <p:cNvSpPr>
            <a:spLocks noGrp="1"/>
          </p:cNvSpPr>
          <p:nvPr>
            <p:ph idx="1"/>
          </p:nvPr>
        </p:nvSpPr>
        <p:spPr/>
        <p:txBody>
          <a:bodyPr/>
          <a:lstStyle/>
          <a:p>
            <a:r>
              <a:rPr lang="en-US" dirty="0"/>
              <a:t>A mathematical system for describing and systematizing optical aberrations</a:t>
            </a:r>
          </a:p>
          <a:p>
            <a:pPr lvl="1"/>
            <a:r>
              <a:rPr lang="en-US" dirty="0"/>
              <a:t>A series of </a:t>
            </a:r>
            <a:r>
              <a:rPr lang="en-US" dirty="0">
                <a:solidFill>
                  <a:srgbClr val="0000FF"/>
                </a:solidFill>
              </a:rPr>
              <a:t>shapes</a:t>
            </a:r>
            <a:r>
              <a:rPr lang="en-US" dirty="0"/>
              <a:t>; when combined, they can account for the overall contour of a </a:t>
            </a:r>
            <a:r>
              <a:rPr lang="en-US" dirty="0" err="1"/>
              <a:t>wavefront</a:t>
            </a:r>
            <a:endParaRPr lang="en-US" dirty="0"/>
          </a:p>
          <a:p>
            <a:pPr lvl="1"/>
            <a:r>
              <a:rPr lang="en-US" dirty="0"/>
              <a:t>The set of shapes starts off very simple/basic, becoming progressively more complex as the series proceeds</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101</a:t>
            </a:fld>
            <a:endParaRPr lang="en-US" altLang="en-US"/>
          </a:p>
        </p:txBody>
      </p:sp>
      <p:sp>
        <p:nvSpPr>
          <p:cNvPr id="6" name="Arrow: Right 5">
            <a:extLst>
              <a:ext uri="{FF2B5EF4-FFF2-40B4-BE49-F238E27FC236}">
                <a16:creationId xmlns:a16="http://schemas.microsoft.com/office/drawing/2014/main" id="{D098DB68-FCB8-9B29-903E-B14F5B37A7C5}"/>
              </a:ext>
            </a:extLst>
          </p:cNvPr>
          <p:cNvSpPr/>
          <p:nvPr/>
        </p:nvSpPr>
        <p:spPr>
          <a:xfrm rot="18755142">
            <a:off x="3434578" y="1088232"/>
            <a:ext cx="1289964"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448989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95600" y="2743200"/>
            <a:ext cx="1066800" cy="457200"/>
          </a:xfrm>
          <a:prstGeom prst="rect">
            <a:avLst/>
          </a:prstGeom>
          <a:solidFill>
            <a:srgbClr val="CC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7"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4" name="Content Placeholder 3"/>
          <p:cNvSpPr>
            <a:spLocks noGrp="1"/>
          </p:cNvSpPr>
          <p:nvPr>
            <p:ph idx="1"/>
          </p:nvPr>
        </p:nvSpPr>
        <p:spPr/>
        <p:txBody>
          <a:bodyPr/>
          <a:lstStyle/>
          <a:p>
            <a:r>
              <a:rPr lang="en-US" dirty="0"/>
              <a:t>A mathematical system for describing and systematizing optical aberrations</a:t>
            </a:r>
          </a:p>
          <a:p>
            <a:pPr lvl="1"/>
            <a:r>
              <a:rPr lang="en-US" dirty="0"/>
              <a:t>A series of </a:t>
            </a:r>
            <a:r>
              <a:rPr lang="en-US" dirty="0">
                <a:solidFill>
                  <a:srgbClr val="0000FF"/>
                </a:solidFill>
              </a:rPr>
              <a:t>shapes</a:t>
            </a:r>
            <a:r>
              <a:rPr lang="en-US" dirty="0"/>
              <a:t>; when combined, they can account for the overall contour of a </a:t>
            </a:r>
            <a:r>
              <a:rPr lang="en-US" dirty="0" err="1"/>
              <a:t>wavefront</a:t>
            </a:r>
            <a:endParaRPr lang="en-US" dirty="0"/>
          </a:p>
          <a:p>
            <a:pPr lvl="1"/>
            <a:r>
              <a:rPr lang="en-US" dirty="0"/>
              <a:t>The set of shapes starts off very simple/basic, becoming progressively more complex as the series proceeds</a:t>
            </a:r>
          </a:p>
          <a:p>
            <a:pPr lvl="2"/>
            <a:r>
              <a:rPr lang="en-US" dirty="0"/>
              <a:t>The progression is described by the </a:t>
            </a:r>
            <a:r>
              <a:rPr lang="en-US" i="1" dirty="0">
                <a:solidFill>
                  <a:srgbClr val="0000FF"/>
                </a:solidFill>
              </a:rPr>
              <a:t>order</a:t>
            </a:r>
            <a:r>
              <a:rPr lang="en-US" dirty="0"/>
              <a:t> of a given shape</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102</a:t>
            </a:fld>
            <a:endParaRPr lang="en-US" altLang="en-US"/>
          </a:p>
        </p:txBody>
      </p:sp>
      <p:sp>
        <p:nvSpPr>
          <p:cNvPr id="5" name="Rectangle 4"/>
          <p:cNvSpPr/>
          <p:nvPr/>
        </p:nvSpPr>
        <p:spPr>
          <a:xfrm>
            <a:off x="6248400" y="4876800"/>
            <a:ext cx="685800" cy="381000"/>
          </a:xfrm>
          <a:prstGeom prst="rect">
            <a:avLst/>
          </a:prstGeom>
          <a:solidFill>
            <a:srgbClr val="CC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D28795AD-0F7A-A71C-F2F0-F6E3DA0EC30F}"/>
              </a:ext>
            </a:extLst>
          </p:cNvPr>
          <p:cNvSpPr/>
          <p:nvPr/>
        </p:nvSpPr>
        <p:spPr>
          <a:xfrm rot="18755142">
            <a:off x="3434578" y="1088232"/>
            <a:ext cx="1289964"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358745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248400" y="4876800"/>
            <a:ext cx="685800" cy="381000"/>
          </a:xfrm>
          <a:prstGeom prst="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895600" y="2743200"/>
            <a:ext cx="1066800" cy="457200"/>
          </a:xfrm>
          <a:prstGeom prst="rect">
            <a:avLst/>
          </a:prstGeom>
          <a:solidFill>
            <a:srgbClr val="CC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7"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4" name="Content Placeholder 3"/>
          <p:cNvSpPr>
            <a:spLocks noGrp="1"/>
          </p:cNvSpPr>
          <p:nvPr>
            <p:ph idx="1"/>
          </p:nvPr>
        </p:nvSpPr>
        <p:spPr/>
        <p:txBody>
          <a:bodyPr/>
          <a:lstStyle/>
          <a:p>
            <a:r>
              <a:rPr lang="en-US" dirty="0"/>
              <a:t>A mathematical system for describing and systematizing optical aberrations</a:t>
            </a:r>
          </a:p>
          <a:p>
            <a:pPr lvl="1"/>
            <a:r>
              <a:rPr lang="en-US" dirty="0"/>
              <a:t>A series of </a:t>
            </a:r>
            <a:r>
              <a:rPr lang="en-US" dirty="0">
                <a:solidFill>
                  <a:srgbClr val="0000FF"/>
                </a:solidFill>
              </a:rPr>
              <a:t>shapes</a:t>
            </a:r>
            <a:r>
              <a:rPr lang="en-US" dirty="0"/>
              <a:t>; when combined, they can account for the overall contour of a </a:t>
            </a:r>
            <a:r>
              <a:rPr lang="en-US" dirty="0" err="1"/>
              <a:t>wavefront</a:t>
            </a:r>
            <a:endParaRPr lang="en-US" dirty="0"/>
          </a:p>
          <a:p>
            <a:pPr lvl="1"/>
            <a:r>
              <a:rPr lang="en-US" dirty="0"/>
              <a:t>The set of shapes starts off very simple/basic, becoming progressively more complex as the series proceeds</a:t>
            </a:r>
          </a:p>
          <a:p>
            <a:pPr lvl="2"/>
            <a:r>
              <a:rPr lang="en-US" dirty="0"/>
              <a:t>The progression is described by the </a:t>
            </a:r>
            <a:r>
              <a:rPr lang="en-US" i="1" dirty="0">
                <a:solidFill>
                  <a:srgbClr val="0000FF"/>
                </a:solidFill>
              </a:rPr>
              <a:t>order</a:t>
            </a:r>
            <a:r>
              <a:rPr lang="en-US" dirty="0"/>
              <a:t> of a given shape</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103</a:t>
            </a:fld>
            <a:endParaRPr lang="en-US" altLang="en-US"/>
          </a:p>
        </p:txBody>
      </p:sp>
      <p:sp>
        <p:nvSpPr>
          <p:cNvPr id="7" name="Arrow: Right 6">
            <a:extLst>
              <a:ext uri="{FF2B5EF4-FFF2-40B4-BE49-F238E27FC236}">
                <a16:creationId xmlns:a16="http://schemas.microsoft.com/office/drawing/2014/main" id="{DFCDE454-9BDF-E038-F2C0-77886A215A8B}"/>
              </a:ext>
            </a:extLst>
          </p:cNvPr>
          <p:cNvSpPr/>
          <p:nvPr/>
        </p:nvSpPr>
        <p:spPr>
          <a:xfrm rot="18755142">
            <a:off x="3434578" y="1088232"/>
            <a:ext cx="1289964"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798377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248400" y="4876800"/>
            <a:ext cx="685800" cy="381000"/>
          </a:xfrm>
          <a:prstGeom prst="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895600" y="2743200"/>
            <a:ext cx="1066800" cy="457200"/>
          </a:xfrm>
          <a:prstGeom prst="rect">
            <a:avLst/>
          </a:prstGeom>
          <a:solidFill>
            <a:srgbClr val="CC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7"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4" name="Content Placeholder 3"/>
          <p:cNvSpPr>
            <a:spLocks noGrp="1"/>
          </p:cNvSpPr>
          <p:nvPr>
            <p:ph idx="1"/>
          </p:nvPr>
        </p:nvSpPr>
        <p:spPr/>
        <p:txBody>
          <a:bodyPr/>
          <a:lstStyle/>
          <a:p>
            <a:r>
              <a:rPr lang="en-US" dirty="0"/>
              <a:t>A mathematical system for describing and systematizing optical aberrations</a:t>
            </a:r>
          </a:p>
          <a:p>
            <a:pPr lvl="1"/>
            <a:r>
              <a:rPr lang="en-US" dirty="0"/>
              <a:t>A series of </a:t>
            </a:r>
            <a:r>
              <a:rPr lang="en-US" dirty="0">
                <a:solidFill>
                  <a:srgbClr val="0000FF"/>
                </a:solidFill>
              </a:rPr>
              <a:t>shapes</a:t>
            </a:r>
            <a:r>
              <a:rPr lang="en-US" dirty="0"/>
              <a:t>; when combined, they can account for the overall contour of a </a:t>
            </a:r>
            <a:r>
              <a:rPr lang="en-US" dirty="0" err="1"/>
              <a:t>wavefront</a:t>
            </a:r>
            <a:endParaRPr lang="en-US" dirty="0"/>
          </a:p>
          <a:p>
            <a:pPr lvl="1"/>
            <a:r>
              <a:rPr lang="en-US" dirty="0"/>
              <a:t>The set of shapes starts off very simple/basic, becoming progressively more complex as the series proceeds</a:t>
            </a:r>
          </a:p>
          <a:p>
            <a:pPr lvl="2"/>
            <a:r>
              <a:rPr lang="en-US" dirty="0"/>
              <a:t>The progression is described by the </a:t>
            </a:r>
            <a:r>
              <a:rPr lang="en-US" i="1" dirty="0">
                <a:solidFill>
                  <a:srgbClr val="0000FF"/>
                </a:solidFill>
              </a:rPr>
              <a:t>order</a:t>
            </a:r>
            <a:r>
              <a:rPr lang="en-US" dirty="0"/>
              <a:t> of a given shape</a:t>
            </a:r>
          </a:p>
          <a:p>
            <a:pPr lvl="3"/>
            <a:r>
              <a:rPr lang="en-US" dirty="0"/>
              <a:t>Order start at </a:t>
            </a:r>
            <a:r>
              <a:rPr lang="en-US" dirty="0">
                <a:solidFill>
                  <a:srgbClr val="0000FF"/>
                </a:solidFill>
              </a:rPr>
              <a:t>zero</a:t>
            </a:r>
            <a:r>
              <a:rPr lang="en-US" dirty="0"/>
              <a:t>, and goes up from there</a:t>
            </a:r>
          </a:p>
          <a:p>
            <a:pPr lvl="2"/>
            <a:endParaRPr lang="en-US" dirty="0"/>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104</a:t>
            </a:fld>
            <a:endParaRPr lang="en-US" altLang="en-US"/>
          </a:p>
        </p:txBody>
      </p:sp>
      <p:sp>
        <p:nvSpPr>
          <p:cNvPr id="6" name="Rectangle 5"/>
          <p:cNvSpPr/>
          <p:nvPr/>
        </p:nvSpPr>
        <p:spPr>
          <a:xfrm>
            <a:off x="3352800" y="5638800"/>
            <a:ext cx="533400" cy="381000"/>
          </a:xfrm>
          <a:prstGeom prst="rect">
            <a:avLst/>
          </a:prstGeom>
          <a:solidFill>
            <a:srgbClr val="CC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t>
            </a:r>
          </a:p>
        </p:txBody>
      </p:sp>
      <p:sp>
        <p:nvSpPr>
          <p:cNvPr id="8" name="Arrow: Right 7">
            <a:extLst>
              <a:ext uri="{FF2B5EF4-FFF2-40B4-BE49-F238E27FC236}">
                <a16:creationId xmlns:a16="http://schemas.microsoft.com/office/drawing/2014/main" id="{EAEC443C-45CD-83B9-FA0E-156B27696F31}"/>
              </a:ext>
            </a:extLst>
          </p:cNvPr>
          <p:cNvSpPr/>
          <p:nvPr/>
        </p:nvSpPr>
        <p:spPr>
          <a:xfrm rot="18755142">
            <a:off x="3434578" y="1088232"/>
            <a:ext cx="1289964"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815574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352800" y="5638800"/>
            <a:ext cx="533400" cy="381000"/>
          </a:xfrm>
          <a:prstGeom prst="rect">
            <a:avLst/>
          </a:prstGeom>
          <a:solidFill>
            <a:srgbClr val="CC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5" name="Rectangle 4"/>
          <p:cNvSpPr/>
          <p:nvPr/>
        </p:nvSpPr>
        <p:spPr>
          <a:xfrm>
            <a:off x="6248400" y="4876800"/>
            <a:ext cx="685800" cy="381000"/>
          </a:xfrm>
          <a:prstGeom prst="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895600" y="2743200"/>
            <a:ext cx="1066800" cy="457200"/>
          </a:xfrm>
          <a:prstGeom prst="rect">
            <a:avLst/>
          </a:prstGeom>
          <a:solidFill>
            <a:srgbClr val="CC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7"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4" name="Content Placeholder 3"/>
          <p:cNvSpPr>
            <a:spLocks noGrp="1"/>
          </p:cNvSpPr>
          <p:nvPr>
            <p:ph idx="1"/>
          </p:nvPr>
        </p:nvSpPr>
        <p:spPr/>
        <p:txBody>
          <a:bodyPr/>
          <a:lstStyle/>
          <a:p>
            <a:r>
              <a:rPr lang="en-US" dirty="0"/>
              <a:t>A mathematical system for describing and systematizing optical aberrations</a:t>
            </a:r>
          </a:p>
          <a:p>
            <a:pPr lvl="1"/>
            <a:r>
              <a:rPr lang="en-US" dirty="0"/>
              <a:t>A series of </a:t>
            </a:r>
            <a:r>
              <a:rPr lang="en-US" dirty="0">
                <a:solidFill>
                  <a:srgbClr val="0000FF"/>
                </a:solidFill>
              </a:rPr>
              <a:t>shapes</a:t>
            </a:r>
            <a:r>
              <a:rPr lang="en-US" dirty="0"/>
              <a:t>; when combined, they can account for the overall contour of a </a:t>
            </a:r>
            <a:r>
              <a:rPr lang="en-US" dirty="0" err="1"/>
              <a:t>wavefront</a:t>
            </a:r>
            <a:endParaRPr lang="en-US" dirty="0"/>
          </a:p>
          <a:p>
            <a:pPr lvl="1"/>
            <a:r>
              <a:rPr lang="en-US" dirty="0"/>
              <a:t>The set of shapes starts off very simple/basic, becoming progressively more complex as the series proceeds</a:t>
            </a:r>
          </a:p>
          <a:p>
            <a:pPr lvl="2"/>
            <a:r>
              <a:rPr lang="en-US" dirty="0"/>
              <a:t>The progression is described by the </a:t>
            </a:r>
            <a:r>
              <a:rPr lang="en-US" i="1" dirty="0">
                <a:solidFill>
                  <a:srgbClr val="0000FF"/>
                </a:solidFill>
              </a:rPr>
              <a:t>order</a:t>
            </a:r>
            <a:r>
              <a:rPr lang="en-US" dirty="0"/>
              <a:t> of a given shape</a:t>
            </a:r>
          </a:p>
          <a:p>
            <a:pPr lvl="3"/>
            <a:r>
              <a:rPr lang="en-US" dirty="0"/>
              <a:t>Order start at </a:t>
            </a:r>
            <a:r>
              <a:rPr lang="en-US" dirty="0">
                <a:solidFill>
                  <a:srgbClr val="0000FF"/>
                </a:solidFill>
              </a:rPr>
              <a:t>zero</a:t>
            </a:r>
            <a:r>
              <a:rPr lang="en-US" dirty="0"/>
              <a:t>, and goes up from there</a:t>
            </a:r>
          </a:p>
          <a:p>
            <a:pPr lvl="2"/>
            <a:endParaRPr lang="en-US" dirty="0"/>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105</a:t>
            </a:fld>
            <a:endParaRPr lang="en-US" altLang="en-US"/>
          </a:p>
        </p:txBody>
      </p:sp>
      <p:sp>
        <p:nvSpPr>
          <p:cNvPr id="8" name="Arrow: Right 7">
            <a:extLst>
              <a:ext uri="{FF2B5EF4-FFF2-40B4-BE49-F238E27FC236}">
                <a16:creationId xmlns:a16="http://schemas.microsoft.com/office/drawing/2014/main" id="{C5E26253-6524-DEAD-7AE1-B3F12A1F30B8}"/>
              </a:ext>
            </a:extLst>
          </p:cNvPr>
          <p:cNvSpPr/>
          <p:nvPr/>
        </p:nvSpPr>
        <p:spPr>
          <a:xfrm rot="18755142">
            <a:off x="3434578" y="1088232"/>
            <a:ext cx="1289964"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492411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652333"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46" name="Rectangle 45"/>
          <p:cNvSpPr/>
          <p:nvPr/>
        </p:nvSpPr>
        <p:spPr>
          <a:xfrm>
            <a:off x="4728533"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55" name="Rectangle 54"/>
          <p:cNvSpPr/>
          <p:nvPr/>
        </p:nvSpPr>
        <p:spPr>
          <a:xfrm>
            <a:off x="4839141" y="4297154"/>
            <a:ext cx="1262628" cy="488682"/>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56" name="Rectangle 55"/>
          <p:cNvSpPr/>
          <p:nvPr/>
        </p:nvSpPr>
        <p:spPr>
          <a:xfrm>
            <a:off x="4953322" y="49530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976497" y="54102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839141"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839141" y="2133600"/>
            <a:ext cx="1125629" cy="400110"/>
          </a:xfrm>
          <a:prstGeom prst="rect">
            <a:avLst/>
          </a:prstGeom>
          <a:noFill/>
        </p:spPr>
        <p:txBody>
          <a:bodyPr wrap="none" rtlCol="0">
            <a:spAutoFit/>
          </a:bodyPr>
          <a:lstStyle/>
          <a:p>
            <a:r>
              <a:rPr lang="en-US" sz="2000" dirty="0">
                <a:solidFill>
                  <a:srgbClr val="0000FF"/>
                </a:solidFill>
              </a:rPr>
              <a:t>Defocus</a:t>
            </a:r>
          </a:p>
        </p:txBody>
      </p:sp>
      <p:sp>
        <p:nvSpPr>
          <p:cNvPr id="10" name="TextBox 9"/>
          <p:cNvSpPr txBox="1"/>
          <p:nvPr/>
        </p:nvSpPr>
        <p:spPr>
          <a:xfrm>
            <a:off x="4839141" y="3276600"/>
            <a:ext cx="1127232" cy="400110"/>
          </a:xfrm>
          <a:prstGeom prst="rect">
            <a:avLst/>
          </a:prstGeom>
          <a:noFill/>
        </p:spPr>
        <p:txBody>
          <a:bodyPr wrap="none" rtlCol="0">
            <a:spAutoFit/>
          </a:bodyPr>
          <a:lstStyle/>
          <a:p>
            <a:r>
              <a:rPr lang="en-US" sz="2000" dirty="0">
                <a:solidFill>
                  <a:srgbClr val="0000FF"/>
                </a:solidFill>
              </a:rPr>
              <a:t>Cylinder</a:t>
            </a:r>
          </a:p>
        </p:txBody>
      </p:sp>
      <p:sp>
        <p:nvSpPr>
          <p:cNvPr id="11" name="TextBox 10"/>
          <p:cNvSpPr txBox="1"/>
          <p:nvPr/>
        </p:nvSpPr>
        <p:spPr>
          <a:xfrm>
            <a:off x="12116" y="893430"/>
            <a:ext cx="4012637" cy="461665"/>
          </a:xfrm>
          <a:prstGeom prst="rect">
            <a:avLst/>
          </a:prstGeom>
          <a:noFill/>
        </p:spPr>
        <p:txBody>
          <a:bodyPr wrap="none" rtlCol="0">
            <a:spAutoFit/>
          </a:bodyPr>
          <a:lstStyle/>
          <a:p>
            <a:pPr algn="ctr"/>
            <a:r>
              <a:rPr lang="en-US" sz="2400" b="1" i="1" dirty="0">
                <a:solidFill>
                  <a:srgbClr val="0000FF"/>
                </a:solidFill>
              </a:rPr>
              <a:t>Zernike Polynomial Order</a:t>
            </a:r>
          </a:p>
        </p:txBody>
      </p:sp>
      <p:sp>
        <p:nvSpPr>
          <p:cNvPr id="33" name="TextBox 32"/>
          <p:cNvSpPr txBox="1"/>
          <p:nvPr/>
        </p:nvSpPr>
        <p:spPr>
          <a:xfrm>
            <a:off x="4652586" y="2438400"/>
            <a:ext cx="1489510" cy="307777"/>
          </a:xfrm>
          <a:prstGeom prst="rect">
            <a:avLst/>
          </a:prstGeom>
          <a:noFill/>
        </p:spPr>
        <p:txBody>
          <a:bodyPr wrap="none" rtlCol="0">
            <a:spAutoFit/>
          </a:bodyPr>
          <a:lstStyle/>
          <a:p>
            <a:r>
              <a:rPr lang="en-US" sz="1400" i="1" dirty="0">
                <a:solidFill>
                  <a:srgbClr val="0000FF"/>
                </a:solidFill>
              </a:rPr>
              <a:t>Positive</a:t>
            </a:r>
            <a:r>
              <a:rPr lang="en-US" sz="1400" dirty="0">
                <a:solidFill>
                  <a:srgbClr val="0000FF"/>
                </a:solidFill>
              </a:rPr>
              <a:t> </a:t>
            </a:r>
            <a:r>
              <a:rPr lang="en-US" sz="1400" dirty="0"/>
              <a:t>defocus</a:t>
            </a:r>
          </a:p>
        </p:txBody>
      </p:sp>
      <p:sp>
        <p:nvSpPr>
          <p:cNvPr id="34" name="TextBox 33"/>
          <p:cNvSpPr txBox="1"/>
          <p:nvPr/>
        </p:nvSpPr>
        <p:spPr>
          <a:xfrm>
            <a:off x="4652333" y="2664023"/>
            <a:ext cx="1568058" cy="307777"/>
          </a:xfrm>
          <a:prstGeom prst="rect">
            <a:avLst/>
          </a:prstGeom>
          <a:noFill/>
        </p:spPr>
        <p:txBody>
          <a:bodyPr wrap="none" rtlCol="0">
            <a:spAutoFit/>
          </a:bodyPr>
          <a:lstStyle/>
          <a:p>
            <a:r>
              <a:rPr lang="en-US" sz="1400" i="1" dirty="0">
                <a:solidFill>
                  <a:srgbClr val="0000FF"/>
                </a:solidFill>
              </a:rPr>
              <a:t>Negative</a:t>
            </a:r>
            <a:r>
              <a:rPr lang="en-US" sz="1400" dirty="0">
                <a:solidFill>
                  <a:srgbClr val="0000FF"/>
                </a:solidFill>
              </a:rPr>
              <a:t> </a:t>
            </a:r>
            <a:r>
              <a:rPr lang="en-US" sz="1400" dirty="0"/>
              <a:t>defocus</a:t>
            </a:r>
          </a:p>
        </p:txBody>
      </p:sp>
      <p:sp>
        <p:nvSpPr>
          <p:cNvPr id="16" name="Slide Number Placeholder 15"/>
          <p:cNvSpPr>
            <a:spLocks noGrp="1"/>
          </p:cNvSpPr>
          <p:nvPr>
            <p:ph type="sldNum" sz="quarter" idx="12"/>
          </p:nvPr>
        </p:nvSpPr>
        <p:spPr/>
        <p:txBody>
          <a:bodyPr/>
          <a:lstStyle/>
          <a:p>
            <a:pPr>
              <a:defRPr/>
            </a:pPr>
            <a:fld id="{AA4EBA92-F27F-4AF1-A344-7473978F126B}" type="slidenum">
              <a:rPr lang="en-US" altLang="en-US" smtClean="0"/>
              <a:pPr>
                <a:defRPr/>
              </a:pPr>
              <a:t>106</a:t>
            </a:fld>
            <a:endParaRPr lang="en-US" altLang="en-US"/>
          </a:p>
        </p:txBody>
      </p:sp>
      <p:sp>
        <p:nvSpPr>
          <p:cNvPr id="40" name="TextBox 39"/>
          <p:cNvSpPr txBox="1"/>
          <p:nvPr/>
        </p:nvSpPr>
        <p:spPr>
          <a:xfrm>
            <a:off x="4762941" y="4297154"/>
            <a:ext cx="1338828" cy="579646"/>
          </a:xfrm>
          <a:prstGeom prst="rect">
            <a:avLst/>
          </a:prstGeom>
          <a:noFill/>
        </p:spPr>
        <p:txBody>
          <a:bodyPr wrap="none" rtlCol="0">
            <a:spAutoFit/>
          </a:bodyPr>
          <a:lstStyle/>
          <a:p>
            <a:pPr algn="ctr">
              <a:lnSpc>
                <a:spcPts val="1900"/>
              </a:lnSpc>
            </a:pPr>
            <a:r>
              <a:rPr lang="en-US" sz="2000" dirty="0">
                <a:solidFill>
                  <a:srgbClr val="0000FF"/>
                </a:solidFill>
              </a:rPr>
              <a:t>Spherical</a:t>
            </a:r>
          </a:p>
          <a:p>
            <a:pPr algn="ctr">
              <a:lnSpc>
                <a:spcPts val="1900"/>
              </a:lnSpc>
            </a:pPr>
            <a:r>
              <a:rPr lang="en-US" sz="2000" dirty="0">
                <a:solidFill>
                  <a:srgbClr val="0000FF"/>
                </a:solidFill>
              </a:rPr>
              <a:t>aberration</a:t>
            </a:r>
          </a:p>
        </p:txBody>
      </p:sp>
      <p:sp>
        <p:nvSpPr>
          <p:cNvPr id="42" name="TextBox 41"/>
          <p:cNvSpPr txBox="1"/>
          <p:nvPr/>
        </p:nvSpPr>
        <p:spPr>
          <a:xfrm>
            <a:off x="4953322" y="4933890"/>
            <a:ext cx="869149" cy="400110"/>
          </a:xfrm>
          <a:prstGeom prst="rect">
            <a:avLst/>
          </a:prstGeom>
          <a:noFill/>
        </p:spPr>
        <p:txBody>
          <a:bodyPr wrap="none" rtlCol="0">
            <a:spAutoFit/>
          </a:bodyPr>
          <a:lstStyle/>
          <a:p>
            <a:pPr algn="ctr"/>
            <a:r>
              <a:rPr lang="en-US" sz="2000" dirty="0">
                <a:solidFill>
                  <a:srgbClr val="0000FF"/>
                </a:solidFill>
              </a:rPr>
              <a:t>Coma</a:t>
            </a:r>
          </a:p>
        </p:txBody>
      </p:sp>
      <p:sp>
        <p:nvSpPr>
          <p:cNvPr id="43" name="TextBox 42"/>
          <p:cNvSpPr txBox="1"/>
          <p:nvPr/>
        </p:nvSpPr>
        <p:spPr>
          <a:xfrm>
            <a:off x="4957133" y="5410200"/>
            <a:ext cx="888513" cy="400110"/>
          </a:xfrm>
          <a:prstGeom prst="rect">
            <a:avLst/>
          </a:prstGeom>
          <a:noFill/>
        </p:spPr>
        <p:txBody>
          <a:bodyPr wrap="none" rtlCol="0">
            <a:spAutoFit/>
          </a:bodyPr>
          <a:lstStyle/>
          <a:p>
            <a:pPr algn="ctr"/>
            <a:r>
              <a:rPr lang="en-US" sz="2000" dirty="0">
                <a:solidFill>
                  <a:srgbClr val="0000FF"/>
                </a:solidFill>
              </a:rPr>
              <a:t>Trefoil</a:t>
            </a:r>
          </a:p>
        </p:txBody>
      </p:sp>
      <p:sp>
        <p:nvSpPr>
          <p:cNvPr id="44" name="TextBox 43"/>
          <p:cNvSpPr txBox="1"/>
          <p:nvPr/>
        </p:nvSpPr>
        <p:spPr>
          <a:xfrm>
            <a:off x="4419052" y="5867400"/>
            <a:ext cx="2210862" cy="707886"/>
          </a:xfrm>
          <a:prstGeom prst="rect">
            <a:avLst/>
          </a:prstGeom>
          <a:noFill/>
        </p:spPr>
        <p:txBody>
          <a:bodyPr wrap="none" rtlCol="0">
            <a:spAutoFit/>
          </a:bodyPr>
          <a:lstStyle/>
          <a:p>
            <a:pPr algn="ctr"/>
            <a:r>
              <a:rPr lang="en-US" sz="2000" dirty="0">
                <a:solidFill>
                  <a:srgbClr val="0000FF"/>
                </a:solidFill>
              </a:rPr>
              <a:t>(Others, less</a:t>
            </a:r>
          </a:p>
          <a:p>
            <a:pPr algn="ctr"/>
            <a:r>
              <a:rPr lang="en-US" sz="2000" dirty="0">
                <a:solidFill>
                  <a:srgbClr val="0000FF"/>
                </a:solidFill>
              </a:rPr>
              <a:t>clinically relevant)</a:t>
            </a:r>
          </a:p>
        </p:txBody>
      </p:sp>
      <p:cxnSp>
        <p:nvCxnSpPr>
          <p:cNvPr id="47" name="Straight Arrow Connector 46"/>
          <p:cNvCxnSpPr>
            <a:endCxn id="40" idx="1"/>
          </p:cNvCxnSpPr>
          <p:nvPr/>
        </p:nvCxnSpPr>
        <p:spPr>
          <a:xfrm flipV="1">
            <a:off x="2459959" y="4586977"/>
            <a:ext cx="2302982" cy="835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459959" y="5133945"/>
            <a:ext cx="2443632"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43" idx="1"/>
          </p:cNvCxnSpPr>
          <p:nvPr/>
        </p:nvCxnSpPr>
        <p:spPr>
          <a:xfrm>
            <a:off x="2459959" y="5606335"/>
            <a:ext cx="2497174" cy="3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72" name="TextBox 71"/>
          <p:cNvSpPr txBox="1"/>
          <p:nvPr/>
        </p:nvSpPr>
        <p:spPr>
          <a:xfrm>
            <a:off x="4499933" y="906958"/>
            <a:ext cx="1737976" cy="461665"/>
          </a:xfrm>
          <a:prstGeom prst="rect">
            <a:avLst/>
          </a:prstGeom>
          <a:noFill/>
        </p:spPr>
        <p:txBody>
          <a:bodyPr wrap="none" rtlCol="0">
            <a:spAutoFit/>
          </a:bodyPr>
          <a:lstStyle/>
          <a:p>
            <a:r>
              <a:rPr lang="en-US" sz="2400" b="1" i="1" dirty="0"/>
              <a:t>New Lingo</a:t>
            </a:r>
          </a:p>
        </p:txBody>
      </p:sp>
      <p:cxnSp>
        <p:nvCxnSpPr>
          <p:cNvPr id="51" name="Straight Arrow Connector 50"/>
          <p:cNvCxnSpPr/>
          <p:nvPr/>
        </p:nvCxnSpPr>
        <p:spPr>
          <a:xfrm flipV="1">
            <a:off x="2442533" y="2353841"/>
            <a:ext cx="2302982" cy="835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2442533" y="3496841"/>
            <a:ext cx="2302982" cy="835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66083" y="2174644"/>
            <a:ext cx="482824" cy="369332"/>
          </a:xfrm>
          <a:prstGeom prst="rect">
            <a:avLst/>
          </a:prstGeom>
          <a:noFill/>
        </p:spPr>
        <p:txBody>
          <a:bodyPr wrap="none" rtlCol="0">
            <a:spAutoFit/>
          </a:bodyPr>
          <a:lstStyle/>
          <a:p>
            <a:r>
              <a:rPr lang="en-US" dirty="0"/>
              <a:t>2</a:t>
            </a:r>
            <a:r>
              <a:rPr lang="en-US" baseline="30000" dirty="0"/>
              <a:t>nd</a:t>
            </a:r>
          </a:p>
        </p:txBody>
      </p:sp>
      <p:sp>
        <p:nvSpPr>
          <p:cNvPr id="65" name="TextBox 64"/>
          <p:cNvSpPr txBox="1"/>
          <p:nvPr/>
        </p:nvSpPr>
        <p:spPr>
          <a:xfrm>
            <a:off x="1866083" y="3307378"/>
            <a:ext cx="482824" cy="369332"/>
          </a:xfrm>
          <a:prstGeom prst="rect">
            <a:avLst/>
          </a:prstGeom>
          <a:noFill/>
        </p:spPr>
        <p:txBody>
          <a:bodyPr wrap="none" rtlCol="0">
            <a:spAutoFit/>
          </a:bodyPr>
          <a:lstStyle/>
          <a:p>
            <a:r>
              <a:rPr lang="en-US" dirty="0"/>
              <a:t>2</a:t>
            </a:r>
            <a:r>
              <a:rPr lang="en-US" baseline="30000" dirty="0"/>
              <a:t>nd</a:t>
            </a:r>
          </a:p>
        </p:txBody>
      </p:sp>
      <p:sp>
        <p:nvSpPr>
          <p:cNvPr id="66" name="TextBox 65"/>
          <p:cNvSpPr txBox="1"/>
          <p:nvPr/>
        </p:nvSpPr>
        <p:spPr>
          <a:xfrm>
            <a:off x="1866083" y="4402311"/>
            <a:ext cx="441146" cy="369332"/>
          </a:xfrm>
          <a:prstGeom prst="rect">
            <a:avLst/>
          </a:prstGeom>
          <a:noFill/>
        </p:spPr>
        <p:txBody>
          <a:bodyPr wrap="none" rtlCol="0">
            <a:spAutoFit/>
          </a:bodyPr>
          <a:lstStyle/>
          <a:p>
            <a:r>
              <a:rPr lang="en-US" dirty="0"/>
              <a:t>4</a:t>
            </a:r>
            <a:r>
              <a:rPr lang="en-US" baseline="30000" dirty="0"/>
              <a:t>th</a:t>
            </a:r>
          </a:p>
        </p:txBody>
      </p:sp>
      <p:sp>
        <p:nvSpPr>
          <p:cNvPr id="67" name="TextBox 66"/>
          <p:cNvSpPr txBox="1"/>
          <p:nvPr/>
        </p:nvSpPr>
        <p:spPr>
          <a:xfrm>
            <a:off x="1886922" y="5417713"/>
            <a:ext cx="449162" cy="369332"/>
          </a:xfrm>
          <a:prstGeom prst="rect">
            <a:avLst/>
          </a:prstGeom>
          <a:noFill/>
        </p:spPr>
        <p:txBody>
          <a:bodyPr wrap="none" rtlCol="0">
            <a:spAutoFit/>
          </a:bodyPr>
          <a:lstStyle/>
          <a:p>
            <a:r>
              <a:rPr lang="en-US" dirty="0"/>
              <a:t>3</a:t>
            </a:r>
            <a:r>
              <a:rPr lang="en-US" baseline="30000" dirty="0"/>
              <a:t>rd</a:t>
            </a:r>
          </a:p>
        </p:txBody>
      </p:sp>
      <p:sp>
        <p:nvSpPr>
          <p:cNvPr id="68" name="TextBox 67"/>
          <p:cNvSpPr txBox="1"/>
          <p:nvPr/>
        </p:nvSpPr>
        <p:spPr>
          <a:xfrm>
            <a:off x="1866083" y="4962247"/>
            <a:ext cx="449162" cy="369332"/>
          </a:xfrm>
          <a:prstGeom prst="rect">
            <a:avLst/>
          </a:prstGeom>
          <a:noFill/>
        </p:spPr>
        <p:txBody>
          <a:bodyPr wrap="none" rtlCol="0">
            <a:spAutoFit/>
          </a:bodyPr>
          <a:lstStyle/>
          <a:p>
            <a:r>
              <a:rPr lang="en-US" dirty="0"/>
              <a:t>3</a:t>
            </a:r>
            <a:r>
              <a:rPr lang="en-US" baseline="30000" dirty="0"/>
              <a:t>rd</a:t>
            </a:r>
          </a:p>
        </p:txBody>
      </p:sp>
      <p:sp>
        <p:nvSpPr>
          <p:cNvPr id="8" name="TextBox 7"/>
          <p:cNvSpPr txBox="1"/>
          <p:nvPr/>
        </p:nvSpPr>
        <p:spPr>
          <a:xfrm>
            <a:off x="33685" y="4454415"/>
            <a:ext cx="1588084" cy="1015663"/>
          </a:xfrm>
          <a:prstGeom prst="rect">
            <a:avLst/>
          </a:prstGeom>
          <a:noFill/>
        </p:spPr>
        <p:txBody>
          <a:bodyPr wrap="square" rtlCol="0">
            <a:spAutoFit/>
          </a:bodyPr>
          <a:lstStyle/>
          <a:p>
            <a:r>
              <a:rPr lang="en-US" sz="1000" i="1" dirty="0"/>
              <a:t>Intentionally out of order! While coma and trefoil are of lower-order than spherical aberration, SA is clinically more significant.</a:t>
            </a:r>
          </a:p>
        </p:txBody>
      </p:sp>
      <p:sp>
        <p:nvSpPr>
          <p:cNvPr id="3" name="Left Brace 2"/>
          <p:cNvSpPr/>
          <p:nvPr/>
        </p:nvSpPr>
        <p:spPr>
          <a:xfrm>
            <a:off x="1828800" y="4953000"/>
            <a:ext cx="198165" cy="83404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 name="Straight Arrow Connector 4"/>
          <p:cNvCxnSpPr>
            <a:stCxn id="8" idx="3"/>
          </p:cNvCxnSpPr>
          <p:nvPr/>
        </p:nvCxnSpPr>
        <p:spPr>
          <a:xfrm>
            <a:off x="1621769" y="4962247"/>
            <a:ext cx="152400" cy="4479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8" idx="3"/>
            <a:endCxn id="66" idx="1"/>
          </p:cNvCxnSpPr>
          <p:nvPr/>
        </p:nvCxnSpPr>
        <p:spPr>
          <a:xfrm flipV="1">
            <a:off x="1621769" y="4586977"/>
            <a:ext cx="244314" cy="3752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869628F7-18F2-4B3F-B016-63B560B0D776}"/>
              </a:ext>
            </a:extLst>
          </p:cNvPr>
          <p:cNvSpPr txBox="1"/>
          <p:nvPr/>
        </p:nvSpPr>
        <p:spPr>
          <a:xfrm>
            <a:off x="7274004" y="891724"/>
            <a:ext cx="1107996" cy="461665"/>
          </a:xfrm>
          <a:prstGeom prst="rect">
            <a:avLst/>
          </a:prstGeom>
          <a:solidFill>
            <a:schemeClr val="bg1"/>
          </a:solidFill>
        </p:spPr>
        <p:txBody>
          <a:bodyPr wrap="none" rtlCol="0">
            <a:spAutoFit/>
          </a:bodyPr>
          <a:lstStyle/>
          <a:p>
            <a:r>
              <a:rPr lang="en-US" sz="2400" b="1" i="1" dirty="0">
                <a:solidFill>
                  <a:srgbClr val="0000FF"/>
                </a:solidFill>
              </a:rPr>
              <a:t>Shape</a:t>
            </a:r>
          </a:p>
        </p:txBody>
      </p:sp>
    </p:spTree>
    <p:extLst>
      <p:ext uri="{BB962C8B-B14F-4D97-AF65-F5344CB8AC3E}">
        <p14:creationId xmlns:p14="http://schemas.microsoft.com/office/powerpoint/2010/main" val="155211771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651819"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46" name="Rectangle 45"/>
          <p:cNvSpPr/>
          <p:nvPr/>
        </p:nvSpPr>
        <p:spPr>
          <a:xfrm>
            <a:off x="4728019"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5" name="Rectangle 54"/>
          <p:cNvSpPr/>
          <p:nvPr/>
        </p:nvSpPr>
        <p:spPr>
          <a:xfrm>
            <a:off x="4838627" y="4297154"/>
            <a:ext cx="1262628" cy="488682"/>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6" name="Rectangle 55"/>
          <p:cNvSpPr/>
          <p:nvPr/>
        </p:nvSpPr>
        <p:spPr>
          <a:xfrm>
            <a:off x="4952808" y="49530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7" name="Rectangle 56"/>
          <p:cNvSpPr/>
          <p:nvPr/>
        </p:nvSpPr>
        <p:spPr>
          <a:xfrm>
            <a:off x="4975983" y="54102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4" name="Rectangle 53"/>
          <p:cNvSpPr/>
          <p:nvPr/>
        </p:nvSpPr>
        <p:spPr>
          <a:xfrm>
            <a:off x="4838627"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9" name="TextBox 8"/>
          <p:cNvSpPr txBox="1"/>
          <p:nvPr/>
        </p:nvSpPr>
        <p:spPr>
          <a:xfrm>
            <a:off x="4838627" y="2133600"/>
            <a:ext cx="1125629" cy="400110"/>
          </a:xfrm>
          <a:prstGeom prst="rect">
            <a:avLst/>
          </a:prstGeom>
          <a:noFill/>
        </p:spPr>
        <p:txBody>
          <a:bodyPr wrap="none" rtlCol="0">
            <a:spAutoFit/>
          </a:bodyPr>
          <a:lstStyle/>
          <a:p>
            <a:r>
              <a:rPr lang="en-US" sz="2000" dirty="0">
                <a:solidFill>
                  <a:schemeClr val="bg1">
                    <a:lumMod val="75000"/>
                  </a:schemeClr>
                </a:solidFill>
              </a:rPr>
              <a:t>Defocus</a:t>
            </a:r>
          </a:p>
        </p:txBody>
      </p:sp>
      <p:sp>
        <p:nvSpPr>
          <p:cNvPr id="10" name="TextBox 9"/>
          <p:cNvSpPr txBox="1"/>
          <p:nvPr/>
        </p:nvSpPr>
        <p:spPr>
          <a:xfrm>
            <a:off x="4838627" y="3276600"/>
            <a:ext cx="1127232" cy="400110"/>
          </a:xfrm>
          <a:prstGeom prst="rect">
            <a:avLst/>
          </a:prstGeom>
          <a:noFill/>
        </p:spPr>
        <p:txBody>
          <a:bodyPr wrap="none" rtlCol="0">
            <a:spAutoFit/>
          </a:bodyPr>
          <a:lstStyle/>
          <a:p>
            <a:r>
              <a:rPr lang="en-US" sz="2000" dirty="0">
                <a:solidFill>
                  <a:schemeClr val="bg1">
                    <a:lumMod val="75000"/>
                  </a:schemeClr>
                </a:solidFill>
              </a:rPr>
              <a:t>Cylinder</a:t>
            </a:r>
          </a:p>
        </p:txBody>
      </p:sp>
      <p:sp>
        <p:nvSpPr>
          <p:cNvPr id="11" name="TextBox 10"/>
          <p:cNvSpPr txBox="1"/>
          <p:nvPr/>
        </p:nvSpPr>
        <p:spPr>
          <a:xfrm>
            <a:off x="11602" y="893430"/>
            <a:ext cx="4012637" cy="461665"/>
          </a:xfrm>
          <a:prstGeom prst="rect">
            <a:avLst/>
          </a:prstGeom>
          <a:noFill/>
        </p:spPr>
        <p:txBody>
          <a:bodyPr wrap="none" rtlCol="0">
            <a:spAutoFit/>
          </a:bodyPr>
          <a:lstStyle/>
          <a:p>
            <a:pPr algn="ctr"/>
            <a:r>
              <a:rPr lang="en-US" sz="2400" b="1" i="1" dirty="0">
                <a:solidFill>
                  <a:srgbClr val="0000FF"/>
                </a:solidFill>
              </a:rPr>
              <a:t>Zernike Polynomial Order</a:t>
            </a:r>
          </a:p>
        </p:txBody>
      </p:sp>
      <p:sp>
        <p:nvSpPr>
          <p:cNvPr id="33" name="TextBox 32"/>
          <p:cNvSpPr txBox="1"/>
          <p:nvPr/>
        </p:nvSpPr>
        <p:spPr>
          <a:xfrm>
            <a:off x="4652072" y="2438400"/>
            <a:ext cx="1489510" cy="307777"/>
          </a:xfrm>
          <a:prstGeom prst="rect">
            <a:avLst/>
          </a:prstGeom>
          <a:noFill/>
        </p:spPr>
        <p:txBody>
          <a:bodyPr wrap="none" rtlCol="0">
            <a:spAutoFit/>
          </a:bodyPr>
          <a:lstStyle/>
          <a:p>
            <a:r>
              <a:rPr lang="en-US" sz="1400" i="1" dirty="0">
                <a:solidFill>
                  <a:schemeClr val="bg1">
                    <a:lumMod val="75000"/>
                  </a:schemeClr>
                </a:solidFill>
              </a:rPr>
              <a:t>Positive</a:t>
            </a:r>
            <a:r>
              <a:rPr lang="en-US" sz="1400" dirty="0">
                <a:solidFill>
                  <a:schemeClr val="bg1">
                    <a:lumMod val="75000"/>
                  </a:schemeClr>
                </a:solidFill>
              </a:rPr>
              <a:t> defocus</a:t>
            </a:r>
          </a:p>
        </p:txBody>
      </p:sp>
      <p:sp>
        <p:nvSpPr>
          <p:cNvPr id="34" name="TextBox 33"/>
          <p:cNvSpPr txBox="1"/>
          <p:nvPr/>
        </p:nvSpPr>
        <p:spPr>
          <a:xfrm>
            <a:off x="4651819" y="2664023"/>
            <a:ext cx="1568058" cy="307777"/>
          </a:xfrm>
          <a:prstGeom prst="rect">
            <a:avLst/>
          </a:prstGeom>
          <a:noFill/>
        </p:spPr>
        <p:txBody>
          <a:bodyPr wrap="none" rtlCol="0">
            <a:spAutoFit/>
          </a:bodyPr>
          <a:lstStyle/>
          <a:p>
            <a:r>
              <a:rPr lang="en-US" sz="1400" i="1" dirty="0">
                <a:solidFill>
                  <a:schemeClr val="bg1">
                    <a:lumMod val="75000"/>
                  </a:schemeClr>
                </a:solidFill>
              </a:rPr>
              <a:t>Negative</a:t>
            </a:r>
            <a:r>
              <a:rPr lang="en-US" sz="1400" dirty="0">
                <a:solidFill>
                  <a:schemeClr val="bg1">
                    <a:lumMod val="75000"/>
                  </a:schemeClr>
                </a:solidFill>
              </a:rPr>
              <a:t> defocus</a:t>
            </a:r>
          </a:p>
        </p:txBody>
      </p:sp>
      <p:sp>
        <p:nvSpPr>
          <p:cNvPr id="16" name="Slide Number Placeholder 15"/>
          <p:cNvSpPr>
            <a:spLocks noGrp="1"/>
          </p:cNvSpPr>
          <p:nvPr>
            <p:ph type="sldNum" sz="quarter" idx="12"/>
          </p:nvPr>
        </p:nvSpPr>
        <p:spPr/>
        <p:txBody>
          <a:bodyPr/>
          <a:lstStyle/>
          <a:p>
            <a:pPr>
              <a:defRPr/>
            </a:pPr>
            <a:fld id="{AA4EBA92-F27F-4AF1-A344-7473978F126B}" type="slidenum">
              <a:rPr lang="en-US" altLang="en-US" smtClean="0"/>
              <a:pPr>
                <a:defRPr/>
              </a:pPr>
              <a:t>107</a:t>
            </a:fld>
            <a:endParaRPr lang="en-US" altLang="en-US"/>
          </a:p>
        </p:txBody>
      </p:sp>
      <p:sp>
        <p:nvSpPr>
          <p:cNvPr id="40" name="TextBox 39"/>
          <p:cNvSpPr txBox="1"/>
          <p:nvPr/>
        </p:nvSpPr>
        <p:spPr>
          <a:xfrm>
            <a:off x="4762427" y="4297154"/>
            <a:ext cx="1338828" cy="579646"/>
          </a:xfrm>
          <a:prstGeom prst="rect">
            <a:avLst/>
          </a:prstGeom>
          <a:noFill/>
        </p:spPr>
        <p:txBody>
          <a:bodyPr wrap="none" rtlCol="0">
            <a:spAutoFit/>
          </a:bodyPr>
          <a:lstStyle/>
          <a:p>
            <a:pPr algn="ctr">
              <a:lnSpc>
                <a:spcPts val="1900"/>
              </a:lnSpc>
            </a:pPr>
            <a:r>
              <a:rPr lang="en-US" sz="2000" dirty="0">
                <a:solidFill>
                  <a:schemeClr val="bg1">
                    <a:lumMod val="75000"/>
                  </a:schemeClr>
                </a:solidFill>
              </a:rPr>
              <a:t>Spherical</a:t>
            </a:r>
          </a:p>
          <a:p>
            <a:pPr algn="ctr">
              <a:lnSpc>
                <a:spcPts val="1900"/>
              </a:lnSpc>
            </a:pPr>
            <a:r>
              <a:rPr lang="en-US" sz="2000" dirty="0">
                <a:solidFill>
                  <a:schemeClr val="bg1">
                    <a:lumMod val="75000"/>
                  </a:schemeClr>
                </a:solidFill>
              </a:rPr>
              <a:t>aberration</a:t>
            </a:r>
          </a:p>
        </p:txBody>
      </p:sp>
      <p:sp>
        <p:nvSpPr>
          <p:cNvPr id="42" name="TextBox 41"/>
          <p:cNvSpPr txBox="1"/>
          <p:nvPr/>
        </p:nvSpPr>
        <p:spPr>
          <a:xfrm>
            <a:off x="4952808" y="4933890"/>
            <a:ext cx="869149" cy="400110"/>
          </a:xfrm>
          <a:prstGeom prst="rect">
            <a:avLst/>
          </a:prstGeom>
          <a:noFill/>
        </p:spPr>
        <p:txBody>
          <a:bodyPr wrap="none" rtlCol="0">
            <a:spAutoFit/>
          </a:bodyPr>
          <a:lstStyle/>
          <a:p>
            <a:pPr algn="ctr"/>
            <a:r>
              <a:rPr lang="en-US" sz="2000" dirty="0">
                <a:solidFill>
                  <a:schemeClr val="bg1">
                    <a:lumMod val="75000"/>
                  </a:schemeClr>
                </a:solidFill>
              </a:rPr>
              <a:t>Coma</a:t>
            </a:r>
          </a:p>
        </p:txBody>
      </p:sp>
      <p:sp>
        <p:nvSpPr>
          <p:cNvPr id="43" name="TextBox 42"/>
          <p:cNvSpPr txBox="1"/>
          <p:nvPr/>
        </p:nvSpPr>
        <p:spPr>
          <a:xfrm>
            <a:off x="4956619" y="5410200"/>
            <a:ext cx="888513" cy="400110"/>
          </a:xfrm>
          <a:prstGeom prst="rect">
            <a:avLst/>
          </a:prstGeom>
          <a:noFill/>
        </p:spPr>
        <p:txBody>
          <a:bodyPr wrap="none" rtlCol="0">
            <a:spAutoFit/>
          </a:bodyPr>
          <a:lstStyle/>
          <a:p>
            <a:pPr algn="ctr"/>
            <a:r>
              <a:rPr lang="en-US" sz="2000" dirty="0">
                <a:solidFill>
                  <a:schemeClr val="bg1">
                    <a:lumMod val="75000"/>
                  </a:schemeClr>
                </a:solidFill>
              </a:rPr>
              <a:t>Trefoil</a:t>
            </a:r>
          </a:p>
        </p:txBody>
      </p:sp>
      <p:sp>
        <p:nvSpPr>
          <p:cNvPr id="44" name="TextBox 43"/>
          <p:cNvSpPr txBox="1"/>
          <p:nvPr/>
        </p:nvSpPr>
        <p:spPr>
          <a:xfrm>
            <a:off x="4418538" y="5867400"/>
            <a:ext cx="2210862" cy="707886"/>
          </a:xfrm>
          <a:prstGeom prst="rect">
            <a:avLst/>
          </a:prstGeom>
          <a:noFill/>
        </p:spPr>
        <p:txBody>
          <a:bodyPr wrap="none" rtlCol="0">
            <a:spAutoFit/>
          </a:bodyPr>
          <a:lstStyle/>
          <a:p>
            <a:pPr algn="ctr"/>
            <a:r>
              <a:rPr lang="en-US" sz="2000" dirty="0">
                <a:solidFill>
                  <a:schemeClr val="bg1">
                    <a:lumMod val="75000"/>
                  </a:schemeClr>
                </a:solidFill>
              </a:rPr>
              <a:t>(Others, less</a:t>
            </a:r>
          </a:p>
          <a:p>
            <a:pPr algn="ctr"/>
            <a:r>
              <a:rPr lang="en-US" sz="2000" dirty="0">
                <a:solidFill>
                  <a:schemeClr val="bg1">
                    <a:lumMod val="75000"/>
                  </a:schemeClr>
                </a:solidFill>
              </a:rPr>
              <a:t>clinically relevant)</a:t>
            </a:r>
          </a:p>
        </p:txBody>
      </p:sp>
      <p:cxnSp>
        <p:nvCxnSpPr>
          <p:cNvPr id="47" name="Straight Arrow Connector 46"/>
          <p:cNvCxnSpPr>
            <a:endCxn id="40" idx="1"/>
          </p:cNvCxnSpPr>
          <p:nvPr/>
        </p:nvCxnSpPr>
        <p:spPr>
          <a:xfrm flipV="1">
            <a:off x="2459445" y="4586977"/>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459445" y="5133945"/>
            <a:ext cx="2443632"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43" idx="1"/>
          </p:cNvCxnSpPr>
          <p:nvPr/>
        </p:nvCxnSpPr>
        <p:spPr>
          <a:xfrm>
            <a:off x="2459445" y="5606335"/>
            <a:ext cx="2497174" cy="392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72" name="TextBox 71"/>
          <p:cNvSpPr txBox="1"/>
          <p:nvPr/>
        </p:nvSpPr>
        <p:spPr>
          <a:xfrm>
            <a:off x="4499419" y="906958"/>
            <a:ext cx="1737976" cy="461665"/>
          </a:xfrm>
          <a:prstGeom prst="rect">
            <a:avLst/>
          </a:prstGeom>
          <a:noFill/>
        </p:spPr>
        <p:txBody>
          <a:bodyPr wrap="none" rtlCol="0">
            <a:spAutoFit/>
          </a:bodyPr>
          <a:lstStyle/>
          <a:p>
            <a:r>
              <a:rPr lang="en-US" sz="2400" b="1" i="1" dirty="0"/>
              <a:t>New Lingo</a:t>
            </a:r>
          </a:p>
        </p:txBody>
      </p:sp>
      <p:cxnSp>
        <p:nvCxnSpPr>
          <p:cNvPr id="51" name="Straight Arrow Connector 50"/>
          <p:cNvCxnSpPr/>
          <p:nvPr/>
        </p:nvCxnSpPr>
        <p:spPr>
          <a:xfrm flipV="1">
            <a:off x="2442019" y="2353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2442019" y="3496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65569" y="2174644"/>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5" name="TextBox 64"/>
          <p:cNvSpPr txBox="1"/>
          <p:nvPr/>
        </p:nvSpPr>
        <p:spPr>
          <a:xfrm>
            <a:off x="1865569" y="3307378"/>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6" name="TextBox 65"/>
          <p:cNvSpPr txBox="1"/>
          <p:nvPr/>
        </p:nvSpPr>
        <p:spPr>
          <a:xfrm>
            <a:off x="1865569" y="4402311"/>
            <a:ext cx="441146" cy="369332"/>
          </a:xfrm>
          <a:prstGeom prst="rect">
            <a:avLst/>
          </a:prstGeom>
          <a:noFill/>
        </p:spPr>
        <p:txBody>
          <a:bodyPr wrap="none" rtlCol="0">
            <a:spAutoFit/>
          </a:bodyPr>
          <a:lstStyle/>
          <a:p>
            <a:r>
              <a:rPr lang="en-US" dirty="0">
                <a:solidFill>
                  <a:schemeClr val="bg1">
                    <a:lumMod val="75000"/>
                  </a:schemeClr>
                </a:solidFill>
              </a:rPr>
              <a:t>4</a:t>
            </a:r>
            <a:r>
              <a:rPr lang="en-US" baseline="30000" dirty="0">
                <a:solidFill>
                  <a:schemeClr val="bg1">
                    <a:lumMod val="75000"/>
                  </a:schemeClr>
                </a:solidFill>
              </a:rPr>
              <a:t>th</a:t>
            </a:r>
          </a:p>
        </p:txBody>
      </p:sp>
      <p:sp>
        <p:nvSpPr>
          <p:cNvPr id="67" name="TextBox 66"/>
          <p:cNvSpPr txBox="1"/>
          <p:nvPr/>
        </p:nvSpPr>
        <p:spPr>
          <a:xfrm>
            <a:off x="1886408" y="5417713"/>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sp>
        <p:nvSpPr>
          <p:cNvPr id="68" name="TextBox 67"/>
          <p:cNvSpPr txBox="1"/>
          <p:nvPr/>
        </p:nvSpPr>
        <p:spPr>
          <a:xfrm>
            <a:off x="1865569" y="4962247"/>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sp>
        <p:nvSpPr>
          <p:cNvPr id="8" name="TextBox 7"/>
          <p:cNvSpPr txBox="1"/>
          <p:nvPr/>
        </p:nvSpPr>
        <p:spPr>
          <a:xfrm>
            <a:off x="1216529" y="2141315"/>
            <a:ext cx="2352547" cy="1169551"/>
          </a:xfrm>
          <a:prstGeom prst="rect">
            <a:avLst/>
          </a:prstGeom>
          <a:solidFill>
            <a:srgbClr val="FFFF00"/>
          </a:solidFill>
        </p:spPr>
        <p:txBody>
          <a:bodyPr wrap="square" rtlCol="0">
            <a:spAutoFit/>
          </a:bodyPr>
          <a:lstStyle/>
          <a:p>
            <a:r>
              <a:rPr lang="en-US" sz="1400" i="1" dirty="0">
                <a:solidFill>
                  <a:srgbClr val="0000FF"/>
                </a:solidFill>
              </a:rPr>
              <a:t>Wait--you said ZPs start at zero and go up from there. What are the 0</a:t>
            </a:r>
            <a:r>
              <a:rPr lang="en-US" sz="1400" i="1" baseline="30000" dirty="0">
                <a:solidFill>
                  <a:srgbClr val="0000FF"/>
                </a:solidFill>
              </a:rPr>
              <a:t>th</a:t>
            </a:r>
            <a:r>
              <a:rPr lang="en-US" sz="1400" i="1" dirty="0">
                <a:solidFill>
                  <a:srgbClr val="0000FF"/>
                </a:solidFill>
              </a:rPr>
              <a:t> and 1</a:t>
            </a:r>
            <a:r>
              <a:rPr lang="en-US" sz="1400" i="1" baseline="30000" dirty="0">
                <a:solidFill>
                  <a:srgbClr val="0000FF"/>
                </a:solidFill>
              </a:rPr>
              <a:t>st</a:t>
            </a:r>
            <a:r>
              <a:rPr lang="en-US" sz="1400" i="1" dirty="0">
                <a:solidFill>
                  <a:srgbClr val="0000FF"/>
                </a:solidFill>
              </a:rPr>
              <a:t>-order aberrations? </a:t>
            </a:r>
          </a:p>
          <a:p>
            <a:endParaRPr lang="en-US" sz="1400" i="1" dirty="0">
              <a:solidFill>
                <a:srgbClr val="0000FF"/>
              </a:solidFill>
            </a:endParaRPr>
          </a:p>
        </p:txBody>
      </p:sp>
      <p:sp>
        <p:nvSpPr>
          <p:cNvPr id="31" name="TextBox 30"/>
          <p:cNvSpPr txBox="1"/>
          <p:nvPr/>
        </p:nvSpPr>
        <p:spPr>
          <a:xfrm>
            <a:off x="5211243" y="1332839"/>
            <a:ext cx="341760" cy="400110"/>
          </a:xfrm>
          <a:prstGeom prst="rect">
            <a:avLst/>
          </a:prstGeom>
          <a:noFill/>
        </p:spPr>
        <p:txBody>
          <a:bodyPr wrap="none" rtlCol="0">
            <a:spAutoFit/>
          </a:bodyPr>
          <a:lstStyle/>
          <a:p>
            <a:pPr algn="ctr"/>
            <a:r>
              <a:rPr lang="en-US" sz="2000" b="1" i="1" dirty="0">
                <a:solidFill>
                  <a:srgbClr val="0000FF"/>
                </a:solidFill>
              </a:rPr>
              <a:t>?</a:t>
            </a:r>
          </a:p>
        </p:txBody>
      </p:sp>
      <p:cxnSp>
        <p:nvCxnSpPr>
          <p:cNvPr id="32" name="Straight Arrow Connector 31"/>
          <p:cNvCxnSpPr/>
          <p:nvPr/>
        </p:nvCxnSpPr>
        <p:spPr>
          <a:xfrm flipV="1">
            <a:off x="2422701" y="1553080"/>
            <a:ext cx="2302982" cy="835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846251" y="1373883"/>
            <a:ext cx="441146" cy="369332"/>
          </a:xfrm>
          <a:prstGeom prst="rect">
            <a:avLst/>
          </a:prstGeom>
          <a:noFill/>
        </p:spPr>
        <p:txBody>
          <a:bodyPr wrap="none" rtlCol="0">
            <a:spAutoFit/>
          </a:bodyPr>
          <a:lstStyle/>
          <a:p>
            <a:r>
              <a:rPr lang="en-US" i="1" dirty="0">
                <a:solidFill>
                  <a:srgbClr val="0000FF"/>
                </a:solidFill>
              </a:rPr>
              <a:t>0</a:t>
            </a:r>
            <a:r>
              <a:rPr lang="en-US" i="1" baseline="30000" dirty="0">
                <a:solidFill>
                  <a:srgbClr val="0000FF"/>
                </a:solidFill>
              </a:rPr>
              <a:t>th</a:t>
            </a:r>
          </a:p>
        </p:txBody>
      </p:sp>
      <p:sp>
        <p:nvSpPr>
          <p:cNvPr id="36" name="TextBox 35"/>
          <p:cNvSpPr txBox="1"/>
          <p:nvPr/>
        </p:nvSpPr>
        <p:spPr>
          <a:xfrm>
            <a:off x="5211243" y="1692247"/>
            <a:ext cx="341760" cy="400110"/>
          </a:xfrm>
          <a:prstGeom prst="rect">
            <a:avLst/>
          </a:prstGeom>
          <a:noFill/>
        </p:spPr>
        <p:txBody>
          <a:bodyPr wrap="none" rtlCol="0">
            <a:spAutoFit/>
          </a:bodyPr>
          <a:lstStyle/>
          <a:p>
            <a:pPr algn="ctr"/>
            <a:r>
              <a:rPr lang="en-US" sz="2000" b="1" i="1" dirty="0">
                <a:solidFill>
                  <a:srgbClr val="0000FF"/>
                </a:solidFill>
              </a:rPr>
              <a:t>?</a:t>
            </a:r>
          </a:p>
        </p:txBody>
      </p:sp>
      <p:cxnSp>
        <p:nvCxnSpPr>
          <p:cNvPr id="37" name="Straight Arrow Connector 36"/>
          <p:cNvCxnSpPr/>
          <p:nvPr/>
        </p:nvCxnSpPr>
        <p:spPr>
          <a:xfrm flipV="1">
            <a:off x="2422701" y="1912488"/>
            <a:ext cx="2302982" cy="835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46251" y="1733291"/>
            <a:ext cx="433132" cy="369332"/>
          </a:xfrm>
          <a:prstGeom prst="rect">
            <a:avLst/>
          </a:prstGeom>
          <a:noFill/>
        </p:spPr>
        <p:txBody>
          <a:bodyPr wrap="none" rtlCol="0">
            <a:spAutoFit/>
          </a:bodyPr>
          <a:lstStyle/>
          <a:p>
            <a:r>
              <a:rPr lang="en-US" i="1" dirty="0">
                <a:solidFill>
                  <a:srgbClr val="0000FF"/>
                </a:solidFill>
              </a:rPr>
              <a:t>1</a:t>
            </a:r>
            <a:r>
              <a:rPr lang="en-US" i="1" baseline="30000" dirty="0">
                <a:solidFill>
                  <a:srgbClr val="0000FF"/>
                </a:solidFill>
              </a:rPr>
              <a:t>st</a:t>
            </a:r>
          </a:p>
        </p:txBody>
      </p:sp>
      <p:sp>
        <p:nvSpPr>
          <p:cNvPr id="41" name="TextBox 40">
            <a:extLst>
              <a:ext uri="{FF2B5EF4-FFF2-40B4-BE49-F238E27FC236}">
                <a16:creationId xmlns:a16="http://schemas.microsoft.com/office/drawing/2014/main" id="{44EF179B-CD8C-4DA7-9BB1-FB7A2F6C37E6}"/>
              </a:ext>
            </a:extLst>
          </p:cNvPr>
          <p:cNvSpPr txBox="1"/>
          <p:nvPr/>
        </p:nvSpPr>
        <p:spPr>
          <a:xfrm>
            <a:off x="7274004" y="891724"/>
            <a:ext cx="1107996" cy="461665"/>
          </a:xfrm>
          <a:prstGeom prst="rect">
            <a:avLst/>
          </a:prstGeom>
          <a:solidFill>
            <a:schemeClr val="bg1"/>
          </a:solidFill>
        </p:spPr>
        <p:txBody>
          <a:bodyPr wrap="none" rtlCol="0">
            <a:spAutoFit/>
          </a:bodyPr>
          <a:lstStyle/>
          <a:p>
            <a:r>
              <a:rPr lang="en-US" sz="2400" b="1" i="1" dirty="0">
                <a:solidFill>
                  <a:srgbClr val="0000FF"/>
                </a:solidFill>
              </a:rPr>
              <a:t>Shape</a:t>
            </a:r>
          </a:p>
        </p:txBody>
      </p:sp>
    </p:spTree>
    <p:extLst>
      <p:ext uri="{BB962C8B-B14F-4D97-AF65-F5344CB8AC3E}">
        <p14:creationId xmlns:p14="http://schemas.microsoft.com/office/powerpoint/2010/main" val="129546948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651819"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46" name="Rectangle 45"/>
          <p:cNvSpPr/>
          <p:nvPr/>
        </p:nvSpPr>
        <p:spPr>
          <a:xfrm>
            <a:off x="4728019"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5" name="Rectangle 54"/>
          <p:cNvSpPr/>
          <p:nvPr/>
        </p:nvSpPr>
        <p:spPr>
          <a:xfrm>
            <a:off x="4838627" y="4297154"/>
            <a:ext cx="1262628" cy="488682"/>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6" name="Rectangle 55"/>
          <p:cNvSpPr/>
          <p:nvPr/>
        </p:nvSpPr>
        <p:spPr>
          <a:xfrm>
            <a:off x="4952808" y="49530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7" name="Rectangle 56"/>
          <p:cNvSpPr/>
          <p:nvPr/>
        </p:nvSpPr>
        <p:spPr>
          <a:xfrm>
            <a:off x="4975983" y="54102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4" name="Rectangle 53"/>
          <p:cNvSpPr/>
          <p:nvPr/>
        </p:nvSpPr>
        <p:spPr>
          <a:xfrm>
            <a:off x="4838627"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9" name="TextBox 8"/>
          <p:cNvSpPr txBox="1"/>
          <p:nvPr/>
        </p:nvSpPr>
        <p:spPr>
          <a:xfrm>
            <a:off x="4838627" y="2133600"/>
            <a:ext cx="1125629" cy="400110"/>
          </a:xfrm>
          <a:prstGeom prst="rect">
            <a:avLst/>
          </a:prstGeom>
          <a:noFill/>
        </p:spPr>
        <p:txBody>
          <a:bodyPr wrap="none" rtlCol="0">
            <a:spAutoFit/>
          </a:bodyPr>
          <a:lstStyle/>
          <a:p>
            <a:r>
              <a:rPr lang="en-US" sz="2000" dirty="0">
                <a:solidFill>
                  <a:schemeClr val="bg1">
                    <a:lumMod val="75000"/>
                  </a:schemeClr>
                </a:solidFill>
              </a:rPr>
              <a:t>Defocus</a:t>
            </a:r>
          </a:p>
        </p:txBody>
      </p:sp>
      <p:sp>
        <p:nvSpPr>
          <p:cNvPr id="10" name="TextBox 9"/>
          <p:cNvSpPr txBox="1"/>
          <p:nvPr/>
        </p:nvSpPr>
        <p:spPr>
          <a:xfrm>
            <a:off x="4838627" y="3276600"/>
            <a:ext cx="1127232" cy="400110"/>
          </a:xfrm>
          <a:prstGeom prst="rect">
            <a:avLst/>
          </a:prstGeom>
          <a:noFill/>
        </p:spPr>
        <p:txBody>
          <a:bodyPr wrap="none" rtlCol="0">
            <a:spAutoFit/>
          </a:bodyPr>
          <a:lstStyle/>
          <a:p>
            <a:r>
              <a:rPr lang="en-US" sz="2000" dirty="0">
                <a:solidFill>
                  <a:schemeClr val="bg1">
                    <a:lumMod val="75000"/>
                  </a:schemeClr>
                </a:solidFill>
              </a:rPr>
              <a:t>Cylinder</a:t>
            </a:r>
          </a:p>
        </p:txBody>
      </p:sp>
      <p:sp>
        <p:nvSpPr>
          <p:cNvPr id="11" name="TextBox 10"/>
          <p:cNvSpPr txBox="1"/>
          <p:nvPr/>
        </p:nvSpPr>
        <p:spPr>
          <a:xfrm>
            <a:off x="11602" y="893430"/>
            <a:ext cx="4012637" cy="461665"/>
          </a:xfrm>
          <a:prstGeom prst="rect">
            <a:avLst/>
          </a:prstGeom>
          <a:noFill/>
        </p:spPr>
        <p:txBody>
          <a:bodyPr wrap="none" rtlCol="0">
            <a:spAutoFit/>
          </a:bodyPr>
          <a:lstStyle/>
          <a:p>
            <a:pPr algn="ctr"/>
            <a:r>
              <a:rPr lang="en-US" sz="2400" b="1" i="1" dirty="0">
                <a:solidFill>
                  <a:srgbClr val="0000FF"/>
                </a:solidFill>
              </a:rPr>
              <a:t>Zernike Polynomial Order</a:t>
            </a:r>
          </a:p>
        </p:txBody>
      </p:sp>
      <p:sp>
        <p:nvSpPr>
          <p:cNvPr id="33" name="TextBox 32"/>
          <p:cNvSpPr txBox="1"/>
          <p:nvPr/>
        </p:nvSpPr>
        <p:spPr>
          <a:xfrm>
            <a:off x="4652072" y="2438400"/>
            <a:ext cx="1489510" cy="307777"/>
          </a:xfrm>
          <a:prstGeom prst="rect">
            <a:avLst/>
          </a:prstGeom>
          <a:noFill/>
        </p:spPr>
        <p:txBody>
          <a:bodyPr wrap="none" rtlCol="0">
            <a:spAutoFit/>
          </a:bodyPr>
          <a:lstStyle/>
          <a:p>
            <a:r>
              <a:rPr lang="en-US" sz="1400" i="1" dirty="0">
                <a:solidFill>
                  <a:schemeClr val="bg1">
                    <a:lumMod val="75000"/>
                  </a:schemeClr>
                </a:solidFill>
              </a:rPr>
              <a:t>Positive</a:t>
            </a:r>
            <a:r>
              <a:rPr lang="en-US" sz="1400" dirty="0">
                <a:solidFill>
                  <a:schemeClr val="bg1">
                    <a:lumMod val="75000"/>
                  </a:schemeClr>
                </a:solidFill>
              </a:rPr>
              <a:t> defocus</a:t>
            </a:r>
          </a:p>
        </p:txBody>
      </p:sp>
      <p:sp>
        <p:nvSpPr>
          <p:cNvPr id="34" name="TextBox 33"/>
          <p:cNvSpPr txBox="1"/>
          <p:nvPr/>
        </p:nvSpPr>
        <p:spPr>
          <a:xfrm>
            <a:off x="4651819" y="2664023"/>
            <a:ext cx="1568058" cy="307777"/>
          </a:xfrm>
          <a:prstGeom prst="rect">
            <a:avLst/>
          </a:prstGeom>
          <a:noFill/>
        </p:spPr>
        <p:txBody>
          <a:bodyPr wrap="none" rtlCol="0">
            <a:spAutoFit/>
          </a:bodyPr>
          <a:lstStyle/>
          <a:p>
            <a:r>
              <a:rPr lang="en-US" sz="1400" i="1" dirty="0">
                <a:solidFill>
                  <a:schemeClr val="bg1">
                    <a:lumMod val="75000"/>
                  </a:schemeClr>
                </a:solidFill>
              </a:rPr>
              <a:t>Negative</a:t>
            </a:r>
            <a:r>
              <a:rPr lang="en-US" sz="1400" dirty="0">
                <a:solidFill>
                  <a:schemeClr val="bg1">
                    <a:lumMod val="75000"/>
                  </a:schemeClr>
                </a:solidFill>
              </a:rPr>
              <a:t> defocus</a:t>
            </a:r>
          </a:p>
        </p:txBody>
      </p:sp>
      <p:sp>
        <p:nvSpPr>
          <p:cNvPr id="16" name="Slide Number Placeholder 15"/>
          <p:cNvSpPr>
            <a:spLocks noGrp="1"/>
          </p:cNvSpPr>
          <p:nvPr>
            <p:ph type="sldNum" sz="quarter" idx="12"/>
          </p:nvPr>
        </p:nvSpPr>
        <p:spPr/>
        <p:txBody>
          <a:bodyPr/>
          <a:lstStyle/>
          <a:p>
            <a:pPr>
              <a:defRPr/>
            </a:pPr>
            <a:fld id="{AA4EBA92-F27F-4AF1-A344-7473978F126B}" type="slidenum">
              <a:rPr lang="en-US" altLang="en-US" smtClean="0"/>
              <a:pPr>
                <a:defRPr/>
              </a:pPr>
              <a:t>108</a:t>
            </a:fld>
            <a:endParaRPr lang="en-US" altLang="en-US"/>
          </a:p>
        </p:txBody>
      </p:sp>
      <p:sp>
        <p:nvSpPr>
          <p:cNvPr id="40" name="TextBox 39"/>
          <p:cNvSpPr txBox="1"/>
          <p:nvPr/>
        </p:nvSpPr>
        <p:spPr>
          <a:xfrm>
            <a:off x="4762427" y="4297154"/>
            <a:ext cx="1338828" cy="579646"/>
          </a:xfrm>
          <a:prstGeom prst="rect">
            <a:avLst/>
          </a:prstGeom>
          <a:noFill/>
        </p:spPr>
        <p:txBody>
          <a:bodyPr wrap="none" rtlCol="0">
            <a:spAutoFit/>
          </a:bodyPr>
          <a:lstStyle/>
          <a:p>
            <a:pPr algn="ctr">
              <a:lnSpc>
                <a:spcPts val="1900"/>
              </a:lnSpc>
            </a:pPr>
            <a:r>
              <a:rPr lang="en-US" sz="2000" dirty="0">
                <a:solidFill>
                  <a:schemeClr val="bg1">
                    <a:lumMod val="75000"/>
                  </a:schemeClr>
                </a:solidFill>
              </a:rPr>
              <a:t>Spherical</a:t>
            </a:r>
          </a:p>
          <a:p>
            <a:pPr algn="ctr">
              <a:lnSpc>
                <a:spcPts val="1900"/>
              </a:lnSpc>
            </a:pPr>
            <a:r>
              <a:rPr lang="en-US" sz="2000" dirty="0">
                <a:solidFill>
                  <a:schemeClr val="bg1">
                    <a:lumMod val="75000"/>
                  </a:schemeClr>
                </a:solidFill>
              </a:rPr>
              <a:t>aberration</a:t>
            </a:r>
          </a:p>
        </p:txBody>
      </p:sp>
      <p:sp>
        <p:nvSpPr>
          <p:cNvPr id="42" name="TextBox 41"/>
          <p:cNvSpPr txBox="1"/>
          <p:nvPr/>
        </p:nvSpPr>
        <p:spPr>
          <a:xfrm>
            <a:off x="4952808" y="4933890"/>
            <a:ext cx="869149" cy="400110"/>
          </a:xfrm>
          <a:prstGeom prst="rect">
            <a:avLst/>
          </a:prstGeom>
          <a:noFill/>
        </p:spPr>
        <p:txBody>
          <a:bodyPr wrap="none" rtlCol="0">
            <a:spAutoFit/>
          </a:bodyPr>
          <a:lstStyle/>
          <a:p>
            <a:pPr algn="ctr"/>
            <a:r>
              <a:rPr lang="en-US" sz="2000" dirty="0">
                <a:solidFill>
                  <a:schemeClr val="bg1">
                    <a:lumMod val="75000"/>
                  </a:schemeClr>
                </a:solidFill>
              </a:rPr>
              <a:t>Coma</a:t>
            </a:r>
          </a:p>
        </p:txBody>
      </p:sp>
      <p:sp>
        <p:nvSpPr>
          <p:cNvPr id="43" name="TextBox 42"/>
          <p:cNvSpPr txBox="1"/>
          <p:nvPr/>
        </p:nvSpPr>
        <p:spPr>
          <a:xfrm>
            <a:off x="4956619" y="5410200"/>
            <a:ext cx="888513" cy="400110"/>
          </a:xfrm>
          <a:prstGeom prst="rect">
            <a:avLst/>
          </a:prstGeom>
          <a:noFill/>
        </p:spPr>
        <p:txBody>
          <a:bodyPr wrap="none" rtlCol="0">
            <a:spAutoFit/>
          </a:bodyPr>
          <a:lstStyle/>
          <a:p>
            <a:pPr algn="ctr"/>
            <a:r>
              <a:rPr lang="en-US" sz="2000" dirty="0">
                <a:solidFill>
                  <a:schemeClr val="bg1">
                    <a:lumMod val="75000"/>
                  </a:schemeClr>
                </a:solidFill>
              </a:rPr>
              <a:t>Trefoil</a:t>
            </a:r>
          </a:p>
        </p:txBody>
      </p:sp>
      <p:sp>
        <p:nvSpPr>
          <p:cNvPr id="44" name="TextBox 43"/>
          <p:cNvSpPr txBox="1"/>
          <p:nvPr/>
        </p:nvSpPr>
        <p:spPr>
          <a:xfrm>
            <a:off x="4418538" y="5867400"/>
            <a:ext cx="2210862" cy="707886"/>
          </a:xfrm>
          <a:prstGeom prst="rect">
            <a:avLst/>
          </a:prstGeom>
          <a:noFill/>
        </p:spPr>
        <p:txBody>
          <a:bodyPr wrap="none" rtlCol="0">
            <a:spAutoFit/>
          </a:bodyPr>
          <a:lstStyle/>
          <a:p>
            <a:pPr algn="ctr"/>
            <a:r>
              <a:rPr lang="en-US" sz="2000" dirty="0">
                <a:solidFill>
                  <a:schemeClr val="bg1">
                    <a:lumMod val="75000"/>
                  </a:schemeClr>
                </a:solidFill>
              </a:rPr>
              <a:t>(Others, less</a:t>
            </a:r>
          </a:p>
          <a:p>
            <a:pPr algn="ctr"/>
            <a:r>
              <a:rPr lang="en-US" sz="2000" dirty="0">
                <a:solidFill>
                  <a:schemeClr val="bg1">
                    <a:lumMod val="75000"/>
                  </a:schemeClr>
                </a:solidFill>
              </a:rPr>
              <a:t>clinically relevant)</a:t>
            </a:r>
          </a:p>
        </p:txBody>
      </p:sp>
      <p:cxnSp>
        <p:nvCxnSpPr>
          <p:cNvPr id="47" name="Straight Arrow Connector 46"/>
          <p:cNvCxnSpPr>
            <a:endCxn id="40" idx="1"/>
          </p:cNvCxnSpPr>
          <p:nvPr/>
        </p:nvCxnSpPr>
        <p:spPr>
          <a:xfrm flipV="1">
            <a:off x="2459445" y="4586977"/>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459445" y="5133945"/>
            <a:ext cx="2443632"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43" idx="1"/>
          </p:cNvCxnSpPr>
          <p:nvPr/>
        </p:nvCxnSpPr>
        <p:spPr>
          <a:xfrm>
            <a:off x="2459445" y="5606335"/>
            <a:ext cx="2497174" cy="392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72" name="TextBox 71"/>
          <p:cNvSpPr txBox="1"/>
          <p:nvPr/>
        </p:nvSpPr>
        <p:spPr>
          <a:xfrm>
            <a:off x="4499419" y="906958"/>
            <a:ext cx="1737976" cy="461665"/>
          </a:xfrm>
          <a:prstGeom prst="rect">
            <a:avLst/>
          </a:prstGeom>
          <a:noFill/>
        </p:spPr>
        <p:txBody>
          <a:bodyPr wrap="none" rtlCol="0">
            <a:spAutoFit/>
          </a:bodyPr>
          <a:lstStyle/>
          <a:p>
            <a:r>
              <a:rPr lang="en-US" sz="2400" b="1" i="1" dirty="0"/>
              <a:t>New Lingo</a:t>
            </a:r>
          </a:p>
        </p:txBody>
      </p:sp>
      <p:cxnSp>
        <p:nvCxnSpPr>
          <p:cNvPr id="51" name="Straight Arrow Connector 50"/>
          <p:cNvCxnSpPr/>
          <p:nvPr/>
        </p:nvCxnSpPr>
        <p:spPr>
          <a:xfrm flipV="1">
            <a:off x="2442019" y="2353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2442019" y="3496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65569" y="2174644"/>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5" name="TextBox 64"/>
          <p:cNvSpPr txBox="1"/>
          <p:nvPr/>
        </p:nvSpPr>
        <p:spPr>
          <a:xfrm>
            <a:off x="1865569" y="3307378"/>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6" name="TextBox 65"/>
          <p:cNvSpPr txBox="1"/>
          <p:nvPr/>
        </p:nvSpPr>
        <p:spPr>
          <a:xfrm>
            <a:off x="1865569" y="4402311"/>
            <a:ext cx="441146" cy="369332"/>
          </a:xfrm>
          <a:prstGeom prst="rect">
            <a:avLst/>
          </a:prstGeom>
          <a:noFill/>
        </p:spPr>
        <p:txBody>
          <a:bodyPr wrap="none" rtlCol="0">
            <a:spAutoFit/>
          </a:bodyPr>
          <a:lstStyle/>
          <a:p>
            <a:r>
              <a:rPr lang="en-US" dirty="0">
                <a:solidFill>
                  <a:schemeClr val="bg1">
                    <a:lumMod val="75000"/>
                  </a:schemeClr>
                </a:solidFill>
              </a:rPr>
              <a:t>4</a:t>
            </a:r>
            <a:r>
              <a:rPr lang="en-US" baseline="30000" dirty="0">
                <a:solidFill>
                  <a:schemeClr val="bg1">
                    <a:lumMod val="75000"/>
                  </a:schemeClr>
                </a:solidFill>
              </a:rPr>
              <a:t>th</a:t>
            </a:r>
          </a:p>
        </p:txBody>
      </p:sp>
      <p:sp>
        <p:nvSpPr>
          <p:cNvPr id="67" name="TextBox 66"/>
          <p:cNvSpPr txBox="1"/>
          <p:nvPr/>
        </p:nvSpPr>
        <p:spPr>
          <a:xfrm>
            <a:off x="1886408" y="5417713"/>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sp>
        <p:nvSpPr>
          <p:cNvPr id="68" name="TextBox 67"/>
          <p:cNvSpPr txBox="1"/>
          <p:nvPr/>
        </p:nvSpPr>
        <p:spPr>
          <a:xfrm>
            <a:off x="1865569" y="4962247"/>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cxnSp>
        <p:nvCxnSpPr>
          <p:cNvPr id="32" name="Straight Arrow Connector 31"/>
          <p:cNvCxnSpPr/>
          <p:nvPr/>
        </p:nvCxnSpPr>
        <p:spPr>
          <a:xfrm flipV="1">
            <a:off x="2422701" y="1553080"/>
            <a:ext cx="2302982" cy="835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846251" y="1373883"/>
            <a:ext cx="441146" cy="369332"/>
          </a:xfrm>
          <a:prstGeom prst="rect">
            <a:avLst/>
          </a:prstGeom>
          <a:noFill/>
        </p:spPr>
        <p:txBody>
          <a:bodyPr wrap="none" rtlCol="0">
            <a:spAutoFit/>
          </a:bodyPr>
          <a:lstStyle/>
          <a:p>
            <a:r>
              <a:rPr lang="en-US" dirty="0">
                <a:solidFill>
                  <a:srgbClr val="0000FF"/>
                </a:solidFill>
              </a:rPr>
              <a:t>0</a:t>
            </a:r>
            <a:r>
              <a:rPr lang="en-US" baseline="30000" dirty="0">
                <a:solidFill>
                  <a:srgbClr val="0000FF"/>
                </a:solidFill>
              </a:rPr>
              <a:t>th</a:t>
            </a:r>
          </a:p>
        </p:txBody>
      </p:sp>
      <p:cxnSp>
        <p:nvCxnSpPr>
          <p:cNvPr id="37" name="Straight Arrow Connector 36"/>
          <p:cNvCxnSpPr/>
          <p:nvPr/>
        </p:nvCxnSpPr>
        <p:spPr>
          <a:xfrm flipV="1">
            <a:off x="2422701" y="1912488"/>
            <a:ext cx="2302982" cy="835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46251" y="1733291"/>
            <a:ext cx="433132" cy="369332"/>
          </a:xfrm>
          <a:prstGeom prst="rect">
            <a:avLst/>
          </a:prstGeom>
          <a:noFill/>
        </p:spPr>
        <p:txBody>
          <a:bodyPr wrap="none" rtlCol="0">
            <a:spAutoFit/>
          </a:bodyPr>
          <a:lstStyle/>
          <a:p>
            <a:r>
              <a:rPr lang="en-US" dirty="0">
                <a:solidFill>
                  <a:srgbClr val="0000FF"/>
                </a:solidFill>
              </a:rPr>
              <a:t>1</a:t>
            </a:r>
            <a:r>
              <a:rPr lang="en-US" baseline="30000" dirty="0">
                <a:solidFill>
                  <a:srgbClr val="0000FF"/>
                </a:solidFill>
              </a:rPr>
              <a:t>st</a:t>
            </a:r>
          </a:p>
        </p:txBody>
      </p:sp>
      <p:sp>
        <p:nvSpPr>
          <p:cNvPr id="39" name="TextBox 38"/>
          <p:cNvSpPr txBox="1"/>
          <p:nvPr/>
        </p:nvSpPr>
        <p:spPr>
          <a:xfrm>
            <a:off x="4879422" y="1332839"/>
            <a:ext cx="1005404" cy="400110"/>
          </a:xfrm>
          <a:prstGeom prst="rect">
            <a:avLst/>
          </a:prstGeom>
          <a:noFill/>
        </p:spPr>
        <p:txBody>
          <a:bodyPr wrap="none" rtlCol="0">
            <a:spAutoFit/>
          </a:bodyPr>
          <a:lstStyle/>
          <a:p>
            <a:pPr algn="ctr"/>
            <a:r>
              <a:rPr lang="en-US" sz="2000" dirty="0">
                <a:solidFill>
                  <a:srgbClr val="0000FF"/>
                </a:solidFill>
              </a:rPr>
              <a:t>‘Piston’</a:t>
            </a:r>
          </a:p>
        </p:txBody>
      </p:sp>
      <p:sp>
        <p:nvSpPr>
          <p:cNvPr id="41" name="TextBox 40"/>
          <p:cNvSpPr txBox="1"/>
          <p:nvPr/>
        </p:nvSpPr>
        <p:spPr>
          <a:xfrm>
            <a:off x="4908277" y="1692247"/>
            <a:ext cx="947696" cy="400110"/>
          </a:xfrm>
          <a:prstGeom prst="rect">
            <a:avLst/>
          </a:prstGeom>
          <a:noFill/>
        </p:spPr>
        <p:txBody>
          <a:bodyPr wrap="none" rtlCol="0">
            <a:spAutoFit/>
          </a:bodyPr>
          <a:lstStyle/>
          <a:p>
            <a:pPr algn="ctr"/>
            <a:r>
              <a:rPr lang="en-US" sz="2000" dirty="0">
                <a:solidFill>
                  <a:srgbClr val="0000FF"/>
                </a:solidFill>
              </a:rPr>
              <a:t>‘Prism’</a:t>
            </a:r>
          </a:p>
        </p:txBody>
      </p:sp>
      <p:sp>
        <p:nvSpPr>
          <p:cNvPr id="52" name="TextBox 51"/>
          <p:cNvSpPr txBox="1"/>
          <p:nvPr/>
        </p:nvSpPr>
        <p:spPr>
          <a:xfrm>
            <a:off x="1216529" y="2141315"/>
            <a:ext cx="2352547" cy="1169551"/>
          </a:xfrm>
          <a:prstGeom prst="rect">
            <a:avLst/>
          </a:prstGeom>
          <a:solidFill>
            <a:srgbClr val="FFFF00"/>
          </a:solidFill>
        </p:spPr>
        <p:txBody>
          <a:bodyPr wrap="square" rtlCol="0">
            <a:spAutoFit/>
          </a:bodyPr>
          <a:lstStyle/>
          <a:p>
            <a:r>
              <a:rPr lang="en-US" sz="1400" i="1" dirty="0">
                <a:solidFill>
                  <a:srgbClr val="0000FF"/>
                </a:solidFill>
              </a:rPr>
              <a:t>Wait--you said ZPs start at zero and go up from there. What are the 0</a:t>
            </a:r>
            <a:r>
              <a:rPr lang="en-US" sz="1400" i="1" baseline="30000" dirty="0">
                <a:solidFill>
                  <a:srgbClr val="0000FF"/>
                </a:solidFill>
              </a:rPr>
              <a:t>th</a:t>
            </a:r>
            <a:r>
              <a:rPr lang="en-US" sz="1400" i="1" dirty="0">
                <a:solidFill>
                  <a:srgbClr val="0000FF"/>
                </a:solidFill>
              </a:rPr>
              <a:t> and 1</a:t>
            </a:r>
            <a:r>
              <a:rPr lang="en-US" sz="1400" i="1" baseline="30000" dirty="0">
                <a:solidFill>
                  <a:srgbClr val="0000FF"/>
                </a:solidFill>
              </a:rPr>
              <a:t>st</a:t>
            </a:r>
            <a:r>
              <a:rPr lang="en-US" sz="1400" i="1" dirty="0">
                <a:solidFill>
                  <a:srgbClr val="0000FF"/>
                </a:solidFill>
              </a:rPr>
              <a:t>-order aberrations? </a:t>
            </a:r>
          </a:p>
          <a:p>
            <a:r>
              <a:rPr lang="en-US" sz="1400" dirty="0">
                <a:solidFill>
                  <a:srgbClr val="0000FF"/>
                </a:solidFill>
              </a:rPr>
              <a:t>‘Piston’ and ‘prism’</a:t>
            </a:r>
          </a:p>
        </p:txBody>
      </p:sp>
      <p:sp>
        <p:nvSpPr>
          <p:cNvPr id="53" name="TextBox 52"/>
          <p:cNvSpPr txBox="1"/>
          <p:nvPr/>
        </p:nvSpPr>
        <p:spPr>
          <a:xfrm>
            <a:off x="7274004" y="891724"/>
            <a:ext cx="1107996" cy="461665"/>
          </a:xfrm>
          <a:prstGeom prst="rect">
            <a:avLst/>
          </a:prstGeom>
          <a:solidFill>
            <a:schemeClr val="bg1"/>
          </a:solidFill>
        </p:spPr>
        <p:txBody>
          <a:bodyPr wrap="none" rtlCol="0">
            <a:spAutoFit/>
          </a:bodyPr>
          <a:lstStyle/>
          <a:p>
            <a:r>
              <a:rPr lang="en-US" sz="2400" b="1" i="1" dirty="0">
                <a:solidFill>
                  <a:srgbClr val="0000FF"/>
                </a:solidFill>
              </a:rPr>
              <a:t>Shape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1907" y="1400175"/>
            <a:ext cx="2466975" cy="1800225"/>
          </a:xfrm>
          <a:prstGeom prst="rect">
            <a:avLst/>
          </a:prstGeom>
        </p:spPr>
      </p:pic>
      <p:sp>
        <p:nvSpPr>
          <p:cNvPr id="3" name="TextBox 2"/>
          <p:cNvSpPr txBox="1"/>
          <p:nvPr/>
        </p:nvSpPr>
        <p:spPr>
          <a:xfrm>
            <a:off x="7115194" y="3124200"/>
            <a:ext cx="1407758" cy="307777"/>
          </a:xfrm>
          <a:prstGeom prst="rect">
            <a:avLst/>
          </a:prstGeom>
          <a:noFill/>
        </p:spPr>
        <p:txBody>
          <a:bodyPr wrap="none" rtlCol="0">
            <a:spAutoFit/>
          </a:bodyPr>
          <a:lstStyle/>
          <a:p>
            <a:pPr algn="ctr"/>
            <a:r>
              <a:rPr lang="en-US" sz="1400" dirty="0"/>
              <a:t>(aka </a:t>
            </a:r>
            <a:r>
              <a:rPr lang="en-US" sz="1400" i="1" dirty="0"/>
              <a:t>tip</a:t>
            </a:r>
            <a:r>
              <a:rPr lang="en-US" sz="1400" dirty="0"/>
              <a:t> and </a:t>
            </a:r>
            <a:r>
              <a:rPr lang="en-US" sz="1400" i="1" dirty="0"/>
              <a:t>tilt</a:t>
            </a:r>
            <a:r>
              <a:rPr lang="en-US" sz="1400" dirty="0"/>
              <a:t>)</a:t>
            </a:r>
          </a:p>
        </p:txBody>
      </p:sp>
    </p:spTree>
    <p:extLst>
      <p:ext uri="{BB962C8B-B14F-4D97-AF65-F5344CB8AC3E}">
        <p14:creationId xmlns:p14="http://schemas.microsoft.com/office/powerpoint/2010/main" val="275422384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651819"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46" name="Rectangle 45"/>
          <p:cNvSpPr/>
          <p:nvPr/>
        </p:nvSpPr>
        <p:spPr>
          <a:xfrm>
            <a:off x="4728019"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5" name="Rectangle 54"/>
          <p:cNvSpPr/>
          <p:nvPr/>
        </p:nvSpPr>
        <p:spPr>
          <a:xfrm>
            <a:off x="4838627" y="4297154"/>
            <a:ext cx="1262628" cy="488682"/>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6" name="Rectangle 55"/>
          <p:cNvSpPr/>
          <p:nvPr/>
        </p:nvSpPr>
        <p:spPr>
          <a:xfrm>
            <a:off x="4952808" y="49530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7" name="Rectangle 56"/>
          <p:cNvSpPr/>
          <p:nvPr/>
        </p:nvSpPr>
        <p:spPr>
          <a:xfrm>
            <a:off x="4975983" y="54102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4" name="Rectangle 53"/>
          <p:cNvSpPr/>
          <p:nvPr/>
        </p:nvSpPr>
        <p:spPr>
          <a:xfrm>
            <a:off x="4838627"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9" name="TextBox 8"/>
          <p:cNvSpPr txBox="1"/>
          <p:nvPr/>
        </p:nvSpPr>
        <p:spPr>
          <a:xfrm>
            <a:off x="4838627" y="2133600"/>
            <a:ext cx="1125629" cy="400110"/>
          </a:xfrm>
          <a:prstGeom prst="rect">
            <a:avLst/>
          </a:prstGeom>
          <a:noFill/>
        </p:spPr>
        <p:txBody>
          <a:bodyPr wrap="none" rtlCol="0">
            <a:spAutoFit/>
          </a:bodyPr>
          <a:lstStyle/>
          <a:p>
            <a:r>
              <a:rPr lang="en-US" sz="2000" dirty="0">
                <a:solidFill>
                  <a:schemeClr val="bg1">
                    <a:lumMod val="75000"/>
                  </a:schemeClr>
                </a:solidFill>
              </a:rPr>
              <a:t>Defocus</a:t>
            </a:r>
          </a:p>
        </p:txBody>
      </p:sp>
      <p:sp>
        <p:nvSpPr>
          <p:cNvPr id="10" name="TextBox 9"/>
          <p:cNvSpPr txBox="1"/>
          <p:nvPr/>
        </p:nvSpPr>
        <p:spPr>
          <a:xfrm>
            <a:off x="4838627" y="3276600"/>
            <a:ext cx="1127232" cy="400110"/>
          </a:xfrm>
          <a:prstGeom prst="rect">
            <a:avLst/>
          </a:prstGeom>
          <a:noFill/>
        </p:spPr>
        <p:txBody>
          <a:bodyPr wrap="none" rtlCol="0">
            <a:spAutoFit/>
          </a:bodyPr>
          <a:lstStyle/>
          <a:p>
            <a:r>
              <a:rPr lang="en-US" sz="2000" dirty="0">
                <a:solidFill>
                  <a:schemeClr val="bg1">
                    <a:lumMod val="75000"/>
                  </a:schemeClr>
                </a:solidFill>
              </a:rPr>
              <a:t>Cylinder</a:t>
            </a:r>
          </a:p>
        </p:txBody>
      </p:sp>
      <p:sp>
        <p:nvSpPr>
          <p:cNvPr id="11" name="TextBox 10"/>
          <p:cNvSpPr txBox="1"/>
          <p:nvPr/>
        </p:nvSpPr>
        <p:spPr>
          <a:xfrm>
            <a:off x="11602" y="893430"/>
            <a:ext cx="4012637" cy="461665"/>
          </a:xfrm>
          <a:prstGeom prst="rect">
            <a:avLst/>
          </a:prstGeom>
          <a:noFill/>
        </p:spPr>
        <p:txBody>
          <a:bodyPr wrap="none" rtlCol="0">
            <a:spAutoFit/>
          </a:bodyPr>
          <a:lstStyle/>
          <a:p>
            <a:pPr algn="ctr"/>
            <a:r>
              <a:rPr lang="en-US" sz="2400" b="1" i="1" dirty="0">
                <a:solidFill>
                  <a:srgbClr val="0000FF"/>
                </a:solidFill>
              </a:rPr>
              <a:t>Zernike Polynomial Order</a:t>
            </a:r>
          </a:p>
        </p:txBody>
      </p:sp>
      <p:sp>
        <p:nvSpPr>
          <p:cNvPr id="33" name="TextBox 32"/>
          <p:cNvSpPr txBox="1"/>
          <p:nvPr/>
        </p:nvSpPr>
        <p:spPr>
          <a:xfrm>
            <a:off x="4652072" y="2438400"/>
            <a:ext cx="1489510" cy="307777"/>
          </a:xfrm>
          <a:prstGeom prst="rect">
            <a:avLst/>
          </a:prstGeom>
          <a:noFill/>
        </p:spPr>
        <p:txBody>
          <a:bodyPr wrap="none" rtlCol="0">
            <a:spAutoFit/>
          </a:bodyPr>
          <a:lstStyle/>
          <a:p>
            <a:r>
              <a:rPr lang="en-US" sz="1400" i="1" dirty="0">
                <a:solidFill>
                  <a:schemeClr val="bg1">
                    <a:lumMod val="75000"/>
                  </a:schemeClr>
                </a:solidFill>
              </a:rPr>
              <a:t>Positive</a:t>
            </a:r>
            <a:r>
              <a:rPr lang="en-US" sz="1400" dirty="0">
                <a:solidFill>
                  <a:schemeClr val="bg1">
                    <a:lumMod val="75000"/>
                  </a:schemeClr>
                </a:solidFill>
              </a:rPr>
              <a:t> defocus</a:t>
            </a:r>
          </a:p>
        </p:txBody>
      </p:sp>
      <p:sp>
        <p:nvSpPr>
          <p:cNvPr id="34" name="TextBox 33"/>
          <p:cNvSpPr txBox="1"/>
          <p:nvPr/>
        </p:nvSpPr>
        <p:spPr>
          <a:xfrm>
            <a:off x="4651819" y="2664023"/>
            <a:ext cx="1568058" cy="307777"/>
          </a:xfrm>
          <a:prstGeom prst="rect">
            <a:avLst/>
          </a:prstGeom>
          <a:noFill/>
        </p:spPr>
        <p:txBody>
          <a:bodyPr wrap="none" rtlCol="0">
            <a:spAutoFit/>
          </a:bodyPr>
          <a:lstStyle/>
          <a:p>
            <a:r>
              <a:rPr lang="en-US" sz="1400" i="1" dirty="0">
                <a:solidFill>
                  <a:schemeClr val="bg1">
                    <a:lumMod val="75000"/>
                  </a:schemeClr>
                </a:solidFill>
              </a:rPr>
              <a:t>Negative</a:t>
            </a:r>
            <a:r>
              <a:rPr lang="en-US" sz="1400" dirty="0">
                <a:solidFill>
                  <a:schemeClr val="bg1">
                    <a:lumMod val="75000"/>
                  </a:schemeClr>
                </a:solidFill>
              </a:rPr>
              <a:t> defocus</a:t>
            </a:r>
          </a:p>
        </p:txBody>
      </p:sp>
      <p:sp>
        <p:nvSpPr>
          <p:cNvPr id="16" name="Slide Number Placeholder 15"/>
          <p:cNvSpPr>
            <a:spLocks noGrp="1"/>
          </p:cNvSpPr>
          <p:nvPr>
            <p:ph type="sldNum" sz="quarter" idx="12"/>
          </p:nvPr>
        </p:nvSpPr>
        <p:spPr/>
        <p:txBody>
          <a:bodyPr/>
          <a:lstStyle/>
          <a:p>
            <a:pPr>
              <a:defRPr/>
            </a:pPr>
            <a:fld id="{AA4EBA92-F27F-4AF1-A344-7473978F126B}" type="slidenum">
              <a:rPr lang="en-US" altLang="en-US" smtClean="0"/>
              <a:pPr>
                <a:defRPr/>
              </a:pPr>
              <a:t>109</a:t>
            </a:fld>
            <a:endParaRPr lang="en-US" altLang="en-US"/>
          </a:p>
        </p:txBody>
      </p:sp>
      <p:sp>
        <p:nvSpPr>
          <p:cNvPr id="40" name="TextBox 39"/>
          <p:cNvSpPr txBox="1"/>
          <p:nvPr/>
        </p:nvSpPr>
        <p:spPr>
          <a:xfrm>
            <a:off x="4762427" y="4297154"/>
            <a:ext cx="1338828" cy="579646"/>
          </a:xfrm>
          <a:prstGeom prst="rect">
            <a:avLst/>
          </a:prstGeom>
          <a:noFill/>
        </p:spPr>
        <p:txBody>
          <a:bodyPr wrap="none" rtlCol="0">
            <a:spAutoFit/>
          </a:bodyPr>
          <a:lstStyle/>
          <a:p>
            <a:pPr algn="ctr">
              <a:lnSpc>
                <a:spcPts val="1900"/>
              </a:lnSpc>
            </a:pPr>
            <a:r>
              <a:rPr lang="en-US" sz="2000" dirty="0">
                <a:solidFill>
                  <a:schemeClr val="bg1">
                    <a:lumMod val="75000"/>
                  </a:schemeClr>
                </a:solidFill>
              </a:rPr>
              <a:t>Spherical</a:t>
            </a:r>
          </a:p>
          <a:p>
            <a:pPr algn="ctr">
              <a:lnSpc>
                <a:spcPts val="1900"/>
              </a:lnSpc>
            </a:pPr>
            <a:r>
              <a:rPr lang="en-US" sz="2000" dirty="0">
                <a:solidFill>
                  <a:schemeClr val="bg1">
                    <a:lumMod val="75000"/>
                  </a:schemeClr>
                </a:solidFill>
              </a:rPr>
              <a:t>aberration</a:t>
            </a:r>
          </a:p>
        </p:txBody>
      </p:sp>
      <p:sp>
        <p:nvSpPr>
          <p:cNvPr id="42" name="TextBox 41"/>
          <p:cNvSpPr txBox="1"/>
          <p:nvPr/>
        </p:nvSpPr>
        <p:spPr>
          <a:xfrm>
            <a:off x="4952808" y="4933890"/>
            <a:ext cx="869149" cy="400110"/>
          </a:xfrm>
          <a:prstGeom prst="rect">
            <a:avLst/>
          </a:prstGeom>
          <a:noFill/>
        </p:spPr>
        <p:txBody>
          <a:bodyPr wrap="none" rtlCol="0">
            <a:spAutoFit/>
          </a:bodyPr>
          <a:lstStyle/>
          <a:p>
            <a:pPr algn="ctr"/>
            <a:r>
              <a:rPr lang="en-US" sz="2000" dirty="0">
                <a:solidFill>
                  <a:schemeClr val="bg1">
                    <a:lumMod val="75000"/>
                  </a:schemeClr>
                </a:solidFill>
              </a:rPr>
              <a:t>Coma</a:t>
            </a:r>
          </a:p>
        </p:txBody>
      </p:sp>
      <p:sp>
        <p:nvSpPr>
          <p:cNvPr id="43" name="TextBox 42"/>
          <p:cNvSpPr txBox="1"/>
          <p:nvPr/>
        </p:nvSpPr>
        <p:spPr>
          <a:xfrm>
            <a:off x="4956619" y="5410200"/>
            <a:ext cx="888513" cy="400110"/>
          </a:xfrm>
          <a:prstGeom prst="rect">
            <a:avLst/>
          </a:prstGeom>
          <a:noFill/>
        </p:spPr>
        <p:txBody>
          <a:bodyPr wrap="none" rtlCol="0">
            <a:spAutoFit/>
          </a:bodyPr>
          <a:lstStyle/>
          <a:p>
            <a:pPr algn="ctr"/>
            <a:r>
              <a:rPr lang="en-US" sz="2000" dirty="0">
                <a:solidFill>
                  <a:schemeClr val="bg1">
                    <a:lumMod val="75000"/>
                  </a:schemeClr>
                </a:solidFill>
              </a:rPr>
              <a:t>Trefoil</a:t>
            </a:r>
          </a:p>
        </p:txBody>
      </p:sp>
      <p:sp>
        <p:nvSpPr>
          <p:cNvPr id="44" name="TextBox 43"/>
          <p:cNvSpPr txBox="1"/>
          <p:nvPr/>
        </p:nvSpPr>
        <p:spPr>
          <a:xfrm>
            <a:off x="4418538" y="5867400"/>
            <a:ext cx="2210862" cy="707886"/>
          </a:xfrm>
          <a:prstGeom prst="rect">
            <a:avLst/>
          </a:prstGeom>
          <a:noFill/>
        </p:spPr>
        <p:txBody>
          <a:bodyPr wrap="none" rtlCol="0">
            <a:spAutoFit/>
          </a:bodyPr>
          <a:lstStyle/>
          <a:p>
            <a:pPr algn="ctr"/>
            <a:r>
              <a:rPr lang="en-US" sz="2000" dirty="0">
                <a:solidFill>
                  <a:schemeClr val="bg1">
                    <a:lumMod val="75000"/>
                  </a:schemeClr>
                </a:solidFill>
              </a:rPr>
              <a:t>(Others, less</a:t>
            </a:r>
          </a:p>
          <a:p>
            <a:pPr algn="ctr"/>
            <a:r>
              <a:rPr lang="en-US" sz="2000" dirty="0">
                <a:solidFill>
                  <a:schemeClr val="bg1">
                    <a:lumMod val="75000"/>
                  </a:schemeClr>
                </a:solidFill>
              </a:rPr>
              <a:t>clinically relevant)</a:t>
            </a:r>
          </a:p>
        </p:txBody>
      </p:sp>
      <p:cxnSp>
        <p:nvCxnSpPr>
          <p:cNvPr id="47" name="Straight Arrow Connector 46"/>
          <p:cNvCxnSpPr>
            <a:endCxn id="40" idx="1"/>
          </p:cNvCxnSpPr>
          <p:nvPr/>
        </p:nvCxnSpPr>
        <p:spPr>
          <a:xfrm flipV="1">
            <a:off x="2459445" y="4586977"/>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459445" y="5133945"/>
            <a:ext cx="2443632"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43" idx="1"/>
          </p:cNvCxnSpPr>
          <p:nvPr/>
        </p:nvCxnSpPr>
        <p:spPr>
          <a:xfrm>
            <a:off x="2459445" y="5606335"/>
            <a:ext cx="2497174" cy="392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72" name="TextBox 71"/>
          <p:cNvSpPr txBox="1"/>
          <p:nvPr/>
        </p:nvSpPr>
        <p:spPr>
          <a:xfrm>
            <a:off x="4499419" y="906958"/>
            <a:ext cx="1737976" cy="461665"/>
          </a:xfrm>
          <a:prstGeom prst="rect">
            <a:avLst/>
          </a:prstGeom>
          <a:noFill/>
        </p:spPr>
        <p:txBody>
          <a:bodyPr wrap="none" rtlCol="0">
            <a:spAutoFit/>
          </a:bodyPr>
          <a:lstStyle/>
          <a:p>
            <a:r>
              <a:rPr lang="en-US" sz="2400" b="1" i="1" dirty="0"/>
              <a:t>New Lingo</a:t>
            </a:r>
          </a:p>
        </p:txBody>
      </p:sp>
      <p:cxnSp>
        <p:nvCxnSpPr>
          <p:cNvPr id="51" name="Straight Arrow Connector 50"/>
          <p:cNvCxnSpPr/>
          <p:nvPr/>
        </p:nvCxnSpPr>
        <p:spPr>
          <a:xfrm flipV="1">
            <a:off x="2442019" y="2353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2442019" y="3496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65569" y="2174644"/>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5" name="TextBox 64"/>
          <p:cNvSpPr txBox="1"/>
          <p:nvPr/>
        </p:nvSpPr>
        <p:spPr>
          <a:xfrm>
            <a:off x="1865569" y="3307378"/>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6" name="TextBox 65"/>
          <p:cNvSpPr txBox="1"/>
          <p:nvPr/>
        </p:nvSpPr>
        <p:spPr>
          <a:xfrm>
            <a:off x="1865569" y="4402311"/>
            <a:ext cx="441146" cy="369332"/>
          </a:xfrm>
          <a:prstGeom prst="rect">
            <a:avLst/>
          </a:prstGeom>
          <a:noFill/>
        </p:spPr>
        <p:txBody>
          <a:bodyPr wrap="none" rtlCol="0">
            <a:spAutoFit/>
          </a:bodyPr>
          <a:lstStyle/>
          <a:p>
            <a:r>
              <a:rPr lang="en-US" dirty="0">
                <a:solidFill>
                  <a:schemeClr val="bg1">
                    <a:lumMod val="75000"/>
                  </a:schemeClr>
                </a:solidFill>
              </a:rPr>
              <a:t>4</a:t>
            </a:r>
            <a:r>
              <a:rPr lang="en-US" baseline="30000" dirty="0">
                <a:solidFill>
                  <a:schemeClr val="bg1">
                    <a:lumMod val="75000"/>
                  </a:schemeClr>
                </a:solidFill>
              </a:rPr>
              <a:t>th</a:t>
            </a:r>
          </a:p>
        </p:txBody>
      </p:sp>
      <p:sp>
        <p:nvSpPr>
          <p:cNvPr id="67" name="TextBox 66"/>
          <p:cNvSpPr txBox="1"/>
          <p:nvPr/>
        </p:nvSpPr>
        <p:spPr>
          <a:xfrm>
            <a:off x="1886408" y="5417713"/>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sp>
        <p:nvSpPr>
          <p:cNvPr id="68" name="TextBox 67"/>
          <p:cNvSpPr txBox="1"/>
          <p:nvPr/>
        </p:nvSpPr>
        <p:spPr>
          <a:xfrm>
            <a:off x="1865569" y="4962247"/>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cxnSp>
        <p:nvCxnSpPr>
          <p:cNvPr id="32" name="Straight Arrow Connector 31"/>
          <p:cNvCxnSpPr/>
          <p:nvPr/>
        </p:nvCxnSpPr>
        <p:spPr>
          <a:xfrm flipV="1">
            <a:off x="2422701" y="1553080"/>
            <a:ext cx="2302982" cy="835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846251" y="1373883"/>
            <a:ext cx="441146" cy="369332"/>
          </a:xfrm>
          <a:prstGeom prst="rect">
            <a:avLst/>
          </a:prstGeom>
          <a:noFill/>
        </p:spPr>
        <p:txBody>
          <a:bodyPr wrap="none" rtlCol="0">
            <a:spAutoFit/>
          </a:bodyPr>
          <a:lstStyle/>
          <a:p>
            <a:r>
              <a:rPr lang="en-US" dirty="0">
                <a:solidFill>
                  <a:srgbClr val="0000FF"/>
                </a:solidFill>
              </a:rPr>
              <a:t>0</a:t>
            </a:r>
            <a:r>
              <a:rPr lang="en-US" baseline="30000" dirty="0">
                <a:solidFill>
                  <a:srgbClr val="0000FF"/>
                </a:solidFill>
              </a:rPr>
              <a:t>th</a:t>
            </a:r>
          </a:p>
        </p:txBody>
      </p:sp>
      <p:cxnSp>
        <p:nvCxnSpPr>
          <p:cNvPr id="37" name="Straight Arrow Connector 36"/>
          <p:cNvCxnSpPr/>
          <p:nvPr/>
        </p:nvCxnSpPr>
        <p:spPr>
          <a:xfrm flipV="1">
            <a:off x="2422701" y="1912488"/>
            <a:ext cx="2302982" cy="835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46251" y="1733291"/>
            <a:ext cx="433132" cy="369332"/>
          </a:xfrm>
          <a:prstGeom prst="rect">
            <a:avLst/>
          </a:prstGeom>
          <a:noFill/>
        </p:spPr>
        <p:txBody>
          <a:bodyPr wrap="none" rtlCol="0">
            <a:spAutoFit/>
          </a:bodyPr>
          <a:lstStyle/>
          <a:p>
            <a:r>
              <a:rPr lang="en-US" dirty="0">
                <a:solidFill>
                  <a:srgbClr val="0000FF"/>
                </a:solidFill>
              </a:rPr>
              <a:t>1</a:t>
            </a:r>
            <a:r>
              <a:rPr lang="en-US" baseline="30000" dirty="0">
                <a:solidFill>
                  <a:srgbClr val="0000FF"/>
                </a:solidFill>
              </a:rPr>
              <a:t>st</a:t>
            </a:r>
          </a:p>
        </p:txBody>
      </p:sp>
      <p:sp>
        <p:nvSpPr>
          <p:cNvPr id="39" name="TextBox 38"/>
          <p:cNvSpPr txBox="1"/>
          <p:nvPr/>
        </p:nvSpPr>
        <p:spPr>
          <a:xfrm>
            <a:off x="4879422" y="1332839"/>
            <a:ext cx="1005404" cy="400110"/>
          </a:xfrm>
          <a:prstGeom prst="rect">
            <a:avLst/>
          </a:prstGeom>
          <a:noFill/>
        </p:spPr>
        <p:txBody>
          <a:bodyPr wrap="none" rtlCol="0">
            <a:spAutoFit/>
          </a:bodyPr>
          <a:lstStyle/>
          <a:p>
            <a:pPr algn="ctr"/>
            <a:r>
              <a:rPr lang="en-US" sz="2000" dirty="0">
                <a:solidFill>
                  <a:srgbClr val="0000FF"/>
                </a:solidFill>
              </a:rPr>
              <a:t>‘Piston’</a:t>
            </a:r>
          </a:p>
        </p:txBody>
      </p:sp>
      <p:sp>
        <p:nvSpPr>
          <p:cNvPr id="41" name="TextBox 40"/>
          <p:cNvSpPr txBox="1"/>
          <p:nvPr/>
        </p:nvSpPr>
        <p:spPr>
          <a:xfrm>
            <a:off x="4908277" y="1692247"/>
            <a:ext cx="947696" cy="400110"/>
          </a:xfrm>
          <a:prstGeom prst="rect">
            <a:avLst/>
          </a:prstGeom>
          <a:noFill/>
        </p:spPr>
        <p:txBody>
          <a:bodyPr wrap="none" rtlCol="0">
            <a:spAutoFit/>
          </a:bodyPr>
          <a:lstStyle/>
          <a:p>
            <a:pPr algn="ctr"/>
            <a:r>
              <a:rPr lang="en-US" sz="2000" dirty="0">
                <a:solidFill>
                  <a:srgbClr val="0000FF"/>
                </a:solidFill>
              </a:rPr>
              <a:t>‘Prism’</a:t>
            </a:r>
          </a:p>
        </p:txBody>
      </p:sp>
      <p:sp>
        <p:nvSpPr>
          <p:cNvPr id="53" name="TextBox 52"/>
          <p:cNvSpPr txBox="1"/>
          <p:nvPr/>
        </p:nvSpPr>
        <p:spPr>
          <a:xfrm>
            <a:off x="7274004" y="891724"/>
            <a:ext cx="1107996" cy="461665"/>
          </a:xfrm>
          <a:prstGeom prst="rect">
            <a:avLst/>
          </a:prstGeom>
          <a:solidFill>
            <a:schemeClr val="bg1"/>
          </a:solidFill>
        </p:spPr>
        <p:txBody>
          <a:bodyPr wrap="none" rtlCol="0">
            <a:spAutoFit/>
          </a:bodyPr>
          <a:lstStyle/>
          <a:p>
            <a:r>
              <a:rPr lang="en-US" sz="2400" b="1" i="1" dirty="0">
                <a:solidFill>
                  <a:srgbClr val="0000FF"/>
                </a:solidFill>
              </a:rPr>
              <a:t>Shape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1907" y="1400175"/>
            <a:ext cx="2466975" cy="1800225"/>
          </a:xfrm>
          <a:prstGeom prst="rect">
            <a:avLst/>
          </a:prstGeom>
        </p:spPr>
      </p:pic>
      <p:sp>
        <p:nvSpPr>
          <p:cNvPr id="52" name="TextBox 51"/>
          <p:cNvSpPr txBox="1"/>
          <p:nvPr/>
        </p:nvSpPr>
        <p:spPr>
          <a:xfrm>
            <a:off x="7115194" y="3124200"/>
            <a:ext cx="1407758" cy="307777"/>
          </a:xfrm>
          <a:prstGeom prst="rect">
            <a:avLst/>
          </a:prstGeom>
          <a:noFill/>
        </p:spPr>
        <p:txBody>
          <a:bodyPr wrap="none" rtlCol="0">
            <a:spAutoFit/>
          </a:bodyPr>
          <a:lstStyle/>
          <a:p>
            <a:pPr algn="ctr"/>
            <a:r>
              <a:rPr lang="en-US" sz="1400" dirty="0"/>
              <a:t>(aka </a:t>
            </a:r>
            <a:r>
              <a:rPr lang="en-US" sz="1400" i="1" dirty="0"/>
              <a:t>tip</a:t>
            </a:r>
            <a:r>
              <a:rPr lang="en-US" sz="1400" dirty="0"/>
              <a:t> and </a:t>
            </a:r>
            <a:r>
              <a:rPr lang="en-US" sz="1400" i="1" dirty="0"/>
              <a:t>tilt</a:t>
            </a:r>
            <a:r>
              <a:rPr lang="en-US" sz="1400" dirty="0"/>
              <a:t>)</a:t>
            </a:r>
          </a:p>
        </p:txBody>
      </p:sp>
      <p:sp>
        <p:nvSpPr>
          <p:cNvPr id="50" name="TextBox 49">
            <a:extLst>
              <a:ext uri="{FF2B5EF4-FFF2-40B4-BE49-F238E27FC236}">
                <a16:creationId xmlns:a16="http://schemas.microsoft.com/office/drawing/2014/main" id="{C3AF3F13-A553-D83A-5DDD-A8F9BD6B11CC}"/>
              </a:ext>
            </a:extLst>
          </p:cNvPr>
          <p:cNvSpPr txBox="1"/>
          <p:nvPr/>
        </p:nvSpPr>
        <p:spPr>
          <a:xfrm>
            <a:off x="1216529" y="2141315"/>
            <a:ext cx="2352547" cy="1169551"/>
          </a:xfrm>
          <a:prstGeom prst="rect">
            <a:avLst/>
          </a:prstGeom>
          <a:solidFill>
            <a:srgbClr val="FFFF00"/>
          </a:solidFill>
        </p:spPr>
        <p:txBody>
          <a:bodyPr wrap="square" rtlCol="0">
            <a:spAutoFit/>
          </a:bodyPr>
          <a:lstStyle/>
          <a:p>
            <a:r>
              <a:rPr lang="en-US" sz="1400" i="1" dirty="0">
                <a:solidFill>
                  <a:schemeClr val="bg1">
                    <a:lumMod val="75000"/>
                  </a:schemeClr>
                </a:solidFill>
              </a:rPr>
              <a:t>Wait--you said ZPs start at zero and go up from there. What are the 0</a:t>
            </a:r>
            <a:r>
              <a:rPr lang="en-US" sz="1400" i="1" baseline="30000" dirty="0">
                <a:solidFill>
                  <a:schemeClr val="bg1">
                    <a:lumMod val="75000"/>
                  </a:schemeClr>
                </a:solidFill>
              </a:rPr>
              <a:t>th</a:t>
            </a:r>
            <a:r>
              <a:rPr lang="en-US" sz="1400" i="1" dirty="0">
                <a:solidFill>
                  <a:schemeClr val="bg1">
                    <a:lumMod val="75000"/>
                  </a:schemeClr>
                </a:solidFill>
              </a:rPr>
              <a:t> and 1</a:t>
            </a:r>
            <a:r>
              <a:rPr lang="en-US" sz="1400" i="1" baseline="30000" dirty="0">
                <a:solidFill>
                  <a:schemeClr val="bg1">
                    <a:lumMod val="75000"/>
                  </a:schemeClr>
                </a:solidFill>
              </a:rPr>
              <a:t>st</a:t>
            </a:r>
            <a:r>
              <a:rPr lang="en-US" sz="1400" i="1" dirty="0">
                <a:solidFill>
                  <a:schemeClr val="bg1">
                    <a:lumMod val="75000"/>
                  </a:schemeClr>
                </a:solidFill>
              </a:rPr>
              <a:t>-order aberrations? </a:t>
            </a:r>
          </a:p>
          <a:p>
            <a:r>
              <a:rPr lang="en-US" sz="1400" dirty="0">
                <a:solidFill>
                  <a:schemeClr val="bg1">
                    <a:lumMod val="75000"/>
                  </a:schemeClr>
                </a:solidFill>
              </a:rPr>
              <a:t>‘Piston’ and ‘prism’</a:t>
            </a:r>
          </a:p>
        </p:txBody>
      </p:sp>
      <p:sp>
        <p:nvSpPr>
          <p:cNvPr id="60" name="TextBox 59">
            <a:extLst>
              <a:ext uri="{FF2B5EF4-FFF2-40B4-BE49-F238E27FC236}">
                <a16:creationId xmlns:a16="http://schemas.microsoft.com/office/drawing/2014/main" id="{1E2D0CA2-4217-7354-6E00-CE68BF5A2493}"/>
              </a:ext>
            </a:extLst>
          </p:cNvPr>
          <p:cNvSpPr txBox="1"/>
          <p:nvPr/>
        </p:nvSpPr>
        <p:spPr>
          <a:xfrm>
            <a:off x="5095370" y="3467645"/>
            <a:ext cx="3973451" cy="1169551"/>
          </a:xfrm>
          <a:prstGeom prst="rect">
            <a:avLst/>
          </a:prstGeom>
          <a:solidFill>
            <a:schemeClr val="accent5">
              <a:lumMod val="75000"/>
            </a:schemeClr>
          </a:solidFill>
        </p:spPr>
        <p:txBody>
          <a:bodyPr wrap="square" rtlCol="0">
            <a:spAutoFit/>
          </a:bodyPr>
          <a:lstStyle/>
          <a:p>
            <a:r>
              <a:rPr lang="en-US" sz="1400" i="1" dirty="0">
                <a:solidFill>
                  <a:srgbClr val="0000FF"/>
                </a:solidFill>
              </a:rPr>
              <a:t>Why haven’t we talked about piston and prism? </a:t>
            </a:r>
          </a:p>
          <a:p>
            <a:r>
              <a:rPr lang="en-US" sz="1400" dirty="0">
                <a:solidFill>
                  <a:schemeClr val="accent5">
                    <a:lumMod val="75000"/>
                  </a:schemeClr>
                </a:solidFill>
              </a:rPr>
              <a:t>Because while they are technically aberrations in the ZP system, they do not degrade the quality of the visual image, and are thus </a:t>
            </a:r>
            <a:r>
              <a:rPr lang="en-US" sz="1400" b="1" dirty="0">
                <a:solidFill>
                  <a:schemeClr val="accent5">
                    <a:lumMod val="75000"/>
                  </a:schemeClr>
                </a:solidFill>
              </a:rPr>
              <a:t>clinically irrelevant</a:t>
            </a:r>
          </a:p>
        </p:txBody>
      </p:sp>
    </p:spTree>
    <p:extLst>
      <p:ext uri="{BB962C8B-B14F-4D97-AF65-F5344CB8AC3E}">
        <p14:creationId xmlns:p14="http://schemas.microsoft.com/office/powerpoint/2010/main" val="2367847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dirty="0"/>
              <a:t>Back in the day, only three aberrations        were addressed by clinicians:</a:t>
            </a:r>
          </a:p>
          <a:p>
            <a:pPr marL="344487" lvl="1" indent="0">
              <a:buNone/>
            </a:pPr>
            <a:r>
              <a:rPr lang="en-US" dirty="0"/>
              <a:t>1) </a:t>
            </a:r>
            <a:r>
              <a:rPr lang="en-US" dirty="0">
                <a:solidFill>
                  <a:srgbClr val="0000FF"/>
                </a:solidFill>
              </a:rPr>
              <a:t>Spherical error (</a:t>
            </a:r>
            <a:r>
              <a:rPr lang="en-US" dirty="0" err="1">
                <a:solidFill>
                  <a:srgbClr val="0000FF"/>
                </a:solidFill>
              </a:rPr>
              <a:t>ie</a:t>
            </a:r>
            <a:r>
              <a:rPr lang="en-US" dirty="0">
                <a:solidFill>
                  <a:srgbClr val="0000FF"/>
                </a:solidFill>
              </a:rPr>
              <a:t>, myopia/hyperopia)</a:t>
            </a:r>
          </a:p>
          <a:p>
            <a:pPr marL="344487" lvl="1" indent="0">
              <a:buNone/>
            </a:pPr>
            <a:r>
              <a:rPr lang="en-US" dirty="0"/>
              <a:t>2) </a:t>
            </a:r>
            <a:r>
              <a:rPr lang="en-US" dirty="0">
                <a:solidFill>
                  <a:srgbClr val="0000FF"/>
                </a:solidFill>
              </a:rPr>
              <a:t>Regular astigmatism</a:t>
            </a:r>
          </a:p>
          <a:p>
            <a:pPr lvl="2"/>
            <a:r>
              <a:rPr lang="en-US" i="1" dirty="0"/>
              <a:t>Regular</a:t>
            </a:r>
            <a:r>
              <a:rPr lang="en-US" dirty="0"/>
              <a:t> meaning </a:t>
            </a:r>
            <a:r>
              <a:rPr lang="en-US" dirty="0">
                <a:solidFill>
                  <a:srgbClr val="0000FF"/>
                </a:solidFill>
              </a:rPr>
              <a:t>‘that which can be corrected with cylindrical lenses’</a:t>
            </a:r>
          </a:p>
          <a:p>
            <a:pPr marL="344487" lvl="1" indent="0">
              <a:buNone/>
            </a:pPr>
            <a:r>
              <a:rPr lang="en-US" dirty="0"/>
              <a:t>3) </a:t>
            </a:r>
            <a:r>
              <a:rPr lang="en-US" dirty="0">
                <a:solidFill>
                  <a:srgbClr val="0000FF"/>
                </a:solidFill>
              </a:rPr>
              <a:t>Irregular astigmatism</a:t>
            </a:r>
          </a:p>
          <a:p>
            <a:pPr lvl="2"/>
            <a:r>
              <a:rPr lang="en-US" i="1" dirty="0">
                <a:solidFill>
                  <a:schemeClr val="bg1"/>
                </a:solidFill>
              </a:rPr>
              <a:t>Irregular</a:t>
            </a:r>
            <a:r>
              <a:rPr lang="en-US" dirty="0">
                <a:solidFill>
                  <a:schemeClr val="bg1"/>
                </a:solidFill>
              </a:rPr>
              <a:t> meaning ‘that which </a:t>
            </a:r>
            <a:r>
              <a:rPr lang="en-US" b="1" dirty="0">
                <a:solidFill>
                  <a:schemeClr val="bg1"/>
                </a:solidFill>
              </a:rPr>
              <a:t>can’t</a:t>
            </a:r>
            <a:r>
              <a:rPr lang="en-US" dirty="0">
                <a:solidFill>
                  <a:schemeClr val="bg1"/>
                </a:solidFill>
              </a:rPr>
              <a:t> be corrected with cylindrical lenses’</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11</a:t>
            </a:fld>
            <a:endParaRPr lang="en-US" altLang="en-US"/>
          </a:p>
        </p:txBody>
      </p:sp>
      <p:sp>
        <p:nvSpPr>
          <p:cNvPr id="6" name="Rectangle 5"/>
          <p:cNvSpPr/>
          <p:nvPr/>
        </p:nvSpPr>
        <p:spPr>
          <a:xfrm>
            <a:off x="1066800" y="4419600"/>
            <a:ext cx="381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733800" y="3124200"/>
            <a:ext cx="4267200" cy="381000"/>
          </a:xfrm>
          <a:prstGeom prst="rect">
            <a:avLst/>
          </a:prstGeom>
          <a:solidFill>
            <a:srgbClr val="CCE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447800" y="3505200"/>
            <a:ext cx="2286000" cy="381000"/>
          </a:xfrm>
          <a:prstGeom prst="rect">
            <a:avLst/>
          </a:prstGeom>
          <a:solidFill>
            <a:srgbClr val="CCE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009817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651819"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46" name="Rectangle 45"/>
          <p:cNvSpPr/>
          <p:nvPr/>
        </p:nvSpPr>
        <p:spPr>
          <a:xfrm>
            <a:off x="4728019"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5" name="Rectangle 54"/>
          <p:cNvSpPr/>
          <p:nvPr/>
        </p:nvSpPr>
        <p:spPr>
          <a:xfrm>
            <a:off x="4838627" y="4297154"/>
            <a:ext cx="1262628" cy="488682"/>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6" name="Rectangle 55"/>
          <p:cNvSpPr/>
          <p:nvPr/>
        </p:nvSpPr>
        <p:spPr>
          <a:xfrm>
            <a:off x="4952808" y="49530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7" name="Rectangle 56"/>
          <p:cNvSpPr/>
          <p:nvPr/>
        </p:nvSpPr>
        <p:spPr>
          <a:xfrm>
            <a:off x="4975983" y="54102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4" name="Rectangle 53"/>
          <p:cNvSpPr/>
          <p:nvPr/>
        </p:nvSpPr>
        <p:spPr>
          <a:xfrm>
            <a:off x="4838627"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9" name="TextBox 8"/>
          <p:cNvSpPr txBox="1"/>
          <p:nvPr/>
        </p:nvSpPr>
        <p:spPr>
          <a:xfrm>
            <a:off x="4838627" y="2133600"/>
            <a:ext cx="1125629" cy="400110"/>
          </a:xfrm>
          <a:prstGeom prst="rect">
            <a:avLst/>
          </a:prstGeom>
          <a:noFill/>
        </p:spPr>
        <p:txBody>
          <a:bodyPr wrap="none" rtlCol="0">
            <a:spAutoFit/>
          </a:bodyPr>
          <a:lstStyle/>
          <a:p>
            <a:r>
              <a:rPr lang="en-US" sz="2000" dirty="0">
                <a:solidFill>
                  <a:schemeClr val="bg1">
                    <a:lumMod val="75000"/>
                  </a:schemeClr>
                </a:solidFill>
              </a:rPr>
              <a:t>Defocus</a:t>
            </a:r>
          </a:p>
        </p:txBody>
      </p:sp>
      <p:sp>
        <p:nvSpPr>
          <p:cNvPr id="10" name="TextBox 9"/>
          <p:cNvSpPr txBox="1"/>
          <p:nvPr/>
        </p:nvSpPr>
        <p:spPr>
          <a:xfrm>
            <a:off x="4838627" y="3276600"/>
            <a:ext cx="1127232" cy="400110"/>
          </a:xfrm>
          <a:prstGeom prst="rect">
            <a:avLst/>
          </a:prstGeom>
          <a:noFill/>
        </p:spPr>
        <p:txBody>
          <a:bodyPr wrap="none" rtlCol="0">
            <a:spAutoFit/>
          </a:bodyPr>
          <a:lstStyle/>
          <a:p>
            <a:r>
              <a:rPr lang="en-US" sz="2000" dirty="0">
                <a:solidFill>
                  <a:schemeClr val="bg1">
                    <a:lumMod val="75000"/>
                  </a:schemeClr>
                </a:solidFill>
              </a:rPr>
              <a:t>Cylinder</a:t>
            </a:r>
          </a:p>
        </p:txBody>
      </p:sp>
      <p:sp>
        <p:nvSpPr>
          <p:cNvPr id="11" name="TextBox 10"/>
          <p:cNvSpPr txBox="1"/>
          <p:nvPr/>
        </p:nvSpPr>
        <p:spPr>
          <a:xfrm>
            <a:off x="11602" y="893430"/>
            <a:ext cx="4012637" cy="461665"/>
          </a:xfrm>
          <a:prstGeom prst="rect">
            <a:avLst/>
          </a:prstGeom>
          <a:noFill/>
        </p:spPr>
        <p:txBody>
          <a:bodyPr wrap="none" rtlCol="0">
            <a:spAutoFit/>
          </a:bodyPr>
          <a:lstStyle/>
          <a:p>
            <a:pPr algn="ctr"/>
            <a:r>
              <a:rPr lang="en-US" sz="2400" b="1" i="1" dirty="0">
                <a:solidFill>
                  <a:srgbClr val="0000FF"/>
                </a:solidFill>
              </a:rPr>
              <a:t>Zernike Polynomial Order</a:t>
            </a:r>
          </a:p>
        </p:txBody>
      </p:sp>
      <p:sp>
        <p:nvSpPr>
          <p:cNvPr id="33" name="TextBox 32"/>
          <p:cNvSpPr txBox="1"/>
          <p:nvPr/>
        </p:nvSpPr>
        <p:spPr>
          <a:xfrm>
            <a:off x="4652072" y="2438400"/>
            <a:ext cx="1489510" cy="307777"/>
          </a:xfrm>
          <a:prstGeom prst="rect">
            <a:avLst/>
          </a:prstGeom>
          <a:noFill/>
        </p:spPr>
        <p:txBody>
          <a:bodyPr wrap="none" rtlCol="0">
            <a:spAutoFit/>
          </a:bodyPr>
          <a:lstStyle/>
          <a:p>
            <a:r>
              <a:rPr lang="en-US" sz="1400" i="1" dirty="0">
                <a:solidFill>
                  <a:schemeClr val="bg1">
                    <a:lumMod val="75000"/>
                  </a:schemeClr>
                </a:solidFill>
              </a:rPr>
              <a:t>Positive</a:t>
            </a:r>
            <a:r>
              <a:rPr lang="en-US" sz="1400" dirty="0">
                <a:solidFill>
                  <a:schemeClr val="bg1">
                    <a:lumMod val="75000"/>
                  </a:schemeClr>
                </a:solidFill>
              </a:rPr>
              <a:t> defocus</a:t>
            </a:r>
          </a:p>
        </p:txBody>
      </p:sp>
      <p:sp>
        <p:nvSpPr>
          <p:cNvPr id="34" name="TextBox 33"/>
          <p:cNvSpPr txBox="1"/>
          <p:nvPr/>
        </p:nvSpPr>
        <p:spPr>
          <a:xfrm>
            <a:off x="4651819" y="2664023"/>
            <a:ext cx="1568058" cy="307777"/>
          </a:xfrm>
          <a:prstGeom prst="rect">
            <a:avLst/>
          </a:prstGeom>
          <a:noFill/>
        </p:spPr>
        <p:txBody>
          <a:bodyPr wrap="none" rtlCol="0">
            <a:spAutoFit/>
          </a:bodyPr>
          <a:lstStyle/>
          <a:p>
            <a:r>
              <a:rPr lang="en-US" sz="1400" i="1" dirty="0">
                <a:solidFill>
                  <a:schemeClr val="bg1">
                    <a:lumMod val="75000"/>
                  </a:schemeClr>
                </a:solidFill>
              </a:rPr>
              <a:t>Negative</a:t>
            </a:r>
            <a:r>
              <a:rPr lang="en-US" sz="1400" dirty="0">
                <a:solidFill>
                  <a:schemeClr val="bg1">
                    <a:lumMod val="75000"/>
                  </a:schemeClr>
                </a:solidFill>
              </a:rPr>
              <a:t> defocus</a:t>
            </a:r>
          </a:p>
        </p:txBody>
      </p:sp>
      <p:sp>
        <p:nvSpPr>
          <p:cNvPr id="16" name="Slide Number Placeholder 15"/>
          <p:cNvSpPr>
            <a:spLocks noGrp="1"/>
          </p:cNvSpPr>
          <p:nvPr>
            <p:ph type="sldNum" sz="quarter" idx="12"/>
          </p:nvPr>
        </p:nvSpPr>
        <p:spPr/>
        <p:txBody>
          <a:bodyPr/>
          <a:lstStyle/>
          <a:p>
            <a:pPr>
              <a:defRPr/>
            </a:pPr>
            <a:fld id="{AA4EBA92-F27F-4AF1-A344-7473978F126B}" type="slidenum">
              <a:rPr lang="en-US" altLang="en-US" smtClean="0"/>
              <a:pPr>
                <a:defRPr/>
              </a:pPr>
              <a:t>110</a:t>
            </a:fld>
            <a:endParaRPr lang="en-US" altLang="en-US"/>
          </a:p>
        </p:txBody>
      </p:sp>
      <p:sp>
        <p:nvSpPr>
          <p:cNvPr id="40" name="TextBox 39"/>
          <p:cNvSpPr txBox="1"/>
          <p:nvPr/>
        </p:nvSpPr>
        <p:spPr>
          <a:xfrm>
            <a:off x="4762427" y="4297154"/>
            <a:ext cx="1338828" cy="579646"/>
          </a:xfrm>
          <a:prstGeom prst="rect">
            <a:avLst/>
          </a:prstGeom>
          <a:noFill/>
        </p:spPr>
        <p:txBody>
          <a:bodyPr wrap="none" rtlCol="0">
            <a:spAutoFit/>
          </a:bodyPr>
          <a:lstStyle/>
          <a:p>
            <a:pPr algn="ctr">
              <a:lnSpc>
                <a:spcPts val="1900"/>
              </a:lnSpc>
            </a:pPr>
            <a:r>
              <a:rPr lang="en-US" sz="2000" dirty="0">
                <a:solidFill>
                  <a:schemeClr val="bg1">
                    <a:lumMod val="75000"/>
                  </a:schemeClr>
                </a:solidFill>
              </a:rPr>
              <a:t>Spherical</a:t>
            </a:r>
          </a:p>
          <a:p>
            <a:pPr algn="ctr">
              <a:lnSpc>
                <a:spcPts val="1900"/>
              </a:lnSpc>
            </a:pPr>
            <a:r>
              <a:rPr lang="en-US" sz="2000" dirty="0">
                <a:solidFill>
                  <a:schemeClr val="bg1">
                    <a:lumMod val="75000"/>
                  </a:schemeClr>
                </a:solidFill>
              </a:rPr>
              <a:t>aberration</a:t>
            </a:r>
          </a:p>
        </p:txBody>
      </p:sp>
      <p:sp>
        <p:nvSpPr>
          <p:cNvPr id="42" name="TextBox 41"/>
          <p:cNvSpPr txBox="1"/>
          <p:nvPr/>
        </p:nvSpPr>
        <p:spPr>
          <a:xfrm>
            <a:off x="4952808" y="4933890"/>
            <a:ext cx="869149" cy="400110"/>
          </a:xfrm>
          <a:prstGeom prst="rect">
            <a:avLst/>
          </a:prstGeom>
          <a:noFill/>
        </p:spPr>
        <p:txBody>
          <a:bodyPr wrap="none" rtlCol="0">
            <a:spAutoFit/>
          </a:bodyPr>
          <a:lstStyle/>
          <a:p>
            <a:pPr algn="ctr"/>
            <a:r>
              <a:rPr lang="en-US" sz="2000" dirty="0">
                <a:solidFill>
                  <a:schemeClr val="bg1">
                    <a:lumMod val="75000"/>
                  </a:schemeClr>
                </a:solidFill>
              </a:rPr>
              <a:t>Coma</a:t>
            </a:r>
          </a:p>
        </p:txBody>
      </p:sp>
      <p:sp>
        <p:nvSpPr>
          <p:cNvPr id="43" name="TextBox 42"/>
          <p:cNvSpPr txBox="1"/>
          <p:nvPr/>
        </p:nvSpPr>
        <p:spPr>
          <a:xfrm>
            <a:off x="4956619" y="5410200"/>
            <a:ext cx="888513" cy="400110"/>
          </a:xfrm>
          <a:prstGeom prst="rect">
            <a:avLst/>
          </a:prstGeom>
          <a:noFill/>
        </p:spPr>
        <p:txBody>
          <a:bodyPr wrap="none" rtlCol="0">
            <a:spAutoFit/>
          </a:bodyPr>
          <a:lstStyle/>
          <a:p>
            <a:pPr algn="ctr"/>
            <a:r>
              <a:rPr lang="en-US" sz="2000" dirty="0">
                <a:solidFill>
                  <a:schemeClr val="bg1">
                    <a:lumMod val="75000"/>
                  </a:schemeClr>
                </a:solidFill>
              </a:rPr>
              <a:t>Trefoil</a:t>
            </a:r>
          </a:p>
        </p:txBody>
      </p:sp>
      <p:sp>
        <p:nvSpPr>
          <p:cNvPr id="44" name="TextBox 43"/>
          <p:cNvSpPr txBox="1"/>
          <p:nvPr/>
        </p:nvSpPr>
        <p:spPr>
          <a:xfrm>
            <a:off x="4418538" y="5867400"/>
            <a:ext cx="2210862" cy="707886"/>
          </a:xfrm>
          <a:prstGeom prst="rect">
            <a:avLst/>
          </a:prstGeom>
          <a:noFill/>
        </p:spPr>
        <p:txBody>
          <a:bodyPr wrap="none" rtlCol="0">
            <a:spAutoFit/>
          </a:bodyPr>
          <a:lstStyle/>
          <a:p>
            <a:pPr algn="ctr"/>
            <a:r>
              <a:rPr lang="en-US" sz="2000" dirty="0">
                <a:solidFill>
                  <a:schemeClr val="bg1">
                    <a:lumMod val="75000"/>
                  </a:schemeClr>
                </a:solidFill>
              </a:rPr>
              <a:t>(Others, less</a:t>
            </a:r>
          </a:p>
          <a:p>
            <a:pPr algn="ctr"/>
            <a:r>
              <a:rPr lang="en-US" sz="2000" dirty="0">
                <a:solidFill>
                  <a:schemeClr val="bg1">
                    <a:lumMod val="75000"/>
                  </a:schemeClr>
                </a:solidFill>
              </a:rPr>
              <a:t>clinically relevant)</a:t>
            </a:r>
          </a:p>
        </p:txBody>
      </p:sp>
      <p:cxnSp>
        <p:nvCxnSpPr>
          <p:cNvPr id="47" name="Straight Arrow Connector 46"/>
          <p:cNvCxnSpPr>
            <a:endCxn id="40" idx="1"/>
          </p:cNvCxnSpPr>
          <p:nvPr/>
        </p:nvCxnSpPr>
        <p:spPr>
          <a:xfrm flipV="1">
            <a:off x="2459445" y="4586977"/>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459445" y="5133945"/>
            <a:ext cx="2443632"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43" idx="1"/>
          </p:cNvCxnSpPr>
          <p:nvPr/>
        </p:nvCxnSpPr>
        <p:spPr>
          <a:xfrm>
            <a:off x="2459445" y="5606335"/>
            <a:ext cx="2497174" cy="392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72" name="TextBox 71"/>
          <p:cNvSpPr txBox="1"/>
          <p:nvPr/>
        </p:nvSpPr>
        <p:spPr>
          <a:xfrm>
            <a:off x="4499419" y="906958"/>
            <a:ext cx="1737976" cy="461665"/>
          </a:xfrm>
          <a:prstGeom prst="rect">
            <a:avLst/>
          </a:prstGeom>
          <a:noFill/>
        </p:spPr>
        <p:txBody>
          <a:bodyPr wrap="none" rtlCol="0">
            <a:spAutoFit/>
          </a:bodyPr>
          <a:lstStyle/>
          <a:p>
            <a:r>
              <a:rPr lang="en-US" sz="2400" b="1" i="1" dirty="0"/>
              <a:t>New Lingo</a:t>
            </a:r>
          </a:p>
        </p:txBody>
      </p:sp>
      <p:cxnSp>
        <p:nvCxnSpPr>
          <p:cNvPr id="51" name="Straight Arrow Connector 50"/>
          <p:cNvCxnSpPr/>
          <p:nvPr/>
        </p:nvCxnSpPr>
        <p:spPr>
          <a:xfrm flipV="1">
            <a:off x="2442019" y="2353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2442019" y="3496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65569" y="2174644"/>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5" name="TextBox 64"/>
          <p:cNvSpPr txBox="1"/>
          <p:nvPr/>
        </p:nvSpPr>
        <p:spPr>
          <a:xfrm>
            <a:off x="1865569" y="3307378"/>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6" name="TextBox 65"/>
          <p:cNvSpPr txBox="1"/>
          <p:nvPr/>
        </p:nvSpPr>
        <p:spPr>
          <a:xfrm>
            <a:off x="1865569" y="4402311"/>
            <a:ext cx="441146" cy="369332"/>
          </a:xfrm>
          <a:prstGeom prst="rect">
            <a:avLst/>
          </a:prstGeom>
          <a:noFill/>
        </p:spPr>
        <p:txBody>
          <a:bodyPr wrap="none" rtlCol="0">
            <a:spAutoFit/>
          </a:bodyPr>
          <a:lstStyle/>
          <a:p>
            <a:r>
              <a:rPr lang="en-US" dirty="0">
                <a:solidFill>
                  <a:schemeClr val="bg1">
                    <a:lumMod val="75000"/>
                  </a:schemeClr>
                </a:solidFill>
              </a:rPr>
              <a:t>4</a:t>
            </a:r>
            <a:r>
              <a:rPr lang="en-US" baseline="30000" dirty="0">
                <a:solidFill>
                  <a:schemeClr val="bg1">
                    <a:lumMod val="75000"/>
                  </a:schemeClr>
                </a:solidFill>
              </a:rPr>
              <a:t>th</a:t>
            </a:r>
          </a:p>
        </p:txBody>
      </p:sp>
      <p:sp>
        <p:nvSpPr>
          <p:cNvPr id="67" name="TextBox 66"/>
          <p:cNvSpPr txBox="1"/>
          <p:nvPr/>
        </p:nvSpPr>
        <p:spPr>
          <a:xfrm>
            <a:off x="1886408" y="5417713"/>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sp>
        <p:nvSpPr>
          <p:cNvPr id="68" name="TextBox 67"/>
          <p:cNvSpPr txBox="1"/>
          <p:nvPr/>
        </p:nvSpPr>
        <p:spPr>
          <a:xfrm>
            <a:off x="1865569" y="4962247"/>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cxnSp>
        <p:nvCxnSpPr>
          <p:cNvPr id="32" name="Straight Arrow Connector 31"/>
          <p:cNvCxnSpPr/>
          <p:nvPr/>
        </p:nvCxnSpPr>
        <p:spPr>
          <a:xfrm flipV="1">
            <a:off x="2422701" y="1553080"/>
            <a:ext cx="2302982" cy="835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846251" y="1373883"/>
            <a:ext cx="441146" cy="369332"/>
          </a:xfrm>
          <a:prstGeom prst="rect">
            <a:avLst/>
          </a:prstGeom>
          <a:noFill/>
        </p:spPr>
        <p:txBody>
          <a:bodyPr wrap="none" rtlCol="0">
            <a:spAutoFit/>
          </a:bodyPr>
          <a:lstStyle/>
          <a:p>
            <a:r>
              <a:rPr lang="en-US" dirty="0">
                <a:solidFill>
                  <a:srgbClr val="0000FF"/>
                </a:solidFill>
              </a:rPr>
              <a:t>0</a:t>
            </a:r>
            <a:r>
              <a:rPr lang="en-US" baseline="30000" dirty="0">
                <a:solidFill>
                  <a:srgbClr val="0000FF"/>
                </a:solidFill>
              </a:rPr>
              <a:t>th</a:t>
            </a:r>
          </a:p>
        </p:txBody>
      </p:sp>
      <p:cxnSp>
        <p:nvCxnSpPr>
          <p:cNvPr id="37" name="Straight Arrow Connector 36"/>
          <p:cNvCxnSpPr/>
          <p:nvPr/>
        </p:nvCxnSpPr>
        <p:spPr>
          <a:xfrm flipV="1">
            <a:off x="2422701" y="1912488"/>
            <a:ext cx="2302982" cy="835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46251" y="1733291"/>
            <a:ext cx="433132" cy="369332"/>
          </a:xfrm>
          <a:prstGeom prst="rect">
            <a:avLst/>
          </a:prstGeom>
          <a:noFill/>
        </p:spPr>
        <p:txBody>
          <a:bodyPr wrap="none" rtlCol="0">
            <a:spAutoFit/>
          </a:bodyPr>
          <a:lstStyle/>
          <a:p>
            <a:r>
              <a:rPr lang="en-US" dirty="0">
                <a:solidFill>
                  <a:srgbClr val="0000FF"/>
                </a:solidFill>
              </a:rPr>
              <a:t>1</a:t>
            </a:r>
            <a:r>
              <a:rPr lang="en-US" baseline="30000" dirty="0">
                <a:solidFill>
                  <a:srgbClr val="0000FF"/>
                </a:solidFill>
              </a:rPr>
              <a:t>st</a:t>
            </a:r>
          </a:p>
        </p:txBody>
      </p:sp>
      <p:sp>
        <p:nvSpPr>
          <p:cNvPr id="39" name="TextBox 38"/>
          <p:cNvSpPr txBox="1"/>
          <p:nvPr/>
        </p:nvSpPr>
        <p:spPr>
          <a:xfrm>
            <a:off x="4879422" y="1332839"/>
            <a:ext cx="1005404" cy="400110"/>
          </a:xfrm>
          <a:prstGeom prst="rect">
            <a:avLst/>
          </a:prstGeom>
          <a:noFill/>
        </p:spPr>
        <p:txBody>
          <a:bodyPr wrap="none" rtlCol="0">
            <a:spAutoFit/>
          </a:bodyPr>
          <a:lstStyle/>
          <a:p>
            <a:pPr algn="ctr"/>
            <a:r>
              <a:rPr lang="en-US" sz="2000" dirty="0">
                <a:solidFill>
                  <a:srgbClr val="0000FF"/>
                </a:solidFill>
              </a:rPr>
              <a:t>‘Piston’</a:t>
            </a:r>
          </a:p>
        </p:txBody>
      </p:sp>
      <p:sp>
        <p:nvSpPr>
          <p:cNvPr id="41" name="TextBox 40"/>
          <p:cNvSpPr txBox="1"/>
          <p:nvPr/>
        </p:nvSpPr>
        <p:spPr>
          <a:xfrm>
            <a:off x="4908277" y="1692247"/>
            <a:ext cx="947696" cy="400110"/>
          </a:xfrm>
          <a:prstGeom prst="rect">
            <a:avLst/>
          </a:prstGeom>
          <a:noFill/>
        </p:spPr>
        <p:txBody>
          <a:bodyPr wrap="none" rtlCol="0">
            <a:spAutoFit/>
          </a:bodyPr>
          <a:lstStyle/>
          <a:p>
            <a:pPr algn="ctr"/>
            <a:r>
              <a:rPr lang="en-US" sz="2000" dirty="0">
                <a:solidFill>
                  <a:srgbClr val="0000FF"/>
                </a:solidFill>
              </a:rPr>
              <a:t>‘Prism’</a:t>
            </a:r>
          </a:p>
        </p:txBody>
      </p:sp>
      <p:sp>
        <p:nvSpPr>
          <p:cNvPr id="53" name="TextBox 52"/>
          <p:cNvSpPr txBox="1"/>
          <p:nvPr/>
        </p:nvSpPr>
        <p:spPr>
          <a:xfrm>
            <a:off x="7274004" y="891724"/>
            <a:ext cx="1107996" cy="461665"/>
          </a:xfrm>
          <a:prstGeom prst="rect">
            <a:avLst/>
          </a:prstGeom>
          <a:solidFill>
            <a:schemeClr val="bg1"/>
          </a:solidFill>
        </p:spPr>
        <p:txBody>
          <a:bodyPr wrap="none" rtlCol="0">
            <a:spAutoFit/>
          </a:bodyPr>
          <a:lstStyle/>
          <a:p>
            <a:r>
              <a:rPr lang="en-US" sz="2400" b="1" i="1" dirty="0">
                <a:solidFill>
                  <a:srgbClr val="0000FF"/>
                </a:solidFill>
              </a:rPr>
              <a:t>Shape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1907" y="1400175"/>
            <a:ext cx="2466975" cy="1800225"/>
          </a:xfrm>
          <a:prstGeom prst="rect">
            <a:avLst/>
          </a:prstGeom>
        </p:spPr>
      </p:pic>
      <p:sp>
        <p:nvSpPr>
          <p:cNvPr id="50" name="TextBox 49"/>
          <p:cNvSpPr txBox="1"/>
          <p:nvPr/>
        </p:nvSpPr>
        <p:spPr>
          <a:xfrm>
            <a:off x="5095370" y="3467645"/>
            <a:ext cx="3973451" cy="1169551"/>
          </a:xfrm>
          <a:prstGeom prst="rect">
            <a:avLst/>
          </a:prstGeom>
          <a:solidFill>
            <a:schemeClr val="accent5">
              <a:lumMod val="75000"/>
            </a:schemeClr>
          </a:solidFill>
        </p:spPr>
        <p:txBody>
          <a:bodyPr wrap="square" rtlCol="0">
            <a:spAutoFit/>
          </a:bodyPr>
          <a:lstStyle/>
          <a:p>
            <a:r>
              <a:rPr lang="en-US" sz="1400" i="1" dirty="0">
                <a:solidFill>
                  <a:srgbClr val="0000FF"/>
                </a:solidFill>
              </a:rPr>
              <a:t>Why haven’t we talked about piston and prism? </a:t>
            </a:r>
          </a:p>
          <a:p>
            <a:r>
              <a:rPr lang="en-US" sz="1400" dirty="0">
                <a:solidFill>
                  <a:srgbClr val="0000FF"/>
                </a:solidFill>
              </a:rPr>
              <a:t>Because while they are technically aberrations in the ZP system, they do not degrade the quality of the visual image and are thus </a:t>
            </a:r>
            <a:r>
              <a:rPr lang="en-US" sz="1400" b="1" dirty="0">
                <a:solidFill>
                  <a:srgbClr val="0000FF"/>
                </a:solidFill>
              </a:rPr>
              <a:t>clinically irrelevant</a:t>
            </a:r>
          </a:p>
        </p:txBody>
      </p:sp>
      <p:sp>
        <p:nvSpPr>
          <p:cNvPr id="52" name="TextBox 51"/>
          <p:cNvSpPr txBox="1"/>
          <p:nvPr/>
        </p:nvSpPr>
        <p:spPr>
          <a:xfrm>
            <a:off x="7115194" y="3124200"/>
            <a:ext cx="1407758" cy="307777"/>
          </a:xfrm>
          <a:prstGeom prst="rect">
            <a:avLst/>
          </a:prstGeom>
          <a:noFill/>
        </p:spPr>
        <p:txBody>
          <a:bodyPr wrap="none" rtlCol="0">
            <a:spAutoFit/>
          </a:bodyPr>
          <a:lstStyle/>
          <a:p>
            <a:pPr algn="ctr"/>
            <a:r>
              <a:rPr lang="en-US" sz="1400" dirty="0"/>
              <a:t>(aka </a:t>
            </a:r>
            <a:r>
              <a:rPr lang="en-US" sz="1400" i="1" dirty="0"/>
              <a:t>tip</a:t>
            </a:r>
            <a:r>
              <a:rPr lang="en-US" sz="1400" dirty="0"/>
              <a:t> and </a:t>
            </a:r>
            <a:r>
              <a:rPr lang="en-US" sz="1400" i="1" dirty="0"/>
              <a:t>tilt</a:t>
            </a:r>
            <a:r>
              <a:rPr lang="en-US" sz="1400" dirty="0"/>
              <a:t>)</a:t>
            </a:r>
          </a:p>
        </p:txBody>
      </p:sp>
      <p:sp>
        <p:nvSpPr>
          <p:cNvPr id="59" name="TextBox 58">
            <a:extLst>
              <a:ext uri="{FF2B5EF4-FFF2-40B4-BE49-F238E27FC236}">
                <a16:creationId xmlns:a16="http://schemas.microsoft.com/office/drawing/2014/main" id="{75B6065F-CF84-1A3B-E524-97CF3B02010A}"/>
              </a:ext>
            </a:extLst>
          </p:cNvPr>
          <p:cNvSpPr txBox="1"/>
          <p:nvPr/>
        </p:nvSpPr>
        <p:spPr>
          <a:xfrm>
            <a:off x="1216529" y="2141315"/>
            <a:ext cx="2352547" cy="1169551"/>
          </a:xfrm>
          <a:prstGeom prst="rect">
            <a:avLst/>
          </a:prstGeom>
          <a:solidFill>
            <a:srgbClr val="FFFF00"/>
          </a:solidFill>
        </p:spPr>
        <p:txBody>
          <a:bodyPr wrap="square" rtlCol="0">
            <a:spAutoFit/>
          </a:bodyPr>
          <a:lstStyle/>
          <a:p>
            <a:r>
              <a:rPr lang="en-US" sz="1400" i="1" dirty="0">
                <a:solidFill>
                  <a:schemeClr val="bg1">
                    <a:lumMod val="75000"/>
                  </a:schemeClr>
                </a:solidFill>
              </a:rPr>
              <a:t>Wait--you said ZPs start at zero and go up from there. What are the 0</a:t>
            </a:r>
            <a:r>
              <a:rPr lang="en-US" sz="1400" i="1" baseline="30000" dirty="0">
                <a:solidFill>
                  <a:schemeClr val="bg1">
                    <a:lumMod val="75000"/>
                  </a:schemeClr>
                </a:solidFill>
              </a:rPr>
              <a:t>th</a:t>
            </a:r>
            <a:r>
              <a:rPr lang="en-US" sz="1400" i="1" dirty="0">
                <a:solidFill>
                  <a:schemeClr val="bg1">
                    <a:lumMod val="75000"/>
                  </a:schemeClr>
                </a:solidFill>
              </a:rPr>
              <a:t> and 1</a:t>
            </a:r>
            <a:r>
              <a:rPr lang="en-US" sz="1400" i="1" baseline="30000" dirty="0">
                <a:solidFill>
                  <a:schemeClr val="bg1">
                    <a:lumMod val="75000"/>
                  </a:schemeClr>
                </a:solidFill>
              </a:rPr>
              <a:t>st</a:t>
            </a:r>
            <a:r>
              <a:rPr lang="en-US" sz="1400" i="1" dirty="0">
                <a:solidFill>
                  <a:schemeClr val="bg1">
                    <a:lumMod val="75000"/>
                  </a:schemeClr>
                </a:solidFill>
              </a:rPr>
              <a:t>-order aberrations? </a:t>
            </a:r>
          </a:p>
          <a:p>
            <a:r>
              <a:rPr lang="en-US" sz="1400" dirty="0">
                <a:solidFill>
                  <a:schemeClr val="bg1">
                    <a:lumMod val="75000"/>
                  </a:schemeClr>
                </a:solidFill>
              </a:rPr>
              <a:t>‘Piston’ and ‘prism’</a:t>
            </a:r>
          </a:p>
        </p:txBody>
      </p:sp>
    </p:spTree>
    <p:extLst>
      <p:ext uri="{BB962C8B-B14F-4D97-AF65-F5344CB8AC3E}">
        <p14:creationId xmlns:p14="http://schemas.microsoft.com/office/powerpoint/2010/main" val="13209341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651819"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46" name="Rectangle 45"/>
          <p:cNvSpPr/>
          <p:nvPr/>
        </p:nvSpPr>
        <p:spPr>
          <a:xfrm>
            <a:off x="4728019"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5" name="Rectangle 54"/>
          <p:cNvSpPr/>
          <p:nvPr/>
        </p:nvSpPr>
        <p:spPr>
          <a:xfrm>
            <a:off x="4838627" y="4297154"/>
            <a:ext cx="1262628" cy="488682"/>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6" name="Rectangle 55"/>
          <p:cNvSpPr/>
          <p:nvPr/>
        </p:nvSpPr>
        <p:spPr>
          <a:xfrm>
            <a:off x="4952808" y="49530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7" name="Rectangle 56"/>
          <p:cNvSpPr/>
          <p:nvPr/>
        </p:nvSpPr>
        <p:spPr>
          <a:xfrm>
            <a:off x="4975983" y="54102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4" name="Rectangle 53"/>
          <p:cNvSpPr/>
          <p:nvPr/>
        </p:nvSpPr>
        <p:spPr>
          <a:xfrm>
            <a:off x="4838627"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9" name="TextBox 8"/>
          <p:cNvSpPr txBox="1"/>
          <p:nvPr/>
        </p:nvSpPr>
        <p:spPr>
          <a:xfrm>
            <a:off x="4838627" y="2133600"/>
            <a:ext cx="1125629" cy="400110"/>
          </a:xfrm>
          <a:prstGeom prst="rect">
            <a:avLst/>
          </a:prstGeom>
          <a:noFill/>
        </p:spPr>
        <p:txBody>
          <a:bodyPr wrap="none" rtlCol="0">
            <a:spAutoFit/>
          </a:bodyPr>
          <a:lstStyle/>
          <a:p>
            <a:r>
              <a:rPr lang="en-US" sz="2000" dirty="0">
                <a:solidFill>
                  <a:srgbClr val="0000FF"/>
                </a:solidFill>
              </a:rPr>
              <a:t>Defocus</a:t>
            </a:r>
          </a:p>
        </p:txBody>
      </p:sp>
      <p:sp>
        <p:nvSpPr>
          <p:cNvPr id="10" name="TextBox 9"/>
          <p:cNvSpPr txBox="1"/>
          <p:nvPr/>
        </p:nvSpPr>
        <p:spPr>
          <a:xfrm>
            <a:off x="4838627" y="3276600"/>
            <a:ext cx="1127232" cy="400110"/>
          </a:xfrm>
          <a:prstGeom prst="rect">
            <a:avLst/>
          </a:prstGeom>
          <a:noFill/>
        </p:spPr>
        <p:txBody>
          <a:bodyPr wrap="none" rtlCol="0">
            <a:spAutoFit/>
          </a:bodyPr>
          <a:lstStyle/>
          <a:p>
            <a:r>
              <a:rPr lang="en-US" sz="2000" dirty="0">
                <a:solidFill>
                  <a:schemeClr val="bg1">
                    <a:lumMod val="75000"/>
                  </a:schemeClr>
                </a:solidFill>
              </a:rPr>
              <a:t>Cylinder</a:t>
            </a:r>
          </a:p>
        </p:txBody>
      </p:sp>
      <p:sp>
        <p:nvSpPr>
          <p:cNvPr id="11" name="TextBox 10"/>
          <p:cNvSpPr txBox="1"/>
          <p:nvPr/>
        </p:nvSpPr>
        <p:spPr>
          <a:xfrm>
            <a:off x="11602" y="893430"/>
            <a:ext cx="4012637" cy="461665"/>
          </a:xfrm>
          <a:prstGeom prst="rect">
            <a:avLst/>
          </a:prstGeom>
          <a:noFill/>
        </p:spPr>
        <p:txBody>
          <a:bodyPr wrap="none" rtlCol="0">
            <a:spAutoFit/>
          </a:bodyPr>
          <a:lstStyle/>
          <a:p>
            <a:pPr algn="ctr"/>
            <a:r>
              <a:rPr lang="en-US" sz="2400" b="1" i="1" dirty="0">
                <a:solidFill>
                  <a:srgbClr val="0000FF"/>
                </a:solidFill>
              </a:rPr>
              <a:t>Zernike Polynomial Order</a:t>
            </a:r>
          </a:p>
        </p:txBody>
      </p:sp>
      <p:sp>
        <p:nvSpPr>
          <p:cNvPr id="33" name="TextBox 32"/>
          <p:cNvSpPr txBox="1"/>
          <p:nvPr/>
        </p:nvSpPr>
        <p:spPr>
          <a:xfrm>
            <a:off x="4652072" y="2438400"/>
            <a:ext cx="1489510" cy="307777"/>
          </a:xfrm>
          <a:prstGeom prst="rect">
            <a:avLst/>
          </a:prstGeom>
          <a:noFill/>
        </p:spPr>
        <p:txBody>
          <a:bodyPr wrap="none" rtlCol="0">
            <a:spAutoFit/>
          </a:bodyPr>
          <a:lstStyle/>
          <a:p>
            <a:r>
              <a:rPr lang="en-US" sz="1400" i="1" dirty="0">
                <a:solidFill>
                  <a:srgbClr val="0000FF"/>
                </a:solidFill>
              </a:rPr>
              <a:t>Positive</a:t>
            </a:r>
            <a:r>
              <a:rPr lang="en-US" sz="1400" dirty="0">
                <a:solidFill>
                  <a:srgbClr val="0000FF"/>
                </a:solidFill>
              </a:rPr>
              <a:t> defocus</a:t>
            </a:r>
          </a:p>
        </p:txBody>
      </p:sp>
      <p:sp>
        <p:nvSpPr>
          <p:cNvPr id="34" name="TextBox 33"/>
          <p:cNvSpPr txBox="1"/>
          <p:nvPr/>
        </p:nvSpPr>
        <p:spPr>
          <a:xfrm>
            <a:off x="4651819" y="2664023"/>
            <a:ext cx="1568058" cy="307777"/>
          </a:xfrm>
          <a:prstGeom prst="rect">
            <a:avLst/>
          </a:prstGeom>
          <a:noFill/>
        </p:spPr>
        <p:txBody>
          <a:bodyPr wrap="none" rtlCol="0">
            <a:spAutoFit/>
          </a:bodyPr>
          <a:lstStyle/>
          <a:p>
            <a:r>
              <a:rPr lang="en-US" sz="1400" i="1" dirty="0">
                <a:solidFill>
                  <a:srgbClr val="0000FF"/>
                </a:solidFill>
              </a:rPr>
              <a:t>Negative</a:t>
            </a:r>
            <a:r>
              <a:rPr lang="en-US" sz="1400" dirty="0">
                <a:solidFill>
                  <a:srgbClr val="0000FF"/>
                </a:solidFill>
              </a:rPr>
              <a:t> defocus</a:t>
            </a:r>
          </a:p>
        </p:txBody>
      </p:sp>
      <p:sp>
        <p:nvSpPr>
          <p:cNvPr id="16" name="Slide Number Placeholder 15"/>
          <p:cNvSpPr>
            <a:spLocks noGrp="1"/>
          </p:cNvSpPr>
          <p:nvPr>
            <p:ph type="sldNum" sz="quarter" idx="12"/>
          </p:nvPr>
        </p:nvSpPr>
        <p:spPr/>
        <p:txBody>
          <a:bodyPr/>
          <a:lstStyle/>
          <a:p>
            <a:pPr>
              <a:defRPr/>
            </a:pPr>
            <a:fld id="{AA4EBA92-F27F-4AF1-A344-7473978F126B}" type="slidenum">
              <a:rPr lang="en-US" altLang="en-US" smtClean="0"/>
              <a:pPr>
                <a:defRPr/>
              </a:pPr>
              <a:t>111</a:t>
            </a:fld>
            <a:endParaRPr lang="en-US" altLang="en-US"/>
          </a:p>
        </p:txBody>
      </p:sp>
      <p:sp>
        <p:nvSpPr>
          <p:cNvPr id="40" name="TextBox 39"/>
          <p:cNvSpPr txBox="1"/>
          <p:nvPr/>
        </p:nvSpPr>
        <p:spPr>
          <a:xfrm>
            <a:off x="4762427" y="4297154"/>
            <a:ext cx="1338828" cy="579646"/>
          </a:xfrm>
          <a:prstGeom prst="rect">
            <a:avLst/>
          </a:prstGeom>
          <a:noFill/>
        </p:spPr>
        <p:txBody>
          <a:bodyPr wrap="none" rtlCol="0">
            <a:spAutoFit/>
          </a:bodyPr>
          <a:lstStyle/>
          <a:p>
            <a:pPr algn="ctr">
              <a:lnSpc>
                <a:spcPts val="1900"/>
              </a:lnSpc>
            </a:pPr>
            <a:r>
              <a:rPr lang="en-US" sz="2000" dirty="0">
                <a:solidFill>
                  <a:schemeClr val="bg1">
                    <a:lumMod val="75000"/>
                  </a:schemeClr>
                </a:solidFill>
              </a:rPr>
              <a:t>Spherical</a:t>
            </a:r>
          </a:p>
          <a:p>
            <a:pPr algn="ctr">
              <a:lnSpc>
                <a:spcPts val="1900"/>
              </a:lnSpc>
            </a:pPr>
            <a:r>
              <a:rPr lang="en-US" sz="2000" dirty="0">
                <a:solidFill>
                  <a:schemeClr val="bg1">
                    <a:lumMod val="75000"/>
                  </a:schemeClr>
                </a:solidFill>
              </a:rPr>
              <a:t>aberration</a:t>
            </a:r>
          </a:p>
        </p:txBody>
      </p:sp>
      <p:sp>
        <p:nvSpPr>
          <p:cNvPr id="42" name="TextBox 41"/>
          <p:cNvSpPr txBox="1"/>
          <p:nvPr/>
        </p:nvSpPr>
        <p:spPr>
          <a:xfrm>
            <a:off x="4952808" y="4933890"/>
            <a:ext cx="869149" cy="400110"/>
          </a:xfrm>
          <a:prstGeom prst="rect">
            <a:avLst/>
          </a:prstGeom>
          <a:noFill/>
        </p:spPr>
        <p:txBody>
          <a:bodyPr wrap="none" rtlCol="0">
            <a:spAutoFit/>
          </a:bodyPr>
          <a:lstStyle/>
          <a:p>
            <a:pPr algn="ctr"/>
            <a:r>
              <a:rPr lang="en-US" sz="2000" dirty="0">
                <a:solidFill>
                  <a:schemeClr val="bg1">
                    <a:lumMod val="75000"/>
                  </a:schemeClr>
                </a:solidFill>
              </a:rPr>
              <a:t>Coma</a:t>
            </a:r>
          </a:p>
        </p:txBody>
      </p:sp>
      <p:sp>
        <p:nvSpPr>
          <p:cNvPr id="43" name="TextBox 42"/>
          <p:cNvSpPr txBox="1"/>
          <p:nvPr/>
        </p:nvSpPr>
        <p:spPr>
          <a:xfrm>
            <a:off x="4956619" y="5410200"/>
            <a:ext cx="888513" cy="400110"/>
          </a:xfrm>
          <a:prstGeom prst="rect">
            <a:avLst/>
          </a:prstGeom>
          <a:noFill/>
        </p:spPr>
        <p:txBody>
          <a:bodyPr wrap="none" rtlCol="0">
            <a:spAutoFit/>
          </a:bodyPr>
          <a:lstStyle/>
          <a:p>
            <a:pPr algn="ctr"/>
            <a:r>
              <a:rPr lang="en-US" sz="2000" dirty="0">
                <a:solidFill>
                  <a:schemeClr val="bg1">
                    <a:lumMod val="75000"/>
                  </a:schemeClr>
                </a:solidFill>
              </a:rPr>
              <a:t>Trefoil</a:t>
            </a:r>
          </a:p>
        </p:txBody>
      </p:sp>
      <p:sp>
        <p:nvSpPr>
          <p:cNvPr id="44" name="TextBox 43"/>
          <p:cNvSpPr txBox="1"/>
          <p:nvPr/>
        </p:nvSpPr>
        <p:spPr>
          <a:xfrm>
            <a:off x="4418538" y="5867400"/>
            <a:ext cx="2210862" cy="707886"/>
          </a:xfrm>
          <a:prstGeom prst="rect">
            <a:avLst/>
          </a:prstGeom>
          <a:noFill/>
        </p:spPr>
        <p:txBody>
          <a:bodyPr wrap="none" rtlCol="0">
            <a:spAutoFit/>
          </a:bodyPr>
          <a:lstStyle/>
          <a:p>
            <a:pPr algn="ctr"/>
            <a:r>
              <a:rPr lang="en-US" sz="2000" dirty="0">
                <a:solidFill>
                  <a:schemeClr val="bg1">
                    <a:lumMod val="75000"/>
                  </a:schemeClr>
                </a:solidFill>
              </a:rPr>
              <a:t>(Others, less</a:t>
            </a:r>
          </a:p>
          <a:p>
            <a:pPr algn="ctr"/>
            <a:r>
              <a:rPr lang="en-US" sz="2000" dirty="0">
                <a:solidFill>
                  <a:schemeClr val="bg1">
                    <a:lumMod val="75000"/>
                  </a:schemeClr>
                </a:solidFill>
              </a:rPr>
              <a:t>clinically relevant)</a:t>
            </a:r>
          </a:p>
        </p:txBody>
      </p:sp>
      <p:cxnSp>
        <p:nvCxnSpPr>
          <p:cNvPr id="47" name="Straight Arrow Connector 46"/>
          <p:cNvCxnSpPr>
            <a:endCxn id="40" idx="1"/>
          </p:cNvCxnSpPr>
          <p:nvPr/>
        </p:nvCxnSpPr>
        <p:spPr>
          <a:xfrm flipV="1">
            <a:off x="2459445" y="4586977"/>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459445" y="5133945"/>
            <a:ext cx="2443632"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43" idx="1"/>
          </p:cNvCxnSpPr>
          <p:nvPr/>
        </p:nvCxnSpPr>
        <p:spPr>
          <a:xfrm>
            <a:off x="2459445" y="5606335"/>
            <a:ext cx="2497174" cy="392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72" name="TextBox 71"/>
          <p:cNvSpPr txBox="1"/>
          <p:nvPr/>
        </p:nvSpPr>
        <p:spPr>
          <a:xfrm>
            <a:off x="4499419" y="906958"/>
            <a:ext cx="1737976" cy="461665"/>
          </a:xfrm>
          <a:prstGeom prst="rect">
            <a:avLst/>
          </a:prstGeom>
          <a:noFill/>
        </p:spPr>
        <p:txBody>
          <a:bodyPr wrap="none" rtlCol="0">
            <a:spAutoFit/>
          </a:bodyPr>
          <a:lstStyle/>
          <a:p>
            <a:r>
              <a:rPr lang="en-US" sz="2400" b="1" i="1" dirty="0"/>
              <a:t>New Lingo</a:t>
            </a:r>
          </a:p>
        </p:txBody>
      </p:sp>
      <p:cxnSp>
        <p:nvCxnSpPr>
          <p:cNvPr id="51" name="Straight Arrow Connector 50"/>
          <p:cNvCxnSpPr/>
          <p:nvPr/>
        </p:nvCxnSpPr>
        <p:spPr>
          <a:xfrm flipV="1">
            <a:off x="2442019" y="2353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2442019" y="3496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65569" y="2174644"/>
            <a:ext cx="482824" cy="369332"/>
          </a:xfrm>
          <a:prstGeom prst="rect">
            <a:avLst/>
          </a:prstGeom>
          <a:noFill/>
        </p:spPr>
        <p:txBody>
          <a:bodyPr wrap="none" rtlCol="0">
            <a:spAutoFit/>
          </a:bodyPr>
          <a:lstStyle/>
          <a:p>
            <a:r>
              <a:rPr lang="en-US" dirty="0">
                <a:solidFill>
                  <a:srgbClr val="0000FF"/>
                </a:solidFill>
              </a:rPr>
              <a:t>2</a:t>
            </a:r>
            <a:r>
              <a:rPr lang="en-US" baseline="30000" dirty="0">
                <a:solidFill>
                  <a:srgbClr val="0000FF"/>
                </a:solidFill>
              </a:rPr>
              <a:t>nd</a:t>
            </a:r>
          </a:p>
        </p:txBody>
      </p:sp>
      <p:sp>
        <p:nvSpPr>
          <p:cNvPr id="65" name="TextBox 64"/>
          <p:cNvSpPr txBox="1"/>
          <p:nvPr/>
        </p:nvSpPr>
        <p:spPr>
          <a:xfrm>
            <a:off x="1865569" y="3307378"/>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6" name="TextBox 65"/>
          <p:cNvSpPr txBox="1"/>
          <p:nvPr/>
        </p:nvSpPr>
        <p:spPr>
          <a:xfrm>
            <a:off x="1865569" y="4402311"/>
            <a:ext cx="441146" cy="369332"/>
          </a:xfrm>
          <a:prstGeom prst="rect">
            <a:avLst/>
          </a:prstGeom>
          <a:noFill/>
        </p:spPr>
        <p:txBody>
          <a:bodyPr wrap="none" rtlCol="0">
            <a:spAutoFit/>
          </a:bodyPr>
          <a:lstStyle/>
          <a:p>
            <a:r>
              <a:rPr lang="en-US" dirty="0">
                <a:solidFill>
                  <a:schemeClr val="bg1">
                    <a:lumMod val="75000"/>
                  </a:schemeClr>
                </a:solidFill>
              </a:rPr>
              <a:t>4</a:t>
            </a:r>
            <a:r>
              <a:rPr lang="en-US" baseline="30000" dirty="0">
                <a:solidFill>
                  <a:schemeClr val="bg1">
                    <a:lumMod val="75000"/>
                  </a:schemeClr>
                </a:solidFill>
              </a:rPr>
              <a:t>th</a:t>
            </a:r>
          </a:p>
        </p:txBody>
      </p:sp>
      <p:sp>
        <p:nvSpPr>
          <p:cNvPr id="67" name="TextBox 66"/>
          <p:cNvSpPr txBox="1"/>
          <p:nvPr/>
        </p:nvSpPr>
        <p:spPr>
          <a:xfrm>
            <a:off x="1886408" y="5417713"/>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sp>
        <p:nvSpPr>
          <p:cNvPr id="68" name="TextBox 67"/>
          <p:cNvSpPr txBox="1"/>
          <p:nvPr/>
        </p:nvSpPr>
        <p:spPr>
          <a:xfrm>
            <a:off x="1865569" y="4962247"/>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cxnSp>
        <p:nvCxnSpPr>
          <p:cNvPr id="32" name="Straight Arrow Connector 31"/>
          <p:cNvCxnSpPr/>
          <p:nvPr/>
        </p:nvCxnSpPr>
        <p:spPr>
          <a:xfrm flipV="1">
            <a:off x="2422701" y="1553080"/>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846251" y="1373883"/>
            <a:ext cx="441146" cy="369332"/>
          </a:xfrm>
          <a:prstGeom prst="rect">
            <a:avLst/>
          </a:prstGeom>
          <a:noFill/>
        </p:spPr>
        <p:txBody>
          <a:bodyPr wrap="none" rtlCol="0">
            <a:spAutoFit/>
          </a:bodyPr>
          <a:lstStyle/>
          <a:p>
            <a:r>
              <a:rPr lang="en-US" dirty="0">
                <a:solidFill>
                  <a:schemeClr val="bg1">
                    <a:lumMod val="75000"/>
                  </a:schemeClr>
                </a:solidFill>
              </a:rPr>
              <a:t>0</a:t>
            </a:r>
            <a:r>
              <a:rPr lang="en-US" baseline="30000" dirty="0">
                <a:solidFill>
                  <a:schemeClr val="bg1">
                    <a:lumMod val="75000"/>
                  </a:schemeClr>
                </a:solidFill>
              </a:rPr>
              <a:t>th</a:t>
            </a:r>
          </a:p>
        </p:txBody>
      </p:sp>
      <p:cxnSp>
        <p:nvCxnSpPr>
          <p:cNvPr id="37" name="Straight Arrow Connector 36"/>
          <p:cNvCxnSpPr/>
          <p:nvPr/>
        </p:nvCxnSpPr>
        <p:spPr>
          <a:xfrm flipV="1">
            <a:off x="2422701" y="1912488"/>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46251" y="1733291"/>
            <a:ext cx="433132" cy="369332"/>
          </a:xfrm>
          <a:prstGeom prst="rect">
            <a:avLst/>
          </a:prstGeom>
          <a:noFill/>
        </p:spPr>
        <p:txBody>
          <a:bodyPr wrap="none" rtlCol="0">
            <a:spAutoFit/>
          </a:bodyPr>
          <a:lstStyle/>
          <a:p>
            <a:r>
              <a:rPr lang="en-US" dirty="0">
                <a:solidFill>
                  <a:schemeClr val="bg1">
                    <a:lumMod val="75000"/>
                  </a:schemeClr>
                </a:solidFill>
              </a:rPr>
              <a:t>1</a:t>
            </a:r>
            <a:r>
              <a:rPr lang="en-US" baseline="30000" dirty="0">
                <a:solidFill>
                  <a:schemeClr val="bg1">
                    <a:lumMod val="75000"/>
                  </a:schemeClr>
                </a:solidFill>
              </a:rPr>
              <a:t>st</a:t>
            </a:r>
          </a:p>
        </p:txBody>
      </p:sp>
      <p:sp>
        <p:nvSpPr>
          <p:cNvPr id="39" name="TextBox 38"/>
          <p:cNvSpPr txBox="1"/>
          <p:nvPr/>
        </p:nvSpPr>
        <p:spPr>
          <a:xfrm>
            <a:off x="4879422" y="1332839"/>
            <a:ext cx="1005404" cy="400110"/>
          </a:xfrm>
          <a:prstGeom prst="rect">
            <a:avLst/>
          </a:prstGeom>
          <a:noFill/>
        </p:spPr>
        <p:txBody>
          <a:bodyPr wrap="none" rtlCol="0">
            <a:spAutoFit/>
          </a:bodyPr>
          <a:lstStyle/>
          <a:p>
            <a:pPr algn="ctr"/>
            <a:r>
              <a:rPr lang="en-US" sz="2000" dirty="0">
                <a:solidFill>
                  <a:schemeClr val="bg1">
                    <a:lumMod val="75000"/>
                  </a:schemeClr>
                </a:solidFill>
              </a:rPr>
              <a:t>‘Piston’</a:t>
            </a:r>
          </a:p>
        </p:txBody>
      </p:sp>
      <p:sp>
        <p:nvSpPr>
          <p:cNvPr id="41" name="TextBox 40"/>
          <p:cNvSpPr txBox="1"/>
          <p:nvPr/>
        </p:nvSpPr>
        <p:spPr>
          <a:xfrm>
            <a:off x="4908277" y="1692247"/>
            <a:ext cx="947696" cy="400110"/>
          </a:xfrm>
          <a:prstGeom prst="rect">
            <a:avLst/>
          </a:prstGeom>
          <a:noFill/>
        </p:spPr>
        <p:txBody>
          <a:bodyPr wrap="none" rtlCol="0">
            <a:spAutoFit/>
          </a:bodyPr>
          <a:lstStyle/>
          <a:p>
            <a:pPr algn="ctr"/>
            <a:r>
              <a:rPr lang="en-US" sz="2000" dirty="0">
                <a:solidFill>
                  <a:schemeClr val="bg1">
                    <a:lumMod val="75000"/>
                  </a:schemeClr>
                </a:solidFill>
              </a:rPr>
              <a:t>‘Prism’</a:t>
            </a:r>
          </a:p>
        </p:txBody>
      </p:sp>
      <p:sp>
        <p:nvSpPr>
          <p:cNvPr id="50" name="TextBox 49"/>
          <p:cNvSpPr txBox="1"/>
          <p:nvPr/>
        </p:nvSpPr>
        <p:spPr>
          <a:xfrm>
            <a:off x="7274004" y="891724"/>
            <a:ext cx="1107996" cy="461665"/>
          </a:xfrm>
          <a:prstGeom prst="rect">
            <a:avLst/>
          </a:prstGeom>
          <a:solidFill>
            <a:schemeClr val="bg1"/>
          </a:solidFill>
        </p:spPr>
        <p:txBody>
          <a:bodyPr wrap="none" rtlCol="0">
            <a:spAutoFit/>
          </a:bodyPr>
          <a:lstStyle/>
          <a:p>
            <a:r>
              <a:rPr lang="en-US" sz="2400" b="1" i="1" dirty="0">
                <a:solidFill>
                  <a:srgbClr val="0000FF"/>
                </a:solidFill>
              </a:rPr>
              <a:t>Shape</a:t>
            </a:r>
          </a:p>
        </p:txBody>
      </p:sp>
      <p:grpSp>
        <p:nvGrpSpPr>
          <p:cNvPr id="2" name="Group 1"/>
          <p:cNvGrpSpPr/>
          <p:nvPr/>
        </p:nvGrpSpPr>
        <p:grpSpPr>
          <a:xfrm>
            <a:off x="1479271" y="2412838"/>
            <a:ext cx="3134448" cy="533400"/>
            <a:chOff x="2047405" y="2438400"/>
            <a:chExt cx="3134448" cy="533400"/>
          </a:xfrm>
        </p:grpSpPr>
        <p:sp>
          <p:nvSpPr>
            <p:cNvPr id="53" name="TextBox 52"/>
            <p:cNvSpPr txBox="1"/>
            <p:nvPr/>
          </p:nvSpPr>
          <p:spPr>
            <a:xfrm>
              <a:off x="2133853" y="2438400"/>
              <a:ext cx="761747" cy="307777"/>
            </a:xfrm>
            <a:prstGeom prst="rect">
              <a:avLst/>
            </a:prstGeom>
            <a:noFill/>
          </p:spPr>
          <p:txBody>
            <a:bodyPr wrap="none" rtlCol="0">
              <a:spAutoFit/>
            </a:bodyPr>
            <a:lstStyle/>
            <a:p>
              <a:r>
                <a:rPr lang="en-US" sz="1400" dirty="0"/>
                <a:t>Myopia</a:t>
              </a:r>
            </a:p>
          </p:txBody>
        </p:sp>
        <p:sp>
          <p:nvSpPr>
            <p:cNvPr id="59" name="TextBox 58"/>
            <p:cNvSpPr txBox="1"/>
            <p:nvPr/>
          </p:nvSpPr>
          <p:spPr>
            <a:xfrm>
              <a:off x="2047405" y="2664023"/>
              <a:ext cx="1000595" cy="307777"/>
            </a:xfrm>
            <a:prstGeom prst="rect">
              <a:avLst/>
            </a:prstGeom>
            <a:noFill/>
          </p:spPr>
          <p:txBody>
            <a:bodyPr wrap="none" rtlCol="0">
              <a:spAutoFit/>
            </a:bodyPr>
            <a:lstStyle/>
            <a:p>
              <a:r>
                <a:rPr lang="en-US" sz="1400" dirty="0"/>
                <a:t>Hyperopia</a:t>
              </a:r>
            </a:p>
          </p:txBody>
        </p:sp>
        <p:cxnSp>
          <p:nvCxnSpPr>
            <p:cNvPr id="60" name="Straight Arrow Connector 59"/>
            <p:cNvCxnSpPr>
              <a:stCxn id="53" idx="3"/>
            </p:cNvCxnSpPr>
            <p:nvPr/>
          </p:nvCxnSpPr>
          <p:spPr>
            <a:xfrm>
              <a:off x="2895600" y="2592289"/>
              <a:ext cx="228625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9" idx="3"/>
            </p:cNvCxnSpPr>
            <p:nvPr/>
          </p:nvCxnSpPr>
          <p:spPr>
            <a:xfrm>
              <a:off x="3048000" y="2817912"/>
              <a:ext cx="21336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962400" y="2450068"/>
              <a:ext cx="288862" cy="307777"/>
            </a:xfrm>
            <a:prstGeom prst="rect">
              <a:avLst/>
            </a:prstGeom>
            <a:solidFill>
              <a:schemeClr val="bg1"/>
            </a:solidFill>
          </p:spPr>
          <p:txBody>
            <a:bodyPr wrap="none" rtlCol="0">
              <a:spAutoFit/>
            </a:bodyPr>
            <a:lstStyle/>
            <a:p>
              <a:r>
                <a:rPr lang="en-US" sz="1400" dirty="0"/>
                <a:t>=</a:t>
              </a:r>
            </a:p>
          </p:txBody>
        </p:sp>
        <p:sp>
          <p:nvSpPr>
            <p:cNvPr id="63" name="TextBox 62"/>
            <p:cNvSpPr txBox="1"/>
            <p:nvPr/>
          </p:nvSpPr>
          <p:spPr>
            <a:xfrm>
              <a:off x="3962400" y="2664023"/>
              <a:ext cx="288862" cy="307777"/>
            </a:xfrm>
            <a:prstGeom prst="rect">
              <a:avLst/>
            </a:prstGeom>
            <a:solidFill>
              <a:schemeClr val="bg1"/>
            </a:solidFill>
          </p:spPr>
          <p:txBody>
            <a:bodyPr wrap="none" rtlCol="0">
              <a:spAutoFit/>
            </a:bodyPr>
            <a:lstStyle/>
            <a:p>
              <a:r>
                <a:rPr lang="en-US" sz="1400" dirty="0"/>
                <a:t>=</a:t>
              </a:r>
            </a:p>
          </p:txBody>
        </p:sp>
      </p:gr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3743" y="1781345"/>
            <a:ext cx="1618229" cy="1710699"/>
          </a:xfrm>
          <a:prstGeom prst="rect">
            <a:avLst/>
          </a:prstGeom>
        </p:spPr>
      </p:pic>
      <p:sp>
        <p:nvSpPr>
          <p:cNvPr id="4" name="TextBox 3"/>
          <p:cNvSpPr txBox="1"/>
          <p:nvPr/>
        </p:nvSpPr>
        <p:spPr>
          <a:xfrm>
            <a:off x="7402447" y="3429000"/>
            <a:ext cx="1120820" cy="646331"/>
          </a:xfrm>
          <a:prstGeom prst="rect">
            <a:avLst/>
          </a:prstGeom>
          <a:noFill/>
        </p:spPr>
        <p:txBody>
          <a:bodyPr wrap="none" rtlCol="0">
            <a:spAutoFit/>
          </a:bodyPr>
          <a:lstStyle/>
          <a:p>
            <a:pPr algn="ctr"/>
            <a:r>
              <a:rPr lang="en-US" dirty="0"/>
              <a:t>(positive)</a:t>
            </a:r>
          </a:p>
          <a:p>
            <a:pPr algn="ctr"/>
            <a:r>
              <a:rPr lang="en-US" dirty="0"/>
              <a:t>‘Bowl’</a:t>
            </a:r>
          </a:p>
        </p:txBody>
      </p:sp>
    </p:spTree>
    <p:extLst>
      <p:ext uri="{BB962C8B-B14F-4D97-AF65-F5344CB8AC3E}">
        <p14:creationId xmlns:p14="http://schemas.microsoft.com/office/powerpoint/2010/main" val="288297817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651819"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46" name="Rectangle 45"/>
          <p:cNvSpPr/>
          <p:nvPr/>
        </p:nvSpPr>
        <p:spPr>
          <a:xfrm>
            <a:off x="4728019"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5" name="Rectangle 54"/>
          <p:cNvSpPr/>
          <p:nvPr/>
        </p:nvSpPr>
        <p:spPr>
          <a:xfrm>
            <a:off x="4838627" y="4297154"/>
            <a:ext cx="1262628" cy="488682"/>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6" name="Rectangle 55"/>
          <p:cNvSpPr/>
          <p:nvPr/>
        </p:nvSpPr>
        <p:spPr>
          <a:xfrm>
            <a:off x="4952808" y="49530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7" name="Rectangle 56"/>
          <p:cNvSpPr/>
          <p:nvPr/>
        </p:nvSpPr>
        <p:spPr>
          <a:xfrm>
            <a:off x="4975983" y="54102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4" name="Rectangle 53"/>
          <p:cNvSpPr/>
          <p:nvPr/>
        </p:nvSpPr>
        <p:spPr>
          <a:xfrm>
            <a:off x="4838627"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9" name="TextBox 8"/>
          <p:cNvSpPr txBox="1"/>
          <p:nvPr/>
        </p:nvSpPr>
        <p:spPr>
          <a:xfrm>
            <a:off x="4838627" y="2133600"/>
            <a:ext cx="1125629" cy="400110"/>
          </a:xfrm>
          <a:prstGeom prst="rect">
            <a:avLst/>
          </a:prstGeom>
          <a:noFill/>
        </p:spPr>
        <p:txBody>
          <a:bodyPr wrap="none" rtlCol="0">
            <a:spAutoFit/>
          </a:bodyPr>
          <a:lstStyle/>
          <a:p>
            <a:r>
              <a:rPr lang="en-US" sz="2000" dirty="0">
                <a:solidFill>
                  <a:schemeClr val="bg1">
                    <a:lumMod val="75000"/>
                  </a:schemeClr>
                </a:solidFill>
              </a:rPr>
              <a:t>Defocus</a:t>
            </a:r>
          </a:p>
        </p:txBody>
      </p:sp>
      <p:sp>
        <p:nvSpPr>
          <p:cNvPr id="10" name="TextBox 9"/>
          <p:cNvSpPr txBox="1"/>
          <p:nvPr/>
        </p:nvSpPr>
        <p:spPr>
          <a:xfrm>
            <a:off x="4838627" y="3276600"/>
            <a:ext cx="1127232" cy="400110"/>
          </a:xfrm>
          <a:prstGeom prst="rect">
            <a:avLst/>
          </a:prstGeom>
          <a:noFill/>
        </p:spPr>
        <p:txBody>
          <a:bodyPr wrap="none" rtlCol="0">
            <a:spAutoFit/>
          </a:bodyPr>
          <a:lstStyle/>
          <a:p>
            <a:r>
              <a:rPr lang="en-US" sz="2000" dirty="0">
                <a:solidFill>
                  <a:srgbClr val="0000FF"/>
                </a:solidFill>
              </a:rPr>
              <a:t>Cylinder</a:t>
            </a:r>
          </a:p>
        </p:txBody>
      </p:sp>
      <p:sp>
        <p:nvSpPr>
          <p:cNvPr id="11" name="TextBox 10"/>
          <p:cNvSpPr txBox="1"/>
          <p:nvPr/>
        </p:nvSpPr>
        <p:spPr>
          <a:xfrm>
            <a:off x="11602" y="893430"/>
            <a:ext cx="4012637" cy="461665"/>
          </a:xfrm>
          <a:prstGeom prst="rect">
            <a:avLst/>
          </a:prstGeom>
          <a:noFill/>
        </p:spPr>
        <p:txBody>
          <a:bodyPr wrap="none" rtlCol="0">
            <a:spAutoFit/>
          </a:bodyPr>
          <a:lstStyle/>
          <a:p>
            <a:pPr algn="ctr"/>
            <a:r>
              <a:rPr lang="en-US" sz="2400" b="1" i="1" dirty="0">
                <a:solidFill>
                  <a:srgbClr val="0000FF"/>
                </a:solidFill>
              </a:rPr>
              <a:t>Zernike Polynomial Order</a:t>
            </a:r>
          </a:p>
        </p:txBody>
      </p:sp>
      <p:sp>
        <p:nvSpPr>
          <p:cNvPr id="33" name="TextBox 32"/>
          <p:cNvSpPr txBox="1"/>
          <p:nvPr/>
        </p:nvSpPr>
        <p:spPr>
          <a:xfrm>
            <a:off x="4652072" y="2438400"/>
            <a:ext cx="1489510" cy="307777"/>
          </a:xfrm>
          <a:prstGeom prst="rect">
            <a:avLst/>
          </a:prstGeom>
          <a:noFill/>
        </p:spPr>
        <p:txBody>
          <a:bodyPr wrap="none" rtlCol="0">
            <a:spAutoFit/>
          </a:bodyPr>
          <a:lstStyle/>
          <a:p>
            <a:r>
              <a:rPr lang="en-US" sz="1400" i="1" dirty="0">
                <a:solidFill>
                  <a:schemeClr val="bg1">
                    <a:lumMod val="75000"/>
                  </a:schemeClr>
                </a:solidFill>
              </a:rPr>
              <a:t>Positive</a:t>
            </a:r>
            <a:r>
              <a:rPr lang="en-US" sz="1400" dirty="0">
                <a:solidFill>
                  <a:schemeClr val="bg1">
                    <a:lumMod val="75000"/>
                  </a:schemeClr>
                </a:solidFill>
              </a:rPr>
              <a:t> defocus</a:t>
            </a:r>
          </a:p>
        </p:txBody>
      </p:sp>
      <p:sp>
        <p:nvSpPr>
          <p:cNvPr id="34" name="TextBox 33"/>
          <p:cNvSpPr txBox="1"/>
          <p:nvPr/>
        </p:nvSpPr>
        <p:spPr>
          <a:xfrm>
            <a:off x="4651819" y="2664023"/>
            <a:ext cx="1568058" cy="307777"/>
          </a:xfrm>
          <a:prstGeom prst="rect">
            <a:avLst/>
          </a:prstGeom>
          <a:noFill/>
        </p:spPr>
        <p:txBody>
          <a:bodyPr wrap="none" rtlCol="0">
            <a:spAutoFit/>
          </a:bodyPr>
          <a:lstStyle/>
          <a:p>
            <a:r>
              <a:rPr lang="en-US" sz="1400" i="1" dirty="0">
                <a:solidFill>
                  <a:schemeClr val="bg1">
                    <a:lumMod val="75000"/>
                  </a:schemeClr>
                </a:solidFill>
              </a:rPr>
              <a:t>Negative</a:t>
            </a:r>
            <a:r>
              <a:rPr lang="en-US" sz="1400" dirty="0">
                <a:solidFill>
                  <a:schemeClr val="bg1">
                    <a:lumMod val="75000"/>
                  </a:schemeClr>
                </a:solidFill>
              </a:rPr>
              <a:t> defocus</a:t>
            </a:r>
          </a:p>
        </p:txBody>
      </p:sp>
      <p:sp>
        <p:nvSpPr>
          <p:cNvPr id="16" name="Slide Number Placeholder 15"/>
          <p:cNvSpPr>
            <a:spLocks noGrp="1"/>
          </p:cNvSpPr>
          <p:nvPr>
            <p:ph type="sldNum" sz="quarter" idx="12"/>
          </p:nvPr>
        </p:nvSpPr>
        <p:spPr/>
        <p:txBody>
          <a:bodyPr/>
          <a:lstStyle/>
          <a:p>
            <a:pPr>
              <a:defRPr/>
            </a:pPr>
            <a:fld id="{AA4EBA92-F27F-4AF1-A344-7473978F126B}" type="slidenum">
              <a:rPr lang="en-US" altLang="en-US" smtClean="0"/>
              <a:pPr>
                <a:defRPr/>
              </a:pPr>
              <a:t>112</a:t>
            </a:fld>
            <a:endParaRPr lang="en-US" altLang="en-US"/>
          </a:p>
        </p:txBody>
      </p:sp>
      <p:sp>
        <p:nvSpPr>
          <p:cNvPr id="40" name="TextBox 39"/>
          <p:cNvSpPr txBox="1"/>
          <p:nvPr/>
        </p:nvSpPr>
        <p:spPr>
          <a:xfrm>
            <a:off x="4762427" y="4297154"/>
            <a:ext cx="1338828" cy="579646"/>
          </a:xfrm>
          <a:prstGeom prst="rect">
            <a:avLst/>
          </a:prstGeom>
          <a:noFill/>
        </p:spPr>
        <p:txBody>
          <a:bodyPr wrap="none" rtlCol="0">
            <a:spAutoFit/>
          </a:bodyPr>
          <a:lstStyle/>
          <a:p>
            <a:pPr algn="ctr">
              <a:lnSpc>
                <a:spcPts val="1900"/>
              </a:lnSpc>
            </a:pPr>
            <a:r>
              <a:rPr lang="en-US" sz="2000" dirty="0">
                <a:solidFill>
                  <a:schemeClr val="bg1">
                    <a:lumMod val="75000"/>
                  </a:schemeClr>
                </a:solidFill>
              </a:rPr>
              <a:t>Spherical</a:t>
            </a:r>
          </a:p>
          <a:p>
            <a:pPr algn="ctr">
              <a:lnSpc>
                <a:spcPts val="1900"/>
              </a:lnSpc>
            </a:pPr>
            <a:r>
              <a:rPr lang="en-US" sz="2000" dirty="0">
                <a:solidFill>
                  <a:schemeClr val="bg1">
                    <a:lumMod val="75000"/>
                  </a:schemeClr>
                </a:solidFill>
              </a:rPr>
              <a:t>aberration</a:t>
            </a:r>
          </a:p>
        </p:txBody>
      </p:sp>
      <p:sp>
        <p:nvSpPr>
          <p:cNvPr id="42" name="TextBox 41"/>
          <p:cNvSpPr txBox="1"/>
          <p:nvPr/>
        </p:nvSpPr>
        <p:spPr>
          <a:xfrm>
            <a:off x="4952808" y="4933890"/>
            <a:ext cx="869149" cy="400110"/>
          </a:xfrm>
          <a:prstGeom prst="rect">
            <a:avLst/>
          </a:prstGeom>
          <a:noFill/>
        </p:spPr>
        <p:txBody>
          <a:bodyPr wrap="none" rtlCol="0">
            <a:spAutoFit/>
          </a:bodyPr>
          <a:lstStyle/>
          <a:p>
            <a:pPr algn="ctr"/>
            <a:r>
              <a:rPr lang="en-US" sz="2000" dirty="0">
                <a:solidFill>
                  <a:schemeClr val="bg1">
                    <a:lumMod val="75000"/>
                  </a:schemeClr>
                </a:solidFill>
              </a:rPr>
              <a:t>Coma</a:t>
            </a:r>
          </a:p>
        </p:txBody>
      </p:sp>
      <p:sp>
        <p:nvSpPr>
          <p:cNvPr id="43" name="TextBox 42"/>
          <p:cNvSpPr txBox="1"/>
          <p:nvPr/>
        </p:nvSpPr>
        <p:spPr>
          <a:xfrm>
            <a:off x="4956619" y="5410200"/>
            <a:ext cx="888513" cy="400110"/>
          </a:xfrm>
          <a:prstGeom prst="rect">
            <a:avLst/>
          </a:prstGeom>
          <a:noFill/>
        </p:spPr>
        <p:txBody>
          <a:bodyPr wrap="none" rtlCol="0">
            <a:spAutoFit/>
          </a:bodyPr>
          <a:lstStyle/>
          <a:p>
            <a:pPr algn="ctr"/>
            <a:r>
              <a:rPr lang="en-US" sz="2000" dirty="0">
                <a:solidFill>
                  <a:schemeClr val="bg1">
                    <a:lumMod val="75000"/>
                  </a:schemeClr>
                </a:solidFill>
              </a:rPr>
              <a:t>Trefoil</a:t>
            </a:r>
          </a:p>
        </p:txBody>
      </p:sp>
      <p:sp>
        <p:nvSpPr>
          <p:cNvPr id="44" name="TextBox 43"/>
          <p:cNvSpPr txBox="1"/>
          <p:nvPr/>
        </p:nvSpPr>
        <p:spPr>
          <a:xfrm>
            <a:off x="4418538" y="5867400"/>
            <a:ext cx="2210862" cy="707886"/>
          </a:xfrm>
          <a:prstGeom prst="rect">
            <a:avLst/>
          </a:prstGeom>
          <a:noFill/>
        </p:spPr>
        <p:txBody>
          <a:bodyPr wrap="none" rtlCol="0">
            <a:spAutoFit/>
          </a:bodyPr>
          <a:lstStyle/>
          <a:p>
            <a:pPr algn="ctr"/>
            <a:r>
              <a:rPr lang="en-US" sz="2000" dirty="0">
                <a:solidFill>
                  <a:schemeClr val="bg1">
                    <a:lumMod val="75000"/>
                  </a:schemeClr>
                </a:solidFill>
              </a:rPr>
              <a:t>(Others, less</a:t>
            </a:r>
          </a:p>
          <a:p>
            <a:pPr algn="ctr"/>
            <a:r>
              <a:rPr lang="en-US" sz="2000" dirty="0">
                <a:solidFill>
                  <a:schemeClr val="bg1">
                    <a:lumMod val="75000"/>
                  </a:schemeClr>
                </a:solidFill>
              </a:rPr>
              <a:t>clinically relevant)</a:t>
            </a:r>
          </a:p>
        </p:txBody>
      </p:sp>
      <p:cxnSp>
        <p:nvCxnSpPr>
          <p:cNvPr id="47" name="Straight Arrow Connector 46"/>
          <p:cNvCxnSpPr>
            <a:endCxn id="40" idx="1"/>
          </p:cNvCxnSpPr>
          <p:nvPr/>
        </p:nvCxnSpPr>
        <p:spPr>
          <a:xfrm flipV="1">
            <a:off x="2459445" y="4586977"/>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459445" y="5133945"/>
            <a:ext cx="2443632"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43" idx="1"/>
          </p:cNvCxnSpPr>
          <p:nvPr/>
        </p:nvCxnSpPr>
        <p:spPr>
          <a:xfrm>
            <a:off x="2459445" y="5606335"/>
            <a:ext cx="2497174" cy="392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72" name="TextBox 71"/>
          <p:cNvSpPr txBox="1"/>
          <p:nvPr/>
        </p:nvSpPr>
        <p:spPr>
          <a:xfrm>
            <a:off x="4499419" y="906958"/>
            <a:ext cx="1737976" cy="461665"/>
          </a:xfrm>
          <a:prstGeom prst="rect">
            <a:avLst/>
          </a:prstGeom>
          <a:noFill/>
        </p:spPr>
        <p:txBody>
          <a:bodyPr wrap="none" rtlCol="0">
            <a:spAutoFit/>
          </a:bodyPr>
          <a:lstStyle/>
          <a:p>
            <a:r>
              <a:rPr lang="en-US" sz="2400" b="1" i="1" dirty="0"/>
              <a:t>New Lingo</a:t>
            </a:r>
          </a:p>
        </p:txBody>
      </p:sp>
      <p:cxnSp>
        <p:nvCxnSpPr>
          <p:cNvPr id="51" name="Straight Arrow Connector 50"/>
          <p:cNvCxnSpPr/>
          <p:nvPr/>
        </p:nvCxnSpPr>
        <p:spPr>
          <a:xfrm flipV="1">
            <a:off x="2442019" y="2353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2442019" y="3496841"/>
            <a:ext cx="2302982" cy="835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65569" y="2174644"/>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5" name="TextBox 64"/>
          <p:cNvSpPr txBox="1"/>
          <p:nvPr/>
        </p:nvSpPr>
        <p:spPr>
          <a:xfrm>
            <a:off x="1865569" y="3307378"/>
            <a:ext cx="482824" cy="369332"/>
          </a:xfrm>
          <a:prstGeom prst="rect">
            <a:avLst/>
          </a:prstGeom>
          <a:noFill/>
        </p:spPr>
        <p:txBody>
          <a:bodyPr wrap="none" rtlCol="0">
            <a:spAutoFit/>
          </a:bodyPr>
          <a:lstStyle/>
          <a:p>
            <a:r>
              <a:rPr lang="en-US" dirty="0">
                <a:solidFill>
                  <a:srgbClr val="0000FF"/>
                </a:solidFill>
              </a:rPr>
              <a:t>2</a:t>
            </a:r>
            <a:r>
              <a:rPr lang="en-US" baseline="30000" dirty="0">
                <a:solidFill>
                  <a:srgbClr val="0000FF"/>
                </a:solidFill>
              </a:rPr>
              <a:t>nd</a:t>
            </a:r>
          </a:p>
        </p:txBody>
      </p:sp>
      <p:sp>
        <p:nvSpPr>
          <p:cNvPr id="66" name="TextBox 65"/>
          <p:cNvSpPr txBox="1"/>
          <p:nvPr/>
        </p:nvSpPr>
        <p:spPr>
          <a:xfrm>
            <a:off x="1865569" y="4402311"/>
            <a:ext cx="441146" cy="369332"/>
          </a:xfrm>
          <a:prstGeom prst="rect">
            <a:avLst/>
          </a:prstGeom>
          <a:noFill/>
        </p:spPr>
        <p:txBody>
          <a:bodyPr wrap="none" rtlCol="0">
            <a:spAutoFit/>
          </a:bodyPr>
          <a:lstStyle/>
          <a:p>
            <a:r>
              <a:rPr lang="en-US" dirty="0">
                <a:solidFill>
                  <a:schemeClr val="bg1">
                    <a:lumMod val="75000"/>
                  </a:schemeClr>
                </a:solidFill>
              </a:rPr>
              <a:t>4</a:t>
            </a:r>
            <a:r>
              <a:rPr lang="en-US" baseline="30000" dirty="0">
                <a:solidFill>
                  <a:schemeClr val="bg1">
                    <a:lumMod val="75000"/>
                  </a:schemeClr>
                </a:solidFill>
              </a:rPr>
              <a:t>th</a:t>
            </a:r>
          </a:p>
        </p:txBody>
      </p:sp>
      <p:sp>
        <p:nvSpPr>
          <p:cNvPr id="67" name="TextBox 66"/>
          <p:cNvSpPr txBox="1"/>
          <p:nvPr/>
        </p:nvSpPr>
        <p:spPr>
          <a:xfrm>
            <a:off x="1886408" y="5417713"/>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sp>
        <p:nvSpPr>
          <p:cNvPr id="68" name="TextBox 67"/>
          <p:cNvSpPr txBox="1"/>
          <p:nvPr/>
        </p:nvSpPr>
        <p:spPr>
          <a:xfrm>
            <a:off x="1865569" y="4962247"/>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cxnSp>
        <p:nvCxnSpPr>
          <p:cNvPr id="32" name="Straight Arrow Connector 31"/>
          <p:cNvCxnSpPr/>
          <p:nvPr/>
        </p:nvCxnSpPr>
        <p:spPr>
          <a:xfrm flipV="1">
            <a:off x="2422701" y="1553080"/>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846251" y="1373883"/>
            <a:ext cx="441146" cy="369332"/>
          </a:xfrm>
          <a:prstGeom prst="rect">
            <a:avLst/>
          </a:prstGeom>
          <a:noFill/>
        </p:spPr>
        <p:txBody>
          <a:bodyPr wrap="none" rtlCol="0">
            <a:spAutoFit/>
          </a:bodyPr>
          <a:lstStyle/>
          <a:p>
            <a:r>
              <a:rPr lang="en-US" dirty="0">
                <a:solidFill>
                  <a:schemeClr val="bg1">
                    <a:lumMod val="75000"/>
                  </a:schemeClr>
                </a:solidFill>
              </a:rPr>
              <a:t>0</a:t>
            </a:r>
            <a:r>
              <a:rPr lang="en-US" baseline="30000" dirty="0">
                <a:solidFill>
                  <a:schemeClr val="bg1">
                    <a:lumMod val="75000"/>
                  </a:schemeClr>
                </a:solidFill>
              </a:rPr>
              <a:t>th</a:t>
            </a:r>
          </a:p>
        </p:txBody>
      </p:sp>
      <p:cxnSp>
        <p:nvCxnSpPr>
          <p:cNvPr id="37" name="Straight Arrow Connector 36"/>
          <p:cNvCxnSpPr/>
          <p:nvPr/>
        </p:nvCxnSpPr>
        <p:spPr>
          <a:xfrm flipV="1">
            <a:off x="2422701" y="1912488"/>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46251" y="1733291"/>
            <a:ext cx="433132" cy="369332"/>
          </a:xfrm>
          <a:prstGeom prst="rect">
            <a:avLst/>
          </a:prstGeom>
          <a:noFill/>
        </p:spPr>
        <p:txBody>
          <a:bodyPr wrap="none" rtlCol="0">
            <a:spAutoFit/>
          </a:bodyPr>
          <a:lstStyle/>
          <a:p>
            <a:r>
              <a:rPr lang="en-US" dirty="0">
                <a:solidFill>
                  <a:schemeClr val="bg1">
                    <a:lumMod val="75000"/>
                  </a:schemeClr>
                </a:solidFill>
              </a:rPr>
              <a:t>1</a:t>
            </a:r>
            <a:r>
              <a:rPr lang="en-US" baseline="30000" dirty="0">
                <a:solidFill>
                  <a:schemeClr val="bg1">
                    <a:lumMod val="75000"/>
                  </a:schemeClr>
                </a:solidFill>
              </a:rPr>
              <a:t>st</a:t>
            </a:r>
          </a:p>
        </p:txBody>
      </p:sp>
      <p:sp>
        <p:nvSpPr>
          <p:cNvPr id="39" name="TextBox 38"/>
          <p:cNvSpPr txBox="1"/>
          <p:nvPr/>
        </p:nvSpPr>
        <p:spPr>
          <a:xfrm>
            <a:off x="4879422" y="1332839"/>
            <a:ext cx="1005404" cy="400110"/>
          </a:xfrm>
          <a:prstGeom prst="rect">
            <a:avLst/>
          </a:prstGeom>
          <a:noFill/>
        </p:spPr>
        <p:txBody>
          <a:bodyPr wrap="none" rtlCol="0">
            <a:spAutoFit/>
          </a:bodyPr>
          <a:lstStyle/>
          <a:p>
            <a:pPr algn="ctr"/>
            <a:r>
              <a:rPr lang="en-US" sz="2000" dirty="0">
                <a:solidFill>
                  <a:schemeClr val="bg1">
                    <a:lumMod val="75000"/>
                  </a:schemeClr>
                </a:solidFill>
              </a:rPr>
              <a:t>‘Piston’</a:t>
            </a:r>
          </a:p>
        </p:txBody>
      </p:sp>
      <p:sp>
        <p:nvSpPr>
          <p:cNvPr id="41" name="TextBox 40"/>
          <p:cNvSpPr txBox="1"/>
          <p:nvPr/>
        </p:nvSpPr>
        <p:spPr>
          <a:xfrm>
            <a:off x="4908277" y="1692247"/>
            <a:ext cx="947696" cy="400110"/>
          </a:xfrm>
          <a:prstGeom prst="rect">
            <a:avLst/>
          </a:prstGeom>
          <a:noFill/>
        </p:spPr>
        <p:txBody>
          <a:bodyPr wrap="none" rtlCol="0">
            <a:spAutoFit/>
          </a:bodyPr>
          <a:lstStyle/>
          <a:p>
            <a:pPr algn="ctr"/>
            <a:r>
              <a:rPr lang="en-US" sz="2000" dirty="0">
                <a:solidFill>
                  <a:schemeClr val="bg1">
                    <a:lumMod val="75000"/>
                  </a:schemeClr>
                </a:solidFill>
              </a:rPr>
              <a:t>‘Prism’</a:t>
            </a:r>
          </a:p>
        </p:txBody>
      </p:sp>
      <p:sp>
        <p:nvSpPr>
          <p:cNvPr id="50" name="TextBox 49"/>
          <p:cNvSpPr txBox="1"/>
          <p:nvPr/>
        </p:nvSpPr>
        <p:spPr>
          <a:xfrm>
            <a:off x="7274004" y="891724"/>
            <a:ext cx="1107996" cy="461665"/>
          </a:xfrm>
          <a:prstGeom prst="rect">
            <a:avLst/>
          </a:prstGeom>
          <a:solidFill>
            <a:schemeClr val="bg1"/>
          </a:solidFill>
        </p:spPr>
        <p:txBody>
          <a:bodyPr wrap="none" rtlCol="0">
            <a:spAutoFit/>
          </a:bodyPr>
          <a:lstStyle/>
          <a:p>
            <a:r>
              <a:rPr lang="en-US" sz="2400" b="1" i="1" dirty="0">
                <a:solidFill>
                  <a:srgbClr val="0000FF"/>
                </a:solidFill>
              </a:rPr>
              <a:t>Shape</a:t>
            </a:r>
          </a:p>
        </p:txBody>
      </p:sp>
      <p:sp>
        <p:nvSpPr>
          <p:cNvPr id="53" name="TextBox 52"/>
          <p:cNvSpPr txBox="1"/>
          <p:nvPr/>
        </p:nvSpPr>
        <p:spPr>
          <a:xfrm>
            <a:off x="1565719" y="2412838"/>
            <a:ext cx="761747" cy="307777"/>
          </a:xfrm>
          <a:prstGeom prst="rect">
            <a:avLst/>
          </a:prstGeom>
          <a:noFill/>
        </p:spPr>
        <p:txBody>
          <a:bodyPr wrap="none" rtlCol="0">
            <a:spAutoFit/>
          </a:bodyPr>
          <a:lstStyle/>
          <a:p>
            <a:r>
              <a:rPr lang="en-US" sz="1400" dirty="0">
                <a:solidFill>
                  <a:schemeClr val="bg1">
                    <a:lumMod val="75000"/>
                  </a:schemeClr>
                </a:solidFill>
              </a:rPr>
              <a:t>Myopia</a:t>
            </a:r>
          </a:p>
        </p:txBody>
      </p:sp>
      <p:sp>
        <p:nvSpPr>
          <p:cNvPr id="59" name="TextBox 58"/>
          <p:cNvSpPr txBox="1"/>
          <p:nvPr/>
        </p:nvSpPr>
        <p:spPr>
          <a:xfrm>
            <a:off x="1479271" y="2638461"/>
            <a:ext cx="1000595" cy="307777"/>
          </a:xfrm>
          <a:prstGeom prst="rect">
            <a:avLst/>
          </a:prstGeom>
          <a:noFill/>
        </p:spPr>
        <p:txBody>
          <a:bodyPr wrap="none" rtlCol="0">
            <a:spAutoFit/>
          </a:bodyPr>
          <a:lstStyle/>
          <a:p>
            <a:r>
              <a:rPr lang="en-US" sz="1400" dirty="0">
                <a:solidFill>
                  <a:schemeClr val="bg1">
                    <a:lumMod val="75000"/>
                  </a:schemeClr>
                </a:solidFill>
              </a:rPr>
              <a:t>Hyperopia</a:t>
            </a:r>
          </a:p>
        </p:txBody>
      </p:sp>
      <p:cxnSp>
        <p:nvCxnSpPr>
          <p:cNvPr id="60" name="Straight Arrow Connector 59"/>
          <p:cNvCxnSpPr>
            <a:stCxn id="53" idx="3"/>
          </p:cNvCxnSpPr>
          <p:nvPr/>
        </p:nvCxnSpPr>
        <p:spPr>
          <a:xfrm>
            <a:off x="2327466" y="2566727"/>
            <a:ext cx="2286253"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9" idx="3"/>
          </p:cNvCxnSpPr>
          <p:nvPr/>
        </p:nvCxnSpPr>
        <p:spPr>
          <a:xfrm>
            <a:off x="2479866" y="2792350"/>
            <a:ext cx="2133600"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394266" y="2424506"/>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sp>
        <p:nvSpPr>
          <p:cNvPr id="63" name="TextBox 62"/>
          <p:cNvSpPr txBox="1"/>
          <p:nvPr/>
        </p:nvSpPr>
        <p:spPr>
          <a:xfrm>
            <a:off x="3394266" y="2638461"/>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pic>
        <p:nvPicPr>
          <p:cNvPr id="52" name="Picture 5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600" y="2590800"/>
            <a:ext cx="1701377" cy="1701377"/>
          </a:xfrm>
          <a:prstGeom prst="rect">
            <a:avLst/>
          </a:prstGeom>
        </p:spPr>
      </p:pic>
      <p:sp>
        <p:nvSpPr>
          <p:cNvPr id="6" name="TextBox 5"/>
          <p:cNvSpPr txBox="1"/>
          <p:nvPr/>
        </p:nvSpPr>
        <p:spPr>
          <a:xfrm>
            <a:off x="7443675" y="4204381"/>
            <a:ext cx="997389" cy="369332"/>
          </a:xfrm>
          <a:prstGeom prst="rect">
            <a:avLst/>
          </a:prstGeom>
          <a:noFill/>
        </p:spPr>
        <p:txBody>
          <a:bodyPr wrap="none" rtlCol="0">
            <a:spAutoFit/>
          </a:bodyPr>
          <a:lstStyle/>
          <a:p>
            <a:pPr algn="ctr"/>
            <a:r>
              <a:rPr lang="en-US" dirty="0"/>
              <a:t>‘Saddle’</a:t>
            </a:r>
          </a:p>
        </p:txBody>
      </p:sp>
    </p:spTree>
    <p:extLst>
      <p:ext uri="{BB962C8B-B14F-4D97-AF65-F5344CB8AC3E}">
        <p14:creationId xmlns:p14="http://schemas.microsoft.com/office/powerpoint/2010/main" val="30620817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651819"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46" name="Rectangle 45"/>
          <p:cNvSpPr/>
          <p:nvPr/>
        </p:nvSpPr>
        <p:spPr>
          <a:xfrm>
            <a:off x="4728019"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5" name="Rectangle 54"/>
          <p:cNvSpPr/>
          <p:nvPr/>
        </p:nvSpPr>
        <p:spPr>
          <a:xfrm>
            <a:off x="4838627" y="4297154"/>
            <a:ext cx="1262628" cy="488682"/>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FF"/>
              </a:solidFill>
            </a:endParaRPr>
          </a:p>
        </p:txBody>
      </p:sp>
      <p:sp>
        <p:nvSpPr>
          <p:cNvPr id="56" name="Rectangle 55"/>
          <p:cNvSpPr/>
          <p:nvPr/>
        </p:nvSpPr>
        <p:spPr>
          <a:xfrm>
            <a:off x="4952808" y="49530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7" name="Rectangle 56"/>
          <p:cNvSpPr/>
          <p:nvPr/>
        </p:nvSpPr>
        <p:spPr>
          <a:xfrm>
            <a:off x="4975983" y="54102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4" name="Rectangle 53"/>
          <p:cNvSpPr/>
          <p:nvPr/>
        </p:nvSpPr>
        <p:spPr>
          <a:xfrm>
            <a:off x="4838627"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9" name="TextBox 8"/>
          <p:cNvSpPr txBox="1"/>
          <p:nvPr/>
        </p:nvSpPr>
        <p:spPr>
          <a:xfrm>
            <a:off x="4838627" y="2133600"/>
            <a:ext cx="1125629" cy="400110"/>
          </a:xfrm>
          <a:prstGeom prst="rect">
            <a:avLst/>
          </a:prstGeom>
          <a:noFill/>
        </p:spPr>
        <p:txBody>
          <a:bodyPr wrap="none" rtlCol="0">
            <a:spAutoFit/>
          </a:bodyPr>
          <a:lstStyle/>
          <a:p>
            <a:r>
              <a:rPr lang="en-US" sz="2000" dirty="0">
                <a:solidFill>
                  <a:schemeClr val="bg1">
                    <a:lumMod val="75000"/>
                  </a:schemeClr>
                </a:solidFill>
              </a:rPr>
              <a:t>Defocus</a:t>
            </a:r>
          </a:p>
        </p:txBody>
      </p:sp>
      <p:sp>
        <p:nvSpPr>
          <p:cNvPr id="10" name="TextBox 9"/>
          <p:cNvSpPr txBox="1"/>
          <p:nvPr/>
        </p:nvSpPr>
        <p:spPr>
          <a:xfrm>
            <a:off x="4838627" y="3276600"/>
            <a:ext cx="1127232" cy="400110"/>
          </a:xfrm>
          <a:prstGeom prst="rect">
            <a:avLst/>
          </a:prstGeom>
          <a:noFill/>
        </p:spPr>
        <p:txBody>
          <a:bodyPr wrap="none" rtlCol="0">
            <a:spAutoFit/>
          </a:bodyPr>
          <a:lstStyle/>
          <a:p>
            <a:r>
              <a:rPr lang="en-US" sz="2000" dirty="0">
                <a:solidFill>
                  <a:schemeClr val="bg1">
                    <a:lumMod val="75000"/>
                  </a:schemeClr>
                </a:solidFill>
              </a:rPr>
              <a:t>Cylinder</a:t>
            </a:r>
          </a:p>
        </p:txBody>
      </p:sp>
      <p:sp>
        <p:nvSpPr>
          <p:cNvPr id="11" name="TextBox 10"/>
          <p:cNvSpPr txBox="1"/>
          <p:nvPr/>
        </p:nvSpPr>
        <p:spPr>
          <a:xfrm>
            <a:off x="11602" y="893430"/>
            <a:ext cx="4012637" cy="461665"/>
          </a:xfrm>
          <a:prstGeom prst="rect">
            <a:avLst/>
          </a:prstGeom>
          <a:noFill/>
        </p:spPr>
        <p:txBody>
          <a:bodyPr wrap="none" rtlCol="0">
            <a:spAutoFit/>
          </a:bodyPr>
          <a:lstStyle/>
          <a:p>
            <a:pPr algn="ctr"/>
            <a:r>
              <a:rPr lang="en-US" sz="2400" b="1" i="1" dirty="0">
                <a:solidFill>
                  <a:srgbClr val="0000FF"/>
                </a:solidFill>
              </a:rPr>
              <a:t>Zernike Polynomial Order</a:t>
            </a:r>
          </a:p>
        </p:txBody>
      </p:sp>
      <p:sp>
        <p:nvSpPr>
          <p:cNvPr id="33" name="TextBox 32"/>
          <p:cNvSpPr txBox="1"/>
          <p:nvPr/>
        </p:nvSpPr>
        <p:spPr>
          <a:xfrm>
            <a:off x="4652072" y="2438400"/>
            <a:ext cx="1489510" cy="307777"/>
          </a:xfrm>
          <a:prstGeom prst="rect">
            <a:avLst/>
          </a:prstGeom>
          <a:noFill/>
        </p:spPr>
        <p:txBody>
          <a:bodyPr wrap="none" rtlCol="0">
            <a:spAutoFit/>
          </a:bodyPr>
          <a:lstStyle/>
          <a:p>
            <a:r>
              <a:rPr lang="en-US" sz="1400" i="1" dirty="0">
                <a:solidFill>
                  <a:schemeClr val="bg1">
                    <a:lumMod val="75000"/>
                  </a:schemeClr>
                </a:solidFill>
              </a:rPr>
              <a:t>Positive</a:t>
            </a:r>
            <a:r>
              <a:rPr lang="en-US" sz="1400" dirty="0">
                <a:solidFill>
                  <a:schemeClr val="bg1">
                    <a:lumMod val="75000"/>
                  </a:schemeClr>
                </a:solidFill>
              </a:rPr>
              <a:t> defocus</a:t>
            </a:r>
          </a:p>
        </p:txBody>
      </p:sp>
      <p:sp>
        <p:nvSpPr>
          <p:cNvPr id="34" name="TextBox 33"/>
          <p:cNvSpPr txBox="1"/>
          <p:nvPr/>
        </p:nvSpPr>
        <p:spPr>
          <a:xfrm>
            <a:off x="4651819" y="2664023"/>
            <a:ext cx="1568058" cy="307777"/>
          </a:xfrm>
          <a:prstGeom prst="rect">
            <a:avLst/>
          </a:prstGeom>
          <a:noFill/>
        </p:spPr>
        <p:txBody>
          <a:bodyPr wrap="none" rtlCol="0">
            <a:spAutoFit/>
          </a:bodyPr>
          <a:lstStyle/>
          <a:p>
            <a:r>
              <a:rPr lang="en-US" sz="1400" i="1" dirty="0">
                <a:solidFill>
                  <a:schemeClr val="bg1">
                    <a:lumMod val="75000"/>
                  </a:schemeClr>
                </a:solidFill>
              </a:rPr>
              <a:t>Negative</a:t>
            </a:r>
            <a:r>
              <a:rPr lang="en-US" sz="1400" dirty="0">
                <a:solidFill>
                  <a:schemeClr val="bg1">
                    <a:lumMod val="75000"/>
                  </a:schemeClr>
                </a:solidFill>
              </a:rPr>
              <a:t> defocus</a:t>
            </a:r>
          </a:p>
        </p:txBody>
      </p:sp>
      <p:sp>
        <p:nvSpPr>
          <p:cNvPr id="16" name="Slide Number Placeholder 15"/>
          <p:cNvSpPr>
            <a:spLocks noGrp="1"/>
          </p:cNvSpPr>
          <p:nvPr>
            <p:ph type="sldNum" sz="quarter" idx="12"/>
          </p:nvPr>
        </p:nvSpPr>
        <p:spPr/>
        <p:txBody>
          <a:bodyPr/>
          <a:lstStyle/>
          <a:p>
            <a:pPr>
              <a:defRPr/>
            </a:pPr>
            <a:fld id="{AA4EBA92-F27F-4AF1-A344-7473978F126B}" type="slidenum">
              <a:rPr lang="en-US" altLang="en-US" smtClean="0"/>
              <a:pPr>
                <a:defRPr/>
              </a:pPr>
              <a:t>113</a:t>
            </a:fld>
            <a:endParaRPr lang="en-US" altLang="en-US"/>
          </a:p>
        </p:txBody>
      </p:sp>
      <p:sp>
        <p:nvSpPr>
          <p:cNvPr id="40" name="TextBox 39"/>
          <p:cNvSpPr txBox="1"/>
          <p:nvPr/>
        </p:nvSpPr>
        <p:spPr>
          <a:xfrm>
            <a:off x="4762427" y="4297154"/>
            <a:ext cx="1338828" cy="579646"/>
          </a:xfrm>
          <a:prstGeom prst="rect">
            <a:avLst/>
          </a:prstGeom>
          <a:noFill/>
        </p:spPr>
        <p:txBody>
          <a:bodyPr wrap="none" rtlCol="0">
            <a:spAutoFit/>
          </a:bodyPr>
          <a:lstStyle/>
          <a:p>
            <a:pPr algn="ctr">
              <a:lnSpc>
                <a:spcPts val="1900"/>
              </a:lnSpc>
            </a:pPr>
            <a:r>
              <a:rPr lang="en-US" sz="2000" dirty="0">
                <a:solidFill>
                  <a:srgbClr val="0000FF"/>
                </a:solidFill>
              </a:rPr>
              <a:t>Spherical</a:t>
            </a:r>
          </a:p>
          <a:p>
            <a:pPr algn="ctr">
              <a:lnSpc>
                <a:spcPts val="1900"/>
              </a:lnSpc>
            </a:pPr>
            <a:r>
              <a:rPr lang="en-US" sz="2000" dirty="0">
                <a:solidFill>
                  <a:srgbClr val="0000FF"/>
                </a:solidFill>
              </a:rPr>
              <a:t>aberration</a:t>
            </a:r>
          </a:p>
        </p:txBody>
      </p:sp>
      <p:sp>
        <p:nvSpPr>
          <p:cNvPr id="42" name="TextBox 41"/>
          <p:cNvSpPr txBox="1"/>
          <p:nvPr/>
        </p:nvSpPr>
        <p:spPr>
          <a:xfrm>
            <a:off x="4952808" y="4933890"/>
            <a:ext cx="869149" cy="400110"/>
          </a:xfrm>
          <a:prstGeom prst="rect">
            <a:avLst/>
          </a:prstGeom>
          <a:noFill/>
        </p:spPr>
        <p:txBody>
          <a:bodyPr wrap="none" rtlCol="0">
            <a:spAutoFit/>
          </a:bodyPr>
          <a:lstStyle/>
          <a:p>
            <a:pPr algn="ctr"/>
            <a:r>
              <a:rPr lang="en-US" sz="2000" dirty="0">
                <a:solidFill>
                  <a:schemeClr val="bg1">
                    <a:lumMod val="75000"/>
                  </a:schemeClr>
                </a:solidFill>
              </a:rPr>
              <a:t>Coma</a:t>
            </a:r>
          </a:p>
        </p:txBody>
      </p:sp>
      <p:sp>
        <p:nvSpPr>
          <p:cNvPr id="43" name="TextBox 42"/>
          <p:cNvSpPr txBox="1"/>
          <p:nvPr/>
        </p:nvSpPr>
        <p:spPr>
          <a:xfrm>
            <a:off x="4956619" y="5410200"/>
            <a:ext cx="888513" cy="400110"/>
          </a:xfrm>
          <a:prstGeom prst="rect">
            <a:avLst/>
          </a:prstGeom>
          <a:noFill/>
        </p:spPr>
        <p:txBody>
          <a:bodyPr wrap="none" rtlCol="0">
            <a:spAutoFit/>
          </a:bodyPr>
          <a:lstStyle/>
          <a:p>
            <a:pPr algn="ctr"/>
            <a:r>
              <a:rPr lang="en-US" sz="2000" dirty="0">
                <a:solidFill>
                  <a:schemeClr val="bg1">
                    <a:lumMod val="75000"/>
                  </a:schemeClr>
                </a:solidFill>
              </a:rPr>
              <a:t>Trefoil</a:t>
            </a:r>
          </a:p>
        </p:txBody>
      </p:sp>
      <p:sp>
        <p:nvSpPr>
          <p:cNvPr id="44" name="TextBox 43"/>
          <p:cNvSpPr txBox="1"/>
          <p:nvPr/>
        </p:nvSpPr>
        <p:spPr>
          <a:xfrm>
            <a:off x="4418538" y="5867400"/>
            <a:ext cx="2210862" cy="707886"/>
          </a:xfrm>
          <a:prstGeom prst="rect">
            <a:avLst/>
          </a:prstGeom>
          <a:noFill/>
        </p:spPr>
        <p:txBody>
          <a:bodyPr wrap="none" rtlCol="0">
            <a:spAutoFit/>
          </a:bodyPr>
          <a:lstStyle/>
          <a:p>
            <a:pPr algn="ctr"/>
            <a:r>
              <a:rPr lang="en-US" sz="2000" dirty="0">
                <a:solidFill>
                  <a:schemeClr val="bg1">
                    <a:lumMod val="75000"/>
                  </a:schemeClr>
                </a:solidFill>
              </a:rPr>
              <a:t>(Others, less</a:t>
            </a:r>
          </a:p>
          <a:p>
            <a:pPr algn="ctr"/>
            <a:r>
              <a:rPr lang="en-US" sz="2000" dirty="0">
                <a:solidFill>
                  <a:schemeClr val="bg1">
                    <a:lumMod val="75000"/>
                  </a:schemeClr>
                </a:solidFill>
              </a:rPr>
              <a:t>clinically relevant)</a:t>
            </a:r>
          </a:p>
        </p:txBody>
      </p:sp>
      <p:cxnSp>
        <p:nvCxnSpPr>
          <p:cNvPr id="47" name="Straight Arrow Connector 46"/>
          <p:cNvCxnSpPr>
            <a:endCxn id="40" idx="1"/>
          </p:cNvCxnSpPr>
          <p:nvPr/>
        </p:nvCxnSpPr>
        <p:spPr>
          <a:xfrm flipV="1">
            <a:off x="2459445" y="4586977"/>
            <a:ext cx="2302982" cy="835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459445" y="5133945"/>
            <a:ext cx="2443632"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43" idx="1"/>
          </p:cNvCxnSpPr>
          <p:nvPr/>
        </p:nvCxnSpPr>
        <p:spPr>
          <a:xfrm>
            <a:off x="2459445" y="5606335"/>
            <a:ext cx="2497174" cy="392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72" name="TextBox 71"/>
          <p:cNvSpPr txBox="1"/>
          <p:nvPr/>
        </p:nvSpPr>
        <p:spPr>
          <a:xfrm>
            <a:off x="4499419" y="906958"/>
            <a:ext cx="1737976" cy="461665"/>
          </a:xfrm>
          <a:prstGeom prst="rect">
            <a:avLst/>
          </a:prstGeom>
          <a:noFill/>
        </p:spPr>
        <p:txBody>
          <a:bodyPr wrap="none" rtlCol="0">
            <a:spAutoFit/>
          </a:bodyPr>
          <a:lstStyle/>
          <a:p>
            <a:r>
              <a:rPr lang="en-US" sz="2400" b="1" i="1" dirty="0"/>
              <a:t>New Lingo</a:t>
            </a:r>
          </a:p>
        </p:txBody>
      </p:sp>
      <p:cxnSp>
        <p:nvCxnSpPr>
          <p:cNvPr id="51" name="Straight Arrow Connector 50"/>
          <p:cNvCxnSpPr/>
          <p:nvPr/>
        </p:nvCxnSpPr>
        <p:spPr>
          <a:xfrm flipV="1">
            <a:off x="2442019" y="2353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2442019" y="3496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65569" y="2174644"/>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5" name="TextBox 64"/>
          <p:cNvSpPr txBox="1"/>
          <p:nvPr/>
        </p:nvSpPr>
        <p:spPr>
          <a:xfrm>
            <a:off x="1865569" y="3307378"/>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6" name="TextBox 65"/>
          <p:cNvSpPr txBox="1"/>
          <p:nvPr/>
        </p:nvSpPr>
        <p:spPr>
          <a:xfrm>
            <a:off x="1865569" y="4402311"/>
            <a:ext cx="441146" cy="369332"/>
          </a:xfrm>
          <a:prstGeom prst="rect">
            <a:avLst/>
          </a:prstGeom>
          <a:noFill/>
        </p:spPr>
        <p:txBody>
          <a:bodyPr wrap="none" rtlCol="0">
            <a:spAutoFit/>
          </a:bodyPr>
          <a:lstStyle/>
          <a:p>
            <a:r>
              <a:rPr lang="en-US" dirty="0">
                <a:solidFill>
                  <a:srgbClr val="0000FF"/>
                </a:solidFill>
              </a:rPr>
              <a:t>4</a:t>
            </a:r>
            <a:r>
              <a:rPr lang="en-US" baseline="30000" dirty="0">
                <a:solidFill>
                  <a:srgbClr val="0000FF"/>
                </a:solidFill>
              </a:rPr>
              <a:t>th</a:t>
            </a:r>
          </a:p>
        </p:txBody>
      </p:sp>
      <p:sp>
        <p:nvSpPr>
          <p:cNvPr id="67" name="TextBox 66"/>
          <p:cNvSpPr txBox="1"/>
          <p:nvPr/>
        </p:nvSpPr>
        <p:spPr>
          <a:xfrm>
            <a:off x="1886408" y="5417713"/>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sp>
        <p:nvSpPr>
          <p:cNvPr id="68" name="TextBox 67"/>
          <p:cNvSpPr txBox="1"/>
          <p:nvPr/>
        </p:nvSpPr>
        <p:spPr>
          <a:xfrm>
            <a:off x="1865569" y="4962247"/>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cxnSp>
        <p:nvCxnSpPr>
          <p:cNvPr id="32" name="Straight Arrow Connector 31"/>
          <p:cNvCxnSpPr/>
          <p:nvPr/>
        </p:nvCxnSpPr>
        <p:spPr>
          <a:xfrm flipV="1">
            <a:off x="2422701" y="1553080"/>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846251" y="1373883"/>
            <a:ext cx="441146" cy="369332"/>
          </a:xfrm>
          <a:prstGeom prst="rect">
            <a:avLst/>
          </a:prstGeom>
          <a:noFill/>
        </p:spPr>
        <p:txBody>
          <a:bodyPr wrap="none" rtlCol="0">
            <a:spAutoFit/>
          </a:bodyPr>
          <a:lstStyle/>
          <a:p>
            <a:r>
              <a:rPr lang="en-US" dirty="0">
                <a:solidFill>
                  <a:schemeClr val="bg1">
                    <a:lumMod val="75000"/>
                  </a:schemeClr>
                </a:solidFill>
              </a:rPr>
              <a:t>0</a:t>
            </a:r>
            <a:r>
              <a:rPr lang="en-US" baseline="30000" dirty="0">
                <a:solidFill>
                  <a:schemeClr val="bg1">
                    <a:lumMod val="75000"/>
                  </a:schemeClr>
                </a:solidFill>
              </a:rPr>
              <a:t>th</a:t>
            </a:r>
          </a:p>
        </p:txBody>
      </p:sp>
      <p:cxnSp>
        <p:nvCxnSpPr>
          <p:cNvPr id="37" name="Straight Arrow Connector 36"/>
          <p:cNvCxnSpPr/>
          <p:nvPr/>
        </p:nvCxnSpPr>
        <p:spPr>
          <a:xfrm flipV="1">
            <a:off x="2422701" y="1912488"/>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46251" y="1733291"/>
            <a:ext cx="433132" cy="369332"/>
          </a:xfrm>
          <a:prstGeom prst="rect">
            <a:avLst/>
          </a:prstGeom>
          <a:noFill/>
        </p:spPr>
        <p:txBody>
          <a:bodyPr wrap="none" rtlCol="0">
            <a:spAutoFit/>
          </a:bodyPr>
          <a:lstStyle/>
          <a:p>
            <a:r>
              <a:rPr lang="en-US" dirty="0">
                <a:solidFill>
                  <a:schemeClr val="bg1">
                    <a:lumMod val="75000"/>
                  </a:schemeClr>
                </a:solidFill>
              </a:rPr>
              <a:t>1</a:t>
            </a:r>
            <a:r>
              <a:rPr lang="en-US" baseline="30000" dirty="0">
                <a:solidFill>
                  <a:schemeClr val="bg1">
                    <a:lumMod val="75000"/>
                  </a:schemeClr>
                </a:solidFill>
              </a:rPr>
              <a:t>st</a:t>
            </a:r>
          </a:p>
        </p:txBody>
      </p:sp>
      <p:sp>
        <p:nvSpPr>
          <p:cNvPr id="39" name="TextBox 38"/>
          <p:cNvSpPr txBox="1"/>
          <p:nvPr/>
        </p:nvSpPr>
        <p:spPr>
          <a:xfrm>
            <a:off x="4879422" y="1332839"/>
            <a:ext cx="1005404" cy="400110"/>
          </a:xfrm>
          <a:prstGeom prst="rect">
            <a:avLst/>
          </a:prstGeom>
          <a:noFill/>
        </p:spPr>
        <p:txBody>
          <a:bodyPr wrap="none" rtlCol="0">
            <a:spAutoFit/>
          </a:bodyPr>
          <a:lstStyle/>
          <a:p>
            <a:pPr algn="ctr"/>
            <a:r>
              <a:rPr lang="en-US" sz="2000" dirty="0">
                <a:solidFill>
                  <a:schemeClr val="bg1">
                    <a:lumMod val="75000"/>
                  </a:schemeClr>
                </a:solidFill>
              </a:rPr>
              <a:t>‘Piston’</a:t>
            </a:r>
          </a:p>
        </p:txBody>
      </p:sp>
      <p:sp>
        <p:nvSpPr>
          <p:cNvPr id="41" name="TextBox 40"/>
          <p:cNvSpPr txBox="1"/>
          <p:nvPr/>
        </p:nvSpPr>
        <p:spPr>
          <a:xfrm>
            <a:off x="4908277" y="1692247"/>
            <a:ext cx="947696" cy="400110"/>
          </a:xfrm>
          <a:prstGeom prst="rect">
            <a:avLst/>
          </a:prstGeom>
          <a:noFill/>
        </p:spPr>
        <p:txBody>
          <a:bodyPr wrap="none" rtlCol="0">
            <a:spAutoFit/>
          </a:bodyPr>
          <a:lstStyle/>
          <a:p>
            <a:pPr algn="ctr"/>
            <a:r>
              <a:rPr lang="en-US" sz="2000" dirty="0">
                <a:solidFill>
                  <a:schemeClr val="bg1">
                    <a:lumMod val="75000"/>
                  </a:schemeClr>
                </a:solidFill>
              </a:rPr>
              <a:t>‘Prism’</a:t>
            </a:r>
          </a:p>
        </p:txBody>
      </p:sp>
      <p:sp>
        <p:nvSpPr>
          <p:cNvPr id="50" name="TextBox 49"/>
          <p:cNvSpPr txBox="1"/>
          <p:nvPr/>
        </p:nvSpPr>
        <p:spPr>
          <a:xfrm>
            <a:off x="7274004" y="891724"/>
            <a:ext cx="1107996" cy="461665"/>
          </a:xfrm>
          <a:prstGeom prst="rect">
            <a:avLst/>
          </a:prstGeom>
          <a:solidFill>
            <a:schemeClr val="bg1"/>
          </a:solidFill>
        </p:spPr>
        <p:txBody>
          <a:bodyPr wrap="none" rtlCol="0">
            <a:spAutoFit/>
          </a:bodyPr>
          <a:lstStyle/>
          <a:p>
            <a:r>
              <a:rPr lang="en-US" sz="2400" b="1" i="1" dirty="0">
                <a:solidFill>
                  <a:srgbClr val="0000FF"/>
                </a:solidFill>
              </a:rPr>
              <a:t>Shape</a:t>
            </a:r>
          </a:p>
        </p:txBody>
      </p:sp>
      <p:sp>
        <p:nvSpPr>
          <p:cNvPr id="53" name="TextBox 52"/>
          <p:cNvSpPr txBox="1"/>
          <p:nvPr/>
        </p:nvSpPr>
        <p:spPr>
          <a:xfrm>
            <a:off x="1565719" y="2412838"/>
            <a:ext cx="761747" cy="307777"/>
          </a:xfrm>
          <a:prstGeom prst="rect">
            <a:avLst/>
          </a:prstGeom>
          <a:noFill/>
        </p:spPr>
        <p:txBody>
          <a:bodyPr wrap="none" rtlCol="0">
            <a:spAutoFit/>
          </a:bodyPr>
          <a:lstStyle/>
          <a:p>
            <a:r>
              <a:rPr lang="en-US" sz="1400" dirty="0">
                <a:solidFill>
                  <a:schemeClr val="bg1">
                    <a:lumMod val="75000"/>
                  </a:schemeClr>
                </a:solidFill>
              </a:rPr>
              <a:t>Myopia</a:t>
            </a:r>
          </a:p>
        </p:txBody>
      </p:sp>
      <p:sp>
        <p:nvSpPr>
          <p:cNvPr id="59" name="TextBox 58"/>
          <p:cNvSpPr txBox="1"/>
          <p:nvPr/>
        </p:nvSpPr>
        <p:spPr>
          <a:xfrm>
            <a:off x="1479271" y="2638461"/>
            <a:ext cx="1000595" cy="307777"/>
          </a:xfrm>
          <a:prstGeom prst="rect">
            <a:avLst/>
          </a:prstGeom>
          <a:noFill/>
        </p:spPr>
        <p:txBody>
          <a:bodyPr wrap="none" rtlCol="0">
            <a:spAutoFit/>
          </a:bodyPr>
          <a:lstStyle/>
          <a:p>
            <a:r>
              <a:rPr lang="en-US" sz="1400" dirty="0">
                <a:solidFill>
                  <a:schemeClr val="bg1">
                    <a:lumMod val="75000"/>
                  </a:schemeClr>
                </a:solidFill>
              </a:rPr>
              <a:t>Hyperopia</a:t>
            </a:r>
          </a:p>
        </p:txBody>
      </p:sp>
      <p:cxnSp>
        <p:nvCxnSpPr>
          <p:cNvPr id="60" name="Straight Arrow Connector 59"/>
          <p:cNvCxnSpPr>
            <a:stCxn id="53" idx="3"/>
          </p:cNvCxnSpPr>
          <p:nvPr/>
        </p:nvCxnSpPr>
        <p:spPr>
          <a:xfrm>
            <a:off x="2327466" y="2566727"/>
            <a:ext cx="2286253"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9" idx="3"/>
          </p:cNvCxnSpPr>
          <p:nvPr/>
        </p:nvCxnSpPr>
        <p:spPr>
          <a:xfrm>
            <a:off x="2479866" y="2792350"/>
            <a:ext cx="2133600"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394266" y="2424506"/>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sp>
        <p:nvSpPr>
          <p:cNvPr id="63" name="TextBox 62"/>
          <p:cNvSpPr txBox="1"/>
          <p:nvPr/>
        </p:nvSpPr>
        <p:spPr>
          <a:xfrm>
            <a:off x="3394266" y="2638461"/>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pic>
        <p:nvPicPr>
          <p:cNvPr id="52" name="Picture 5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2423" y="3654279"/>
            <a:ext cx="1482458" cy="1755921"/>
          </a:xfrm>
          <a:prstGeom prst="rect">
            <a:avLst/>
          </a:prstGeom>
        </p:spPr>
      </p:pic>
      <p:sp>
        <p:nvSpPr>
          <p:cNvPr id="69" name="TextBox 68"/>
          <p:cNvSpPr txBox="1"/>
          <p:nvPr/>
        </p:nvSpPr>
        <p:spPr>
          <a:xfrm>
            <a:off x="7086600" y="5428695"/>
            <a:ext cx="1890262" cy="369332"/>
          </a:xfrm>
          <a:prstGeom prst="rect">
            <a:avLst/>
          </a:prstGeom>
          <a:noFill/>
        </p:spPr>
        <p:txBody>
          <a:bodyPr wrap="none" rtlCol="0">
            <a:spAutoFit/>
          </a:bodyPr>
          <a:lstStyle/>
          <a:p>
            <a:pPr algn="ctr"/>
            <a:r>
              <a:rPr lang="en-US" dirty="0"/>
              <a:t>‘Bundt cake pan’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04113" y="5878442"/>
            <a:ext cx="1255233" cy="903358"/>
          </a:xfrm>
          <a:prstGeom prst="rect">
            <a:avLst/>
          </a:prstGeom>
        </p:spPr>
      </p:pic>
    </p:spTree>
    <p:extLst>
      <p:ext uri="{BB962C8B-B14F-4D97-AF65-F5344CB8AC3E}">
        <p14:creationId xmlns:p14="http://schemas.microsoft.com/office/powerpoint/2010/main" val="216573979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651819"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46" name="Rectangle 45"/>
          <p:cNvSpPr/>
          <p:nvPr/>
        </p:nvSpPr>
        <p:spPr>
          <a:xfrm>
            <a:off x="4728019"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5" name="Rectangle 54"/>
          <p:cNvSpPr/>
          <p:nvPr/>
        </p:nvSpPr>
        <p:spPr>
          <a:xfrm>
            <a:off x="4838627" y="4297154"/>
            <a:ext cx="1262628" cy="488682"/>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6" name="Rectangle 55"/>
          <p:cNvSpPr/>
          <p:nvPr/>
        </p:nvSpPr>
        <p:spPr>
          <a:xfrm>
            <a:off x="4952808" y="49530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57" name="Rectangle 56"/>
          <p:cNvSpPr/>
          <p:nvPr/>
        </p:nvSpPr>
        <p:spPr>
          <a:xfrm>
            <a:off x="4975983" y="54102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4" name="Rectangle 53"/>
          <p:cNvSpPr/>
          <p:nvPr/>
        </p:nvSpPr>
        <p:spPr>
          <a:xfrm>
            <a:off x="4838627"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9" name="TextBox 8"/>
          <p:cNvSpPr txBox="1"/>
          <p:nvPr/>
        </p:nvSpPr>
        <p:spPr>
          <a:xfrm>
            <a:off x="4838627" y="2133600"/>
            <a:ext cx="1125629" cy="400110"/>
          </a:xfrm>
          <a:prstGeom prst="rect">
            <a:avLst/>
          </a:prstGeom>
          <a:noFill/>
        </p:spPr>
        <p:txBody>
          <a:bodyPr wrap="none" rtlCol="0">
            <a:spAutoFit/>
          </a:bodyPr>
          <a:lstStyle/>
          <a:p>
            <a:r>
              <a:rPr lang="en-US" sz="2000" dirty="0">
                <a:solidFill>
                  <a:schemeClr val="bg1">
                    <a:lumMod val="75000"/>
                  </a:schemeClr>
                </a:solidFill>
              </a:rPr>
              <a:t>Defocus</a:t>
            </a:r>
          </a:p>
        </p:txBody>
      </p:sp>
      <p:sp>
        <p:nvSpPr>
          <p:cNvPr id="10" name="TextBox 9"/>
          <p:cNvSpPr txBox="1"/>
          <p:nvPr/>
        </p:nvSpPr>
        <p:spPr>
          <a:xfrm>
            <a:off x="4838627" y="3276600"/>
            <a:ext cx="1127232" cy="400110"/>
          </a:xfrm>
          <a:prstGeom prst="rect">
            <a:avLst/>
          </a:prstGeom>
          <a:noFill/>
        </p:spPr>
        <p:txBody>
          <a:bodyPr wrap="none" rtlCol="0">
            <a:spAutoFit/>
          </a:bodyPr>
          <a:lstStyle/>
          <a:p>
            <a:r>
              <a:rPr lang="en-US" sz="2000" dirty="0">
                <a:solidFill>
                  <a:schemeClr val="bg1">
                    <a:lumMod val="75000"/>
                  </a:schemeClr>
                </a:solidFill>
              </a:rPr>
              <a:t>Cylinder</a:t>
            </a:r>
          </a:p>
        </p:txBody>
      </p:sp>
      <p:sp>
        <p:nvSpPr>
          <p:cNvPr id="11" name="TextBox 10"/>
          <p:cNvSpPr txBox="1"/>
          <p:nvPr/>
        </p:nvSpPr>
        <p:spPr>
          <a:xfrm>
            <a:off x="11602" y="893430"/>
            <a:ext cx="4012637" cy="461665"/>
          </a:xfrm>
          <a:prstGeom prst="rect">
            <a:avLst/>
          </a:prstGeom>
          <a:noFill/>
        </p:spPr>
        <p:txBody>
          <a:bodyPr wrap="none" rtlCol="0">
            <a:spAutoFit/>
          </a:bodyPr>
          <a:lstStyle/>
          <a:p>
            <a:pPr algn="ctr"/>
            <a:r>
              <a:rPr lang="en-US" sz="2400" b="1" i="1" dirty="0">
                <a:solidFill>
                  <a:srgbClr val="0000FF"/>
                </a:solidFill>
              </a:rPr>
              <a:t>Zernike Polynomial Order</a:t>
            </a:r>
          </a:p>
        </p:txBody>
      </p:sp>
      <p:sp>
        <p:nvSpPr>
          <p:cNvPr id="33" name="TextBox 32"/>
          <p:cNvSpPr txBox="1"/>
          <p:nvPr/>
        </p:nvSpPr>
        <p:spPr>
          <a:xfrm>
            <a:off x="4652072" y="2438400"/>
            <a:ext cx="1489510" cy="307777"/>
          </a:xfrm>
          <a:prstGeom prst="rect">
            <a:avLst/>
          </a:prstGeom>
          <a:noFill/>
        </p:spPr>
        <p:txBody>
          <a:bodyPr wrap="none" rtlCol="0">
            <a:spAutoFit/>
          </a:bodyPr>
          <a:lstStyle/>
          <a:p>
            <a:r>
              <a:rPr lang="en-US" sz="1400" i="1" dirty="0">
                <a:solidFill>
                  <a:schemeClr val="bg1">
                    <a:lumMod val="75000"/>
                  </a:schemeClr>
                </a:solidFill>
              </a:rPr>
              <a:t>Positive</a:t>
            </a:r>
            <a:r>
              <a:rPr lang="en-US" sz="1400" dirty="0">
                <a:solidFill>
                  <a:schemeClr val="bg1">
                    <a:lumMod val="75000"/>
                  </a:schemeClr>
                </a:solidFill>
              </a:rPr>
              <a:t> defocus</a:t>
            </a:r>
          </a:p>
        </p:txBody>
      </p:sp>
      <p:sp>
        <p:nvSpPr>
          <p:cNvPr id="34" name="TextBox 33"/>
          <p:cNvSpPr txBox="1"/>
          <p:nvPr/>
        </p:nvSpPr>
        <p:spPr>
          <a:xfrm>
            <a:off x="4651819" y="2664023"/>
            <a:ext cx="1568058" cy="307777"/>
          </a:xfrm>
          <a:prstGeom prst="rect">
            <a:avLst/>
          </a:prstGeom>
          <a:noFill/>
        </p:spPr>
        <p:txBody>
          <a:bodyPr wrap="none" rtlCol="0">
            <a:spAutoFit/>
          </a:bodyPr>
          <a:lstStyle/>
          <a:p>
            <a:r>
              <a:rPr lang="en-US" sz="1400" i="1" dirty="0">
                <a:solidFill>
                  <a:schemeClr val="bg1">
                    <a:lumMod val="75000"/>
                  </a:schemeClr>
                </a:solidFill>
              </a:rPr>
              <a:t>Negative</a:t>
            </a:r>
            <a:r>
              <a:rPr lang="en-US" sz="1400" dirty="0">
                <a:solidFill>
                  <a:schemeClr val="bg1">
                    <a:lumMod val="75000"/>
                  </a:schemeClr>
                </a:solidFill>
              </a:rPr>
              <a:t> defocus</a:t>
            </a:r>
          </a:p>
        </p:txBody>
      </p:sp>
      <p:sp>
        <p:nvSpPr>
          <p:cNvPr id="16" name="Slide Number Placeholder 15"/>
          <p:cNvSpPr>
            <a:spLocks noGrp="1"/>
          </p:cNvSpPr>
          <p:nvPr>
            <p:ph type="sldNum" sz="quarter" idx="12"/>
          </p:nvPr>
        </p:nvSpPr>
        <p:spPr/>
        <p:txBody>
          <a:bodyPr/>
          <a:lstStyle/>
          <a:p>
            <a:pPr>
              <a:defRPr/>
            </a:pPr>
            <a:fld id="{AA4EBA92-F27F-4AF1-A344-7473978F126B}" type="slidenum">
              <a:rPr lang="en-US" altLang="en-US" smtClean="0"/>
              <a:pPr>
                <a:defRPr/>
              </a:pPr>
              <a:t>114</a:t>
            </a:fld>
            <a:endParaRPr lang="en-US" altLang="en-US"/>
          </a:p>
        </p:txBody>
      </p:sp>
      <p:sp>
        <p:nvSpPr>
          <p:cNvPr id="40" name="TextBox 39"/>
          <p:cNvSpPr txBox="1"/>
          <p:nvPr/>
        </p:nvSpPr>
        <p:spPr>
          <a:xfrm>
            <a:off x="4762427" y="4297154"/>
            <a:ext cx="1338828" cy="579646"/>
          </a:xfrm>
          <a:prstGeom prst="rect">
            <a:avLst/>
          </a:prstGeom>
          <a:noFill/>
        </p:spPr>
        <p:txBody>
          <a:bodyPr wrap="none" rtlCol="0">
            <a:spAutoFit/>
          </a:bodyPr>
          <a:lstStyle/>
          <a:p>
            <a:pPr algn="ctr">
              <a:lnSpc>
                <a:spcPts val="1900"/>
              </a:lnSpc>
            </a:pPr>
            <a:r>
              <a:rPr lang="en-US" sz="2000" dirty="0">
                <a:solidFill>
                  <a:schemeClr val="bg1">
                    <a:lumMod val="75000"/>
                  </a:schemeClr>
                </a:solidFill>
              </a:rPr>
              <a:t>Spherical</a:t>
            </a:r>
          </a:p>
          <a:p>
            <a:pPr algn="ctr">
              <a:lnSpc>
                <a:spcPts val="1900"/>
              </a:lnSpc>
            </a:pPr>
            <a:r>
              <a:rPr lang="en-US" sz="2000" dirty="0">
                <a:solidFill>
                  <a:schemeClr val="bg1">
                    <a:lumMod val="75000"/>
                  </a:schemeClr>
                </a:solidFill>
              </a:rPr>
              <a:t>aberration</a:t>
            </a:r>
          </a:p>
        </p:txBody>
      </p:sp>
      <p:sp>
        <p:nvSpPr>
          <p:cNvPr id="42" name="TextBox 41"/>
          <p:cNvSpPr txBox="1"/>
          <p:nvPr/>
        </p:nvSpPr>
        <p:spPr>
          <a:xfrm>
            <a:off x="4952808" y="4933890"/>
            <a:ext cx="869149" cy="400110"/>
          </a:xfrm>
          <a:prstGeom prst="rect">
            <a:avLst/>
          </a:prstGeom>
          <a:noFill/>
        </p:spPr>
        <p:txBody>
          <a:bodyPr wrap="none" rtlCol="0">
            <a:spAutoFit/>
          </a:bodyPr>
          <a:lstStyle/>
          <a:p>
            <a:pPr algn="ctr"/>
            <a:r>
              <a:rPr lang="en-US" sz="2000" dirty="0">
                <a:solidFill>
                  <a:srgbClr val="0000FF"/>
                </a:solidFill>
              </a:rPr>
              <a:t>Coma</a:t>
            </a:r>
          </a:p>
        </p:txBody>
      </p:sp>
      <p:sp>
        <p:nvSpPr>
          <p:cNvPr id="43" name="TextBox 42"/>
          <p:cNvSpPr txBox="1"/>
          <p:nvPr/>
        </p:nvSpPr>
        <p:spPr>
          <a:xfrm>
            <a:off x="4956619" y="5410200"/>
            <a:ext cx="888513" cy="400110"/>
          </a:xfrm>
          <a:prstGeom prst="rect">
            <a:avLst/>
          </a:prstGeom>
          <a:noFill/>
        </p:spPr>
        <p:txBody>
          <a:bodyPr wrap="none" rtlCol="0">
            <a:spAutoFit/>
          </a:bodyPr>
          <a:lstStyle/>
          <a:p>
            <a:pPr algn="ctr"/>
            <a:r>
              <a:rPr lang="en-US" sz="2000" dirty="0">
                <a:solidFill>
                  <a:schemeClr val="bg1">
                    <a:lumMod val="75000"/>
                  </a:schemeClr>
                </a:solidFill>
              </a:rPr>
              <a:t>Trefoil</a:t>
            </a:r>
          </a:p>
        </p:txBody>
      </p:sp>
      <p:sp>
        <p:nvSpPr>
          <p:cNvPr id="44" name="TextBox 43"/>
          <p:cNvSpPr txBox="1"/>
          <p:nvPr/>
        </p:nvSpPr>
        <p:spPr>
          <a:xfrm>
            <a:off x="4418538" y="5867400"/>
            <a:ext cx="2210862" cy="707886"/>
          </a:xfrm>
          <a:prstGeom prst="rect">
            <a:avLst/>
          </a:prstGeom>
          <a:noFill/>
        </p:spPr>
        <p:txBody>
          <a:bodyPr wrap="none" rtlCol="0">
            <a:spAutoFit/>
          </a:bodyPr>
          <a:lstStyle/>
          <a:p>
            <a:pPr algn="ctr"/>
            <a:r>
              <a:rPr lang="en-US" sz="2000" dirty="0">
                <a:solidFill>
                  <a:schemeClr val="bg1">
                    <a:lumMod val="75000"/>
                  </a:schemeClr>
                </a:solidFill>
              </a:rPr>
              <a:t>(Others, less</a:t>
            </a:r>
          </a:p>
          <a:p>
            <a:pPr algn="ctr"/>
            <a:r>
              <a:rPr lang="en-US" sz="2000" dirty="0">
                <a:solidFill>
                  <a:schemeClr val="bg1">
                    <a:lumMod val="75000"/>
                  </a:schemeClr>
                </a:solidFill>
              </a:rPr>
              <a:t>clinically relevant)</a:t>
            </a:r>
          </a:p>
        </p:txBody>
      </p:sp>
      <p:cxnSp>
        <p:nvCxnSpPr>
          <p:cNvPr id="47" name="Straight Arrow Connector 46"/>
          <p:cNvCxnSpPr>
            <a:endCxn id="40" idx="1"/>
          </p:cNvCxnSpPr>
          <p:nvPr/>
        </p:nvCxnSpPr>
        <p:spPr>
          <a:xfrm flipV="1">
            <a:off x="2459445" y="4586977"/>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459445" y="5133945"/>
            <a:ext cx="2443632"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43" idx="1"/>
          </p:cNvCxnSpPr>
          <p:nvPr/>
        </p:nvCxnSpPr>
        <p:spPr>
          <a:xfrm>
            <a:off x="2459445" y="5606335"/>
            <a:ext cx="2497174" cy="392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72" name="TextBox 71"/>
          <p:cNvSpPr txBox="1"/>
          <p:nvPr/>
        </p:nvSpPr>
        <p:spPr>
          <a:xfrm>
            <a:off x="4499419" y="906958"/>
            <a:ext cx="1737976" cy="461665"/>
          </a:xfrm>
          <a:prstGeom prst="rect">
            <a:avLst/>
          </a:prstGeom>
          <a:noFill/>
        </p:spPr>
        <p:txBody>
          <a:bodyPr wrap="none" rtlCol="0">
            <a:spAutoFit/>
          </a:bodyPr>
          <a:lstStyle/>
          <a:p>
            <a:r>
              <a:rPr lang="en-US" sz="2400" b="1" i="1" dirty="0"/>
              <a:t>New Lingo</a:t>
            </a:r>
          </a:p>
        </p:txBody>
      </p:sp>
      <p:cxnSp>
        <p:nvCxnSpPr>
          <p:cNvPr id="51" name="Straight Arrow Connector 50"/>
          <p:cNvCxnSpPr/>
          <p:nvPr/>
        </p:nvCxnSpPr>
        <p:spPr>
          <a:xfrm flipV="1">
            <a:off x="2442019" y="2353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2442019" y="3496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65569" y="2174644"/>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5" name="TextBox 64"/>
          <p:cNvSpPr txBox="1"/>
          <p:nvPr/>
        </p:nvSpPr>
        <p:spPr>
          <a:xfrm>
            <a:off x="1865569" y="3307378"/>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6" name="TextBox 65"/>
          <p:cNvSpPr txBox="1"/>
          <p:nvPr/>
        </p:nvSpPr>
        <p:spPr>
          <a:xfrm>
            <a:off x="1865569" y="4402311"/>
            <a:ext cx="441146" cy="369332"/>
          </a:xfrm>
          <a:prstGeom prst="rect">
            <a:avLst/>
          </a:prstGeom>
          <a:noFill/>
        </p:spPr>
        <p:txBody>
          <a:bodyPr wrap="none" rtlCol="0">
            <a:spAutoFit/>
          </a:bodyPr>
          <a:lstStyle/>
          <a:p>
            <a:r>
              <a:rPr lang="en-US" dirty="0">
                <a:solidFill>
                  <a:schemeClr val="bg1">
                    <a:lumMod val="75000"/>
                  </a:schemeClr>
                </a:solidFill>
              </a:rPr>
              <a:t>4</a:t>
            </a:r>
            <a:r>
              <a:rPr lang="en-US" baseline="30000" dirty="0">
                <a:solidFill>
                  <a:schemeClr val="bg1">
                    <a:lumMod val="75000"/>
                  </a:schemeClr>
                </a:solidFill>
              </a:rPr>
              <a:t>th</a:t>
            </a:r>
          </a:p>
        </p:txBody>
      </p:sp>
      <p:sp>
        <p:nvSpPr>
          <p:cNvPr id="67" name="TextBox 66"/>
          <p:cNvSpPr txBox="1"/>
          <p:nvPr/>
        </p:nvSpPr>
        <p:spPr>
          <a:xfrm>
            <a:off x="1886408" y="5417713"/>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sp>
        <p:nvSpPr>
          <p:cNvPr id="68" name="TextBox 67"/>
          <p:cNvSpPr txBox="1"/>
          <p:nvPr/>
        </p:nvSpPr>
        <p:spPr>
          <a:xfrm>
            <a:off x="1865569" y="4962247"/>
            <a:ext cx="449162" cy="369332"/>
          </a:xfrm>
          <a:prstGeom prst="rect">
            <a:avLst/>
          </a:prstGeom>
          <a:noFill/>
        </p:spPr>
        <p:txBody>
          <a:bodyPr wrap="none" rtlCol="0">
            <a:spAutoFit/>
          </a:bodyPr>
          <a:lstStyle/>
          <a:p>
            <a:r>
              <a:rPr lang="en-US" dirty="0">
                <a:solidFill>
                  <a:srgbClr val="0000FF"/>
                </a:solidFill>
              </a:rPr>
              <a:t>3</a:t>
            </a:r>
            <a:r>
              <a:rPr lang="en-US" baseline="30000" dirty="0">
                <a:solidFill>
                  <a:srgbClr val="0000FF"/>
                </a:solidFill>
              </a:rPr>
              <a:t>rd</a:t>
            </a:r>
          </a:p>
        </p:txBody>
      </p:sp>
      <p:cxnSp>
        <p:nvCxnSpPr>
          <p:cNvPr id="32" name="Straight Arrow Connector 31"/>
          <p:cNvCxnSpPr/>
          <p:nvPr/>
        </p:nvCxnSpPr>
        <p:spPr>
          <a:xfrm flipV="1">
            <a:off x="2422701" y="1553080"/>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846251" y="1373883"/>
            <a:ext cx="441146" cy="369332"/>
          </a:xfrm>
          <a:prstGeom prst="rect">
            <a:avLst/>
          </a:prstGeom>
          <a:noFill/>
        </p:spPr>
        <p:txBody>
          <a:bodyPr wrap="none" rtlCol="0">
            <a:spAutoFit/>
          </a:bodyPr>
          <a:lstStyle/>
          <a:p>
            <a:r>
              <a:rPr lang="en-US" dirty="0">
                <a:solidFill>
                  <a:schemeClr val="bg1">
                    <a:lumMod val="75000"/>
                  </a:schemeClr>
                </a:solidFill>
              </a:rPr>
              <a:t>0</a:t>
            </a:r>
            <a:r>
              <a:rPr lang="en-US" baseline="30000" dirty="0">
                <a:solidFill>
                  <a:schemeClr val="bg1">
                    <a:lumMod val="75000"/>
                  </a:schemeClr>
                </a:solidFill>
              </a:rPr>
              <a:t>th</a:t>
            </a:r>
          </a:p>
        </p:txBody>
      </p:sp>
      <p:cxnSp>
        <p:nvCxnSpPr>
          <p:cNvPr id="37" name="Straight Arrow Connector 36"/>
          <p:cNvCxnSpPr/>
          <p:nvPr/>
        </p:nvCxnSpPr>
        <p:spPr>
          <a:xfrm flipV="1">
            <a:off x="2422701" y="1912488"/>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46251" y="1733291"/>
            <a:ext cx="433132" cy="369332"/>
          </a:xfrm>
          <a:prstGeom prst="rect">
            <a:avLst/>
          </a:prstGeom>
          <a:noFill/>
        </p:spPr>
        <p:txBody>
          <a:bodyPr wrap="none" rtlCol="0">
            <a:spAutoFit/>
          </a:bodyPr>
          <a:lstStyle/>
          <a:p>
            <a:r>
              <a:rPr lang="en-US" dirty="0">
                <a:solidFill>
                  <a:schemeClr val="bg1">
                    <a:lumMod val="75000"/>
                  </a:schemeClr>
                </a:solidFill>
              </a:rPr>
              <a:t>1</a:t>
            </a:r>
            <a:r>
              <a:rPr lang="en-US" baseline="30000" dirty="0">
                <a:solidFill>
                  <a:schemeClr val="bg1">
                    <a:lumMod val="75000"/>
                  </a:schemeClr>
                </a:solidFill>
              </a:rPr>
              <a:t>st</a:t>
            </a:r>
          </a:p>
        </p:txBody>
      </p:sp>
      <p:sp>
        <p:nvSpPr>
          <p:cNvPr id="39" name="TextBox 38"/>
          <p:cNvSpPr txBox="1"/>
          <p:nvPr/>
        </p:nvSpPr>
        <p:spPr>
          <a:xfrm>
            <a:off x="4879422" y="1332839"/>
            <a:ext cx="1005404" cy="400110"/>
          </a:xfrm>
          <a:prstGeom prst="rect">
            <a:avLst/>
          </a:prstGeom>
          <a:noFill/>
        </p:spPr>
        <p:txBody>
          <a:bodyPr wrap="none" rtlCol="0">
            <a:spAutoFit/>
          </a:bodyPr>
          <a:lstStyle/>
          <a:p>
            <a:pPr algn="ctr"/>
            <a:r>
              <a:rPr lang="en-US" sz="2000" dirty="0">
                <a:solidFill>
                  <a:schemeClr val="bg1">
                    <a:lumMod val="75000"/>
                  </a:schemeClr>
                </a:solidFill>
              </a:rPr>
              <a:t>‘Piston’</a:t>
            </a:r>
          </a:p>
        </p:txBody>
      </p:sp>
      <p:sp>
        <p:nvSpPr>
          <p:cNvPr id="41" name="TextBox 40"/>
          <p:cNvSpPr txBox="1"/>
          <p:nvPr/>
        </p:nvSpPr>
        <p:spPr>
          <a:xfrm>
            <a:off x="4908277" y="1692247"/>
            <a:ext cx="947696" cy="400110"/>
          </a:xfrm>
          <a:prstGeom prst="rect">
            <a:avLst/>
          </a:prstGeom>
          <a:noFill/>
        </p:spPr>
        <p:txBody>
          <a:bodyPr wrap="none" rtlCol="0">
            <a:spAutoFit/>
          </a:bodyPr>
          <a:lstStyle/>
          <a:p>
            <a:pPr algn="ctr"/>
            <a:r>
              <a:rPr lang="en-US" sz="2000" dirty="0">
                <a:solidFill>
                  <a:schemeClr val="bg1">
                    <a:lumMod val="75000"/>
                  </a:schemeClr>
                </a:solidFill>
              </a:rPr>
              <a:t>‘Prism’</a:t>
            </a:r>
          </a:p>
        </p:txBody>
      </p:sp>
      <p:sp>
        <p:nvSpPr>
          <p:cNvPr id="50" name="TextBox 49"/>
          <p:cNvSpPr txBox="1"/>
          <p:nvPr/>
        </p:nvSpPr>
        <p:spPr>
          <a:xfrm>
            <a:off x="7274004" y="891724"/>
            <a:ext cx="1107996" cy="461665"/>
          </a:xfrm>
          <a:prstGeom prst="rect">
            <a:avLst/>
          </a:prstGeom>
          <a:solidFill>
            <a:schemeClr val="bg1"/>
          </a:solidFill>
        </p:spPr>
        <p:txBody>
          <a:bodyPr wrap="none" rtlCol="0">
            <a:spAutoFit/>
          </a:bodyPr>
          <a:lstStyle/>
          <a:p>
            <a:r>
              <a:rPr lang="en-US" sz="2400" b="1" i="1" dirty="0">
                <a:solidFill>
                  <a:srgbClr val="0000FF"/>
                </a:solidFill>
              </a:rPr>
              <a:t>Shape</a:t>
            </a:r>
          </a:p>
        </p:txBody>
      </p:sp>
      <p:sp>
        <p:nvSpPr>
          <p:cNvPr id="53" name="TextBox 52"/>
          <p:cNvSpPr txBox="1"/>
          <p:nvPr/>
        </p:nvSpPr>
        <p:spPr>
          <a:xfrm>
            <a:off x="1565719" y="2412838"/>
            <a:ext cx="761747" cy="307777"/>
          </a:xfrm>
          <a:prstGeom prst="rect">
            <a:avLst/>
          </a:prstGeom>
          <a:noFill/>
        </p:spPr>
        <p:txBody>
          <a:bodyPr wrap="none" rtlCol="0">
            <a:spAutoFit/>
          </a:bodyPr>
          <a:lstStyle/>
          <a:p>
            <a:r>
              <a:rPr lang="en-US" sz="1400" dirty="0">
                <a:solidFill>
                  <a:schemeClr val="bg1">
                    <a:lumMod val="75000"/>
                  </a:schemeClr>
                </a:solidFill>
              </a:rPr>
              <a:t>Myopia</a:t>
            </a:r>
          </a:p>
        </p:txBody>
      </p:sp>
      <p:sp>
        <p:nvSpPr>
          <p:cNvPr id="59" name="TextBox 58"/>
          <p:cNvSpPr txBox="1"/>
          <p:nvPr/>
        </p:nvSpPr>
        <p:spPr>
          <a:xfrm>
            <a:off x="1479271" y="2638461"/>
            <a:ext cx="1000595" cy="307777"/>
          </a:xfrm>
          <a:prstGeom prst="rect">
            <a:avLst/>
          </a:prstGeom>
          <a:noFill/>
        </p:spPr>
        <p:txBody>
          <a:bodyPr wrap="none" rtlCol="0">
            <a:spAutoFit/>
          </a:bodyPr>
          <a:lstStyle/>
          <a:p>
            <a:r>
              <a:rPr lang="en-US" sz="1400" dirty="0">
                <a:solidFill>
                  <a:schemeClr val="bg1">
                    <a:lumMod val="75000"/>
                  </a:schemeClr>
                </a:solidFill>
              </a:rPr>
              <a:t>Hyperopia</a:t>
            </a:r>
          </a:p>
        </p:txBody>
      </p:sp>
      <p:cxnSp>
        <p:nvCxnSpPr>
          <p:cNvPr id="60" name="Straight Arrow Connector 59"/>
          <p:cNvCxnSpPr>
            <a:stCxn id="53" idx="3"/>
          </p:cNvCxnSpPr>
          <p:nvPr/>
        </p:nvCxnSpPr>
        <p:spPr>
          <a:xfrm>
            <a:off x="2327466" y="2566727"/>
            <a:ext cx="2286253"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9" idx="3"/>
          </p:cNvCxnSpPr>
          <p:nvPr/>
        </p:nvCxnSpPr>
        <p:spPr>
          <a:xfrm>
            <a:off x="2479866" y="2792350"/>
            <a:ext cx="2133600"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394266" y="2424506"/>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sp>
        <p:nvSpPr>
          <p:cNvPr id="63" name="TextBox 62"/>
          <p:cNvSpPr txBox="1"/>
          <p:nvPr/>
        </p:nvSpPr>
        <p:spPr>
          <a:xfrm>
            <a:off x="3394266" y="2638461"/>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sp>
        <p:nvSpPr>
          <p:cNvPr id="69" name="TextBox 68"/>
          <p:cNvSpPr txBox="1"/>
          <p:nvPr/>
        </p:nvSpPr>
        <p:spPr>
          <a:xfrm>
            <a:off x="7437654" y="6336268"/>
            <a:ext cx="1142236" cy="369332"/>
          </a:xfrm>
          <a:prstGeom prst="rect">
            <a:avLst/>
          </a:prstGeom>
          <a:noFill/>
        </p:spPr>
        <p:txBody>
          <a:bodyPr wrap="none" rtlCol="0">
            <a:spAutoFit/>
          </a:bodyPr>
          <a:lstStyle/>
          <a:p>
            <a:pPr algn="ctr"/>
            <a:r>
              <a:rPr lang="en-US" dirty="0"/>
              <a:t>‘Recliner’</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2531" y="4595336"/>
            <a:ext cx="1394269" cy="1756779"/>
          </a:xfrm>
          <a:prstGeom prst="rect">
            <a:avLst/>
          </a:prstGeom>
        </p:spPr>
      </p:pic>
    </p:spTree>
    <p:extLst>
      <p:ext uri="{BB962C8B-B14F-4D97-AF65-F5344CB8AC3E}">
        <p14:creationId xmlns:p14="http://schemas.microsoft.com/office/powerpoint/2010/main" val="144339256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651819"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46" name="Rectangle 45"/>
          <p:cNvSpPr/>
          <p:nvPr/>
        </p:nvSpPr>
        <p:spPr>
          <a:xfrm>
            <a:off x="4728019"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5" name="Rectangle 54"/>
          <p:cNvSpPr/>
          <p:nvPr/>
        </p:nvSpPr>
        <p:spPr>
          <a:xfrm>
            <a:off x="4838627" y="4297154"/>
            <a:ext cx="1262628" cy="488682"/>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6" name="Rectangle 55"/>
          <p:cNvSpPr/>
          <p:nvPr/>
        </p:nvSpPr>
        <p:spPr>
          <a:xfrm>
            <a:off x="4952808" y="49530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57" name="Rectangle 56"/>
          <p:cNvSpPr/>
          <p:nvPr/>
        </p:nvSpPr>
        <p:spPr>
          <a:xfrm>
            <a:off x="4975983" y="54102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4" name="Rectangle 53"/>
          <p:cNvSpPr/>
          <p:nvPr/>
        </p:nvSpPr>
        <p:spPr>
          <a:xfrm>
            <a:off x="4838627"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9" name="TextBox 8"/>
          <p:cNvSpPr txBox="1"/>
          <p:nvPr/>
        </p:nvSpPr>
        <p:spPr>
          <a:xfrm>
            <a:off x="4838627" y="2133600"/>
            <a:ext cx="1125629" cy="400110"/>
          </a:xfrm>
          <a:prstGeom prst="rect">
            <a:avLst/>
          </a:prstGeom>
          <a:noFill/>
        </p:spPr>
        <p:txBody>
          <a:bodyPr wrap="none" rtlCol="0">
            <a:spAutoFit/>
          </a:bodyPr>
          <a:lstStyle/>
          <a:p>
            <a:r>
              <a:rPr lang="en-US" sz="2000" dirty="0">
                <a:solidFill>
                  <a:schemeClr val="bg1">
                    <a:lumMod val="75000"/>
                  </a:schemeClr>
                </a:solidFill>
              </a:rPr>
              <a:t>Defocus</a:t>
            </a:r>
          </a:p>
        </p:txBody>
      </p:sp>
      <p:sp>
        <p:nvSpPr>
          <p:cNvPr id="10" name="TextBox 9"/>
          <p:cNvSpPr txBox="1"/>
          <p:nvPr/>
        </p:nvSpPr>
        <p:spPr>
          <a:xfrm>
            <a:off x="4838627" y="3276600"/>
            <a:ext cx="1127232" cy="400110"/>
          </a:xfrm>
          <a:prstGeom prst="rect">
            <a:avLst/>
          </a:prstGeom>
          <a:noFill/>
        </p:spPr>
        <p:txBody>
          <a:bodyPr wrap="none" rtlCol="0">
            <a:spAutoFit/>
          </a:bodyPr>
          <a:lstStyle/>
          <a:p>
            <a:r>
              <a:rPr lang="en-US" sz="2000" dirty="0">
                <a:solidFill>
                  <a:schemeClr val="bg1">
                    <a:lumMod val="75000"/>
                  </a:schemeClr>
                </a:solidFill>
              </a:rPr>
              <a:t>Cylinder</a:t>
            </a:r>
          </a:p>
        </p:txBody>
      </p:sp>
      <p:sp>
        <p:nvSpPr>
          <p:cNvPr id="11" name="TextBox 10"/>
          <p:cNvSpPr txBox="1"/>
          <p:nvPr/>
        </p:nvSpPr>
        <p:spPr>
          <a:xfrm>
            <a:off x="11602" y="893430"/>
            <a:ext cx="4012637" cy="461665"/>
          </a:xfrm>
          <a:prstGeom prst="rect">
            <a:avLst/>
          </a:prstGeom>
          <a:noFill/>
        </p:spPr>
        <p:txBody>
          <a:bodyPr wrap="none" rtlCol="0">
            <a:spAutoFit/>
          </a:bodyPr>
          <a:lstStyle/>
          <a:p>
            <a:pPr algn="ctr"/>
            <a:r>
              <a:rPr lang="en-US" sz="2400" b="1" i="1" dirty="0">
                <a:solidFill>
                  <a:srgbClr val="0000FF"/>
                </a:solidFill>
              </a:rPr>
              <a:t>Zernike Polynomial Order</a:t>
            </a:r>
          </a:p>
        </p:txBody>
      </p:sp>
      <p:sp>
        <p:nvSpPr>
          <p:cNvPr id="33" name="TextBox 32"/>
          <p:cNvSpPr txBox="1"/>
          <p:nvPr/>
        </p:nvSpPr>
        <p:spPr>
          <a:xfrm>
            <a:off x="4652072" y="2438400"/>
            <a:ext cx="1489510" cy="307777"/>
          </a:xfrm>
          <a:prstGeom prst="rect">
            <a:avLst/>
          </a:prstGeom>
          <a:noFill/>
        </p:spPr>
        <p:txBody>
          <a:bodyPr wrap="none" rtlCol="0">
            <a:spAutoFit/>
          </a:bodyPr>
          <a:lstStyle/>
          <a:p>
            <a:r>
              <a:rPr lang="en-US" sz="1400" i="1" dirty="0">
                <a:solidFill>
                  <a:schemeClr val="bg1">
                    <a:lumMod val="75000"/>
                  </a:schemeClr>
                </a:solidFill>
              </a:rPr>
              <a:t>Positive</a:t>
            </a:r>
            <a:r>
              <a:rPr lang="en-US" sz="1400" dirty="0">
                <a:solidFill>
                  <a:schemeClr val="bg1">
                    <a:lumMod val="75000"/>
                  </a:schemeClr>
                </a:solidFill>
              </a:rPr>
              <a:t> defocus</a:t>
            </a:r>
          </a:p>
        </p:txBody>
      </p:sp>
      <p:sp>
        <p:nvSpPr>
          <p:cNvPr id="34" name="TextBox 33"/>
          <p:cNvSpPr txBox="1"/>
          <p:nvPr/>
        </p:nvSpPr>
        <p:spPr>
          <a:xfrm>
            <a:off x="4651819" y="2664023"/>
            <a:ext cx="1568058" cy="307777"/>
          </a:xfrm>
          <a:prstGeom prst="rect">
            <a:avLst/>
          </a:prstGeom>
          <a:noFill/>
        </p:spPr>
        <p:txBody>
          <a:bodyPr wrap="none" rtlCol="0">
            <a:spAutoFit/>
          </a:bodyPr>
          <a:lstStyle/>
          <a:p>
            <a:r>
              <a:rPr lang="en-US" sz="1400" i="1" dirty="0">
                <a:solidFill>
                  <a:schemeClr val="bg1">
                    <a:lumMod val="75000"/>
                  </a:schemeClr>
                </a:solidFill>
              </a:rPr>
              <a:t>Negative</a:t>
            </a:r>
            <a:r>
              <a:rPr lang="en-US" sz="1400" dirty="0">
                <a:solidFill>
                  <a:schemeClr val="bg1">
                    <a:lumMod val="75000"/>
                  </a:schemeClr>
                </a:solidFill>
              </a:rPr>
              <a:t> defocus</a:t>
            </a:r>
          </a:p>
        </p:txBody>
      </p:sp>
      <p:sp>
        <p:nvSpPr>
          <p:cNvPr id="16" name="Slide Number Placeholder 15"/>
          <p:cNvSpPr>
            <a:spLocks noGrp="1"/>
          </p:cNvSpPr>
          <p:nvPr>
            <p:ph type="sldNum" sz="quarter" idx="12"/>
          </p:nvPr>
        </p:nvSpPr>
        <p:spPr/>
        <p:txBody>
          <a:bodyPr/>
          <a:lstStyle/>
          <a:p>
            <a:pPr>
              <a:defRPr/>
            </a:pPr>
            <a:fld id="{AA4EBA92-F27F-4AF1-A344-7473978F126B}" type="slidenum">
              <a:rPr lang="en-US" altLang="en-US" smtClean="0"/>
              <a:pPr>
                <a:defRPr/>
              </a:pPr>
              <a:t>115</a:t>
            </a:fld>
            <a:endParaRPr lang="en-US" altLang="en-US"/>
          </a:p>
        </p:txBody>
      </p:sp>
      <p:sp>
        <p:nvSpPr>
          <p:cNvPr id="40" name="TextBox 39"/>
          <p:cNvSpPr txBox="1"/>
          <p:nvPr/>
        </p:nvSpPr>
        <p:spPr>
          <a:xfrm>
            <a:off x="4762427" y="4297154"/>
            <a:ext cx="1338828" cy="579646"/>
          </a:xfrm>
          <a:prstGeom prst="rect">
            <a:avLst/>
          </a:prstGeom>
          <a:noFill/>
        </p:spPr>
        <p:txBody>
          <a:bodyPr wrap="none" rtlCol="0">
            <a:spAutoFit/>
          </a:bodyPr>
          <a:lstStyle/>
          <a:p>
            <a:pPr algn="ctr">
              <a:lnSpc>
                <a:spcPts val="1900"/>
              </a:lnSpc>
            </a:pPr>
            <a:r>
              <a:rPr lang="en-US" sz="2000" dirty="0">
                <a:solidFill>
                  <a:schemeClr val="bg1">
                    <a:lumMod val="75000"/>
                  </a:schemeClr>
                </a:solidFill>
              </a:rPr>
              <a:t>Spherical</a:t>
            </a:r>
          </a:p>
          <a:p>
            <a:pPr algn="ctr">
              <a:lnSpc>
                <a:spcPts val="1900"/>
              </a:lnSpc>
            </a:pPr>
            <a:r>
              <a:rPr lang="en-US" sz="2000" dirty="0">
                <a:solidFill>
                  <a:schemeClr val="bg1">
                    <a:lumMod val="75000"/>
                  </a:schemeClr>
                </a:solidFill>
              </a:rPr>
              <a:t>aberration</a:t>
            </a:r>
          </a:p>
        </p:txBody>
      </p:sp>
      <p:sp>
        <p:nvSpPr>
          <p:cNvPr id="42" name="TextBox 41"/>
          <p:cNvSpPr txBox="1"/>
          <p:nvPr/>
        </p:nvSpPr>
        <p:spPr>
          <a:xfrm>
            <a:off x="4952808" y="4933890"/>
            <a:ext cx="869149" cy="400110"/>
          </a:xfrm>
          <a:prstGeom prst="rect">
            <a:avLst/>
          </a:prstGeom>
          <a:noFill/>
        </p:spPr>
        <p:txBody>
          <a:bodyPr wrap="none" rtlCol="0">
            <a:spAutoFit/>
          </a:bodyPr>
          <a:lstStyle/>
          <a:p>
            <a:pPr algn="ctr"/>
            <a:r>
              <a:rPr lang="en-US" sz="2000" dirty="0">
                <a:solidFill>
                  <a:srgbClr val="0000FF"/>
                </a:solidFill>
              </a:rPr>
              <a:t>Coma</a:t>
            </a:r>
          </a:p>
        </p:txBody>
      </p:sp>
      <p:sp>
        <p:nvSpPr>
          <p:cNvPr id="43" name="TextBox 42"/>
          <p:cNvSpPr txBox="1"/>
          <p:nvPr/>
        </p:nvSpPr>
        <p:spPr>
          <a:xfrm>
            <a:off x="4956619" y="5410200"/>
            <a:ext cx="888513" cy="400110"/>
          </a:xfrm>
          <a:prstGeom prst="rect">
            <a:avLst/>
          </a:prstGeom>
          <a:noFill/>
        </p:spPr>
        <p:txBody>
          <a:bodyPr wrap="none" rtlCol="0">
            <a:spAutoFit/>
          </a:bodyPr>
          <a:lstStyle/>
          <a:p>
            <a:pPr algn="ctr"/>
            <a:r>
              <a:rPr lang="en-US" sz="2000" dirty="0">
                <a:solidFill>
                  <a:schemeClr val="bg1">
                    <a:lumMod val="75000"/>
                  </a:schemeClr>
                </a:solidFill>
              </a:rPr>
              <a:t>Trefoil</a:t>
            </a:r>
          </a:p>
        </p:txBody>
      </p:sp>
      <p:sp>
        <p:nvSpPr>
          <p:cNvPr id="44" name="TextBox 43"/>
          <p:cNvSpPr txBox="1"/>
          <p:nvPr/>
        </p:nvSpPr>
        <p:spPr>
          <a:xfrm>
            <a:off x="4418538" y="5867400"/>
            <a:ext cx="2210862" cy="707886"/>
          </a:xfrm>
          <a:prstGeom prst="rect">
            <a:avLst/>
          </a:prstGeom>
          <a:noFill/>
        </p:spPr>
        <p:txBody>
          <a:bodyPr wrap="none" rtlCol="0">
            <a:spAutoFit/>
          </a:bodyPr>
          <a:lstStyle/>
          <a:p>
            <a:pPr algn="ctr"/>
            <a:r>
              <a:rPr lang="en-US" sz="2000" dirty="0">
                <a:solidFill>
                  <a:schemeClr val="bg1">
                    <a:lumMod val="75000"/>
                  </a:schemeClr>
                </a:solidFill>
              </a:rPr>
              <a:t>(Others, less</a:t>
            </a:r>
          </a:p>
          <a:p>
            <a:pPr algn="ctr"/>
            <a:r>
              <a:rPr lang="en-US" sz="2000" dirty="0">
                <a:solidFill>
                  <a:schemeClr val="bg1">
                    <a:lumMod val="75000"/>
                  </a:schemeClr>
                </a:solidFill>
              </a:rPr>
              <a:t>clinically relevant)</a:t>
            </a:r>
          </a:p>
        </p:txBody>
      </p:sp>
      <p:cxnSp>
        <p:nvCxnSpPr>
          <p:cNvPr id="47" name="Straight Arrow Connector 46"/>
          <p:cNvCxnSpPr>
            <a:endCxn id="40" idx="1"/>
          </p:cNvCxnSpPr>
          <p:nvPr/>
        </p:nvCxnSpPr>
        <p:spPr>
          <a:xfrm flipV="1">
            <a:off x="2459445" y="4586977"/>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459445" y="5133945"/>
            <a:ext cx="2443632"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43" idx="1"/>
          </p:cNvCxnSpPr>
          <p:nvPr/>
        </p:nvCxnSpPr>
        <p:spPr>
          <a:xfrm>
            <a:off x="2459445" y="5606335"/>
            <a:ext cx="2497174" cy="392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72" name="TextBox 71"/>
          <p:cNvSpPr txBox="1"/>
          <p:nvPr/>
        </p:nvSpPr>
        <p:spPr>
          <a:xfrm>
            <a:off x="4499419" y="906958"/>
            <a:ext cx="1737976" cy="461665"/>
          </a:xfrm>
          <a:prstGeom prst="rect">
            <a:avLst/>
          </a:prstGeom>
          <a:noFill/>
        </p:spPr>
        <p:txBody>
          <a:bodyPr wrap="none" rtlCol="0">
            <a:spAutoFit/>
          </a:bodyPr>
          <a:lstStyle/>
          <a:p>
            <a:r>
              <a:rPr lang="en-US" sz="2400" b="1" i="1" dirty="0"/>
              <a:t>New Lingo</a:t>
            </a:r>
          </a:p>
        </p:txBody>
      </p:sp>
      <p:cxnSp>
        <p:nvCxnSpPr>
          <p:cNvPr id="51" name="Straight Arrow Connector 50"/>
          <p:cNvCxnSpPr/>
          <p:nvPr/>
        </p:nvCxnSpPr>
        <p:spPr>
          <a:xfrm flipV="1">
            <a:off x="2442019" y="2353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2442019" y="3496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65569" y="2174644"/>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5" name="TextBox 64"/>
          <p:cNvSpPr txBox="1"/>
          <p:nvPr/>
        </p:nvSpPr>
        <p:spPr>
          <a:xfrm>
            <a:off x="1865569" y="3307378"/>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6" name="TextBox 65"/>
          <p:cNvSpPr txBox="1"/>
          <p:nvPr/>
        </p:nvSpPr>
        <p:spPr>
          <a:xfrm>
            <a:off x="1865569" y="4402311"/>
            <a:ext cx="441146" cy="369332"/>
          </a:xfrm>
          <a:prstGeom prst="rect">
            <a:avLst/>
          </a:prstGeom>
          <a:noFill/>
        </p:spPr>
        <p:txBody>
          <a:bodyPr wrap="none" rtlCol="0">
            <a:spAutoFit/>
          </a:bodyPr>
          <a:lstStyle/>
          <a:p>
            <a:r>
              <a:rPr lang="en-US" dirty="0">
                <a:solidFill>
                  <a:schemeClr val="bg1">
                    <a:lumMod val="75000"/>
                  </a:schemeClr>
                </a:solidFill>
              </a:rPr>
              <a:t>4</a:t>
            </a:r>
            <a:r>
              <a:rPr lang="en-US" baseline="30000" dirty="0">
                <a:solidFill>
                  <a:schemeClr val="bg1">
                    <a:lumMod val="75000"/>
                  </a:schemeClr>
                </a:solidFill>
              </a:rPr>
              <a:t>th</a:t>
            </a:r>
          </a:p>
        </p:txBody>
      </p:sp>
      <p:sp>
        <p:nvSpPr>
          <p:cNvPr id="67" name="TextBox 66"/>
          <p:cNvSpPr txBox="1"/>
          <p:nvPr/>
        </p:nvSpPr>
        <p:spPr>
          <a:xfrm>
            <a:off x="1886408" y="5417713"/>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sp>
        <p:nvSpPr>
          <p:cNvPr id="68" name="TextBox 67"/>
          <p:cNvSpPr txBox="1"/>
          <p:nvPr/>
        </p:nvSpPr>
        <p:spPr>
          <a:xfrm>
            <a:off x="1865569" y="4962247"/>
            <a:ext cx="449162" cy="369332"/>
          </a:xfrm>
          <a:prstGeom prst="rect">
            <a:avLst/>
          </a:prstGeom>
          <a:noFill/>
        </p:spPr>
        <p:txBody>
          <a:bodyPr wrap="none" rtlCol="0">
            <a:spAutoFit/>
          </a:bodyPr>
          <a:lstStyle/>
          <a:p>
            <a:r>
              <a:rPr lang="en-US" dirty="0">
                <a:solidFill>
                  <a:srgbClr val="0000FF"/>
                </a:solidFill>
              </a:rPr>
              <a:t>3</a:t>
            </a:r>
            <a:r>
              <a:rPr lang="en-US" baseline="30000" dirty="0">
                <a:solidFill>
                  <a:srgbClr val="0000FF"/>
                </a:solidFill>
              </a:rPr>
              <a:t>rd</a:t>
            </a:r>
          </a:p>
        </p:txBody>
      </p:sp>
      <p:cxnSp>
        <p:nvCxnSpPr>
          <p:cNvPr id="32" name="Straight Arrow Connector 31"/>
          <p:cNvCxnSpPr/>
          <p:nvPr/>
        </p:nvCxnSpPr>
        <p:spPr>
          <a:xfrm flipV="1">
            <a:off x="2422701" y="1553080"/>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846251" y="1373883"/>
            <a:ext cx="441146" cy="369332"/>
          </a:xfrm>
          <a:prstGeom prst="rect">
            <a:avLst/>
          </a:prstGeom>
          <a:noFill/>
        </p:spPr>
        <p:txBody>
          <a:bodyPr wrap="none" rtlCol="0">
            <a:spAutoFit/>
          </a:bodyPr>
          <a:lstStyle/>
          <a:p>
            <a:r>
              <a:rPr lang="en-US" dirty="0">
                <a:solidFill>
                  <a:schemeClr val="bg1">
                    <a:lumMod val="75000"/>
                  </a:schemeClr>
                </a:solidFill>
              </a:rPr>
              <a:t>0</a:t>
            </a:r>
            <a:r>
              <a:rPr lang="en-US" baseline="30000" dirty="0">
                <a:solidFill>
                  <a:schemeClr val="bg1">
                    <a:lumMod val="75000"/>
                  </a:schemeClr>
                </a:solidFill>
              </a:rPr>
              <a:t>th</a:t>
            </a:r>
          </a:p>
        </p:txBody>
      </p:sp>
      <p:cxnSp>
        <p:nvCxnSpPr>
          <p:cNvPr id="37" name="Straight Arrow Connector 36"/>
          <p:cNvCxnSpPr/>
          <p:nvPr/>
        </p:nvCxnSpPr>
        <p:spPr>
          <a:xfrm flipV="1">
            <a:off x="2422701" y="1912488"/>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46251" y="1733291"/>
            <a:ext cx="433132" cy="369332"/>
          </a:xfrm>
          <a:prstGeom prst="rect">
            <a:avLst/>
          </a:prstGeom>
          <a:noFill/>
        </p:spPr>
        <p:txBody>
          <a:bodyPr wrap="none" rtlCol="0">
            <a:spAutoFit/>
          </a:bodyPr>
          <a:lstStyle/>
          <a:p>
            <a:r>
              <a:rPr lang="en-US" dirty="0">
                <a:solidFill>
                  <a:schemeClr val="bg1">
                    <a:lumMod val="75000"/>
                  </a:schemeClr>
                </a:solidFill>
              </a:rPr>
              <a:t>1</a:t>
            </a:r>
            <a:r>
              <a:rPr lang="en-US" baseline="30000" dirty="0">
                <a:solidFill>
                  <a:schemeClr val="bg1">
                    <a:lumMod val="75000"/>
                  </a:schemeClr>
                </a:solidFill>
              </a:rPr>
              <a:t>st</a:t>
            </a:r>
          </a:p>
        </p:txBody>
      </p:sp>
      <p:sp>
        <p:nvSpPr>
          <p:cNvPr id="39" name="TextBox 38"/>
          <p:cNvSpPr txBox="1"/>
          <p:nvPr/>
        </p:nvSpPr>
        <p:spPr>
          <a:xfrm>
            <a:off x="4879422" y="1332839"/>
            <a:ext cx="1005404" cy="400110"/>
          </a:xfrm>
          <a:prstGeom prst="rect">
            <a:avLst/>
          </a:prstGeom>
          <a:noFill/>
        </p:spPr>
        <p:txBody>
          <a:bodyPr wrap="none" rtlCol="0">
            <a:spAutoFit/>
          </a:bodyPr>
          <a:lstStyle/>
          <a:p>
            <a:pPr algn="ctr"/>
            <a:r>
              <a:rPr lang="en-US" sz="2000" dirty="0">
                <a:solidFill>
                  <a:schemeClr val="bg1">
                    <a:lumMod val="75000"/>
                  </a:schemeClr>
                </a:solidFill>
              </a:rPr>
              <a:t>‘Piston’</a:t>
            </a:r>
          </a:p>
        </p:txBody>
      </p:sp>
      <p:sp>
        <p:nvSpPr>
          <p:cNvPr id="41" name="TextBox 40"/>
          <p:cNvSpPr txBox="1"/>
          <p:nvPr/>
        </p:nvSpPr>
        <p:spPr>
          <a:xfrm>
            <a:off x="4908277" y="1692247"/>
            <a:ext cx="947696" cy="400110"/>
          </a:xfrm>
          <a:prstGeom prst="rect">
            <a:avLst/>
          </a:prstGeom>
          <a:noFill/>
        </p:spPr>
        <p:txBody>
          <a:bodyPr wrap="none" rtlCol="0">
            <a:spAutoFit/>
          </a:bodyPr>
          <a:lstStyle/>
          <a:p>
            <a:pPr algn="ctr"/>
            <a:r>
              <a:rPr lang="en-US" sz="2000" dirty="0">
                <a:solidFill>
                  <a:schemeClr val="bg1">
                    <a:lumMod val="75000"/>
                  </a:schemeClr>
                </a:solidFill>
              </a:rPr>
              <a:t>‘Prism’</a:t>
            </a:r>
          </a:p>
        </p:txBody>
      </p:sp>
      <p:sp>
        <p:nvSpPr>
          <p:cNvPr id="50" name="TextBox 49"/>
          <p:cNvSpPr txBox="1"/>
          <p:nvPr/>
        </p:nvSpPr>
        <p:spPr>
          <a:xfrm>
            <a:off x="7274004" y="891724"/>
            <a:ext cx="1107996" cy="461665"/>
          </a:xfrm>
          <a:prstGeom prst="rect">
            <a:avLst/>
          </a:prstGeom>
          <a:solidFill>
            <a:schemeClr val="bg1"/>
          </a:solidFill>
        </p:spPr>
        <p:txBody>
          <a:bodyPr wrap="none" rtlCol="0">
            <a:spAutoFit/>
          </a:bodyPr>
          <a:lstStyle/>
          <a:p>
            <a:r>
              <a:rPr lang="en-US" sz="2400" b="1" i="1" dirty="0">
                <a:solidFill>
                  <a:srgbClr val="0000FF"/>
                </a:solidFill>
              </a:rPr>
              <a:t>Shape</a:t>
            </a:r>
          </a:p>
        </p:txBody>
      </p:sp>
      <p:sp>
        <p:nvSpPr>
          <p:cNvPr id="53" name="TextBox 52"/>
          <p:cNvSpPr txBox="1"/>
          <p:nvPr/>
        </p:nvSpPr>
        <p:spPr>
          <a:xfrm>
            <a:off x="1565719" y="2412838"/>
            <a:ext cx="761747" cy="307777"/>
          </a:xfrm>
          <a:prstGeom prst="rect">
            <a:avLst/>
          </a:prstGeom>
          <a:noFill/>
        </p:spPr>
        <p:txBody>
          <a:bodyPr wrap="none" rtlCol="0">
            <a:spAutoFit/>
          </a:bodyPr>
          <a:lstStyle/>
          <a:p>
            <a:r>
              <a:rPr lang="en-US" sz="1400" dirty="0">
                <a:solidFill>
                  <a:schemeClr val="bg1">
                    <a:lumMod val="75000"/>
                  </a:schemeClr>
                </a:solidFill>
              </a:rPr>
              <a:t>Myopia</a:t>
            </a:r>
          </a:p>
        </p:txBody>
      </p:sp>
      <p:sp>
        <p:nvSpPr>
          <p:cNvPr id="59" name="TextBox 58"/>
          <p:cNvSpPr txBox="1"/>
          <p:nvPr/>
        </p:nvSpPr>
        <p:spPr>
          <a:xfrm>
            <a:off x="1479271" y="2638461"/>
            <a:ext cx="1000595" cy="307777"/>
          </a:xfrm>
          <a:prstGeom prst="rect">
            <a:avLst/>
          </a:prstGeom>
          <a:noFill/>
        </p:spPr>
        <p:txBody>
          <a:bodyPr wrap="none" rtlCol="0">
            <a:spAutoFit/>
          </a:bodyPr>
          <a:lstStyle/>
          <a:p>
            <a:r>
              <a:rPr lang="en-US" sz="1400" dirty="0">
                <a:solidFill>
                  <a:schemeClr val="bg1">
                    <a:lumMod val="75000"/>
                  </a:schemeClr>
                </a:solidFill>
              </a:rPr>
              <a:t>Hyperopia</a:t>
            </a:r>
          </a:p>
        </p:txBody>
      </p:sp>
      <p:cxnSp>
        <p:nvCxnSpPr>
          <p:cNvPr id="60" name="Straight Arrow Connector 59"/>
          <p:cNvCxnSpPr>
            <a:stCxn id="53" idx="3"/>
          </p:cNvCxnSpPr>
          <p:nvPr/>
        </p:nvCxnSpPr>
        <p:spPr>
          <a:xfrm>
            <a:off x="2327466" y="2566727"/>
            <a:ext cx="2286253"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9" idx="3"/>
          </p:cNvCxnSpPr>
          <p:nvPr/>
        </p:nvCxnSpPr>
        <p:spPr>
          <a:xfrm>
            <a:off x="2479866" y="2792350"/>
            <a:ext cx="2133600"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394266" y="2424506"/>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sp>
        <p:nvSpPr>
          <p:cNvPr id="63" name="TextBox 62"/>
          <p:cNvSpPr txBox="1"/>
          <p:nvPr/>
        </p:nvSpPr>
        <p:spPr>
          <a:xfrm>
            <a:off x="3394266" y="2638461"/>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sp>
        <p:nvSpPr>
          <p:cNvPr id="69" name="TextBox 68"/>
          <p:cNvSpPr txBox="1"/>
          <p:nvPr/>
        </p:nvSpPr>
        <p:spPr>
          <a:xfrm>
            <a:off x="7437654" y="6336268"/>
            <a:ext cx="1142236" cy="369332"/>
          </a:xfrm>
          <a:prstGeom prst="rect">
            <a:avLst/>
          </a:prstGeom>
          <a:noFill/>
        </p:spPr>
        <p:txBody>
          <a:bodyPr wrap="none" rtlCol="0">
            <a:spAutoFit/>
          </a:bodyPr>
          <a:lstStyle/>
          <a:p>
            <a:pPr algn="ctr"/>
            <a:r>
              <a:rPr lang="en-US" dirty="0"/>
              <a:t>‘Recliner’</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2531" y="4595336"/>
            <a:ext cx="1394269" cy="1756779"/>
          </a:xfrm>
          <a:prstGeom prst="rect">
            <a:avLst/>
          </a:prstGeom>
        </p:spPr>
      </p:pic>
      <p:sp>
        <p:nvSpPr>
          <p:cNvPr id="52" name="TextBox 51"/>
          <p:cNvSpPr txBox="1"/>
          <p:nvPr/>
        </p:nvSpPr>
        <p:spPr>
          <a:xfrm>
            <a:off x="76200" y="3250049"/>
            <a:ext cx="8965712" cy="1169551"/>
          </a:xfrm>
          <a:prstGeom prst="rect">
            <a:avLst/>
          </a:prstGeom>
          <a:solidFill>
            <a:srgbClr val="FFFF00"/>
          </a:solidFill>
        </p:spPr>
        <p:txBody>
          <a:bodyPr wrap="square" rtlCol="0">
            <a:spAutoFit/>
          </a:bodyPr>
          <a:lstStyle/>
          <a:p>
            <a:r>
              <a:rPr lang="en-US" sz="1400" i="1" dirty="0">
                <a:solidFill>
                  <a:srgbClr val="0000FF"/>
                </a:solidFill>
              </a:rPr>
              <a:t>In layman’s terms, what is the problem with the incoming light that leads to the higher-order aberration of coma?</a:t>
            </a:r>
          </a:p>
          <a:p>
            <a:r>
              <a:rPr lang="en-US" sz="1400" dirty="0">
                <a:solidFill>
                  <a:srgbClr val="FFFF00"/>
                </a:solidFill>
              </a:rPr>
              <a:t>Coma occurs when </a:t>
            </a:r>
            <a:r>
              <a:rPr lang="en-US" sz="1400" b="1" dirty="0">
                <a:solidFill>
                  <a:srgbClr val="FFFF00"/>
                </a:solidFill>
              </a:rPr>
              <a:t>the source of the rays is located off the optical axis</a:t>
            </a:r>
            <a:r>
              <a:rPr lang="en-US" sz="1400" dirty="0">
                <a:solidFill>
                  <a:srgbClr val="FFFF00"/>
                </a:solidFill>
              </a:rPr>
              <a:t>. Because of its location, light from this source reaches one side of the pupil before the other.  The result is that rays entering the ‘near’ side and the ‘far’ side of the pupil are focused not at as a single point, but rather as a point with a ‘smear’ attached (not unlike a comet’s tail, which is why the words share a root). </a:t>
            </a:r>
          </a:p>
        </p:txBody>
      </p:sp>
    </p:spTree>
    <p:extLst>
      <p:ext uri="{BB962C8B-B14F-4D97-AF65-F5344CB8AC3E}">
        <p14:creationId xmlns:p14="http://schemas.microsoft.com/office/powerpoint/2010/main" val="76807315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651819"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46" name="Rectangle 45"/>
          <p:cNvSpPr/>
          <p:nvPr/>
        </p:nvSpPr>
        <p:spPr>
          <a:xfrm>
            <a:off x="4728019"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5" name="Rectangle 54"/>
          <p:cNvSpPr/>
          <p:nvPr/>
        </p:nvSpPr>
        <p:spPr>
          <a:xfrm>
            <a:off x="4838627" y="4297154"/>
            <a:ext cx="1262628" cy="488682"/>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6" name="Rectangle 55"/>
          <p:cNvSpPr/>
          <p:nvPr/>
        </p:nvSpPr>
        <p:spPr>
          <a:xfrm>
            <a:off x="4952808" y="49530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57" name="Rectangle 56"/>
          <p:cNvSpPr/>
          <p:nvPr/>
        </p:nvSpPr>
        <p:spPr>
          <a:xfrm>
            <a:off x="4975983" y="54102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4" name="Rectangle 53"/>
          <p:cNvSpPr/>
          <p:nvPr/>
        </p:nvSpPr>
        <p:spPr>
          <a:xfrm>
            <a:off x="4838627"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9" name="TextBox 8"/>
          <p:cNvSpPr txBox="1"/>
          <p:nvPr/>
        </p:nvSpPr>
        <p:spPr>
          <a:xfrm>
            <a:off x="4838627" y="2133600"/>
            <a:ext cx="1125629" cy="400110"/>
          </a:xfrm>
          <a:prstGeom prst="rect">
            <a:avLst/>
          </a:prstGeom>
          <a:noFill/>
        </p:spPr>
        <p:txBody>
          <a:bodyPr wrap="none" rtlCol="0">
            <a:spAutoFit/>
          </a:bodyPr>
          <a:lstStyle/>
          <a:p>
            <a:r>
              <a:rPr lang="en-US" sz="2000" dirty="0">
                <a:solidFill>
                  <a:schemeClr val="bg1">
                    <a:lumMod val="75000"/>
                  </a:schemeClr>
                </a:solidFill>
              </a:rPr>
              <a:t>Defocus</a:t>
            </a:r>
          </a:p>
        </p:txBody>
      </p:sp>
      <p:sp>
        <p:nvSpPr>
          <p:cNvPr id="10" name="TextBox 9"/>
          <p:cNvSpPr txBox="1"/>
          <p:nvPr/>
        </p:nvSpPr>
        <p:spPr>
          <a:xfrm>
            <a:off x="4838627" y="3276600"/>
            <a:ext cx="1127232" cy="400110"/>
          </a:xfrm>
          <a:prstGeom prst="rect">
            <a:avLst/>
          </a:prstGeom>
          <a:noFill/>
        </p:spPr>
        <p:txBody>
          <a:bodyPr wrap="none" rtlCol="0">
            <a:spAutoFit/>
          </a:bodyPr>
          <a:lstStyle/>
          <a:p>
            <a:r>
              <a:rPr lang="en-US" sz="2000" dirty="0">
                <a:solidFill>
                  <a:schemeClr val="bg1">
                    <a:lumMod val="75000"/>
                  </a:schemeClr>
                </a:solidFill>
              </a:rPr>
              <a:t>Cylinder</a:t>
            </a:r>
          </a:p>
        </p:txBody>
      </p:sp>
      <p:sp>
        <p:nvSpPr>
          <p:cNvPr id="11" name="TextBox 10"/>
          <p:cNvSpPr txBox="1"/>
          <p:nvPr/>
        </p:nvSpPr>
        <p:spPr>
          <a:xfrm>
            <a:off x="11602" y="893430"/>
            <a:ext cx="4012637" cy="461665"/>
          </a:xfrm>
          <a:prstGeom prst="rect">
            <a:avLst/>
          </a:prstGeom>
          <a:noFill/>
        </p:spPr>
        <p:txBody>
          <a:bodyPr wrap="none" rtlCol="0">
            <a:spAutoFit/>
          </a:bodyPr>
          <a:lstStyle/>
          <a:p>
            <a:pPr algn="ctr"/>
            <a:r>
              <a:rPr lang="en-US" sz="2400" b="1" i="1" dirty="0">
                <a:solidFill>
                  <a:srgbClr val="0000FF"/>
                </a:solidFill>
              </a:rPr>
              <a:t>Zernike Polynomial Order</a:t>
            </a:r>
          </a:p>
        </p:txBody>
      </p:sp>
      <p:sp>
        <p:nvSpPr>
          <p:cNvPr id="33" name="TextBox 32"/>
          <p:cNvSpPr txBox="1"/>
          <p:nvPr/>
        </p:nvSpPr>
        <p:spPr>
          <a:xfrm>
            <a:off x="4652072" y="2438400"/>
            <a:ext cx="1489510" cy="307777"/>
          </a:xfrm>
          <a:prstGeom prst="rect">
            <a:avLst/>
          </a:prstGeom>
          <a:noFill/>
        </p:spPr>
        <p:txBody>
          <a:bodyPr wrap="none" rtlCol="0">
            <a:spAutoFit/>
          </a:bodyPr>
          <a:lstStyle/>
          <a:p>
            <a:r>
              <a:rPr lang="en-US" sz="1400" i="1" dirty="0">
                <a:solidFill>
                  <a:schemeClr val="bg1">
                    <a:lumMod val="75000"/>
                  </a:schemeClr>
                </a:solidFill>
              </a:rPr>
              <a:t>Positive</a:t>
            </a:r>
            <a:r>
              <a:rPr lang="en-US" sz="1400" dirty="0">
                <a:solidFill>
                  <a:schemeClr val="bg1">
                    <a:lumMod val="75000"/>
                  </a:schemeClr>
                </a:solidFill>
              </a:rPr>
              <a:t> defocus</a:t>
            </a:r>
          </a:p>
        </p:txBody>
      </p:sp>
      <p:sp>
        <p:nvSpPr>
          <p:cNvPr id="34" name="TextBox 33"/>
          <p:cNvSpPr txBox="1"/>
          <p:nvPr/>
        </p:nvSpPr>
        <p:spPr>
          <a:xfrm>
            <a:off x="4651819" y="2664023"/>
            <a:ext cx="1568058" cy="307777"/>
          </a:xfrm>
          <a:prstGeom prst="rect">
            <a:avLst/>
          </a:prstGeom>
          <a:noFill/>
        </p:spPr>
        <p:txBody>
          <a:bodyPr wrap="none" rtlCol="0">
            <a:spAutoFit/>
          </a:bodyPr>
          <a:lstStyle/>
          <a:p>
            <a:r>
              <a:rPr lang="en-US" sz="1400" i="1" dirty="0">
                <a:solidFill>
                  <a:schemeClr val="bg1">
                    <a:lumMod val="75000"/>
                  </a:schemeClr>
                </a:solidFill>
              </a:rPr>
              <a:t>Negative</a:t>
            </a:r>
            <a:r>
              <a:rPr lang="en-US" sz="1400" dirty="0">
                <a:solidFill>
                  <a:schemeClr val="bg1">
                    <a:lumMod val="75000"/>
                  </a:schemeClr>
                </a:solidFill>
              </a:rPr>
              <a:t> defocus</a:t>
            </a:r>
          </a:p>
        </p:txBody>
      </p:sp>
      <p:sp>
        <p:nvSpPr>
          <p:cNvPr id="16" name="Slide Number Placeholder 15"/>
          <p:cNvSpPr>
            <a:spLocks noGrp="1"/>
          </p:cNvSpPr>
          <p:nvPr>
            <p:ph type="sldNum" sz="quarter" idx="12"/>
          </p:nvPr>
        </p:nvSpPr>
        <p:spPr/>
        <p:txBody>
          <a:bodyPr/>
          <a:lstStyle/>
          <a:p>
            <a:pPr>
              <a:defRPr/>
            </a:pPr>
            <a:fld id="{AA4EBA92-F27F-4AF1-A344-7473978F126B}" type="slidenum">
              <a:rPr lang="en-US" altLang="en-US" smtClean="0"/>
              <a:pPr>
                <a:defRPr/>
              </a:pPr>
              <a:t>116</a:t>
            </a:fld>
            <a:endParaRPr lang="en-US" altLang="en-US"/>
          </a:p>
        </p:txBody>
      </p:sp>
      <p:sp>
        <p:nvSpPr>
          <p:cNvPr id="40" name="TextBox 39"/>
          <p:cNvSpPr txBox="1"/>
          <p:nvPr/>
        </p:nvSpPr>
        <p:spPr>
          <a:xfrm>
            <a:off x="4762427" y="4297154"/>
            <a:ext cx="1338828" cy="579646"/>
          </a:xfrm>
          <a:prstGeom prst="rect">
            <a:avLst/>
          </a:prstGeom>
          <a:noFill/>
        </p:spPr>
        <p:txBody>
          <a:bodyPr wrap="none" rtlCol="0">
            <a:spAutoFit/>
          </a:bodyPr>
          <a:lstStyle/>
          <a:p>
            <a:pPr algn="ctr">
              <a:lnSpc>
                <a:spcPts val="1900"/>
              </a:lnSpc>
            </a:pPr>
            <a:r>
              <a:rPr lang="en-US" sz="2000" dirty="0">
                <a:solidFill>
                  <a:schemeClr val="bg1">
                    <a:lumMod val="75000"/>
                  </a:schemeClr>
                </a:solidFill>
              </a:rPr>
              <a:t>Spherical</a:t>
            </a:r>
          </a:p>
          <a:p>
            <a:pPr algn="ctr">
              <a:lnSpc>
                <a:spcPts val="1900"/>
              </a:lnSpc>
            </a:pPr>
            <a:r>
              <a:rPr lang="en-US" sz="2000" dirty="0">
                <a:solidFill>
                  <a:schemeClr val="bg1">
                    <a:lumMod val="75000"/>
                  </a:schemeClr>
                </a:solidFill>
              </a:rPr>
              <a:t>aberration</a:t>
            </a:r>
          </a:p>
        </p:txBody>
      </p:sp>
      <p:sp>
        <p:nvSpPr>
          <p:cNvPr id="42" name="TextBox 41"/>
          <p:cNvSpPr txBox="1"/>
          <p:nvPr/>
        </p:nvSpPr>
        <p:spPr>
          <a:xfrm>
            <a:off x="4952808" y="4933890"/>
            <a:ext cx="869149" cy="400110"/>
          </a:xfrm>
          <a:prstGeom prst="rect">
            <a:avLst/>
          </a:prstGeom>
          <a:noFill/>
        </p:spPr>
        <p:txBody>
          <a:bodyPr wrap="none" rtlCol="0">
            <a:spAutoFit/>
          </a:bodyPr>
          <a:lstStyle/>
          <a:p>
            <a:pPr algn="ctr"/>
            <a:r>
              <a:rPr lang="en-US" sz="2000" dirty="0">
                <a:solidFill>
                  <a:srgbClr val="0000FF"/>
                </a:solidFill>
              </a:rPr>
              <a:t>Coma</a:t>
            </a:r>
          </a:p>
        </p:txBody>
      </p:sp>
      <p:sp>
        <p:nvSpPr>
          <p:cNvPr id="43" name="TextBox 42"/>
          <p:cNvSpPr txBox="1"/>
          <p:nvPr/>
        </p:nvSpPr>
        <p:spPr>
          <a:xfrm>
            <a:off x="4956619" y="5410200"/>
            <a:ext cx="888513" cy="400110"/>
          </a:xfrm>
          <a:prstGeom prst="rect">
            <a:avLst/>
          </a:prstGeom>
          <a:noFill/>
        </p:spPr>
        <p:txBody>
          <a:bodyPr wrap="none" rtlCol="0">
            <a:spAutoFit/>
          </a:bodyPr>
          <a:lstStyle/>
          <a:p>
            <a:pPr algn="ctr"/>
            <a:r>
              <a:rPr lang="en-US" sz="2000" dirty="0">
                <a:solidFill>
                  <a:schemeClr val="bg1">
                    <a:lumMod val="75000"/>
                  </a:schemeClr>
                </a:solidFill>
              </a:rPr>
              <a:t>Trefoil</a:t>
            </a:r>
          </a:p>
        </p:txBody>
      </p:sp>
      <p:sp>
        <p:nvSpPr>
          <p:cNvPr id="44" name="TextBox 43"/>
          <p:cNvSpPr txBox="1"/>
          <p:nvPr/>
        </p:nvSpPr>
        <p:spPr>
          <a:xfrm>
            <a:off x="4418538" y="5867400"/>
            <a:ext cx="2210862" cy="707886"/>
          </a:xfrm>
          <a:prstGeom prst="rect">
            <a:avLst/>
          </a:prstGeom>
          <a:noFill/>
        </p:spPr>
        <p:txBody>
          <a:bodyPr wrap="none" rtlCol="0">
            <a:spAutoFit/>
          </a:bodyPr>
          <a:lstStyle/>
          <a:p>
            <a:pPr algn="ctr"/>
            <a:r>
              <a:rPr lang="en-US" sz="2000" dirty="0">
                <a:solidFill>
                  <a:schemeClr val="bg1">
                    <a:lumMod val="75000"/>
                  </a:schemeClr>
                </a:solidFill>
              </a:rPr>
              <a:t>(Others, less</a:t>
            </a:r>
          </a:p>
          <a:p>
            <a:pPr algn="ctr"/>
            <a:r>
              <a:rPr lang="en-US" sz="2000" dirty="0">
                <a:solidFill>
                  <a:schemeClr val="bg1">
                    <a:lumMod val="75000"/>
                  </a:schemeClr>
                </a:solidFill>
              </a:rPr>
              <a:t>clinically relevant)</a:t>
            </a:r>
          </a:p>
        </p:txBody>
      </p:sp>
      <p:cxnSp>
        <p:nvCxnSpPr>
          <p:cNvPr id="47" name="Straight Arrow Connector 46"/>
          <p:cNvCxnSpPr>
            <a:endCxn id="40" idx="1"/>
          </p:cNvCxnSpPr>
          <p:nvPr/>
        </p:nvCxnSpPr>
        <p:spPr>
          <a:xfrm flipV="1">
            <a:off x="2459445" y="4586977"/>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459445" y="5133945"/>
            <a:ext cx="2443632"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43" idx="1"/>
          </p:cNvCxnSpPr>
          <p:nvPr/>
        </p:nvCxnSpPr>
        <p:spPr>
          <a:xfrm>
            <a:off x="2459445" y="5606335"/>
            <a:ext cx="2497174" cy="392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72" name="TextBox 71"/>
          <p:cNvSpPr txBox="1"/>
          <p:nvPr/>
        </p:nvSpPr>
        <p:spPr>
          <a:xfrm>
            <a:off x="4499419" y="906958"/>
            <a:ext cx="1737976" cy="461665"/>
          </a:xfrm>
          <a:prstGeom prst="rect">
            <a:avLst/>
          </a:prstGeom>
          <a:noFill/>
        </p:spPr>
        <p:txBody>
          <a:bodyPr wrap="none" rtlCol="0">
            <a:spAutoFit/>
          </a:bodyPr>
          <a:lstStyle/>
          <a:p>
            <a:r>
              <a:rPr lang="en-US" sz="2400" b="1" i="1" dirty="0"/>
              <a:t>New Lingo</a:t>
            </a:r>
          </a:p>
        </p:txBody>
      </p:sp>
      <p:cxnSp>
        <p:nvCxnSpPr>
          <p:cNvPr id="51" name="Straight Arrow Connector 50"/>
          <p:cNvCxnSpPr/>
          <p:nvPr/>
        </p:nvCxnSpPr>
        <p:spPr>
          <a:xfrm flipV="1">
            <a:off x="2442019" y="2353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2442019" y="3496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65569" y="2174644"/>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5" name="TextBox 64"/>
          <p:cNvSpPr txBox="1"/>
          <p:nvPr/>
        </p:nvSpPr>
        <p:spPr>
          <a:xfrm>
            <a:off x="1865569" y="3307378"/>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6" name="TextBox 65"/>
          <p:cNvSpPr txBox="1"/>
          <p:nvPr/>
        </p:nvSpPr>
        <p:spPr>
          <a:xfrm>
            <a:off x="1865569" y="4402311"/>
            <a:ext cx="441146" cy="369332"/>
          </a:xfrm>
          <a:prstGeom prst="rect">
            <a:avLst/>
          </a:prstGeom>
          <a:noFill/>
        </p:spPr>
        <p:txBody>
          <a:bodyPr wrap="none" rtlCol="0">
            <a:spAutoFit/>
          </a:bodyPr>
          <a:lstStyle/>
          <a:p>
            <a:r>
              <a:rPr lang="en-US" dirty="0">
                <a:solidFill>
                  <a:schemeClr val="bg1">
                    <a:lumMod val="75000"/>
                  </a:schemeClr>
                </a:solidFill>
              </a:rPr>
              <a:t>4</a:t>
            </a:r>
            <a:r>
              <a:rPr lang="en-US" baseline="30000" dirty="0">
                <a:solidFill>
                  <a:schemeClr val="bg1">
                    <a:lumMod val="75000"/>
                  </a:schemeClr>
                </a:solidFill>
              </a:rPr>
              <a:t>th</a:t>
            </a:r>
          </a:p>
        </p:txBody>
      </p:sp>
      <p:sp>
        <p:nvSpPr>
          <p:cNvPr id="67" name="TextBox 66"/>
          <p:cNvSpPr txBox="1"/>
          <p:nvPr/>
        </p:nvSpPr>
        <p:spPr>
          <a:xfrm>
            <a:off x="1886408" y="5417713"/>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sp>
        <p:nvSpPr>
          <p:cNvPr id="68" name="TextBox 67"/>
          <p:cNvSpPr txBox="1"/>
          <p:nvPr/>
        </p:nvSpPr>
        <p:spPr>
          <a:xfrm>
            <a:off x="1865569" y="4962247"/>
            <a:ext cx="449162" cy="369332"/>
          </a:xfrm>
          <a:prstGeom prst="rect">
            <a:avLst/>
          </a:prstGeom>
          <a:noFill/>
        </p:spPr>
        <p:txBody>
          <a:bodyPr wrap="none" rtlCol="0">
            <a:spAutoFit/>
          </a:bodyPr>
          <a:lstStyle/>
          <a:p>
            <a:r>
              <a:rPr lang="en-US" dirty="0">
                <a:solidFill>
                  <a:srgbClr val="0000FF"/>
                </a:solidFill>
              </a:rPr>
              <a:t>3</a:t>
            </a:r>
            <a:r>
              <a:rPr lang="en-US" baseline="30000" dirty="0">
                <a:solidFill>
                  <a:srgbClr val="0000FF"/>
                </a:solidFill>
              </a:rPr>
              <a:t>rd</a:t>
            </a:r>
          </a:p>
        </p:txBody>
      </p:sp>
      <p:cxnSp>
        <p:nvCxnSpPr>
          <p:cNvPr id="32" name="Straight Arrow Connector 31"/>
          <p:cNvCxnSpPr/>
          <p:nvPr/>
        </p:nvCxnSpPr>
        <p:spPr>
          <a:xfrm flipV="1">
            <a:off x="2422701" y="1553080"/>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846251" y="1373883"/>
            <a:ext cx="441146" cy="369332"/>
          </a:xfrm>
          <a:prstGeom prst="rect">
            <a:avLst/>
          </a:prstGeom>
          <a:noFill/>
        </p:spPr>
        <p:txBody>
          <a:bodyPr wrap="none" rtlCol="0">
            <a:spAutoFit/>
          </a:bodyPr>
          <a:lstStyle/>
          <a:p>
            <a:r>
              <a:rPr lang="en-US" dirty="0">
                <a:solidFill>
                  <a:schemeClr val="bg1">
                    <a:lumMod val="75000"/>
                  </a:schemeClr>
                </a:solidFill>
              </a:rPr>
              <a:t>0</a:t>
            </a:r>
            <a:r>
              <a:rPr lang="en-US" baseline="30000" dirty="0">
                <a:solidFill>
                  <a:schemeClr val="bg1">
                    <a:lumMod val="75000"/>
                  </a:schemeClr>
                </a:solidFill>
              </a:rPr>
              <a:t>th</a:t>
            </a:r>
          </a:p>
        </p:txBody>
      </p:sp>
      <p:cxnSp>
        <p:nvCxnSpPr>
          <p:cNvPr id="37" name="Straight Arrow Connector 36"/>
          <p:cNvCxnSpPr/>
          <p:nvPr/>
        </p:nvCxnSpPr>
        <p:spPr>
          <a:xfrm flipV="1">
            <a:off x="2422701" y="1912488"/>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46251" y="1733291"/>
            <a:ext cx="433132" cy="369332"/>
          </a:xfrm>
          <a:prstGeom prst="rect">
            <a:avLst/>
          </a:prstGeom>
          <a:noFill/>
        </p:spPr>
        <p:txBody>
          <a:bodyPr wrap="none" rtlCol="0">
            <a:spAutoFit/>
          </a:bodyPr>
          <a:lstStyle/>
          <a:p>
            <a:r>
              <a:rPr lang="en-US" dirty="0">
                <a:solidFill>
                  <a:schemeClr val="bg1">
                    <a:lumMod val="75000"/>
                  </a:schemeClr>
                </a:solidFill>
              </a:rPr>
              <a:t>1</a:t>
            </a:r>
            <a:r>
              <a:rPr lang="en-US" baseline="30000" dirty="0">
                <a:solidFill>
                  <a:schemeClr val="bg1">
                    <a:lumMod val="75000"/>
                  </a:schemeClr>
                </a:solidFill>
              </a:rPr>
              <a:t>st</a:t>
            </a:r>
          </a:p>
        </p:txBody>
      </p:sp>
      <p:sp>
        <p:nvSpPr>
          <p:cNvPr id="39" name="TextBox 38"/>
          <p:cNvSpPr txBox="1"/>
          <p:nvPr/>
        </p:nvSpPr>
        <p:spPr>
          <a:xfrm>
            <a:off x="4879422" y="1332839"/>
            <a:ext cx="1005404" cy="400110"/>
          </a:xfrm>
          <a:prstGeom prst="rect">
            <a:avLst/>
          </a:prstGeom>
          <a:noFill/>
        </p:spPr>
        <p:txBody>
          <a:bodyPr wrap="none" rtlCol="0">
            <a:spAutoFit/>
          </a:bodyPr>
          <a:lstStyle/>
          <a:p>
            <a:pPr algn="ctr"/>
            <a:r>
              <a:rPr lang="en-US" sz="2000" dirty="0">
                <a:solidFill>
                  <a:schemeClr val="bg1">
                    <a:lumMod val="75000"/>
                  </a:schemeClr>
                </a:solidFill>
              </a:rPr>
              <a:t>‘Piston’</a:t>
            </a:r>
          </a:p>
        </p:txBody>
      </p:sp>
      <p:sp>
        <p:nvSpPr>
          <p:cNvPr id="41" name="TextBox 40"/>
          <p:cNvSpPr txBox="1"/>
          <p:nvPr/>
        </p:nvSpPr>
        <p:spPr>
          <a:xfrm>
            <a:off x="4908277" y="1692247"/>
            <a:ext cx="947696" cy="400110"/>
          </a:xfrm>
          <a:prstGeom prst="rect">
            <a:avLst/>
          </a:prstGeom>
          <a:noFill/>
        </p:spPr>
        <p:txBody>
          <a:bodyPr wrap="none" rtlCol="0">
            <a:spAutoFit/>
          </a:bodyPr>
          <a:lstStyle/>
          <a:p>
            <a:pPr algn="ctr"/>
            <a:r>
              <a:rPr lang="en-US" sz="2000" dirty="0">
                <a:solidFill>
                  <a:schemeClr val="bg1">
                    <a:lumMod val="75000"/>
                  </a:schemeClr>
                </a:solidFill>
              </a:rPr>
              <a:t>‘Prism’</a:t>
            </a:r>
          </a:p>
        </p:txBody>
      </p:sp>
      <p:sp>
        <p:nvSpPr>
          <p:cNvPr id="50" name="TextBox 49"/>
          <p:cNvSpPr txBox="1"/>
          <p:nvPr/>
        </p:nvSpPr>
        <p:spPr>
          <a:xfrm>
            <a:off x="7274004" y="891724"/>
            <a:ext cx="1107996" cy="461665"/>
          </a:xfrm>
          <a:prstGeom prst="rect">
            <a:avLst/>
          </a:prstGeom>
          <a:solidFill>
            <a:schemeClr val="bg1"/>
          </a:solidFill>
        </p:spPr>
        <p:txBody>
          <a:bodyPr wrap="none" rtlCol="0">
            <a:spAutoFit/>
          </a:bodyPr>
          <a:lstStyle/>
          <a:p>
            <a:r>
              <a:rPr lang="en-US" sz="2400" b="1" i="1" dirty="0">
                <a:solidFill>
                  <a:srgbClr val="0000FF"/>
                </a:solidFill>
              </a:rPr>
              <a:t>Shape</a:t>
            </a:r>
          </a:p>
        </p:txBody>
      </p:sp>
      <p:sp>
        <p:nvSpPr>
          <p:cNvPr id="53" name="TextBox 52"/>
          <p:cNvSpPr txBox="1"/>
          <p:nvPr/>
        </p:nvSpPr>
        <p:spPr>
          <a:xfrm>
            <a:off x="1565719" y="2412838"/>
            <a:ext cx="761747" cy="307777"/>
          </a:xfrm>
          <a:prstGeom prst="rect">
            <a:avLst/>
          </a:prstGeom>
          <a:noFill/>
        </p:spPr>
        <p:txBody>
          <a:bodyPr wrap="none" rtlCol="0">
            <a:spAutoFit/>
          </a:bodyPr>
          <a:lstStyle/>
          <a:p>
            <a:r>
              <a:rPr lang="en-US" sz="1400" dirty="0">
                <a:solidFill>
                  <a:schemeClr val="bg1">
                    <a:lumMod val="75000"/>
                  </a:schemeClr>
                </a:solidFill>
              </a:rPr>
              <a:t>Myopia</a:t>
            </a:r>
          </a:p>
        </p:txBody>
      </p:sp>
      <p:sp>
        <p:nvSpPr>
          <p:cNvPr id="59" name="TextBox 58"/>
          <p:cNvSpPr txBox="1"/>
          <p:nvPr/>
        </p:nvSpPr>
        <p:spPr>
          <a:xfrm>
            <a:off x="1479271" y="2638461"/>
            <a:ext cx="1000595" cy="307777"/>
          </a:xfrm>
          <a:prstGeom prst="rect">
            <a:avLst/>
          </a:prstGeom>
          <a:noFill/>
        </p:spPr>
        <p:txBody>
          <a:bodyPr wrap="none" rtlCol="0">
            <a:spAutoFit/>
          </a:bodyPr>
          <a:lstStyle/>
          <a:p>
            <a:r>
              <a:rPr lang="en-US" sz="1400" dirty="0">
                <a:solidFill>
                  <a:schemeClr val="bg1">
                    <a:lumMod val="75000"/>
                  </a:schemeClr>
                </a:solidFill>
              </a:rPr>
              <a:t>Hyperopia</a:t>
            </a:r>
          </a:p>
        </p:txBody>
      </p:sp>
      <p:cxnSp>
        <p:nvCxnSpPr>
          <p:cNvPr id="60" name="Straight Arrow Connector 59"/>
          <p:cNvCxnSpPr>
            <a:stCxn id="53" idx="3"/>
          </p:cNvCxnSpPr>
          <p:nvPr/>
        </p:nvCxnSpPr>
        <p:spPr>
          <a:xfrm>
            <a:off x="2327466" y="2566727"/>
            <a:ext cx="2286253"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9" idx="3"/>
          </p:cNvCxnSpPr>
          <p:nvPr/>
        </p:nvCxnSpPr>
        <p:spPr>
          <a:xfrm>
            <a:off x="2479866" y="2792350"/>
            <a:ext cx="2133600"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394266" y="2424506"/>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sp>
        <p:nvSpPr>
          <p:cNvPr id="63" name="TextBox 62"/>
          <p:cNvSpPr txBox="1"/>
          <p:nvPr/>
        </p:nvSpPr>
        <p:spPr>
          <a:xfrm>
            <a:off x="3394266" y="2638461"/>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sp>
        <p:nvSpPr>
          <p:cNvPr id="69" name="TextBox 68"/>
          <p:cNvSpPr txBox="1"/>
          <p:nvPr/>
        </p:nvSpPr>
        <p:spPr>
          <a:xfrm>
            <a:off x="7437654" y="6336268"/>
            <a:ext cx="1142236" cy="369332"/>
          </a:xfrm>
          <a:prstGeom prst="rect">
            <a:avLst/>
          </a:prstGeom>
          <a:noFill/>
        </p:spPr>
        <p:txBody>
          <a:bodyPr wrap="none" rtlCol="0">
            <a:spAutoFit/>
          </a:bodyPr>
          <a:lstStyle/>
          <a:p>
            <a:pPr algn="ctr"/>
            <a:r>
              <a:rPr lang="en-US" dirty="0"/>
              <a:t>‘Recliner’</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2531" y="4595336"/>
            <a:ext cx="1394269" cy="1756779"/>
          </a:xfrm>
          <a:prstGeom prst="rect">
            <a:avLst/>
          </a:prstGeom>
        </p:spPr>
      </p:pic>
      <p:sp>
        <p:nvSpPr>
          <p:cNvPr id="52" name="TextBox 51"/>
          <p:cNvSpPr txBox="1"/>
          <p:nvPr/>
        </p:nvSpPr>
        <p:spPr>
          <a:xfrm>
            <a:off x="76200" y="3250049"/>
            <a:ext cx="8965712" cy="1169551"/>
          </a:xfrm>
          <a:prstGeom prst="rect">
            <a:avLst/>
          </a:prstGeom>
          <a:solidFill>
            <a:srgbClr val="FFFF00"/>
          </a:solidFill>
        </p:spPr>
        <p:txBody>
          <a:bodyPr wrap="square" rtlCol="0">
            <a:spAutoFit/>
          </a:bodyPr>
          <a:lstStyle/>
          <a:p>
            <a:r>
              <a:rPr lang="en-US" sz="1400" i="1" dirty="0">
                <a:solidFill>
                  <a:srgbClr val="0000FF"/>
                </a:solidFill>
              </a:rPr>
              <a:t>In layman’s terms, what is the problem with the incoming light that leads to the higher-order aberration of coma?</a:t>
            </a:r>
          </a:p>
          <a:p>
            <a:r>
              <a:rPr lang="en-US" sz="1400" dirty="0">
                <a:solidFill>
                  <a:srgbClr val="0000FF"/>
                </a:solidFill>
              </a:rPr>
              <a:t>Coma occurs when </a:t>
            </a:r>
            <a:r>
              <a:rPr lang="en-US" sz="1400" b="1" dirty="0">
                <a:solidFill>
                  <a:srgbClr val="0000FF"/>
                </a:solidFill>
              </a:rPr>
              <a:t>the source of the rays is located off the optical axis</a:t>
            </a:r>
            <a:r>
              <a:rPr lang="en-US" sz="1400" dirty="0">
                <a:solidFill>
                  <a:srgbClr val="0000FF"/>
                </a:solidFill>
              </a:rPr>
              <a:t>. Because of its location, light from this source reaches one side of the pupil before the other. </a:t>
            </a:r>
            <a:r>
              <a:rPr lang="en-US" sz="1400" dirty="0">
                <a:solidFill>
                  <a:srgbClr val="FFFF00"/>
                </a:solidFill>
              </a:rPr>
              <a:t>The result is that rays entering the ‘near’ side and the ‘far’ side of the pupil are focused not at as a single point, but rather as a point with a ‘smear’ attached (not unlike a comet’s tail, which is why the words share a root).</a:t>
            </a:r>
          </a:p>
        </p:txBody>
      </p:sp>
    </p:spTree>
    <p:extLst>
      <p:ext uri="{BB962C8B-B14F-4D97-AF65-F5344CB8AC3E}">
        <p14:creationId xmlns:p14="http://schemas.microsoft.com/office/powerpoint/2010/main" val="300729175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651819"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46" name="Rectangle 45"/>
          <p:cNvSpPr/>
          <p:nvPr/>
        </p:nvSpPr>
        <p:spPr>
          <a:xfrm>
            <a:off x="4728019"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5" name="Rectangle 54"/>
          <p:cNvSpPr/>
          <p:nvPr/>
        </p:nvSpPr>
        <p:spPr>
          <a:xfrm>
            <a:off x="4838627" y="4297154"/>
            <a:ext cx="1262628" cy="488682"/>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6" name="Rectangle 55"/>
          <p:cNvSpPr/>
          <p:nvPr/>
        </p:nvSpPr>
        <p:spPr>
          <a:xfrm>
            <a:off x="4952808" y="49530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57" name="Rectangle 56"/>
          <p:cNvSpPr/>
          <p:nvPr/>
        </p:nvSpPr>
        <p:spPr>
          <a:xfrm>
            <a:off x="4975983" y="54102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4" name="Rectangle 53"/>
          <p:cNvSpPr/>
          <p:nvPr/>
        </p:nvSpPr>
        <p:spPr>
          <a:xfrm>
            <a:off x="4838627"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9" name="TextBox 8"/>
          <p:cNvSpPr txBox="1"/>
          <p:nvPr/>
        </p:nvSpPr>
        <p:spPr>
          <a:xfrm>
            <a:off x="4838627" y="2133600"/>
            <a:ext cx="1125629" cy="400110"/>
          </a:xfrm>
          <a:prstGeom prst="rect">
            <a:avLst/>
          </a:prstGeom>
          <a:noFill/>
        </p:spPr>
        <p:txBody>
          <a:bodyPr wrap="none" rtlCol="0">
            <a:spAutoFit/>
          </a:bodyPr>
          <a:lstStyle/>
          <a:p>
            <a:r>
              <a:rPr lang="en-US" sz="2000" dirty="0">
                <a:solidFill>
                  <a:schemeClr val="bg1">
                    <a:lumMod val="75000"/>
                  </a:schemeClr>
                </a:solidFill>
              </a:rPr>
              <a:t>Defocus</a:t>
            </a:r>
          </a:p>
        </p:txBody>
      </p:sp>
      <p:sp>
        <p:nvSpPr>
          <p:cNvPr id="10" name="TextBox 9"/>
          <p:cNvSpPr txBox="1"/>
          <p:nvPr/>
        </p:nvSpPr>
        <p:spPr>
          <a:xfrm>
            <a:off x="4838627" y="3276600"/>
            <a:ext cx="1127232" cy="400110"/>
          </a:xfrm>
          <a:prstGeom prst="rect">
            <a:avLst/>
          </a:prstGeom>
          <a:noFill/>
        </p:spPr>
        <p:txBody>
          <a:bodyPr wrap="none" rtlCol="0">
            <a:spAutoFit/>
          </a:bodyPr>
          <a:lstStyle/>
          <a:p>
            <a:r>
              <a:rPr lang="en-US" sz="2000" dirty="0">
                <a:solidFill>
                  <a:schemeClr val="bg1">
                    <a:lumMod val="75000"/>
                  </a:schemeClr>
                </a:solidFill>
              </a:rPr>
              <a:t>Cylinder</a:t>
            </a:r>
          </a:p>
        </p:txBody>
      </p:sp>
      <p:sp>
        <p:nvSpPr>
          <p:cNvPr id="11" name="TextBox 10"/>
          <p:cNvSpPr txBox="1"/>
          <p:nvPr/>
        </p:nvSpPr>
        <p:spPr>
          <a:xfrm>
            <a:off x="11602" y="893430"/>
            <a:ext cx="4012637" cy="461665"/>
          </a:xfrm>
          <a:prstGeom prst="rect">
            <a:avLst/>
          </a:prstGeom>
          <a:noFill/>
        </p:spPr>
        <p:txBody>
          <a:bodyPr wrap="none" rtlCol="0">
            <a:spAutoFit/>
          </a:bodyPr>
          <a:lstStyle/>
          <a:p>
            <a:pPr algn="ctr"/>
            <a:r>
              <a:rPr lang="en-US" sz="2400" b="1" i="1" dirty="0">
                <a:solidFill>
                  <a:srgbClr val="0000FF"/>
                </a:solidFill>
              </a:rPr>
              <a:t>Zernike Polynomial Order</a:t>
            </a:r>
          </a:p>
        </p:txBody>
      </p:sp>
      <p:sp>
        <p:nvSpPr>
          <p:cNvPr id="33" name="TextBox 32"/>
          <p:cNvSpPr txBox="1"/>
          <p:nvPr/>
        </p:nvSpPr>
        <p:spPr>
          <a:xfrm>
            <a:off x="4652072" y="2438400"/>
            <a:ext cx="1489510" cy="307777"/>
          </a:xfrm>
          <a:prstGeom prst="rect">
            <a:avLst/>
          </a:prstGeom>
          <a:noFill/>
        </p:spPr>
        <p:txBody>
          <a:bodyPr wrap="none" rtlCol="0">
            <a:spAutoFit/>
          </a:bodyPr>
          <a:lstStyle/>
          <a:p>
            <a:r>
              <a:rPr lang="en-US" sz="1400" i="1" dirty="0">
                <a:solidFill>
                  <a:schemeClr val="bg1">
                    <a:lumMod val="75000"/>
                  </a:schemeClr>
                </a:solidFill>
              </a:rPr>
              <a:t>Positive</a:t>
            </a:r>
            <a:r>
              <a:rPr lang="en-US" sz="1400" dirty="0">
                <a:solidFill>
                  <a:schemeClr val="bg1">
                    <a:lumMod val="75000"/>
                  </a:schemeClr>
                </a:solidFill>
              </a:rPr>
              <a:t> defocus</a:t>
            </a:r>
          </a:p>
        </p:txBody>
      </p:sp>
      <p:sp>
        <p:nvSpPr>
          <p:cNvPr id="34" name="TextBox 33"/>
          <p:cNvSpPr txBox="1"/>
          <p:nvPr/>
        </p:nvSpPr>
        <p:spPr>
          <a:xfrm>
            <a:off x="4651819" y="2664023"/>
            <a:ext cx="1568058" cy="307777"/>
          </a:xfrm>
          <a:prstGeom prst="rect">
            <a:avLst/>
          </a:prstGeom>
          <a:noFill/>
        </p:spPr>
        <p:txBody>
          <a:bodyPr wrap="none" rtlCol="0">
            <a:spAutoFit/>
          </a:bodyPr>
          <a:lstStyle/>
          <a:p>
            <a:r>
              <a:rPr lang="en-US" sz="1400" i="1" dirty="0">
                <a:solidFill>
                  <a:schemeClr val="bg1">
                    <a:lumMod val="75000"/>
                  </a:schemeClr>
                </a:solidFill>
              </a:rPr>
              <a:t>Negative</a:t>
            </a:r>
            <a:r>
              <a:rPr lang="en-US" sz="1400" dirty="0">
                <a:solidFill>
                  <a:schemeClr val="bg1">
                    <a:lumMod val="75000"/>
                  </a:schemeClr>
                </a:solidFill>
              </a:rPr>
              <a:t> defocus</a:t>
            </a:r>
          </a:p>
        </p:txBody>
      </p:sp>
      <p:sp>
        <p:nvSpPr>
          <p:cNvPr id="16" name="Slide Number Placeholder 15"/>
          <p:cNvSpPr>
            <a:spLocks noGrp="1"/>
          </p:cNvSpPr>
          <p:nvPr>
            <p:ph type="sldNum" sz="quarter" idx="12"/>
          </p:nvPr>
        </p:nvSpPr>
        <p:spPr/>
        <p:txBody>
          <a:bodyPr/>
          <a:lstStyle/>
          <a:p>
            <a:pPr>
              <a:defRPr/>
            </a:pPr>
            <a:fld id="{AA4EBA92-F27F-4AF1-A344-7473978F126B}" type="slidenum">
              <a:rPr lang="en-US" altLang="en-US" smtClean="0"/>
              <a:pPr>
                <a:defRPr/>
              </a:pPr>
              <a:t>117</a:t>
            </a:fld>
            <a:endParaRPr lang="en-US" altLang="en-US"/>
          </a:p>
        </p:txBody>
      </p:sp>
      <p:sp>
        <p:nvSpPr>
          <p:cNvPr id="40" name="TextBox 39"/>
          <p:cNvSpPr txBox="1"/>
          <p:nvPr/>
        </p:nvSpPr>
        <p:spPr>
          <a:xfrm>
            <a:off x="4762427" y="4297154"/>
            <a:ext cx="1338828" cy="579646"/>
          </a:xfrm>
          <a:prstGeom prst="rect">
            <a:avLst/>
          </a:prstGeom>
          <a:noFill/>
        </p:spPr>
        <p:txBody>
          <a:bodyPr wrap="none" rtlCol="0">
            <a:spAutoFit/>
          </a:bodyPr>
          <a:lstStyle/>
          <a:p>
            <a:pPr algn="ctr">
              <a:lnSpc>
                <a:spcPts val="1900"/>
              </a:lnSpc>
            </a:pPr>
            <a:r>
              <a:rPr lang="en-US" sz="2000" dirty="0">
                <a:solidFill>
                  <a:schemeClr val="bg1">
                    <a:lumMod val="75000"/>
                  </a:schemeClr>
                </a:solidFill>
              </a:rPr>
              <a:t>Spherical</a:t>
            </a:r>
          </a:p>
          <a:p>
            <a:pPr algn="ctr">
              <a:lnSpc>
                <a:spcPts val="1900"/>
              </a:lnSpc>
            </a:pPr>
            <a:r>
              <a:rPr lang="en-US" sz="2000" dirty="0">
                <a:solidFill>
                  <a:schemeClr val="bg1">
                    <a:lumMod val="75000"/>
                  </a:schemeClr>
                </a:solidFill>
              </a:rPr>
              <a:t>aberration</a:t>
            </a:r>
          </a:p>
        </p:txBody>
      </p:sp>
      <p:sp>
        <p:nvSpPr>
          <p:cNvPr id="42" name="TextBox 41"/>
          <p:cNvSpPr txBox="1"/>
          <p:nvPr/>
        </p:nvSpPr>
        <p:spPr>
          <a:xfrm>
            <a:off x="4952808" y="4933890"/>
            <a:ext cx="869149" cy="400110"/>
          </a:xfrm>
          <a:prstGeom prst="rect">
            <a:avLst/>
          </a:prstGeom>
          <a:noFill/>
        </p:spPr>
        <p:txBody>
          <a:bodyPr wrap="none" rtlCol="0">
            <a:spAutoFit/>
          </a:bodyPr>
          <a:lstStyle/>
          <a:p>
            <a:pPr algn="ctr"/>
            <a:r>
              <a:rPr lang="en-US" sz="2000" dirty="0">
                <a:solidFill>
                  <a:srgbClr val="0000FF"/>
                </a:solidFill>
              </a:rPr>
              <a:t>Coma</a:t>
            </a:r>
          </a:p>
        </p:txBody>
      </p:sp>
      <p:sp>
        <p:nvSpPr>
          <p:cNvPr id="43" name="TextBox 42"/>
          <p:cNvSpPr txBox="1"/>
          <p:nvPr/>
        </p:nvSpPr>
        <p:spPr>
          <a:xfrm>
            <a:off x="4956619" y="5410200"/>
            <a:ext cx="888513" cy="400110"/>
          </a:xfrm>
          <a:prstGeom prst="rect">
            <a:avLst/>
          </a:prstGeom>
          <a:noFill/>
        </p:spPr>
        <p:txBody>
          <a:bodyPr wrap="none" rtlCol="0">
            <a:spAutoFit/>
          </a:bodyPr>
          <a:lstStyle/>
          <a:p>
            <a:pPr algn="ctr"/>
            <a:r>
              <a:rPr lang="en-US" sz="2000" dirty="0">
                <a:solidFill>
                  <a:schemeClr val="bg1">
                    <a:lumMod val="75000"/>
                  </a:schemeClr>
                </a:solidFill>
              </a:rPr>
              <a:t>Trefoil</a:t>
            </a:r>
          </a:p>
        </p:txBody>
      </p:sp>
      <p:sp>
        <p:nvSpPr>
          <p:cNvPr id="44" name="TextBox 43"/>
          <p:cNvSpPr txBox="1"/>
          <p:nvPr/>
        </p:nvSpPr>
        <p:spPr>
          <a:xfrm>
            <a:off x="4418538" y="5867400"/>
            <a:ext cx="2210862" cy="707886"/>
          </a:xfrm>
          <a:prstGeom prst="rect">
            <a:avLst/>
          </a:prstGeom>
          <a:noFill/>
        </p:spPr>
        <p:txBody>
          <a:bodyPr wrap="none" rtlCol="0">
            <a:spAutoFit/>
          </a:bodyPr>
          <a:lstStyle/>
          <a:p>
            <a:pPr algn="ctr"/>
            <a:r>
              <a:rPr lang="en-US" sz="2000" dirty="0">
                <a:solidFill>
                  <a:schemeClr val="bg1">
                    <a:lumMod val="75000"/>
                  </a:schemeClr>
                </a:solidFill>
              </a:rPr>
              <a:t>(Others, less</a:t>
            </a:r>
          </a:p>
          <a:p>
            <a:pPr algn="ctr"/>
            <a:r>
              <a:rPr lang="en-US" sz="2000" dirty="0">
                <a:solidFill>
                  <a:schemeClr val="bg1">
                    <a:lumMod val="75000"/>
                  </a:schemeClr>
                </a:solidFill>
              </a:rPr>
              <a:t>clinically relevant)</a:t>
            </a:r>
          </a:p>
        </p:txBody>
      </p:sp>
      <p:cxnSp>
        <p:nvCxnSpPr>
          <p:cNvPr id="47" name="Straight Arrow Connector 46"/>
          <p:cNvCxnSpPr>
            <a:endCxn id="40" idx="1"/>
          </p:cNvCxnSpPr>
          <p:nvPr/>
        </p:nvCxnSpPr>
        <p:spPr>
          <a:xfrm flipV="1">
            <a:off x="2459445" y="4586977"/>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459445" y="5133945"/>
            <a:ext cx="2443632"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43" idx="1"/>
          </p:cNvCxnSpPr>
          <p:nvPr/>
        </p:nvCxnSpPr>
        <p:spPr>
          <a:xfrm>
            <a:off x="2459445" y="5606335"/>
            <a:ext cx="2497174" cy="392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72" name="TextBox 71"/>
          <p:cNvSpPr txBox="1"/>
          <p:nvPr/>
        </p:nvSpPr>
        <p:spPr>
          <a:xfrm>
            <a:off x="4499419" y="906958"/>
            <a:ext cx="1737976" cy="461665"/>
          </a:xfrm>
          <a:prstGeom prst="rect">
            <a:avLst/>
          </a:prstGeom>
          <a:noFill/>
        </p:spPr>
        <p:txBody>
          <a:bodyPr wrap="none" rtlCol="0">
            <a:spAutoFit/>
          </a:bodyPr>
          <a:lstStyle/>
          <a:p>
            <a:r>
              <a:rPr lang="en-US" sz="2400" b="1" i="1" dirty="0"/>
              <a:t>New Lingo</a:t>
            </a:r>
          </a:p>
        </p:txBody>
      </p:sp>
      <p:cxnSp>
        <p:nvCxnSpPr>
          <p:cNvPr id="51" name="Straight Arrow Connector 50"/>
          <p:cNvCxnSpPr/>
          <p:nvPr/>
        </p:nvCxnSpPr>
        <p:spPr>
          <a:xfrm flipV="1">
            <a:off x="2442019" y="2353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2442019" y="3496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65569" y="2174644"/>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5" name="TextBox 64"/>
          <p:cNvSpPr txBox="1"/>
          <p:nvPr/>
        </p:nvSpPr>
        <p:spPr>
          <a:xfrm>
            <a:off x="1865569" y="3307378"/>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6" name="TextBox 65"/>
          <p:cNvSpPr txBox="1"/>
          <p:nvPr/>
        </p:nvSpPr>
        <p:spPr>
          <a:xfrm>
            <a:off x="1865569" y="4402311"/>
            <a:ext cx="441146" cy="369332"/>
          </a:xfrm>
          <a:prstGeom prst="rect">
            <a:avLst/>
          </a:prstGeom>
          <a:noFill/>
        </p:spPr>
        <p:txBody>
          <a:bodyPr wrap="none" rtlCol="0">
            <a:spAutoFit/>
          </a:bodyPr>
          <a:lstStyle/>
          <a:p>
            <a:r>
              <a:rPr lang="en-US" dirty="0">
                <a:solidFill>
                  <a:schemeClr val="bg1">
                    <a:lumMod val="75000"/>
                  </a:schemeClr>
                </a:solidFill>
              </a:rPr>
              <a:t>4</a:t>
            </a:r>
            <a:r>
              <a:rPr lang="en-US" baseline="30000" dirty="0">
                <a:solidFill>
                  <a:schemeClr val="bg1">
                    <a:lumMod val="75000"/>
                  </a:schemeClr>
                </a:solidFill>
              </a:rPr>
              <a:t>th</a:t>
            </a:r>
          </a:p>
        </p:txBody>
      </p:sp>
      <p:sp>
        <p:nvSpPr>
          <p:cNvPr id="67" name="TextBox 66"/>
          <p:cNvSpPr txBox="1"/>
          <p:nvPr/>
        </p:nvSpPr>
        <p:spPr>
          <a:xfrm>
            <a:off x="1886408" y="5417713"/>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sp>
        <p:nvSpPr>
          <p:cNvPr id="68" name="TextBox 67"/>
          <p:cNvSpPr txBox="1"/>
          <p:nvPr/>
        </p:nvSpPr>
        <p:spPr>
          <a:xfrm>
            <a:off x="1865569" y="4962247"/>
            <a:ext cx="449162" cy="369332"/>
          </a:xfrm>
          <a:prstGeom prst="rect">
            <a:avLst/>
          </a:prstGeom>
          <a:noFill/>
        </p:spPr>
        <p:txBody>
          <a:bodyPr wrap="none" rtlCol="0">
            <a:spAutoFit/>
          </a:bodyPr>
          <a:lstStyle/>
          <a:p>
            <a:r>
              <a:rPr lang="en-US" dirty="0">
                <a:solidFill>
                  <a:srgbClr val="0000FF"/>
                </a:solidFill>
              </a:rPr>
              <a:t>3</a:t>
            </a:r>
            <a:r>
              <a:rPr lang="en-US" baseline="30000" dirty="0">
                <a:solidFill>
                  <a:srgbClr val="0000FF"/>
                </a:solidFill>
              </a:rPr>
              <a:t>rd</a:t>
            </a:r>
          </a:p>
        </p:txBody>
      </p:sp>
      <p:cxnSp>
        <p:nvCxnSpPr>
          <p:cNvPr id="32" name="Straight Arrow Connector 31"/>
          <p:cNvCxnSpPr/>
          <p:nvPr/>
        </p:nvCxnSpPr>
        <p:spPr>
          <a:xfrm flipV="1">
            <a:off x="2422701" y="1553080"/>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846251" y="1373883"/>
            <a:ext cx="441146" cy="369332"/>
          </a:xfrm>
          <a:prstGeom prst="rect">
            <a:avLst/>
          </a:prstGeom>
          <a:noFill/>
        </p:spPr>
        <p:txBody>
          <a:bodyPr wrap="none" rtlCol="0">
            <a:spAutoFit/>
          </a:bodyPr>
          <a:lstStyle/>
          <a:p>
            <a:r>
              <a:rPr lang="en-US" dirty="0">
                <a:solidFill>
                  <a:schemeClr val="bg1">
                    <a:lumMod val="75000"/>
                  </a:schemeClr>
                </a:solidFill>
              </a:rPr>
              <a:t>0</a:t>
            </a:r>
            <a:r>
              <a:rPr lang="en-US" baseline="30000" dirty="0">
                <a:solidFill>
                  <a:schemeClr val="bg1">
                    <a:lumMod val="75000"/>
                  </a:schemeClr>
                </a:solidFill>
              </a:rPr>
              <a:t>th</a:t>
            </a:r>
          </a:p>
        </p:txBody>
      </p:sp>
      <p:cxnSp>
        <p:nvCxnSpPr>
          <p:cNvPr id="37" name="Straight Arrow Connector 36"/>
          <p:cNvCxnSpPr/>
          <p:nvPr/>
        </p:nvCxnSpPr>
        <p:spPr>
          <a:xfrm flipV="1">
            <a:off x="2422701" y="1912488"/>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46251" y="1733291"/>
            <a:ext cx="433132" cy="369332"/>
          </a:xfrm>
          <a:prstGeom prst="rect">
            <a:avLst/>
          </a:prstGeom>
          <a:noFill/>
        </p:spPr>
        <p:txBody>
          <a:bodyPr wrap="none" rtlCol="0">
            <a:spAutoFit/>
          </a:bodyPr>
          <a:lstStyle/>
          <a:p>
            <a:r>
              <a:rPr lang="en-US" dirty="0">
                <a:solidFill>
                  <a:schemeClr val="bg1">
                    <a:lumMod val="75000"/>
                  </a:schemeClr>
                </a:solidFill>
              </a:rPr>
              <a:t>1</a:t>
            </a:r>
            <a:r>
              <a:rPr lang="en-US" baseline="30000" dirty="0">
                <a:solidFill>
                  <a:schemeClr val="bg1">
                    <a:lumMod val="75000"/>
                  </a:schemeClr>
                </a:solidFill>
              </a:rPr>
              <a:t>st</a:t>
            </a:r>
          </a:p>
        </p:txBody>
      </p:sp>
      <p:sp>
        <p:nvSpPr>
          <p:cNvPr id="39" name="TextBox 38"/>
          <p:cNvSpPr txBox="1"/>
          <p:nvPr/>
        </p:nvSpPr>
        <p:spPr>
          <a:xfrm>
            <a:off x="4879422" y="1332839"/>
            <a:ext cx="1005404" cy="400110"/>
          </a:xfrm>
          <a:prstGeom prst="rect">
            <a:avLst/>
          </a:prstGeom>
          <a:noFill/>
        </p:spPr>
        <p:txBody>
          <a:bodyPr wrap="none" rtlCol="0">
            <a:spAutoFit/>
          </a:bodyPr>
          <a:lstStyle/>
          <a:p>
            <a:pPr algn="ctr"/>
            <a:r>
              <a:rPr lang="en-US" sz="2000" dirty="0">
                <a:solidFill>
                  <a:schemeClr val="bg1">
                    <a:lumMod val="75000"/>
                  </a:schemeClr>
                </a:solidFill>
              </a:rPr>
              <a:t>‘Piston’</a:t>
            </a:r>
          </a:p>
        </p:txBody>
      </p:sp>
      <p:sp>
        <p:nvSpPr>
          <p:cNvPr id="41" name="TextBox 40"/>
          <p:cNvSpPr txBox="1"/>
          <p:nvPr/>
        </p:nvSpPr>
        <p:spPr>
          <a:xfrm>
            <a:off x="4908277" y="1692247"/>
            <a:ext cx="947696" cy="400110"/>
          </a:xfrm>
          <a:prstGeom prst="rect">
            <a:avLst/>
          </a:prstGeom>
          <a:noFill/>
        </p:spPr>
        <p:txBody>
          <a:bodyPr wrap="none" rtlCol="0">
            <a:spAutoFit/>
          </a:bodyPr>
          <a:lstStyle/>
          <a:p>
            <a:pPr algn="ctr"/>
            <a:r>
              <a:rPr lang="en-US" sz="2000" dirty="0">
                <a:solidFill>
                  <a:schemeClr val="bg1">
                    <a:lumMod val="75000"/>
                  </a:schemeClr>
                </a:solidFill>
              </a:rPr>
              <a:t>‘Prism’</a:t>
            </a:r>
          </a:p>
        </p:txBody>
      </p:sp>
      <p:sp>
        <p:nvSpPr>
          <p:cNvPr id="50" name="TextBox 49"/>
          <p:cNvSpPr txBox="1"/>
          <p:nvPr/>
        </p:nvSpPr>
        <p:spPr>
          <a:xfrm>
            <a:off x="7274004" y="891724"/>
            <a:ext cx="1107996" cy="461665"/>
          </a:xfrm>
          <a:prstGeom prst="rect">
            <a:avLst/>
          </a:prstGeom>
          <a:solidFill>
            <a:schemeClr val="bg1"/>
          </a:solidFill>
        </p:spPr>
        <p:txBody>
          <a:bodyPr wrap="none" rtlCol="0">
            <a:spAutoFit/>
          </a:bodyPr>
          <a:lstStyle/>
          <a:p>
            <a:r>
              <a:rPr lang="en-US" sz="2400" b="1" i="1" dirty="0">
                <a:solidFill>
                  <a:srgbClr val="0000FF"/>
                </a:solidFill>
              </a:rPr>
              <a:t>Shape</a:t>
            </a:r>
          </a:p>
        </p:txBody>
      </p:sp>
      <p:sp>
        <p:nvSpPr>
          <p:cNvPr id="53" name="TextBox 52"/>
          <p:cNvSpPr txBox="1"/>
          <p:nvPr/>
        </p:nvSpPr>
        <p:spPr>
          <a:xfrm>
            <a:off x="1565719" y="2412838"/>
            <a:ext cx="761747" cy="307777"/>
          </a:xfrm>
          <a:prstGeom prst="rect">
            <a:avLst/>
          </a:prstGeom>
          <a:noFill/>
        </p:spPr>
        <p:txBody>
          <a:bodyPr wrap="none" rtlCol="0">
            <a:spAutoFit/>
          </a:bodyPr>
          <a:lstStyle/>
          <a:p>
            <a:r>
              <a:rPr lang="en-US" sz="1400" dirty="0">
                <a:solidFill>
                  <a:schemeClr val="bg1">
                    <a:lumMod val="75000"/>
                  </a:schemeClr>
                </a:solidFill>
              </a:rPr>
              <a:t>Myopia</a:t>
            </a:r>
          </a:p>
        </p:txBody>
      </p:sp>
      <p:sp>
        <p:nvSpPr>
          <p:cNvPr id="59" name="TextBox 58"/>
          <p:cNvSpPr txBox="1"/>
          <p:nvPr/>
        </p:nvSpPr>
        <p:spPr>
          <a:xfrm>
            <a:off x="1479271" y="2638461"/>
            <a:ext cx="1000595" cy="307777"/>
          </a:xfrm>
          <a:prstGeom prst="rect">
            <a:avLst/>
          </a:prstGeom>
          <a:noFill/>
        </p:spPr>
        <p:txBody>
          <a:bodyPr wrap="none" rtlCol="0">
            <a:spAutoFit/>
          </a:bodyPr>
          <a:lstStyle/>
          <a:p>
            <a:r>
              <a:rPr lang="en-US" sz="1400" dirty="0">
                <a:solidFill>
                  <a:schemeClr val="bg1">
                    <a:lumMod val="75000"/>
                  </a:schemeClr>
                </a:solidFill>
              </a:rPr>
              <a:t>Hyperopia</a:t>
            </a:r>
          </a:p>
        </p:txBody>
      </p:sp>
      <p:cxnSp>
        <p:nvCxnSpPr>
          <p:cNvPr id="60" name="Straight Arrow Connector 59"/>
          <p:cNvCxnSpPr>
            <a:stCxn id="53" idx="3"/>
          </p:cNvCxnSpPr>
          <p:nvPr/>
        </p:nvCxnSpPr>
        <p:spPr>
          <a:xfrm>
            <a:off x="2327466" y="2566727"/>
            <a:ext cx="2286253"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9" idx="3"/>
          </p:cNvCxnSpPr>
          <p:nvPr/>
        </p:nvCxnSpPr>
        <p:spPr>
          <a:xfrm>
            <a:off x="2479866" y="2792350"/>
            <a:ext cx="2133600"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394266" y="2424506"/>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sp>
        <p:nvSpPr>
          <p:cNvPr id="63" name="TextBox 62"/>
          <p:cNvSpPr txBox="1"/>
          <p:nvPr/>
        </p:nvSpPr>
        <p:spPr>
          <a:xfrm>
            <a:off x="3394266" y="2638461"/>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sp>
        <p:nvSpPr>
          <p:cNvPr id="69" name="TextBox 68"/>
          <p:cNvSpPr txBox="1"/>
          <p:nvPr/>
        </p:nvSpPr>
        <p:spPr>
          <a:xfrm>
            <a:off x="7437654" y="6336268"/>
            <a:ext cx="1142236" cy="369332"/>
          </a:xfrm>
          <a:prstGeom prst="rect">
            <a:avLst/>
          </a:prstGeom>
          <a:noFill/>
        </p:spPr>
        <p:txBody>
          <a:bodyPr wrap="none" rtlCol="0">
            <a:spAutoFit/>
          </a:bodyPr>
          <a:lstStyle/>
          <a:p>
            <a:pPr algn="ctr"/>
            <a:r>
              <a:rPr lang="en-US" dirty="0"/>
              <a:t>‘Recliner’</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2531" y="4595336"/>
            <a:ext cx="1394269" cy="1756779"/>
          </a:xfrm>
          <a:prstGeom prst="rect">
            <a:avLst/>
          </a:prstGeom>
        </p:spPr>
      </p:pic>
      <p:sp>
        <p:nvSpPr>
          <p:cNvPr id="52" name="TextBox 51"/>
          <p:cNvSpPr txBox="1"/>
          <p:nvPr/>
        </p:nvSpPr>
        <p:spPr>
          <a:xfrm>
            <a:off x="76200" y="3250049"/>
            <a:ext cx="8965712" cy="1169551"/>
          </a:xfrm>
          <a:prstGeom prst="rect">
            <a:avLst/>
          </a:prstGeom>
          <a:solidFill>
            <a:srgbClr val="FFFF00"/>
          </a:solidFill>
        </p:spPr>
        <p:txBody>
          <a:bodyPr wrap="square" rtlCol="0">
            <a:spAutoFit/>
          </a:bodyPr>
          <a:lstStyle/>
          <a:p>
            <a:r>
              <a:rPr lang="en-US" sz="1400" i="1" dirty="0">
                <a:solidFill>
                  <a:srgbClr val="0000FF"/>
                </a:solidFill>
              </a:rPr>
              <a:t>In layman’s terms, what is the problem with the incoming light that leads to the higher-order aberration of coma?</a:t>
            </a:r>
          </a:p>
          <a:p>
            <a:r>
              <a:rPr lang="en-US" sz="1400" dirty="0">
                <a:solidFill>
                  <a:srgbClr val="0000FF"/>
                </a:solidFill>
              </a:rPr>
              <a:t>Coma occurs when </a:t>
            </a:r>
            <a:r>
              <a:rPr lang="en-US" sz="1400" b="1" dirty="0">
                <a:solidFill>
                  <a:srgbClr val="0000FF"/>
                </a:solidFill>
              </a:rPr>
              <a:t>the source of the rays is located off the optical axis</a:t>
            </a:r>
            <a:r>
              <a:rPr lang="en-US" sz="1400" dirty="0">
                <a:solidFill>
                  <a:srgbClr val="0000FF"/>
                </a:solidFill>
              </a:rPr>
              <a:t>. Because of its location, light from this source reaches one side of the pupil before the other. </a:t>
            </a:r>
            <a:r>
              <a:rPr lang="en-US" sz="1400" dirty="0"/>
              <a:t>The result is that rays entering the ‘near’ side and the ‘far’ side of the pupil are focused not at as a single point, but rather as a point with a ‘smear’ attached (not unlike a comet’s tail, which is why the words share a root).</a:t>
            </a:r>
          </a:p>
        </p:txBody>
      </p:sp>
    </p:spTree>
    <p:extLst>
      <p:ext uri="{BB962C8B-B14F-4D97-AF65-F5344CB8AC3E}">
        <p14:creationId xmlns:p14="http://schemas.microsoft.com/office/powerpoint/2010/main" val="305704832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651819"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46" name="Rectangle 45"/>
          <p:cNvSpPr/>
          <p:nvPr/>
        </p:nvSpPr>
        <p:spPr>
          <a:xfrm>
            <a:off x="4728019"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5" name="Rectangle 54"/>
          <p:cNvSpPr/>
          <p:nvPr/>
        </p:nvSpPr>
        <p:spPr>
          <a:xfrm>
            <a:off x="4838627" y="4297154"/>
            <a:ext cx="1262628" cy="488682"/>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6" name="Rectangle 55"/>
          <p:cNvSpPr/>
          <p:nvPr/>
        </p:nvSpPr>
        <p:spPr>
          <a:xfrm>
            <a:off x="4952808" y="49530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7" name="Rectangle 56"/>
          <p:cNvSpPr/>
          <p:nvPr/>
        </p:nvSpPr>
        <p:spPr>
          <a:xfrm>
            <a:off x="4975983" y="54102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54" name="Rectangle 53"/>
          <p:cNvSpPr/>
          <p:nvPr/>
        </p:nvSpPr>
        <p:spPr>
          <a:xfrm>
            <a:off x="4838627"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9" name="TextBox 8"/>
          <p:cNvSpPr txBox="1"/>
          <p:nvPr/>
        </p:nvSpPr>
        <p:spPr>
          <a:xfrm>
            <a:off x="4838627" y="2133600"/>
            <a:ext cx="1125629" cy="400110"/>
          </a:xfrm>
          <a:prstGeom prst="rect">
            <a:avLst/>
          </a:prstGeom>
          <a:noFill/>
        </p:spPr>
        <p:txBody>
          <a:bodyPr wrap="none" rtlCol="0">
            <a:spAutoFit/>
          </a:bodyPr>
          <a:lstStyle/>
          <a:p>
            <a:r>
              <a:rPr lang="en-US" sz="2000" dirty="0">
                <a:solidFill>
                  <a:schemeClr val="bg1">
                    <a:lumMod val="75000"/>
                  </a:schemeClr>
                </a:solidFill>
              </a:rPr>
              <a:t>Defocus</a:t>
            </a:r>
          </a:p>
        </p:txBody>
      </p:sp>
      <p:sp>
        <p:nvSpPr>
          <p:cNvPr id="10" name="TextBox 9"/>
          <p:cNvSpPr txBox="1"/>
          <p:nvPr/>
        </p:nvSpPr>
        <p:spPr>
          <a:xfrm>
            <a:off x="4838627" y="3276600"/>
            <a:ext cx="1127232" cy="400110"/>
          </a:xfrm>
          <a:prstGeom prst="rect">
            <a:avLst/>
          </a:prstGeom>
          <a:noFill/>
        </p:spPr>
        <p:txBody>
          <a:bodyPr wrap="none" rtlCol="0">
            <a:spAutoFit/>
          </a:bodyPr>
          <a:lstStyle/>
          <a:p>
            <a:r>
              <a:rPr lang="en-US" sz="2000" dirty="0">
                <a:solidFill>
                  <a:schemeClr val="bg1">
                    <a:lumMod val="75000"/>
                  </a:schemeClr>
                </a:solidFill>
              </a:rPr>
              <a:t>Cylinder</a:t>
            </a:r>
          </a:p>
        </p:txBody>
      </p:sp>
      <p:sp>
        <p:nvSpPr>
          <p:cNvPr id="11" name="TextBox 10"/>
          <p:cNvSpPr txBox="1"/>
          <p:nvPr/>
        </p:nvSpPr>
        <p:spPr>
          <a:xfrm>
            <a:off x="11602" y="893430"/>
            <a:ext cx="4012637" cy="461665"/>
          </a:xfrm>
          <a:prstGeom prst="rect">
            <a:avLst/>
          </a:prstGeom>
          <a:noFill/>
        </p:spPr>
        <p:txBody>
          <a:bodyPr wrap="none" rtlCol="0">
            <a:spAutoFit/>
          </a:bodyPr>
          <a:lstStyle/>
          <a:p>
            <a:pPr algn="ctr"/>
            <a:r>
              <a:rPr lang="en-US" sz="2400" b="1" i="1" dirty="0">
                <a:solidFill>
                  <a:srgbClr val="0000FF"/>
                </a:solidFill>
              </a:rPr>
              <a:t>Zernike Polynomial Order</a:t>
            </a:r>
          </a:p>
        </p:txBody>
      </p:sp>
      <p:sp>
        <p:nvSpPr>
          <p:cNvPr id="33" name="TextBox 32"/>
          <p:cNvSpPr txBox="1"/>
          <p:nvPr/>
        </p:nvSpPr>
        <p:spPr>
          <a:xfrm>
            <a:off x="4652072" y="2438400"/>
            <a:ext cx="1489510" cy="307777"/>
          </a:xfrm>
          <a:prstGeom prst="rect">
            <a:avLst/>
          </a:prstGeom>
          <a:noFill/>
        </p:spPr>
        <p:txBody>
          <a:bodyPr wrap="none" rtlCol="0">
            <a:spAutoFit/>
          </a:bodyPr>
          <a:lstStyle/>
          <a:p>
            <a:r>
              <a:rPr lang="en-US" sz="1400" i="1" dirty="0">
                <a:solidFill>
                  <a:schemeClr val="bg1">
                    <a:lumMod val="75000"/>
                  </a:schemeClr>
                </a:solidFill>
              </a:rPr>
              <a:t>Positive</a:t>
            </a:r>
            <a:r>
              <a:rPr lang="en-US" sz="1400" dirty="0">
                <a:solidFill>
                  <a:schemeClr val="bg1">
                    <a:lumMod val="75000"/>
                  </a:schemeClr>
                </a:solidFill>
              </a:rPr>
              <a:t> defocus</a:t>
            </a:r>
          </a:p>
        </p:txBody>
      </p:sp>
      <p:sp>
        <p:nvSpPr>
          <p:cNvPr id="34" name="TextBox 33"/>
          <p:cNvSpPr txBox="1"/>
          <p:nvPr/>
        </p:nvSpPr>
        <p:spPr>
          <a:xfrm>
            <a:off x="4651819" y="2664023"/>
            <a:ext cx="1568058" cy="307777"/>
          </a:xfrm>
          <a:prstGeom prst="rect">
            <a:avLst/>
          </a:prstGeom>
          <a:noFill/>
        </p:spPr>
        <p:txBody>
          <a:bodyPr wrap="none" rtlCol="0">
            <a:spAutoFit/>
          </a:bodyPr>
          <a:lstStyle/>
          <a:p>
            <a:r>
              <a:rPr lang="en-US" sz="1400" i="1" dirty="0">
                <a:solidFill>
                  <a:schemeClr val="bg1">
                    <a:lumMod val="75000"/>
                  </a:schemeClr>
                </a:solidFill>
              </a:rPr>
              <a:t>Negative</a:t>
            </a:r>
            <a:r>
              <a:rPr lang="en-US" sz="1400" dirty="0">
                <a:solidFill>
                  <a:schemeClr val="bg1">
                    <a:lumMod val="75000"/>
                  </a:schemeClr>
                </a:solidFill>
              </a:rPr>
              <a:t> defocus</a:t>
            </a:r>
          </a:p>
        </p:txBody>
      </p:sp>
      <p:sp>
        <p:nvSpPr>
          <p:cNvPr id="16" name="Slide Number Placeholder 15"/>
          <p:cNvSpPr>
            <a:spLocks noGrp="1"/>
          </p:cNvSpPr>
          <p:nvPr>
            <p:ph type="sldNum" sz="quarter" idx="12"/>
          </p:nvPr>
        </p:nvSpPr>
        <p:spPr/>
        <p:txBody>
          <a:bodyPr/>
          <a:lstStyle/>
          <a:p>
            <a:pPr>
              <a:defRPr/>
            </a:pPr>
            <a:fld id="{AA4EBA92-F27F-4AF1-A344-7473978F126B}" type="slidenum">
              <a:rPr lang="en-US" altLang="en-US" smtClean="0"/>
              <a:pPr>
                <a:defRPr/>
              </a:pPr>
              <a:t>118</a:t>
            </a:fld>
            <a:endParaRPr lang="en-US" altLang="en-US"/>
          </a:p>
        </p:txBody>
      </p:sp>
      <p:sp>
        <p:nvSpPr>
          <p:cNvPr id="40" name="TextBox 39"/>
          <p:cNvSpPr txBox="1"/>
          <p:nvPr/>
        </p:nvSpPr>
        <p:spPr>
          <a:xfrm>
            <a:off x="4762427" y="4297154"/>
            <a:ext cx="1338828" cy="579646"/>
          </a:xfrm>
          <a:prstGeom prst="rect">
            <a:avLst/>
          </a:prstGeom>
          <a:noFill/>
        </p:spPr>
        <p:txBody>
          <a:bodyPr wrap="none" rtlCol="0">
            <a:spAutoFit/>
          </a:bodyPr>
          <a:lstStyle/>
          <a:p>
            <a:pPr algn="ctr">
              <a:lnSpc>
                <a:spcPts val="1900"/>
              </a:lnSpc>
            </a:pPr>
            <a:r>
              <a:rPr lang="en-US" sz="2000" dirty="0">
                <a:solidFill>
                  <a:schemeClr val="bg1">
                    <a:lumMod val="75000"/>
                  </a:schemeClr>
                </a:solidFill>
              </a:rPr>
              <a:t>Spherical</a:t>
            </a:r>
          </a:p>
          <a:p>
            <a:pPr algn="ctr">
              <a:lnSpc>
                <a:spcPts val="1900"/>
              </a:lnSpc>
            </a:pPr>
            <a:r>
              <a:rPr lang="en-US" sz="2000" dirty="0">
                <a:solidFill>
                  <a:schemeClr val="bg1">
                    <a:lumMod val="75000"/>
                  </a:schemeClr>
                </a:solidFill>
              </a:rPr>
              <a:t>aberration</a:t>
            </a:r>
          </a:p>
        </p:txBody>
      </p:sp>
      <p:sp>
        <p:nvSpPr>
          <p:cNvPr id="42" name="TextBox 41"/>
          <p:cNvSpPr txBox="1"/>
          <p:nvPr/>
        </p:nvSpPr>
        <p:spPr>
          <a:xfrm>
            <a:off x="4952808" y="4933890"/>
            <a:ext cx="869149" cy="400110"/>
          </a:xfrm>
          <a:prstGeom prst="rect">
            <a:avLst/>
          </a:prstGeom>
          <a:noFill/>
        </p:spPr>
        <p:txBody>
          <a:bodyPr wrap="none" rtlCol="0">
            <a:spAutoFit/>
          </a:bodyPr>
          <a:lstStyle/>
          <a:p>
            <a:pPr algn="ctr"/>
            <a:r>
              <a:rPr lang="en-US" sz="2000" dirty="0">
                <a:solidFill>
                  <a:schemeClr val="bg1">
                    <a:lumMod val="75000"/>
                  </a:schemeClr>
                </a:solidFill>
              </a:rPr>
              <a:t>Coma</a:t>
            </a:r>
          </a:p>
        </p:txBody>
      </p:sp>
      <p:sp>
        <p:nvSpPr>
          <p:cNvPr id="43" name="TextBox 42"/>
          <p:cNvSpPr txBox="1"/>
          <p:nvPr/>
        </p:nvSpPr>
        <p:spPr>
          <a:xfrm>
            <a:off x="4956619" y="5410200"/>
            <a:ext cx="888513" cy="400110"/>
          </a:xfrm>
          <a:prstGeom prst="rect">
            <a:avLst/>
          </a:prstGeom>
          <a:noFill/>
        </p:spPr>
        <p:txBody>
          <a:bodyPr wrap="none" rtlCol="0">
            <a:spAutoFit/>
          </a:bodyPr>
          <a:lstStyle/>
          <a:p>
            <a:pPr algn="ctr"/>
            <a:r>
              <a:rPr lang="en-US" sz="2000" dirty="0">
                <a:solidFill>
                  <a:srgbClr val="0000FF"/>
                </a:solidFill>
              </a:rPr>
              <a:t>Trefoil</a:t>
            </a:r>
          </a:p>
        </p:txBody>
      </p:sp>
      <p:sp>
        <p:nvSpPr>
          <p:cNvPr id="44" name="TextBox 43"/>
          <p:cNvSpPr txBox="1"/>
          <p:nvPr/>
        </p:nvSpPr>
        <p:spPr>
          <a:xfrm>
            <a:off x="4418538" y="5867400"/>
            <a:ext cx="2210862" cy="707886"/>
          </a:xfrm>
          <a:prstGeom prst="rect">
            <a:avLst/>
          </a:prstGeom>
          <a:noFill/>
        </p:spPr>
        <p:txBody>
          <a:bodyPr wrap="none" rtlCol="0">
            <a:spAutoFit/>
          </a:bodyPr>
          <a:lstStyle/>
          <a:p>
            <a:pPr algn="ctr"/>
            <a:r>
              <a:rPr lang="en-US" sz="2000" dirty="0">
                <a:solidFill>
                  <a:schemeClr val="bg1">
                    <a:lumMod val="75000"/>
                  </a:schemeClr>
                </a:solidFill>
              </a:rPr>
              <a:t>(Others, less</a:t>
            </a:r>
          </a:p>
          <a:p>
            <a:pPr algn="ctr"/>
            <a:r>
              <a:rPr lang="en-US" sz="2000" dirty="0">
                <a:solidFill>
                  <a:schemeClr val="bg1">
                    <a:lumMod val="75000"/>
                  </a:schemeClr>
                </a:solidFill>
              </a:rPr>
              <a:t>clinically relevant)</a:t>
            </a:r>
          </a:p>
        </p:txBody>
      </p:sp>
      <p:cxnSp>
        <p:nvCxnSpPr>
          <p:cNvPr id="47" name="Straight Arrow Connector 46"/>
          <p:cNvCxnSpPr>
            <a:endCxn id="40" idx="1"/>
          </p:cNvCxnSpPr>
          <p:nvPr/>
        </p:nvCxnSpPr>
        <p:spPr>
          <a:xfrm flipV="1">
            <a:off x="2459445" y="4586977"/>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459445" y="5133945"/>
            <a:ext cx="2443632"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43" idx="1"/>
          </p:cNvCxnSpPr>
          <p:nvPr/>
        </p:nvCxnSpPr>
        <p:spPr>
          <a:xfrm>
            <a:off x="2459445" y="5606335"/>
            <a:ext cx="2497174" cy="3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72" name="TextBox 71"/>
          <p:cNvSpPr txBox="1"/>
          <p:nvPr/>
        </p:nvSpPr>
        <p:spPr>
          <a:xfrm>
            <a:off x="4499419" y="906958"/>
            <a:ext cx="1737976" cy="461665"/>
          </a:xfrm>
          <a:prstGeom prst="rect">
            <a:avLst/>
          </a:prstGeom>
          <a:noFill/>
        </p:spPr>
        <p:txBody>
          <a:bodyPr wrap="none" rtlCol="0">
            <a:spAutoFit/>
          </a:bodyPr>
          <a:lstStyle/>
          <a:p>
            <a:r>
              <a:rPr lang="en-US" sz="2400" b="1" i="1" dirty="0"/>
              <a:t>New Lingo</a:t>
            </a:r>
          </a:p>
        </p:txBody>
      </p:sp>
      <p:cxnSp>
        <p:nvCxnSpPr>
          <p:cNvPr id="51" name="Straight Arrow Connector 50"/>
          <p:cNvCxnSpPr/>
          <p:nvPr/>
        </p:nvCxnSpPr>
        <p:spPr>
          <a:xfrm flipV="1">
            <a:off x="2442019" y="2353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2442019" y="3496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65569" y="2174644"/>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5" name="TextBox 64"/>
          <p:cNvSpPr txBox="1"/>
          <p:nvPr/>
        </p:nvSpPr>
        <p:spPr>
          <a:xfrm>
            <a:off x="1865569" y="3307378"/>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6" name="TextBox 65"/>
          <p:cNvSpPr txBox="1"/>
          <p:nvPr/>
        </p:nvSpPr>
        <p:spPr>
          <a:xfrm>
            <a:off x="1865569" y="4402311"/>
            <a:ext cx="441146" cy="369332"/>
          </a:xfrm>
          <a:prstGeom prst="rect">
            <a:avLst/>
          </a:prstGeom>
          <a:noFill/>
        </p:spPr>
        <p:txBody>
          <a:bodyPr wrap="none" rtlCol="0">
            <a:spAutoFit/>
          </a:bodyPr>
          <a:lstStyle/>
          <a:p>
            <a:r>
              <a:rPr lang="en-US" dirty="0">
                <a:solidFill>
                  <a:schemeClr val="bg1">
                    <a:lumMod val="75000"/>
                  </a:schemeClr>
                </a:solidFill>
              </a:rPr>
              <a:t>4</a:t>
            </a:r>
            <a:r>
              <a:rPr lang="en-US" baseline="30000" dirty="0">
                <a:solidFill>
                  <a:schemeClr val="bg1">
                    <a:lumMod val="75000"/>
                  </a:schemeClr>
                </a:solidFill>
              </a:rPr>
              <a:t>th</a:t>
            </a:r>
          </a:p>
        </p:txBody>
      </p:sp>
      <p:sp>
        <p:nvSpPr>
          <p:cNvPr id="67" name="TextBox 66"/>
          <p:cNvSpPr txBox="1"/>
          <p:nvPr/>
        </p:nvSpPr>
        <p:spPr>
          <a:xfrm>
            <a:off x="1886408" y="5417713"/>
            <a:ext cx="449162" cy="369332"/>
          </a:xfrm>
          <a:prstGeom prst="rect">
            <a:avLst/>
          </a:prstGeom>
          <a:noFill/>
        </p:spPr>
        <p:txBody>
          <a:bodyPr wrap="none" rtlCol="0">
            <a:spAutoFit/>
          </a:bodyPr>
          <a:lstStyle/>
          <a:p>
            <a:r>
              <a:rPr lang="en-US" dirty="0">
                <a:solidFill>
                  <a:srgbClr val="0000FF"/>
                </a:solidFill>
              </a:rPr>
              <a:t>3</a:t>
            </a:r>
            <a:r>
              <a:rPr lang="en-US" baseline="30000" dirty="0">
                <a:solidFill>
                  <a:srgbClr val="0000FF"/>
                </a:solidFill>
              </a:rPr>
              <a:t>rd</a:t>
            </a:r>
          </a:p>
        </p:txBody>
      </p:sp>
      <p:sp>
        <p:nvSpPr>
          <p:cNvPr id="68" name="TextBox 67"/>
          <p:cNvSpPr txBox="1"/>
          <p:nvPr/>
        </p:nvSpPr>
        <p:spPr>
          <a:xfrm>
            <a:off x="1865569" y="4962247"/>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cxnSp>
        <p:nvCxnSpPr>
          <p:cNvPr id="32" name="Straight Arrow Connector 31"/>
          <p:cNvCxnSpPr/>
          <p:nvPr/>
        </p:nvCxnSpPr>
        <p:spPr>
          <a:xfrm flipV="1">
            <a:off x="2422701" y="1553080"/>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846251" y="1373883"/>
            <a:ext cx="441146" cy="369332"/>
          </a:xfrm>
          <a:prstGeom prst="rect">
            <a:avLst/>
          </a:prstGeom>
          <a:noFill/>
        </p:spPr>
        <p:txBody>
          <a:bodyPr wrap="none" rtlCol="0">
            <a:spAutoFit/>
          </a:bodyPr>
          <a:lstStyle/>
          <a:p>
            <a:r>
              <a:rPr lang="en-US" dirty="0">
                <a:solidFill>
                  <a:schemeClr val="bg1">
                    <a:lumMod val="75000"/>
                  </a:schemeClr>
                </a:solidFill>
              </a:rPr>
              <a:t>0</a:t>
            </a:r>
            <a:r>
              <a:rPr lang="en-US" baseline="30000" dirty="0">
                <a:solidFill>
                  <a:schemeClr val="bg1">
                    <a:lumMod val="75000"/>
                  </a:schemeClr>
                </a:solidFill>
              </a:rPr>
              <a:t>th</a:t>
            </a:r>
          </a:p>
        </p:txBody>
      </p:sp>
      <p:cxnSp>
        <p:nvCxnSpPr>
          <p:cNvPr id="37" name="Straight Arrow Connector 36"/>
          <p:cNvCxnSpPr/>
          <p:nvPr/>
        </p:nvCxnSpPr>
        <p:spPr>
          <a:xfrm flipV="1">
            <a:off x="2422701" y="1912488"/>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46251" y="1733291"/>
            <a:ext cx="433132" cy="369332"/>
          </a:xfrm>
          <a:prstGeom prst="rect">
            <a:avLst/>
          </a:prstGeom>
          <a:noFill/>
        </p:spPr>
        <p:txBody>
          <a:bodyPr wrap="none" rtlCol="0">
            <a:spAutoFit/>
          </a:bodyPr>
          <a:lstStyle/>
          <a:p>
            <a:r>
              <a:rPr lang="en-US" dirty="0">
                <a:solidFill>
                  <a:schemeClr val="bg1">
                    <a:lumMod val="75000"/>
                  </a:schemeClr>
                </a:solidFill>
              </a:rPr>
              <a:t>1</a:t>
            </a:r>
            <a:r>
              <a:rPr lang="en-US" baseline="30000" dirty="0">
                <a:solidFill>
                  <a:schemeClr val="bg1">
                    <a:lumMod val="75000"/>
                  </a:schemeClr>
                </a:solidFill>
              </a:rPr>
              <a:t>st</a:t>
            </a:r>
          </a:p>
        </p:txBody>
      </p:sp>
      <p:sp>
        <p:nvSpPr>
          <p:cNvPr id="39" name="TextBox 38"/>
          <p:cNvSpPr txBox="1"/>
          <p:nvPr/>
        </p:nvSpPr>
        <p:spPr>
          <a:xfrm>
            <a:off x="4879422" y="1332839"/>
            <a:ext cx="1005404" cy="400110"/>
          </a:xfrm>
          <a:prstGeom prst="rect">
            <a:avLst/>
          </a:prstGeom>
          <a:noFill/>
        </p:spPr>
        <p:txBody>
          <a:bodyPr wrap="none" rtlCol="0">
            <a:spAutoFit/>
          </a:bodyPr>
          <a:lstStyle/>
          <a:p>
            <a:pPr algn="ctr"/>
            <a:r>
              <a:rPr lang="en-US" sz="2000" dirty="0">
                <a:solidFill>
                  <a:schemeClr val="bg1">
                    <a:lumMod val="75000"/>
                  </a:schemeClr>
                </a:solidFill>
              </a:rPr>
              <a:t>‘Piston’</a:t>
            </a:r>
          </a:p>
        </p:txBody>
      </p:sp>
      <p:sp>
        <p:nvSpPr>
          <p:cNvPr id="41" name="TextBox 40"/>
          <p:cNvSpPr txBox="1"/>
          <p:nvPr/>
        </p:nvSpPr>
        <p:spPr>
          <a:xfrm>
            <a:off x="4908277" y="1692247"/>
            <a:ext cx="947696" cy="400110"/>
          </a:xfrm>
          <a:prstGeom prst="rect">
            <a:avLst/>
          </a:prstGeom>
          <a:noFill/>
        </p:spPr>
        <p:txBody>
          <a:bodyPr wrap="none" rtlCol="0">
            <a:spAutoFit/>
          </a:bodyPr>
          <a:lstStyle/>
          <a:p>
            <a:pPr algn="ctr"/>
            <a:r>
              <a:rPr lang="en-US" sz="2000" dirty="0">
                <a:solidFill>
                  <a:schemeClr val="bg1">
                    <a:lumMod val="75000"/>
                  </a:schemeClr>
                </a:solidFill>
              </a:rPr>
              <a:t>‘Prism’</a:t>
            </a:r>
          </a:p>
        </p:txBody>
      </p:sp>
      <p:sp>
        <p:nvSpPr>
          <p:cNvPr id="50" name="TextBox 49"/>
          <p:cNvSpPr txBox="1"/>
          <p:nvPr/>
        </p:nvSpPr>
        <p:spPr>
          <a:xfrm>
            <a:off x="7274004" y="891724"/>
            <a:ext cx="1107996" cy="461665"/>
          </a:xfrm>
          <a:prstGeom prst="rect">
            <a:avLst/>
          </a:prstGeom>
          <a:solidFill>
            <a:schemeClr val="bg1"/>
          </a:solidFill>
        </p:spPr>
        <p:txBody>
          <a:bodyPr wrap="none" rtlCol="0">
            <a:spAutoFit/>
          </a:bodyPr>
          <a:lstStyle/>
          <a:p>
            <a:r>
              <a:rPr lang="en-US" sz="2400" b="1" i="1" dirty="0">
                <a:solidFill>
                  <a:srgbClr val="0000FF"/>
                </a:solidFill>
              </a:rPr>
              <a:t>Shape</a:t>
            </a:r>
          </a:p>
        </p:txBody>
      </p:sp>
      <p:sp>
        <p:nvSpPr>
          <p:cNvPr id="53" name="TextBox 52"/>
          <p:cNvSpPr txBox="1"/>
          <p:nvPr/>
        </p:nvSpPr>
        <p:spPr>
          <a:xfrm>
            <a:off x="1565719" y="2412838"/>
            <a:ext cx="761747" cy="307777"/>
          </a:xfrm>
          <a:prstGeom prst="rect">
            <a:avLst/>
          </a:prstGeom>
          <a:noFill/>
        </p:spPr>
        <p:txBody>
          <a:bodyPr wrap="none" rtlCol="0">
            <a:spAutoFit/>
          </a:bodyPr>
          <a:lstStyle/>
          <a:p>
            <a:r>
              <a:rPr lang="en-US" sz="1400" dirty="0">
                <a:solidFill>
                  <a:schemeClr val="bg1">
                    <a:lumMod val="75000"/>
                  </a:schemeClr>
                </a:solidFill>
              </a:rPr>
              <a:t>Myopia</a:t>
            </a:r>
          </a:p>
        </p:txBody>
      </p:sp>
      <p:sp>
        <p:nvSpPr>
          <p:cNvPr id="59" name="TextBox 58"/>
          <p:cNvSpPr txBox="1"/>
          <p:nvPr/>
        </p:nvSpPr>
        <p:spPr>
          <a:xfrm>
            <a:off x="1479271" y="2638461"/>
            <a:ext cx="1000595" cy="307777"/>
          </a:xfrm>
          <a:prstGeom prst="rect">
            <a:avLst/>
          </a:prstGeom>
          <a:noFill/>
        </p:spPr>
        <p:txBody>
          <a:bodyPr wrap="none" rtlCol="0">
            <a:spAutoFit/>
          </a:bodyPr>
          <a:lstStyle/>
          <a:p>
            <a:r>
              <a:rPr lang="en-US" sz="1400" dirty="0">
                <a:solidFill>
                  <a:schemeClr val="bg1">
                    <a:lumMod val="75000"/>
                  </a:schemeClr>
                </a:solidFill>
              </a:rPr>
              <a:t>Hyperopia</a:t>
            </a:r>
          </a:p>
        </p:txBody>
      </p:sp>
      <p:cxnSp>
        <p:nvCxnSpPr>
          <p:cNvPr id="60" name="Straight Arrow Connector 59"/>
          <p:cNvCxnSpPr>
            <a:stCxn id="53" idx="3"/>
          </p:cNvCxnSpPr>
          <p:nvPr/>
        </p:nvCxnSpPr>
        <p:spPr>
          <a:xfrm>
            <a:off x="2327466" y="2566727"/>
            <a:ext cx="2286253"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9" idx="3"/>
          </p:cNvCxnSpPr>
          <p:nvPr/>
        </p:nvCxnSpPr>
        <p:spPr>
          <a:xfrm>
            <a:off x="2479866" y="2792350"/>
            <a:ext cx="2133600"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394266" y="2424506"/>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sp>
        <p:nvSpPr>
          <p:cNvPr id="63" name="TextBox 62"/>
          <p:cNvSpPr txBox="1"/>
          <p:nvPr/>
        </p:nvSpPr>
        <p:spPr>
          <a:xfrm>
            <a:off x="3394266" y="2638461"/>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sp>
        <p:nvSpPr>
          <p:cNvPr id="69" name="TextBox 68"/>
          <p:cNvSpPr txBox="1"/>
          <p:nvPr/>
        </p:nvSpPr>
        <p:spPr>
          <a:xfrm>
            <a:off x="7212608" y="6488668"/>
            <a:ext cx="1569660" cy="369332"/>
          </a:xfrm>
          <a:prstGeom prst="rect">
            <a:avLst/>
          </a:prstGeom>
          <a:noFill/>
        </p:spPr>
        <p:txBody>
          <a:bodyPr wrap="none" rtlCol="0">
            <a:spAutoFit/>
          </a:bodyPr>
          <a:lstStyle/>
          <a:p>
            <a:pPr algn="ctr"/>
            <a:r>
              <a:rPr lang="en-US" dirty="0"/>
              <a:t>‘Three peaks’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1920" y="4854152"/>
            <a:ext cx="1427607" cy="1721134"/>
          </a:xfrm>
          <a:prstGeom prst="rect">
            <a:avLst/>
          </a:prstGeom>
        </p:spPr>
      </p:pic>
    </p:spTree>
    <p:extLst>
      <p:ext uri="{BB962C8B-B14F-4D97-AF65-F5344CB8AC3E}">
        <p14:creationId xmlns:p14="http://schemas.microsoft.com/office/powerpoint/2010/main" val="70498799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651819"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46" name="Rectangle 45"/>
          <p:cNvSpPr/>
          <p:nvPr/>
        </p:nvSpPr>
        <p:spPr>
          <a:xfrm>
            <a:off x="4728019"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5" name="Rectangle 54"/>
          <p:cNvSpPr/>
          <p:nvPr/>
        </p:nvSpPr>
        <p:spPr>
          <a:xfrm>
            <a:off x="4838627" y="4297154"/>
            <a:ext cx="1262628" cy="488682"/>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6" name="Rectangle 55"/>
          <p:cNvSpPr/>
          <p:nvPr/>
        </p:nvSpPr>
        <p:spPr>
          <a:xfrm>
            <a:off x="4952808" y="49530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7" name="Rectangle 56"/>
          <p:cNvSpPr/>
          <p:nvPr/>
        </p:nvSpPr>
        <p:spPr>
          <a:xfrm>
            <a:off x="4975983" y="54102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54" name="Rectangle 53"/>
          <p:cNvSpPr/>
          <p:nvPr/>
        </p:nvSpPr>
        <p:spPr>
          <a:xfrm>
            <a:off x="4838627"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9" name="TextBox 8"/>
          <p:cNvSpPr txBox="1"/>
          <p:nvPr/>
        </p:nvSpPr>
        <p:spPr>
          <a:xfrm>
            <a:off x="4838627" y="2133600"/>
            <a:ext cx="1125629" cy="400110"/>
          </a:xfrm>
          <a:prstGeom prst="rect">
            <a:avLst/>
          </a:prstGeom>
          <a:noFill/>
        </p:spPr>
        <p:txBody>
          <a:bodyPr wrap="none" rtlCol="0">
            <a:spAutoFit/>
          </a:bodyPr>
          <a:lstStyle/>
          <a:p>
            <a:r>
              <a:rPr lang="en-US" sz="2000" dirty="0">
                <a:solidFill>
                  <a:schemeClr val="bg1">
                    <a:lumMod val="75000"/>
                  </a:schemeClr>
                </a:solidFill>
              </a:rPr>
              <a:t>Defocus</a:t>
            </a:r>
          </a:p>
        </p:txBody>
      </p:sp>
      <p:sp>
        <p:nvSpPr>
          <p:cNvPr id="10" name="TextBox 9"/>
          <p:cNvSpPr txBox="1"/>
          <p:nvPr/>
        </p:nvSpPr>
        <p:spPr>
          <a:xfrm>
            <a:off x="4838627" y="3276600"/>
            <a:ext cx="1127232" cy="400110"/>
          </a:xfrm>
          <a:prstGeom prst="rect">
            <a:avLst/>
          </a:prstGeom>
          <a:noFill/>
        </p:spPr>
        <p:txBody>
          <a:bodyPr wrap="none" rtlCol="0">
            <a:spAutoFit/>
          </a:bodyPr>
          <a:lstStyle/>
          <a:p>
            <a:r>
              <a:rPr lang="en-US" sz="2000" dirty="0">
                <a:solidFill>
                  <a:schemeClr val="bg1">
                    <a:lumMod val="75000"/>
                  </a:schemeClr>
                </a:solidFill>
              </a:rPr>
              <a:t>Cylinder</a:t>
            </a:r>
          </a:p>
        </p:txBody>
      </p:sp>
      <p:sp>
        <p:nvSpPr>
          <p:cNvPr id="11" name="TextBox 10"/>
          <p:cNvSpPr txBox="1"/>
          <p:nvPr/>
        </p:nvSpPr>
        <p:spPr>
          <a:xfrm>
            <a:off x="11602" y="893430"/>
            <a:ext cx="4012637" cy="461665"/>
          </a:xfrm>
          <a:prstGeom prst="rect">
            <a:avLst/>
          </a:prstGeom>
          <a:noFill/>
        </p:spPr>
        <p:txBody>
          <a:bodyPr wrap="none" rtlCol="0">
            <a:spAutoFit/>
          </a:bodyPr>
          <a:lstStyle/>
          <a:p>
            <a:pPr algn="ctr"/>
            <a:r>
              <a:rPr lang="en-US" sz="2400" b="1" i="1" dirty="0">
                <a:solidFill>
                  <a:srgbClr val="0000FF"/>
                </a:solidFill>
              </a:rPr>
              <a:t>Zernike Polynomial Order</a:t>
            </a:r>
          </a:p>
        </p:txBody>
      </p:sp>
      <p:sp>
        <p:nvSpPr>
          <p:cNvPr id="33" name="TextBox 32"/>
          <p:cNvSpPr txBox="1"/>
          <p:nvPr/>
        </p:nvSpPr>
        <p:spPr>
          <a:xfrm>
            <a:off x="4652072" y="2438400"/>
            <a:ext cx="1489510" cy="307777"/>
          </a:xfrm>
          <a:prstGeom prst="rect">
            <a:avLst/>
          </a:prstGeom>
          <a:noFill/>
        </p:spPr>
        <p:txBody>
          <a:bodyPr wrap="none" rtlCol="0">
            <a:spAutoFit/>
          </a:bodyPr>
          <a:lstStyle/>
          <a:p>
            <a:r>
              <a:rPr lang="en-US" sz="1400" i="1" dirty="0">
                <a:solidFill>
                  <a:schemeClr val="bg1">
                    <a:lumMod val="75000"/>
                  </a:schemeClr>
                </a:solidFill>
              </a:rPr>
              <a:t>Positive</a:t>
            </a:r>
            <a:r>
              <a:rPr lang="en-US" sz="1400" dirty="0">
                <a:solidFill>
                  <a:schemeClr val="bg1">
                    <a:lumMod val="75000"/>
                  </a:schemeClr>
                </a:solidFill>
              </a:rPr>
              <a:t> defocus</a:t>
            </a:r>
          </a:p>
        </p:txBody>
      </p:sp>
      <p:sp>
        <p:nvSpPr>
          <p:cNvPr id="34" name="TextBox 33"/>
          <p:cNvSpPr txBox="1"/>
          <p:nvPr/>
        </p:nvSpPr>
        <p:spPr>
          <a:xfrm>
            <a:off x="4651819" y="2664023"/>
            <a:ext cx="1568058" cy="307777"/>
          </a:xfrm>
          <a:prstGeom prst="rect">
            <a:avLst/>
          </a:prstGeom>
          <a:noFill/>
        </p:spPr>
        <p:txBody>
          <a:bodyPr wrap="none" rtlCol="0">
            <a:spAutoFit/>
          </a:bodyPr>
          <a:lstStyle/>
          <a:p>
            <a:r>
              <a:rPr lang="en-US" sz="1400" i="1" dirty="0">
                <a:solidFill>
                  <a:schemeClr val="bg1">
                    <a:lumMod val="75000"/>
                  </a:schemeClr>
                </a:solidFill>
              </a:rPr>
              <a:t>Negative</a:t>
            </a:r>
            <a:r>
              <a:rPr lang="en-US" sz="1400" dirty="0">
                <a:solidFill>
                  <a:schemeClr val="bg1">
                    <a:lumMod val="75000"/>
                  </a:schemeClr>
                </a:solidFill>
              </a:rPr>
              <a:t> defocus</a:t>
            </a:r>
          </a:p>
        </p:txBody>
      </p:sp>
      <p:sp>
        <p:nvSpPr>
          <p:cNvPr id="16" name="Slide Number Placeholder 15"/>
          <p:cNvSpPr>
            <a:spLocks noGrp="1"/>
          </p:cNvSpPr>
          <p:nvPr>
            <p:ph type="sldNum" sz="quarter" idx="12"/>
          </p:nvPr>
        </p:nvSpPr>
        <p:spPr/>
        <p:txBody>
          <a:bodyPr/>
          <a:lstStyle/>
          <a:p>
            <a:pPr>
              <a:defRPr/>
            </a:pPr>
            <a:fld id="{AA4EBA92-F27F-4AF1-A344-7473978F126B}" type="slidenum">
              <a:rPr lang="en-US" altLang="en-US" smtClean="0"/>
              <a:pPr>
                <a:defRPr/>
              </a:pPr>
              <a:t>119</a:t>
            </a:fld>
            <a:endParaRPr lang="en-US" altLang="en-US"/>
          </a:p>
        </p:txBody>
      </p:sp>
      <p:sp>
        <p:nvSpPr>
          <p:cNvPr id="40" name="TextBox 39"/>
          <p:cNvSpPr txBox="1"/>
          <p:nvPr/>
        </p:nvSpPr>
        <p:spPr>
          <a:xfrm>
            <a:off x="4762427" y="4297154"/>
            <a:ext cx="1338828" cy="579646"/>
          </a:xfrm>
          <a:prstGeom prst="rect">
            <a:avLst/>
          </a:prstGeom>
          <a:noFill/>
        </p:spPr>
        <p:txBody>
          <a:bodyPr wrap="none" rtlCol="0">
            <a:spAutoFit/>
          </a:bodyPr>
          <a:lstStyle/>
          <a:p>
            <a:pPr algn="ctr">
              <a:lnSpc>
                <a:spcPts val="1900"/>
              </a:lnSpc>
            </a:pPr>
            <a:r>
              <a:rPr lang="en-US" sz="2000" dirty="0">
                <a:solidFill>
                  <a:schemeClr val="bg1">
                    <a:lumMod val="75000"/>
                  </a:schemeClr>
                </a:solidFill>
              </a:rPr>
              <a:t>Spherical</a:t>
            </a:r>
          </a:p>
          <a:p>
            <a:pPr algn="ctr">
              <a:lnSpc>
                <a:spcPts val="1900"/>
              </a:lnSpc>
            </a:pPr>
            <a:r>
              <a:rPr lang="en-US" sz="2000" dirty="0">
                <a:solidFill>
                  <a:schemeClr val="bg1">
                    <a:lumMod val="75000"/>
                  </a:schemeClr>
                </a:solidFill>
              </a:rPr>
              <a:t>aberration</a:t>
            </a:r>
          </a:p>
        </p:txBody>
      </p:sp>
      <p:sp>
        <p:nvSpPr>
          <p:cNvPr id="42" name="TextBox 41"/>
          <p:cNvSpPr txBox="1"/>
          <p:nvPr/>
        </p:nvSpPr>
        <p:spPr>
          <a:xfrm>
            <a:off x="4952808" y="4933890"/>
            <a:ext cx="869149" cy="400110"/>
          </a:xfrm>
          <a:prstGeom prst="rect">
            <a:avLst/>
          </a:prstGeom>
          <a:noFill/>
        </p:spPr>
        <p:txBody>
          <a:bodyPr wrap="none" rtlCol="0">
            <a:spAutoFit/>
          </a:bodyPr>
          <a:lstStyle/>
          <a:p>
            <a:pPr algn="ctr"/>
            <a:r>
              <a:rPr lang="en-US" sz="2000" dirty="0">
                <a:solidFill>
                  <a:schemeClr val="bg1">
                    <a:lumMod val="75000"/>
                  </a:schemeClr>
                </a:solidFill>
              </a:rPr>
              <a:t>Coma</a:t>
            </a:r>
          </a:p>
        </p:txBody>
      </p:sp>
      <p:sp>
        <p:nvSpPr>
          <p:cNvPr id="43" name="TextBox 42"/>
          <p:cNvSpPr txBox="1"/>
          <p:nvPr/>
        </p:nvSpPr>
        <p:spPr>
          <a:xfrm>
            <a:off x="4956619" y="5410200"/>
            <a:ext cx="888513" cy="400110"/>
          </a:xfrm>
          <a:prstGeom prst="rect">
            <a:avLst/>
          </a:prstGeom>
          <a:noFill/>
        </p:spPr>
        <p:txBody>
          <a:bodyPr wrap="none" rtlCol="0">
            <a:spAutoFit/>
          </a:bodyPr>
          <a:lstStyle/>
          <a:p>
            <a:pPr algn="ctr"/>
            <a:r>
              <a:rPr lang="en-US" sz="2000" dirty="0">
                <a:solidFill>
                  <a:srgbClr val="0000FF"/>
                </a:solidFill>
              </a:rPr>
              <a:t>Trefoil</a:t>
            </a:r>
          </a:p>
        </p:txBody>
      </p:sp>
      <p:sp>
        <p:nvSpPr>
          <p:cNvPr id="44" name="TextBox 43"/>
          <p:cNvSpPr txBox="1"/>
          <p:nvPr/>
        </p:nvSpPr>
        <p:spPr>
          <a:xfrm>
            <a:off x="4418538" y="5867400"/>
            <a:ext cx="2210862" cy="707886"/>
          </a:xfrm>
          <a:prstGeom prst="rect">
            <a:avLst/>
          </a:prstGeom>
          <a:noFill/>
        </p:spPr>
        <p:txBody>
          <a:bodyPr wrap="none" rtlCol="0">
            <a:spAutoFit/>
          </a:bodyPr>
          <a:lstStyle/>
          <a:p>
            <a:pPr algn="ctr"/>
            <a:r>
              <a:rPr lang="en-US" sz="2000" dirty="0">
                <a:solidFill>
                  <a:schemeClr val="bg1">
                    <a:lumMod val="75000"/>
                  </a:schemeClr>
                </a:solidFill>
              </a:rPr>
              <a:t>(Others, less</a:t>
            </a:r>
          </a:p>
          <a:p>
            <a:pPr algn="ctr"/>
            <a:r>
              <a:rPr lang="en-US" sz="2000" dirty="0">
                <a:solidFill>
                  <a:schemeClr val="bg1">
                    <a:lumMod val="75000"/>
                  </a:schemeClr>
                </a:solidFill>
              </a:rPr>
              <a:t>clinically relevant)</a:t>
            </a:r>
          </a:p>
        </p:txBody>
      </p:sp>
      <p:cxnSp>
        <p:nvCxnSpPr>
          <p:cNvPr id="47" name="Straight Arrow Connector 46"/>
          <p:cNvCxnSpPr>
            <a:endCxn id="40" idx="1"/>
          </p:cNvCxnSpPr>
          <p:nvPr/>
        </p:nvCxnSpPr>
        <p:spPr>
          <a:xfrm flipV="1">
            <a:off x="2459445" y="4586977"/>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459445" y="5133945"/>
            <a:ext cx="2443632"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43" idx="1"/>
          </p:cNvCxnSpPr>
          <p:nvPr/>
        </p:nvCxnSpPr>
        <p:spPr>
          <a:xfrm>
            <a:off x="2459445" y="5606335"/>
            <a:ext cx="2497174" cy="3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72" name="TextBox 71"/>
          <p:cNvSpPr txBox="1"/>
          <p:nvPr/>
        </p:nvSpPr>
        <p:spPr>
          <a:xfrm>
            <a:off x="4499419" y="906958"/>
            <a:ext cx="1737976" cy="461665"/>
          </a:xfrm>
          <a:prstGeom prst="rect">
            <a:avLst/>
          </a:prstGeom>
          <a:noFill/>
        </p:spPr>
        <p:txBody>
          <a:bodyPr wrap="none" rtlCol="0">
            <a:spAutoFit/>
          </a:bodyPr>
          <a:lstStyle/>
          <a:p>
            <a:r>
              <a:rPr lang="en-US" sz="2400" b="1" i="1" dirty="0"/>
              <a:t>New Lingo</a:t>
            </a:r>
          </a:p>
        </p:txBody>
      </p:sp>
      <p:cxnSp>
        <p:nvCxnSpPr>
          <p:cNvPr id="51" name="Straight Arrow Connector 50"/>
          <p:cNvCxnSpPr/>
          <p:nvPr/>
        </p:nvCxnSpPr>
        <p:spPr>
          <a:xfrm flipV="1">
            <a:off x="2442019" y="2353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2442019" y="3496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65569" y="2174644"/>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5" name="TextBox 64"/>
          <p:cNvSpPr txBox="1"/>
          <p:nvPr/>
        </p:nvSpPr>
        <p:spPr>
          <a:xfrm>
            <a:off x="1865569" y="3307378"/>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6" name="TextBox 65"/>
          <p:cNvSpPr txBox="1"/>
          <p:nvPr/>
        </p:nvSpPr>
        <p:spPr>
          <a:xfrm>
            <a:off x="1865569" y="4402311"/>
            <a:ext cx="441146" cy="369332"/>
          </a:xfrm>
          <a:prstGeom prst="rect">
            <a:avLst/>
          </a:prstGeom>
          <a:noFill/>
        </p:spPr>
        <p:txBody>
          <a:bodyPr wrap="none" rtlCol="0">
            <a:spAutoFit/>
          </a:bodyPr>
          <a:lstStyle/>
          <a:p>
            <a:r>
              <a:rPr lang="en-US" dirty="0">
                <a:solidFill>
                  <a:schemeClr val="bg1">
                    <a:lumMod val="75000"/>
                  </a:schemeClr>
                </a:solidFill>
              </a:rPr>
              <a:t>4</a:t>
            </a:r>
            <a:r>
              <a:rPr lang="en-US" baseline="30000" dirty="0">
                <a:solidFill>
                  <a:schemeClr val="bg1">
                    <a:lumMod val="75000"/>
                  </a:schemeClr>
                </a:solidFill>
              </a:rPr>
              <a:t>th</a:t>
            </a:r>
          </a:p>
        </p:txBody>
      </p:sp>
      <p:sp>
        <p:nvSpPr>
          <p:cNvPr id="67" name="TextBox 66"/>
          <p:cNvSpPr txBox="1"/>
          <p:nvPr/>
        </p:nvSpPr>
        <p:spPr>
          <a:xfrm>
            <a:off x="1886408" y="5417713"/>
            <a:ext cx="449162" cy="369332"/>
          </a:xfrm>
          <a:prstGeom prst="rect">
            <a:avLst/>
          </a:prstGeom>
          <a:noFill/>
        </p:spPr>
        <p:txBody>
          <a:bodyPr wrap="none" rtlCol="0">
            <a:spAutoFit/>
          </a:bodyPr>
          <a:lstStyle/>
          <a:p>
            <a:r>
              <a:rPr lang="en-US" dirty="0">
                <a:solidFill>
                  <a:srgbClr val="0000FF"/>
                </a:solidFill>
              </a:rPr>
              <a:t>3</a:t>
            </a:r>
            <a:r>
              <a:rPr lang="en-US" baseline="30000" dirty="0">
                <a:solidFill>
                  <a:srgbClr val="0000FF"/>
                </a:solidFill>
              </a:rPr>
              <a:t>rd</a:t>
            </a:r>
          </a:p>
        </p:txBody>
      </p:sp>
      <p:sp>
        <p:nvSpPr>
          <p:cNvPr id="68" name="TextBox 67"/>
          <p:cNvSpPr txBox="1"/>
          <p:nvPr/>
        </p:nvSpPr>
        <p:spPr>
          <a:xfrm>
            <a:off x="1865569" y="4962247"/>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cxnSp>
        <p:nvCxnSpPr>
          <p:cNvPr id="32" name="Straight Arrow Connector 31"/>
          <p:cNvCxnSpPr/>
          <p:nvPr/>
        </p:nvCxnSpPr>
        <p:spPr>
          <a:xfrm flipV="1">
            <a:off x="2422701" y="1553080"/>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846251" y="1373883"/>
            <a:ext cx="441146" cy="369332"/>
          </a:xfrm>
          <a:prstGeom prst="rect">
            <a:avLst/>
          </a:prstGeom>
          <a:noFill/>
        </p:spPr>
        <p:txBody>
          <a:bodyPr wrap="none" rtlCol="0">
            <a:spAutoFit/>
          </a:bodyPr>
          <a:lstStyle/>
          <a:p>
            <a:r>
              <a:rPr lang="en-US" dirty="0">
                <a:solidFill>
                  <a:schemeClr val="bg1">
                    <a:lumMod val="75000"/>
                  </a:schemeClr>
                </a:solidFill>
              </a:rPr>
              <a:t>0</a:t>
            </a:r>
            <a:r>
              <a:rPr lang="en-US" baseline="30000" dirty="0">
                <a:solidFill>
                  <a:schemeClr val="bg1">
                    <a:lumMod val="75000"/>
                  </a:schemeClr>
                </a:solidFill>
              </a:rPr>
              <a:t>th</a:t>
            </a:r>
          </a:p>
        </p:txBody>
      </p:sp>
      <p:cxnSp>
        <p:nvCxnSpPr>
          <p:cNvPr id="37" name="Straight Arrow Connector 36"/>
          <p:cNvCxnSpPr/>
          <p:nvPr/>
        </p:nvCxnSpPr>
        <p:spPr>
          <a:xfrm flipV="1">
            <a:off x="2422701" y="1912488"/>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46251" y="1733291"/>
            <a:ext cx="433132" cy="369332"/>
          </a:xfrm>
          <a:prstGeom prst="rect">
            <a:avLst/>
          </a:prstGeom>
          <a:noFill/>
        </p:spPr>
        <p:txBody>
          <a:bodyPr wrap="none" rtlCol="0">
            <a:spAutoFit/>
          </a:bodyPr>
          <a:lstStyle/>
          <a:p>
            <a:r>
              <a:rPr lang="en-US" dirty="0">
                <a:solidFill>
                  <a:schemeClr val="bg1">
                    <a:lumMod val="75000"/>
                  </a:schemeClr>
                </a:solidFill>
              </a:rPr>
              <a:t>1</a:t>
            </a:r>
            <a:r>
              <a:rPr lang="en-US" baseline="30000" dirty="0">
                <a:solidFill>
                  <a:schemeClr val="bg1">
                    <a:lumMod val="75000"/>
                  </a:schemeClr>
                </a:solidFill>
              </a:rPr>
              <a:t>st</a:t>
            </a:r>
          </a:p>
        </p:txBody>
      </p:sp>
      <p:sp>
        <p:nvSpPr>
          <p:cNvPr id="39" name="TextBox 38"/>
          <p:cNvSpPr txBox="1"/>
          <p:nvPr/>
        </p:nvSpPr>
        <p:spPr>
          <a:xfrm>
            <a:off x="4879422" y="1332839"/>
            <a:ext cx="1005404" cy="400110"/>
          </a:xfrm>
          <a:prstGeom prst="rect">
            <a:avLst/>
          </a:prstGeom>
          <a:noFill/>
        </p:spPr>
        <p:txBody>
          <a:bodyPr wrap="none" rtlCol="0">
            <a:spAutoFit/>
          </a:bodyPr>
          <a:lstStyle/>
          <a:p>
            <a:pPr algn="ctr"/>
            <a:r>
              <a:rPr lang="en-US" sz="2000" dirty="0">
                <a:solidFill>
                  <a:schemeClr val="bg1">
                    <a:lumMod val="75000"/>
                  </a:schemeClr>
                </a:solidFill>
              </a:rPr>
              <a:t>‘Piston’</a:t>
            </a:r>
          </a:p>
        </p:txBody>
      </p:sp>
      <p:sp>
        <p:nvSpPr>
          <p:cNvPr id="41" name="TextBox 40"/>
          <p:cNvSpPr txBox="1"/>
          <p:nvPr/>
        </p:nvSpPr>
        <p:spPr>
          <a:xfrm>
            <a:off x="4908277" y="1692247"/>
            <a:ext cx="947696" cy="400110"/>
          </a:xfrm>
          <a:prstGeom prst="rect">
            <a:avLst/>
          </a:prstGeom>
          <a:noFill/>
        </p:spPr>
        <p:txBody>
          <a:bodyPr wrap="none" rtlCol="0">
            <a:spAutoFit/>
          </a:bodyPr>
          <a:lstStyle/>
          <a:p>
            <a:pPr algn="ctr"/>
            <a:r>
              <a:rPr lang="en-US" sz="2000" dirty="0">
                <a:solidFill>
                  <a:schemeClr val="bg1">
                    <a:lumMod val="75000"/>
                  </a:schemeClr>
                </a:solidFill>
              </a:rPr>
              <a:t>‘Prism’</a:t>
            </a:r>
          </a:p>
        </p:txBody>
      </p:sp>
      <p:sp>
        <p:nvSpPr>
          <p:cNvPr id="50" name="TextBox 49"/>
          <p:cNvSpPr txBox="1"/>
          <p:nvPr/>
        </p:nvSpPr>
        <p:spPr>
          <a:xfrm>
            <a:off x="7274004" y="891724"/>
            <a:ext cx="1107996" cy="461665"/>
          </a:xfrm>
          <a:prstGeom prst="rect">
            <a:avLst/>
          </a:prstGeom>
          <a:solidFill>
            <a:schemeClr val="bg1"/>
          </a:solidFill>
        </p:spPr>
        <p:txBody>
          <a:bodyPr wrap="none" rtlCol="0">
            <a:spAutoFit/>
          </a:bodyPr>
          <a:lstStyle/>
          <a:p>
            <a:r>
              <a:rPr lang="en-US" sz="2400" b="1" i="1" dirty="0">
                <a:solidFill>
                  <a:srgbClr val="0000FF"/>
                </a:solidFill>
              </a:rPr>
              <a:t>Shape</a:t>
            </a:r>
          </a:p>
        </p:txBody>
      </p:sp>
      <p:sp>
        <p:nvSpPr>
          <p:cNvPr id="53" name="TextBox 52"/>
          <p:cNvSpPr txBox="1"/>
          <p:nvPr/>
        </p:nvSpPr>
        <p:spPr>
          <a:xfrm>
            <a:off x="1565719" y="2412838"/>
            <a:ext cx="761747" cy="307777"/>
          </a:xfrm>
          <a:prstGeom prst="rect">
            <a:avLst/>
          </a:prstGeom>
          <a:noFill/>
        </p:spPr>
        <p:txBody>
          <a:bodyPr wrap="none" rtlCol="0">
            <a:spAutoFit/>
          </a:bodyPr>
          <a:lstStyle/>
          <a:p>
            <a:r>
              <a:rPr lang="en-US" sz="1400" dirty="0">
                <a:solidFill>
                  <a:schemeClr val="bg1">
                    <a:lumMod val="75000"/>
                  </a:schemeClr>
                </a:solidFill>
              </a:rPr>
              <a:t>Myopia</a:t>
            </a:r>
          </a:p>
        </p:txBody>
      </p:sp>
      <p:sp>
        <p:nvSpPr>
          <p:cNvPr id="59" name="TextBox 58"/>
          <p:cNvSpPr txBox="1"/>
          <p:nvPr/>
        </p:nvSpPr>
        <p:spPr>
          <a:xfrm>
            <a:off x="1479271" y="2638461"/>
            <a:ext cx="1000595" cy="307777"/>
          </a:xfrm>
          <a:prstGeom prst="rect">
            <a:avLst/>
          </a:prstGeom>
          <a:noFill/>
        </p:spPr>
        <p:txBody>
          <a:bodyPr wrap="none" rtlCol="0">
            <a:spAutoFit/>
          </a:bodyPr>
          <a:lstStyle/>
          <a:p>
            <a:r>
              <a:rPr lang="en-US" sz="1400" dirty="0">
                <a:solidFill>
                  <a:schemeClr val="bg1">
                    <a:lumMod val="75000"/>
                  </a:schemeClr>
                </a:solidFill>
              </a:rPr>
              <a:t>Hyperopia</a:t>
            </a:r>
          </a:p>
        </p:txBody>
      </p:sp>
      <p:cxnSp>
        <p:nvCxnSpPr>
          <p:cNvPr id="60" name="Straight Arrow Connector 59"/>
          <p:cNvCxnSpPr>
            <a:stCxn id="53" idx="3"/>
          </p:cNvCxnSpPr>
          <p:nvPr/>
        </p:nvCxnSpPr>
        <p:spPr>
          <a:xfrm>
            <a:off x="2327466" y="2566727"/>
            <a:ext cx="2286253"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9" idx="3"/>
          </p:cNvCxnSpPr>
          <p:nvPr/>
        </p:nvCxnSpPr>
        <p:spPr>
          <a:xfrm>
            <a:off x="2479866" y="2792350"/>
            <a:ext cx="2133600"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394266" y="2424506"/>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sp>
        <p:nvSpPr>
          <p:cNvPr id="63" name="TextBox 62"/>
          <p:cNvSpPr txBox="1"/>
          <p:nvPr/>
        </p:nvSpPr>
        <p:spPr>
          <a:xfrm>
            <a:off x="3394266" y="2638461"/>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sp>
        <p:nvSpPr>
          <p:cNvPr id="69" name="TextBox 68"/>
          <p:cNvSpPr txBox="1"/>
          <p:nvPr/>
        </p:nvSpPr>
        <p:spPr>
          <a:xfrm>
            <a:off x="7212608" y="6488668"/>
            <a:ext cx="1569660" cy="369332"/>
          </a:xfrm>
          <a:prstGeom prst="rect">
            <a:avLst/>
          </a:prstGeom>
          <a:noFill/>
        </p:spPr>
        <p:txBody>
          <a:bodyPr wrap="none" rtlCol="0">
            <a:spAutoFit/>
          </a:bodyPr>
          <a:lstStyle/>
          <a:p>
            <a:pPr algn="ctr"/>
            <a:r>
              <a:rPr lang="en-US" dirty="0"/>
              <a:t>‘Three peaks’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1920" y="4854152"/>
            <a:ext cx="1427607" cy="1721134"/>
          </a:xfrm>
          <a:prstGeom prst="rect">
            <a:avLst/>
          </a:prstGeom>
        </p:spPr>
      </p:pic>
      <p:sp>
        <p:nvSpPr>
          <p:cNvPr id="70" name="TextBox 69">
            <a:extLst>
              <a:ext uri="{FF2B5EF4-FFF2-40B4-BE49-F238E27FC236}">
                <a16:creationId xmlns:a16="http://schemas.microsoft.com/office/drawing/2014/main" id="{143F37BD-8E1B-B4E2-3C9D-DC87E68A3DCD}"/>
              </a:ext>
            </a:extLst>
          </p:cNvPr>
          <p:cNvSpPr txBox="1"/>
          <p:nvPr/>
        </p:nvSpPr>
        <p:spPr>
          <a:xfrm>
            <a:off x="1645611" y="3663138"/>
            <a:ext cx="7136657" cy="1169551"/>
          </a:xfrm>
          <a:prstGeom prst="rect">
            <a:avLst/>
          </a:prstGeom>
          <a:solidFill>
            <a:schemeClr val="accent5">
              <a:lumMod val="75000"/>
            </a:schemeClr>
          </a:solidFill>
        </p:spPr>
        <p:txBody>
          <a:bodyPr wrap="square" rtlCol="0">
            <a:spAutoFit/>
          </a:bodyPr>
          <a:lstStyle/>
          <a:p>
            <a:r>
              <a:rPr lang="en-US" sz="1400" i="1" dirty="0">
                <a:solidFill>
                  <a:srgbClr val="0000FF"/>
                </a:solidFill>
              </a:rPr>
              <a:t>In layman’s terms, what is the problem with the incoming light that leads to </a:t>
            </a:r>
            <a:r>
              <a:rPr lang="en-US" sz="1400" dirty="0">
                <a:solidFill>
                  <a:srgbClr val="0000FF"/>
                </a:solidFill>
              </a:rPr>
              <a:t>trefoil</a:t>
            </a:r>
            <a:r>
              <a:rPr lang="en-US" sz="1400" i="1" dirty="0">
                <a:solidFill>
                  <a:srgbClr val="0000FF"/>
                </a:solidFill>
              </a:rPr>
              <a:t>?</a:t>
            </a:r>
            <a:endParaRPr lang="en-US" sz="1400" i="1" dirty="0">
              <a:solidFill>
                <a:schemeClr val="accent5">
                  <a:lumMod val="75000"/>
                </a:schemeClr>
              </a:solidFill>
            </a:endParaRPr>
          </a:p>
          <a:p>
            <a:r>
              <a:rPr lang="en-US" sz="1400" dirty="0">
                <a:solidFill>
                  <a:schemeClr val="accent5">
                    <a:lumMod val="75000"/>
                  </a:schemeClr>
                </a:solidFill>
              </a:rPr>
              <a:t>Happily, the </a:t>
            </a:r>
            <a:r>
              <a:rPr lang="en-US" sz="1400" i="1" dirty="0">
                <a:solidFill>
                  <a:schemeClr val="accent5">
                    <a:lumMod val="75000"/>
                  </a:schemeClr>
                </a:solidFill>
              </a:rPr>
              <a:t>BCSC</a:t>
            </a:r>
            <a:r>
              <a:rPr lang="en-US" sz="1400" dirty="0">
                <a:solidFill>
                  <a:schemeClr val="accent5">
                    <a:lumMod val="75000"/>
                  </a:schemeClr>
                </a:solidFill>
              </a:rPr>
              <a:t> books do not spend much time on trefoil, so you don’t need to know much more about it than:</a:t>
            </a:r>
          </a:p>
          <a:p>
            <a:r>
              <a:rPr lang="en-US" sz="1400" dirty="0">
                <a:solidFill>
                  <a:schemeClr val="accent5">
                    <a:lumMod val="75000"/>
                  </a:schemeClr>
                </a:solidFill>
              </a:rPr>
              <a:t>1) it is a clinically significant (albeit modestly so) higher-order aberration; and </a:t>
            </a:r>
          </a:p>
          <a:p>
            <a:r>
              <a:rPr lang="en-US" sz="1400" dirty="0">
                <a:solidFill>
                  <a:schemeClr val="accent5">
                    <a:lumMod val="75000"/>
                  </a:schemeClr>
                </a:solidFill>
              </a:rPr>
              <a:t>2) its shape, </a:t>
            </a:r>
            <a:r>
              <a:rPr lang="en-US" sz="1400" dirty="0" err="1">
                <a:solidFill>
                  <a:schemeClr val="accent5">
                    <a:lumMod val="75000"/>
                  </a:schemeClr>
                </a:solidFill>
              </a:rPr>
              <a:t>ie</a:t>
            </a:r>
            <a:r>
              <a:rPr lang="en-US" sz="1400" dirty="0">
                <a:solidFill>
                  <a:schemeClr val="accent5">
                    <a:lumMod val="75000"/>
                  </a:schemeClr>
                </a:solidFill>
              </a:rPr>
              <a:t>, be able to recognize its wavefront analysis profile (more on this later).</a:t>
            </a:r>
          </a:p>
        </p:txBody>
      </p:sp>
    </p:spTree>
    <p:extLst>
      <p:ext uri="{BB962C8B-B14F-4D97-AF65-F5344CB8AC3E}">
        <p14:creationId xmlns:p14="http://schemas.microsoft.com/office/powerpoint/2010/main" val="4021486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33800" y="3124200"/>
            <a:ext cx="4267200" cy="3810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447800" y="3505200"/>
            <a:ext cx="2286000" cy="3810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dirty="0"/>
              <a:t>Back in the day, only three aberrations        were addressed by clinicians:</a:t>
            </a:r>
          </a:p>
          <a:p>
            <a:pPr marL="344487" lvl="1" indent="0">
              <a:buNone/>
            </a:pPr>
            <a:r>
              <a:rPr lang="en-US" dirty="0"/>
              <a:t>1) </a:t>
            </a:r>
            <a:r>
              <a:rPr lang="en-US" dirty="0">
                <a:solidFill>
                  <a:srgbClr val="0000FF"/>
                </a:solidFill>
              </a:rPr>
              <a:t>Spherical error (</a:t>
            </a:r>
            <a:r>
              <a:rPr lang="en-US" dirty="0" err="1">
                <a:solidFill>
                  <a:srgbClr val="0000FF"/>
                </a:solidFill>
              </a:rPr>
              <a:t>ie</a:t>
            </a:r>
            <a:r>
              <a:rPr lang="en-US" dirty="0">
                <a:solidFill>
                  <a:srgbClr val="0000FF"/>
                </a:solidFill>
              </a:rPr>
              <a:t>, myopia/hyperopia)</a:t>
            </a:r>
          </a:p>
          <a:p>
            <a:pPr marL="344487" lvl="1" indent="0">
              <a:buNone/>
            </a:pPr>
            <a:r>
              <a:rPr lang="en-US" dirty="0"/>
              <a:t>2) </a:t>
            </a:r>
            <a:r>
              <a:rPr lang="en-US" dirty="0">
                <a:solidFill>
                  <a:srgbClr val="0000FF"/>
                </a:solidFill>
              </a:rPr>
              <a:t>Regular astigmatism</a:t>
            </a:r>
          </a:p>
          <a:p>
            <a:pPr lvl="2"/>
            <a:r>
              <a:rPr lang="en-US" i="1" dirty="0"/>
              <a:t>Regular</a:t>
            </a:r>
            <a:r>
              <a:rPr lang="en-US" dirty="0"/>
              <a:t> meaning </a:t>
            </a:r>
            <a:r>
              <a:rPr lang="en-US" dirty="0">
                <a:solidFill>
                  <a:srgbClr val="0000FF"/>
                </a:solidFill>
              </a:rPr>
              <a:t>‘that which can be corrected with cylindrical lenses’</a:t>
            </a:r>
          </a:p>
          <a:p>
            <a:pPr marL="344487" lvl="1" indent="0">
              <a:buNone/>
            </a:pPr>
            <a:r>
              <a:rPr lang="en-US" dirty="0"/>
              <a:t>3) </a:t>
            </a:r>
            <a:r>
              <a:rPr lang="en-US" dirty="0">
                <a:solidFill>
                  <a:srgbClr val="0000FF"/>
                </a:solidFill>
              </a:rPr>
              <a:t>Irregular astigmatism</a:t>
            </a:r>
          </a:p>
          <a:p>
            <a:pPr lvl="2"/>
            <a:r>
              <a:rPr lang="en-US" i="1" dirty="0">
                <a:solidFill>
                  <a:schemeClr val="bg1"/>
                </a:solidFill>
              </a:rPr>
              <a:t>Irregular</a:t>
            </a:r>
            <a:r>
              <a:rPr lang="en-US" dirty="0">
                <a:solidFill>
                  <a:schemeClr val="bg1"/>
                </a:solidFill>
              </a:rPr>
              <a:t> meaning ‘that which </a:t>
            </a:r>
            <a:r>
              <a:rPr lang="en-US" b="1" dirty="0">
                <a:solidFill>
                  <a:schemeClr val="bg1"/>
                </a:solidFill>
              </a:rPr>
              <a:t>can’t</a:t>
            </a:r>
            <a:r>
              <a:rPr lang="en-US" dirty="0">
                <a:solidFill>
                  <a:schemeClr val="bg1"/>
                </a:solidFill>
              </a:rPr>
              <a:t> be corrected with cylindrical lenses’</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12</a:t>
            </a:fld>
            <a:endParaRPr lang="en-US" altLang="en-US"/>
          </a:p>
        </p:txBody>
      </p:sp>
      <p:sp>
        <p:nvSpPr>
          <p:cNvPr id="6" name="Rectangle 5"/>
          <p:cNvSpPr/>
          <p:nvPr/>
        </p:nvSpPr>
        <p:spPr>
          <a:xfrm>
            <a:off x="1066800" y="4419600"/>
            <a:ext cx="381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147330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651819"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46" name="Rectangle 45"/>
          <p:cNvSpPr/>
          <p:nvPr/>
        </p:nvSpPr>
        <p:spPr>
          <a:xfrm>
            <a:off x="4728019"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5" name="Rectangle 54"/>
          <p:cNvSpPr/>
          <p:nvPr/>
        </p:nvSpPr>
        <p:spPr>
          <a:xfrm>
            <a:off x="4838627" y="4297154"/>
            <a:ext cx="1262628" cy="488682"/>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75000"/>
                </a:schemeClr>
              </a:solidFill>
            </a:endParaRPr>
          </a:p>
        </p:txBody>
      </p:sp>
      <p:sp>
        <p:nvSpPr>
          <p:cNvPr id="56" name="Rectangle 55"/>
          <p:cNvSpPr/>
          <p:nvPr/>
        </p:nvSpPr>
        <p:spPr>
          <a:xfrm>
            <a:off x="4952808" y="49530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57" name="Rectangle 56"/>
          <p:cNvSpPr/>
          <p:nvPr/>
        </p:nvSpPr>
        <p:spPr>
          <a:xfrm>
            <a:off x="4975983" y="54102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54" name="Rectangle 53"/>
          <p:cNvSpPr/>
          <p:nvPr/>
        </p:nvSpPr>
        <p:spPr>
          <a:xfrm>
            <a:off x="4838627"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9" name="TextBox 8"/>
          <p:cNvSpPr txBox="1"/>
          <p:nvPr/>
        </p:nvSpPr>
        <p:spPr>
          <a:xfrm>
            <a:off x="4838627" y="2133600"/>
            <a:ext cx="1125629" cy="400110"/>
          </a:xfrm>
          <a:prstGeom prst="rect">
            <a:avLst/>
          </a:prstGeom>
          <a:noFill/>
        </p:spPr>
        <p:txBody>
          <a:bodyPr wrap="none" rtlCol="0">
            <a:spAutoFit/>
          </a:bodyPr>
          <a:lstStyle/>
          <a:p>
            <a:r>
              <a:rPr lang="en-US" sz="2000" dirty="0">
                <a:solidFill>
                  <a:schemeClr val="bg1">
                    <a:lumMod val="75000"/>
                  </a:schemeClr>
                </a:solidFill>
              </a:rPr>
              <a:t>Defocus</a:t>
            </a:r>
          </a:p>
        </p:txBody>
      </p:sp>
      <p:sp>
        <p:nvSpPr>
          <p:cNvPr id="10" name="TextBox 9"/>
          <p:cNvSpPr txBox="1"/>
          <p:nvPr/>
        </p:nvSpPr>
        <p:spPr>
          <a:xfrm>
            <a:off x="4838627" y="3276600"/>
            <a:ext cx="1127232" cy="400110"/>
          </a:xfrm>
          <a:prstGeom prst="rect">
            <a:avLst/>
          </a:prstGeom>
          <a:noFill/>
        </p:spPr>
        <p:txBody>
          <a:bodyPr wrap="none" rtlCol="0">
            <a:spAutoFit/>
          </a:bodyPr>
          <a:lstStyle/>
          <a:p>
            <a:r>
              <a:rPr lang="en-US" sz="2000" dirty="0">
                <a:solidFill>
                  <a:schemeClr val="bg1">
                    <a:lumMod val="75000"/>
                  </a:schemeClr>
                </a:solidFill>
              </a:rPr>
              <a:t>Cylinder</a:t>
            </a:r>
          </a:p>
        </p:txBody>
      </p:sp>
      <p:sp>
        <p:nvSpPr>
          <p:cNvPr id="11" name="TextBox 10"/>
          <p:cNvSpPr txBox="1"/>
          <p:nvPr/>
        </p:nvSpPr>
        <p:spPr>
          <a:xfrm>
            <a:off x="11602" y="893430"/>
            <a:ext cx="4012637" cy="461665"/>
          </a:xfrm>
          <a:prstGeom prst="rect">
            <a:avLst/>
          </a:prstGeom>
          <a:noFill/>
        </p:spPr>
        <p:txBody>
          <a:bodyPr wrap="none" rtlCol="0">
            <a:spAutoFit/>
          </a:bodyPr>
          <a:lstStyle/>
          <a:p>
            <a:pPr algn="ctr"/>
            <a:r>
              <a:rPr lang="en-US" sz="2400" b="1" i="1" dirty="0">
                <a:solidFill>
                  <a:srgbClr val="0000FF"/>
                </a:solidFill>
              </a:rPr>
              <a:t>Zernike Polynomial Order</a:t>
            </a:r>
          </a:p>
        </p:txBody>
      </p:sp>
      <p:sp>
        <p:nvSpPr>
          <p:cNvPr id="33" name="TextBox 32"/>
          <p:cNvSpPr txBox="1"/>
          <p:nvPr/>
        </p:nvSpPr>
        <p:spPr>
          <a:xfrm>
            <a:off x="4652072" y="2438400"/>
            <a:ext cx="1489510" cy="307777"/>
          </a:xfrm>
          <a:prstGeom prst="rect">
            <a:avLst/>
          </a:prstGeom>
          <a:noFill/>
        </p:spPr>
        <p:txBody>
          <a:bodyPr wrap="none" rtlCol="0">
            <a:spAutoFit/>
          </a:bodyPr>
          <a:lstStyle/>
          <a:p>
            <a:r>
              <a:rPr lang="en-US" sz="1400" i="1" dirty="0">
                <a:solidFill>
                  <a:schemeClr val="bg1">
                    <a:lumMod val="75000"/>
                  </a:schemeClr>
                </a:solidFill>
              </a:rPr>
              <a:t>Positive</a:t>
            </a:r>
            <a:r>
              <a:rPr lang="en-US" sz="1400" dirty="0">
                <a:solidFill>
                  <a:schemeClr val="bg1">
                    <a:lumMod val="75000"/>
                  </a:schemeClr>
                </a:solidFill>
              </a:rPr>
              <a:t> defocus</a:t>
            </a:r>
          </a:p>
        </p:txBody>
      </p:sp>
      <p:sp>
        <p:nvSpPr>
          <p:cNvPr id="34" name="TextBox 33"/>
          <p:cNvSpPr txBox="1"/>
          <p:nvPr/>
        </p:nvSpPr>
        <p:spPr>
          <a:xfrm>
            <a:off x="4651819" y="2664023"/>
            <a:ext cx="1568058" cy="307777"/>
          </a:xfrm>
          <a:prstGeom prst="rect">
            <a:avLst/>
          </a:prstGeom>
          <a:noFill/>
        </p:spPr>
        <p:txBody>
          <a:bodyPr wrap="none" rtlCol="0">
            <a:spAutoFit/>
          </a:bodyPr>
          <a:lstStyle/>
          <a:p>
            <a:r>
              <a:rPr lang="en-US" sz="1400" i="1" dirty="0">
                <a:solidFill>
                  <a:schemeClr val="bg1">
                    <a:lumMod val="75000"/>
                  </a:schemeClr>
                </a:solidFill>
              </a:rPr>
              <a:t>Negative</a:t>
            </a:r>
            <a:r>
              <a:rPr lang="en-US" sz="1400" dirty="0">
                <a:solidFill>
                  <a:schemeClr val="bg1">
                    <a:lumMod val="75000"/>
                  </a:schemeClr>
                </a:solidFill>
              </a:rPr>
              <a:t> defocus</a:t>
            </a:r>
          </a:p>
        </p:txBody>
      </p:sp>
      <p:sp>
        <p:nvSpPr>
          <p:cNvPr id="16" name="Slide Number Placeholder 15"/>
          <p:cNvSpPr>
            <a:spLocks noGrp="1"/>
          </p:cNvSpPr>
          <p:nvPr>
            <p:ph type="sldNum" sz="quarter" idx="12"/>
          </p:nvPr>
        </p:nvSpPr>
        <p:spPr/>
        <p:txBody>
          <a:bodyPr/>
          <a:lstStyle/>
          <a:p>
            <a:pPr>
              <a:defRPr/>
            </a:pPr>
            <a:fld id="{AA4EBA92-F27F-4AF1-A344-7473978F126B}" type="slidenum">
              <a:rPr lang="en-US" altLang="en-US" smtClean="0"/>
              <a:pPr>
                <a:defRPr/>
              </a:pPr>
              <a:t>120</a:t>
            </a:fld>
            <a:endParaRPr lang="en-US" altLang="en-US"/>
          </a:p>
        </p:txBody>
      </p:sp>
      <p:sp>
        <p:nvSpPr>
          <p:cNvPr id="40" name="TextBox 39"/>
          <p:cNvSpPr txBox="1"/>
          <p:nvPr/>
        </p:nvSpPr>
        <p:spPr>
          <a:xfrm>
            <a:off x="4762427" y="4297154"/>
            <a:ext cx="1338828" cy="579646"/>
          </a:xfrm>
          <a:prstGeom prst="rect">
            <a:avLst/>
          </a:prstGeom>
          <a:noFill/>
        </p:spPr>
        <p:txBody>
          <a:bodyPr wrap="none" rtlCol="0">
            <a:spAutoFit/>
          </a:bodyPr>
          <a:lstStyle/>
          <a:p>
            <a:pPr algn="ctr">
              <a:lnSpc>
                <a:spcPts val="1900"/>
              </a:lnSpc>
            </a:pPr>
            <a:r>
              <a:rPr lang="en-US" sz="2000" dirty="0">
                <a:solidFill>
                  <a:schemeClr val="bg1">
                    <a:lumMod val="75000"/>
                  </a:schemeClr>
                </a:solidFill>
              </a:rPr>
              <a:t>Spherical</a:t>
            </a:r>
          </a:p>
          <a:p>
            <a:pPr algn="ctr">
              <a:lnSpc>
                <a:spcPts val="1900"/>
              </a:lnSpc>
            </a:pPr>
            <a:r>
              <a:rPr lang="en-US" sz="2000" dirty="0">
                <a:solidFill>
                  <a:schemeClr val="bg1">
                    <a:lumMod val="75000"/>
                  </a:schemeClr>
                </a:solidFill>
              </a:rPr>
              <a:t>aberration</a:t>
            </a:r>
          </a:p>
        </p:txBody>
      </p:sp>
      <p:sp>
        <p:nvSpPr>
          <p:cNvPr id="42" name="TextBox 41"/>
          <p:cNvSpPr txBox="1"/>
          <p:nvPr/>
        </p:nvSpPr>
        <p:spPr>
          <a:xfrm>
            <a:off x="4952808" y="4933890"/>
            <a:ext cx="869149" cy="400110"/>
          </a:xfrm>
          <a:prstGeom prst="rect">
            <a:avLst/>
          </a:prstGeom>
          <a:noFill/>
        </p:spPr>
        <p:txBody>
          <a:bodyPr wrap="none" rtlCol="0">
            <a:spAutoFit/>
          </a:bodyPr>
          <a:lstStyle/>
          <a:p>
            <a:pPr algn="ctr"/>
            <a:r>
              <a:rPr lang="en-US" sz="2000" dirty="0">
                <a:solidFill>
                  <a:schemeClr val="bg1">
                    <a:lumMod val="75000"/>
                  </a:schemeClr>
                </a:solidFill>
              </a:rPr>
              <a:t>Coma</a:t>
            </a:r>
          </a:p>
        </p:txBody>
      </p:sp>
      <p:sp>
        <p:nvSpPr>
          <p:cNvPr id="43" name="TextBox 42"/>
          <p:cNvSpPr txBox="1"/>
          <p:nvPr/>
        </p:nvSpPr>
        <p:spPr>
          <a:xfrm>
            <a:off x="4956619" y="5410200"/>
            <a:ext cx="888513" cy="400110"/>
          </a:xfrm>
          <a:prstGeom prst="rect">
            <a:avLst/>
          </a:prstGeom>
          <a:noFill/>
        </p:spPr>
        <p:txBody>
          <a:bodyPr wrap="none" rtlCol="0">
            <a:spAutoFit/>
          </a:bodyPr>
          <a:lstStyle/>
          <a:p>
            <a:pPr algn="ctr"/>
            <a:r>
              <a:rPr lang="en-US" sz="2000" dirty="0">
                <a:solidFill>
                  <a:srgbClr val="0000FF"/>
                </a:solidFill>
              </a:rPr>
              <a:t>Trefoil</a:t>
            </a:r>
          </a:p>
        </p:txBody>
      </p:sp>
      <p:sp>
        <p:nvSpPr>
          <p:cNvPr id="44" name="TextBox 43"/>
          <p:cNvSpPr txBox="1"/>
          <p:nvPr/>
        </p:nvSpPr>
        <p:spPr>
          <a:xfrm>
            <a:off x="4418538" y="5867400"/>
            <a:ext cx="2210862" cy="707886"/>
          </a:xfrm>
          <a:prstGeom prst="rect">
            <a:avLst/>
          </a:prstGeom>
          <a:noFill/>
        </p:spPr>
        <p:txBody>
          <a:bodyPr wrap="none" rtlCol="0">
            <a:spAutoFit/>
          </a:bodyPr>
          <a:lstStyle/>
          <a:p>
            <a:pPr algn="ctr"/>
            <a:r>
              <a:rPr lang="en-US" sz="2000" dirty="0">
                <a:solidFill>
                  <a:schemeClr val="bg1">
                    <a:lumMod val="75000"/>
                  </a:schemeClr>
                </a:solidFill>
              </a:rPr>
              <a:t>(Others, less</a:t>
            </a:r>
          </a:p>
          <a:p>
            <a:pPr algn="ctr"/>
            <a:r>
              <a:rPr lang="en-US" sz="2000" dirty="0">
                <a:solidFill>
                  <a:schemeClr val="bg1">
                    <a:lumMod val="75000"/>
                  </a:schemeClr>
                </a:solidFill>
              </a:rPr>
              <a:t>clinically relevant)</a:t>
            </a:r>
          </a:p>
        </p:txBody>
      </p:sp>
      <p:cxnSp>
        <p:nvCxnSpPr>
          <p:cNvPr id="47" name="Straight Arrow Connector 46"/>
          <p:cNvCxnSpPr>
            <a:endCxn id="40" idx="1"/>
          </p:cNvCxnSpPr>
          <p:nvPr/>
        </p:nvCxnSpPr>
        <p:spPr>
          <a:xfrm flipV="1">
            <a:off x="2459445" y="4586977"/>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459445" y="5133945"/>
            <a:ext cx="2443632"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43" idx="1"/>
          </p:cNvCxnSpPr>
          <p:nvPr/>
        </p:nvCxnSpPr>
        <p:spPr>
          <a:xfrm>
            <a:off x="2459445" y="5606335"/>
            <a:ext cx="2497174" cy="3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72" name="TextBox 71"/>
          <p:cNvSpPr txBox="1"/>
          <p:nvPr/>
        </p:nvSpPr>
        <p:spPr>
          <a:xfrm>
            <a:off x="4499419" y="906958"/>
            <a:ext cx="1737976" cy="461665"/>
          </a:xfrm>
          <a:prstGeom prst="rect">
            <a:avLst/>
          </a:prstGeom>
          <a:noFill/>
        </p:spPr>
        <p:txBody>
          <a:bodyPr wrap="none" rtlCol="0">
            <a:spAutoFit/>
          </a:bodyPr>
          <a:lstStyle/>
          <a:p>
            <a:r>
              <a:rPr lang="en-US" sz="2400" b="1" i="1" dirty="0"/>
              <a:t>New Lingo</a:t>
            </a:r>
          </a:p>
        </p:txBody>
      </p:sp>
      <p:cxnSp>
        <p:nvCxnSpPr>
          <p:cNvPr id="51" name="Straight Arrow Connector 50"/>
          <p:cNvCxnSpPr/>
          <p:nvPr/>
        </p:nvCxnSpPr>
        <p:spPr>
          <a:xfrm flipV="1">
            <a:off x="2442019" y="2353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2442019" y="3496841"/>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65569" y="2174644"/>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5" name="TextBox 64"/>
          <p:cNvSpPr txBox="1"/>
          <p:nvPr/>
        </p:nvSpPr>
        <p:spPr>
          <a:xfrm>
            <a:off x="1865569" y="3307378"/>
            <a:ext cx="482824" cy="369332"/>
          </a:xfrm>
          <a:prstGeom prst="rect">
            <a:avLst/>
          </a:prstGeom>
          <a:noFill/>
        </p:spPr>
        <p:txBody>
          <a:bodyPr wrap="none" rtlCol="0">
            <a:spAutoFit/>
          </a:bodyPr>
          <a:lstStyle/>
          <a:p>
            <a:r>
              <a:rPr lang="en-US" dirty="0">
                <a:solidFill>
                  <a:schemeClr val="bg1">
                    <a:lumMod val="75000"/>
                  </a:schemeClr>
                </a:solidFill>
              </a:rPr>
              <a:t>2</a:t>
            </a:r>
            <a:r>
              <a:rPr lang="en-US" baseline="30000" dirty="0">
                <a:solidFill>
                  <a:schemeClr val="bg1">
                    <a:lumMod val="75000"/>
                  </a:schemeClr>
                </a:solidFill>
              </a:rPr>
              <a:t>nd</a:t>
            </a:r>
          </a:p>
        </p:txBody>
      </p:sp>
      <p:sp>
        <p:nvSpPr>
          <p:cNvPr id="66" name="TextBox 65"/>
          <p:cNvSpPr txBox="1"/>
          <p:nvPr/>
        </p:nvSpPr>
        <p:spPr>
          <a:xfrm>
            <a:off x="1865569" y="4402311"/>
            <a:ext cx="441146" cy="369332"/>
          </a:xfrm>
          <a:prstGeom prst="rect">
            <a:avLst/>
          </a:prstGeom>
          <a:noFill/>
        </p:spPr>
        <p:txBody>
          <a:bodyPr wrap="none" rtlCol="0">
            <a:spAutoFit/>
          </a:bodyPr>
          <a:lstStyle/>
          <a:p>
            <a:r>
              <a:rPr lang="en-US" dirty="0">
                <a:solidFill>
                  <a:schemeClr val="bg1">
                    <a:lumMod val="75000"/>
                  </a:schemeClr>
                </a:solidFill>
              </a:rPr>
              <a:t>4</a:t>
            </a:r>
            <a:r>
              <a:rPr lang="en-US" baseline="30000" dirty="0">
                <a:solidFill>
                  <a:schemeClr val="bg1">
                    <a:lumMod val="75000"/>
                  </a:schemeClr>
                </a:solidFill>
              </a:rPr>
              <a:t>th</a:t>
            </a:r>
          </a:p>
        </p:txBody>
      </p:sp>
      <p:sp>
        <p:nvSpPr>
          <p:cNvPr id="67" name="TextBox 66"/>
          <p:cNvSpPr txBox="1"/>
          <p:nvPr/>
        </p:nvSpPr>
        <p:spPr>
          <a:xfrm>
            <a:off x="1886408" y="5417713"/>
            <a:ext cx="449162" cy="369332"/>
          </a:xfrm>
          <a:prstGeom prst="rect">
            <a:avLst/>
          </a:prstGeom>
          <a:noFill/>
        </p:spPr>
        <p:txBody>
          <a:bodyPr wrap="none" rtlCol="0">
            <a:spAutoFit/>
          </a:bodyPr>
          <a:lstStyle/>
          <a:p>
            <a:r>
              <a:rPr lang="en-US" dirty="0">
                <a:solidFill>
                  <a:srgbClr val="0000FF"/>
                </a:solidFill>
              </a:rPr>
              <a:t>3</a:t>
            </a:r>
            <a:r>
              <a:rPr lang="en-US" baseline="30000" dirty="0">
                <a:solidFill>
                  <a:srgbClr val="0000FF"/>
                </a:solidFill>
              </a:rPr>
              <a:t>rd</a:t>
            </a:r>
          </a:p>
        </p:txBody>
      </p:sp>
      <p:sp>
        <p:nvSpPr>
          <p:cNvPr id="68" name="TextBox 67"/>
          <p:cNvSpPr txBox="1"/>
          <p:nvPr/>
        </p:nvSpPr>
        <p:spPr>
          <a:xfrm>
            <a:off x="1865569" y="4962247"/>
            <a:ext cx="449162" cy="369332"/>
          </a:xfrm>
          <a:prstGeom prst="rect">
            <a:avLst/>
          </a:prstGeom>
          <a:noFill/>
        </p:spPr>
        <p:txBody>
          <a:bodyPr wrap="none" rtlCol="0">
            <a:spAutoFit/>
          </a:bodyPr>
          <a:lstStyle/>
          <a:p>
            <a:r>
              <a:rPr lang="en-US" dirty="0">
                <a:solidFill>
                  <a:schemeClr val="bg1">
                    <a:lumMod val="75000"/>
                  </a:schemeClr>
                </a:solidFill>
              </a:rPr>
              <a:t>3</a:t>
            </a:r>
            <a:r>
              <a:rPr lang="en-US" baseline="30000" dirty="0">
                <a:solidFill>
                  <a:schemeClr val="bg1">
                    <a:lumMod val="75000"/>
                  </a:schemeClr>
                </a:solidFill>
              </a:rPr>
              <a:t>rd</a:t>
            </a:r>
          </a:p>
        </p:txBody>
      </p:sp>
      <p:cxnSp>
        <p:nvCxnSpPr>
          <p:cNvPr id="32" name="Straight Arrow Connector 31"/>
          <p:cNvCxnSpPr/>
          <p:nvPr/>
        </p:nvCxnSpPr>
        <p:spPr>
          <a:xfrm flipV="1">
            <a:off x="2422701" y="1553080"/>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846251" y="1373883"/>
            <a:ext cx="441146" cy="369332"/>
          </a:xfrm>
          <a:prstGeom prst="rect">
            <a:avLst/>
          </a:prstGeom>
          <a:noFill/>
        </p:spPr>
        <p:txBody>
          <a:bodyPr wrap="none" rtlCol="0">
            <a:spAutoFit/>
          </a:bodyPr>
          <a:lstStyle/>
          <a:p>
            <a:r>
              <a:rPr lang="en-US" dirty="0">
                <a:solidFill>
                  <a:schemeClr val="bg1">
                    <a:lumMod val="75000"/>
                  </a:schemeClr>
                </a:solidFill>
              </a:rPr>
              <a:t>0</a:t>
            </a:r>
            <a:r>
              <a:rPr lang="en-US" baseline="30000" dirty="0">
                <a:solidFill>
                  <a:schemeClr val="bg1">
                    <a:lumMod val="75000"/>
                  </a:schemeClr>
                </a:solidFill>
              </a:rPr>
              <a:t>th</a:t>
            </a:r>
          </a:p>
        </p:txBody>
      </p:sp>
      <p:cxnSp>
        <p:nvCxnSpPr>
          <p:cNvPr id="37" name="Straight Arrow Connector 36"/>
          <p:cNvCxnSpPr/>
          <p:nvPr/>
        </p:nvCxnSpPr>
        <p:spPr>
          <a:xfrm flipV="1">
            <a:off x="2422701" y="1912488"/>
            <a:ext cx="2302982" cy="835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46251" y="1733291"/>
            <a:ext cx="433132" cy="369332"/>
          </a:xfrm>
          <a:prstGeom prst="rect">
            <a:avLst/>
          </a:prstGeom>
          <a:noFill/>
        </p:spPr>
        <p:txBody>
          <a:bodyPr wrap="none" rtlCol="0">
            <a:spAutoFit/>
          </a:bodyPr>
          <a:lstStyle/>
          <a:p>
            <a:r>
              <a:rPr lang="en-US" dirty="0">
                <a:solidFill>
                  <a:schemeClr val="bg1">
                    <a:lumMod val="75000"/>
                  </a:schemeClr>
                </a:solidFill>
              </a:rPr>
              <a:t>1</a:t>
            </a:r>
            <a:r>
              <a:rPr lang="en-US" baseline="30000" dirty="0">
                <a:solidFill>
                  <a:schemeClr val="bg1">
                    <a:lumMod val="75000"/>
                  </a:schemeClr>
                </a:solidFill>
              </a:rPr>
              <a:t>st</a:t>
            </a:r>
          </a:p>
        </p:txBody>
      </p:sp>
      <p:sp>
        <p:nvSpPr>
          <p:cNvPr id="39" name="TextBox 38"/>
          <p:cNvSpPr txBox="1"/>
          <p:nvPr/>
        </p:nvSpPr>
        <p:spPr>
          <a:xfrm>
            <a:off x="4879422" y="1332839"/>
            <a:ext cx="1005404" cy="400110"/>
          </a:xfrm>
          <a:prstGeom prst="rect">
            <a:avLst/>
          </a:prstGeom>
          <a:noFill/>
        </p:spPr>
        <p:txBody>
          <a:bodyPr wrap="none" rtlCol="0">
            <a:spAutoFit/>
          </a:bodyPr>
          <a:lstStyle/>
          <a:p>
            <a:pPr algn="ctr"/>
            <a:r>
              <a:rPr lang="en-US" sz="2000" dirty="0">
                <a:solidFill>
                  <a:schemeClr val="bg1">
                    <a:lumMod val="75000"/>
                  </a:schemeClr>
                </a:solidFill>
              </a:rPr>
              <a:t>‘Piston’</a:t>
            </a:r>
          </a:p>
        </p:txBody>
      </p:sp>
      <p:sp>
        <p:nvSpPr>
          <p:cNvPr id="41" name="TextBox 40"/>
          <p:cNvSpPr txBox="1"/>
          <p:nvPr/>
        </p:nvSpPr>
        <p:spPr>
          <a:xfrm>
            <a:off x="4908277" y="1692247"/>
            <a:ext cx="947696" cy="400110"/>
          </a:xfrm>
          <a:prstGeom prst="rect">
            <a:avLst/>
          </a:prstGeom>
          <a:noFill/>
        </p:spPr>
        <p:txBody>
          <a:bodyPr wrap="none" rtlCol="0">
            <a:spAutoFit/>
          </a:bodyPr>
          <a:lstStyle/>
          <a:p>
            <a:pPr algn="ctr"/>
            <a:r>
              <a:rPr lang="en-US" sz="2000" dirty="0">
                <a:solidFill>
                  <a:schemeClr val="bg1">
                    <a:lumMod val="75000"/>
                  </a:schemeClr>
                </a:solidFill>
              </a:rPr>
              <a:t>‘Prism’</a:t>
            </a:r>
          </a:p>
        </p:txBody>
      </p:sp>
      <p:sp>
        <p:nvSpPr>
          <p:cNvPr id="50" name="TextBox 49"/>
          <p:cNvSpPr txBox="1"/>
          <p:nvPr/>
        </p:nvSpPr>
        <p:spPr>
          <a:xfrm>
            <a:off x="7274004" y="891724"/>
            <a:ext cx="1107996" cy="461665"/>
          </a:xfrm>
          <a:prstGeom prst="rect">
            <a:avLst/>
          </a:prstGeom>
          <a:solidFill>
            <a:schemeClr val="bg1"/>
          </a:solidFill>
        </p:spPr>
        <p:txBody>
          <a:bodyPr wrap="none" rtlCol="0">
            <a:spAutoFit/>
          </a:bodyPr>
          <a:lstStyle/>
          <a:p>
            <a:r>
              <a:rPr lang="en-US" sz="2400" b="1" i="1" dirty="0">
                <a:solidFill>
                  <a:srgbClr val="0000FF"/>
                </a:solidFill>
              </a:rPr>
              <a:t>Shape</a:t>
            </a:r>
          </a:p>
        </p:txBody>
      </p:sp>
      <p:sp>
        <p:nvSpPr>
          <p:cNvPr id="53" name="TextBox 52"/>
          <p:cNvSpPr txBox="1"/>
          <p:nvPr/>
        </p:nvSpPr>
        <p:spPr>
          <a:xfrm>
            <a:off x="1565719" y="2412838"/>
            <a:ext cx="761747" cy="307777"/>
          </a:xfrm>
          <a:prstGeom prst="rect">
            <a:avLst/>
          </a:prstGeom>
          <a:noFill/>
        </p:spPr>
        <p:txBody>
          <a:bodyPr wrap="none" rtlCol="0">
            <a:spAutoFit/>
          </a:bodyPr>
          <a:lstStyle/>
          <a:p>
            <a:r>
              <a:rPr lang="en-US" sz="1400" dirty="0">
                <a:solidFill>
                  <a:schemeClr val="bg1">
                    <a:lumMod val="75000"/>
                  </a:schemeClr>
                </a:solidFill>
              </a:rPr>
              <a:t>Myopia</a:t>
            </a:r>
          </a:p>
        </p:txBody>
      </p:sp>
      <p:sp>
        <p:nvSpPr>
          <p:cNvPr id="59" name="TextBox 58"/>
          <p:cNvSpPr txBox="1"/>
          <p:nvPr/>
        </p:nvSpPr>
        <p:spPr>
          <a:xfrm>
            <a:off x="1479271" y="2638461"/>
            <a:ext cx="1000595" cy="307777"/>
          </a:xfrm>
          <a:prstGeom prst="rect">
            <a:avLst/>
          </a:prstGeom>
          <a:noFill/>
        </p:spPr>
        <p:txBody>
          <a:bodyPr wrap="none" rtlCol="0">
            <a:spAutoFit/>
          </a:bodyPr>
          <a:lstStyle/>
          <a:p>
            <a:r>
              <a:rPr lang="en-US" sz="1400" dirty="0">
                <a:solidFill>
                  <a:schemeClr val="bg1">
                    <a:lumMod val="75000"/>
                  </a:schemeClr>
                </a:solidFill>
              </a:rPr>
              <a:t>Hyperopia</a:t>
            </a:r>
          </a:p>
        </p:txBody>
      </p:sp>
      <p:cxnSp>
        <p:nvCxnSpPr>
          <p:cNvPr id="60" name="Straight Arrow Connector 59"/>
          <p:cNvCxnSpPr>
            <a:stCxn id="53" idx="3"/>
          </p:cNvCxnSpPr>
          <p:nvPr/>
        </p:nvCxnSpPr>
        <p:spPr>
          <a:xfrm>
            <a:off x="2327466" y="2566727"/>
            <a:ext cx="2286253"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9" idx="3"/>
          </p:cNvCxnSpPr>
          <p:nvPr/>
        </p:nvCxnSpPr>
        <p:spPr>
          <a:xfrm>
            <a:off x="2479866" y="2792350"/>
            <a:ext cx="2133600"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394266" y="2424506"/>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sp>
        <p:nvSpPr>
          <p:cNvPr id="63" name="TextBox 62"/>
          <p:cNvSpPr txBox="1"/>
          <p:nvPr/>
        </p:nvSpPr>
        <p:spPr>
          <a:xfrm>
            <a:off x="3394266" y="2638461"/>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sp>
        <p:nvSpPr>
          <p:cNvPr id="69" name="TextBox 68"/>
          <p:cNvSpPr txBox="1"/>
          <p:nvPr/>
        </p:nvSpPr>
        <p:spPr>
          <a:xfrm>
            <a:off x="7212608" y="6488668"/>
            <a:ext cx="1569660" cy="369332"/>
          </a:xfrm>
          <a:prstGeom prst="rect">
            <a:avLst/>
          </a:prstGeom>
          <a:noFill/>
        </p:spPr>
        <p:txBody>
          <a:bodyPr wrap="none" rtlCol="0">
            <a:spAutoFit/>
          </a:bodyPr>
          <a:lstStyle/>
          <a:p>
            <a:pPr algn="ctr"/>
            <a:r>
              <a:rPr lang="en-US" dirty="0"/>
              <a:t>‘Three peaks’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1920" y="4854152"/>
            <a:ext cx="1427607" cy="1721134"/>
          </a:xfrm>
          <a:prstGeom prst="rect">
            <a:avLst/>
          </a:prstGeom>
        </p:spPr>
      </p:pic>
      <p:sp>
        <p:nvSpPr>
          <p:cNvPr id="52" name="TextBox 51"/>
          <p:cNvSpPr txBox="1"/>
          <p:nvPr/>
        </p:nvSpPr>
        <p:spPr>
          <a:xfrm>
            <a:off x="1645611" y="3663138"/>
            <a:ext cx="7136657" cy="1169551"/>
          </a:xfrm>
          <a:prstGeom prst="rect">
            <a:avLst/>
          </a:prstGeom>
          <a:solidFill>
            <a:schemeClr val="accent5">
              <a:lumMod val="75000"/>
            </a:schemeClr>
          </a:solidFill>
        </p:spPr>
        <p:txBody>
          <a:bodyPr wrap="square" rtlCol="0">
            <a:spAutoFit/>
          </a:bodyPr>
          <a:lstStyle/>
          <a:p>
            <a:r>
              <a:rPr lang="en-US" sz="1400" i="1" dirty="0">
                <a:solidFill>
                  <a:srgbClr val="0000FF"/>
                </a:solidFill>
              </a:rPr>
              <a:t>In layman’s terms, what is the problem with the incoming light that leads to </a:t>
            </a:r>
            <a:r>
              <a:rPr lang="en-US" sz="1400" dirty="0">
                <a:solidFill>
                  <a:srgbClr val="0000FF"/>
                </a:solidFill>
              </a:rPr>
              <a:t>trefoil</a:t>
            </a:r>
            <a:r>
              <a:rPr lang="en-US" sz="1400" i="1" dirty="0">
                <a:solidFill>
                  <a:srgbClr val="0000FF"/>
                </a:solidFill>
              </a:rPr>
              <a:t>?</a:t>
            </a:r>
          </a:p>
          <a:p>
            <a:r>
              <a:rPr lang="en-US" sz="1400" dirty="0">
                <a:solidFill>
                  <a:srgbClr val="0000FF"/>
                </a:solidFill>
              </a:rPr>
              <a:t>Happily, the </a:t>
            </a:r>
            <a:r>
              <a:rPr lang="en-US" sz="1400" i="1" dirty="0">
                <a:solidFill>
                  <a:srgbClr val="0000FF"/>
                </a:solidFill>
              </a:rPr>
              <a:t>BCSC</a:t>
            </a:r>
            <a:r>
              <a:rPr lang="en-US" sz="1400" dirty="0">
                <a:solidFill>
                  <a:srgbClr val="0000FF"/>
                </a:solidFill>
              </a:rPr>
              <a:t> books do not spend much time on trefoil, so you don’t need to know much more about it than:</a:t>
            </a:r>
          </a:p>
          <a:p>
            <a:r>
              <a:rPr lang="en-US" sz="1400" dirty="0">
                <a:solidFill>
                  <a:srgbClr val="0000FF"/>
                </a:solidFill>
              </a:rPr>
              <a:t>1) it is a clinically significant (albeit modestly so) higher-order aberration; and </a:t>
            </a:r>
          </a:p>
          <a:p>
            <a:r>
              <a:rPr lang="en-US" sz="1400" dirty="0">
                <a:solidFill>
                  <a:srgbClr val="0000FF"/>
                </a:solidFill>
              </a:rPr>
              <a:t>2) its shape, </a:t>
            </a:r>
            <a:r>
              <a:rPr lang="en-US" sz="1400" dirty="0" err="1">
                <a:solidFill>
                  <a:srgbClr val="0000FF"/>
                </a:solidFill>
              </a:rPr>
              <a:t>ie</a:t>
            </a:r>
            <a:r>
              <a:rPr lang="en-US" sz="1400" dirty="0">
                <a:solidFill>
                  <a:srgbClr val="0000FF"/>
                </a:solidFill>
              </a:rPr>
              <a:t>, be able to recognize its wavefront analysis profile (more on this later).</a:t>
            </a:r>
          </a:p>
        </p:txBody>
      </p:sp>
    </p:spTree>
    <p:extLst>
      <p:ext uri="{BB962C8B-B14F-4D97-AF65-F5344CB8AC3E}">
        <p14:creationId xmlns:p14="http://schemas.microsoft.com/office/powerpoint/2010/main" val="44909567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A4EBA92-F27F-4AF1-A344-7473978F126B}" type="slidenum">
              <a:rPr lang="en-US" altLang="en-US" smtClean="0"/>
              <a:pPr>
                <a:defRPr/>
              </a:pPr>
              <a:t>121</a:t>
            </a:fld>
            <a:endParaRPr lang="en-US" alt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685800"/>
            <a:ext cx="8968287" cy="486679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3561" y="1225262"/>
            <a:ext cx="4354239" cy="4540207"/>
          </a:xfrm>
          <a:prstGeom prst="rect">
            <a:avLst/>
          </a:prstGeom>
        </p:spPr>
      </p:pic>
      <p:sp>
        <p:nvSpPr>
          <p:cNvPr id="7" name="Rectangle 6"/>
          <p:cNvSpPr/>
          <p:nvPr/>
        </p:nvSpPr>
        <p:spPr>
          <a:xfrm>
            <a:off x="6364846" y="697468"/>
            <a:ext cx="1257300" cy="826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364846" y="996662"/>
            <a:ext cx="990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94378" y="6107668"/>
            <a:ext cx="2095445" cy="369332"/>
          </a:xfrm>
          <a:prstGeom prst="rect">
            <a:avLst/>
          </a:prstGeom>
          <a:noFill/>
        </p:spPr>
        <p:txBody>
          <a:bodyPr wrap="none" rtlCol="0">
            <a:spAutoFit/>
          </a:bodyPr>
          <a:lstStyle/>
          <a:p>
            <a:pPr algn="ctr"/>
            <a:r>
              <a:rPr lang="en-US" dirty="0"/>
              <a:t>3-D representation</a:t>
            </a:r>
          </a:p>
        </p:txBody>
      </p:sp>
      <p:sp>
        <p:nvSpPr>
          <p:cNvPr id="10" name="TextBox 9"/>
          <p:cNvSpPr txBox="1"/>
          <p:nvPr/>
        </p:nvSpPr>
        <p:spPr>
          <a:xfrm>
            <a:off x="5893786" y="6107668"/>
            <a:ext cx="2095445" cy="369332"/>
          </a:xfrm>
          <a:prstGeom prst="rect">
            <a:avLst/>
          </a:prstGeom>
          <a:noFill/>
        </p:spPr>
        <p:txBody>
          <a:bodyPr wrap="none" rtlCol="0">
            <a:spAutoFit/>
          </a:bodyPr>
          <a:lstStyle/>
          <a:p>
            <a:pPr algn="ctr"/>
            <a:r>
              <a:rPr lang="en-US" i="1" dirty="0"/>
              <a:t>3-D representation</a:t>
            </a:r>
          </a:p>
        </p:txBody>
      </p:sp>
      <p:sp>
        <p:nvSpPr>
          <p:cNvPr id="11" name="TextBox 10"/>
          <p:cNvSpPr txBox="1"/>
          <p:nvPr/>
        </p:nvSpPr>
        <p:spPr>
          <a:xfrm>
            <a:off x="4278438" y="914400"/>
            <a:ext cx="426720" cy="338554"/>
          </a:xfrm>
          <a:prstGeom prst="rect">
            <a:avLst/>
          </a:prstGeom>
          <a:noFill/>
        </p:spPr>
        <p:txBody>
          <a:bodyPr wrap="none" rtlCol="0">
            <a:spAutoFit/>
          </a:bodyPr>
          <a:lstStyle/>
          <a:p>
            <a:pPr algn="ctr"/>
            <a:r>
              <a:rPr lang="en-US" sz="1600" b="1" i="1" dirty="0"/>
              <a:t>0</a:t>
            </a:r>
            <a:r>
              <a:rPr lang="en-US" sz="1600" b="1" i="1" baseline="30000" dirty="0"/>
              <a:t>th</a:t>
            </a:r>
            <a:endParaRPr lang="en-US" sz="1600" b="1" i="1" dirty="0"/>
          </a:p>
        </p:txBody>
      </p:sp>
      <p:sp>
        <p:nvSpPr>
          <p:cNvPr id="12" name="TextBox 11"/>
          <p:cNvSpPr txBox="1"/>
          <p:nvPr/>
        </p:nvSpPr>
        <p:spPr>
          <a:xfrm>
            <a:off x="4251931" y="1905000"/>
            <a:ext cx="418705" cy="338554"/>
          </a:xfrm>
          <a:prstGeom prst="rect">
            <a:avLst/>
          </a:prstGeom>
          <a:noFill/>
        </p:spPr>
        <p:txBody>
          <a:bodyPr wrap="none" rtlCol="0">
            <a:spAutoFit/>
          </a:bodyPr>
          <a:lstStyle/>
          <a:p>
            <a:pPr algn="ctr"/>
            <a:r>
              <a:rPr lang="en-US" sz="1600" b="1" i="1" dirty="0"/>
              <a:t>1</a:t>
            </a:r>
            <a:r>
              <a:rPr lang="en-US" sz="1600" b="1" i="1" baseline="30000" dirty="0"/>
              <a:t>st</a:t>
            </a:r>
            <a:endParaRPr lang="en-US" sz="1600" b="1" i="1" dirty="0"/>
          </a:p>
        </p:txBody>
      </p:sp>
      <p:sp>
        <p:nvSpPr>
          <p:cNvPr id="13" name="TextBox 12"/>
          <p:cNvSpPr txBox="1"/>
          <p:nvPr/>
        </p:nvSpPr>
        <p:spPr>
          <a:xfrm>
            <a:off x="4250392" y="2983468"/>
            <a:ext cx="465192" cy="338554"/>
          </a:xfrm>
          <a:prstGeom prst="rect">
            <a:avLst/>
          </a:prstGeom>
          <a:noFill/>
        </p:spPr>
        <p:txBody>
          <a:bodyPr wrap="none" rtlCol="0">
            <a:spAutoFit/>
          </a:bodyPr>
          <a:lstStyle/>
          <a:p>
            <a:pPr algn="ctr"/>
            <a:r>
              <a:rPr lang="en-US" sz="1600" b="1" i="1" dirty="0"/>
              <a:t>2</a:t>
            </a:r>
            <a:r>
              <a:rPr lang="en-US" sz="1600" b="1" i="1" baseline="30000" dirty="0"/>
              <a:t>nd</a:t>
            </a:r>
            <a:endParaRPr lang="en-US" sz="1600" b="1" i="1" dirty="0"/>
          </a:p>
        </p:txBody>
      </p:sp>
      <p:sp>
        <p:nvSpPr>
          <p:cNvPr id="14" name="TextBox 13"/>
          <p:cNvSpPr txBox="1"/>
          <p:nvPr/>
        </p:nvSpPr>
        <p:spPr>
          <a:xfrm>
            <a:off x="4278439" y="3974068"/>
            <a:ext cx="434734" cy="338554"/>
          </a:xfrm>
          <a:prstGeom prst="rect">
            <a:avLst/>
          </a:prstGeom>
          <a:noFill/>
        </p:spPr>
        <p:txBody>
          <a:bodyPr wrap="none" rtlCol="0">
            <a:spAutoFit/>
          </a:bodyPr>
          <a:lstStyle/>
          <a:p>
            <a:pPr algn="ctr"/>
            <a:r>
              <a:rPr lang="en-US" sz="1600" b="1" i="1" dirty="0"/>
              <a:t>3</a:t>
            </a:r>
            <a:r>
              <a:rPr lang="en-US" sz="1600" b="1" i="1" baseline="30000" dirty="0"/>
              <a:t>rd</a:t>
            </a:r>
            <a:endParaRPr lang="en-US" sz="1600" b="1" i="1" dirty="0"/>
          </a:p>
        </p:txBody>
      </p:sp>
      <p:sp>
        <p:nvSpPr>
          <p:cNvPr id="15" name="TextBox 14"/>
          <p:cNvSpPr txBox="1"/>
          <p:nvPr/>
        </p:nvSpPr>
        <p:spPr>
          <a:xfrm>
            <a:off x="4278438" y="5029200"/>
            <a:ext cx="426720" cy="338554"/>
          </a:xfrm>
          <a:prstGeom prst="rect">
            <a:avLst/>
          </a:prstGeom>
          <a:noFill/>
        </p:spPr>
        <p:txBody>
          <a:bodyPr wrap="none" rtlCol="0">
            <a:spAutoFit/>
          </a:bodyPr>
          <a:lstStyle/>
          <a:p>
            <a:pPr algn="ctr"/>
            <a:r>
              <a:rPr lang="en-US" sz="1600" b="1" i="1" dirty="0"/>
              <a:t>4</a:t>
            </a:r>
            <a:r>
              <a:rPr lang="en-US" sz="1600" b="1" i="1" baseline="30000" dirty="0"/>
              <a:t>th</a:t>
            </a:r>
            <a:endParaRPr lang="en-US" sz="1600" b="1" i="1" dirty="0"/>
          </a:p>
        </p:txBody>
      </p:sp>
      <p:sp>
        <p:nvSpPr>
          <p:cNvPr id="16" name="TextBox 15"/>
          <p:cNvSpPr txBox="1"/>
          <p:nvPr/>
        </p:nvSpPr>
        <p:spPr>
          <a:xfrm>
            <a:off x="1652723" y="5552590"/>
            <a:ext cx="938077" cy="425758"/>
          </a:xfrm>
          <a:prstGeom prst="rect">
            <a:avLst/>
          </a:prstGeom>
          <a:noFill/>
        </p:spPr>
        <p:txBody>
          <a:bodyPr wrap="none" rtlCol="0">
            <a:spAutoFit/>
          </a:bodyPr>
          <a:lstStyle/>
          <a:p>
            <a:pPr algn="ctr">
              <a:lnSpc>
                <a:spcPts val="1300"/>
              </a:lnSpc>
            </a:pPr>
            <a:r>
              <a:rPr lang="en-US" sz="1300" dirty="0">
                <a:effectLst>
                  <a:outerShdw blurRad="38100" dist="38100" dir="2700000" algn="tl">
                    <a:srgbClr val="000000">
                      <a:alpha val="43137"/>
                    </a:srgbClr>
                  </a:outerShdw>
                </a:effectLst>
              </a:rPr>
              <a:t>Spherical</a:t>
            </a:r>
          </a:p>
          <a:p>
            <a:pPr algn="ctr">
              <a:lnSpc>
                <a:spcPts val="1300"/>
              </a:lnSpc>
            </a:pPr>
            <a:r>
              <a:rPr lang="en-US" sz="1300" dirty="0">
                <a:effectLst>
                  <a:outerShdw blurRad="38100" dist="38100" dir="2700000" algn="tl">
                    <a:srgbClr val="000000">
                      <a:alpha val="43137"/>
                    </a:srgbClr>
                  </a:outerShdw>
                </a:effectLst>
              </a:rPr>
              <a:t>aberration</a:t>
            </a:r>
          </a:p>
        </p:txBody>
      </p:sp>
      <p:sp>
        <p:nvSpPr>
          <p:cNvPr id="17" name="Rectangle 16"/>
          <p:cNvSpPr/>
          <p:nvPr/>
        </p:nvSpPr>
        <p:spPr>
          <a:xfrm>
            <a:off x="4705158" y="4724400"/>
            <a:ext cx="1771842"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338883" y="4648200"/>
            <a:ext cx="1771842"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5077" y="4733732"/>
            <a:ext cx="1771842"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588648" y="4724400"/>
            <a:ext cx="1699952"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4" name="Rectangle 3"/>
          <p:cNvSpPr/>
          <p:nvPr/>
        </p:nvSpPr>
        <p:spPr>
          <a:xfrm>
            <a:off x="304800" y="773668"/>
            <a:ext cx="3657600" cy="5779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3393022" y="5943600"/>
            <a:ext cx="2398178" cy="830997"/>
          </a:xfrm>
          <a:prstGeom prst="rect">
            <a:avLst/>
          </a:prstGeom>
          <a:noFill/>
        </p:spPr>
        <p:txBody>
          <a:bodyPr wrap="square" rtlCol="0">
            <a:spAutoFit/>
          </a:bodyPr>
          <a:lstStyle/>
          <a:p>
            <a:pPr algn="ctr"/>
            <a:r>
              <a:rPr lang="en-US" sz="1200" i="1" dirty="0">
                <a:solidFill>
                  <a:srgbClr val="0000FF"/>
                </a:solidFill>
              </a:rPr>
              <a:t>In addition to the 3-D representation of each shape…</a:t>
            </a:r>
          </a:p>
          <a:p>
            <a:pPr algn="ctr"/>
            <a:r>
              <a:rPr lang="en-US" sz="1200" i="1" dirty="0">
                <a:solidFill>
                  <a:schemeClr val="bg1"/>
                </a:solidFill>
              </a:rPr>
              <a:t>You need to be able to recognize its 2-D image as well!</a:t>
            </a:r>
          </a:p>
        </p:txBody>
      </p:sp>
    </p:spTree>
    <p:extLst>
      <p:ext uri="{BB962C8B-B14F-4D97-AF65-F5344CB8AC3E}">
        <p14:creationId xmlns:p14="http://schemas.microsoft.com/office/powerpoint/2010/main" val="192058179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A4EBA92-F27F-4AF1-A344-7473978F126B}" type="slidenum">
              <a:rPr lang="en-US" altLang="en-US" smtClean="0"/>
              <a:pPr>
                <a:defRPr/>
              </a:pPr>
              <a:t>122</a:t>
            </a:fld>
            <a:endParaRPr lang="en-US" alt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685800"/>
            <a:ext cx="8968287" cy="486679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3561" y="1225262"/>
            <a:ext cx="4354239" cy="4540207"/>
          </a:xfrm>
          <a:prstGeom prst="rect">
            <a:avLst/>
          </a:prstGeom>
        </p:spPr>
      </p:pic>
      <p:sp>
        <p:nvSpPr>
          <p:cNvPr id="7" name="Rectangle 6"/>
          <p:cNvSpPr/>
          <p:nvPr/>
        </p:nvSpPr>
        <p:spPr>
          <a:xfrm>
            <a:off x="6364846" y="697468"/>
            <a:ext cx="1257300" cy="826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364846" y="996662"/>
            <a:ext cx="990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893786" y="6107668"/>
            <a:ext cx="2095445" cy="369332"/>
          </a:xfrm>
          <a:prstGeom prst="rect">
            <a:avLst/>
          </a:prstGeom>
          <a:noFill/>
        </p:spPr>
        <p:txBody>
          <a:bodyPr wrap="none" rtlCol="0">
            <a:spAutoFit/>
          </a:bodyPr>
          <a:lstStyle/>
          <a:p>
            <a:pPr algn="ctr"/>
            <a:r>
              <a:rPr lang="en-US" i="1" dirty="0"/>
              <a:t>3-D representation</a:t>
            </a:r>
          </a:p>
        </p:txBody>
      </p:sp>
      <p:sp>
        <p:nvSpPr>
          <p:cNvPr id="11" name="TextBox 10"/>
          <p:cNvSpPr txBox="1"/>
          <p:nvPr/>
        </p:nvSpPr>
        <p:spPr>
          <a:xfrm>
            <a:off x="4278438" y="914400"/>
            <a:ext cx="426720" cy="338554"/>
          </a:xfrm>
          <a:prstGeom prst="rect">
            <a:avLst/>
          </a:prstGeom>
          <a:noFill/>
        </p:spPr>
        <p:txBody>
          <a:bodyPr wrap="none" rtlCol="0">
            <a:spAutoFit/>
          </a:bodyPr>
          <a:lstStyle/>
          <a:p>
            <a:pPr algn="ctr"/>
            <a:r>
              <a:rPr lang="en-US" sz="1600" b="1" i="1" dirty="0"/>
              <a:t>0</a:t>
            </a:r>
            <a:r>
              <a:rPr lang="en-US" sz="1600" b="1" i="1" baseline="30000" dirty="0"/>
              <a:t>th</a:t>
            </a:r>
            <a:endParaRPr lang="en-US" sz="1600" b="1" i="1" dirty="0"/>
          </a:p>
        </p:txBody>
      </p:sp>
      <p:sp>
        <p:nvSpPr>
          <p:cNvPr id="12" name="TextBox 11"/>
          <p:cNvSpPr txBox="1"/>
          <p:nvPr/>
        </p:nvSpPr>
        <p:spPr>
          <a:xfrm>
            <a:off x="4251931" y="1905000"/>
            <a:ext cx="418705" cy="338554"/>
          </a:xfrm>
          <a:prstGeom prst="rect">
            <a:avLst/>
          </a:prstGeom>
          <a:noFill/>
        </p:spPr>
        <p:txBody>
          <a:bodyPr wrap="none" rtlCol="0">
            <a:spAutoFit/>
          </a:bodyPr>
          <a:lstStyle/>
          <a:p>
            <a:pPr algn="ctr"/>
            <a:r>
              <a:rPr lang="en-US" sz="1600" b="1" i="1" dirty="0"/>
              <a:t>1</a:t>
            </a:r>
            <a:r>
              <a:rPr lang="en-US" sz="1600" b="1" i="1" baseline="30000" dirty="0"/>
              <a:t>st</a:t>
            </a:r>
            <a:endParaRPr lang="en-US" sz="1600" b="1" i="1" dirty="0"/>
          </a:p>
        </p:txBody>
      </p:sp>
      <p:sp>
        <p:nvSpPr>
          <p:cNvPr id="13" name="TextBox 12"/>
          <p:cNvSpPr txBox="1"/>
          <p:nvPr/>
        </p:nvSpPr>
        <p:spPr>
          <a:xfrm>
            <a:off x="4250392" y="2983468"/>
            <a:ext cx="465192" cy="338554"/>
          </a:xfrm>
          <a:prstGeom prst="rect">
            <a:avLst/>
          </a:prstGeom>
          <a:noFill/>
        </p:spPr>
        <p:txBody>
          <a:bodyPr wrap="none" rtlCol="0">
            <a:spAutoFit/>
          </a:bodyPr>
          <a:lstStyle/>
          <a:p>
            <a:pPr algn="ctr"/>
            <a:r>
              <a:rPr lang="en-US" sz="1600" b="1" i="1" dirty="0"/>
              <a:t>2</a:t>
            </a:r>
            <a:r>
              <a:rPr lang="en-US" sz="1600" b="1" i="1" baseline="30000" dirty="0"/>
              <a:t>nd</a:t>
            </a:r>
            <a:endParaRPr lang="en-US" sz="1600" b="1" i="1" dirty="0"/>
          </a:p>
        </p:txBody>
      </p:sp>
      <p:sp>
        <p:nvSpPr>
          <p:cNvPr id="14" name="TextBox 13"/>
          <p:cNvSpPr txBox="1"/>
          <p:nvPr/>
        </p:nvSpPr>
        <p:spPr>
          <a:xfrm>
            <a:off x="4278439" y="3974068"/>
            <a:ext cx="434734" cy="338554"/>
          </a:xfrm>
          <a:prstGeom prst="rect">
            <a:avLst/>
          </a:prstGeom>
          <a:noFill/>
        </p:spPr>
        <p:txBody>
          <a:bodyPr wrap="none" rtlCol="0">
            <a:spAutoFit/>
          </a:bodyPr>
          <a:lstStyle/>
          <a:p>
            <a:pPr algn="ctr"/>
            <a:r>
              <a:rPr lang="en-US" sz="1600" b="1" i="1" dirty="0"/>
              <a:t>3</a:t>
            </a:r>
            <a:r>
              <a:rPr lang="en-US" sz="1600" b="1" i="1" baseline="30000" dirty="0"/>
              <a:t>rd</a:t>
            </a:r>
            <a:endParaRPr lang="en-US" sz="1600" b="1" i="1" dirty="0"/>
          </a:p>
        </p:txBody>
      </p:sp>
      <p:sp>
        <p:nvSpPr>
          <p:cNvPr id="15" name="TextBox 14"/>
          <p:cNvSpPr txBox="1"/>
          <p:nvPr/>
        </p:nvSpPr>
        <p:spPr>
          <a:xfrm>
            <a:off x="4278438" y="5029200"/>
            <a:ext cx="426720" cy="338554"/>
          </a:xfrm>
          <a:prstGeom prst="rect">
            <a:avLst/>
          </a:prstGeom>
          <a:noFill/>
        </p:spPr>
        <p:txBody>
          <a:bodyPr wrap="none" rtlCol="0">
            <a:spAutoFit/>
          </a:bodyPr>
          <a:lstStyle/>
          <a:p>
            <a:pPr algn="ctr"/>
            <a:r>
              <a:rPr lang="en-US" sz="1600" b="1" i="1" dirty="0"/>
              <a:t>4</a:t>
            </a:r>
            <a:r>
              <a:rPr lang="en-US" sz="1600" b="1" i="1" baseline="30000" dirty="0"/>
              <a:t>th</a:t>
            </a:r>
            <a:endParaRPr lang="en-US" sz="1600" b="1" i="1" dirty="0"/>
          </a:p>
        </p:txBody>
      </p:sp>
      <p:sp>
        <p:nvSpPr>
          <p:cNvPr id="16" name="TextBox 15"/>
          <p:cNvSpPr txBox="1"/>
          <p:nvPr/>
        </p:nvSpPr>
        <p:spPr>
          <a:xfrm>
            <a:off x="1652723" y="5552590"/>
            <a:ext cx="938077" cy="425758"/>
          </a:xfrm>
          <a:prstGeom prst="rect">
            <a:avLst/>
          </a:prstGeom>
          <a:noFill/>
        </p:spPr>
        <p:txBody>
          <a:bodyPr wrap="none" rtlCol="0">
            <a:spAutoFit/>
          </a:bodyPr>
          <a:lstStyle/>
          <a:p>
            <a:pPr algn="ctr">
              <a:lnSpc>
                <a:spcPts val="1300"/>
              </a:lnSpc>
            </a:pPr>
            <a:r>
              <a:rPr lang="en-US" sz="1300" dirty="0">
                <a:effectLst>
                  <a:outerShdw blurRad="38100" dist="38100" dir="2700000" algn="tl">
                    <a:srgbClr val="000000">
                      <a:alpha val="43137"/>
                    </a:srgbClr>
                  </a:outerShdw>
                </a:effectLst>
              </a:rPr>
              <a:t>Spherical</a:t>
            </a:r>
          </a:p>
          <a:p>
            <a:pPr algn="ctr">
              <a:lnSpc>
                <a:spcPts val="1300"/>
              </a:lnSpc>
            </a:pPr>
            <a:r>
              <a:rPr lang="en-US" sz="1300" dirty="0">
                <a:effectLst>
                  <a:outerShdw blurRad="38100" dist="38100" dir="2700000" algn="tl">
                    <a:srgbClr val="000000">
                      <a:alpha val="43137"/>
                    </a:srgbClr>
                  </a:outerShdw>
                </a:effectLst>
              </a:rPr>
              <a:t>aberration</a:t>
            </a:r>
          </a:p>
        </p:txBody>
      </p:sp>
      <p:sp>
        <p:nvSpPr>
          <p:cNvPr id="17" name="Rectangle 16"/>
          <p:cNvSpPr/>
          <p:nvPr/>
        </p:nvSpPr>
        <p:spPr>
          <a:xfrm>
            <a:off x="4705158" y="4724400"/>
            <a:ext cx="1771842"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338883" y="4648200"/>
            <a:ext cx="1771842"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5077" y="4733732"/>
            <a:ext cx="1771842"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588648" y="4724400"/>
            <a:ext cx="1699952"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1194378" y="6107668"/>
            <a:ext cx="2095445" cy="369332"/>
          </a:xfrm>
          <a:prstGeom prst="rect">
            <a:avLst/>
          </a:prstGeom>
          <a:noFill/>
        </p:spPr>
        <p:txBody>
          <a:bodyPr wrap="none" rtlCol="0">
            <a:spAutoFit/>
          </a:bodyPr>
          <a:lstStyle/>
          <a:p>
            <a:pPr algn="ctr"/>
            <a:r>
              <a:rPr lang="en-US" i="1" dirty="0">
                <a:solidFill>
                  <a:srgbClr val="0000FF"/>
                </a:solidFill>
              </a:rPr>
              <a:t>2-D representation</a:t>
            </a:r>
          </a:p>
        </p:txBody>
      </p:sp>
      <p:sp>
        <p:nvSpPr>
          <p:cNvPr id="23" name="TextBox 22"/>
          <p:cNvSpPr txBox="1"/>
          <p:nvPr/>
        </p:nvSpPr>
        <p:spPr>
          <a:xfrm>
            <a:off x="3393022" y="5943600"/>
            <a:ext cx="2398178" cy="830997"/>
          </a:xfrm>
          <a:prstGeom prst="rect">
            <a:avLst/>
          </a:prstGeom>
          <a:noFill/>
        </p:spPr>
        <p:txBody>
          <a:bodyPr wrap="square" rtlCol="0">
            <a:spAutoFit/>
          </a:bodyPr>
          <a:lstStyle/>
          <a:p>
            <a:pPr algn="ctr"/>
            <a:r>
              <a:rPr lang="en-US" sz="1200" i="1" dirty="0">
                <a:solidFill>
                  <a:srgbClr val="0000FF"/>
                </a:solidFill>
              </a:rPr>
              <a:t>In addition to the 3-D representation of each shape…</a:t>
            </a:r>
          </a:p>
          <a:p>
            <a:pPr algn="ctr"/>
            <a:r>
              <a:rPr lang="en-US" sz="1200" i="1" u="sng" dirty="0">
                <a:solidFill>
                  <a:srgbClr val="0000FF"/>
                </a:solidFill>
              </a:rPr>
              <a:t>You need to be able to recognize its 2-D image as well!</a:t>
            </a:r>
          </a:p>
        </p:txBody>
      </p:sp>
      <p:sp>
        <p:nvSpPr>
          <p:cNvPr id="21"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Tree>
    <p:extLst>
      <p:ext uri="{BB962C8B-B14F-4D97-AF65-F5344CB8AC3E}">
        <p14:creationId xmlns:p14="http://schemas.microsoft.com/office/powerpoint/2010/main" val="92391204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A4EBA92-F27F-4AF1-A344-7473978F126B}" type="slidenum">
              <a:rPr lang="en-US" altLang="en-US" smtClean="0"/>
              <a:pPr>
                <a:defRPr/>
              </a:pPr>
              <a:t>123</a:t>
            </a:fld>
            <a:endParaRPr lang="en-US" alt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685800"/>
            <a:ext cx="8968287" cy="486679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3561" y="1225262"/>
            <a:ext cx="4354239" cy="4540207"/>
          </a:xfrm>
          <a:prstGeom prst="rect">
            <a:avLst/>
          </a:prstGeom>
        </p:spPr>
      </p:pic>
      <p:sp>
        <p:nvSpPr>
          <p:cNvPr id="7" name="Rectangle 6"/>
          <p:cNvSpPr/>
          <p:nvPr/>
        </p:nvSpPr>
        <p:spPr>
          <a:xfrm>
            <a:off x="6364846" y="697468"/>
            <a:ext cx="1257300" cy="826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364846" y="996662"/>
            <a:ext cx="990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893786" y="6107668"/>
            <a:ext cx="2095445" cy="369332"/>
          </a:xfrm>
          <a:prstGeom prst="rect">
            <a:avLst/>
          </a:prstGeom>
          <a:noFill/>
        </p:spPr>
        <p:txBody>
          <a:bodyPr wrap="none" rtlCol="0">
            <a:spAutoFit/>
          </a:bodyPr>
          <a:lstStyle/>
          <a:p>
            <a:pPr algn="ctr"/>
            <a:r>
              <a:rPr lang="en-US" i="1" dirty="0"/>
              <a:t>3-D representation</a:t>
            </a:r>
          </a:p>
        </p:txBody>
      </p:sp>
      <p:sp>
        <p:nvSpPr>
          <p:cNvPr id="11" name="TextBox 10"/>
          <p:cNvSpPr txBox="1"/>
          <p:nvPr/>
        </p:nvSpPr>
        <p:spPr>
          <a:xfrm>
            <a:off x="4278438" y="914400"/>
            <a:ext cx="426720" cy="338554"/>
          </a:xfrm>
          <a:prstGeom prst="rect">
            <a:avLst/>
          </a:prstGeom>
          <a:noFill/>
        </p:spPr>
        <p:txBody>
          <a:bodyPr wrap="none" rtlCol="0">
            <a:spAutoFit/>
          </a:bodyPr>
          <a:lstStyle/>
          <a:p>
            <a:pPr algn="ctr"/>
            <a:r>
              <a:rPr lang="en-US" sz="1600" b="1" i="1" dirty="0"/>
              <a:t>0</a:t>
            </a:r>
            <a:r>
              <a:rPr lang="en-US" sz="1600" b="1" i="1" baseline="30000" dirty="0"/>
              <a:t>th</a:t>
            </a:r>
            <a:endParaRPr lang="en-US" sz="1600" b="1" i="1" dirty="0"/>
          </a:p>
        </p:txBody>
      </p:sp>
      <p:sp>
        <p:nvSpPr>
          <p:cNvPr id="12" name="TextBox 11"/>
          <p:cNvSpPr txBox="1"/>
          <p:nvPr/>
        </p:nvSpPr>
        <p:spPr>
          <a:xfrm>
            <a:off x="4251931" y="1905000"/>
            <a:ext cx="418705" cy="338554"/>
          </a:xfrm>
          <a:prstGeom prst="rect">
            <a:avLst/>
          </a:prstGeom>
          <a:noFill/>
        </p:spPr>
        <p:txBody>
          <a:bodyPr wrap="none" rtlCol="0">
            <a:spAutoFit/>
          </a:bodyPr>
          <a:lstStyle/>
          <a:p>
            <a:pPr algn="ctr"/>
            <a:r>
              <a:rPr lang="en-US" sz="1600" b="1" i="1" dirty="0"/>
              <a:t>1</a:t>
            </a:r>
            <a:r>
              <a:rPr lang="en-US" sz="1600" b="1" i="1" baseline="30000" dirty="0"/>
              <a:t>st</a:t>
            </a:r>
            <a:endParaRPr lang="en-US" sz="1600" b="1" i="1" dirty="0"/>
          </a:p>
        </p:txBody>
      </p:sp>
      <p:sp>
        <p:nvSpPr>
          <p:cNvPr id="13" name="TextBox 12"/>
          <p:cNvSpPr txBox="1"/>
          <p:nvPr/>
        </p:nvSpPr>
        <p:spPr>
          <a:xfrm>
            <a:off x="4250392" y="2983468"/>
            <a:ext cx="465192" cy="338554"/>
          </a:xfrm>
          <a:prstGeom prst="rect">
            <a:avLst/>
          </a:prstGeom>
          <a:noFill/>
        </p:spPr>
        <p:txBody>
          <a:bodyPr wrap="none" rtlCol="0">
            <a:spAutoFit/>
          </a:bodyPr>
          <a:lstStyle/>
          <a:p>
            <a:pPr algn="ctr"/>
            <a:r>
              <a:rPr lang="en-US" sz="1600" b="1" i="1" dirty="0"/>
              <a:t>2</a:t>
            </a:r>
            <a:r>
              <a:rPr lang="en-US" sz="1600" b="1" i="1" baseline="30000" dirty="0"/>
              <a:t>nd</a:t>
            </a:r>
            <a:endParaRPr lang="en-US" sz="1600" b="1" i="1" dirty="0"/>
          </a:p>
        </p:txBody>
      </p:sp>
      <p:sp>
        <p:nvSpPr>
          <p:cNvPr id="14" name="TextBox 13"/>
          <p:cNvSpPr txBox="1"/>
          <p:nvPr/>
        </p:nvSpPr>
        <p:spPr>
          <a:xfrm>
            <a:off x="4278439" y="3974068"/>
            <a:ext cx="434734" cy="338554"/>
          </a:xfrm>
          <a:prstGeom prst="rect">
            <a:avLst/>
          </a:prstGeom>
          <a:noFill/>
        </p:spPr>
        <p:txBody>
          <a:bodyPr wrap="none" rtlCol="0">
            <a:spAutoFit/>
          </a:bodyPr>
          <a:lstStyle/>
          <a:p>
            <a:pPr algn="ctr"/>
            <a:r>
              <a:rPr lang="en-US" sz="1600" b="1" i="1" dirty="0"/>
              <a:t>3</a:t>
            </a:r>
            <a:r>
              <a:rPr lang="en-US" sz="1600" b="1" i="1" baseline="30000" dirty="0"/>
              <a:t>rd</a:t>
            </a:r>
            <a:endParaRPr lang="en-US" sz="1600" b="1" i="1" dirty="0"/>
          </a:p>
        </p:txBody>
      </p:sp>
      <p:sp>
        <p:nvSpPr>
          <p:cNvPr id="15" name="TextBox 14"/>
          <p:cNvSpPr txBox="1"/>
          <p:nvPr/>
        </p:nvSpPr>
        <p:spPr>
          <a:xfrm>
            <a:off x="4278438" y="5029200"/>
            <a:ext cx="426720" cy="338554"/>
          </a:xfrm>
          <a:prstGeom prst="rect">
            <a:avLst/>
          </a:prstGeom>
          <a:noFill/>
        </p:spPr>
        <p:txBody>
          <a:bodyPr wrap="none" rtlCol="0">
            <a:spAutoFit/>
          </a:bodyPr>
          <a:lstStyle/>
          <a:p>
            <a:pPr algn="ctr"/>
            <a:r>
              <a:rPr lang="en-US" sz="1600" b="1" i="1" dirty="0"/>
              <a:t>4</a:t>
            </a:r>
            <a:r>
              <a:rPr lang="en-US" sz="1600" b="1" i="1" baseline="30000" dirty="0"/>
              <a:t>th</a:t>
            </a:r>
            <a:endParaRPr lang="en-US" sz="1600" b="1" i="1" dirty="0"/>
          </a:p>
        </p:txBody>
      </p:sp>
      <p:sp>
        <p:nvSpPr>
          <p:cNvPr id="16" name="TextBox 15"/>
          <p:cNvSpPr txBox="1"/>
          <p:nvPr/>
        </p:nvSpPr>
        <p:spPr>
          <a:xfrm>
            <a:off x="1652723" y="5552590"/>
            <a:ext cx="938077" cy="425758"/>
          </a:xfrm>
          <a:prstGeom prst="rect">
            <a:avLst/>
          </a:prstGeom>
          <a:noFill/>
        </p:spPr>
        <p:txBody>
          <a:bodyPr wrap="none" rtlCol="0">
            <a:spAutoFit/>
          </a:bodyPr>
          <a:lstStyle/>
          <a:p>
            <a:pPr algn="ctr">
              <a:lnSpc>
                <a:spcPts val="1300"/>
              </a:lnSpc>
            </a:pPr>
            <a:r>
              <a:rPr lang="en-US" sz="1300" dirty="0">
                <a:effectLst>
                  <a:outerShdw blurRad="38100" dist="38100" dir="2700000" algn="tl">
                    <a:srgbClr val="000000">
                      <a:alpha val="43137"/>
                    </a:srgbClr>
                  </a:outerShdw>
                </a:effectLst>
              </a:rPr>
              <a:t>Spherical</a:t>
            </a:r>
          </a:p>
          <a:p>
            <a:pPr algn="ctr">
              <a:lnSpc>
                <a:spcPts val="1300"/>
              </a:lnSpc>
            </a:pPr>
            <a:r>
              <a:rPr lang="en-US" sz="1300" dirty="0">
                <a:effectLst>
                  <a:outerShdw blurRad="38100" dist="38100" dir="2700000" algn="tl">
                    <a:srgbClr val="000000">
                      <a:alpha val="43137"/>
                    </a:srgbClr>
                  </a:outerShdw>
                </a:effectLst>
              </a:rPr>
              <a:t>aberration</a:t>
            </a:r>
          </a:p>
        </p:txBody>
      </p:sp>
      <p:sp>
        <p:nvSpPr>
          <p:cNvPr id="17" name="Rectangle 16"/>
          <p:cNvSpPr/>
          <p:nvPr/>
        </p:nvSpPr>
        <p:spPr>
          <a:xfrm>
            <a:off x="4705158" y="4724400"/>
            <a:ext cx="1771842"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338883" y="4648200"/>
            <a:ext cx="1771842"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5077" y="4733732"/>
            <a:ext cx="1771842"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588648" y="4724400"/>
            <a:ext cx="1699952"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1194378" y="6107668"/>
            <a:ext cx="2095445" cy="369332"/>
          </a:xfrm>
          <a:prstGeom prst="rect">
            <a:avLst/>
          </a:prstGeom>
          <a:noFill/>
        </p:spPr>
        <p:txBody>
          <a:bodyPr wrap="none" rtlCol="0">
            <a:spAutoFit/>
          </a:bodyPr>
          <a:lstStyle/>
          <a:p>
            <a:pPr algn="ctr"/>
            <a:r>
              <a:rPr lang="en-US" i="1" dirty="0">
                <a:solidFill>
                  <a:srgbClr val="0000FF"/>
                </a:solidFill>
              </a:rPr>
              <a:t>2-D representation</a:t>
            </a:r>
          </a:p>
        </p:txBody>
      </p:sp>
      <p:sp>
        <p:nvSpPr>
          <p:cNvPr id="21"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24" name="TextBox 23">
            <a:extLst>
              <a:ext uri="{FF2B5EF4-FFF2-40B4-BE49-F238E27FC236}">
                <a16:creationId xmlns:a16="http://schemas.microsoft.com/office/drawing/2014/main" id="{3E06B3FB-A666-E6A6-F070-10AE8F004B95}"/>
              </a:ext>
            </a:extLst>
          </p:cNvPr>
          <p:cNvSpPr txBox="1"/>
          <p:nvPr/>
        </p:nvSpPr>
        <p:spPr>
          <a:xfrm>
            <a:off x="3258611" y="5950803"/>
            <a:ext cx="2626778" cy="461665"/>
          </a:xfrm>
          <a:prstGeom prst="rect">
            <a:avLst/>
          </a:prstGeom>
          <a:noFill/>
        </p:spPr>
        <p:txBody>
          <a:bodyPr wrap="square" rtlCol="0">
            <a:spAutoFit/>
          </a:bodyPr>
          <a:lstStyle/>
          <a:p>
            <a:pPr algn="ctr"/>
            <a:r>
              <a:rPr lang="en-US" sz="1200" i="1" dirty="0"/>
              <a:t>And in addition to the 2- and 3-D representation of each shape…</a:t>
            </a:r>
            <a:endParaRPr lang="en-US" sz="1200" i="1" u="sng" dirty="0"/>
          </a:p>
        </p:txBody>
      </p:sp>
    </p:spTree>
    <p:extLst>
      <p:ext uri="{BB962C8B-B14F-4D97-AF65-F5344CB8AC3E}">
        <p14:creationId xmlns:p14="http://schemas.microsoft.com/office/powerpoint/2010/main" val="28733176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24800" y="0"/>
            <a:ext cx="9144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pPr>
              <a:defRPr/>
            </a:pPr>
            <a:fld id="{AA4EBA92-F27F-4AF1-A344-7473978F126B}" type="slidenum">
              <a:rPr lang="en-US" altLang="en-US" smtClean="0"/>
              <a:pPr>
                <a:defRPr/>
              </a:pPr>
              <a:t>124</a:t>
            </a:fld>
            <a:endParaRPr lang="en-US" alt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685800"/>
            <a:ext cx="8968287" cy="4866790"/>
          </a:xfrm>
          <a:prstGeom prst="rect">
            <a:avLst/>
          </a:prstGeom>
        </p:spPr>
      </p:pic>
      <p:sp>
        <p:nvSpPr>
          <p:cNvPr id="5" name="TextBox 4"/>
          <p:cNvSpPr txBox="1"/>
          <p:nvPr/>
        </p:nvSpPr>
        <p:spPr>
          <a:xfrm>
            <a:off x="1652723" y="5552590"/>
            <a:ext cx="938077" cy="425758"/>
          </a:xfrm>
          <a:prstGeom prst="rect">
            <a:avLst/>
          </a:prstGeom>
          <a:noFill/>
        </p:spPr>
        <p:txBody>
          <a:bodyPr wrap="none" rtlCol="0">
            <a:spAutoFit/>
          </a:bodyPr>
          <a:lstStyle/>
          <a:p>
            <a:pPr algn="ctr">
              <a:lnSpc>
                <a:spcPts val="1300"/>
              </a:lnSpc>
            </a:pPr>
            <a:r>
              <a:rPr lang="en-US" sz="1300" dirty="0">
                <a:effectLst>
                  <a:outerShdw blurRad="38100" dist="38100" dir="2700000" algn="tl">
                    <a:srgbClr val="000000">
                      <a:alpha val="43137"/>
                    </a:srgbClr>
                  </a:outerShdw>
                </a:effectLst>
              </a:rPr>
              <a:t>Spherical</a:t>
            </a:r>
          </a:p>
          <a:p>
            <a:pPr algn="ctr">
              <a:lnSpc>
                <a:spcPts val="1300"/>
              </a:lnSpc>
            </a:pPr>
            <a:r>
              <a:rPr lang="en-US" sz="1300" dirty="0">
                <a:effectLst>
                  <a:outerShdw blurRad="38100" dist="38100" dir="2700000" algn="tl">
                    <a:srgbClr val="000000">
                      <a:alpha val="43137"/>
                    </a:srgbClr>
                  </a:outerShdw>
                </a:effectLst>
              </a:rPr>
              <a:t>aberration</a:t>
            </a:r>
          </a:p>
        </p:txBody>
      </p:sp>
      <p:sp>
        <p:nvSpPr>
          <p:cNvPr id="9" name="TextBox 8"/>
          <p:cNvSpPr txBox="1"/>
          <p:nvPr/>
        </p:nvSpPr>
        <p:spPr>
          <a:xfrm>
            <a:off x="1194378" y="6107668"/>
            <a:ext cx="2095445" cy="369332"/>
          </a:xfrm>
          <a:prstGeom prst="rect">
            <a:avLst/>
          </a:prstGeom>
          <a:noFill/>
        </p:spPr>
        <p:txBody>
          <a:bodyPr wrap="none" rtlCol="0">
            <a:spAutoFit/>
          </a:bodyPr>
          <a:lstStyle/>
          <a:p>
            <a:pPr algn="ctr"/>
            <a:r>
              <a:rPr lang="en-US" i="1" dirty="0">
                <a:solidFill>
                  <a:srgbClr val="0000FF"/>
                </a:solidFill>
              </a:rPr>
              <a:t>2-D representation</a:t>
            </a:r>
          </a:p>
        </p:txBody>
      </p:sp>
      <p:sp>
        <p:nvSpPr>
          <p:cNvPr id="10" name="TextBox 9"/>
          <p:cNvSpPr txBox="1"/>
          <p:nvPr/>
        </p:nvSpPr>
        <p:spPr>
          <a:xfrm>
            <a:off x="5976085" y="5952867"/>
            <a:ext cx="1630669" cy="646331"/>
          </a:xfrm>
          <a:prstGeom prst="rect">
            <a:avLst/>
          </a:prstGeom>
          <a:noFill/>
        </p:spPr>
        <p:txBody>
          <a:bodyPr wrap="square" rtlCol="0">
            <a:spAutoFit/>
          </a:bodyPr>
          <a:lstStyle/>
          <a:p>
            <a:pPr algn="ctr"/>
            <a:r>
              <a:rPr lang="en-US" i="1" dirty="0"/>
              <a:t>Optical effect of each</a:t>
            </a:r>
          </a:p>
        </p:txBody>
      </p:sp>
      <p:sp>
        <p:nvSpPr>
          <p:cNvPr id="11" name="TextBox 10"/>
          <p:cNvSpPr txBox="1"/>
          <p:nvPr/>
        </p:nvSpPr>
        <p:spPr>
          <a:xfrm>
            <a:off x="4278438" y="914400"/>
            <a:ext cx="426720" cy="338554"/>
          </a:xfrm>
          <a:prstGeom prst="rect">
            <a:avLst/>
          </a:prstGeom>
          <a:noFill/>
        </p:spPr>
        <p:txBody>
          <a:bodyPr wrap="none" rtlCol="0">
            <a:spAutoFit/>
          </a:bodyPr>
          <a:lstStyle/>
          <a:p>
            <a:pPr algn="ctr"/>
            <a:r>
              <a:rPr lang="en-US" sz="1600" b="1" i="1" dirty="0"/>
              <a:t>0</a:t>
            </a:r>
            <a:r>
              <a:rPr lang="en-US" sz="1600" b="1" i="1" baseline="30000" dirty="0"/>
              <a:t>th</a:t>
            </a:r>
            <a:endParaRPr lang="en-US" sz="1600" b="1" i="1" dirty="0"/>
          </a:p>
        </p:txBody>
      </p:sp>
      <p:sp>
        <p:nvSpPr>
          <p:cNvPr id="12" name="TextBox 11"/>
          <p:cNvSpPr txBox="1"/>
          <p:nvPr/>
        </p:nvSpPr>
        <p:spPr>
          <a:xfrm>
            <a:off x="4251931" y="1905000"/>
            <a:ext cx="418705" cy="338554"/>
          </a:xfrm>
          <a:prstGeom prst="rect">
            <a:avLst/>
          </a:prstGeom>
          <a:noFill/>
        </p:spPr>
        <p:txBody>
          <a:bodyPr wrap="none" rtlCol="0">
            <a:spAutoFit/>
          </a:bodyPr>
          <a:lstStyle/>
          <a:p>
            <a:pPr algn="ctr"/>
            <a:r>
              <a:rPr lang="en-US" sz="1600" b="1" i="1" dirty="0"/>
              <a:t>1</a:t>
            </a:r>
            <a:r>
              <a:rPr lang="en-US" sz="1600" b="1" i="1" baseline="30000" dirty="0"/>
              <a:t>st</a:t>
            </a:r>
            <a:endParaRPr lang="en-US" sz="1600" b="1" i="1" dirty="0"/>
          </a:p>
        </p:txBody>
      </p:sp>
      <p:sp>
        <p:nvSpPr>
          <p:cNvPr id="13" name="TextBox 12"/>
          <p:cNvSpPr txBox="1"/>
          <p:nvPr/>
        </p:nvSpPr>
        <p:spPr>
          <a:xfrm>
            <a:off x="4250392" y="2983468"/>
            <a:ext cx="465192" cy="338554"/>
          </a:xfrm>
          <a:prstGeom prst="rect">
            <a:avLst/>
          </a:prstGeom>
          <a:noFill/>
        </p:spPr>
        <p:txBody>
          <a:bodyPr wrap="none" rtlCol="0">
            <a:spAutoFit/>
          </a:bodyPr>
          <a:lstStyle/>
          <a:p>
            <a:pPr algn="ctr"/>
            <a:r>
              <a:rPr lang="en-US" sz="1600" b="1" i="1" dirty="0"/>
              <a:t>2</a:t>
            </a:r>
            <a:r>
              <a:rPr lang="en-US" sz="1600" b="1" i="1" baseline="30000" dirty="0"/>
              <a:t>nd</a:t>
            </a:r>
            <a:endParaRPr lang="en-US" sz="1600" b="1" i="1" dirty="0"/>
          </a:p>
        </p:txBody>
      </p:sp>
      <p:sp>
        <p:nvSpPr>
          <p:cNvPr id="14" name="TextBox 13"/>
          <p:cNvSpPr txBox="1"/>
          <p:nvPr/>
        </p:nvSpPr>
        <p:spPr>
          <a:xfrm>
            <a:off x="4278439" y="3974068"/>
            <a:ext cx="434734" cy="338554"/>
          </a:xfrm>
          <a:prstGeom prst="rect">
            <a:avLst/>
          </a:prstGeom>
          <a:noFill/>
        </p:spPr>
        <p:txBody>
          <a:bodyPr wrap="none" rtlCol="0">
            <a:spAutoFit/>
          </a:bodyPr>
          <a:lstStyle/>
          <a:p>
            <a:pPr algn="ctr"/>
            <a:r>
              <a:rPr lang="en-US" sz="1600" b="1" i="1" dirty="0"/>
              <a:t>3</a:t>
            </a:r>
            <a:r>
              <a:rPr lang="en-US" sz="1600" b="1" i="1" baseline="30000" dirty="0"/>
              <a:t>rd</a:t>
            </a:r>
            <a:endParaRPr lang="en-US" sz="1600" b="1" i="1" dirty="0"/>
          </a:p>
        </p:txBody>
      </p:sp>
      <p:sp>
        <p:nvSpPr>
          <p:cNvPr id="15" name="TextBox 14"/>
          <p:cNvSpPr txBox="1"/>
          <p:nvPr/>
        </p:nvSpPr>
        <p:spPr>
          <a:xfrm>
            <a:off x="4278438" y="5029200"/>
            <a:ext cx="426720" cy="338554"/>
          </a:xfrm>
          <a:prstGeom prst="rect">
            <a:avLst/>
          </a:prstGeom>
          <a:noFill/>
        </p:spPr>
        <p:txBody>
          <a:bodyPr wrap="none" rtlCol="0">
            <a:spAutoFit/>
          </a:bodyPr>
          <a:lstStyle/>
          <a:p>
            <a:pPr algn="ctr"/>
            <a:r>
              <a:rPr lang="en-US" sz="1600" b="1" i="1" dirty="0"/>
              <a:t>4</a:t>
            </a:r>
            <a:r>
              <a:rPr lang="en-US" sz="1600" b="1" i="1" baseline="30000" dirty="0"/>
              <a:t>th</a:t>
            </a:r>
            <a:endParaRPr lang="en-US" sz="1600" b="1" i="1" dirty="0"/>
          </a:p>
        </p:txBody>
      </p:sp>
      <p:sp>
        <p:nvSpPr>
          <p:cNvPr id="16" name="Rectangle 15"/>
          <p:cNvSpPr/>
          <p:nvPr/>
        </p:nvSpPr>
        <p:spPr>
          <a:xfrm>
            <a:off x="4713172" y="4724400"/>
            <a:ext cx="1630669"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239000" y="4648200"/>
            <a:ext cx="1771842"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5077" y="4733732"/>
            <a:ext cx="1771842"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588648" y="4724400"/>
            <a:ext cx="1699952"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701531" y="4525089"/>
            <a:ext cx="2179779" cy="246221"/>
          </a:xfrm>
          <a:prstGeom prst="rect">
            <a:avLst/>
          </a:prstGeom>
          <a:noFill/>
        </p:spPr>
        <p:txBody>
          <a:bodyPr wrap="square" rtlCol="0">
            <a:spAutoFit/>
          </a:bodyPr>
          <a:lstStyle/>
          <a:p>
            <a:r>
              <a:rPr lang="en-US" sz="1000" dirty="0"/>
              <a:t>(Note that </a:t>
            </a:r>
            <a:r>
              <a:rPr lang="en-US" sz="1000" i="1" dirty="0"/>
              <a:t>coma</a:t>
            </a:r>
            <a:r>
              <a:rPr lang="en-US" sz="1000" dirty="0"/>
              <a:t> looks like a comet)</a:t>
            </a:r>
          </a:p>
        </p:txBody>
      </p:sp>
      <p:sp>
        <p:nvSpPr>
          <p:cNvPr id="22" name="TextBox 21"/>
          <p:cNvSpPr txBox="1"/>
          <p:nvPr/>
        </p:nvSpPr>
        <p:spPr>
          <a:xfrm>
            <a:off x="7177098" y="1012278"/>
            <a:ext cx="1696744" cy="707886"/>
          </a:xfrm>
          <a:prstGeom prst="rect">
            <a:avLst/>
          </a:prstGeom>
          <a:solidFill>
            <a:schemeClr val="bg1"/>
          </a:solidFill>
        </p:spPr>
        <p:txBody>
          <a:bodyPr wrap="square" rtlCol="0">
            <a:spAutoFit/>
          </a:bodyPr>
          <a:lstStyle/>
          <a:p>
            <a:r>
              <a:rPr lang="en-US" sz="1000" dirty="0"/>
              <a:t>(As mentioned previously, note that </a:t>
            </a:r>
            <a:r>
              <a:rPr lang="en-US" sz="1000" i="1" dirty="0"/>
              <a:t>piston</a:t>
            </a:r>
            <a:r>
              <a:rPr lang="en-US" sz="1000" dirty="0"/>
              <a:t>, </a:t>
            </a:r>
            <a:r>
              <a:rPr lang="en-US" sz="1000" i="1" dirty="0"/>
              <a:t>tip</a:t>
            </a:r>
            <a:r>
              <a:rPr lang="en-US" sz="1000" dirty="0"/>
              <a:t> and </a:t>
            </a:r>
            <a:r>
              <a:rPr lang="en-US" sz="1000" i="1" dirty="0"/>
              <a:t>tilt</a:t>
            </a:r>
            <a:r>
              <a:rPr lang="en-US" sz="1000" dirty="0"/>
              <a:t> do </a:t>
            </a:r>
            <a:r>
              <a:rPr lang="en-US" sz="1000" b="1" dirty="0"/>
              <a:t>not</a:t>
            </a:r>
            <a:r>
              <a:rPr lang="en-US" sz="1000" dirty="0"/>
              <a:t> degrade the quality of the image)</a:t>
            </a:r>
          </a:p>
        </p:txBody>
      </p:sp>
      <p:sp>
        <p:nvSpPr>
          <p:cNvPr id="21"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24" name="TextBox 23">
            <a:extLst>
              <a:ext uri="{FF2B5EF4-FFF2-40B4-BE49-F238E27FC236}">
                <a16:creationId xmlns:a16="http://schemas.microsoft.com/office/drawing/2014/main" id="{ED3DB702-1E0C-58CB-CF3B-DA23C9E9685C}"/>
              </a:ext>
            </a:extLst>
          </p:cNvPr>
          <p:cNvSpPr txBox="1"/>
          <p:nvPr/>
        </p:nvSpPr>
        <p:spPr>
          <a:xfrm>
            <a:off x="3258611" y="5950803"/>
            <a:ext cx="2626778" cy="830997"/>
          </a:xfrm>
          <a:prstGeom prst="rect">
            <a:avLst/>
          </a:prstGeom>
          <a:noFill/>
        </p:spPr>
        <p:txBody>
          <a:bodyPr wrap="square" rtlCol="0">
            <a:spAutoFit/>
          </a:bodyPr>
          <a:lstStyle/>
          <a:p>
            <a:pPr algn="ctr"/>
            <a:r>
              <a:rPr lang="en-US" sz="1200" i="1" dirty="0"/>
              <a:t>And in addition to the 2- and 3-D representation of each shape…</a:t>
            </a:r>
          </a:p>
          <a:p>
            <a:pPr algn="ctr"/>
            <a:r>
              <a:rPr lang="en-US" sz="1200" i="1" u="sng" dirty="0"/>
              <a:t>You need to be able to recognize its optical impact on an image-point</a:t>
            </a:r>
          </a:p>
        </p:txBody>
      </p:sp>
    </p:spTree>
    <p:extLst>
      <p:ext uri="{BB962C8B-B14F-4D97-AF65-F5344CB8AC3E}">
        <p14:creationId xmlns:p14="http://schemas.microsoft.com/office/powerpoint/2010/main" val="26350424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i="1" dirty="0" err="1">
                <a:solidFill>
                  <a:srgbClr val="0000FF"/>
                </a:solidFill>
              </a:rPr>
              <a:t>Wavefront</a:t>
            </a:r>
            <a:r>
              <a:rPr lang="en-US" i="1" dirty="0">
                <a:solidFill>
                  <a:srgbClr val="0000FF"/>
                </a:solidFill>
              </a:rPr>
              <a:t>-guided </a:t>
            </a:r>
            <a:r>
              <a:rPr lang="en-US" i="1" dirty="0" err="1"/>
              <a:t>keratorefractive</a:t>
            </a:r>
            <a:r>
              <a:rPr lang="en-US" i="1" dirty="0"/>
              <a:t> surgery     </a:t>
            </a:r>
            <a:r>
              <a:rPr lang="en-US" dirty="0"/>
              <a:t>did away with the second problem</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00799"/>
            <a:ext cx="64770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125</a:t>
            </a:fld>
            <a:endParaRPr lang="en-US" altLang="en-US"/>
          </a:p>
        </p:txBody>
      </p:sp>
      <p:sp>
        <p:nvSpPr>
          <p:cNvPr id="8" name="Rectangle 7"/>
          <p:cNvSpPr/>
          <p:nvPr/>
        </p:nvSpPr>
        <p:spPr>
          <a:xfrm>
            <a:off x="762000" y="1219200"/>
            <a:ext cx="3124200" cy="457200"/>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two-words</a:t>
            </a:r>
          </a:p>
        </p:txBody>
      </p:sp>
      <p:sp>
        <p:nvSpPr>
          <p:cNvPr id="9" name="Arrow: Curved Right 8">
            <a:extLst>
              <a:ext uri="{FF2B5EF4-FFF2-40B4-BE49-F238E27FC236}">
                <a16:creationId xmlns:a16="http://schemas.microsoft.com/office/drawing/2014/main" id="{98757898-A5C8-BECB-96C4-26E9D4803DB3}"/>
              </a:ext>
            </a:extLst>
          </p:cNvPr>
          <p:cNvSpPr/>
          <p:nvPr/>
        </p:nvSpPr>
        <p:spPr>
          <a:xfrm>
            <a:off x="136379" y="1371602"/>
            <a:ext cx="446717" cy="5105398"/>
          </a:xfrm>
          <a:prstGeom prst="curvedRightArrow">
            <a:avLst>
              <a:gd name="adj1" fmla="val 24456"/>
              <a:gd name="adj2" fmla="val 64991"/>
              <a:gd name="adj3" fmla="val 33900"/>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5428730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62000" y="1219200"/>
            <a:ext cx="3124200" cy="4572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i="1" dirty="0" err="1">
                <a:solidFill>
                  <a:srgbClr val="0000FF"/>
                </a:solidFill>
              </a:rPr>
              <a:t>Wavefront</a:t>
            </a:r>
            <a:r>
              <a:rPr lang="en-US" i="1" dirty="0">
                <a:solidFill>
                  <a:srgbClr val="0000FF"/>
                </a:solidFill>
              </a:rPr>
              <a:t>-guided </a:t>
            </a:r>
            <a:r>
              <a:rPr lang="en-US" i="1" dirty="0" err="1"/>
              <a:t>keratorefractive</a:t>
            </a:r>
            <a:r>
              <a:rPr lang="en-US" i="1" dirty="0"/>
              <a:t> surgery     </a:t>
            </a:r>
            <a:r>
              <a:rPr lang="en-US" dirty="0"/>
              <a:t>did away with the second problem</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00799"/>
            <a:ext cx="64770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126</a:t>
            </a:fld>
            <a:endParaRPr lang="en-US" altLang="en-US"/>
          </a:p>
        </p:txBody>
      </p:sp>
      <p:sp>
        <p:nvSpPr>
          <p:cNvPr id="10" name="Arrow: Curved Right 9">
            <a:extLst>
              <a:ext uri="{FF2B5EF4-FFF2-40B4-BE49-F238E27FC236}">
                <a16:creationId xmlns:a16="http://schemas.microsoft.com/office/drawing/2014/main" id="{AC96E1F9-88A8-216A-5280-3A9F37935146}"/>
              </a:ext>
            </a:extLst>
          </p:cNvPr>
          <p:cNvSpPr/>
          <p:nvPr/>
        </p:nvSpPr>
        <p:spPr>
          <a:xfrm>
            <a:off x="136379" y="1371602"/>
            <a:ext cx="446717" cy="5105398"/>
          </a:xfrm>
          <a:prstGeom prst="curvedRightArrow">
            <a:avLst>
              <a:gd name="adj1" fmla="val 24456"/>
              <a:gd name="adj2" fmla="val 64991"/>
              <a:gd name="adj3" fmla="val 33900"/>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1282512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62000" y="1219200"/>
            <a:ext cx="3124200" cy="4572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i="1" dirty="0" err="1">
                <a:solidFill>
                  <a:srgbClr val="0000FF"/>
                </a:solidFill>
              </a:rPr>
              <a:t>Wavefront</a:t>
            </a:r>
            <a:r>
              <a:rPr lang="en-US" i="1" dirty="0">
                <a:solidFill>
                  <a:srgbClr val="0000FF"/>
                </a:solidFill>
              </a:rPr>
              <a:t>-guided </a:t>
            </a:r>
            <a:r>
              <a:rPr lang="en-US" i="1" dirty="0" err="1"/>
              <a:t>keratorefractive</a:t>
            </a:r>
            <a:r>
              <a:rPr lang="en-US" i="1" dirty="0"/>
              <a:t> surgery     </a:t>
            </a:r>
            <a:r>
              <a:rPr lang="en-US" dirty="0"/>
              <a:t>did away with the second problem</a:t>
            </a:r>
          </a:p>
          <a:p>
            <a:pPr lvl="1"/>
            <a:r>
              <a:rPr lang="en-US" dirty="0"/>
              <a:t>Allows surgeons to correct/minimize the higher-order aberrations identified via </a:t>
            </a:r>
            <a:r>
              <a:rPr lang="en-US" dirty="0" err="1"/>
              <a:t>wavefront</a:t>
            </a:r>
            <a:r>
              <a:rPr lang="en-US" dirty="0"/>
              <a:t> analysis</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00799"/>
            <a:ext cx="64770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127</a:t>
            </a:fld>
            <a:endParaRPr lang="en-US" altLang="en-US"/>
          </a:p>
        </p:txBody>
      </p:sp>
      <p:sp>
        <p:nvSpPr>
          <p:cNvPr id="10" name="Arrow: Curved Right 9">
            <a:extLst>
              <a:ext uri="{FF2B5EF4-FFF2-40B4-BE49-F238E27FC236}">
                <a16:creationId xmlns:a16="http://schemas.microsoft.com/office/drawing/2014/main" id="{2BF557A4-0468-CCE7-615D-05409BD1667F}"/>
              </a:ext>
            </a:extLst>
          </p:cNvPr>
          <p:cNvSpPr/>
          <p:nvPr/>
        </p:nvSpPr>
        <p:spPr>
          <a:xfrm>
            <a:off x="136379" y="1371602"/>
            <a:ext cx="446717" cy="5105398"/>
          </a:xfrm>
          <a:prstGeom prst="curvedRightArrow">
            <a:avLst>
              <a:gd name="adj1" fmla="val 24456"/>
              <a:gd name="adj2" fmla="val 64991"/>
              <a:gd name="adj3" fmla="val 33900"/>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4335827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62000" y="1219200"/>
            <a:ext cx="3124200" cy="4572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i="1" dirty="0" err="1">
                <a:solidFill>
                  <a:srgbClr val="0000FF"/>
                </a:solidFill>
              </a:rPr>
              <a:t>Wavefront</a:t>
            </a:r>
            <a:r>
              <a:rPr lang="en-US" i="1" dirty="0">
                <a:solidFill>
                  <a:srgbClr val="0000FF"/>
                </a:solidFill>
              </a:rPr>
              <a:t>-guided </a:t>
            </a:r>
            <a:r>
              <a:rPr lang="en-US" i="1" dirty="0" err="1"/>
              <a:t>keratorefractive</a:t>
            </a:r>
            <a:r>
              <a:rPr lang="en-US" i="1" dirty="0"/>
              <a:t> surgery     </a:t>
            </a:r>
            <a:r>
              <a:rPr lang="en-US" dirty="0"/>
              <a:t>did away with the second problem</a:t>
            </a:r>
          </a:p>
          <a:p>
            <a:pPr lvl="1"/>
            <a:r>
              <a:rPr lang="en-US" dirty="0"/>
              <a:t>Allows surgeons to correct/minimize the higher-order aberrations identified via </a:t>
            </a:r>
            <a:r>
              <a:rPr lang="en-US" dirty="0" err="1"/>
              <a:t>wavefront</a:t>
            </a:r>
            <a:r>
              <a:rPr lang="en-US" dirty="0"/>
              <a:t> analysis</a:t>
            </a:r>
          </a:p>
          <a:p>
            <a:pPr lvl="1"/>
            <a:r>
              <a:rPr lang="en-US" dirty="0"/>
              <a:t>That said, precisely </a:t>
            </a:r>
            <a:r>
              <a:rPr lang="en-US" i="1" dirty="0"/>
              <a:t>which</a:t>
            </a:r>
            <a:r>
              <a:rPr lang="en-US" dirty="0"/>
              <a:t> higher-order aberrations should be corrected (and to what degree) is an unsettled issue at this time</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00799"/>
            <a:ext cx="64770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128</a:t>
            </a:fld>
            <a:endParaRPr lang="en-US" altLang="en-US"/>
          </a:p>
        </p:txBody>
      </p:sp>
      <p:sp>
        <p:nvSpPr>
          <p:cNvPr id="10" name="Arrow: Curved Right 9">
            <a:extLst>
              <a:ext uri="{FF2B5EF4-FFF2-40B4-BE49-F238E27FC236}">
                <a16:creationId xmlns:a16="http://schemas.microsoft.com/office/drawing/2014/main" id="{A246B785-670F-6A90-1E5C-7305BB03294E}"/>
              </a:ext>
            </a:extLst>
          </p:cNvPr>
          <p:cNvSpPr/>
          <p:nvPr/>
        </p:nvSpPr>
        <p:spPr>
          <a:xfrm>
            <a:off x="136379" y="1371602"/>
            <a:ext cx="446717" cy="5105398"/>
          </a:xfrm>
          <a:prstGeom prst="curvedRightArrow">
            <a:avLst>
              <a:gd name="adj1" fmla="val 24456"/>
              <a:gd name="adj2" fmla="val 64991"/>
              <a:gd name="adj3" fmla="val 33900"/>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9144506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62000" y="1219200"/>
            <a:ext cx="3124200" cy="4572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i="1" dirty="0" err="1">
                <a:solidFill>
                  <a:srgbClr val="0000FF"/>
                </a:solidFill>
              </a:rPr>
              <a:t>Wavefront</a:t>
            </a:r>
            <a:r>
              <a:rPr lang="en-US" i="1" dirty="0">
                <a:solidFill>
                  <a:srgbClr val="0000FF"/>
                </a:solidFill>
              </a:rPr>
              <a:t>-guided </a:t>
            </a:r>
            <a:r>
              <a:rPr lang="en-US" i="1" dirty="0" err="1"/>
              <a:t>keratorefractive</a:t>
            </a:r>
            <a:r>
              <a:rPr lang="en-US" i="1" dirty="0"/>
              <a:t> surgery     </a:t>
            </a:r>
            <a:r>
              <a:rPr lang="en-US" dirty="0"/>
              <a:t>did away with the second problem</a:t>
            </a:r>
          </a:p>
          <a:p>
            <a:pPr lvl="1"/>
            <a:r>
              <a:rPr lang="en-US" dirty="0">
                <a:solidFill>
                  <a:schemeClr val="bg1">
                    <a:lumMod val="75000"/>
                  </a:schemeClr>
                </a:solidFill>
              </a:rPr>
              <a:t>Allows surgeons to correct/minimize the higher-order aberrations identified via </a:t>
            </a:r>
            <a:r>
              <a:rPr lang="en-US" dirty="0" err="1">
                <a:solidFill>
                  <a:schemeClr val="bg1">
                    <a:lumMod val="75000"/>
                  </a:schemeClr>
                </a:solidFill>
              </a:rPr>
              <a:t>wavefront</a:t>
            </a:r>
            <a:r>
              <a:rPr lang="en-US" dirty="0">
                <a:solidFill>
                  <a:schemeClr val="bg1">
                    <a:lumMod val="75000"/>
                  </a:schemeClr>
                </a:solidFill>
              </a:rPr>
              <a:t> analysis</a:t>
            </a:r>
          </a:p>
          <a:p>
            <a:pPr lvl="1"/>
            <a:r>
              <a:rPr lang="en-US" dirty="0">
                <a:solidFill>
                  <a:schemeClr val="bg1">
                    <a:lumMod val="75000"/>
                  </a:schemeClr>
                </a:solidFill>
              </a:rPr>
              <a:t>That said, precisely </a:t>
            </a:r>
            <a:r>
              <a:rPr lang="en-US" i="1" dirty="0">
                <a:solidFill>
                  <a:schemeClr val="bg1">
                    <a:lumMod val="75000"/>
                  </a:schemeClr>
                </a:solidFill>
              </a:rPr>
              <a:t>which</a:t>
            </a:r>
            <a:r>
              <a:rPr lang="en-US" dirty="0">
                <a:solidFill>
                  <a:schemeClr val="bg1">
                    <a:lumMod val="75000"/>
                  </a:schemeClr>
                </a:solidFill>
              </a:rPr>
              <a:t> higher-order aberrations should be corrected (and to what degree) is an unsettled issue at this time</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00799"/>
            <a:ext cx="64770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129</a:t>
            </a:fld>
            <a:endParaRPr lang="en-US" altLang="en-US"/>
          </a:p>
        </p:txBody>
      </p:sp>
      <p:sp>
        <p:nvSpPr>
          <p:cNvPr id="8" name="TextBox 7"/>
          <p:cNvSpPr txBox="1"/>
          <p:nvPr/>
        </p:nvSpPr>
        <p:spPr>
          <a:xfrm>
            <a:off x="307568" y="2176790"/>
            <a:ext cx="8455431" cy="1600438"/>
          </a:xfrm>
          <a:prstGeom prst="rect">
            <a:avLst/>
          </a:prstGeom>
          <a:solidFill>
            <a:srgbClr val="CCCCFF"/>
          </a:solidFill>
        </p:spPr>
        <p:txBody>
          <a:bodyPr wrap="square" rtlCol="0">
            <a:spAutoFit/>
          </a:bodyPr>
          <a:lstStyle/>
          <a:p>
            <a:r>
              <a:rPr lang="en-US" sz="1400" i="1" dirty="0">
                <a:solidFill>
                  <a:srgbClr val="0000FF"/>
                </a:solidFill>
              </a:rPr>
              <a:t>How does a </a:t>
            </a:r>
            <a:r>
              <a:rPr lang="en-US" sz="1400" i="1" dirty="0" err="1">
                <a:solidFill>
                  <a:srgbClr val="0000FF"/>
                </a:solidFill>
              </a:rPr>
              <a:t>wavefront</a:t>
            </a:r>
            <a:r>
              <a:rPr lang="en-US" sz="1400" i="1" dirty="0">
                <a:solidFill>
                  <a:srgbClr val="0000FF"/>
                </a:solidFill>
              </a:rPr>
              <a:t>-</a:t>
            </a:r>
            <a:r>
              <a:rPr lang="en-US" sz="1400" b="1" dirty="0">
                <a:solidFill>
                  <a:srgbClr val="0000FF"/>
                </a:solidFill>
              </a:rPr>
              <a:t>guided</a:t>
            </a:r>
            <a:r>
              <a:rPr lang="en-US" sz="1400" i="1" dirty="0">
                <a:solidFill>
                  <a:srgbClr val="0000FF"/>
                </a:solidFill>
              </a:rPr>
              <a:t> ablative procedure differ from a </a:t>
            </a:r>
            <a:r>
              <a:rPr lang="en-US" sz="1400" i="1" dirty="0" err="1">
                <a:solidFill>
                  <a:srgbClr val="0000FF"/>
                </a:solidFill>
              </a:rPr>
              <a:t>wavefront</a:t>
            </a:r>
            <a:r>
              <a:rPr lang="en-US" sz="1400" i="1" dirty="0">
                <a:solidFill>
                  <a:srgbClr val="0000FF"/>
                </a:solidFill>
              </a:rPr>
              <a:t>-</a:t>
            </a:r>
            <a:r>
              <a:rPr lang="en-US" sz="1400" b="1" dirty="0">
                <a:solidFill>
                  <a:srgbClr val="0000FF"/>
                </a:solidFill>
              </a:rPr>
              <a:t>optimized</a:t>
            </a:r>
            <a:r>
              <a:rPr lang="en-US" sz="1400" i="1" dirty="0">
                <a:solidFill>
                  <a:srgbClr val="0000FF"/>
                </a:solidFill>
              </a:rPr>
              <a:t> ablative procedure?</a:t>
            </a:r>
          </a:p>
          <a:p>
            <a:r>
              <a:rPr lang="en-US" sz="1400" dirty="0">
                <a:solidFill>
                  <a:srgbClr val="CCCCFF"/>
                </a:solidFill>
              </a:rPr>
              <a:t>In a </a:t>
            </a:r>
            <a:r>
              <a:rPr lang="en-US" sz="1400" dirty="0" err="1">
                <a:solidFill>
                  <a:srgbClr val="CCCCFF"/>
                </a:solidFill>
              </a:rPr>
              <a:t>wavefront</a:t>
            </a:r>
            <a:r>
              <a:rPr lang="en-US" sz="1400" dirty="0">
                <a:solidFill>
                  <a:srgbClr val="CCCCFF"/>
                </a:solidFill>
              </a:rPr>
              <a:t>-</a:t>
            </a:r>
            <a:r>
              <a:rPr lang="en-US" sz="1400" i="1" dirty="0">
                <a:solidFill>
                  <a:srgbClr val="CCCCFF"/>
                </a:solidFill>
              </a:rPr>
              <a:t>guided</a:t>
            </a:r>
            <a:r>
              <a:rPr lang="en-US" sz="1400" dirty="0">
                <a:solidFill>
                  <a:srgbClr val="CCCCFF"/>
                </a:solidFill>
              </a:rPr>
              <a:t> procedure, the information obtained from </a:t>
            </a:r>
            <a:r>
              <a:rPr lang="en-US" sz="1400" dirty="0" err="1">
                <a:solidFill>
                  <a:srgbClr val="CCCCFF"/>
                </a:solidFill>
              </a:rPr>
              <a:t>wavefront</a:t>
            </a:r>
            <a:r>
              <a:rPr lang="en-US" sz="1400" dirty="0">
                <a:solidFill>
                  <a:srgbClr val="CCCCFF"/>
                </a:solidFill>
              </a:rPr>
              <a:t> analysis is used to correct certain higher-order aberrations along with the more-important lower-order (</a:t>
            </a:r>
            <a:r>
              <a:rPr lang="en-US" sz="1400" dirty="0" err="1">
                <a:solidFill>
                  <a:srgbClr val="CCCCFF"/>
                </a:solidFill>
              </a:rPr>
              <a:t>ie</a:t>
            </a:r>
            <a:r>
              <a:rPr lang="en-US" sz="1400" dirty="0">
                <a:solidFill>
                  <a:srgbClr val="CCCCFF"/>
                </a:solidFill>
              </a:rPr>
              <a:t>, sphere and </a:t>
            </a:r>
            <a:r>
              <a:rPr lang="en-US" sz="1400" dirty="0" err="1">
                <a:solidFill>
                  <a:srgbClr val="CCCCFF"/>
                </a:solidFill>
              </a:rPr>
              <a:t>cyl</a:t>
            </a:r>
            <a:r>
              <a:rPr lang="en-US" sz="1400" dirty="0">
                <a:solidFill>
                  <a:srgbClr val="CCCCFF"/>
                </a:solidFill>
              </a:rPr>
              <a:t>) aberrations. </a:t>
            </a:r>
          </a:p>
          <a:p>
            <a:r>
              <a:rPr lang="en-US" sz="1400" dirty="0">
                <a:solidFill>
                  <a:srgbClr val="CCCCFF"/>
                </a:solidFill>
              </a:rPr>
              <a:t>In contrast, a </a:t>
            </a:r>
            <a:r>
              <a:rPr lang="en-US" sz="1400" dirty="0" err="1">
                <a:solidFill>
                  <a:srgbClr val="CCCCFF"/>
                </a:solidFill>
              </a:rPr>
              <a:t>wavefront</a:t>
            </a:r>
            <a:r>
              <a:rPr lang="en-US" sz="1400" dirty="0">
                <a:solidFill>
                  <a:srgbClr val="CCCCFF"/>
                </a:solidFill>
              </a:rPr>
              <a:t>-</a:t>
            </a:r>
            <a:r>
              <a:rPr lang="en-US" sz="1400" i="1" dirty="0">
                <a:solidFill>
                  <a:srgbClr val="CCCCFF"/>
                </a:solidFill>
              </a:rPr>
              <a:t>optimized</a:t>
            </a:r>
            <a:r>
              <a:rPr lang="en-US" sz="1400" dirty="0">
                <a:solidFill>
                  <a:srgbClr val="CCCCFF"/>
                </a:solidFill>
              </a:rPr>
              <a:t> procedure corrects only sphere and cylinder; no attempt is made to address higher-order aberrations. Instead, the </a:t>
            </a:r>
            <a:r>
              <a:rPr lang="en-US" sz="1400" dirty="0" err="1">
                <a:solidFill>
                  <a:srgbClr val="CCCCFF"/>
                </a:solidFill>
              </a:rPr>
              <a:t>wavefront</a:t>
            </a:r>
            <a:r>
              <a:rPr lang="en-US" sz="1400" dirty="0">
                <a:solidFill>
                  <a:srgbClr val="CCCCFF"/>
                </a:solidFill>
              </a:rPr>
              <a:t> information is used to ‘fine tune’ the ablation in such a way as to minimize the </a:t>
            </a:r>
            <a:r>
              <a:rPr lang="en-US" sz="1400" i="1" dirty="0">
                <a:solidFill>
                  <a:srgbClr val="CCCCFF"/>
                </a:solidFill>
              </a:rPr>
              <a:t>creation</a:t>
            </a:r>
            <a:r>
              <a:rPr lang="en-US" sz="1400" dirty="0">
                <a:solidFill>
                  <a:srgbClr val="CCCCFF"/>
                </a:solidFill>
              </a:rPr>
              <a:t> or </a:t>
            </a:r>
            <a:r>
              <a:rPr lang="en-US" sz="1400" i="1" dirty="0">
                <a:solidFill>
                  <a:srgbClr val="CCCCFF"/>
                </a:solidFill>
              </a:rPr>
              <a:t>exacerbation</a:t>
            </a:r>
            <a:r>
              <a:rPr lang="en-US" sz="1400" dirty="0">
                <a:solidFill>
                  <a:srgbClr val="CCCCFF"/>
                </a:solidFill>
              </a:rPr>
              <a:t> of higher-order aberrations.</a:t>
            </a:r>
          </a:p>
        </p:txBody>
      </p:sp>
      <p:sp>
        <p:nvSpPr>
          <p:cNvPr id="10" name="Arrow: Curved Right 9">
            <a:extLst>
              <a:ext uri="{FF2B5EF4-FFF2-40B4-BE49-F238E27FC236}">
                <a16:creationId xmlns:a16="http://schemas.microsoft.com/office/drawing/2014/main" id="{9F6DCD16-31E3-86DF-206F-D490A971E2D2}"/>
              </a:ext>
            </a:extLst>
          </p:cNvPr>
          <p:cNvSpPr/>
          <p:nvPr/>
        </p:nvSpPr>
        <p:spPr>
          <a:xfrm>
            <a:off x="136379" y="1371602"/>
            <a:ext cx="446717" cy="5105398"/>
          </a:xfrm>
          <a:prstGeom prst="curvedRightArrow">
            <a:avLst>
              <a:gd name="adj1" fmla="val 24456"/>
              <a:gd name="adj2" fmla="val 64991"/>
              <a:gd name="adj3" fmla="val 33900"/>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63780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33800" y="3124200"/>
            <a:ext cx="4267200" cy="3810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447800" y="3505200"/>
            <a:ext cx="2286000" cy="3810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dirty="0"/>
              <a:t>Back in the day, only three aberrations        were addressed by clinicians:</a:t>
            </a:r>
          </a:p>
          <a:p>
            <a:pPr marL="344487" lvl="1" indent="0">
              <a:buNone/>
            </a:pPr>
            <a:r>
              <a:rPr lang="en-US" dirty="0"/>
              <a:t>1) </a:t>
            </a:r>
            <a:r>
              <a:rPr lang="en-US" dirty="0">
                <a:solidFill>
                  <a:srgbClr val="0000FF"/>
                </a:solidFill>
              </a:rPr>
              <a:t>Spherical error (</a:t>
            </a:r>
            <a:r>
              <a:rPr lang="en-US" dirty="0" err="1">
                <a:solidFill>
                  <a:srgbClr val="0000FF"/>
                </a:solidFill>
              </a:rPr>
              <a:t>ie</a:t>
            </a:r>
            <a:r>
              <a:rPr lang="en-US" dirty="0">
                <a:solidFill>
                  <a:srgbClr val="0000FF"/>
                </a:solidFill>
              </a:rPr>
              <a:t>, myopia/hyperopia)</a:t>
            </a:r>
          </a:p>
          <a:p>
            <a:pPr marL="344487" lvl="1" indent="0">
              <a:buNone/>
            </a:pPr>
            <a:r>
              <a:rPr lang="en-US" dirty="0"/>
              <a:t>2) </a:t>
            </a:r>
            <a:r>
              <a:rPr lang="en-US" dirty="0">
                <a:solidFill>
                  <a:srgbClr val="0000FF"/>
                </a:solidFill>
              </a:rPr>
              <a:t>Regular astigmatism</a:t>
            </a:r>
          </a:p>
          <a:p>
            <a:pPr lvl="2"/>
            <a:r>
              <a:rPr lang="en-US" i="1" dirty="0"/>
              <a:t>Regular</a:t>
            </a:r>
            <a:r>
              <a:rPr lang="en-US" dirty="0"/>
              <a:t> meaning </a:t>
            </a:r>
            <a:r>
              <a:rPr lang="en-US" dirty="0">
                <a:solidFill>
                  <a:srgbClr val="0000FF"/>
                </a:solidFill>
              </a:rPr>
              <a:t>‘that which can be corrected with cylindrical lenses’</a:t>
            </a:r>
          </a:p>
          <a:p>
            <a:pPr marL="344487" lvl="1" indent="0">
              <a:buNone/>
            </a:pPr>
            <a:r>
              <a:rPr lang="en-US" dirty="0"/>
              <a:t>3) </a:t>
            </a:r>
            <a:r>
              <a:rPr lang="en-US" dirty="0">
                <a:solidFill>
                  <a:srgbClr val="0000FF"/>
                </a:solidFill>
              </a:rPr>
              <a:t>Irregular astigmatism</a:t>
            </a:r>
          </a:p>
          <a:p>
            <a:pPr lvl="2"/>
            <a:r>
              <a:rPr lang="en-US" i="1" dirty="0"/>
              <a:t>Irregular</a:t>
            </a:r>
            <a:r>
              <a:rPr lang="en-US" dirty="0"/>
              <a:t> meaning </a:t>
            </a:r>
            <a:r>
              <a:rPr lang="en-US" dirty="0">
                <a:solidFill>
                  <a:srgbClr val="0000FF"/>
                </a:solidFill>
              </a:rPr>
              <a:t>‘that which </a:t>
            </a:r>
            <a:r>
              <a:rPr lang="en-US" b="1" dirty="0">
                <a:solidFill>
                  <a:srgbClr val="0000FF"/>
                </a:solidFill>
              </a:rPr>
              <a:t>can’t</a:t>
            </a:r>
            <a:r>
              <a:rPr lang="en-US" dirty="0">
                <a:solidFill>
                  <a:srgbClr val="0000FF"/>
                </a:solidFill>
              </a:rPr>
              <a:t> be corrected with cylindrical lenses’</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13</a:t>
            </a:fld>
            <a:endParaRPr lang="en-US" altLang="en-US"/>
          </a:p>
        </p:txBody>
      </p:sp>
      <p:sp>
        <p:nvSpPr>
          <p:cNvPr id="9" name="Rectangle 8"/>
          <p:cNvSpPr/>
          <p:nvPr/>
        </p:nvSpPr>
        <p:spPr>
          <a:xfrm>
            <a:off x="3810000" y="4381500"/>
            <a:ext cx="4572000" cy="381000"/>
          </a:xfrm>
          <a:prstGeom prst="rect">
            <a:avLst/>
          </a:prstGeom>
          <a:solidFill>
            <a:srgbClr val="CCE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447800" y="4762500"/>
            <a:ext cx="2362200" cy="381000"/>
          </a:xfrm>
          <a:prstGeom prst="rect">
            <a:avLst/>
          </a:prstGeom>
          <a:solidFill>
            <a:srgbClr val="CCE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91837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62000" y="1219200"/>
            <a:ext cx="3124200" cy="4572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i="1" dirty="0" err="1">
                <a:solidFill>
                  <a:srgbClr val="0000FF"/>
                </a:solidFill>
              </a:rPr>
              <a:t>Wavefront</a:t>
            </a:r>
            <a:r>
              <a:rPr lang="en-US" i="1" dirty="0">
                <a:solidFill>
                  <a:srgbClr val="0000FF"/>
                </a:solidFill>
              </a:rPr>
              <a:t>-guided </a:t>
            </a:r>
            <a:r>
              <a:rPr lang="en-US" i="1" dirty="0" err="1"/>
              <a:t>keratorefractive</a:t>
            </a:r>
            <a:r>
              <a:rPr lang="en-US" i="1" dirty="0"/>
              <a:t> surgery     </a:t>
            </a:r>
            <a:r>
              <a:rPr lang="en-US" dirty="0"/>
              <a:t>did away with the second problem</a:t>
            </a:r>
          </a:p>
          <a:p>
            <a:pPr lvl="1"/>
            <a:r>
              <a:rPr lang="en-US" dirty="0">
                <a:solidFill>
                  <a:schemeClr val="bg1">
                    <a:lumMod val="75000"/>
                  </a:schemeClr>
                </a:solidFill>
              </a:rPr>
              <a:t>Allows surgeons to correct/minimize the higher-order aberrations identified via </a:t>
            </a:r>
            <a:r>
              <a:rPr lang="en-US" dirty="0" err="1">
                <a:solidFill>
                  <a:schemeClr val="bg1">
                    <a:lumMod val="75000"/>
                  </a:schemeClr>
                </a:solidFill>
              </a:rPr>
              <a:t>wavefront</a:t>
            </a:r>
            <a:r>
              <a:rPr lang="en-US" dirty="0">
                <a:solidFill>
                  <a:schemeClr val="bg1">
                    <a:lumMod val="75000"/>
                  </a:schemeClr>
                </a:solidFill>
              </a:rPr>
              <a:t> analysis</a:t>
            </a:r>
          </a:p>
          <a:p>
            <a:pPr lvl="1"/>
            <a:r>
              <a:rPr lang="en-US" dirty="0">
                <a:solidFill>
                  <a:schemeClr val="bg1">
                    <a:lumMod val="75000"/>
                  </a:schemeClr>
                </a:solidFill>
              </a:rPr>
              <a:t>That said, precisely </a:t>
            </a:r>
            <a:r>
              <a:rPr lang="en-US" i="1" dirty="0">
                <a:solidFill>
                  <a:schemeClr val="bg1">
                    <a:lumMod val="75000"/>
                  </a:schemeClr>
                </a:solidFill>
              </a:rPr>
              <a:t>which</a:t>
            </a:r>
            <a:r>
              <a:rPr lang="en-US" dirty="0">
                <a:solidFill>
                  <a:schemeClr val="bg1">
                    <a:lumMod val="75000"/>
                  </a:schemeClr>
                </a:solidFill>
              </a:rPr>
              <a:t> higher-order aberrations should be corrected (and to what degree) is an unsettled issue at this time</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00799"/>
            <a:ext cx="64770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130</a:t>
            </a:fld>
            <a:endParaRPr lang="en-US" altLang="en-US"/>
          </a:p>
        </p:txBody>
      </p:sp>
      <p:sp>
        <p:nvSpPr>
          <p:cNvPr id="8" name="TextBox 7"/>
          <p:cNvSpPr txBox="1"/>
          <p:nvPr/>
        </p:nvSpPr>
        <p:spPr>
          <a:xfrm>
            <a:off x="307568" y="2176790"/>
            <a:ext cx="8455431" cy="1600438"/>
          </a:xfrm>
          <a:prstGeom prst="rect">
            <a:avLst/>
          </a:prstGeom>
          <a:solidFill>
            <a:srgbClr val="CCCCFF"/>
          </a:solidFill>
        </p:spPr>
        <p:txBody>
          <a:bodyPr wrap="square" rtlCol="0">
            <a:spAutoFit/>
          </a:bodyPr>
          <a:lstStyle/>
          <a:p>
            <a:r>
              <a:rPr lang="en-US" sz="1400" i="1" dirty="0">
                <a:solidFill>
                  <a:srgbClr val="0000FF"/>
                </a:solidFill>
              </a:rPr>
              <a:t>How does a </a:t>
            </a:r>
            <a:r>
              <a:rPr lang="en-US" sz="1400" i="1" dirty="0" err="1">
                <a:solidFill>
                  <a:srgbClr val="0000FF"/>
                </a:solidFill>
              </a:rPr>
              <a:t>wavefront</a:t>
            </a:r>
            <a:r>
              <a:rPr lang="en-US" sz="1400" i="1" dirty="0">
                <a:solidFill>
                  <a:srgbClr val="0000FF"/>
                </a:solidFill>
              </a:rPr>
              <a:t>-</a:t>
            </a:r>
            <a:r>
              <a:rPr lang="en-US" sz="1400" b="1" dirty="0">
                <a:solidFill>
                  <a:srgbClr val="0000FF"/>
                </a:solidFill>
              </a:rPr>
              <a:t>guided</a:t>
            </a:r>
            <a:r>
              <a:rPr lang="en-US" sz="1400" i="1" dirty="0">
                <a:solidFill>
                  <a:srgbClr val="0000FF"/>
                </a:solidFill>
              </a:rPr>
              <a:t> ablative procedure differ from a </a:t>
            </a:r>
            <a:r>
              <a:rPr lang="en-US" sz="1400" i="1" dirty="0" err="1">
                <a:solidFill>
                  <a:srgbClr val="0000FF"/>
                </a:solidFill>
              </a:rPr>
              <a:t>wavefront</a:t>
            </a:r>
            <a:r>
              <a:rPr lang="en-US" sz="1400" i="1" dirty="0">
                <a:solidFill>
                  <a:srgbClr val="0000FF"/>
                </a:solidFill>
              </a:rPr>
              <a:t>-</a:t>
            </a:r>
            <a:r>
              <a:rPr lang="en-US" sz="1400" b="1" dirty="0">
                <a:solidFill>
                  <a:srgbClr val="0000FF"/>
                </a:solidFill>
              </a:rPr>
              <a:t>optimized</a:t>
            </a:r>
            <a:r>
              <a:rPr lang="en-US" sz="1400" i="1" dirty="0">
                <a:solidFill>
                  <a:srgbClr val="0000FF"/>
                </a:solidFill>
              </a:rPr>
              <a:t> ablative procedure?</a:t>
            </a:r>
          </a:p>
          <a:p>
            <a:r>
              <a:rPr lang="en-US" sz="1400" dirty="0">
                <a:solidFill>
                  <a:srgbClr val="0000FF"/>
                </a:solidFill>
              </a:rPr>
              <a:t>In a </a:t>
            </a:r>
            <a:r>
              <a:rPr lang="en-US" sz="1400" dirty="0" err="1">
                <a:solidFill>
                  <a:srgbClr val="0000FF"/>
                </a:solidFill>
              </a:rPr>
              <a:t>wavefront</a:t>
            </a:r>
            <a:r>
              <a:rPr lang="en-US" sz="1400" dirty="0">
                <a:solidFill>
                  <a:srgbClr val="0000FF"/>
                </a:solidFill>
              </a:rPr>
              <a:t>-</a:t>
            </a:r>
            <a:r>
              <a:rPr lang="en-US" sz="1400" i="1" dirty="0">
                <a:solidFill>
                  <a:srgbClr val="0000FF"/>
                </a:solidFill>
              </a:rPr>
              <a:t>guided</a:t>
            </a:r>
            <a:r>
              <a:rPr lang="en-US" sz="1400" dirty="0">
                <a:solidFill>
                  <a:srgbClr val="0000FF"/>
                </a:solidFill>
              </a:rPr>
              <a:t> procedure, the information obtained from </a:t>
            </a:r>
            <a:r>
              <a:rPr lang="en-US" sz="1400" dirty="0" err="1">
                <a:solidFill>
                  <a:srgbClr val="0000FF"/>
                </a:solidFill>
              </a:rPr>
              <a:t>wavefront</a:t>
            </a:r>
            <a:r>
              <a:rPr lang="en-US" sz="1400" dirty="0">
                <a:solidFill>
                  <a:srgbClr val="0000FF"/>
                </a:solidFill>
              </a:rPr>
              <a:t> analysis is used to correct certain higher-order aberrations along with the more-important lower-order (</a:t>
            </a:r>
            <a:r>
              <a:rPr lang="en-US" sz="1400" dirty="0" err="1">
                <a:solidFill>
                  <a:srgbClr val="0000FF"/>
                </a:solidFill>
              </a:rPr>
              <a:t>ie</a:t>
            </a:r>
            <a:r>
              <a:rPr lang="en-US" sz="1400" dirty="0">
                <a:solidFill>
                  <a:srgbClr val="0000FF"/>
                </a:solidFill>
              </a:rPr>
              <a:t>, sphere and </a:t>
            </a:r>
            <a:r>
              <a:rPr lang="en-US" sz="1400" dirty="0" err="1">
                <a:solidFill>
                  <a:srgbClr val="0000FF"/>
                </a:solidFill>
              </a:rPr>
              <a:t>cyl</a:t>
            </a:r>
            <a:r>
              <a:rPr lang="en-US" sz="1400" dirty="0">
                <a:solidFill>
                  <a:srgbClr val="0000FF"/>
                </a:solidFill>
              </a:rPr>
              <a:t>) aberrations. </a:t>
            </a:r>
            <a:endParaRPr lang="en-US" sz="1400" dirty="0">
              <a:solidFill>
                <a:srgbClr val="CCCCFF"/>
              </a:solidFill>
            </a:endParaRPr>
          </a:p>
          <a:p>
            <a:r>
              <a:rPr lang="en-US" sz="1400" dirty="0">
                <a:solidFill>
                  <a:srgbClr val="CCCCFF"/>
                </a:solidFill>
              </a:rPr>
              <a:t>In contrast, a </a:t>
            </a:r>
            <a:r>
              <a:rPr lang="en-US" sz="1400" dirty="0" err="1">
                <a:solidFill>
                  <a:srgbClr val="CCCCFF"/>
                </a:solidFill>
              </a:rPr>
              <a:t>wavefront</a:t>
            </a:r>
            <a:r>
              <a:rPr lang="en-US" sz="1400" dirty="0">
                <a:solidFill>
                  <a:srgbClr val="CCCCFF"/>
                </a:solidFill>
              </a:rPr>
              <a:t>-</a:t>
            </a:r>
            <a:r>
              <a:rPr lang="en-US" sz="1400" i="1" dirty="0">
                <a:solidFill>
                  <a:srgbClr val="CCCCFF"/>
                </a:solidFill>
              </a:rPr>
              <a:t>optimized</a:t>
            </a:r>
            <a:r>
              <a:rPr lang="en-US" sz="1400" dirty="0">
                <a:solidFill>
                  <a:srgbClr val="CCCCFF"/>
                </a:solidFill>
              </a:rPr>
              <a:t> procedure corrects only sphere and cylinder; no attempt is made to address higher-order aberrations. Instead, the </a:t>
            </a:r>
            <a:r>
              <a:rPr lang="en-US" sz="1400" dirty="0" err="1">
                <a:solidFill>
                  <a:srgbClr val="CCCCFF"/>
                </a:solidFill>
              </a:rPr>
              <a:t>wavefront</a:t>
            </a:r>
            <a:r>
              <a:rPr lang="en-US" sz="1400" dirty="0">
                <a:solidFill>
                  <a:srgbClr val="CCCCFF"/>
                </a:solidFill>
              </a:rPr>
              <a:t> information is used to ‘fine tune’ the ablation in such a way as to minimize the </a:t>
            </a:r>
            <a:r>
              <a:rPr lang="en-US" sz="1400" i="1" dirty="0">
                <a:solidFill>
                  <a:srgbClr val="CCCCFF"/>
                </a:solidFill>
              </a:rPr>
              <a:t>creation</a:t>
            </a:r>
            <a:r>
              <a:rPr lang="en-US" sz="1400" dirty="0">
                <a:solidFill>
                  <a:srgbClr val="CCCCFF"/>
                </a:solidFill>
              </a:rPr>
              <a:t> or </a:t>
            </a:r>
            <a:r>
              <a:rPr lang="en-US" sz="1400" i="1" dirty="0">
                <a:solidFill>
                  <a:srgbClr val="CCCCFF"/>
                </a:solidFill>
              </a:rPr>
              <a:t>exacerbation</a:t>
            </a:r>
            <a:r>
              <a:rPr lang="en-US" sz="1400" dirty="0">
                <a:solidFill>
                  <a:srgbClr val="CCCCFF"/>
                </a:solidFill>
              </a:rPr>
              <a:t> of higher-order aberrations.</a:t>
            </a:r>
          </a:p>
        </p:txBody>
      </p:sp>
      <p:sp>
        <p:nvSpPr>
          <p:cNvPr id="10" name="Arrow: Curved Right 9">
            <a:extLst>
              <a:ext uri="{FF2B5EF4-FFF2-40B4-BE49-F238E27FC236}">
                <a16:creationId xmlns:a16="http://schemas.microsoft.com/office/drawing/2014/main" id="{2B2E0DAF-957B-FE48-6138-6DA58B28A43E}"/>
              </a:ext>
            </a:extLst>
          </p:cNvPr>
          <p:cNvSpPr/>
          <p:nvPr/>
        </p:nvSpPr>
        <p:spPr>
          <a:xfrm>
            <a:off x="136379" y="1371602"/>
            <a:ext cx="446717" cy="5105398"/>
          </a:xfrm>
          <a:prstGeom prst="curvedRightArrow">
            <a:avLst>
              <a:gd name="adj1" fmla="val 24456"/>
              <a:gd name="adj2" fmla="val 64991"/>
              <a:gd name="adj3" fmla="val 33900"/>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3257518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62000" y="1219200"/>
            <a:ext cx="3124200" cy="4572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i="1" dirty="0" err="1">
                <a:solidFill>
                  <a:srgbClr val="0000FF"/>
                </a:solidFill>
              </a:rPr>
              <a:t>Wavefront</a:t>
            </a:r>
            <a:r>
              <a:rPr lang="en-US" i="1" dirty="0">
                <a:solidFill>
                  <a:srgbClr val="0000FF"/>
                </a:solidFill>
              </a:rPr>
              <a:t>-guided </a:t>
            </a:r>
            <a:r>
              <a:rPr lang="en-US" i="1" dirty="0" err="1"/>
              <a:t>keratorefractive</a:t>
            </a:r>
            <a:r>
              <a:rPr lang="en-US" i="1" dirty="0"/>
              <a:t> surgery     </a:t>
            </a:r>
            <a:r>
              <a:rPr lang="en-US" dirty="0"/>
              <a:t>did away with the second problem</a:t>
            </a:r>
          </a:p>
          <a:p>
            <a:pPr lvl="1"/>
            <a:r>
              <a:rPr lang="en-US" dirty="0">
                <a:solidFill>
                  <a:schemeClr val="bg1">
                    <a:lumMod val="75000"/>
                  </a:schemeClr>
                </a:solidFill>
              </a:rPr>
              <a:t>Allows surgeons to correct/minimize the higher-order aberrations identified via </a:t>
            </a:r>
            <a:r>
              <a:rPr lang="en-US" dirty="0" err="1">
                <a:solidFill>
                  <a:schemeClr val="bg1">
                    <a:lumMod val="75000"/>
                  </a:schemeClr>
                </a:solidFill>
              </a:rPr>
              <a:t>wavefront</a:t>
            </a:r>
            <a:r>
              <a:rPr lang="en-US" dirty="0">
                <a:solidFill>
                  <a:schemeClr val="bg1">
                    <a:lumMod val="75000"/>
                  </a:schemeClr>
                </a:solidFill>
              </a:rPr>
              <a:t> analysis</a:t>
            </a:r>
          </a:p>
          <a:p>
            <a:pPr lvl="1"/>
            <a:r>
              <a:rPr lang="en-US" dirty="0">
                <a:solidFill>
                  <a:schemeClr val="bg1">
                    <a:lumMod val="75000"/>
                  </a:schemeClr>
                </a:solidFill>
              </a:rPr>
              <a:t>That said, precisely </a:t>
            </a:r>
            <a:r>
              <a:rPr lang="en-US" i="1" dirty="0">
                <a:solidFill>
                  <a:schemeClr val="bg1">
                    <a:lumMod val="75000"/>
                  </a:schemeClr>
                </a:solidFill>
              </a:rPr>
              <a:t>which</a:t>
            </a:r>
            <a:r>
              <a:rPr lang="en-US" dirty="0">
                <a:solidFill>
                  <a:schemeClr val="bg1">
                    <a:lumMod val="75000"/>
                  </a:schemeClr>
                </a:solidFill>
              </a:rPr>
              <a:t> higher-order aberrations should be corrected (and to what degree) is an unsettled issue at this time</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00799"/>
            <a:ext cx="64770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131</a:t>
            </a:fld>
            <a:endParaRPr lang="en-US" altLang="en-US"/>
          </a:p>
        </p:txBody>
      </p:sp>
      <p:sp>
        <p:nvSpPr>
          <p:cNvPr id="8" name="TextBox 7"/>
          <p:cNvSpPr txBox="1"/>
          <p:nvPr/>
        </p:nvSpPr>
        <p:spPr>
          <a:xfrm>
            <a:off x="307568" y="2176790"/>
            <a:ext cx="8455431" cy="1600438"/>
          </a:xfrm>
          <a:prstGeom prst="rect">
            <a:avLst/>
          </a:prstGeom>
          <a:solidFill>
            <a:srgbClr val="CCCCFF"/>
          </a:solidFill>
        </p:spPr>
        <p:txBody>
          <a:bodyPr wrap="square" rtlCol="0">
            <a:spAutoFit/>
          </a:bodyPr>
          <a:lstStyle/>
          <a:p>
            <a:r>
              <a:rPr lang="en-US" sz="1400" i="1" dirty="0">
                <a:solidFill>
                  <a:schemeClr val="bg1">
                    <a:lumMod val="65000"/>
                  </a:schemeClr>
                </a:solidFill>
              </a:rPr>
              <a:t>How does a </a:t>
            </a:r>
            <a:r>
              <a:rPr lang="en-US" sz="1400" i="1" dirty="0" err="1">
                <a:solidFill>
                  <a:schemeClr val="bg1">
                    <a:lumMod val="65000"/>
                  </a:schemeClr>
                </a:solidFill>
              </a:rPr>
              <a:t>wavefront</a:t>
            </a:r>
            <a:r>
              <a:rPr lang="en-US" sz="1400" i="1" dirty="0">
                <a:solidFill>
                  <a:schemeClr val="bg1">
                    <a:lumMod val="65000"/>
                  </a:schemeClr>
                </a:solidFill>
              </a:rPr>
              <a:t>-</a:t>
            </a:r>
            <a:r>
              <a:rPr lang="en-US" sz="1400" b="1" dirty="0">
                <a:solidFill>
                  <a:schemeClr val="bg1">
                    <a:lumMod val="65000"/>
                  </a:schemeClr>
                </a:solidFill>
              </a:rPr>
              <a:t>guided</a:t>
            </a:r>
            <a:r>
              <a:rPr lang="en-US" sz="1400" i="1" dirty="0">
                <a:solidFill>
                  <a:schemeClr val="bg1">
                    <a:lumMod val="65000"/>
                  </a:schemeClr>
                </a:solidFill>
              </a:rPr>
              <a:t> ablative procedure differ from a </a:t>
            </a:r>
            <a:r>
              <a:rPr lang="en-US" sz="1400" i="1" dirty="0" err="1">
                <a:solidFill>
                  <a:schemeClr val="bg1">
                    <a:lumMod val="65000"/>
                  </a:schemeClr>
                </a:solidFill>
              </a:rPr>
              <a:t>wavefront</a:t>
            </a:r>
            <a:r>
              <a:rPr lang="en-US" sz="1400" i="1" dirty="0">
                <a:solidFill>
                  <a:schemeClr val="bg1">
                    <a:lumMod val="65000"/>
                  </a:schemeClr>
                </a:solidFill>
              </a:rPr>
              <a:t>-</a:t>
            </a:r>
            <a:r>
              <a:rPr lang="en-US" sz="1400" b="1" dirty="0">
                <a:solidFill>
                  <a:schemeClr val="bg1">
                    <a:lumMod val="65000"/>
                  </a:schemeClr>
                </a:solidFill>
              </a:rPr>
              <a:t>optimized</a:t>
            </a:r>
            <a:r>
              <a:rPr lang="en-US" sz="1400" i="1" dirty="0">
                <a:solidFill>
                  <a:schemeClr val="bg1">
                    <a:lumMod val="65000"/>
                  </a:schemeClr>
                </a:solidFill>
              </a:rPr>
              <a:t> ablative procedure?</a:t>
            </a:r>
          </a:p>
          <a:p>
            <a:r>
              <a:rPr lang="en-US" sz="1400" dirty="0">
                <a:solidFill>
                  <a:schemeClr val="bg1">
                    <a:lumMod val="65000"/>
                  </a:schemeClr>
                </a:solidFill>
              </a:rPr>
              <a:t>In a </a:t>
            </a:r>
            <a:r>
              <a:rPr lang="en-US" sz="1400" dirty="0" err="1">
                <a:solidFill>
                  <a:schemeClr val="bg1">
                    <a:lumMod val="65000"/>
                  </a:schemeClr>
                </a:solidFill>
              </a:rPr>
              <a:t>wavefront</a:t>
            </a:r>
            <a:r>
              <a:rPr lang="en-US" sz="1400" dirty="0">
                <a:solidFill>
                  <a:schemeClr val="bg1">
                    <a:lumMod val="65000"/>
                  </a:schemeClr>
                </a:solidFill>
              </a:rPr>
              <a:t>-</a:t>
            </a:r>
            <a:r>
              <a:rPr lang="en-US" sz="1400" i="1" dirty="0">
                <a:solidFill>
                  <a:schemeClr val="bg1">
                    <a:lumMod val="65000"/>
                  </a:schemeClr>
                </a:solidFill>
              </a:rPr>
              <a:t>guided</a:t>
            </a:r>
            <a:r>
              <a:rPr lang="en-US" sz="1400" dirty="0">
                <a:solidFill>
                  <a:schemeClr val="bg1">
                    <a:lumMod val="65000"/>
                  </a:schemeClr>
                </a:solidFill>
              </a:rPr>
              <a:t> procedure, the information obtained from </a:t>
            </a:r>
            <a:r>
              <a:rPr lang="en-US" sz="1400" dirty="0" err="1">
                <a:solidFill>
                  <a:schemeClr val="bg1">
                    <a:lumMod val="65000"/>
                  </a:schemeClr>
                </a:solidFill>
              </a:rPr>
              <a:t>wavefront</a:t>
            </a:r>
            <a:r>
              <a:rPr lang="en-US" sz="1400" dirty="0">
                <a:solidFill>
                  <a:schemeClr val="bg1">
                    <a:lumMod val="65000"/>
                  </a:schemeClr>
                </a:solidFill>
              </a:rPr>
              <a:t> analysis is used to correct certain higher-order aberrations along with the more-important lower-order (</a:t>
            </a:r>
            <a:r>
              <a:rPr lang="en-US" sz="1400" dirty="0" err="1">
                <a:solidFill>
                  <a:schemeClr val="bg1">
                    <a:lumMod val="65000"/>
                  </a:schemeClr>
                </a:solidFill>
              </a:rPr>
              <a:t>ie</a:t>
            </a:r>
            <a:r>
              <a:rPr lang="en-US" sz="1400" dirty="0">
                <a:solidFill>
                  <a:schemeClr val="bg1">
                    <a:lumMod val="65000"/>
                  </a:schemeClr>
                </a:solidFill>
              </a:rPr>
              <a:t>, sphere and </a:t>
            </a:r>
            <a:r>
              <a:rPr lang="en-US" sz="1400" dirty="0" err="1">
                <a:solidFill>
                  <a:schemeClr val="bg1">
                    <a:lumMod val="65000"/>
                  </a:schemeClr>
                </a:solidFill>
              </a:rPr>
              <a:t>cyl</a:t>
            </a:r>
            <a:r>
              <a:rPr lang="en-US" sz="1400" dirty="0">
                <a:solidFill>
                  <a:schemeClr val="bg1">
                    <a:lumMod val="65000"/>
                  </a:schemeClr>
                </a:solidFill>
              </a:rPr>
              <a:t>) aberrations. </a:t>
            </a:r>
          </a:p>
          <a:p>
            <a:r>
              <a:rPr lang="en-US" sz="1400" dirty="0">
                <a:solidFill>
                  <a:srgbClr val="0000FF"/>
                </a:solidFill>
              </a:rPr>
              <a:t>In contrast, a </a:t>
            </a:r>
            <a:r>
              <a:rPr lang="en-US" sz="1400" dirty="0" err="1">
                <a:solidFill>
                  <a:srgbClr val="0000FF"/>
                </a:solidFill>
              </a:rPr>
              <a:t>wavefront</a:t>
            </a:r>
            <a:r>
              <a:rPr lang="en-US" sz="1400" dirty="0">
                <a:solidFill>
                  <a:srgbClr val="0000FF"/>
                </a:solidFill>
              </a:rPr>
              <a:t>-</a:t>
            </a:r>
            <a:r>
              <a:rPr lang="en-US" sz="1400" i="1" dirty="0">
                <a:solidFill>
                  <a:srgbClr val="0000FF"/>
                </a:solidFill>
              </a:rPr>
              <a:t>optimized</a:t>
            </a:r>
            <a:r>
              <a:rPr lang="en-US" sz="1400" dirty="0">
                <a:solidFill>
                  <a:srgbClr val="0000FF"/>
                </a:solidFill>
              </a:rPr>
              <a:t> procedure corrects only sphere and cylinder; no attempt is made to address higher-order aberrations. Instead, the </a:t>
            </a:r>
            <a:r>
              <a:rPr lang="en-US" sz="1400" dirty="0" err="1">
                <a:solidFill>
                  <a:srgbClr val="0000FF"/>
                </a:solidFill>
              </a:rPr>
              <a:t>wavefront</a:t>
            </a:r>
            <a:r>
              <a:rPr lang="en-US" sz="1400" dirty="0">
                <a:solidFill>
                  <a:srgbClr val="0000FF"/>
                </a:solidFill>
              </a:rPr>
              <a:t> information is used to ‘fine tune’ the ablation in such a way as to minimize the </a:t>
            </a:r>
            <a:r>
              <a:rPr lang="en-US" sz="1400" i="1" dirty="0">
                <a:solidFill>
                  <a:srgbClr val="0000FF"/>
                </a:solidFill>
              </a:rPr>
              <a:t>creation</a:t>
            </a:r>
            <a:r>
              <a:rPr lang="en-US" sz="1400" dirty="0">
                <a:solidFill>
                  <a:srgbClr val="0000FF"/>
                </a:solidFill>
              </a:rPr>
              <a:t> or </a:t>
            </a:r>
            <a:r>
              <a:rPr lang="en-US" sz="1400" i="1" dirty="0">
                <a:solidFill>
                  <a:srgbClr val="0000FF"/>
                </a:solidFill>
              </a:rPr>
              <a:t>exacerbation</a:t>
            </a:r>
            <a:r>
              <a:rPr lang="en-US" sz="1400" dirty="0">
                <a:solidFill>
                  <a:srgbClr val="0000FF"/>
                </a:solidFill>
              </a:rPr>
              <a:t> of higher-order aberrations.</a:t>
            </a:r>
          </a:p>
        </p:txBody>
      </p:sp>
      <p:sp>
        <p:nvSpPr>
          <p:cNvPr id="10" name="Arrow: Curved Right 9">
            <a:extLst>
              <a:ext uri="{FF2B5EF4-FFF2-40B4-BE49-F238E27FC236}">
                <a16:creationId xmlns:a16="http://schemas.microsoft.com/office/drawing/2014/main" id="{EB4E4170-C3F8-4D06-471B-6B34BD4F5AF1}"/>
              </a:ext>
            </a:extLst>
          </p:cNvPr>
          <p:cNvSpPr/>
          <p:nvPr/>
        </p:nvSpPr>
        <p:spPr>
          <a:xfrm>
            <a:off x="136379" y="1371602"/>
            <a:ext cx="446717" cy="5105398"/>
          </a:xfrm>
          <a:prstGeom prst="curvedRightArrow">
            <a:avLst>
              <a:gd name="adj1" fmla="val 24456"/>
              <a:gd name="adj2" fmla="val 64991"/>
              <a:gd name="adj3" fmla="val 33900"/>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9169643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62000" y="1219200"/>
            <a:ext cx="3124200" cy="4572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i="1" dirty="0" err="1">
                <a:solidFill>
                  <a:srgbClr val="0000FF"/>
                </a:solidFill>
              </a:rPr>
              <a:t>Wavefront</a:t>
            </a:r>
            <a:r>
              <a:rPr lang="en-US" i="1" dirty="0">
                <a:solidFill>
                  <a:srgbClr val="0000FF"/>
                </a:solidFill>
              </a:rPr>
              <a:t>-guided </a:t>
            </a:r>
            <a:r>
              <a:rPr lang="en-US" i="1" dirty="0" err="1"/>
              <a:t>keratorefractive</a:t>
            </a:r>
            <a:r>
              <a:rPr lang="en-US" i="1" dirty="0"/>
              <a:t> surgery     </a:t>
            </a:r>
            <a:r>
              <a:rPr lang="en-US" dirty="0"/>
              <a:t>did away with the second problem</a:t>
            </a:r>
          </a:p>
          <a:p>
            <a:pPr lvl="1"/>
            <a:r>
              <a:rPr lang="en-US" dirty="0">
                <a:solidFill>
                  <a:schemeClr val="bg1">
                    <a:lumMod val="75000"/>
                  </a:schemeClr>
                </a:solidFill>
              </a:rPr>
              <a:t>Allows surgeons to correct/minimize the higher-order aberrations identified via </a:t>
            </a:r>
            <a:r>
              <a:rPr lang="en-US" dirty="0" err="1">
                <a:solidFill>
                  <a:schemeClr val="bg1">
                    <a:lumMod val="75000"/>
                  </a:schemeClr>
                </a:solidFill>
              </a:rPr>
              <a:t>wavefront</a:t>
            </a:r>
            <a:r>
              <a:rPr lang="en-US" dirty="0">
                <a:solidFill>
                  <a:schemeClr val="bg1">
                    <a:lumMod val="75000"/>
                  </a:schemeClr>
                </a:solidFill>
              </a:rPr>
              <a:t> analysis</a:t>
            </a:r>
          </a:p>
          <a:p>
            <a:pPr lvl="1"/>
            <a:r>
              <a:rPr lang="en-US" dirty="0">
                <a:solidFill>
                  <a:schemeClr val="bg1">
                    <a:lumMod val="75000"/>
                  </a:schemeClr>
                </a:solidFill>
              </a:rPr>
              <a:t>That said, precisely </a:t>
            </a:r>
            <a:r>
              <a:rPr lang="en-US" i="1" dirty="0">
                <a:solidFill>
                  <a:schemeClr val="bg1">
                    <a:lumMod val="75000"/>
                  </a:schemeClr>
                </a:solidFill>
              </a:rPr>
              <a:t>which</a:t>
            </a:r>
            <a:r>
              <a:rPr lang="en-US" dirty="0">
                <a:solidFill>
                  <a:schemeClr val="bg1">
                    <a:lumMod val="75000"/>
                  </a:schemeClr>
                </a:solidFill>
              </a:rPr>
              <a:t> higher-order aberrations should be corrected (and to what degree) is an unsettled issue at this time</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00799"/>
            <a:ext cx="64770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132</a:t>
            </a:fld>
            <a:endParaRPr lang="en-US" altLang="en-US"/>
          </a:p>
        </p:txBody>
      </p:sp>
      <p:sp>
        <p:nvSpPr>
          <p:cNvPr id="8" name="TextBox 7"/>
          <p:cNvSpPr txBox="1"/>
          <p:nvPr/>
        </p:nvSpPr>
        <p:spPr>
          <a:xfrm>
            <a:off x="307568" y="2176790"/>
            <a:ext cx="8455431" cy="1600438"/>
          </a:xfrm>
          <a:prstGeom prst="rect">
            <a:avLst/>
          </a:prstGeom>
          <a:solidFill>
            <a:srgbClr val="CCCCFF"/>
          </a:solidFill>
        </p:spPr>
        <p:txBody>
          <a:bodyPr wrap="square" rtlCol="0">
            <a:spAutoFit/>
          </a:bodyPr>
          <a:lstStyle/>
          <a:p>
            <a:r>
              <a:rPr lang="en-US" sz="1400" i="1" dirty="0">
                <a:solidFill>
                  <a:schemeClr val="bg1">
                    <a:lumMod val="65000"/>
                  </a:schemeClr>
                </a:solidFill>
              </a:rPr>
              <a:t>How does a </a:t>
            </a:r>
            <a:r>
              <a:rPr lang="en-US" sz="1400" i="1" dirty="0" err="1">
                <a:solidFill>
                  <a:schemeClr val="bg1">
                    <a:lumMod val="65000"/>
                  </a:schemeClr>
                </a:solidFill>
              </a:rPr>
              <a:t>wavefront</a:t>
            </a:r>
            <a:r>
              <a:rPr lang="en-US" sz="1400" i="1" dirty="0">
                <a:solidFill>
                  <a:schemeClr val="bg1">
                    <a:lumMod val="65000"/>
                  </a:schemeClr>
                </a:solidFill>
              </a:rPr>
              <a:t>-</a:t>
            </a:r>
            <a:r>
              <a:rPr lang="en-US" sz="1400" b="1" dirty="0">
                <a:solidFill>
                  <a:schemeClr val="bg1">
                    <a:lumMod val="65000"/>
                  </a:schemeClr>
                </a:solidFill>
              </a:rPr>
              <a:t>guided</a:t>
            </a:r>
            <a:r>
              <a:rPr lang="en-US" sz="1400" i="1" dirty="0">
                <a:solidFill>
                  <a:schemeClr val="bg1">
                    <a:lumMod val="65000"/>
                  </a:schemeClr>
                </a:solidFill>
              </a:rPr>
              <a:t> ablative procedure differ from a </a:t>
            </a:r>
            <a:r>
              <a:rPr lang="en-US" sz="1400" i="1" dirty="0" err="1">
                <a:solidFill>
                  <a:schemeClr val="bg1">
                    <a:lumMod val="65000"/>
                  </a:schemeClr>
                </a:solidFill>
              </a:rPr>
              <a:t>wavefront</a:t>
            </a:r>
            <a:r>
              <a:rPr lang="en-US" sz="1400" i="1" dirty="0">
                <a:solidFill>
                  <a:schemeClr val="bg1">
                    <a:lumMod val="65000"/>
                  </a:schemeClr>
                </a:solidFill>
              </a:rPr>
              <a:t>-</a:t>
            </a:r>
            <a:r>
              <a:rPr lang="en-US" sz="1400" b="1" dirty="0">
                <a:solidFill>
                  <a:schemeClr val="bg1">
                    <a:lumMod val="65000"/>
                  </a:schemeClr>
                </a:solidFill>
              </a:rPr>
              <a:t>optimized</a:t>
            </a:r>
            <a:r>
              <a:rPr lang="en-US" sz="1400" i="1" dirty="0">
                <a:solidFill>
                  <a:schemeClr val="bg1">
                    <a:lumMod val="65000"/>
                  </a:schemeClr>
                </a:solidFill>
              </a:rPr>
              <a:t> ablative procedure?</a:t>
            </a:r>
          </a:p>
          <a:p>
            <a:r>
              <a:rPr lang="en-US" sz="1400" dirty="0">
                <a:solidFill>
                  <a:schemeClr val="bg1">
                    <a:lumMod val="65000"/>
                  </a:schemeClr>
                </a:solidFill>
              </a:rPr>
              <a:t>In a </a:t>
            </a:r>
            <a:r>
              <a:rPr lang="en-US" sz="1400" dirty="0" err="1">
                <a:solidFill>
                  <a:schemeClr val="bg1">
                    <a:lumMod val="65000"/>
                  </a:schemeClr>
                </a:solidFill>
              </a:rPr>
              <a:t>wavefront</a:t>
            </a:r>
            <a:r>
              <a:rPr lang="en-US" sz="1400" dirty="0">
                <a:solidFill>
                  <a:schemeClr val="bg1">
                    <a:lumMod val="65000"/>
                  </a:schemeClr>
                </a:solidFill>
              </a:rPr>
              <a:t>-</a:t>
            </a:r>
            <a:r>
              <a:rPr lang="en-US" sz="1400" i="1" dirty="0">
                <a:solidFill>
                  <a:schemeClr val="bg1">
                    <a:lumMod val="65000"/>
                  </a:schemeClr>
                </a:solidFill>
              </a:rPr>
              <a:t>guided</a:t>
            </a:r>
            <a:r>
              <a:rPr lang="en-US" sz="1400" dirty="0">
                <a:solidFill>
                  <a:schemeClr val="bg1">
                    <a:lumMod val="65000"/>
                  </a:schemeClr>
                </a:solidFill>
              </a:rPr>
              <a:t> procedure, the information obtained from </a:t>
            </a:r>
            <a:r>
              <a:rPr lang="en-US" sz="1400" dirty="0" err="1">
                <a:solidFill>
                  <a:schemeClr val="bg1">
                    <a:lumMod val="65000"/>
                  </a:schemeClr>
                </a:solidFill>
              </a:rPr>
              <a:t>wavefront</a:t>
            </a:r>
            <a:r>
              <a:rPr lang="en-US" sz="1400" dirty="0">
                <a:solidFill>
                  <a:schemeClr val="bg1">
                    <a:lumMod val="65000"/>
                  </a:schemeClr>
                </a:solidFill>
              </a:rPr>
              <a:t> analysis is used to correct certain higher-order aberrations along with the more-important lower-order (</a:t>
            </a:r>
            <a:r>
              <a:rPr lang="en-US" sz="1400" dirty="0" err="1">
                <a:solidFill>
                  <a:schemeClr val="bg1">
                    <a:lumMod val="65000"/>
                  </a:schemeClr>
                </a:solidFill>
              </a:rPr>
              <a:t>ie</a:t>
            </a:r>
            <a:r>
              <a:rPr lang="en-US" sz="1400" dirty="0">
                <a:solidFill>
                  <a:schemeClr val="bg1">
                    <a:lumMod val="65000"/>
                  </a:schemeClr>
                </a:solidFill>
              </a:rPr>
              <a:t>, sphere and </a:t>
            </a:r>
            <a:r>
              <a:rPr lang="en-US" sz="1400" dirty="0" err="1">
                <a:solidFill>
                  <a:schemeClr val="bg1">
                    <a:lumMod val="65000"/>
                  </a:schemeClr>
                </a:solidFill>
              </a:rPr>
              <a:t>cyl</a:t>
            </a:r>
            <a:r>
              <a:rPr lang="en-US" sz="1400" dirty="0">
                <a:solidFill>
                  <a:schemeClr val="bg1">
                    <a:lumMod val="65000"/>
                  </a:schemeClr>
                </a:solidFill>
              </a:rPr>
              <a:t>) aberrations. </a:t>
            </a:r>
          </a:p>
          <a:p>
            <a:r>
              <a:rPr lang="en-US" sz="1400" dirty="0">
                <a:solidFill>
                  <a:schemeClr val="bg1">
                    <a:lumMod val="65000"/>
                  </a:schemeClr>
                </a:solidFill>
              </a:rPr>
              <a:t>In contrast, a </a:t>
            </a:r>
            <a:r>
              <a:rPr lang="en-US" sz="1400" b="1" dirty="0" err="1">
                <a:solidFill>
                  <a:srgbClr val="0000FF"/>
                </a:solidFill>
              </a:rPr>
              <a:t>wavefront</a:t>
            </a:r>
            <a:r>
              <a:rPr lang="en-US" sz="1400" b="1" dirty="0">
                <a:solidFill>
                  <a:srgbClr val="0000FF"/>
                </a:solidFill>
              </a:rPr>
              <a:t>-</a:t>
            </a:r>
            <a:r>
              <a:rPr lang="en-US" sz="1400" b="1" i="1" dirty="0">
                <a:solidFill>
                  <a:srgbClr val="0000FF"/>
                </a:solidFill>
              </a:rPr>
              <a:t>optimized</a:t>
            </a:r>
            <a:r>
              <a:rPr lang="en-US" sz="1400" b="1" dirty="0">
                <a:solidFill>
                  <a:srgbClr val="0000FF"/>
                </a:solidFill>
              </a:rPr>
              <a:t> procedure </a:t>
            </a:r>
            <a:r>
              <a:rPr lang="en-US" sz="1400" dirty="0">
                <a:solidFill>
                  <a:schemeClr val="bg1">
                    <a:lumMod val="65000"/>
                  </a:schemeClr>
                </a:solidFill>
              </a:rPr>
              <a:t>corrects only sphere and cylinder; no attempt is made to address higher-order aberrations. Instead, the </a:t>
            </a:r>
            <a:r>
              <a:rPr lang="en-US" sz="1400" dirty="0" err="1">
                <a:solidFill>
                  <a:schemeClr val="bg1">
                    <a:lumMod val="65000"/>
                  </a:schemeClr>
                </a:solidFill>
              </a:rPr>
              <a:t>wavefront</a:t>
            </a:r>
            <a:r>
              <a:rPr lang="en-US" sz="1400" dirty="0">
                <a:solidFill>
                  <a:schemeClr val="bg1">
                    <a:lumMod val="65000"/>
                  </a:schemeClr>
                </a:solidFill>
              </a:rPr>
              <a:t> information is used to ‘fine tune’ the ablation in such a way as to minimize the </a:t>
            </a:r>
            <a:r>
              <a:rPr lang="en-US" sz="1400" i="1" dirty="0">
                <a:solidFill>
                  <a:schemeClr val="bg1">
                    <a:lumMod val="65000"/>
                  </a:schemeClr>
                </a:solidFill>
              </a:rPr>
              <a:t>creation</a:t>
            </a:r>
            <a:r>
              <a:rPr lang="en-US" sz="1400" dirty="0">
                <a:solidFill>
                  <a:schemeClr val="bg1">
                    <a:lumMod val="65000"/>
                  </a:schemeClr>
                </a:solidFill>
              </a:rPr>
              <a:t> or </a:t>
            </a:r>
            <a:r>
              <a:rPr lang="en-US" sz="1400" i="1" dirty="0">
                <a:solidFill>
                  <a:schemeClr val="bg1">
                    <a:lumMod val="65000"/>
                  </a:schemeClr>
                </a:solidFill>
              </a:rPr>
              <a:t>exacerbation</a:t>
            </a:r>
            <a:r>
              <a:rPr lang="en-US" sz="1400" dirty="0">
                <a:solidFill>
                  <a:schemeClr val="bg1">
                    <a:lumMod val="65000"/>
                  </a:schemeClr>
                </a:solidFill>
              </a:rPr>
              <a:t> of higher-order aberrations.</a:t>
            </a:r>
          </a:p>
        </p:txBody>
      </p:sp>
      <p:sp>
        <p:nvSpPr>
          <p:cNvPr id="11" name="Oval 10"/>
          <p:cNvSpPr/>
          <p:nvPr/>
        </p:nvSpPr>
        <p:spPr>
          <a:xfrm>
            <a:off x="1295400" y="2971800"/>
            <a:ext cx="30480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F6769F9D-3B00-43E6-ADC2-EAF386720057}"/>
              </a:ext>
            </a:extLst>
          </p:cNvPr>
          <p:cNvSpPr txBox="1"/>
          <p:nvPr/>
        </p:nvSpPr>
        <p:spPr>
          <a:xfrm>
            <a:off x="152400" y="3741748"/>
            <a:ext cx="8839200" cy="1169551"/>
          </a:xfrm>
          <a:prstGeom prst="rect">
            <a:avLst/>
          </a:prstGeom>
          <a:solidFill>
            <a:schemeClr val="accent5">
              <a:lumMod val="75000"/>
            </a:schemeClr>
          </a:solidFill>
        </p:spPr>
        <p:txBody>
          <a:bodyPr wrap="square" rtlCol="0">
            <a:spAutoFit/>
          </a:bodyPr>
          <a:lstStyle/>
          <a:p>
            <a:r>
              <a:rPr lang="en-US" sz="1400" i="1" dirty="0">
                <a:solidFill>
                  <a:srgbClr val="0000FF"/>
                </a:solidFill>
              </a:rPr>
              <a:t>How does a </a:t>
            </a:r>
            <a:r>
              <a:rPr lang="en-US" sz="1400" i="1" dirty="0" err="1">
                <a:solidFill>
                  <a:srgbClr val="0000FF"/>
                </a:solidFill>
              </a:rPr>
              <a:t>wavefront</a:t>
            </a:r>
            <a:r>
              <a:rPr lang="en-US" sz="1400" i="1" dirty="0">
                <a:solidFill>
                  <a:srgbClr val="0000FF"/>
                </a:solidFill>
              </a:rPr>
              <a:t>-optimized ablative procedure differ from a so-called </a:t>
            </a:r>
            <a:r>
              <a:rPr lang="en-US" sz="1400" dirty="0">
                <a:solidFill>
                  <a:srgbClr val="0000FF"/>
                </a:solidFill>
              </a:rPr>
              <a:t>conventional ablative </a:t>
            </a:r>
            <a:r>
              <a:rPr lang="en-US" sz="1400" i="1" dirty="0">
                <a:solidFill>
                  <a:srgbClr val="0000FF"/>
                </a:solidFill>
              </a:rPr>
              <a:t>procedure?</a:t>
            </a:r>
            <a:endParaRPr lang="en-US" sz="1400" i="1" dirty="0">
              <a:solidFill>
                <a:schemeClr val="accent5">
                  <a:lumMod val="75000"/>
                </a:schemeClr>
              </a:solidFill>
            </a:endParaRPr>
          </a:p>
          <a:p>
            <a:r>
              <a:rPr lang="en-US" sz="1400" dirty="0">
                <a:solidFill>
                  <a:schemeClr val="accent5">
                    <a:lumMod val="75000"/>
                  </a:schemeClr>
                </a:solidFill>
              </a:rPr>
              <a:t>In a conventional procedure, the ablation is determined solely by a standard </a:t>
            </a:r>
            <a:r>
              <a:rPr lang="en-US" sz="1400" dirty="0" err="1">
                <a:solidFill>
                  <a:schemeClr val="accent5">
                    <a:lumMod val="75000"/>
                  </a:schemeClr>
                </a:solidFill>
              </a:rPr>
              <a:t>phoropter</a:t>
            </a:r>
            <a:r>
              <a:rPr lang="en-US" sz="1400" dirty="0">
                <a:solidFill>
                  <a:schemeClr val="accent5">
                    <a:lumMod val="75000"/>
                  </a:schemeClr>
                </a:solidFill>
              </a:rPr>
              <a:t>-based refraction obtained by the surgeon during pre-op. That is, the </a:t>
            </a:r>
            <a:r>
              <a:rPr lang="en-US" sz="1400" dirty="0" err="1">
                <a:solidFill>
                  <a:schemeClr val="accent5">
                    <a:lumMod val="75000"/>
                  </a:schemeClr>
                </a:solidFill>
              </a:rPr>
              <a:t>phoropter</a:t>
            </a:r>
            <a:r>
              <a:rPr lang="en-US" sz="1400" dirty="0">
                <a:solidFill>
                  <a:schemeClr val="accent5">
                    <a:lumMod val="75000"/>
                  </a:schemeClr>
                </a:solidFill>
              </a:rPr>
              <a:t>-based refraction is used to program the correction of sphere and </a:t>
            </a:r>
            <a:r>
              <a:rPr lang="en-US" sz="1400" dirty="0" err="1">
                <a:solidFill>
                  <a:schemeClr val="accent5">
                    <a:lumMod val="75000"/>
                  </a:schemeClr>
                </a:solidFill>
              </a:rPr>
              <a:t>cyl</a:t>
            </a:r>
            <a:r>
              <a:rPr lang="en-US" sz="1400" dirty="0">
                <a:solidFill>
                  <a:schemeClr val="accent5">
                    <a:lumMod val="75000"/>
                  </a:schemeClr>
                </a:solidFill>
              </a:rPr>
              <a:t>. In a </a:t>
            </a:r>
            <a:r>
              <a:rPr lang="en-US" sz="1400" dirty="0" err="1">
                <a:solidFill>
                  <a:schemeClr val="accent5">
                    <a:lumMod val="75000"/>
                  </a:schemeClr>
                </a:solidFill>
              </a:rPr>
              <a:t>wavefront</a:t>
            </a:r>
            <a:r>
              <a:rPr lang="en-US" sz="1400" dirty="0">
                <a:solidFill>
                  <a:schemeClr val="accent5">
                    <a:lumMod val="75000"/>
                  </a:schemeClr>
                </a:solidFill>
              </a:rPr>
              <a:t>-optimized ablation, the </a:t>
            </a:r>
            <a:r>
              <a:rPr lang="en-US" sz="1400" dirty="0" err="1">
                <a:solidFill>
                  <a:schemeClr val="accent5">
                    <a:lumMod val="75000"/>
                  </a:schemeClr>
                </a:solidFill>
              </a:rPr>
              <a:t>wavefront</a:t>
            </a:r>
            <a:r>
              <a:rPr lang="en-US" sz="1400" dirty="0">
                <a:solidFill>
                  <a:schemeClr val="accent5">
                    <a:lumMod val="75000"/>
                  </a:schemeClr>
                </a:solidFill>
              </a:rPr>
              <a:t> analysis is used to program the </a:t>
            </a:r>
            <a:r>
              <a:rPr lang="en-US" sz="1400" dirty="0" err="1">
                <a:solidFill>
                  <a:schemeClr val="accent5">
                    <a:lumMod val="75000"/>
                  </a:schemeClr>
                </a:solidFill>
              </a:rPr>
              <a:t>correxction</a:t>
            </a:r>
            <a:r>
              <a:rPr lang="en-US" sz="1400" dirty="0">
                <a:solidFill>
                  <a:schemeClr val="accent5">
                    <a:lumMod val="75000"/>
                  </a:schemeClr>
                </a:solidFill>
              </a:rPr>
              <a:t> of sphere and </a:t>
            </a:r>
            <a:r>
              <a:rPr lang="en-US" sz="1400" dirty="0" err="1">
                <a:solidFill>
                  <a:schemeClr val="accent5">
                    <a:lumMod val="75000"/>
                  </a:schemeClr>
                </a:solidFill>
              </a:rPr>
              <a:t>cyl</a:t>
            </a:r>
            <a:r>
              <a:rPr lang="en-US" sz="1400" dirty="0">
                <a:solidFill>
                  <a:schemeClr val="accent5">
                    <a:lumMod val="75000"/>
                  </a:schemeClr>
                </a:solidFill>
              </a:rPr>
              <a:t>.</a:t>
            </a:r>
          </a:p>
        </p:txBody>
      </p:sp>
      <p:sp>
        <p:nvSpPr>
          <p:cNvPr id="13" name="Arrow: Curved Right 12">
            <a:extLst>
              <a:ext uri="{FF2B5EF4-FFF2-40B4-BE49-F238E27FC236}">
                <a16:creationId xmlns:a16="http://schemas.microsoft.com/office/drawing/2014/main" id="{4173735C-5412-43E4-762B-43239477DD91}"/>
              </a:ext>
            </a:extLst>
          </p:cNvPr>
          <p:cNvSpPr/>
          <p:nvPr/>
        </p:nvSpPr>
        <p:spPr>
          <a:xfrm>
            <a:off x="136379" y="1371602"/>
            <a:ext cx="446717" cy="5105398"/>
          </a:xfrm>
          <a:prstGeom prst="curvedRightArrow">
            <a:avLst>
              <a:gd name="adj1" fmla="val 24456"/>
              <a:gd name="adj2" fmla="val 64991"/>
              <a:gd name="adj3" fmla="val 33900"/>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0670526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62000" y="1219200"/>
            <a:ext cx="3124200" cy="4572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i="1" dirty="0" err="1">
                <a:solidFill>
                  <a:srgbClr val="0000FF"/>
                </a:solidFill>
              </a:rPr>
              <a:t>Wavefront</a:t>
            </a:r>
            <a:r>
              <a:rPr lang="en-US" i="1" dirty="0">
                <a:solidFill>
                  <a:srgbClr val="0000FF"/>
                </a:solidFill>
              </a:rPr>
              <a:t>-guided </a:t>
            </a:r>
            <a:r>
              <a:rPr lang="en-US" i="1" dirty="0" err="1"/>
              <a:t>keratorefractive</a:t>
            </a:r>
            <a:r>
              <a:rPr lang="en-US" i="1" dirty="0"/>
              <a:t> surgery     </a:t>
            </a:r>
            <a:r>
              <a:rPr lang="en-US" dirty="0"/>
              <a:t>did away with the second problem</a:t>
            </a:r>
          </a:p>
          <a:p>
            <a:pPr lvl="1"/>
            <a:r>
              <a:rPr lang="en-US" dirty="0">
                <a:solidFill>
                  <a:schemeClr val="bg1">
                    <a:lumMod val="75000"/>
                  </a:schemeClr>
                </a:solidFill>
              </a:rPr>
              <a:t>Allows surgeons to correct/minimize the higher-order aberrations identified via </a:t>
            </a:r>
            <a:r>
              <a:rPr lang="en-US" dirty="0" err="1">
                <a:solidFill>
                  <a:schemeClr val="bg1">
                    <a:lumMod val="75000"/>
                  </a:schemeClr>
                </a:solidFill>
              </a:rPr>
              <a:t>wavefront</a:t>
            </a:r>
            <a:r>
              <a:rPr lang="en-US" dirty="0">
                <a:solidFill>
                  <a:schemeClr val="bg1">
                    <a:lumMod val="75000"/>
                  </a:schemeClr>
                </a:solidFill>
              </a:rPr>
              <a:t> analysis</a:t>
            </a:r>
          </a:p>
          <a:p>
            <a:pPr lvl="1"/>
            <a:r>
              <a:rPr lang="en-US" dirty="0">
                <a:solidFill>
                  <a:schemeClr val="bg1">
                    <a:lumMod val="75000"/>
                  </a:schemeClr>
                </a:solidFill>
              </a:rPr>
              <a:t>That said, precisely </a:t>
            </a:r>
            <a:r>
              <a:rPr lang="en-US" i="1" dirty="0">
                <a:solidFill>
                  <a:schemeClr val="bg1">
                    <a:lumMod val="75000"/>
                  </a:schemeClr>
                </a:solidFill>
              </a:rPr>
              <a:t>which</a:t>
            </a:r>
            <a:r>
              <a:rPr lang="en-US" dirty="0">
                <a:solidFill>
                  <a:schemeClr val="bg1">
                    <a:lumMod val="75000"/>
                  </a:schemeClr>
                </a:solidFill>
              </a:rPr>
              <a:t> higher-order aberrations should be corrected (and to what degree) is an unsettled issue at this time</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00799"/>
            <a:ext cx="64770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133</a:t>
            </a:fld>
            <a:endParaRPr lang="en-US" altLang="en-US"/>
          </a:p>
        </p:txBody>
      </p:sp>
      <p:sp>
        <p:nvSpPr>
          <p:cNvPr id="8" name="TextBox 7"/>
          <p:cNvSpPr txBox="1"/>
          <p:nvPr/>
        </p:nvSpPr>
        <p:spPr>
          <a:xfrm>
            <a:off x="307568" y="2176790"/>
            <a:ext cx="8455431" cy="1600438"/>
          </a:xfrm>
          <a:prstGeom prst="rect">
            <a:avLst/>
          </a:prstGeom>
          <a:solidFill>
            <a:srgbClr val="CCCCFF"/>
          </a:solidFill>
        </p:spPr>
        <p:txBody>
          <a:bodyPr wrap="square" rtlCol="0">
            <a:spAutoFit/>
          </a:bodyPr>
          <a:lstStyle/>
          <a:p>
            <a:r>
              <a:rPr lang="en-US" sz="1400" i="1" dirty="0">
                <a:solidFill>
                  <a:schemeClr val="bg1">
                    <a:lumMod val="65000"/>
                  </a:schemeClr>
                </a:solidFill>
              </a:rPr>
              <a:t>How does a </a:t>
            </a:r>
            <a:r>
              <a:rPr lang="en-US" sz="1400" i="1" dirty="0" err="1">
                <a:solidFill>
                  <a:schemeClr val="bg1">
                    <a:lumMod val="65000"/>
                  </a:schemeClr>
                </a:solidFill>
              </a:rPr>
              <a:t>wavefront</a:t>
            </a:r>
            <a:r>
              <a:rPr lang="en-US" sz="1400" i="1" dirty="0">
                <a:solidFill>
                  <a:schemeClr val="bg1">
                    <a:lumMod val="65000"/>
                  </a:schemeClr>
                </a:solidFill>
              </a:rPr>
              <a:t>-</a:t>
            </a:r>
            <a:r>
              <a:rPr lang="en-US" sz="1400" b="1" dirty="0">
                <a:solidFill>
                  <a:schemeClr val="bg1">
                    <a:lumMod val="65000"/>
                  </a:schemeClr>
                </a:solidFill>
              </a:rPr>
              <a:t>guided</a:t>
            </a:r>
            <a:r>
              <a:rPr lang="en-US" sz="1400" i="1" dirty="0">
                <a:solidFill>
                  <a:schemeClr val="bg1">
                    <a:lumMod val="65000"/>
                  </a:schemeClr>
                </a:solidFill>
              </a:rPr>
              <a:t> ablative procedure differ from a </a:t>
            </a:r>
            <a:r>
              <a:rPr lang="en-US" sz="1400" i="1" dirty="0" err="1">
                <a:solidFill>
                  <a:schemeClr val="bg1">
                    <a:lumMod val="65000"/>
                  </a:schemeClr>
                </a:solidFill>
              </a:rPr>
              <a:t>wavefront</a:t>
            </a:r>
            <a:r>
              <a:rPr lang="en-US" sz="1400" i="1" dirty="0">
                <a:solidFill>
                  <a:schemeClr val="bg1">
                    <a:lumMod val="65000"/>
                  </a:schemeClr>
                </a:solidFill>
              </a:rPr>
              <a:t>-</a:t>
            </a:r>
            <a:r>
              <a:rPr lang="en-US" sz="1400" b="1" dirty="0">
                <a:solidFill>
                  <a:schemeClr val="bg1">
                    <a:lumMod val="65000"/>
                  </a:schemeClr>
                </a:solidFill>
              </a:rPr>
              <a:t>optimized</a:t>
            </a:r>
            <a:r>
              <a:rPr lang="en-US" sz="1400" i="1" dirty="0">
                <a:solidFill>
                  <a:schemeClr val="bg1">
                    <a:lumMod val="65000"/>
                  </a:schemeClr>
                </a:solidFill>
              </a:rPr>
              <a:t> ablative procedure?</a:t>
            </a:r>
          </a:p>
          <a:p>
            <a:r>
              <a:rPr lang="en-US" sz="1400" dirty="0">
                <a:solidFill>
                  <a:schemeClr val="bg1">
                    <a:lumMod val="65000"/>
                  </a:schemeClr>
                </a:solidFill>
              </a:rPr>
              <a:t>In a </a:t>
            </a:r>
            <a:r>
              <a:rPr lang="en-US" sz="1400" dirty="0" err="1">
                <a:solidFill>
                  <a:schemeClr val="bg1">
                    <a:lumMod val="65000"/>
                  </a:schemeClr>
                </a:solidFill>
              </a:rPr>
              <a:t>wavefront</a:t>
            </a:r>
            <a:r>
              <a:rPr lang="en-US" sz="1400" dirty="0">
                <a:solidFill>
                  <a:schemeClr val="bg1">
                    <a:lumMod val="65000"/>
                  </a:schemeClr>
                </a:solidFill>
              </a:rPr>
              <a:t>-</a:t>
            </a:r>
            <a:r>
              <a:rPr lang="en-US" sz="1400" i="1" dirty="0">
                <a:solidFill>
                  <a:schemeClr val="bg1">
                    <a:lumMod val="65000"/>
                  </a:schemeClr>
                </a:solidFill>
              </a:rPr>
              <a:t>guided</a:t>
            </a:r>
            <a:r>
              <a:rPr lang="en-US" sz="1400" dirty="0">
                <a:solidFill>
                  <a:schemeClr val="bg1">
                    <a:lumMod val="65000"/>
                  </a:schemeClr>
                </a:solidFill>
              </a:rPr>
              <a:t> procedure, the information obtained from </a:t>
            </a:r>
            <a:r>
              <a:rPr lang="en-US" sz="1400" dirty="0" err="1">
                <a:solidFill>
                  <a:schemeClr val="bg1">
                    <a:lumMod val="65000"/>
                  </a:schemeClr>
                </a:solidFill>
              </a:rPr>
              <a:t>wavefront</a:t>
            </a:r>
            <a:r>
              <a:rPr lang="en-US" sz="1400" dirty="0">
                <a:solidFill>
                  <a:schemeClr val="bg1">
                    <a:lumMod val="65000"/>
                  </a:schemeClr>
                </a:solidFill>
              </a:rPr>
              <a:t> analysis is used to correct certain higher-order aberrations along with the more-important lower-order (</a:t>
            </a:r>
            <a:r>
              <a:rPr lang="en-US" sz="1400" dirty="0" err="1">
                <a:solidFill>
                  <a:schemeClr val="bg1">
                    <a:lumMod val="65000"/>
                  </a:schemeClr>
                </a:solidFill>
              </a:rPr>
              <a:t>ie</a:t>
            </a:r>
            <a:r>
              <a:rPr lang="en-US" sz="1400" dirty="0">
                <a:solidFill>
                  <a:schemeClr val="bg1">
                    <a:lumMod val="65000"/>
                  </a:schemeClr>
                </a:solidFill>
              </a:rPr>
              <a:t>, sphere and </a:t>
            </a:r>
            <a:r>
              <a:rPr lang="en-US" sz="1400" dirty="0" err="1">
                <a:solidFill>
                  <a:schemeClr val="bg1">
                    <a:lumMod val="65000"/>
                  </a:schemeClr>
                </a:solidFill>
              </a:rPr>
              <a:t>cyl</a:t>
            </a:r>
            <a:r>
              <a:rPr lang="en-US" sz="1400" dirty="0">
                <a:solidFill>
                  <a:schemeClr val="bg1">
                    <a:lumMod val="65000"/>
                  </a:schemeClr>
                </a:solidFill>
              </a:rPr>
              <a:t>) aberrations. </a:t>
            </a:r>
          </a:p>
          <a:p>
            <a:r>
              <a:rPr lang="en-US" sz="1400" dirty="0">
                <a:solidFill>
                  <a:schemeClr val="bg1">
                    <a:lumMod val="65000"/>
                  </a:schemeClr>
                </a:solidFill>
              </a:rPr>
              <a:t>In contrast, a </a:t>
            </a:r>
            <a:r>
              <a:rPr lang="en-US" sz="1400" b="1" dirty="0" err="1">
                <a:solidFill>
                  <a:srgbClr val="0000FF"/>
                </a:solidFill>
              </a:rPr>
              <a:t>wavefront</a:t>
            </a:r>
            <a:r>
              <a:rPr lang="en-US" sz="1400" b="1" dirty="0">
                <a:solidFill>
                  <a:srgbClr val="0000FF"/>
                </a:solidFill>
              </a:rPr>
              <a:t>-</a:t>
            </a:r>
            <a:r>
              <a:rPr lang="en-US" sz="1400" b="1" i="1" dirty="0">
                <a:solidFill>
                  <a:srgbClr val="0000FF"/>
                </a:solidFill>
              </a:rPr>
              <a:t>optimized</a:t>
            </a:r>
            <a:r>
              <a:rPr lang="en-US" sz="1400" b="1" dirty="0">
                <a:solidFill>
                  <a:srgbClr val="0000FF"/>
                </a:solidFill>
              </a:rPr>
              <a:t> procedure </a:t>
            </a:r>
            <a:r>
              <a:rPr lang="en-US" sz="1400" dirty="0">
                <a:solidFill>
                  <a:schemeClr val="bg1">
                    <a:lumMod val="65000"/>
                  </a:schemeClr>
                </a:solidFill>
              </a:rPr>
              <a:t>corrects only sphere and cylinder; no attempt is made to address higher-order aberrations. Instead, the </a:t>
            </a:r>
            <a:r>
              <a:rPr lang="en-US" sz="1400" dirty="0" err="1">
                <a:solidFill>
                  <a:schemeClr val="bg1">
                    <a:lumMod val="65000"/>
                  </a:schemeClr>
                </a:solidFill>
              </a:rPr>
              <a:t>wavefront</a:t>
            </a:r>
            <a:r>
              <a:rPr lang="en-US" sz="1400" dirty="0">
                <a:solidFill>
                  <a:schemeClr val="bg1">
                    <a:lumMod val="65000"/>
                  </a:schemeClr>
                </a:solidFill>
              </a:rPr>
              <a:t> information is used to ‘fine tune’ the ablation in such a way as to minimize the </a:t>
            </a:r>
            <a:r>
              <a:rPr lang="en-US" sz="1400" i="1" dirty="0">
                <a:solidFill>
                  <a:schemeClr val="bg1">
                    <a:lumMod val="65000"/>
                  </a:schemeClr>
                </a:solidFill>
              </a:rPr>
              <a:t>creation</a:t>
            </a:r>
            <a:r>
              <a:rPr lang="en-US" sz="1400" dirty="0">
                <a:solidFill>
                  <a:schemeClr val="bg1">
                    <a:lumMod val="65000"/>
                  </a:schemeClr>
                </a:solidFill>
              </a:rPr>
              <a:t> or </a:t>
            </a:r>
            <a:r>
              <a:rPr lang="en-US" sz="1400" i="1" dirty="0">
                <a:solidFill>
                  <a:schemeClr val="bg1">
                    <a:lumMod val="65000"/>
                  </a:schemeClr>
                </a:solidFill>
              </a:rPr>
              <a:t>exacerbation</a:t>
            </a:r>
            <a:r>
              <a:rPr lang="en-US" sz="1400" dirty="0">
                <a:solidFill>
                  <a:schemeClr val="bg1">
                    <a:lumMod val="65000"/>
                  </a:schemeClr>
                </a:solidFill>
              </a:rPr>
              <a:t> of higher-order aberrations.</a:t>
            </a:r>
          </a:p>
        </p:txBody>
      </p:sp>
      <p:sp>
        <p:nvSpPr>
          <p:cNvPr id="11" name="Oval 10"/>
          <p:cNvSpPr/>
          <p:nvPr/>
        </p:nvSpPr>
        <p:spPr>
          <a:xfrm>
            <a:off x="1295400" y="2971800"/>
            <a:ext cx="30480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F6769F9D-3B00-43E6-ADC2-EAF386720057}"/>
              </a:ext>
            </a:extLst>
          </p:cNvPr>
          <p:cNvSpPr txBox="1"/>
          <p:nvPr/>
        </p:nvSpPr>
        <p:spPr>
          <a:xfrm>
            <a:off x="152400" y="3741748"/>
            <a:ext cx="8839200" cy="1169551"/>
          </a:xfrm>
          <a:prstGeom prst="rect">
            <a:avLst/>
          </a:prstGeom>
          <a:solidFill>
            <a:schemeClr val="accent5">
              <a:lumMod val="75000"/>
            </a:schemeClr>
          </a:solidFill>
        </p:spPr>
        <p:txBody>
          <a:bodyPr wrap="square" rtlCol="0">
            <a:spAutoFit/>
          </a:bodyPr>
          <a:lstStyle/>
          <a:p>
            <a:r>
              <a:rPr lang="en-US" sz="1400" i="1" dirty="0">
                <a:solidFill>
                  <a:srgbClr val="0000FF"/>
                </a:solidFill>
              </a:rPr>
              <a:t>How does a </a:t>
            </a:r>
            <a:r>
              <a:rPr lang="en-US" sz="1400" i="1" dirty="0" err="1">
                <a:solidFill>
                  <a:srgbClr val="0000FF"/>
                </a:solidFill>
              </a:rPr>
              <a:t>wavefront</a:t>
            </a:r>
            <a:r>
              <a:rPr lang="en-US" sz="1400" i="1" dirty="0">
                <a:solidFill>
                  <a:srgbClr val="0000FF"/>
                </a:solidFill>
              </a:rPr>
              <a:t>-optimized ablative procedure differ from a so-called </a:t>
            </a:r>
            <a:r>
              <a:rPr lang="en-US" sz="1400" dirty="0">
                <a:solidFill>
                  <a:srgbClr val="0000FF"/>
                </a:solidFill>
              </a:rPr>
              <a:t>conventional ablative </a:t>
            </a:r>
            <a:r>
              <a:rPr lang="en-US" sz="1400" i="1" dirty="0">
                <a:solidFill>
                  <a:srgbClr val="0000FF"/>
                </a:solidFill>
              </a:rPr>
              <a:t>procedure?</a:t>
            </a:r>
          </a:p>
          <a:p>
            <a:r>
              <a:rPr lang="en-US" sz="1400" dirty="0">
                <a:solidFill>
                  <a:srgbClr val="0000FF"/>
                </a:solidFill>
              </a:rPr>
              <a:t>In a conventional procedure, the ablation is determined solely by a standard </a:t>
            </a:r>
            <a:r>
              <a:rPr lang="en-US" sz="1400" dirty="0" err="1">
                <a:solidFill>
                  <a:srgbClr val="0000FF"/>
                </a:solidFill>
              </a:rPr>
              <a:t>phoropter</a:t>
            </a:r>
            <a:r>
              <a:rPr lang="en-US" sz="1400" dirty="0">
                <a:solidFill>
                  <a:srgbClr val="0000FF"/>
                </a:solidFill>
              </a:rPr>
              <a:t>-based refraction obtained by the surgeon during pre-op. That is, the </a:t>
            </a:r>
            <a:r>
              <a:rPr lang="en-US" sz="1400" dirty="0" err="1">
                <a:solidFill>
                  <a:srgbClr val="0000FF"/>
                </a:solidFill>
              </a:rPr>
              <a:t>phoropter</a:t>
            </a:r>
            <a:r>
              <a:rPr lang="en-US" sz="1400" dirty="0">
                <a:solidFill>
                  <a:srgbClr val="0000FF"/>
                </a:solidFill>
              </a:rPr>
              <a:t>-based refraction is used to program the correction of sphere and </a:t>
            </a:r>
            <a:r>
              <a:rPr lang="en-US" sz="1400" dirty="0" err="1">
                <a:solidFill>
                  <a:srgbClr val="0000FF"/>
                </a:solidFill>
              </a:rPr>
              <a:t>cyl</a:t>
            </a:r>
            <a:r>
              <a:rPr lang="en-US" sz="1400" dirty="0">
                <a:solidFill>
                  <a:srgbClr val="0000FF"/>
                </a:solidFill>
              </a:rPr>
              <a:t>. In a wavefront-optimized ablation, the wavefront analysis is used to program the correction of sphere and </a:t>
            </a:r>
            <a:r>
              <a:rPr lang="en-US" sz="1400" dirty="0" err="1">
                <a:solidFill>
                  <a:srgbClr val="0000FF"/>
                </a:solidFill>
              </a:rPr>
              <a:t>cyl</a:t>
            </a:r>
            <a:r>
              <a:rPr lang="en-US" sz="1400" dirty="0">
                <a:solidFill>
                  <a:srgbClr val="0000FF"/>
                </a:solidFill>
              </a:rPr>
              <a:t>.</a:t>
            </a:r>
          </a:p>
        </p:txBody>
      </p:sp>
      <p:sp>
        <p:nvSpPr>
          <p:cNvPr id="13" name="Arrow: Curved Right 12">
            <a:extLst>
              <a:ext uri="{FF2B5EF4-FFF2-40B4-BE49-F238E27FC236}">
                <a16:creationId xmlns:a16="http://schemas.microsoft.com/office/drawing/2014/main" id="{E769632F-215C-C159-BCBB-3A452A88558A}"/>
              </a:ext>
            </a:extLst>
          </p:cNvPr>
          <p:cNvSpPr/>
          <p:nvPr/>
        </p:nvSpPr>
        <p:spPr>
          <a:xfrm>
            <a:off x="136379" y="1371602"/>
            <a:ext cx="446717" cy="5105398"/>
          </a:xfrm>
          <a:prstGeom prst="curvedRightArrow">
            <a:avLst>
              <a:gd name="adj1" fmla="val 24456"/>
              <a:gd name="adj2" fmla="val 64991"/>
              <a:gd name="adj3" fmla="val 33900"/>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9781863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62000" y="1219200"/>
            <a:ext cx="3124200" cy="4572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i="1" dirty="0" err="1">
                <a:solidFill>
                  <a:srgbClr val="0000FF"/>
                </a:solidFill>
              </a:rPr>
              <a:t>Wavefront</a:t>
            </a:r>
            <a:r>
              <a:rPr lang="en-US" i="1" dirty="0">
                <a:solidFill>
                  <a:srgbClr val="0000FF"/>
                </a:solidFill>
              </a:rPr>
              <a:t>-guided </a:t>
            </a:r>
            <a:r>
              <a:rPr lang="en-US" i="1" dirty="0" err="1"/>
              <a:t>keratorefractive</a:t>
            </a:r>
            <a:r>
              <a:rPr lang="en-US" i="1" dirty="0"/>
              <a:t> surgery     </a:t>
            </a:r>
            <a:r>
              <a:rPr lang="en-US" dirty="0"/>
              <a:t>did away with the second problem</a:t>
            </a:r>
          </a:p>
          <a:p>
            <a:pPr lvl="1"/>
            <a:r>
              <a:rPr lang="en-US" dirty="0">
                <a:solidFill>
                  <a:schemeClr val="bg1">
                    <a:lumMod val="75000"/>
                  </a:schemeClr>
                </a:solidFill>
              </a:rPr>
              <a:t>Allows surgeons to correct/minimize the higher-order aberrations identified via </a:t>
            </a:r>
            <a:r>
              <a:rPr lang="en-US" dirty="0" err="1">
                <a:solidFill>
                  <a:schemeClr val="bg1">
                    <a:lumMod val="75000"/>
                  </a:schemeClr>
                </a:solidFill>
              </a:rPr>
              <a:t>wavefront</a:t>
            </a:r>
            <a:r>
              <a:rPr lang="en-US" dirty="0">
                <a:solidFill>
                  <a:schemeClr val="bg1">
                    <a:lumMod val="75000"/>
                  </a:schemeClr>
                </a:solidFill>
              </a:rPr>
              <a:t> analysis</a:t>
            </a:r>
          </a:p>
          <a:p>
            <a:pPr lvl="1"/>
            <a:r>
              <a:rPr lang="en-US" dirty="0">
                <a:solidFill>
                  <a:schemeClr val="bg1">
                    <a:lumMod val="75000"/>
                  </a:schemeClr>
                </a:solidFill>
              </a:rPr>
              <a:t>That said, precisely </a:t>
            </a:r>
            <a:r>
              <a:rPr lang="en-US" i="1" dirty="0">
                <a:solidFill>
                  <a:schemeClr val="bg1">
                    <a:lumMod val="75000"/>
                  </a:schemeClr>
                </a:solidFill>
              </a:rPr>
              <a:t>which</a:t>
            </a:r>
            <a:r>
              <a:rPr lang="en-US" dirty="0">
                <a:solidFill>
                  <a:schemeClr val="bg1">
                    <a:lumMod val="75000"/>
                  </a:schemeClr>
                </a:solidFill>
              </a:rPr>
              <a:t> higher-order aberrations should be corrected (and to what degree) is an unsettled issue at this time</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00799"/>
            <a:ext cx="64770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134</a:t>
            </a:fld>
            <a:endParaRPr lang="en-US" altLang="en-US"/>
          </a:p>
        </p:txBody>
      </p:sp>
      <p:sp>
        <p:nvSpPr>
          <p:cNvPr id="8" name="TextBox 7"/>
          <p:cNvSpPr txBox="1"/>
          <p:nvPr/>
        </p:nvSpPr>
        <p:spPr>
          <a:xfrm>
            <a:off x="307568" y="2176790"/>
            <a:ext cx="8531632" cy="1600438"/>
          </a:xfrm>
          <a:prstGeom prst="rect">
            <a:avLst/>
          </a:prstGeom>
          <a:solidFill>
            <a:srgbClr val="CCCCFF"/>
          </a:solidFill>
        </p:spPr>
        <p:txBody>
          <a:bodyPr wrap="square" rtlCol="0">
            <a:spAutoFit/>
          </a:bodyPr>
          <a:lstStyle/>
          <a:p>
            <a:r>
              <a:rPr lang="en-US" sz="1400" i="1" dirty="0">
                <a:solidFill>
                  <a:schemeClr val="bg1">
                    <a:lumMod val="65000"/>
                  </a:schemeClr>
                </a:solidFill>
              </a:rPr>
              <a:t>How does a </a:t>
            </a:r>
            <a:r>
              <a:rPr lang="en-US" sz="1400" b="1" dirty="0" err="1">
                <a:solidFill>
                  <a:srgbClr val="0000FF"/>
                </a:solidFill>
              </a:rPr>
              <a:t>wavefront</a:t>
            </a:r>
            <a:r>
              <a:rPr lang="en-US" sz="1400" b="1" dirty="0">
                <a:solidFill>
                  <a:srgbClr val="0000FF"/>
                </a:solidFill>
              </a:rPr>
              <a:t>-guided</a:t>
            </a:r>
            <a:r>
              <a:rPr lang="en-US" sz="1400" i="1" dirty="0">
                <a:solidFill>
                  <a:srgbClr val="0000FF"/>
                </a:solidFill>
              </a:rPr>
              <a:t> </a:t>
            </a:r>
            <a:r>
              <a:rPr lang="en-US" sz="1400" i="1" dirty="0">
                <a:solidFill>
                  <a:schemeClr val="bg1">
                    <a:lumMod val="65000"/>
                  </a:schemeClr>
                </a:solidFill>
              </a:rPr>
              <a:t>ablative procedure differ from a </a:t>
            </a:r>
            <a:r>
              <a:rPr lang="en-US" sz="1400" b="1" dirty="0" err="1">
                <a:solidFill>
                  <a:srgbClr val="0000FF"/>
                </a:solidFill>
              </a:rPr>
              <a:t>wavefront</a:t>
            </a:r>
            <a:r>
              <a:rPr lang="en-US" sz="1400" b="1" dirty="0">
                <a:solidFill>
                  <a:srgbClr val="0000FF"/>
                </a:solidFill>
              </a:rPr>
              <a:t>-optimized</a:t>
            </a:r>
            <a:r>
              <a:rPr lang="en-US" sz="1400" i="1" dirty="0">
                <a:solidFill>
                  <a:srgbClr val="0000FF"/>
                </a:solidFill>
              </a:rPr>
              <a:t> </a:t>
            </a:r>
            <a:r>
              <a:rPr lang="en-US" sz="1400" i="1" dirty="0">
                <a:solidFill>
                  <a:schemeClr val="bg1">
                    <a:lumMod val="65000"/>
                  </a:schemeClr>
                </a:solidFill>
              </a:rPr>
              <a:t>ablative procedure?</a:t>
            </a:r>
          </a:p>
          <a:p>
            <a:r>
              <a:rPr lang="en-US" sz="1400" dirty="0">
                <a:solidFill>
                  <a:schemeClr val="bg1">
                    <a:lumMod val="65000"/>
                  </a:schemeClr>
                </a:solidFill>
              </a:rPr>
              <a:t>In a </a:t>
            </a:r>
            <a:r>
              <a:rPr lang="en-US" sz="1400" dirty="0" err="1">
                <a:solidFill>
                  <a:schemeClr val="bg1">
                    <a:lumMod val="65000"/>
                  </a:schemeClr>
                </a:solidFill>
              </a:rPr>
              <a:t>wavefront</a:t>
            </a:r>
            <a:r>
              <a:rPr lang="en-US" sz="1400" dirty="0">
                <a:solidFill>
                  <a:schemeClr val="bg1">
                    <a:lumMod val="65000"/>
                  </a:schemeClr>
                </a:solidFill>
              </a:rPr>
              <a:t>-</a:t>
            </a:r>
            <a:r>
              <a:rPr lang="en-US" sz="1400" i="1" dirty="0">
                <a:solidFill>
                  <a:schemeClr val="bg1">
                    <a:lumMod val="65000"/>
                  </a:schemeClr>
                </a:solidFill>
              </a:rPr>
              <a:t>guided</a:t>
            </a:r>
            <a:r>
              <a:rPr lang="en-US" sz="1400" dirty="0">
                <a:solidFill>
                  <a:schemeClr val="bg1">
                    <a:lumMod val="65000"/>
                  </a:schemeClr>
                </a:solidFill>
              </a:rPr>
              <a:t> procedure, the information obtained from </a:t>
            </a:r>
            <a:r>
              <a:rPr lang="en-US" sz="1400" dirty="0" err="1">
                <a:solidFill>
                  <a:schemeClr val="bg1">
                    <a:lumMod val="65000"/>
                  </a:schemeClr>
                </a:solidFill>
              </a:rPr>
              <a:t>wavefront</a:t>
            </a:r>
            <a:r>
              <a:rPr lang="en-US" sz="1400" dirty="0">
                <a:solidFill>
                  <a:schemeClr val="bg1">
                    <a:lumMod val="65000"/>
                  </a:schemeClr>
                </a:solidFill>
              </a:rPr>
              <a:t> analysis is used to correct certain higher-order aberrations along with the more-important lower-order (</a:t>
            </a:r>
            <a:r>
              <a:rPr lang="en-US" sz="1400" dirty="0" err="1">
                <a:solidFill>
                  <a:schemeClr val="bg1">
                    <a:lumMod val="65000"/>
                  </a:schemeClr>
                </a:solidFill>
              </a:rPr>
              <a:t>ie</a:t>
            </a:r>
            <a:r>
              <a:rPr lang="en-US" sz="1400" dirty="0">
                <a:solidFill>
                  <a:schemeClr val="bg1">
                    <a:lumMod val="65000"/>
                  </a:schemeClr>
                </a:solidFill>
              </a:rPr>
              <a:t>, sphere and </a:t>
            </a:r>
            <a:r>
              <a:rPr lang="en-US" sz="1400" dirty="0" err="1">
                <a:solidFill>
                  <a:schemeClr val="bg1">
                    <a:lumMod val="65000"/>
                  </a:schemeClr>
                </a:solidFill>
              </a:rPr>
              <a:t>cyl</a:t>
            </a:r>
            <a:r>
              <a:rPr lang="en-US" sz="1400" dirty="0">
                <a:solidFill>
                  <a:schemeClr val="bg1">
                    <a:lumMod val="65000"/>
                  </a:schemeClr>
                </a:solidFill>
              </a:rPr>
              <a:t>) aberrations. </a:t>
            </a:r>
          </a:p>
          <a:p>
            <a:r>
              <a:rPr lang="en-US" sz="1400" dirty="0">
                <a:solidFill>
                  <a:schemeClr val="bg1">
                    <a:lumMod val="65000"/>
                  </a:schemeClr>
                </a:solidFill>
              </a:rPr>
              <a:t>In contrast, a </a:t>
            </a:r>
            <a:r>
              <a:rPr lang="en-US" sz="1400" dirty="0" err="1">
                <a:solidFill>
                  <a:schemeClr val="bg1">
                    <a:lumMod val="65000"/>
                  </a:schemeClr>
                </a:solidFill>
              </a:rPr>
              <a:t>wavefront</a:t>
            </a:r>
            <a:r>
              <a:rPr lang="en-US" sz="1400" dirty="0">
                <a:solidFill>
                  <a:schemeClr val="bg1">
                    <a:lumMod val="65000"/>
                  </a:schemeClr>
                </a:solidFill>
              </a:rPr>
              <a:t>-</a:t>
            </a:r>
            <a:r>
              <a:rPr lang="en-US" sz="1400" i="1" dirty="0">
                <a:solidFill>
                  <a:schemeClr val="bg1">
                    <a:lumMod val="65000"/>
                  </a:schemeClr>
                </a:solidFill>
              </a:rPr>
              <a:t>optimized</a:t>
            </a:r>
            <a:r>
              <a:rPr lang="en-US" sz="1400" dirty="0">
                <a:solidFill>
                  <a:schemeClr val="bg1">
                    <a:lumMod val="65000"/>
                  </a:schemeClr>
                </a:solidFill>
              </a:rPr>
              <a:t> procedure corrects only sphere and cylinder; no attempt is made to address higher-order aberrations. Instead, the </a:t>
            </a:r>
            <a:r>
              <a:rPr lang="en-US" sz="1400" dirty="0" err="1">
                <a:solidFill>
                  <a:schemeClr val="bg1">
                    <a:lumMod val="65000"/>
                  </a:schemeClr>
                </a:solidFill>
              </a:rPr>
              <a:t>wavefront</a:t>
            </a:r>
            <a:r>
              <a:rPr lang="en-US" sz="1400" dirty="0">
                <a:solidFill>
                  <a:schemeClr val="bg1">
                    <a:lumMod val="65000"/>
                  </a:schemeClr>
                </a:solidFill>
              </a:rPr>
              <a:t> information is used to ‘fine tune’ the ablation in such a way as to minimize the </a:t>
            </a:r>
            <a:r>
              <a:rPr lang="en-US" sz="1400" i="1" dirty="0">
                <a:solidFill>
                  <a:schemeClr val="bg1">
                    <a:lumMod val="65000"/>
                  </a:schemeClr>
                </a:solidFill>
              </a:rPr>
              <a:t>creation</a:t>
            </a:r>
            <a:r>
              <a:rPr lang="en-US" sz="1400" dirty="0">
                <a:solidFill>
                  <a:schemeClr val="bg1">
                    <a:lumMod val="65000"/>
                  </a:schemeClr>
                </a:solidFill>
              </a:rPr>
              <a:t> or </a:t>
            </a:r>
            <a:r>
              <a:rPr lang="en-US" sz="1400" i="1" dirty="0">
                <a:solidFill>
                  <a:schemeClr val="bg1">
                    <a:lumMod val="65000"/>
                  </a:schemeClr>
                </a:solidFill>
              </a:rPr>
              <a:t>exacerbation</a:t>
            </a:r>
            <a:r>
              <a:rPr lang="en-US" sz="1400" dirty="0">
                <a:solidFill>
                  <a:schemeClr val="bg1">
                    <a:lumMod val="65000"/>
                  </a:schemeClr>
                </a:solidFill>
              </a:rPr>
              <a:t> of higher-order aberrations.</a:t>
            </a:r>
          </a:p>
        </p:txBody>
      </p:sp>
      <p:sp>
        <p:nvSpPr>
          <p:cNvPr id="11" name="Oval 10"/>
          <p:cNvSpPr/>
          <p:nvPr/>
        </p:nvSpPr>
        <p:spPr>
          <a:xfrm>
            <a:off x="5181600" y="2057399"/>
            <a:ext cx="2133600" cy="55078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219200" y="2057399"/>
            <a:ext cx="1828800" cy="55078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CA6540C-7017-4BE1-BC15-FF046FC47A52}"/>
              </a:ext>
            </a:extLst>
          </p:cNvPr>
          <p:cNvSpPr txBox="1"/>
          <p:nvPr/>
        </p:nvSpPr>
        <p:spPr>
          <a:xfrm>
            <a:off x="152400" y="3741748"/>
            <a:ext cx="8839200" cy="1169551"/>
          </a:xfrm>
          <a:prstGeom prst="rect">
            <a:avLst/>
          </a:prstGeom>
          <a:solidFill>
            <a:schemeClr val="accent5">
              <a:lumMod val="75000"/>
            </a:schemeClr>
          </a:solidFill>
        </p:spPr>
        <p:txBody>
          <a:bodyPr wrap="square" rtlCol="0">
            <a:spAutoFit/>
          </a:bodyPr>
          <a:lstStyle/>
          <a:p>
            <a:r>
              <a:rPr lang="en-US" sz="1400" i="1" dirty="0">
                <a:solidFill>
                  <a:schemeClr val="bg1">
                    <a:lumMod val="50000"/>
                  </a:schemeClr>
                </a:solidFill>
              </a:rPr>
              <a:t>How does a </a:t>
            </a:r>
            <a:r>
              <a:rPr lang="en-US" sz="1400" i="1" dirty="0" err="1">
                <a:solidFill>
                  <a:schemeClr val="bg1">
                    <a:lumMod val="50000"/>
                  </a:schemeClr>
                </a:solidFill>
              </a:rPr>
              <a:t>wavefront</a:t>
            </a:r>
            <a:r>
              <a:rPr lang="en-US" sz="1400" i="1" dirty="0">
                <a:solidFill>
                  <a:schemeClr val="bg1">
                    <a:lumMod val="50000"/>
                  </a:schemeClr>
                </a:solidFill>
              </a:rPr>
              <a:t>-optimized ablative procedure differ from a so-called </a:t>
            </a:r>
            <a:r>
              <a:rPr lang="en-US" sz="1400" b="1" dirty="0">
                <a:solidFill>
                  <a:srgbClr val="0000FF"/>
                </a:solidFill>
              </a:rPr>
              <a:t>conventional ablative </a:t>
            </a:r>
            <a:r>
              <a:rPr lang="en-US" sz="1400" i="1" dirty="0">
                <a:solidFill>
                  <a:schemeClr val="bg1">
                    <a:lumMod val="50000"/>
                  </a:schemeClr>
                </a:solidFill>
              </a:rPr>
              <a:t>procedure?</a:t>
            </a:r>
          </a:p>
          <a:p>
            <a:r>
              <a:rPr lang="en-US" sz="1400" dirty="0">
                <a:solidFill>
                  <a:schemeClr val="bg1">
                    <a:lumMod val="50000"/>
                  </a:schemeClr>
                </a:solidFill>
              </a:rPr>
              <a:t>In a conventional procedure, the ablation is determined solely by a standard </a:t>
            </a:r>
            <a:r>
              <a:rPr lang="en-US" sz="1400" dirty="0" err="1">
                <a:solidFill>
                  <a:schemeClr val="bg1">
                    <a:lumMod val="50000"/>
                  </a:schemeClr>
                </a:solidFill>
              </a:rPr>
              <a:t>phoropter</a:t>
            </a:r>
            <a:r>
              <a:rPr lang="en-US" sz="1400" dirty="0">
                <a:solidFill>
                  <a:schemeClr val="bg1">
                    <a:lumMod val="50000"/>
                  </a:schemeClr>
                </a:solidFill>
              </a:rPr>
              <a:t>-based refraction obtained by the surgeon during pre-op. That is, the </a:t>
            </a:r>
            <a:r>
              <a:rPr lang="en-US" sz="1400" dirty="0" err="1">
                <a:solidFill>
                  <a:schemeClr val="bg1">
                    <a:lumMod val="50000"/>
                  </a:schemeClr>
                </a:solidFill>
              </a:rPr>
              <a:t>phoropter</a:t>
            </a:r>
            <a:r>
              <a:rPr lang="en-US" sz="1400" dirty="0">
                <a:solidFill>
                  <a:schemeClr val="bg1">
                    <a:lumMod val="50000"/>
                  </a:schemeClr>
                </a:solidFill>
              </a:rPr>
              <a:t>-based refraction is used to program the correction of sphere and </a:t>
            </a:r>
            <a:r>
              <a:rPr lang="en-US" sz="1400" dirty="0" err="1">
                <a:solidFill>
                  <a:schemeClr val="bg1">
                    <a:lumMod val="50000"/>
                  </a:schemeClr>
                </a:solidFill>
              </a:rPr>
              <a:t>cyl</a:t>
            </a:r>
            <a:r>
              <a:rPr lang="en-US" sz="1400" dirty="0">
                <a:solidFill>
                  <a:schemeClr val="bg1">
                    <a:lumMod val="50000"/>
                  </a:schemeClr>
                </a:solidFill>
              </a:rPr>
              <a:t>. In a wavefront-optimized ablation, the wavefront analysis is used to program the correction of sphere and </a:t>
            </a:r>
            <a:r>
              <a:rPr lang="en-US" sz="1400" dirty="0" err="1">
                <a:solidFill>
                  <a:schemeClr val="bg1">
                    <a:lumMod val="50000"/>
                  </a:schemeClr>
                </a:solidFill>
              </a:rPr>
              <a:t>cyl</a:t>
            </a:r>
            <a:r>
              <a:rPr lang="en-US" sz="1400" dirty="0">
                <a:solidFill>
                  <a:schemeClr val="bg1">
                    <a:lumMod val="50000"/>
                  </a:schemeClr>
                </a:solidFill>
              </a:rPr>
              <a:t>.</a:t>
            </a:r>
          </a:p>
        </p:txBody>
      </p:sp>
      <p:sp>
        <p:nvSpPr>
          <p:cNvPr id="17" name="Oval 16">
            <a:extLst>
              <a:ext uri="{FF2B5EF4-FFF2-40B4-BE49-F238E27FC236}">
                <a16:creationId xmlns:a16="http://schemas.microsoft.com/office/drawing/2014/main" id="{5B3601A7-8D80-4C95-8BE3-A20E1371E46B}"/>
              </a:ext>
            </a:extLst>
          </p:cNvPr>
          <p:cNvSpPr/>
          <p:nvPr/>
        </p:nvSpPr>
        <p:spPr>
          <a:xfrm>
            <a:off x="5964159" y="3657600"/>
            <a:ext cx="2057400" cy="47407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Curved Right 17">
            <a:extLst>
              <a:ext uri="{FF2B5EF4-FFF2-40B4-BE49-F238E27FC236}">
                <a16:creationId xmlns:a16="http://schemas.microsoft.com/office/drawing/2014/main" id="{71224A5E-144C-0934-2040-9282E0B27E0D}"/>
              </a:ext>
            </a:extLst>
          </p:cNvPr>
          <p:cNvSpPr/>
          <p:nvPr/>
        </p:nvSpPr>
        <p:spPr>
          <a:xfrm>
            <a:off x="136379" y="1371602"/>
            <a:ext cx="446717" cy="5105398"/>
          </a:xfrm>
          <a:prstGeom prst="curvedRightArrow">
            <a:avLst>
              <a:gd name="adj1" fmla="val 24456"/>
              <a:gd name="adj2" fmla="val 64991"/>
              <a:gd name="adj3" fmla="val 33900"/>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15" name="TextBox 14">
            <a:extLst>
              <a:ext uri="{FF2B5EF4-FFF2-40B4-BE49-F238E27FC236}">
                <a16:creationId xmlns:a16="http://schemas.microsoft.com/office/drawing/2014/main" id="{2427BD09-512D-44BD-B2C8-0C0DE797A9EC}"/>
              </a:ext>
            </a:extLst>
          </p:cNvPr>
          <p:cNvSpPr txBox="1"/>
          <p:nvPr/>
        </p:nvSpPr>
        <p:spPr>
          <a:xfrm>
            <a:off x="152401" y="4953000"/>
            <a:ext cx="8305799" cy="954107"/>
          </a:xfrm>
          <a:prstGeom prst="rect">
            <a:avLst/>
          </a:prstGeom>
          <a:solidFill>
            <a:srgbClr val="FFC000"/>
          </a:solidFill>
        </p:spPr>
        <p:txBody>
          <a:bodyPr wrap="square" rtlCol="0">
            <a:spAutoFit/>
          </a:bodyPr>
          <a:lstStyle/>
          <a:p>
            <a:r>
              <a:rPr lang="en-US" sz="1400" i="1" dirty="0">
                <a:solidFill>
                  <a:srgbClr val="0000FF"/>
                </a:solidFill>
              </a:rPr>
              <a:t>In addition to </a:t>
            </a:r>
            <a:r>
              <a:rPr lang="en-US" sz="1400" i="1" dirty="0" err="1">
                <a:solidFill>
                  <a:srgbClr val="0000FF"/>
                </a:solidFill>
              </a:rPr>
              <a:t>wavefront</a:t>
            </a:r>
            <a:r>
              <a:rPr lang="en-US" sz="1400" i="1" dirty="0">
                <a:solidFill>
                  <a:srgbClr val="0000FF"/>
                </a:solidFill>
              </a:rPr>
              <a:t>-guided, </a:t>
            </a:r>
            <a:r>
              <a:rPr lang="en-US" sz="1400" i="1" dirty="0" err="1">
                <a:solidFill>
                  <a:srgbClr val="0000FF"/>
                </a:solidFill>
              </a:rPr>
              <a:t>wavefront</a:t>
            </a:r>
            <a:r>
              <a:rPr lang="en-US" sz="1400" i="1" dirty="0">
                <a:solidFill>
                  <a:srgbClr val="0000FF"/>
                </a:solidFill>
              </a:rPr>
              <a:t>-optimized and conventional approaches to ablation, there is one more. What is it?</a:t>
            </a:r>
            <a:endParaRPr lang="en-US" sz="1400" i="1" dirty="0">
              <a:solidFill>
                <a:srgbClr val="FFC000"/>
              </a:solidFill>
            </a:endParaRPr>
          </a:p>
          <a:p>
            <a:r>
              <a:rPr lang="en-US" sz="1400" dirty="0">
                <a:solidFill>
                  <a:srgbClr val="FFC000"/>
                </a:solidFill>
              </a:rPr>
              <a:t>Topography-guided. For details on this and the other three approaches, see the slide set on </a:t>
            </a:r>
            <a:r>
              <a:rPr lang="en-US" sz="1400" i="1" dirty="0" err="1">
                <a:solidFill>
                  <a:srgbClr val="FFC000"/>
                </a:solidFill>
              </a:rPr>
              <a:t>Photoablative</a:t>
            </a:r>
            <a:r>
              <a:rPr lang="en-US" sz="1400" i="1" dirty="0">
                <a:solidFill>
                  <a:srgbClr val="FFC000"/>
                </a:solidFill>
              </a:rPr>
              <a:t> Refractive Surgery</a:t>
            </a:r>
            <a:r>
              <a:rPr lang="en-US" sz="1400" dirty="0">
                <a:solidFill>
                  <a:srgbClr val="FFC000"/>
                </a:solidFill>
              </a:rPr>
              <a:t>.</a:t>
            </a:r>
          </a:p>
        </p:txBody>
      </p:sp>
    </p:spTree>
    <p:extLst>
      <p:ext uri="{BB962C8B-B14F-4D97-AF65-F5344CB8AC3E}">
        <p14:creationId xmlns:p14="http://schemas.microsoft.com/office/powerpoint/2010/main" val="428255688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62000" y="1219200"/>
            <a:ext cx="3124200" cy="4572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i="1" dirty="0" err="1">
                <a:solidFill>
                  <a:srgbClr val="0000FF"/>
                </a:solidFill>
              </a:rPr>
              <a:t>Wavefront</a:t>
            </a:r>
            <a:r>
              <a:rPr lang="en-US" i="1" dirty="0">
                <a:solidFill>
                  <a:srgbClr val="0000FF"/>
                </a:solidFill>
              </a:rPr>
              <a:t>-guided </a:t>
            </a:r>
            <a:r>
              <a:rPr lang="en-US" i="1" dirty="0" err="1"/>
              <a:t>keratorefractive</a:t>
            </a:r>
            <a:r>
              <a:rPr lang="en-US" i="1" dirty="0"/>
              <a:t> surgery     </a:t>
            </a:r>
            <a:r>
              <a:rPr lang="en-US" dirty="0"/>
              <a:t>did away with the second problem</a:t>
            </a:r>
          </a:p>
          <a:p>
            <a:pPr lvl="1"/>
            <a:r>
              <a:rPr lang="en-US" dirty="0">
                <a:solidFill>
                  <a:schemeClr val="bg1">
                    <a:lumMod val="75000"/>
                  </a:schemeClr>
                </a:solidFill>
              </a:rPr>
              <a:t>Allows surgeons to correct/minimize the higher-order aberrations identified via </a:t>
            </a:r>
            <a:r>
              <a:rPr lang="en-US" dirty="0" err="1">
                <a:solidFill>
                  <a:schemeClr val="bg1">
                    <a:lumMod val="75000"/>
                  </a:schemeClr>
                </a:solidFill>
              </a:rPr>
              <a:t>wavefront</a:t>
            </a:r>
            <a:r>
              <a:rPr lang="en-US" dirty="0">
                <a:solidFill>
                  <a:schemeClr val="bg1">
                    <a:lumMod val="75000"/>
                  </a:schemeClr>
                </a:solidFill>
              </a:rPr>
              <a:t> analysis</a:t>
            </a:r>
          </a:p>
          <a:p>
            <a:pPr lvl="1"/>
            <a:r>
              <a:rPr lang="en-US" dirty="0">
                <a:solidFill>
                  <a:schemeClr val="bg1">
                    <a:lumMod val="75000"/>
                  </a:schemeClr>
                </a:solidFill>
              </a:rPr>
              <a:t>That said, precisely </a:t>
            </a:r>
            <a:r>
              <a:rPr lang="en-US" i="1" dirty="0">
                <a:solidFill>
                  <a:schemeClr val="bg1">
                    <a:lumMod val="75000"/>
                  </a:schemeClr>
                </a:solidFill>
              </a:rPr>
              <a:t>which</a:t>
            </a:r>
            <a:r>
              <a:rPr lang="en-US" dirty="0">
                <a:solidFill>
                  <a:schemeClr val="bg1">
                    <a:lumMod val="75000"/>
                  </a:schemeClr>
                </a:solidFill>
              </a:rPr>
              <a:t> higher-order aberrations should be corrected (and to what degree) is an unsettled issue at this time</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00799"/>
            <a:ext cx="64770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135</a:t>
            </a:fld>
            <a:endParaRPr lang="en-US" altLang="en-US"/>
          </a:p>
        </p:txBody>
      </p:sp>
      <p:sp>
        <p:nvSpPr>
          <p:cNvPr id="8" name="TextBox 7"/>
          <p:cNvSpPr txBox="1"/>
          <p:nvPr/>
        </p:nvSpPr>
        <p:spPr>
          <a:xfrm>
            <a:off x="307568" y="2176790"/>
            <a:ext cx="8531632" cy="1600438"/>
          </a:xfrm>
          <a:prstGeom prst="rect">
            <a:avLst/>
          </a:prstGeom>
          <a:solidFill>
            <a:srgbClr val="CCCCFF"/>
          </a:solidFill>
        </p:spPr>
        <p:txBody>
          <a:bodyPr wrap="square" rtlCol="0">
            <a:spAutoFit/>
          </a:bodyPr>
          <a:lstStyle/>
          <a:p>
            <a:r>
              <a:rPr lang="en-US" sz="1400" i="1" dirty="0">
                <a:solidFill>
                  <a:schemeClr val="bg1">
                    <a:lumMod val="65000"/>
                  </a:schemeClr>
                </a:solidFill>
              </a:rPr>
              <a:t>How does a </a:t>
            </a:r>
            <a:r>
              <a:rPr lang="en-US" sz="1400" b="1" dirty="0" err="1">
                <a:solidFill>
                  <a:srgbClr val="0000FF"/>
                </a:solidFill>
              </a:rPr>
              <a:t>wavefront</a:t>
            </a:r>
            <a:r>
              <a:rPr lang="en-US" sz="1400" b="1" dirty="0">
                <a:solidFill>
                  <a:srgbClr val="0000FF"/>
                </a:solidFill>
              </a:rPr>
              <a:t>-guided</a:t>
            </a:r>
            <a:r>
              <a:rPr lang="en-US" sz="1400" i="1" dirty="0">
                <a:solidFill>
                  <a:srgbClr val="0000FF"/>
                </a:solidFill>
              </a:rPr>
              <a:t> </a:t>
            </a:r>
            <a:r>
              <a:rPr lang="en-US" sz="1400" i="1" dirty="0">
                <a:solidFill>
                  <a:schemeClr val="bg1">
                    <a:lumMod val="65000"/>
                  </a:schemeClr>
                </a:solidFill>
              </a:rPr>
              <a:t>ablative procedure differ from a </a:t>
            </a:r>
            <a:r>
              <a:rPr lang="en-US" sz="1400" b="1" dirty="0" err="1">
                <a:solidFill>
                  <a:srgbClr val="0000FF"/>
                </a:solidFill>
              </a:rPr>
              <a:t>wavefront</a:t>
            </a:r>
            <a:r>
              <a:rPr lang="en-US" sz="1400" b="1" dirty="0">
                <a:solidFill>
                  <a:srgbClr val="0000FF"/>
                </a:solidFill>
              </a:rPr>
              <a:t>-optimized</a:t>
            </a:r>
            <a:r>
              <a:rPr lang="en-US" sz="1400" i="1" dirty="0">
                <a:solidFill>
                  <a:srgbClr val="0000FF"/>
                </a:solidFill>
              </a:rPr>
              <a:t> </a:t>
            </a:r>
            <a:r>
              <a:rPr lang="en-US" sz="1400" i="1" dirty="0">
                <a:solidFill>
                  <a:schemeClr val="bg1">
                    <a:lumMod val="65000"/>
                  </a:schemeClr>
                </a:solidFill>
              </a:rPr>
              <a:t>ablative procedure?</a:t>
            </a:r>
          </a:p>
          <a:p>
            <a:r>
              <a:rPr lang="en-US" sz="1400" dirty="0">
                <a:solidFill>
                  <a:schemeClr val="bg1">
                    <a:lumMod val="65000"/>
                  </a:schemeClr>
                </a:solidFill>
              </a:rPr>
              <a:t>In a </a:t>
            </a:r>
            <a:r>
              <a:rPr lang="en-US" sz="1400" dirty="0" err="1">
                <a:solidFill>
                  <a:schemeClr val="bg1">
                    <a:lumMod val="65000"/>
                  </a:schemeClr>
                </a:solidFill>
              </a:rPr>
              <a:t>wavefront</a:t>
            </a:r>
            <a:r>
              <a:rPr lang="en-US" sz="1400" dirty="0">
                <a:solidFill>
                  <a:schemeClr val="bg1">
                    <a:lumMod val="65000"/>
                  </a:schemeClr>
                </a:solidFill>
              </a:rPr>
              <a:t>-</a:t>
            </a:r>
            <a:r>
              <a:rPr lang="en-US" sz="1400" i="1" dirty="0">
                <a:solidFill>
                  <a:schemeClr val="bg1">
                    <a:lumMod val="65000"/>
                  </a:schemeClr>
                </a:solidFill>
              </a:rPr>
              <a:t>guided</a:t>
            </a:r>
            <a:r>
              <a:rPr lang="en-US" sz="1400" dirty="0">
                <a:solidFill>
                  <a:schemeClr val="bg1">
                    <a:lumMod val="65000"/>
                  </a:schemeClr>
                </a:solidFill>
              </a:rPr>
              <a:t> procedure, the information obtained from </a:t>
            </a:r>
            <a:r>
              <a:rPr lang="en-US" sz="1400" dirty="0" err="1">
                <a:solidFill>
                  <a:schemeClr val="bg1">
                    <a:lumMod val="65000"/>
                  </a:schemeClr>
                </a:solidFill>
              </a:rPr>
              <a:t>wavefront</a:t>
            </a:r>
            <a:r>
              <a:rPr lang="en-US" sz="1400" dirty="0">
                <a:solidFill>
                  <a:schemeClr val="bg1">
                    <a:lumMod val="65000"/>
                  </a:schemeClr>
                </a:solidFill>
              </a:rPr>
              <a:t> analysis is used to correct certain higher-order aberrations along with the more-important lower-order (</a:t>
            </a:r>
            <a:r>
              <a:rPr lang="en-US" sz="1400" dirty="0" err="1">
                <a:solidFill>
                  <a:schemeClr val="bg1">
                    <a:lumMod val="65000"/>
                  </a:schemeClr>
                </a:solidFill>
              </a:rPr>
              <a:t>ie</a:t>
            </a:r>
            <a:r>
              <a:rPr lang="en-US" sz="1400" dirty="0">
                <a:solidFill>
                  <a:schemeClr val="bg1">
                    <a:lumMod val="65000"/>
                  </a:schemeClr>
                </a:solidFill>
              </a:rPr>
              <a:t>, sphere and </a:t>
            </a:r>
            <a:r>
              <a:rPr lang="en-US" sz="1400" dirty="0" err="1">
                <a:solidFill>
                  <a:schemeClr val="bg1">
                    <a:lumMod val="65000"/>
                  </a:schemeClr>
                </a:solidFill>
              </a:rPr>
              <a:t>cyl</a:t>
            </a:r>
            <a:r>
              <a:rPr lang="en-US" sz="1400" dirty="0">
                <a:solidFill>
                  <a:schemeClr val="bg1">
                    <a:lumMod val="65000"/>
                  </a:schemeClr>
                </a:solidFill>
              </a:rPr>
              <a:t>) aberrations. </a:t>
            </a:r>
          </a:p>
          <a:p>
            <a:r>
              <a:rPr lang="en-US" sz="1400" dirty="0">
                <a:solidFill>
                  <a:schemeClr val="bg1">
                    <a:lumMod val="65000"/>
                  </a:schemeClr>
                </a:solidFill>
              </a:rPr>
              <a:t>In contrast, a </a:t>
            </a:r>
            <a:r>
              <a:rPr lang="en-US" sz="1400" dirty="0" err="1">
                <a:solidFill>
                  <a:schemeClr val="bg1">
                    <a:lumMod val="65000"/>
                  </a:schemeClr>
                </a:solidFill>
              </a:rPr>
              <a:t>wavefront</a:t>
            </a:r>
            <a:r>
              <a:rPr lang="en-US" sz="1400" dirty="0">
                <a:solidFill>
                  <a:schemeClr val="bg1">
                    <a:lumMod val="65000"/>
                  </a:schemeClr>
                </a:solidFill>
              </a:rPr>
              <a:t>-</a:t>
            </a:r>
            <a:r>
              <a:rPr lang="en-US" sz="1400" i="1" dirty="0">
                <a:solidFill>
                  <a:schemeClr val="bg1">
                    <a:lumMod val="65000"/>
                  </a:schemeClr>
                </a:solidFill>
              </a:rPr>
              <a:t>optimized</a:t>
            </a:r>
            <a:r>
              <a:rPr lang="en-US" sz="1400" dirty="0">
                <a:solidFill>
                  <a:schemeClr val="bg1">
                    <a:lumMod val="65000"/>
                  </a:schemeClr>
                </a:solidFill>
              </a:rPr>
              <a:t> procedure corrects only sphere and cylinder; no attempt is made to address higher-order aberrations. Instead, the </a:t>
            </a:r>
            <a:r>
              <a:rPr lang="en-US" sz="1400" dirty="0" err="1">
                <a:solidFill>
                  <a:schemeClr val="bg1">
                    <a:lumMod val="65000"/>
                  </a:schemeClr>
                </a:solidFill>
              </a:rPr>
              <a:t>wavefront</a:t>
            </a:r>
            <a:r>
              <a:rPr lang="en-US" sz="1400" dirty="0">
                <a:solidFill>
                  <a:schemeClr val="bg1">
                    <a:lumMod val="65000"/>
                  </a:schemeClr>
                </a:solidFill>
              </a:rPr>
              <a:t> information is used to ‘fine tune’ the ablation in such a way as to minimize the </a:t>
            </a:r>
            <a:r>
              <a:rPr lang="en-US" sz="1400" i="1" dirty="0">
                <a:solidFill>
                  <a:schemeClr val="bg1">
                    <a:lumMod val="65000"/>
                  </a:schemeClr>
                </a:solidFill>
              </a:rPr>
              <a:t>creation</a:t>
            </a:r>
            <a:r>
              <a:rPr lang="en-US" sz="1400" dirty="0">
                <a:solidFill>
                  <a:schemeClr val="bg1">
                    <a:lumMod val="65000"/>
                  </a:schemeClr>
                </a:solidFill>
              </a:rPr>
              <a:t> or </a:t>
            </a:r>
            <a:r>
              <a:rPr lang="en-US" sz="1400" i="1" dirty="0">
                <a:solidFill>
                  <a:schemeClr val="bg1">
                    <a:lumMod val="65000"/>
                  </a:schemeClr>
                </a:solidFill>
              </a:rPr>
              <a:t>exacerbation</a:t>
            </a:r>
            <a:r>
              <a:rPr lang="en-US" sz="1400" dirty="0">
                <a:solidFill>
                  <a:schemeClr val="bg1">
                    <a:lumMod val="65000"/>
                  </a:schemeClr>
                </a:solidFill>
              </a:rPr>
              <a:t> of higher-order aberrations.</a:t>
            </a:r>
          </a:p>
        </p:txBody>
      </p:sp>
      <p:sp>
        <p:nvSpPr>
          <p:cNvPr id="11" name="Oval 10"/>
          <p:cNvSpPr/>
          <p:nvPr/>
        </p:nvSpPr>
        <p:spPr>
          <a:xfrm>
            <a:off x="5181600" y="2057399"/>
            <a:ext cx="2133600" cy="55078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219200" y="2057399"/>
            <a:ext cx="1828800" cy="55078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9D874554-83C4-4BDF-8DE5-B148E776D8BB}"/>
              </a:ext>
            </a:extLst>
          </p:cNvPr>
          <p:cNvSpPr txBox="1"/>
          <p:nvPr/>
        </p:nvSpPr>
        <p:spPr>
          <a:xfrm>
            <a:off x="152400" y="3741748"/>
            <a:ext cx="8839200" cy="1169551"/>
          </a:xfrm>
          <a:prstGeom prst="rect">
            <a:avLst/>
          </a:prstGeom>
          <a:solidFill>
            <a:schemeClr val="accent5">
              <a:lumMod val="75000"/>
            </a:schemeClr>
          </a:solidFill>
        </p:spPr>
        <p:txBody>
          <a:bodyPr wrap="square" rtlCol="0">
            <a:spAutoFit/>
          </a:bodyPr>
          <a:lstStyle/>
          <a:p>
            <a:r>
              <a:rPr lang="en-US" sz="1400" i="1" dirty="0">
                <a:solidFill>
                  <a:schemeClr val="bg1">
                    <a:lumMod val="50000"/>
                  </a:schemeClr>
                </a:solidFill>
              </a:rPr>
              <a:t>How does a </a:t>
            </a:r>
            <a:r>
              <a:rPr lang="en-US" sz="1400" i="1" dirty="0" err="1">
                <a:solidFill>
                  <a:schemeClr val="bg1">
                    <a:lumMod val="50000"/>
                  </a:schemeClr>
                </a:solidFill>
              </a:rPr>
              <a:t>wavefront</a:t>
            </a:r>
            <a:r>
              <a:rPr lang="en-US" sz="1400" i="1" dirty="0">
                <a:solidFill>
                  <a:schemeClr val="bg1">
                    <a:lumMod val="50000"/>
                  </a:schemeClr>
                </a:solidFill>
              </a:rPr>
              <a:t>-optimized ablative procedure differ from a so-called </a:t>
            </a:r>
            <a:r>
              <a:rPr lang="en-US" sz="1400" b="1" dirty="0">
                <a:solidFill>
                  <a:srgbClr val="0000FF"/>
                </a:solidFill>
              </a:rPr>
              <a:t>conventional ablative </a:t>
            </a:r>
            <a:r>
              <a:rPr lang="en-US" sz="1400" i="1" dirty="0">
                <a:solidFill>
                  <a:schemeClr val="bg1">
                    <a:lumMod val="50000"/>
                  </a:schemeClr>
                </a:solidFill>
              </a:rPr>
              <a:t>procedure?</a:t>
            </a:r>
          </a:p>
          <a:p>
            <a:r>
              <a:rPr lang="en-US" sz="1400" dirty="0">
                <a:solidFill>
                  <a:schemeClr val="bg1">
                    <a:lumMod val="50000"/>
                  </a:schemeClr>
                </a:solidFill>
              </a:rPr>
              <a:t>In a conventional procedure, the ablation is determined solely by a standard </a:t>
            </a:r>
            <a:r>
              <a:rPr lang="en-US" sz="1400" dirty="0" err="1">
                <a:solidFill>
                  <a:schemeClr val="bg1">
                    <a:lumMod val="50000"/>
                  </a:schemeClr>
                </a:solidFill>
              </a:rPr>
              <a:t>phoropter</a:t>
            </a:r>
            <a:r>
              <a:rPr lang="en-US" sz="1400" dirty="0">
                <a:solidFill>
                  <a:schemeClr val="bg1">
                    <a:lumMod val="50000"/>
                  </a:schemeClr>
                </a:solidFill>
              </a:rPr>
              <a:t>-based refraction obtained by the surgeon during pre-op. That is, the </a:t>
            </a:r>
            <a:r>
              <a:rPr lang="en-US" sz="1400" dirty="0" err="1">
                <a:solidFill>
                  <a:schemeClr val="bg1">
                    <a:lumMod val="50000"/>
                  </a:schemeClr>
                </a:solidFill>
              </a:rPr>
              <a:t>phoropter</a:t>
            </a:r>
            <a:r>
              <a:rPr lang="en-US" sz="1400" dirty="0">
                <a:solidFill>
                  <a:schemeClr val="bg1">
                    <a:lumMod val="50000"/>
                  </a:schemeClr>
                </a:solidFill>
              </a:rPr>
              <a:t>-based refraction is used to program the correction of sphere and </a:t>
            </a:r>
            <a:r>
              <a:rPr lang="en-US" sz="1400" dirty="0" err="1">
                <a:solidFill>
                  <a:schemeClr val="bg1">
                    <a:lumMod val="50000"/>
                  </a:schemeClr>
                </a:solidFill>
              </a:rPr>
              <a:t>cyl</a:t>
            </a:r>
            <a:r>
              <a:rPr lang="en-US" sz="1400" dirty="0">
                <a:solidFill>
                  <a:schemeClr val="bg1">
                    <a:lumMod val="50000"/>
                  </a:schemeClr>
                </a:solidFill>
              </a:rPr>
              <a:t>. In a wavefront-optimized ablation, the wavefront analysis is used to program the correction of sphere and </a:t>
            </a:r>
            <a:r>
              <a:rPr lang="en-US" sz="1400" dirty="0" err="1">
                <a:solidFill>
                  <a:schemeClr val="bg1">
                    <a:lumMod val="50000"/>
                  </a:schemeClr>
                </a:solidFill>
              </a:rPr>
              <a:t>cyl</a:t>
            </a:r>
            <a:r>
              <a:rPr lang="en-US" sz="1400" dirty="0">
                <a:solidFill>
                  <a:schemeClr val="bg1">
                    <a:lumMod val="50000"/>
                  </a:schemeClr>
                </a:solidFill>
              </a:rPr>
              <a:t>.</a:t>
            </a:r>
          </a:p>
        </p:txBody>
      </p:sp>
      <p:sp>
        <p:nvSpPr>
          <p:cNvPr id="17" name="Oval 16">
            <a:extLst>
              <a:ext uri="{FF2B5EF4-FFF2-40B4-BE49-F238E27FC236}">
                <a16:creationId xmlns:a16="http://schemas.microsoft.com/office/drawing/2014/main" id="{87778C85-567F-457A-8803-3A2AE6CEB956}"/>
              </a:ext>
            </a:extLst>
          </p:cNvPr>
          <p:cNvSpPr/>
          <p:nvPr/>
        </p:nvSpPr>
        <p:spPr>
          <a:xfrm>
            <a:off x="5964159" y="3657600"/>
            <a:ext cx="2057400" cy="47407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Curved Right 17">
            <a:extLst>
              <a:ext uri="{FF2B5EF4-FFF2-40B4-BE49-F238E27FC236}">
                <a16:creationId xmlns:a16="http://schemas.microsoft.com/office/drawing/2014/main" id="{8AA53EB9-6F84-1016-F1C2-237B79F9A2C5}"/>
              </a:ext>
            </a:extLst>
          </p:cNvPr>
          <p:cNvSpPr/>
          <p:nvPr/>
        </p:nvSpPr>
        <p:spPr>
          <a:xfrm>
            <a:off x="136379" y="1371602"/>
            <a:ext cx="446717" cy="5105398"/>
          </a:xfrm>
          <a:prstGeom prst="curvedRightArrow">
            <a:avLst>
              <a:gd name="adj1" fmla="val 24456"/>
              <a:gd name="adj2" fmla="val 64991"/>
              <a:gd name="adj3" fmla="val 33900"/>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15" name="TextBox 14">
            <a:extLst>
              <a:ext uri="{FF2B5EF4-FFF2-40B4-BE49-F238E27FC236}">
                <a16:creationId xmlns:a16="http://schemas.microsoft.com/office/drawing/2014/main" id="{A8113E10-99C1-495F-B973-F148D96198CD}"/>
              </a:ext>
            </a:extLst>
          </p:cNvPr>
          <p:cNvSpPr txBox="1"/>
          <p:nvPr/>
        </p:nvSpPr>
        <p:spPr>
          <a:xfrm>
            <a:off x="152401" y="4953000"/>
            <a:ext cx="8305799" cy="954107"/>
          </a:xfrm>
          <a:prstGeom prst="rect">
            <a:avLst/>
          </a:prstGeom>
          <a:solidFill>
            <a:srgbClr val="FFC000"/>
          </a:solidFill>
        </p:spPr>
        <p:txBody>
          <a:bodyPr wrap="square" rtlCol="0">
            <a:spAutoFit/>
          </a:bodyPr>
          <a:lstStyle/>
          <a:p>
            <a:r>
              <a:rPr lang="en-US" sz="1400" i="1" dirty="0">
                <a:solidFill>
                  <a:srgbClr val="0000FF"/>
                </a:solidFill>
              </a:rPr>
              <a:t>In addition to </a:t>
            </a:r>
            <a:r>
              <a:rPr lang="en-US" sz="1400" i="1" dirty="0" err="1">
                <a:solidFill>
                  <a:srgbClr val="0000FF"/>
                </a:solidFill>
              </a:rPr>
              <a:t>wavefront</a:t>
            </a:r>
            <a:r>
              <a:rPr lang="en-US" sz="1400" i="1" dirty="0">
                <a:solidFill>
                  <a:srgbClr val="0000FF"/>
                </a:solidFill>
              </a:rPr>
              <a:t>-guided, </a:t>
            </a:r>
            <a:r>
              <a:rPr lang="en-US" sz="1400" i="1" dirty="0" err="1">
                <a:solidFill>
                  <a:srgbClr val="0000FF"/>
                </a:solidFill>
              </a:rPr>
              <a:t>wavefront</a:t>
            </a:r>
            <a:r>
              <a:rPr lang="en-US" sz="1400" i="1" dirty="0">
                <a:solidFill>
                  <a:srgbClr val="0000FF"/>
                </a:solidFill>
              </a:rPr>
              <a:t>-optimized and conventional approaches to ablation, there is one more. What is it?</a:t>
            </a:r>
          </a:p>
          <a:p>
            <a:r>
              <a:rPr lang="en-US" sz="1400" b="1" dirty="0">
                <a:solidFill>
                  <a:srgbClr val="0000FF"/>
                </a:solidFill>
              </a:rPr>
              <a:t>Topography-guided</a:t>
            </a:r>
            <a:r>
              <a:rPr lang="en-US" sz="1400" dirty="0">
                <a:solidFill>
                  <a:srgbClr val="0000FF"/>
                </a:solidFill>
              </a:rPr>
              <a:t>. For details on this and the other three approaches, see the slide set on </a:t>
            </a:r>
            <a:r>
              <a:rPr lang="en-US" sz="1400" i="1" dirty="0" err="1">
                <a:solidFill>
                  <a:srgbClr val="0000FF"/>
                </a:solidFill>
              </a:rPr>
              <a:t>Photoablative</a:t>
            </a:r>
            <a:r>
              <a:rPr lang="en-US" sz="1400" i="1" dirty="0">
                <a:solidFill>
                  <a:srgbClr val="0000FF"/>
                </a:solidFill>
              </a:rPr>
              <a:t> Refractive Surgery</a:t>
            </a:r>
            <a:r>
              <a:rPr lang="en-US" sz="1400" dirty="0">
                <a:solidFill>
                  <a:srgbClr val="0000FF"/>
                </a:solidFill>
              </a:rPr>
              <a:t>.</a:t>
            </a:r>
          </a:p>
        </p:txBody>
      </p:sp>
    </p:spTree>
    <p:extLst>
      <p:ext uri="{BB962C8B-B14F-4D97-AF65-F5344CB8AC3E}">
        <p14:creationId xmlns:p14="http://schemas.microsoft.com/office/powerpoint/2010/main" val="49761001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62000" y="1219200"/>
            <a:ext cx="3124200" cy="4572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i="1" dirty="0" err="1">
                <a:solidFill>
                  <a:srgbClr val="0000FF"/>
                </a:solidFill>
              </a:rPr>
              <a:t>Wavefront</a:t>
            </a:r>
            <a:r>
              <a:rPr lang="en-US" i="1" dirty="0">
                <a:solidFill>
                  <a:srgbClr val="0000FF"/>
                </a:solidFill>
              </a:rPr>
              <a:t>-guided </a:t>
            </a:r>
            <a:r>
              <a:rPr lang="en-US" i="1" dirty="0" err="1"/>
              <a:t>keratorefractive</a:t>
            </a:r>
            <a:r>
              <a:rPr lang="en-US" i="1" dirty="0"/>
              <a:t> surgery     </a:t>
            </a:r>
            <a:r>
              <a:rPr lang="en-US" dirty="0"/>
              <a:t>did away with the second problem</a:t>
            </a:r>
          </a:p>
          <a:p>
            <a:pPr lvl="1"/>
            <a:r>
              <a:rPr lang="en-US" dirty="0">
                <a:solidFill>
                  <a:schemeClr val="bg1">
                    <a:lumMod val="75000"/>
                  </a:schemeClr>
                </a:solidFill>
              </a:rPr>
              <a:t>Allows surgeons to correct/minimize the higher-order aberrations identified via </a:t>
            </a:r>
            <a:r>
              <a:rPr lang="en-US" dirty="0" err="1">
                <a:solidFill>
                  <a:schemeClr val="bg1">
                    <a:lumMod val="75000"/>
                  </a:schemeClr>
                </a:solidFill>
              </a:rPr>
              <a:t>wavefront</a:t>
            </a:r>
            <a:r>
              <a:rPr lang="en-US" dirty="0">
                <a:solidFill>
                  <a:schemeClr val="bg1">
                    <a:lumMod val="75000"/>
                  </a:schemeClr>
                </a:solidFill>
              </a:rPr>
              <a:t> analysis</a:t>
            </a:r>
          </a:p>
          <a:p>
            <a:pPr lvl="1"/>
            <a:r>
              <a:rPr lang="en-US" dirty="0">
                <a:solidFill>
                  <a:schemeClr val="bg1">
                    <a:lumMod val="75000"/>
                  </a:schemeClr>
                </a:solidFill>
              </a:rPr>
              <a:t>That said, precisely </a:t>
            </a:r>
            <a:r>
              <a:rPr lang="en-US" i="1" dirty="0">
                <a:solidFill>
                  <a:schemeClr val="bg1">
                    <a:lumMod val="75000"/>
                  </a:schemeClr>
                </a:solidFill>
              </a:rPr>
              <a:t>which</a:t>
            </a:r>
            <a:r>
              <a:rPr lang="en-US" dirty="0">
                <a:solidFill>
                  <a:schemeClr val="bg1">
                    <a:lumMod val="75000"/>
                  </a:schemeClr>
                </a:solidFill>
              </a:rPr>
              <a:t> higher-order aberrations should be corrected (and to what degree) is an unsettled issue at this time</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00799"/>
            <a:ext cx="64770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136</a:t>
            </a:fld>
            <a:endParaRPr lang="en-US" altLang="en-US"/>
          </a:p>
        </p:txBody>
      </p:sp>
      <p:sp>
        <p:nvSpPr>
          <p:cNvPr id="8" name="TextBox 7"/>
          <p:cNvSpPr txBox="1"/>
          <p:nvPr/>
        </p:nvSpPr>
        <p:spPr>
          <a:xfrm>
            <a:off x="307568" y="2176790"/>
            <a:ext cx="8531632" cy="1600438"/>
          </a:xfrm>
          <a:prstGeom prst="rect">
            <a:avLst/>
          </a:prstGeom>
          <a:solidFill>
            <a:srgbClr val="CCCCFF"/>
          </a:solidFill>
        </p:spPr>
        <p:txBody>
          <a:bodyPr wrap="square" rtlCol="0">
            <a:spAutoFit/>
          </a:bodyPr>
          <a:lstStyle/>
          <a:p>
            <a:r>
              <a:rPr lang="en-US" sz="1400" i="1" dirty="0">
                <a:solidFill>
                  <a:schemeClr val="bg1">
                    <a:lumMod val="65000"/>
                  </a:schemeClr>
                </a:solidFill>
              </a:rPr>
              <a:t>How does a </a:t>
            </a:r>
            <a:r>
              <a:rPr lang="en-US" sz="1400" b="1" dirty="0" err="1">
                <a:solidFill>
                  <a:srgbClr val="0000FF"/>
                </a:solidFill>
              </a:rPr>
              <a:t>wavefront</a:t>
            </a:r>
            <a:r>
              <a:rPr lang="en-US" sz="1400" b="1" dirty="0">
                <a:solidFill>
                  <a:srgbClr val="0000FF"/>
                </a:solidFill>
              </a:rPr>
              <a:t>-guided</a:t>
            </a:r>
            <a:r>
              <a:rPr lang="en-US" sz="1400" i="1" dirty="0">
                <a:solidFill>
                  <a:srgbClr val="0000FF"/>
                </a:solidFill>
              </a:rPr>
              <a:t> </a:t>
            </a:r>
            <a:r>
              <a:rPr lang="en-US" sz="1400" i="1" dirty="0">
                <a:solidFill>
                  <a:schemeClr val="bg1">
                    <a:lumMod val="65000"/>
                  </a:schemeClr>
                </a:solidFill>
              </a:rPr>
              <a:t>ablative procedure differ from a </a:t>
            </a:r>
            <a:r>
              <a:rPr lang="en-US" sz="1400" b="1" dirty="0" err="1">
                <a:solidFill>
                  <a:srgbClr val="0000FF"/>
                </a:solidFill>
              </a:rPr>
              <a:t>wavefront</a:t>
            </a:r>
            <a:r>
              <a:rPr lang="en-US" sz="1400" b="1" dirty="0">
                <a:solidFill>
                  <a:srgbClr val="0000FF"/>
                </a:solidFill>
              </a:rPr>
              <a:t>-optimized</a:t>
            </a:r>
            <a:r>
              <a:rPr lang="en-US" sz="1400" i="1" dirty="0">
                <a:solidFill>
                  <a:srgbClr val="0000FF"/>
                </a:solidFill>
              </a:rPr>
              <a:t> </a:t>
            </a:r>
            <a:r>
              <a:rPr lang="en-US" sz="1400" i="1" dirty="0">
                <a:solidFill>
                  <a:schemeClr val="bg1">
                    <a:lumMod val="65000"/>
                  </a:schemeClr>
                </a:solidFill>
              </a:rPr>
              <a:t>ablative procedure?</a:t>
            </a:r>
          </a:p>
          <a:p>
            <a:r>
              <a:rPr lang="en-US" sz="1400" dirty="0">
                <a:solidFill>
                  <a:schemeClr val="bg1">
                    <a:lumMod val="65000"/>
                  </a:schemeClr>
                </a:solidFill>
              </a:rPr>
              <a:t>In a </a:t>
            </a:r>
            <a:r>
              <a:rPr lang="en-US" sz="1400" dirty="0" err="1">
                <a:solidFill>
                  <a:schemeClr val="bg1">
                    <a:lumMod val="65000"/>
                  </a:schemeClr>
                </a:solidFill>
              </a:rPr>
              <a:t>wavefront</a:t>
            </a:r>
            <a:r>
              <a:rPr lang="en-US" sz="1400" dirty="0">
                <a:solidFill>
                  <a:schemeClr val="bg1">
                    <a:lumMod val="65000"/>
                  </a:schemeClr>
                </a:solidFill>
              </a:rPr>
              <a:t>-</a:t>
            </a:r>
            <a:r>
              <a:rPr lang="en-US" sz="1400" i="1" dirty="0">
                <a:solidFill>
                  <a:schemeClr val="bg1">
                    <a:lumMod val="65000"/>
                  </a:schemeClr>
                </a:solidFill>
              </a:rPr>
              <a:t>guided</a:t>
            </a:r>
            <a:r>
              <a:rPr lang="en-US" sz="1400" dirty="0">
                <a:solidFill>
                  <a:schemeClr val="bg1">
                    <a:lumMod val="65000"/>
                  </a:schemeClr>
                </a:solidFill>
              </a:rPr>
              <a:t> procedure, the information obtained from </a:t>
            </a:r>
            <a:r>
              <a:rPr lang="en-US" sz="1400" dirty="0" err="1">
                <a:solidFill>
                  <a:schemeClr val="bg1">
                    <a:lumMod val="65000"/>
                  </a:schemeClr>
                </a:solidFill>
              </a:rPr>
              <a:t>wavefront</a:t>
            </a:r>
            <a:r>
              <a:rPr lang="en-US" sz="1400" dirty="0">
                <a:solidFill>
                  <a:schemeClr val="bg1">
                    <a:lumMod val="65000"/>
                  </a:schemeClr>
                </a:solidFill>
              </a:rPr>
              <a:t> analysis is used to correct certain higher-order aberrations along with the more-important lower-order (</a:t>
            </a:r>
            <a:r>
              <a:rPr lang="en-US" sz="1400" dirty="0" err="1">
                <a:solidFill>
                  <a:schemeClr val="bg1">
                    <a:lumMod val="65000"/>
                  </a:schemeClr>
                </a:solidFill>
              </a:rPr>
              <a:t>ie</a:t>
            </a:r>
            <a:r>
              <a:rPr lang="en-US" sz="1400" dirty="0">
                <a:solidFill>
                  <a:schemeClr val="bg1">
                    <a:lumMod val="65000"/>
                  </a:schemeClr>
                </a:solidFill>
              </a:rPr>
              <a:t>, sphere and </a:t>
            </a:r>
            <a:r>
              <a:rPr lang="en-US" sz="1400" dirty="0" err="1">
                <a:solidFill>
                  <a:schemeClr val="bg1">
                    <a:lumMod val="65000"/>
                  </a:schemeClr>
                </a:solidFill>
              </a:rPr>
              <a:t>cyl</a:t>
            </a:r>
            <a:r>
              <a:rPr lang="en-US" sz="1400" dirty="0">
                <a:solidFill>
                  <a:schemeClr val="bg1">
                    <a:lumMod val="65000"/>
                  </a:schemeClr>
                </a:solidFill>
              </a:rPr>
              <a:t>) aberrations. </a:t>
            </a:r>
          </a:p>
          <a:p>
            <a:r>
              <a:rPr lang="en-US" sz="1400" dirty="0">
                <a:solidFill>
                  <a:schemeClr val="bg1">
                    <a:lumMod val="65000"/>
                  </a:schemeClr>
                </a:solidFill>
              </a:rPr>
              <a:t>In contrast, a </a:t>
            </a:r>
            <a:r>
              <a:rPr lang="en-US" sz="1400" dirty="0" err="1">
                <a:solidFill>
                  <a:schemeClr val="bg1">
                    <a:lumMod val="65000"/>
                  </a:schemeClr>
                </a:solidFill>
              </a:rPr>
              <a:t>wavefront</a:t>
            </a:r>
            <a:r>
              <a:rPr lang="en-US" sz="1400" dirty="0">
                <a:solidFill>
                  <a:schemeClr val="bg1">
                    <a:lumMod val="65000"/>
                  </a:schemeClr>
                </a:solidFill>
              </a:rPr>
              <a:t>-</a:t>
            </a:r>
            <a:r>
              <a:rPr lang="en-US" sz="1400" i="1" dirty="0">
                <a:solidFill>
                  <a:schemeClr val="bg1">
                    <a:lumMod val="65000"/>
                  </a:schemeClr>
                </a:solidFill>
              </a:rPr>
              <a:t>optimized</a:t>
            </a:r>
            <a:r>
              <a:rPr lang="en-US" sz="1400" dirty="0">
                <a:solidFill>
                  <a:schemeClr val="bg1">
                    <a:lumMod val="65000"/>
                  </a:schemeClr>
                </a:solidFill>
              </a:rPr>
              <a:t> procedure corrects only sphere and cylinder; no attempt is made to address higher-order aberrations. Instead, the </a:t>
            </a:r>
            <a:r>
              <a:rPr lang="en-US" sz="1400" dirty="0" err="1">
                <a:solidFill>
                  <a:schemeClr val="bg1">
                    <a:lumMod val="65000"/>
                  </a:schemeClr>
                </a:solidFill>
              </a:rPr>
              <a:t>wavefront</a:t>
            </a:r>
            <a:r>
              <a:rPr lang="en-US" sz="1400" dirty="0">
                <a:solidFill>
                  <a:schemeClr val="bg1">
                    <a:lumMod val="65000"/>
                  </a:schemeClr>
                </a:solidFill>
              </a:rPr>
              <a:t> information is used to ‘fine tune’ the ablation in such a way as to minimize the </a:t>
            </a:r>
            <a:r>
              <a:rPr lang="en-US" sz="1400" i="1" dirty="0">
                <a:solidFill>
                  <a:schemeClr val="bg1">
                    <a:lumMod val="65000"/>
                  </a:schemeClr>
                </a:solidFill>
              </a:rPr>
              <a:t>creation</a:t>
            </a:r>
            <a:r>
              <a:rPr lang="en-US" sz="1400" dirty="0">
                <a:solidFill>
                  <a:schemeClr val="bg1">
                    <a:lumMod val="65000"/>
                  </a:schemeClr>
                </a:solidFill>
              </a:rPr>
              <a:t> or </a:t>
            </a:r>
            <a:r>
              <a:rPr lang="en-US" sz="1400" i="1" dirty="0">
                <a:solidFill>
                  <a:schemeClr val="bg1">
                    <a:lumMod val="65000"/>
                  </a:schemeClr>
                </a:solidFill>
              </a:rPr>
              <a:t>exacerbation</a:t>
            </a:r>
            <a:r>
              <a:rPr lang="en-US" sz="1400" dirty="0">
                <a:solidFill>
                  <a:schemeClr val="bg1">
                    <a:lumMod val="65000"/>
                  </a:schemeClr>
                </a:solidFill>
              </a:rPr>
              <a:t> of higher-order aberrations.</a:t>
            </a:r>
          </a:p>
        </p:txBody>
      </p:sp>
      <p:sp>
        <p:nvSpPr>
          <p:cNvPr id="11" name="Oval 10"/>
          <p:cNvSpPr/>
          <p:nvPr/>
        </p:nvSpPr>
        <p:spPr>
          <a:xfrm>
            <a:off x="5181600" y="2057399"/>
            <a:ext cx="2133600" cy="55078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219200" y="2057399"/>
            <a:ext cx="1828800" cy="55078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flipH="1" flipV="1">
            <a:off x="2514600" y="2608182"/>
            <a:ext cx="533400" cy="9176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3048000" y="2464713"/>
            <a:ext cx="2196990" cy="10610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6E8973FD-C2ED-4EEC-8AAB-4824E83F69D2}"/>
              </a:ext>
            </a:extLst>
          </p:cNvPr>
          <p:cNvSpPr txBox="1"/>
          <p:nvPr/>
        </p:nvSpPr>
        <p:spPr>
          <a:xfrm>
            <a:off x="152400" y="3741748"/>
            <a:ext cx="8839200" cy="1169551"/>
          </a:xfrm>
          <a:prstGeom prst="rect">
            <a:avLst/>
          </a:prstGeom>
          <a:solidFill>
            <a:schemeClr val="accent5">
              <a:lumMod val="75000"/>
            </a:schemeClr>
          </a:solidFill>
        </p:spPr>
        <p:txBody>
          <a:bodyPr wrap="square" rtlCol="0">
            <a:spAutoFit/>
          </a:bodyPr>
          <a:lstStyle/>
          <a:p>
            <a:r>
              <a:rPr lang="en-US" sz="1400" i="1" dirty="0">
                <a:solidFill>
                  <a:schemeClr val="bg1">
                    <a:lumMod val="50000"/>
                  </a:schemeClr>
                </a:solidFill>
              </a:rPr>
              <a:t>How does a </a:t>
            </a:r>
            <a:r>
              <a:rPr lang="en-US" sz="1400" i="1" dirty="0" err="1">
                <a:solidFill>
                  <a:schemeClr val="bg1">
                    <a:lumMod val="50000"/>
                  </a:schemeClr>
                </a:solidFill>
              </a:rPr>
              <a:t>wavefront</a:t>
            </a:r>
            <a:r>
              <a:rPr lang="en-US" sz="1400" i="1" dirty="0">
                <a:solidFill>
                  <a:schemeClr val="bg1">
                    <a:lumMod val="50000"/>
                  </a:schemeClr>
                </a:solidFill>
              </a:rPr>
              <a:t>-optimized ablative procedure differ from a so-called </a:t>
            </a:r>
            <a:r>
              <a:rPr lang="en-US" sz="1400" b="1" dirty="0">
                <a:solidFill>
                  <a:srgbClr val="0000FF"/>
                </a:solidFill>
              </a:rPr>
              <a:t>conventional ablative </a:t>
            </a:r>
            <a:r>
              <a:rPr lang="en-US" sz="1400" i="1" dirty="0">
                <a:solidFill>
                  <a:schemeClr val="bg1">
                    <a:lumMod val="50000"/>
                  </a:schemeClr>
                </a:solidFill>
              </a:rPr>
              <a:t>procedure?</a:t>
            </a:r>
          </a:p>
          <a:p>
            <a:r>
              <a:rPr lang="en-US" sz="1400" dirty="0">
                <a:solidFill>
                  <a:schemeClr val="bg1">
                    <a:lumMod val="50000"/>
                  </a:schemeClr>
                </a:solidFill>
              </a:rPr>
              <a:t>In a conventional procedure, the ablation is determined solely by a standard </a:t>
            </a:r>
            <a:r>
              <a:rPr lang="en-US" sz="1400" dirty="0" err="1">
                <a:solidFill>
                  <a:schemeClr val="bg1">
                    <a:lumMod val="50000"/>
                  </a:schemeClr>
                </a:solidFill>
              </a:rPr>
              <a:t>phoropter</a:t>
            </a:r>
            <a:r>
              <a:rPr lang="en-US" sz="1400" dirty="0">
                <a:solidFill>
                  <a:schemeClr val="bg1">
                    <a:lumMod val="50000"/>
                  </a:schemeClr>
                </a:solidFill>
              </a:rPr>
              <a:t>-based refraction obtained by the surgeon during pre-op. That is, the </a:t>
            </a:r>
            <a:r>
              <a:rPr lang="en-US" sz="1400" dirty="0" err="1">
                <a:solidFill>
                  <a:schemeClr val="bg1">
                    <a:lumMod val="50000"/>
                  </a:schemeClr>
                </a:solidFill>
              </a:rPr>
              <a:t>phoropter</a:t>
            </a:r>
            <a:r>
              <a:rPr lang="en-US" sz="1400" dirty="0">
                <a:solidFill>
                  <a:schemeClr val="bg1">
                    <a:lumMod val="50000"/>
                  </a:schemeClr>
                </a:solidFill>
              </a:rPr>
              <a:t>-based refraction is used to program the correction of sphere and </a:t>
            </a:r>
            <a:r>
              <a:rPr lang="en-US" sz="1400" dirty="0" err="1">
                <a:solidFill>
                  <a:schemeClr val="bg1">
                    <a:lumMod val="50000"/>
                  </a:schemeClr>
                </a:solidFill>
              </a:rPr>
              <a:t>cyl</a:t>
            </a:r>
            <a:r>
              <a:rPr lang="en-US" sz="1400" dirty="0">
                <a:solidFill>
                  <a:schemeClr val="bg1">
                    <a:lumMod val="50000"/>
                  </a:schemeClr>
                </a:solidFill>
              </a:rPr>
              <a:t>. In a wavefront-optimized ablation, the wavefront analysis is used to program the correction of sphere and </a:t>
            </a:r>
            <a:r>
              <a:rPr lang="en-US" sz="1400" dirty="0" err="1">
                <a:solidFill>
                  <a:schemeClr val="bg1">
                    <a:lumMod val="50000"/>
                  </a:schemeClr>
                </a:solidFill>
              </a:rPr>
              <a:t>cyl</a:t>
            </a:r>
            <a:r>
              <a:rPr lang="en-US" sz="1400" dirty="0">
                <a:solidFill>
                  <a:schemeClr val="bg1">
                    <a:lumMod val="50000"/>
                  </a:schemeClr>
                </a:solidFill>
              </a:rPr>
              <a:t>.</a:t>
            </a:r>
          </a:p>
        </p:txBody>
      </p:sp>
      <p:sp>
        <p:nvSpPr>
          <p:cNvPr id="27" name="Oval 26">
            <a:extLst>
              <a:ext uri="{FF2B5EF4-FFF2-40B4-BE49-F238E27FC236}">
                <a16:creationId xmlns:a16="http://schemas.microsoft.com/office/drawing/2014/main" id="{21A52E67-65EC-4AA1-87B5-94C17B971A95}"/>
              </a:ext>
            </a:extLst>
          </p:cNvPr>
          <p:cNvSpPr/>
          <p:nvPr/>
        </p:nvSpPr>
        <p:spPr>
          <a:xfrm>
            <a:off x="5964159" y="3657600"/>
            <a:ext cx="2057400" cy="47407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a:cxnSpLocks/>
          </p:cNvCxnSpPr>
          <p:nvPr/>
        </p:nvCxnSpPr>
        <p:spPr>
          <a:xfrm>
            <a:off x="3119779" y="3522581"/>
            <a:ext cx="2844380" cy="3173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Arrow: Curved Right 20">
            <a:extLst>
              <a:ext uri="{FF2B5EF4-FFF2-40B4-BE49-F238E27FC236}">
                <a16:creationId xmlns:a16="http://schemas.microsoft.com/office/drawing/2014/main" id="{7EC0E460-521F-74E7-FB64-C68A978D06D8}"/>
              </a:ext>
            </a:extLst>
          </p:cNvPr>
          <p:cNvSpPr/>
          <p:nvPr/>
        </p:nvSpPr>
        <p:spPr>
          <a:xfrm>
            <a:off x="136379" y="1371602"/>
            <a:ext cx="446717" cy="5105398"/>
          </a:xfrm>
          <a:prstGeom prst="curvedRightArrow">
            <a:avLst>
              <a:gd name="adj1" fmla="val 24456"/>
              <a:gd name="adj2" fmla="val 64991"/>
              <a:gd name="adj3" fmla="val 33900"/>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14" name="TextBox 13"/>
          <p:cNvSpPr txBox="1"/>
          <p:nvPr/>
        </p:nvSpPr>
        <p:spPr>
          <a:xfrm>
            <a:off x="152401" y="4953000"/>
            <a:ext cx="8305799" cy="954107"/>
          </a:xfrm>
          <a:prstGeom prst="rect">
            <a:avLst/>
          </a:prstGeom>
          <a:solidFill>
            <a:srgbClr val="FFC000"/>
          </a:solidFill>
        </p:spPr>
        <p:txBody>
          <a:bodyPr wrap="square" rtlCol="0">
            <a:spAutoFit/>
          </a:bodyPr>
          <a:lstStyle/>
          <a:p>
            <a:r>
              <a:rPr lang="en-US" sz="1400" i="1" dirty="0">
                <a:solidFill>
                  <a:schemeClr val="bg1">
                    <a:lumMod val="50000"/>
                  </a:schemeClr>
                </a:solidFill>
              </a:rPr>
              <a:t>In addition to </a:t>
            </a:r>
            <a:r>
              <a:rPr lang="en-US" sz="1400" i="1" dirty="0" err="1">
                <a:solidFill>
                  <a:schemeClr val="bg1">
                    <a:lumMod val="50000"/>
                  </a:schemeClr>
                </a:solidFill>
              </a:rPr>
              <a:t>wavefront</a:t>
            </a:r>
            <a:r>
              <a:rPr lang="en-US" sz="1400" i="1" dirty="0">
                <a:solidFill>
                  <a:schemeClr val="bg1">
                    <a:lumMod val="50000"/>
                  </a:schemeClr>
                </a:solidFill>
              </a:rPr>
              <a:t>-guided, </a:t>
            </a:r>
            <a:r>
              <a:rPr lang="en-US" sz="1400" i="1" dirty="0" err="1">
                <a:solidFill>
                  <a:schemeClr val="bg1">
                    <a:lumMod val="50000"/>
                  </a:schemeClr>
                </a:solidFill>
              </a:rPr>
              <a:t>wavefront</a:t>
            </a:r>
            <a:r>
              <a:rPr lang="en-US" sz="1400" i="1" dirty="0">
                <a:solidFill>
                  <a:schemeClr val="bg1">
                    <a:lumMod val="50000"/>
                  </a:schemeClr>
                </a:solidFill>
              </a:rPr>
              <a:t>-optimized and conventional approaches to ablation, there is one more. What is it?</a:t>
            </a:r>
          </a:p>
          <a:p>
            <a:r>
              <a:rPr lang="en-US" sz="1400" b="1" dirty="0">
                <a:solidFill>
                  <a:srgbClr val="0000FF"/>
                </a:solidFill>
              </a:rPr>
              <a:t>Topography-guided</a:t>
            </a:r>
            <a:r>
              <a:rPr lang="en-US" sz="1400" dirty="0">
                <a:solidFill>
                  <a:schemeClr val="bg1">
                    <a:lumMod val="50000"/>
                  </a:schemeClr>
                </a:solidFill>
              </a:rPr>
              <a:t>. For details on this and the other three approaches, see the slide set on </a:t>
            </a:r>
            <a:r>
              <a:rPr lang="en-US" sz="1400" i="1" dirty="0" err="1">
                <a:solidFill>
                  <a:schemeClr val="bg1">
                    <a:lumMod val="50000"/>
                  </a:schemeClr>
                </a:solidFill>
              </a:rPr>
              <a:t>Photoablative</a:t>
            </a:r>
            <a:r>
              <a:rPr lang="en-US" sz="1400" i="1" dirty="0">
                <a:solidFill>
                  <a:schemeClr val="bg1">
                    <a:lumMod val="50000"/>
                  </a:schemeClr>
                </a:solidFill>
              </a:rPr>
              <a:t> Refractive Surgery</a:t>
            </a:r>
            <a:r>
              <a:rPr lang="en-US" sz="1400" dirty="0">
                <a:solidFill>
                  <a:schemeClr val="bg1">
                    <a:lumMod val="50000"/>
                  </a:schemeClr>
                </a:solidFill>
              </a:rPr>
              <a:t>.</a:t>
            </a:r>
          </a:p>
        </p:txBody>
      </p:sp>
      <p:sp>
        <p:nvSpPr>
          <p:cNvPr id="15" name="Oval 14"/>
          <p:cNvSpPr/>
          <p:nvPr/>
        </p:nvSpPr>
        <p:spPr>
          <a:xfrm>
            <a:off x="152400" y="5294292"/>
            <a:ext cx="1828800" cy="47904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a:cxnSpLocks/>
          </p:cNvCxnSpPr>
          <p:nvPr/>
        </p:nvCxnSpPr>
        <p:spPr>
          <a:xfrm flipH="1">
            <a:off x="1524000" y="3547021"/>
            <a:ext cx="1524000" cy="17633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35789" y="3256205"/>
            <a:ext cx="4698779" cy="646331"/>
          </a:xfrm>
          <a:prstGeom prst="rect">
            <a:avLst/>
          </a:prstGeom>
          <a:solidFill>
            <a:schemeClr val="bg1">
              <a:lumMod val="95000"/>
            </a:schemeClr>
          </a:solidFill>
          <a:ln>
            <a:solidFill>
              <a:schemeClr val="tx1"/>
            </a:solidFill>
          </a:ln>
        </p:spPr>
        <p:txBody>
          <a:bodyPr wrap="square" rtlCol="0">
            <a:spAutoFit/>
          </a:bodyPr>
          <a:lstStyle/>
          <a:p>
            <a:pPr algn="ctr"/>
            <a:r>
              <a:rPr lang="en-US" dirty="0"/>
              <a:t>So, there are </a:t>
            </a:r>
            <a:r>
              <a:rPr lang="en-US" i="1" dirty="0"/>
              <a:t>four basic techniques </a:t>
            </a:r>
            <a:r>
              <a:rPr lang="en-US" dirty="0"/>
              <a:t>for performing </a:t>
            </a:r>
            <a:r>
              <a:rPr lang="en-US" dirty="0" err="1"/>
              <a:t>keratoablative</a:t>
            </a:r>
            <a:r>
              <a:rPr lang="en-US" dirty="0"/>
              <a:t> refractive surgery </a:t>
            </a:r>
          </a:p>
        </p:txBody>
      </p:sp>
    </p:spTree>
    <p:extLst>
      <p:ext uri="{BB962C8B-B14F-4D97-AF65-F5344CB8AC3E}">
        <p14:creationId xmlns:p14="http://schemas.microsoft.com/office/powerpoint/2010/main" val="2069233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0" y="4381500"/>
            <a:ext cx="4572000" cy="3810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447800" y="4762500"/>
            <a:ext cx="2362200" cy="3810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733800" y="3124200"/>
            <a:ext cx="4267200" cy="3810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447800" y="3505200"/>
            <a:ext cx="2286000" cy="3810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dirty="0"/>
              <a:t>Back in the day, only three aberrations        were addressed by clinicians:</a:t>
            </a:r>
          </a:p>
          <a:p>
            <a:pPr marL="344487" lvl="1" indent="0">
              <a:buNone/>
            </a:pPr>
            <a:r>
              <a:rPr lang="en-US" dirty="0"/>
              <a:t>1) </a:t>
            </a:r>
            <a:r>
              <a:rPr lang="en-US" dirty="0">
                <a:solidFill>
                  <a:srgbClr val="0000FF"/>
                </a:solidFill>
              </a:rPr>
              <a:t>Spherical error (</a:t>
            </a:r>
            <a:r>
              <a:rPr lang="en-US" dirty="0" err="1">
                <a:solidFill>
                  <a:srgbClr val="0000FF"/>
                </a:solidFill>
              </a:rPr>
              <a:t>ie</a:t>
            </a:r>
            <a:r>
              <a:rPr lang="en-US" dirty="0">
                <a:solidFill>
                  <a:srgbClr val="0000FF"/>
                </a:solidFill>
              </a:rPr>
              <a:t>, myopia/hyperopia)</a:t>
            </a:r>
          </a:p>
          <a:p>
            <a:pPr marL="344487" lvl="1" indent="0">
              <a:buNone/>
            </a:pPr>
            <a:r>
              <a:rPr lang="en-US" dirty="0"/>
              <a:t>2) </a:t>
            </a:r>
            <a:r>
              <a:rPr lang="en-US" dirty="0">
                <a:solidFill>
                  <a:srgbClr val="0000FF"/>
                </a:solidFill>
              </a:rPr>
              <a:t>Regular astigmatism</a:t>
            </a:r>
          </a:p>
          <a:p>
            <a:pPr lvl="2"/>
            <a:r>
              <a:rPr lang="en-US" i="1" dirty="0"/>
              <a:t>Regular</a:t>
            </a:r>
            <a:r>
              <a:rPr lang="en-US" dirty="0"/>
              <a:t> meaning </a:t>
            </a:r>
            <a:r>
              <a:rPr lang="en-US" dirty="0">
                <a:solidFill>
                  <a:srgbClr val="0000FF"/>
                </a:solidFill>
              </a:rPr>
              <a:t>‘that which can be corrected with cylindrical lenses’</a:t>
            </a:r>
          </a:p>
          <a:p>
            <a:pPr marL="344487" lvl="1" indent="0">
              <a:buNone/>
            </a:pPr>
            <a:r>
              <a:rPr lang="en-US" dirty="0"/>
              <a:t>3) </a:t>
            </a:r>
            <a:r>
              <a:rPr lang="en-US" dirty="0">
                <a:solidFill>
                  <a:srgbClr val="0000FF"/>
                </a:solidFill>
              </a:rPr>
              <a:t>Irregular astigmatism</a:t>
            </a:r>
          </a:p>
          <a:p>
            <a:pPr lvl="2"/>
            <a:r>
              <a:rPr lang="en-US" i="1" dirty="0"/>
              <a:t>Irregular</a:t>
            </a:r>
            <a:r>
              <a:rPr lang="en-US" dirty="0"/>
              <a:t> meaning </a:t>
            </a:r>
            <a:r>
              <a:rPr lang="en-US" dirty="0">
                <a:solidFill>
                  <a:srgbClr val="0000FF"/>
                </a:solidFill>
              </a:rPr>
              <a:t>‘that which </a:t>
            </a:r>
            <a:r>
              <a:rPr lang="en-US" b="1" dirty="0">
                <a:solidFill>
                  <a:srgbClr val="0000FF"/>
                </a:solidFill>
              </a:rPr>
              <a:t>can’t</a:t>
            </a:r>
            <a:r>
              <a:rPr lang="en-US" dirty="0">
                <a:solidFill>
                  <a:srgbClr val="0000FF"/>
                </a:solidFill>
              </a:rPr>
              <a:t> be corrected with cylindrical lenses’</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14</a:t>
            </a:fld>
            <a:endParaRPr lang="en-US" altLang="en-US"/>
          </a:p>
        </p:txBody>
      </p:sp>
    </p:spTree>
    <p:extLst>
      <p:ext uri="{BB962C8B-B14F-4D97-AF65-F5344CB8AC3E}">
        <p14:creationId xmlns:p14="http://schemas.microsoft.com/office/powerpoint/2010/main" val="2049608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733800" y="3124200"/>
            <a:ext cx="4267200" cy="3810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447800" y="3505200"/>
            <a:ext cx="2286000" cy="3810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810000" y="4381500"/>
            <a:ext cx="4572000" cy="3810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447800" y="4762500"/>
            <a:ext cx="2362200" cy="3810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dirty="0">
                <a:solidFill>
                  <a:schemeClr val="bg1">
                    <a:lumMod val="75000"/>
                  </a:schemeClr>
                </a:solidFill>
              </a:rPr>
              <a:t>Back in the day, only three aberrations        were addressed by clinicians:</a:t>
            </a:r>
          </a:p>
          <a:p>
            <a:pPr marL="344487" lvl="1" indent="0">
              <a:buNone/>
            </a:pPr>
            <a:r>
              <a:rPr lang="en-US" dirty="0">
                <a:solidFill>
                  <a:schemeClr val="bg1">
                    <a:lumMod val="75000"/>
                  </a:schemeClr>
                </a:solidFill>
              </a:rPr>
              <a:t>1) Spherical error (</a:t>
            </a:r>
            <a:r>
              <a:rPr lang="en-US" dirty="0" err="1">
                <a:solidFill>
                  <a:schemeClr val="bg1">
                    <a:lumMod val="75000"/>
                  </a:schemeClr>
                </a:solidFill>
              </a:rPr>
              <a:t>ie</a:t>
            </a:r>
            <a:r>
              <a:rPr lang="en-US" dirty="0">
                <a:solidFill>
                  <a:schemeClr val="bg1">
                    <a:lumMod val="75000"/>
                  </a:schemeClr>
                </a:solidFill>
              </a:rPr>
              <a:t>, myopia/hyperopia)</a:t>
            </a:r>
          </a:p>
          <a:p>
            <a:pPr marL="344487" lvl="1" indent="0">
              <a:buNone/>
            </a:pPr>
            <a:r>
              <a:rPr lang="en-US" dirty="0">
                <a:solidFill>
                  <a:schemeClr val="bg1">
                    <a:lumMod val="75000"/>
                  </a:schemeClr>
                </a:solidFill>
              </a:rPr>
              <a:t>2) Regular astigmatism</a:t>
            </a:r>
          </a:p>
          <a:p>
            <a:pPr lvl="2"/>
            <a:r>
              <a:rPr lang="en-US" i="1" dirty="0">
                <a:solidFill>
                  <a:schemeClr val="bg1">
                    <a:lumMod val="75000"/>
                  </a:schemeClr>
                </a:solidFill>
              </a:rPr>
              <a:t>Regular</a:t>
            </a:r>
            <a:r>
              <a:rPr lang="en-US" dirty="0">
                <a:solidFill>
                  <a:schemeClr val="bg1">
                    <a:lumMod val="75000"/>
                  </a:schemeClr>
                </a:solidFill>
              </a:rPr>
              <a:t> meaning ‘that which can be corrected with cylindrical lenses’</a:t>
            </a:r>
          </a:p>
          <a:p>
            <a:pPr marL="344487" lvl="1" indent="0">
              <a:buNone/>
            </a:pPr>
            <a:r>
              <a:rPr lang="en-US" dirty="0">
                <a:solidFill>
                  <a:srgbClr val="0000FF"/>
                </a:solidFill>
              </a:rPr>
              <a:t>3) Irregular astigmatism</a:t>
            </a:r>
          </a:p>
          <a:p>
            <a:pPr lvl="2"/>
            <a:r>
              <a:rPr lang="en-US" i="1" dirty="0"/>
              <a:t>Irregular</a:t>
            </a:r>
            <a:r>
              <a:rPr lang="en-US" dirty="0"/>
              <a:t> meaning </a:t>
            </a:r>
            <a:r>
              <a:rPr lang="en-US" dirty="0">
                <a:solidFill>
                  <a:srgbClr val="0000FF"/>
                </a:solidFill>
              </a:rPr>
              <a:t>‘that which </a:t>
            </a:r>
            <a:r>
              <a:rPr lang="en-US" b="1" dirty="0">
                <a:solidFill>
                  <a:srgbClr val="0000FF"/>
                </a:solidFill>
              </a:rPr>
              <a:t>can’t</a:t>
            </a:r>
            <a:r>
              <a:rPr lang="en-US" dirty="0">
                <a:solidFill>
                  <a:srgbClr val="0000FF"/>
                </a:solidFill>
              </a:rPr>
              <a:t> be corrected with cylindrical lenses’</a:t>
            </a:r>
          </a:p>
        </p:txBody>
      </p:sp>
      <p:sp>
        <p:nvSpPr>
          <p:cNvPr id="5" name="Oval 4"/>
          <p:cNvSpPr/>
          <p:nvPr/>
        </p:nvSpPr>
        <p:spPr>
          <a:xfrm>
            <a:off x="152399" y="3429000"/>
            <a:ext cx="8460969" cy="2057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33400" y="58674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(by glasses) even if they had been measureable</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15</a:t>
            </a:fld>
            <a:endParaRPr lang="en-US" altLang="en-US"/>
          </a:p>
        </p:txBody>
      </p:sp>
    </p:spTree>
    <p:extLst>
      <p:ext uri="{BB962C8B-B14F-4D97-AF65-F5344CB8AC3E}">
        <p14:creationId xmlns:p14="http://schemas.microsoft.com/office/powerpoint/2010/main" val="2241959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3" name="TextBox 2"/>
          <p:cNvSpPr txBox="1"/>
          <p:nvPr/>
        </p:nvSpPr>
        <p:spPr>
          <a:xfrm>
            <a:off x="1981200" y="2133600"/>
            <a:ext cx="1011815" cy="400110"/>
          </a:xfrm>
          <a:prstGeom prst="rect">
            <a:avLst/>
          </a:prstGeom>
          <a:noFill/>
        </p:spPr>
        <p:txBody>
          <a:bodyPr wrap="none" rtlCol="0">
            <a:spAutoFit/>
          </a:bodyPr>
          <a:lstStyle/>
          <a:p>
            <a:r>
              <a:rPr lang="en-US" sz="2000" dirty="0">
                <a:solidFill>
                  <a:srgbClr val="0000FF"/>
                </a:solidFill>
              </a:rPr>
              <a:t>Sphere</a:t>
            </a:r>
          </a:p>
        </p:txBody>
      </p:sp>
      <p:sp>
        <p:nvSpPr>
          <p:cNvPr id="4" name="TextBox 3"/>
          <p:cNvSpPr txBox="1"/>
          <p:nvPr/>
        </p:nvSpPr>
        <p:spPr>
          <a:xfrm>
            <a:off x="1920768" y="3276600"/>
            <a:ext cx="1127232" cy="400110"/>
          </a:xfrm>
          <a:prstGeom prst="rect">
            <a:avLst/>
          </a:prstGeom>
          <a:noFill/>
        </p:spPr>
        <p:txBody>
          <a:bodyPr wrap="none" rtlCol="0">
            <a:spAutoFit/>
          </a:bodyPr>
          <a:lstStyle/>
          <a:p>
            <a:r>
              <a:rPr lang="en-US" sz="2000" dirty="0">
                <a:solidFill>
                  <a:srgbClr val="0000FF"/>
                </a:solidFill>
              </a:rPr>
              <a:t>Cylinder</a:t>
            </a:r>
          </a:p>
        </p:txBody>
      </p:sp>
      <p:sp>
        <p:nvSpPr>
          <p:cNvPr id="5" name="TextBox 4"/>
          <p:cNvSpPr txBox="1"/>
          <p:nvPr/>
        </p:nvSpPr>
        <p:spPr>
          <a:xfrm>
            <a:off x="228600" y="3163669"/>
            <a:ext cx="1484702" cy="646331"/>
          </a:xfrm>
          <a:prstGeom prst="rect">
            <a:avLst/>
          </a:prstGeom>
          <a:noFill/>
        </p:spPr>
        <p:txBody>
          <a:bodyPr wrap="none" rtlCol="0">
            <a:spAutoFit/>
          </a:bodyPr>
          <a:lstStyle/>
          <a:p>
            <a:pPr algn="ctr"/>
            <a:r>
              <a:rPr lang="en-US" dirty="0"/>
              <a:t>‘Regular</a:t>
            </a:r>
          </a:p>
          <a:p>
            <a:pPr algn="ctr"/>
            <a:r>
              <a:rPr lang="en-US" dirty="0"/>
              <a:t>Astigmatism’</a:t>
            </a:r>
          </a:p>
        </p:txBody>
      </p:sp>
      <p:sp>
        <p:nvSpPr>
          <p:cNvPr id="6" name="TextBox 5"/>
          <p:cNvSpPr txBox="1"/>
          <p:nvPr/>
        </p:nvSpPr>
        <p:spPr>
          <a:xfrm>
            <a:off x="228600" y="5105400"/>
            <a:ext cx="1484702" cy="646331"/>
          </a:xfrm>
          <a:prstGeom prst="rect">
            <a:avLst/>
          </a:prstGeom>
          <a:noFill/>
        </p:spPr>
        <p:txBody>
          <a:bodyPr wrap="none" rtlCol="0">
            <a:spAutoFit/>
          </a:bodyPr>
          <a:lstStyle/>
          <a:p>
            <a:pPr algn="ctr"/>
            <a:r>
              <a:rPr lang="en-US" dirty="0"/>
              <a:t>‘Irregular</a:t>
            </a:r>
          </a:p>
          <a:p>
            <a:pPr algn="ctr"/>
            <a:r>
              <a:rPr lang="en-US" dirty="0"/>
              <a:t>Astigmatism’</a:t>
            </a:r>
          </a:p>
        </p:txBody>
      </p:sp>
      <p:sp>
        <p:nvSpPr>
          <p:cNvPr id="7" name="Left Brace 6"/>
          <p:cNvSpPr/>
          <p:nvPr/>
        </p:nvSpPr>
        <p:spPr>
          <a:xfrm>
            <a:off x="1713302" y="3239869"/>
            <a:ext cx="250645" cy="533400"/>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1696462" y="1290935"/>
            <a:ext cx="1616148" cy="461665"/>
          </a:xfrm>
          <a:prstGeom prst="rect">
            <a:avLst/>
          </a:prstGeom>
          <a:noFill/>
        </p:spPr>
        <p:txBody>
          <a:bodyPr wrap="none" rtlCol="0">
            <a:spAutoFit/>
          </a:bodyPr>
          <a:lstStyle/>
          <a:p>
            <a:r>
              <a:rPr lang="en-US" sz="2400" b="1" i="1" dirty="0"/>
              <a:t>Old Lingo</a:t>
            </a:r>
          </a:p>
        </p:txBody>
      </p:sp>
      <p:sp>
        <p:nvSpPr>
          <p:cNvPr id="21" name="TextBox 20"/>
          <p:cNvSpPr txBox="1"/>
          <p:nvPr/>
        </p:nvSpPr>
        <p:spPr>
          <a:xfrm>
            <a:off x="2133853" y="2438400"/>
            <a:ext cx="761747" cy="307777"/>
          </a:xfrm>
          <a:prstGeom prst="rect">
            <a:avLst/>
          </a:prstGeom>
          <a:noFill/>
        </p:spPr>
        <p:txBody>
          <a:bodyPr wrap="none" rtlCol="0">
            <a:spAutoFit/>
          </a:bodyPr>
          <a:lstStyle/>
          <a:p>
            <a:r>
              <a:rPr lang="en-US" sz="1400" dirty="0"/>
              <a:t>Myopia</a:t>
            </a:r>
          </a:p>
        </p:txBody>
      </p:sp>
      <p:sp>
        <p:nvSpPr>
          <p:cNvPr id="32" name="TextBox 31"/>
          <p:cNvSpPr txBox="1"/>
          <p:nvPr/>
        </p:nvSpPr>
        <p:spPr>
          <a:xfrm>
            <a:off x="2047405" y="2664023"/>
            <a:ext cx="1000595" cy="307777"/>
          </a:xfrm>
          <a:prstGeom prst="rect">
            <a:avLst/>
          </a:prstGeom>
          <a:noFill/>
        </p:spPr>
        <p:txBody>
          <a:bodyPr wrap="none" rtlCol="0">
            <a:spAutoFit/>
          </a:bodyPr>
          <a:lstStyle/>
          <a:p>
            <a:r>
              <a:rPr lang="en-US" sz="1400" dirty="0"/>
              <a:t>Hyperopia</a:t>
            </a:r>
          </a:p>
        </p:txBody>
      </p:sp>
      <p:sp>
        <p:nvSpPr>
          <p:cNvPr id="41" name="TextBox 40"/>
          <p:cNvSpPr txBox="1"/>
          <p:nvPr/>
        </p:nvSpPr>
        <p:spPr>
          <a:xfrm>
            <a:off x="1905000" y="4694872"/>
            <a:ext cx="1750800" cy="1477328"/>
          </a:xfrm>
          <a:prstGeom prst="rect">
            <a:avLst/>
          </a:prstGeom>
          <a:noFill/>
        </p:spPr>
        <p:txBody>
          <a:bodyPr wrap="none" rtlCol="0">
            <a:spAutoFit/>
          </a:bodyPr>
          <a:lstStyle/>
          <a:p>
            <a:pPr>
              <a:lnSpc>
                <a:spcPts val="1800"/>
              </a:lnSpc>
            </a:pPr>
            <a:r>
              <a:rPr lang="en-US" sz="1600" dirty="0">
                <a:solidFill>
                  <a:srgbClr val="0000FF"/>
                </a:solidFill>
              </a:rPr>
              <a:t>Any component</a:t>
            </a:r>
          </a:p>
          <a:p>
            <a:pPr>
              <a:lnSpc>
                <a:spcPts val="1800"/>
              </a:lnSpc>
            </a:pPr>
            <a:r>
              <a:rPr lang="en-US" sz="1600" dirty="0">
                <a:solidFill>
                  <a:srgbClr val="0000FF"/>
                </a:solidFill>
              </a:rPr>
              <a:t>of refractive error</a:t>
            </a:r>
          </a:p>
          <a:p>
            <a:pPr>
              <a:lnSpc>
                <a:spcPts val="1800"/>
              </a:lnSpc>
            </a:pPr>
            <a:r>
              <a:rPr lang="en-US" sz="1600" dirty="0">
                <a:solidFill>
                  <a:srgbClr val="0000FF"/>
                </a:solidFill>
              </a:rPr>
              <a:t>that could not be</a:t>
            </a:r>
          </a:p>
          <a:p>
            <a:pPr>
              <a:lnSpc>
                <a:spcPts val="1800"/>
              </a:lnSpc>
            </a:pPr>
            <a:r>
              <a:rPr lang="en-US" sz="1600" dirty="0">
                <a:solidFill>
                  <a:srgbClr val="0000FF"/>
                </a:solidFill>
              </a:rPr>
              <a:t>remediated with</a:t>
            </a:r>
          </a:p>
          <a:p>
            <a:pPr>
              <a:lnSpc>
                <a:spcPts val="1800"/>
              </a:lnSpc>
            </a:pPr>
            <a:r>
              <a:rPr lang="en-US" sz="1600" dirty="0">
                <a:solidFill>
                  <a:srgbClr val="0000FF"/>
                </a:solidFill>
              </a:rPr>
              <a:t>spherical and/or</a:t>
            </a:r>
          </a:p>
          <a:p>
            <a:pPr>
              <a:lnSpc>
                <a:spcPts val="1800"/>
              </a:lnSpc>
            </a:pPr>
            <a:r>
              <a:rPr lang="en-US" sz="1600" dirty="0">
                <a:solidFill>
                  <a:srgbClr val="0000FF"/>
                </a:solidFill>
              </a:rPr>
              <a:t>cylindrical lenses</a:t>
            </a:r>
          </a:p>
        </p:txBody>
      </p:sp>
      <p:sp>
        <p:nvSpPr>
          <p:cNvPr id="9" name="Slide Number Placeholder 8"/>
          <p:cNvSpPr>
            <a:spLocks noGrp="1"/>
          </p:cNvSpPr>
          <p:nvPr>
            <p:ph type="sldNum" sz="quarter" idx="12"/>
          </p:nvPr>
        </p:nvSpPr>
        <p:spPr/>
        <p:txBody>
          <a:bodyPr/>
          <a:lstStyle/>
          <a:p>
            <a:pPr>
              <a:defRPr/>
            </a:pPr>
            <a:fld id="{AA4EBA92-F27F-4AF1-A344-7473978F126B}" type="slidenum">
              <a:rPr lang="en-US" altLang="en-US" smtClean="0"/>
              <a:pPr>
                <a:defRPr/>
              </a:pPr>
              <a:t>16</a:t>
            </a:fld>
            <a:endParaRPr lang="en-US" altLang="en-US"/>
          </a:p>
        </p:txBody>
      </p:sp>
      <p:sp>
        <p:nvSpPr>
          <p:cNvPr id="10" name="Right Brace 9"/>
          <p:cNvSpPr/>
          <p:nvPr/>
        </p:nvSpPr>
        <p:spPr>
          <a:xfrm>
            <a:off x="4114800" y="2133600"/>
            <a:ext cx="304800" cy="4572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4398753" y="4004101"/>
            <a:ext cx="4343400" cy="830997"/>
          </a:xfrm>
          <a:prstGeom prst="rect">
            <a:avLst/>
          </a:prstGeom>
          <a:noFill/>
        </p:spPr>
        <p:txBody>
          <a:bodyPr wrap="square" rtlCol="0">
            <a:spAutoFit/>
          </a:bodyPr>
          <a:lstStyle/>
          <a:p>
            <a:r>
              <a:rPr lang="en-US" sz="2400" i="1" dirty="0"/>
              <a:t>This is how we thought of aberrations back in the day</a:t>
            </a:r>
          </a:p>
        </p:txBody>
      </p:sp>
      <p:sp>
        <p:nvSpPr>
          <p:cNvPr id="17" name="Left Brace 16"/>
          <p:cNvSpPr/>
          <p:nvPr/>
        </p:nvSpPr>
        <p:spPr>
          <a:xfrm>
            <a:off x="1656751" y="4220953"/>
            <a:ext cx="324449" cy="2408446"/>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407269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i="1" dirty="0" err="1">
                <a:solidFill>
                  <a:srgbClr val="0000FF"/>
                </a:solidFill>
              </a:rPr>
              <a:t>Wavefront</a:t>
            </a:r>
            <a:r>
              <a:rPr lang="en-US" i="1" dirty="0">
                <a:solidFill>
                  <a:srgbClr val="0000FF"/>
                </a:solidFill>
              </a:rPr>
              <a:t> analysis </a:t>
            </a:r>
            <a:r>
              <a:rPr lang="en-US" dirty="0"/>
              <a:t>did away with the first problem </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C3D0DB06-924B-45E5-94D1-6781A6646192}" type="slidenum">
              <a:rPr lang="en-US" altLang="en-US" smtClean="0"/>
              <a:pPr>
                <a:defRPr/>
              </a:pPr>
              <a:t>17</a:t>
            </a:fld>
            <a:endParaRPr lang="en-US" altLang="en-US"/>
          </a:p>
        </p:txBody>
      </p:sp>
      <p:sp>
        <p:nvSpPr>
          <p:cNvPr id="2" name="Rectangle 1"/>
          <p:cNvSpPr/>
          <p:nvPr/>
        </p:nvSpPr>
        <p:spPr>
          <a:xfrm>
            <a:off x="762000" y="1219200"/>
            <a:ext cx="3352800" cy="457200"/>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two words</a:t>
            </a:r>
          </a:p>
        </p:txBody>
      </p:sp>
      <p:sp>
        <p:nvSpPr>
          <p:cNvPr id="8" name="Arrow: Curved Right 7">
            <a:extLst>
              <a:ext uri="{FF2B5EF4-FFF2-40B4-BE49-F238E27FC236}">
                <a16:creationId xmlns:a16="http://schemas.microsoft.com/office/drawing/2014/main" id="{C0A1CC60-5CBD-6FF6-83EE-5749BB280299}"/>
              </a:ext>
            </a:extLst>
          </p:cNvPr>
          <p:cNvSpPr/>
          <p:nvPr/>
        </p:nvSpPr>
        <p:spPr>
          <a:xfrm>
            <a:off x="136379" y="1447800"/>
            <a:ext cx="446717" cy="4728861"/>
          </a:xfrm>
          <a:prstGeom prst="curvedRightArrow">
            <a:avLst>
              <a:gd name="adj1" fmla="val 24456"/>
              <a:gd name="adj2" fmla="val 64991"/>
              <a:gd name="adj3" fmla="val 30933"/>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43157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219200"/>
            <a:ext cx="33528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a:spLocks noGrp="1"/>
          </p:cNvSpPr>
          <p:nvPr>
            <p:ph idx="1"/>
          </p:nvPr>
        </p:nvSpPr>
        <p:spPr>
          <a:xfrm>
            <a:off x="381000" y="1143000"/>
            <a:ext cx="8610600" cy="5715000"/>
          </a:xfrm>
        </p:spPr>
        <p:txBody>
          <a:bodyPr/>
          <a:lstStyle/>
          <a:p>
            <a:r>
              <a:rPr lang="en-US" i="1" dirty="0" err="1">
                <a:solidFill>
                  <a:srgbClr val="0000FF"/>
                </a:solidFill>
              </a:rPr>
              <a:t>Wavefront</a:t>
            </a:r>
            <a:r>
              <a:rPr lang="en-US" i="1" dirty="0">
                <a:solidFill>
                  <a:srgbClr val="0000FF"/>
                </a:solidFill>
              </a:rPr>
              <a:t> analysis </a:t>
            </a:r>
            <a:r>
              <a:rPr lang="en-US" dirty="0"/>
              <a:t>did away with the first problem </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C3D0DB06-924B-45E5-94D1-6781A6646192}" type="slidenum">
              <a:rPr lang="en-US" altLang="en-US" smtClean="0"/>
              <a:pPr>
                <a:defRPr/>
              </a:pPr>
              <a:t>18</a:t>
            </a:fld>
            <a:endParaRPr lang="en-US" altLang="en-US"/>
          </a:p>
        </p:txBody>
      </p:sp>
      <p:sp>
        <p:nvSpPr>
          <p:cNvPr id="8" name="Rectangle 63"/>
          <p:cNvSpPr txBox="1">
            <a:spLocks noChangeArrowheads="1"/>
          </p:cNvSpPr>
          <p:nvPr/>
        </p:nvSpPr>
        <p:spPr bwMode="auto">
          <a:xfrm>
            <a:off x="457199" y="152400"/>
            <a:ext cx="7848601" cy="685800"/>
          </a:xfrm>
          <a:prstGeom prst="rect">
            <a:avLst/>
          </a:prstGeom>
          <a:solidFill>
            <a:schemeClr val="bg1"/>
          </a:solidFill>
          <a:ln>
            <a:noFill/>
          </a:ln>
          <a:effec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 </a:t>
            </a:r>
            <a:r>
              <a:rPr lang="en-US" dirty="0" err="1"/>
              <a:t>Wavefront</a:t>
            </a:r>
            <a:r>
              <a:rPr lang="en-US" dirty="0"/>
              <a:t> Analysis</a:t>
            </a:r>
            <a:endParaRPr lang="en-US" i="1" dirty="0"/>
          </a:p>
        </p:txBody>
      </p:sp>
      <p:sp>
        <p:nvSpPr>
          <p:cNvPr id="9" name="Arrow: Curved Right 8">
            <a:extLst>
              <a:ext uri="{FF2B5EF4-FFF2-40B4-BE49-F238E27FC236}">
                <a16:creationId xmlns:a16="http://schemas.microsoft.com/office/drawing/2014/main" id="{4A1E2C6B-654A-CD57-5AF9-69196C2C2344}"/>
              </a:ext>
            </a:extLst>
          </p:cNvPr>
          <p:cNvSpPr/>
          <p:nvPr/>
        </p:nvSpPr>
        <p:spPr>
          <a:xfrm>
            <a:off x="136379" y="1447800"/>
            <a:ext cx="446717" cy="4728861"/>
          </a:xfrm>
          <a:prstGeom prst="curvedRightArrow">
            <a:avLst>
              <a:gd name="adj1" fmla="val 24456"/>
              <a:gd name="adj2" fmla="val 64991"/>
              <a:gd name="adj3" fmla="val 30933"/>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3529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219200"/>
            <a:ext cx="33528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a:spLocks noGrp="1"/>
          </p:cNvSpPr>
          <p:nvPr>
            <p:ph idx="1"/>
          </p:nvPr>
        </p:nvSpPr>
        <p:spPr>
          <a:xfrm>
            <a:off x="381000" y="1143000"/>
            <a:ext cx="8610600" cy="5715000"/>
          </a:xfrm>
        </p:spPr>
        <p:txBody>
          <a:bodyPr/>
          <a:lstStyle/>
          <a:p>
            <a:r>
              <a:rPr lang="en-US" i="1" dirty="0" err="1">
                <a:solidFill>
                  <a:srgbClr val="0000FF"/>
                </a:solidFill>
              </a:rPr>
              <a:t>Wavefront</a:t>
            </a:r>
            <a:r>
              <a:rPr lang="en-US" i="1" dirty="0">
                <a:solidFill>
                  <a:srgbClr val="0000FF"/>
                </a:solidFill>
              </a:rPr>
              <a:t> analysis </a:t>
            </a:r>
            <a:r>
              <a:rPr lang="en-US" dirty="0"/>
              <a:t>did away with the first problem </a:t>
            </a:r>
          </a:p>
          <a:p>
            <a:pPr lvl="1"/>
            <a:r>
              <a:rPr lang="en-US" dirty="0"/>
              <a:t>Allows clinicians to identify/quantify many of the refractive problems previously consigned to the irregular-astigmatism wastebasket</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C3D0DB06-924B-45E5-94D1-6781A6646192}" type="slidenum">
              <a:rPr lang="en-US" altLang="en-US" smtClean="0"/>
              <a:pPr>
                <a:defRPr/>
              </a:pPr>
              <a:t>19</a:t>
            </a:fld>
            <a:endParaRPr lang="en-US" altLang="en-US"/>
          </a:p>
        </p:txBody>
      </p:sp>
      <p:sp>
        <p:nvSpPr>
          <p:cNvPr id="8" name="Rectangle 63"/>
          <p:cNvSpPr txBox="1">
            <a:spLocks noChangeArrowheads="1"/>
          </p:cNvSpPr>
          <p:nvPr/>
        </p:nvSpPr>
        <p:spPr bwMode="auto">
          <a:xfrm>
            <a:off x="457199" y="152400"/>
            <a:ext cx="7848601" cy="685800"/>
          </a:xfrm>
          <a:prstGeom prst="rect">
            <a:avLst/>
          </a:prstGeom>
          <a:solidFill>
            <a:schemeClr val="bg1"/>
          </a:solidFill>
          <a:ln>
            <a:noFill/>
          </a:ln>
          <a:effec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 </a:t>
            </a:r>
            <a:r>
              <a:rPr lang="en-US" dirty="0" err="1"/>
              <a:t>Wavefront</a:t>
            </a:r>
            <a:r>
              <a:rPr lang="en-US" dirty="0"/>
              <a:t> Analysis</a:t>
            </a:r>
            <a:endParaRPr lang="en-US" i="1" dirty="0"/>
          </a:p>
        </p:txBody>
      </p:sp>
      <p:sp>
        <p:nvSpPr>
          <p:cNvPr id="9" name="Arrow: Curved Right 8">
            <a:extLst>
              <a:ext uri="{FF2B5EF4-FFF2-40B4-BE49-F238E27FC236}">
                <a16:creationId xmlns:a16="http://schemas.microsoft.com/office/drawing/2014/main" id="{43E9E51F-0466-99EC-B6AC-301DEDEFEB97}"/>
              </a:ext>
            </a:extLst>
          </p:cNvPr>
          <p:cNvSpPr/>
          <p:nvPr/>
        </p:nvSpPr>
        <p:spPr>
          <a:xfrm>
            <a:off x="136379" y="1447800"/>
            <a:ext cx="446717" cy="4728861"/>
          </a:xfrm>
          <a:prstGeom prst="curvedRightArrow">
            <a:avLst>
              <a:gd name="adj1" fmla="val 24456"/>
              <a:gd name="adj2" fmla="val 64991"/>
              <a:gd name="adj3" fmla="val 30933"/>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18238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381000" y="1143000"/>
            <a:ext cx="8229600" cy="5638800"/>
          </a:xfrm>
        </p:spPr>
        <p:txBody>
          <a:bodyPr/>
          <a:lstStyle/>
          <a:p>
            <a:pPr eaLnBrk="1" hangingPunct="1"/>
            <a:r>
              <a:rPr lang="en-US" i="1" dirty="0"/>
              <a:t>Aberrations</a:t>
            </a:r>
            <a:r>
              <a:rPr lang="en-US" dirty="0"/>
              <a:t> are phenomena that degrade   the quality of the image formed by an optical system</a:t>
            </a:r>
          </a:p>
          <a:p>
            <a:pPr eaLnBrk="1" hangingPunct="1"/>
            <a:r>
              <a:rPr lang="en-US" dirty="0"/>
              <a:t>Degradation results when light rays from a given object-point </a:t>
            </a:r>
            <a:r>
              <a:rPr lang="en-US" dirty="0">
                <a:solidFill>
                  <a:srgbClr val="0000FF"/>
                </a:solidFill>
              </a:rPr>
              <a:t>fail to form a single sharp image</a:t>
            </a:r>
          </a:p>
        </p:txBody>
      </p:sp>
      <p:sp>
        <p:nvSpPr>
          <p:cNvPr id="4099" name="Rectangle 4"/>
          <p:cNvSpPr>
            <a:spLocks noGrp="1" noChangeArrowheads="1"/>
          </p:cNvSpPr>
          <p:nvPr>
            <p:ph type="title"/>
          </p:nvPr>
        </p:nvSpPr>
        <p:spPr>
          <a:xfrm>
            <a:off x="457200" y="152400"/>
            <a:ext cx="7543800" cy="685800"/>
          </a:xfrm>
          <a:noFill/>
        </p:spPr>
        <p:txBody>
          <a:bodyPr/>
          <a:lstStyle/>
          <a:p>
            <a:pPr eaLnBrk="1" hangingPunct="1"/>
            <a:r>
              <a:rPr lang="en-US"/>
              <a:t>Aberrations</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2</a:t>
            </a:fld>
            <a:endParaRPr lang="en-US" altLang="en-US"/>
          </a:p>
        </p:txBody>
      </p:sp>
      <p:sp>
        <p:nvSpPr>
          <p:cNvPr id="3" name="Rectangle 2"/>
          <p:cNvSpPr/>
          <p:nvPr/>
        </p:nvSpPr>
        <p:spPr>
          <a:xfrm>
            <a:off x="3886200" y="3124200"/>
            <a:ext cx="4495800" cy="457200"/>
          </a:xfrm>
          <a:prstGeom prst="rect">
            <a:avLst/>
          </a:prstGeom>
          <a:solidFill>
            <a:srgbClr val="CCE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62000" y="3581400"/>
            <a:ext cx="1143000" cy="457200"/>
          </a:xfrm>
          <a:prstGeom prst="rect">
            <a:avLst/>
          </a:prstGeom>
          <a:solidFill>
            <a:srgbClr val="CCE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8569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219200"/>
            <a:ext cx="33528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a:spLocks noGrp="1"/>
          </p:cNvSpPr>
          <p:nvPr>
            <p:ph idx="1"/>
          </p:nvPr>
        </p:nvSpPr>
        <p:spPr>
          <a:xfrm>
            <a:off x="381000" y="1143000"/>
            <a:ext cx="8610600" cy="5715000"/>
          </a:xfrm>
        </p:spPr>
        <p:txBody>
          <a:bodyPr/>
          <a:lstStyle/>
          <a:p>
            <a:r>
              <a:rPr lang="en-US" i="1" dirty="0" err="1">
                <a:solidFill>
                  <a:srgbClr val="0000FF"/>
                </a:solidFill>
              </a:rPr>
              <a:t>Wavefront</a:t>
            </a:r>
            <a:r>
              <a:rPr lang="en-US" i="1" dirty="0">
                <a:solidFill>
                  <a:srgbClr val="0000FF"/>
                </a:solidFill>
              </a:rPr>
              <a:t> analysis </a:t>
            </a:r>
            <a:r>
              <a:rPr lang="en-US" dirty="0"/>
              <a:t>did away with the first problem </a:t>
            </a:r>
          </a:p>
          <a:p>
            <a:pPr lvl="1"/>
            <a:r>
              <a:rPr lang="en-US" dirty="0"/>
              <a:t>Allows clinicians to identify/quantify many of the refractive problems previously consigned to the irregular-astigmatism wastebasket</a:t>
            </a:r>
          </a:p>
          <a:p>
            <a:pPr lvl="1"/>
            <a:r>
              <a:rPr lang="en-US" dirty="0"/>
              <a:t>Several different technologies for measuring the </a:t>
            </a:r>
            <a:r>
              <a:rPr lang="en-US" dirty="0" err="1"/>
              <a:t>wavefront</a:t>
            </a:r>
            <a:r>
              <a:rPr lang="en-US" dirty="0"/>
              <a:t> have been developed, but one dominates current clinical practice:                                          The </a:t>
            </a:r>
            <a:r>
              <a:rPr lang="en-US" i="1" dirty="0">
                <a:solidFill>
                  <a:srgbClr val="0000FF"/>
                </a:solidFill>
              </a:rPr>
              <a:t>Hartmann-Shack </a:t>
            </a:r>
            <a:r>
              <a:rPr lang="en-US" i="1" dirty="0" err="1">
                <a:solidFill>
                  <a:srgbClr val="0000FF"/>
                </a:solidFill>
              </a:rPr>
              <a:t>wavefront</a:t>
            </a:r>
            <a:r>
              <a:rPr lang="en-US" i="1" dirty="0">
                <a:solidFill>
                  <a:srgbClr val="0000FF"/>
                </a:solidFill>
              </a:rPr>
              <a:t> sensor</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C3D0DB06-924B-45E5-94D1-6781A6646192}" type="slidenum">
              <a:rPr lang="en-US" altLang="en-US" smtClean="0"/>
              <a:pPr>
                <a:defRPr/>
              </a:pPr>
              <a:t>20</a:t>
            </a:fld>
            <a:endParaRPr lang="en-US" altLang="en-US"/>
          </a:p>
        </p:txBody>
      </p:sp>
      <p:sp>
        <p:nvSpPr>
          <p:cNvPr id="8" name="Rectangle 7"/>
          <p:cNvSpPr/>
          <p:nvPr/>
        </p:nvSpPr>
        <p:spPr>
          <a:xfrm>
            <a:off x="1752600" y="4648200"/>
            <a:ext cx="5265107" cy="381000"/>
          </a:xfrm>
          <a:prstGeom prst="rect">
            <a:avLst/>
          </a:prstGeom>
          <a:solidFill>
            <a:srgbClr val="CC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3"/>
          <p:cNvSpPr txBox="1">
            <a:spLocks noChangeArrowheads="1"/>
          </p:cNvSpPr>
          <p:nvPr/>
        </p:nvSpPr>
        <p:spPr bwMode="auto">
          <a:xfrm>
            <a:off x="457199" y="152400"/>
            <a:ext cx="7848601" cy="685800"/>
          </a:xfrm>
          <a:prstGeom prst="rect">
            <a:avLst/>
          </a:prstGeom>
          <a:solidFill>
            <a:schemeClr val="bg1"/>
          </a:solidFill>
          <a:ln>
            <a:noFill/>
          </a:ln>
          <a:effec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 </a:t>
            </a:r>
            <a:r>
              <a:rPr lang="en-US" dirty="0" err="1"/>
              <a:t>Wavefront</a:t>
            </a:r>
            <a:r>
              <a:rPr lang="en-US" dirty="0"/>
              <a:t> Analysis</a:t>
            </a:r>
            <a:endParaRPr lang="en-US" i="1" dirty="0"/>
          </a:p>
        </p:txBody>
      </p:sp>
      <p:sp>
        <p:nvSpPr>
          <p:cNvPr id="10" name="Arrow: Curved Right 9">
            <a:extLst>
              <a:ext uri="{FF2B5EF4-FFF2-40B4-BE49-F238E27FC236}">
                <a16:creationId xmlns:a16="http://schemas.microsoft.com/office/drawing/2014/main" id="{D8AFC365-7B54-AE7A-9B21-1A4B6A1CBFC0}"/>
              </a:ext>
            </a:extLst>
          </p:cNvPr>
          <p:cNvSpPr/>
          <p:nvPr/>
        </p:nvSpPr>
        <p:spPr>
          <a:xfrm>
            <a:off x="136379" y="1447800"/>
            <a:ext cx="446717" cy="4728861"/>
          </a:xfrm>
          <a:prstGeom prst="curvedRightArrow">
            <a:avLst>
              <a:gd name="adj1" fmla="val 24456"/>
              <a:gd name="adj2" fmla="val 64991"/>
              <a:gd name="adj3" fmla="val 30933"/>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91329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52600" y="4648200"/>
            <a:ext cx="5265107" cy="381000"/>
          </a:xfrm>
          <a:prstGeom prst="rect">
            <a:avLst/>
          </a:prstGeom>
          <a:solidFill>
            <a:srgbClr val="CC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762000" y="1219200"/>
            <a:ext cx="33528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a:spLocks noGrp="1"/>
          </p:cNvSpPr>
          <p:nvPr>
            <p:ph idx="1"/>
          </p:nvPr>
        </p:nvSpPr>
        <p:spPr>
          <a:xfrm>
            <a:off x="381000" y="1143000"/>
            <a:ext cx="8610600" cy="5715000"/>
          </a:xfrm>
        </p:spPr>
        <p:txBody>
          <a:bodyPr/>
          <a:lstStyle/>
          <a:p>
            <a:r>
              <a:rPr lang="en-US" i="1" dirty="0" err="1">
                <a:solidFill>
                  <a:srgbClr val="0000FF"/>
                </a:solidFill>
              </a:rPr>
              <a:t>Wavefront</a:t>
            </a:r>
            <a:r>
              <a:rPr lang="en-US" i="1" dirty="0">
                <a:solidFill>
                  <a:srgbClr val="0000FF"/>
                </a:solidFill>
              </a:rPr>
              <a:t> analysis </a:t>
            </a:r>
            <a:r>
              <a:rPr lang="en-US" dirty="0"/>
              <a:t>did away with the first problem </a:t>
            </a:r>
          </a:p>
          <a:p>
            <a:pPr lvl="1"/>
            <a:r>
              <a:rPr lang="en-US" dirty="0"/>
              <a:t>Allows clinicians to identify/quantify many of the refractive problems previously consigned to the irregular-astigmatism wastebasket</a:t>
            </a:r>
          </a:p>
          <a:p>
            <a:pPr lvl="1"/>
            <a:r>
              <a:rPr lang="en-US" dirty="0"/>
              <a:t>Several different technologies for measuring the </a:t>
            </a:r>
            <a:r>
              <a:rPr lang="en-US" dirty="0" err="1"/>
              <a:t>wavefront</a:t>
            </a:r>
            <a:r>
              <a:rPr lang="en-US" dirty="0"/>
              <a:t> have been developed, but one dominates current clinical practice:                                          The </a:t>
            </a:r>
            <a:r>
              <a:rPr lang="en-US" i="1" dirty="0">
                <a:solidFill>
                  <a:srgbClr val="0000FF"/>
                </a:solidFill>
              </a:rPr>
              <a:t>Hartmann-Shack </a:t>
            </a:r>
            <a:r>
              <a:rPr lang="en-US" i="1" dirty="0" err="1">
                <a:solidFill>
                  <a:srgbClr val="0000FF"/>
                </a:solidFill>
              </a:rPr>
              <a:t>wavefront</a:t>
            </a:r>
            <a:r>
              <a:rPr lang="en-US" i="1" dirty="0">
                <a:solidFill>
                  <a:srgbClr val="0000FF"/>
                </a:solidFill>
              </a:rPr>
              <a:t> sensor</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C3D0DB06-924B-45E5-94D1-6781A6646192}" type="slidenum">
              <a:rPr lang="en-US" altLang="en-US" smtClean="0"/>
              <a:pPr>
                <a:defRPr/>
              </a:pPr>
              <a:t>21</a:t>
            </a:fld>
            <a:endParaRPr lang="en-US" altLang="en-US"/>
          </a:p>
        </p:txBody>
      </p:sp>
      <p:sp>
        <p:nvSpPr>
          <p:cNvPr id="9" name="Rectangle 63"/>
          <p:cNvSpPr txBox="1">
            <a:spLocks noChangeArrowheads="1"/>
          </p:cNvSpPr>
          <p:nvPr/>
        </p:nvSpPr>
        <p:spPr bwMode="auto">
          <a:xfrm>
            <a:off x="457199" y="152400"/>
            <a:ext cx="7848601" cy="685800"/>
          </a:xfrm>
          <a:prstGeom prst="rect">
            <a:avLst/>
          </a:prstGeom>
          <a:solidFill>
            <a:schemeClr val="bg1"/>
          </a:solidFill>
          <a:ln>
            <a:noFill/>
          </a:ln>
          <a:effec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 </a:t>
            </a:r>
            <a:r>
              <a:rPr lang="en-US" dirty="0" err="1"/>
              <a:t>Wavefront</a:t>
            </a:r>
            <a:r>
              <a:rPr lang="en-US" dirty="0"/>
              <a:t> Analysis</a:t>
            </a:r>
            <a:endParaRPr lang="en-US" i="1" dirty="0"/>
          </a:p>
        </p:txBody>
      </p:sp>
      <p:sp>
        <p:nvSpPr>
          <p:cNvPr id="10" name="Arrow: Curved Right 9">
            <a:extLst>
              <a:ext uri="{FF2B5EF4-FFF2-40B4-BE49-F238E27FC236}">
                <a16:creationId xmlns:a16="http://schemas.microsoft.com/office/drawing/2014/main" id="{34015D8B-98CF-1614-C9BC-16DF819480C8}"/>
              </a:ext>
            </a:extLst>
          </p:cNvPr>
          <p:cNvSpPr/>
          <p:nvPr/>
        </p:nvSpPr>
        <p:spPr>
          <a:xfrm>
            <a:off x="136379" y="1447800"/>
            <a:ext cx="446717" cy="4728861"/>
          </a:xfrm>
          <a:prstGeom prst="curvedRightArrow">
            <a:avLst>
              <a:gd name="adj1" fmla="val 24456"/>
              <a:gd name="adj2" fmla="val 64991"/>
              <a:gd name="adj3" fmla="val 30933"/>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71311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52600" y="4648200"/>
            <a:ext cx="5265107" cy="381000"/>
          </a:xfrm>
          <a:prstGeom prst="rect">
            <a:avLst/>
          </a:prstGeom>
          <a:solidFill>
            <a:srgbClr val="CC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762000" y="1219200"/>
            <a:ext cx="33528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63"/>
          <p:cNvSpPr txBox="1">
            <a:spLocks noChangeArrowheads="1"/>
          </p:cNvSpPr>
          <p:nvPr/>
        </p:nvSpPr>
        <p:spPr bwMode="auto">
          <a:xfrm>
            <a:off x="457199" y="152400"/>
            <a:ext cx="7848601" cy="685800"/>
          </a:xfrm>
          <a:prstGeom prst="rect">
            <a:avLst/>
          </a:prstGeom>
          <a:solidFill>
            <a:schemeClr val="bg1"/>
          </a:solidFill>
          <a:ln>
            <a:noFill/>
          </a:ln>
          <a:effec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 </a:t>
            </a:r>
            <a:r>
              <a:rPr lang="en-US" dirty="0" err="1"/>
              <a:t>Wavefront</a:t>
            </a:r>
            <a:r>
              <a:rPr lang="en-US" dirty="0"/>
              <a:t> Analysis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i="1" dirty="0" err="1">
                <a:solidFill>
                  <a:schemeClr val="bg1">
                    <a:lumMod val="75000"/>
                  </a:schemeClr>
                </a:solidFill>
              </a:rPr>
              <a:t>Wavefront</a:t>
            </a:r>
            <a:r>
              <a:rPr lang="en-US" i="1" dirty="0">
                <a:solidFill>
                  <a:schemeClr val="bg1">
                    <a:lumMod val="75000"/>
                  </a:schemeClr>
                </a:solidFill>
              </a:rPr>
              <a:t> analysis </a:t>
            </a:r>
            <a:r>
              <a:rPr lang="en-US" dirty="0">
                <a:solidFill>
                  <a:schemeClr val="bg1">
                    <a:lumMod val="75000"/>
                  </a:schemeClr>
                </a:solidFill>
              </a:rPr>
              <a:t>did away with the first problem </a:t>
            </a:r>
          </a:p>
          <a:p>
            <a:pPr lvl="1"/>
            <a:r>
              <a:rPr lang="en-US" dirty="0">
                <a:solidFill>
                  <a:schemeClr val="bg1">
                    <a:lumMod val="75000"/>
                  </a:schemeClr>
                </a:solidFill>
              </a:rPr>
              <a:t>Allows clinicians to identify/quantify many of the refractive problems previously consigned to the irregular-astigmatism wastebasket</a:t>
            </a:r>
          </a:p>
          <a:p>
            <a:pPr lvl="1"/>
            <a:r>
              <a:rPr lang="en-US" dirty="0">
                <a:solidFill>
                  <a:schemeClr val="bg1">
                    <a:lumMod val="75000"/>
                  </a:schemeClr>
                </a:solidFill>
              </a:rPr>
              <a:t>Several different technologies for measuring the </a:t>
            </a:r>
            <a:r>
              <a:rPr lang="en-US" dirty="0" err="1">
                <a:solidFill>
                  <a:schemeClr val="bg1">
                    <a:lumMod val="75000"/>
                  </a:schemeClr>
                </a:solidFill>
              </a:rPr>
              <a:t>wavefront</a:t>
            </a:r>
            <a:r>
              <a:rPr lang="en-US" dirty="0">
                <a:solidFill>
                  <a:schemeClr val="bg1">
                    <a:lumMod val="75000"/>
                  </a:schemeClr>
                </a:solidFill>
              </a:rPr>
              <a:t> have been developed, but one dominates current clinical practice:                                          </a:t>
            </a:r>
            <a:r>
              <a:rPr lang="en-US" dirty="0"/>
              <a:t>The </a:t>
            </a:r>
            <a:r>
              <a:rPr lang="en-US" b="1" i="1" dirty="0">
                <a:solidFill>
                  <a:srgbClr val="0000FF"/>
                </a:solidFill>
              </a:rPr>
              <a:t>Hartmann-Shack </a:t>
            </a:r>
            <a:r>
              <a:rPr lang="en-US" b="1" i="1" dirty="0" err="1">
                <a:solidFill>
                  <a:srgbClr val="0000FF"/>
                </a:solidFill>
              </a:rPr>
              <a:t>wavefront</a:t>
            </a:r>
            <a:r>
              <a:rPr lang="en-US" b="1" i="1" dirty="0">
                <a:solidFill>
                  <a:srgbClr val="0000FF"/>
                </a:solidFill>
              </a:rPr>
              <a:t> sensor</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C3D0DB06-924B-45E5-94D1-6781A6646192}" type="slidenum">
              <a:rPr lang="en-US" altLang="en-US" smtClean="0"/>
              <a:pPr>
                <a:defRPr/>
              </a:pPr>
              <a:t>22</a:t>
            </a:fld>
            <a:endParaRPr lang="en-US" altLang="en-US"/>
          </a:p>
        </p:txBody>
      </p:sp>
      <p:sp>
        <p:nvSpPr>
          <p:cNvPr id="10" name="Arrow: Curved Right 9">
            <a:extLst>
              <a:ext uri="{FF2B5EF4-FFF2-40B4-BE49-F238E27FC236}">
                <a16:creationId xmlns:a16="http://schemas.microsoft.com/office/drawing/2014/main" id="{4A4AC5DE-5D5B-ED99-3F8E-3580411B7F4D}"/>
              </a:ext>
            </a:extLst>
          </p:cNvPr>
          <p:cNvSpPr/>
          <p:nvPr/>
        </p:nvSpPr>
        <p:spPr>
          <a:xfrm>
            <a:off x="136379" y="1447800"/>
            <a:ext cx="446717" cy="4728861"/>
          </a:xfrm>
          <a:prstGeom prst="curvedRightArrow">
            <a:avLst>
              <a:gd name="adj1" fmla="val 24456"/>
              <a:gd name="adj2" fmla="val 64991"/>
              <a:gd name="adj3" fmla="val 30933"/>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52401" y="1143000"/>
            <a:ext cx="8839199" cy="3108543"/>
          </a:xfrm>
          <a:prstGeom prst="rect">
            <a:avLst/>
          </a:prstGeom>
          <a:solidFill>
            <a:schemeClr val="accent5">
              <a:lumMod val="75000"/>
            </a:schemeClr>
          </a:solidFill>
        </p:spPr>
        <p:txBody>
          <a:bodyPr wrap="square" rtlCol="0">
            <a:spAutoFit/>
          </a:bodyPr>
          <a:lstStyle/>
          <a:p>
            <a:r>
              <a:rPr lang="en-US" sz="1400" i="1" dirty="0">
                <a:solidFill>
                  <a:srgbClr val="0000FF"/>
                </a:solidFill>
              </a:rPr>
              <a:t>How does the Hartmann-Shack </a:t>
            </a:r>
            <a:r>
              <a:rPr lang="en-US" sz="1400" i="1" dirty="0" err="1">
                <a:solidFill>
                  <a:srgbClr val="0000FF"/>
                </a:solidFill>
              </a:rPr>
              <a:t>wavefront</a:t>
            </a:r>
            <a:r>
              <a:rPr lang="en-US" sz="1400" i="1" dirty="0">
                <a:solidFill>
                  <a:srgbClr val="0000FF"/>
                </a:solidFill>
              </a:rPr>
              <a:t> sensor (HSWS) work?</a:t>
            </a:r>
            <a:endParaRPr lang="en-US" sz="1400" i="1" dirty="0">
              <a:solidFill>
                <a:schemeClr val="accent5">
                  <a:lumMod val="75000"/>
                </a:schemeClr>
              </a:solidFill>
            </a:endParaRPr>
          </a:p>
          <a:p>
            <a:r>
              <a:rPr lang="en-US" sz="1400" dirty="0">
                <a:solidFill>
                  <a:schemeClr val="accent5">
                    <a:lumMod val="75000"/>
                  </a:schemeClr>
                </a:solidFill>
              </a:rPr>
              <a:t>Essentially, by reversing the function of the eye. Instead of treating the eye as a light-gathering device, it treats the eye as a light-emitting device. It then analyzes the </a:t>
            </a:r>
            <a:r>
              <a:rPr lang="en-US" sz="1400" dirty="0" err="1">
                <a:solidFill>
                  <a:schemeClr val="accent5">
                    <a:lumMod val="75000"/>
                  </a:schemeClr>
                </a:solidFill>
              </a:rPr>
              <a:t>wavefront</a:t>
            </a:r>
            <a:r>
              <a:rPr lang="en-US" sz="1400" dirty="0">
                <a:solidFill>
                  <a:schemeClr val="accent5">
                    <a:lumMod val="75000"/>
                  </a:schemeClr>
                </a:solidFill>
              </a:rPr>
              <a:t> of light emitted by the eye with respect to how ‘pure’ (</a:t>
            </a:r>
            <a:r>
              <a:rPr lang="en-US" sz="1400" dirty="0" err="1">
                <a:solidFill>
                  <a:schemeClr val="accent5">
                    <a:lumMod val="75000"/>
                  </a:schemeClr>
                </a:solidFill>
              </a:rPr>
              <a:t>ie</a:t>
            </a:r>
            <a:r>
              <a:rPr lang="en-US" sz="1400" dirty="0">
                <a:solidFill>
                  <a:schemeClr val="accent5">
                    <a:lumMod val="75000"/>
                  </a:schemeClr>
                </a:solidFill>
              </a:rPr>
              <a:t>, how uniform and free of warpage) it is.</a:t>
            </a:r>
          </a:p>
          <a:p>
            <a:endParaRPr lang="en-US" sz="1400" i="1" dirty="0">
              <a:solidFill>
                <a:schemeClr val="accent5">
                  <a:lumMod val="75000"/>
                </a:schemeClr>
              </a:solidFill>
            </a:endParaRPr>
          </a:p>
          <a:p>
            <a:r>
              <a:rPr lang="en-US" sz="1400" i="1" dirty="0">
                <a:solidFill>
                  <a:schemeClr val="accent5">
                    <a:lumMod val="75000"/>
                  </a:schemeClr>
                </a:solidFill>
              </a:rPr>
              <a:t>How does the HSWS turn the eye into a light-emitting device?</a:t>
            </a:r>
          </a:p>
          <a:p>
            <a:r>
              <a:rPr lang="en-US" sz="1400" dirty="0">
                <a:solidFill>
                  <a:schemeClr val="accent5">
                    <a:lumMod val="75000"/>
                  </a:schemeClr>
                </a:solidFill>
              </a:rPr>
              <a:t>By firing a low-power laser at the fovea, which reflects off the fovea. This reflected light then passes through the focusing structures of the eye (</a:t>
            </a:r>
            <a:r>
              <a:rPr lang="en-US" sz="1400" dirty="0" err="1">
                <a:solidFill>
                  <a:schemeClr val="accent5">
                    <a:lumMod val="75000"/>
                  </a:schemeClr>
                </a:solidFill>
              </a:rPr>
              <a:t>ie</a:t>
            </a:r>
            <a:r>
              <a:rPr lang="en-US" sz="1400" dirty="0">
                <a:solidFill>
                  <a:schemeClr val="accent5">
                    <a:lumMod val="75000"/>
                  </a:schemeClr>
                </a:solidFill>
              </a:rPr>
              <a:t>, the lens and cornea, and leaves the eye. </a:t>
            </a:r>
          </a:p>
          <a:p>
            <a:endParaRPr lang="en-US" sz="1400" i="1" dirty="0">
              <a:solidFill>
                <a:schemeClr val="accent5">
                  <a:lumMod val="75000"/>
                </a:schemeClr>
              </a:solidFill>
            </a:endParaRPr>
          </a:p>
          <a:p>
            <a:r>
              <a:rPr lang="en-US" sz="1400" i="1" dirty="0">
                <a:solidFill>
                  <a:schemeClr val="accent5">
                    <a:lumMod val="75000"/>
                  </a:schemeClr>
                </a:solidFill>
              </a:rPr>
              <a:t>OK, so the HSWS turns the eye into a flashlight of sorts. How does this allow for identification and quantification of aberrations?</a:t>
            </a:r>
          </a:p>
          <a:p>
            <a:r>
              <a:rPr lang="en-US" sz="1400" dirty="0">
                <a:solidFill>
                  <a:schemeClr val="accent5">
                    <a:lumMod val="75000"/>
                  </a:schemeClr>
                </a:solidFill>
              </a:rPr>
              <a:t>The HSWS contains an array of sensors that measure the ‘emitted’ light. If the refracting structures of the eye were perfect (</a:t>
            </a:r>
            <a:r>
              <a:rPr lang="en-US" sz="1400" dirty="0" err="1">
                <a:solidFill>
                  <a:schemeClr val="accent5">
                    <a:lumMod val="75000"/>
                  </a:schemeClr>
                </a:solidFill>
              </a:rPr>
              <a:t>ie</a:t>
            </a:r>
            <a:r>
              <a:rPr lang="en-US" sz="1400" dirty="0">
                <a:solidFill>
                  <a:schemeClr val="accent5">
                    <a:lumMod val="75000"/>
                  </a:schemeClr>
                </a:solidFill>
              </a:rPr>
              <a:t>, aberration-free), the </a:t>
            </a:r>
            <a:r>
              <a:rPr lang="en-US" sz="1400" dirty="0" err="1">
                <a:solidFill>
                  <a:schemeClr val="accent5">
                    <a:lumMod val="75000"/>
                  </a:schemeClr>
                </a:solidFill>
              </a:rPr>
              <a:t>wavefront</a:t>
            </a:r>
            <a:r>
              <a:rPr lang="en-US" sz="1400" dirty="0">
                <a:solidFill>
                  <a:schemeClr val="accent5">
                    <a:lumMod val="75000"/>
                  </a:schemeClr>
                </a:solidFill>
              </a:rPr>
              <a:t> of the emitted light would be perfectly flat; any deviation from flatness represents aberration, which in turn reflects imperfections in the eye’s focusing structures. </a:t>
            </a:r>
          </a:p>
        </p:txBody>
      </p:sp>
    </p:spTree>
    <p:extLst>
      <p:ext uri="{BB962C8B-B14F-4D97-AF65-F5344CB8AC3E}">
        <p14:creationId xmlns:p14="http://schemas.microsoft.com/office/powerpoint/2010/main" val="2828476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52600" y="4648200"/>
            <a:ext cx="5265107" cy="381000"/>
          </a:xfrm>
          <a:prstGeom prst="rect">
            <a:avLst/>
          </a:prstGeom>
          <a:solidFill>
            <a:srgbClr val="CC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762000" y="1219200"/>
            <a:ext cx="33528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63"/>
          <p:cNvSpPr txBox="1">
            <a:spLocks noChangeArrowheads="1"/>
          </p:cNvSpPr>
          <p:nvPr/>
        </p:nvSpPr>
        <p:spPr bwMode="auto">
          <a:xfrm>
            <a:off x="457199" y="152400"/>
            <a:ext cx="7848601" cy="685800"/>
          </a:xfrm>
          <a:prstGeom prst="rect">
            <a:avLst/>
          </a:prstGeom>
          <a:solidFill>
            <a:schemeClr val="bg1"/>
          </a:solidFill>
          <a:ln>
            <a:noFill/>
          </a:ln>
          <a:effec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 </a:t>
            </a:r>
            <a:r>
              <a:rPr lang="en-US" dirty="0" err="1"/>
              <a:t>Wavefront</a:t>
            </a:r>
            <a:r>
              <a:rPr lang="en-US" dirty="0"/>
              <a:t> Analysis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i="1" dirty="0" err="1">
                <a:solidFill>
                  <a:schemeClr val="bg1">
                    <a:lumMod val="75000"/>
                  </a:schemeClr>
                </a:solidFill>
              </a:rPr>
              <a:t>Wavefront</a:t>
            </a:r>
            <a:r>
              <a:rPr lang="en-US" i="1" dirty="0">
                <a:solidFill>
                  <a:schemeClr val="bg1">
                    <a:lumMod val="75000"/>
                  </a:schemeClr>
                </a:solidFill>
              </a:rPr>
              <a:t> analysis </a:t>
            </a:r>
            <a:r>
              <a:rPr lang="en-US" dirty="0">
                <a:solidFill>
                  <a:schemeClr val="bg1">
                    <a:lumMod val="75000"/>
                  </a:schemeClr>
                </a:solidFill>
              </a:rPr>
              <a:t>did away with the first problem </a:t>
            </a:r>
          </a:p>
          <a:p>
            <a:pPr lvl="1"/>
            <a:r>
              <a:rPr lang="en-US" dirty="0">
                <a:solidFill>
                  <a:schemeClr val="bg1">
                    <a:lumMod val="75000"/>
                  </a:schemeClr>
                </a:solidFill>
              </a:rPr>
              <a:t>Allows clinicians to identify/quantify many of the refractive problems previously consigned to the irregular-astigmatism wastebasket</a:t>
            </a:r>
          </a:p>
          <a:p>
            <a:pPr lvl="1"/>
            <a:r>
              <a:rPr lang="en-US" dirty="0">
                <a:solidFill>
                  <a:schemeClr val="bg1">
                    <a:lumMod val="75000"/>
                  </a:schemeClr>
                </a:solidFill>
              </a:rPr>
              <a:t>Several different technologies for measuring the </a:t>
            </a:r>
            <a:r>
              <a:rPr lang="en-US" dirty="0" err="1">
                <a:solidFill>
                  <a:schemeClr val="bg1">
                    <a:lumMod val="75000"/>
                  </a:schemeClr>
                </a:solidFill>
              </a:rPr>
              <a:t>wavefront</a:t>
            </a:r>
            <a:r>
              <a:rPr lang="en-US" dirty="0">
                <a:solidFill>
                  <a:schemeClr val="bg1">
                    <a:lumMod val="75000"/>
                  </a:schemeClr>
                </a:solidFill>
              </a:rPr>
              <a:t> have been developed, but one dominates current clinical practice:                                          </a:t>
            </a:r>
            <a:r>
              <a:rPr lang="en-US" dirty="0"/>
              <a:t>The </a:t>
            </a:r>
            <a:r>
              <a:rPr lang="en-US" b="1" i="1" dirty="0">
                <a:solidFill>
                  <a:srgbClr val="0000FF"/>
                </a:solidFill>
              </a:rPr>
              <a:t>Hartmann-Shack </a:t>
            </a:r>
            <a:r>
              <a:rPr lang="en-US" b="1" i="1" dirty="0" err="1">
                <a:solidFill>
                  <a:srgbClr val="0000FF"/>
                </a:solidFill>
              </a:rPr>
              <a:t>wavefront</a:t>
            </a:r>
            <a:r>
              <a:rPr lang="en-US" b="1" i="1" dirty="0">
                <a:solidFill>
                  <a:srgbClr val="0000FF"/>
                </a:solidFill>
              </a:rPr>
              <a:t> sensor</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C3D0DB06-924B-45E5-94D1-6781A6646192}" type="slidenum">
              <a:rPr lang="en-US" altLang="en-US" smtClean="0"/>
              <a:pPr>
                <a:defRPr/>
              </a:pPr>
              <a:t>23</a:t>
            </a:fld>
            <a:endParaRPr lang="en-US" altLang="en-US"/>
          </a:p>
        </p:txBody>
      </p:sp>
      <p:sp>
        <p:nvSpPr>
          <p:cNvPr id="10" name="Arrow: Curved Right 9">
            <a:extLst>
              <a:ext uri="{FF2B5EF4-FFF2-40B4-BE49-F238E27FC236}">
                <a16:creationId xmlns:a16="http://schemas.microsoft.com/office/drawing/2014/main" id="{55B4E433-9324-D2FD-32B8-1B553EC61115}"/>
              </a:ext>
            </a:extLst>
          </p:cNvPr>
          <p:cNvSpPr/>
          <p:nvPr/>
        </p:nvSpPr>
        <p:spPr>
          <a:xfrm>
            <a:off x="136379" y="1447800"/>
            <a:ext cx="446717" cy="4728861"/>
          </a:xfrm>
          <a:prstGeom prst="curvedRightArrow">
            <a:avLst>
              <a:gd name="adj1" fmla="val 24456"/>
              <a:gd name="adj2" fmla="val 64991"/>
              <a:gd name="adj3" fmla="val 30933"/>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52401" y="1143000"/>
            <a:ext cx="8839199" cy="3108543"/>
          </a:xfrm>
          <a:prstGeom prst="rect">
            <a:avLst/>
          </a:prstGeom>
          <a:solidFill>
            <a:schemeClr val="accent5">
              <a:lumMod val="75000"/>
            </a:schemeClr>
          </a:solidFill>
        </p:spPr>
        <p:txBody>
          <a:bodyPr wrap="square" rtlCol="0">
            <a:spAutoFit/>
          </a:bodyPr>
          <a:lstStyle/>
          <a:p>
            <a:r>
              <a:rPr lang="en-US" sz="1400" i="1" dirty="0">
                <a:solidFill>
                  <a:srgbClr val="0000FF"/>
                </a:solidFill>
              </a:rPr>
              <a:t>How does the Hartmann-Shack </a:t>
            </a:r>
            <a:r>
              <a:rPr lang="en-US" sz="1400" i="1" dirty="0" err="1">
                <a:solidFill>
                  <a:srgbClr val="0000FF"/>
                </a:solidFill>
              </a:rPr>
              <a:t>wavefront</a:t>
            </a:r>
            <a:r>
              <a:rPr lang="en-US" sz="1400" i="1" dirty="0">
                <a:solidFill>
                  <a:srgbClr val="0000FF"/>
                </a:solidFill>
              </a:rPr>
              <a:t> sensor (HSWS) work?</a:t>
            </a:r>
          </a:p>
          <a:p>
            <a:r>
              <a:rPr lang="en-US" sz="1400" dirty="0">
                <a:solidFill>
                  <a:srgbClr val="0000FF"/>
                </a:solidFill>
              </a:rPr>
              <a:t>Essentially, by reversing the function of the eye. Instead of treating the eye as a light-gathering device, it treats the eye as a light-</a:t>
            </a:r>
            <a:r>
              <a:rPr lang="en-US" sz="1400" b="1" dirty="0">
                <a:solidFill>
                  <a:srgbClr val="0000FF"/>
                </a:solidFill>
              </a:rPr>
              <a:t>emitting</a:t>
            </a:r>
            <a:r>
              <a:rPr lang="en-US" sz="1400" dirty="0">
                <a:solidFill>
                  <a:srgbClr val="0000FF"/>
                </a:solidFill>
              </a:rPr>
              <a:t> device. It then analyzes the </a:t>
            </a:r>
            <a:r>
              <a:rPr lang="en-US" sz="1400" dirty="0" err="1">
                <a:solidFill>
                  <a:srgbClr val="0000FF"/>
                </a:solidFill>
              </a:rPr>
              <a:t>wavefront</a:t>
            </a:r>
            <a:r>
              <a:rPr lang="en-US" sz="1400" dirty="0">
                <a:solidFill>
                  <a:srgbClr val="0000FF"/>
                </a:solidFill>
              </a:rPr>
              <a:t> of light emitted by the eye with respect to how ‘pure’ (</a:t>
            </a:r>
            <a:r>
              <a:rPr lang="en-US" sz="1400" dirty="0" err="1">
                <a:solidFill>
                  <a:srgbClr val="0000FF"/>
                </a:solidFill>
              </a:rPr>
              <a:t>ie</a:t>
            </a:r>
            <a:r>
              <a:rPr lang="en-US" sz="1400" dirty="0">
                <a:solidFill>
                  <a:srgbClr val="0000FF"/>
                </a:solidFill>
              </a:rPr>
              <a:t>, how uniform and free of warpage) it is.</a:t>
            </a:r>
            <a:endParaRPr lang="en-US" sz="1400" dirty="0">
              <a:solidFill>
                <a:schemeClr val="accent5">
                  <a:lumMod val="75000"/>
                </a:schemeClr>
              </a:solidFill>
            </a:endParaRPr>
          </a:p>
          <a:p>
            <a:endParaRPr lang="en-US" sz="1400" i="1" dirty="0">
              <a:solidFill>
                <a:schemeClr val="accent5">
                  <a:lumMod val="75000"/>
                </a:schemeClr>
              </a:solidFill>
            </a:endParaRPr>
          </a:p>
          <a:p>
            <a:r>
              <a:rPr lang="en-US" sz="1400" i="1" dirty="0">
                <a:solidFill>
                  <a:schemeClr val="accent5">
                    <a:lumMod val="75000"/>
                  </a:schemeClr>
                </a:solidFill>
              </a:rPr>
              <a:t>How does the HSWS turn the eye into a light-emitting device?</a:t>
            </a:r>
          </a:p>
          <a:p>
            <a:r>
              <a:rPr lang="en-US" sz="1400" dirty="0">
                <a:solidFill>
                  <a:schemeClr val="accent5">
                    <a:lumMod val="75000"/>
                  </a:schemeClr>
                </a:solidFill>
              </a:rPr>
              <a:t>By firing a low-power laser at the fovea, which reflects off the fovea. This reflected light then passes through the focusing structures of the eye (</a:t>
            </a:r>
            <a:r>
              <a:rPr lang="en-US" sz="1400" dirty="0" err="1">
                <a:solidFill>
                  <a:schemeClr val="accent5">
                    <a:lumMod val="75000"/>
                  </a:schemeClr>
                </a:solidFill>
              </a:rPr>
              <a:t>ie</a:t>
            </a:r>
            <a:r>
              <a:rPr lang="en-US" sz="1400" dirty="0">
                <a:solidFill>
                  <a:schemeClr val="accent5">
                    <a:lumMod val="75000"/>
                  </a:schemeClr>
                </a:solidFill>
              </a:rPr>
              <a:t>, the lens and cornea, and leaves the eye. </a:t>
            </a:r>
          </a:p>
          <a:p>
            <a:endParaRPr lang="en-US" sz="1400" i="1" dirty="0">
              <a:solidFill>
                <a:schemeClr val="accent5">
                  <a:lumMod val="75000"/>
                </a:schemeClr>
              </a:solidFill>
            </a:endParaRPr>
          </a:p>
          <a:p>
            <a:r>
              <a:rPr lang="en-US" sz="1400" i="1" dirty="0">
                <a:solidFill>
                  <a:schemeClr val="accent5">
                    <a:lumMod val="75000"/>
                  </a:schemeClr>
                </a:solidFill>
              </a:rPr>
              <a:t>OK, so the HSWS turns the eye into a flashlight of sorts. How does this allow for identification and quantification of aberrations?</a:t>
            </a:r>
          </a:p>
          <a:p>
            <a:r>
              <a:rPr lang="en-US" sz="1400" dirty="0">
                <a:solidFill>
                  <a:schemeClr val="accent5">
                    <a:lumMod val="75000"/>
                  </a:schemeClr>
                </a:solidFill>
              </a:rPr>
              <a:t>The HSWS contains an array of sensors that measure the ‘emitted’ light. If the refracting structures of the eye were perfect (</a:t>
            </a:r>
            <a:r>
              <a:rPr lang="en-US" sz="1400" dirty="0" err="1">
                <a:solidFill>
                  <a:schemeClr val="accent5">
                    <a:lumMod val="75000"/>
                  </a:schemeClr>
                </a:solidFill>
              </a:rPr>
              <a:t>ie</a:t>
            </a:r>
            <a:r>
              <a:rPr lang="en-US" sz="1400" dirty="0">
                <a:solidFill>
                  <a:schemeClr val="accent5">
                    <a:lumMod val="75000"/>
                  </a:schemeClr>
                </a:solidFill>
              </a:rPr>
              <a:t>, aberration-free), the </a:t>
            </a:r>
            <a:r>
              <a:rPr lang="en-US" sz="1400" dirty="0" err="1">
                <a:solidFill>
                  <a:schemeClr val="accent5">
                    <a:lumMod val="75000"/>
                  </a:schemeClr>
                </a:solidFill>
              </a:rPr>
              <a:t>wavefront</a:t>
            </a:r>
            <a:r>
              <a:rPr lang="en-US" sz="1400" dirty="0">
                <a:solidFill>
                  <a:schemeClr val="accent5">
                    <a:lumMod val="75000"/>
                  </a:schemeClr>
                </a:solidFill>
              </a:rPr>
              <a:t> of the emitted light would be perfectly flat; any deviation from flatness represents aberration, which in turn reflects imperfections in the eye’s focusing structures. </a:t>
            </a:r>
          </a:p>
        </p:txBody>
      </p:sp>
    </p:spTree>
    <p:extLst>
      <p:ext uri="{BB962C8B-B14F-4D97-AF65-F5344CB8AC3E}">
        <p14:creationId xmlns:p14="http://schemas.microsoft.com/office/powerpoint/2010/main" val="1840267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52600" y="4648200"/>
            <a:ext cx="5265107" cy="381000"/>
          </a:xfrm>
          <a:prstGeom prst="rect">
            <a:avLst/>
          </a:prstGeom>
          <a:solidFill>
            <a:srgbClr val="CC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762000" y="1219200"/>
            <a:ext cx="33528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63"/>
          <p:cNvSpPr txBox="1">
            <a:spLocks noChangeArrowheads="1"/>
          </p:cNvSpPr>
          <p:nvPr/>
        </p:nvSpPr>
        <p:spPr bwMode="auto">
          <a:xfrm>
            <a:off x="457199" y="152400"/>
            <a:ext cx="7848601" cy="685800"/>
          </a:xfrm>
          <a:prstGeom prst="rect">
            <a:avLst/>
          </a:prstGeom>
          <a:solidFill>
            <a:schemeClr val="bg1"/>
          </a:solidFill>
          <a:ln>
            <a:noFill/>
          </a:ln>
          <a:effec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 </a:t>
            </a:r>
            <a:r>
              <a:rPr lang="en-US" dirty="0" err="1"/>
              <a:t>Wavefront</a:t>
            </a:r>
            <a:r>
              <a:rPr lang="en-US" dirty="0"/>
              <a:t> Analysis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i="1" dirty="0" err="1">
                <a:solidFill>
                  <a:schemeClr val="bg1">
                    <a:lumMod val="75000"/>
                  </a:schemeClr>
                </a:solidFill>
              </a:rPr>
              <a:t>Wavefront</a:t>
            </a:r>
            <a:r>
              <a:rPr lang="en-US" i="1" dirty="0">
                <a:solidFill>
                  <a:schemeClr val="bg1">
                    <a:lumMod val="75000"/>
                  </a:schemeClr>
                </a:solidFill>
              </a:rPr>
              <a:t> analysis </a:t>
            </a:r>
            <a:r>
              <a:rPr lang="en-US" dirty="0">
                <a:solidFill>
                  <a:schemeClr val="bg1">
                    <a:lumMod val="75000"/>
                  </a:schemeClr>
                </a:solidFill>
              </a:rPr>
              <a:t>did away with the first problem </a:t>
            </a:r>
          </a:p>
          <a:p>
            <a:pPr lvl="1"/>
            <a:r>
              <a:rPr lang="en-US" dirty="0">
                <a:solidFill>
                  <a:schemeClr val="bg1">
                    <a:lumMod val="75000"/>
                  </a:schemeClr>
                </a:solidFill>
              </a:rPr>
              <a:t>Allows clinicians to identify/quantify many of the refractive problems previously consigned to the irregular-astigmatism wastebasket</a:t>
            </a:r>
          </a:p>
          <a:p>
            <a:pPr lvl="1"/>
            <a:r>
              <a:rPr lang="en-US" dirty="0">
                <a:solidFill>
                  <a:schemeClr val="bg1">
                    <a:lumMod val="75000"/>
                  </a:schemeClr>
                </a:solidFill>
              </a:rPr>
              <a:t>Several different technologies for measuring the </a:t>
            </a:r>
            <a:r>
              <a:rPr lang="en-US" dirty="0" err="1">
                <a:solidFill>
                  <a:schemeClr val="bg1">
                    <a:lumMod val="75000"/>
                  </a:schemeClr>
                </a:solidFill>
              </a:rPr>
              <a:t>wavefront</a:t>
            </a:r>
            <a:r>
              <a:rPr lang="en-US" dirty="0">
                <a:solidFill>
                  <a:schemeClr val="bg1">
                    <a:lumMod val="75000"/>
                  </a:schemeClr>
                </a:solidFill>
              </a:rPr>
              <a:t> have been developed, but one dominates current clinical practice:                                          </a:t>
            </a:r>
            <a:r>
              <a:rPr lang="en-US" dirty="0"/>
              <a:t>The </a:t>
            </a:r>
            <a:r>
              <a:rPr lang="en-US" b="1" i="1" dirty="0">
                <a:solidFill>
                  <a:srgbClr val="0000FF"/>
                </a:solidFill>
              </a:rPr>
              <a:t>Hartmann-Shack </a:t>
            </a:r>
            <a:r>
              <a:rPr lang="en-US" b="1" i="1" dirty="0" err="1">
                <a:solidFill>
                  <a:srgbClr val="0000FF"/>
                </a:solidFill>
              </a:rPr>
              <a:t>wavefront</a:t>
            </a:r>
            <a:r>
              <a:rPr lang="en-US" b="1" i="1" dirty="0">
                <a:solidFill>
                  <a:srgbClr val="0000FF"/>
                </a:solidFill>
              </a:rPr>
              <a:t> sensor</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C3D0DB06-924B-45E5-94D1-6781A6646192}" type="slidenum">
              <a:rPr lang="en-US" altLang="en-US" smtClean="0"/>
              <a:pPr>
                <a:defRPr/>
              </a:pPr>
              <a:t>24</a:t>
            </a:fld>
            <a:endParaRPr lang="en-US" altLang="en-US"/>
          </a:p>
        </p:txBody>
      </p:sp>
      <p:sp>
        <p:nvSpPr>
          <p:cNvPr id="10" name="Arrow: Curved Right 9">
            <a:extLst>
              <a:ext uri="{FF2B5EF4-FFF2-40B4-BE49-F238E27FC236}">
                <a16:creationId xmlns:a16="http://schemas.microsoft.com/office/drawing/2014/main" id="{818290ED-6004-8771-AFA7-CB4CB7A22F98}"/>
              </a:ext>
            </a:extLst>
          </p:cNvPr>
          <p:cNvSpPr/>
          <p:nvPr/>
        </p:nvSpPr>
        <p:spPr>
          <a:xfrm>
            <a:off x="136379" y="1447800"/>
            <a:ext cx="446717" cy="4728861"/>
          </a:xfrm>
          <a:prstGeom prst="curvedRightArrow">
            <a:avLst>
              <a:gd name="adj1" fmla="val 24456"/>
              <a:gd name="adj2" fmla="val 64991"/>
              <a:gd name="adj3" fmla="val 30933"/>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52401" y="1143000"/>
            <a:ext cx="8839199" cy="3108543"/>
          </a:xfrm>
          <a:prstGeom prst="rect">
            <a:avLst/>
          </a:prstGeom>
          <a:solidFill>
            <a:schemeClr val="accent5">
              <a:lumMod val="75000"/>
            </a:schemeClr>
          </a:solidFill>
        </p:spPr>
        <p:txBody>
          <a:bodyPr wrap="square" rtlCol="0">
            <a:spAutoFit/>
          </a:bodyPr>
          <a:lstStyle/>
          <a:p>
            <a:r>
              <a:rPr lang="en-US" sz="1400" i="1" dirty="0">
                <a:solidFill>
                  <a:srgbClr val="0000FF"/>
                </a:solidFill>
              </a:rPr>
              <a:t>How does the Hartmann-Shack </a:t>
            </a:r>
            <a:r>
              <a:rPr lang="en-US" sz="1400" i="1" dirty="0" err="1">
                <a:solidFill>
                  <a:srgbClr val="0000FF"/>
                </a:solidFill>
              </a:rPr>
              <a:t>wavefront</a:t>
            </a:r>
            <a:r>
              <a:rPr lang="en-US" sz="1400" i="1" dirty="0">
                <a:solidFill>
                  <a:srgbClr val="0000FF"/>
                </a:solidFill>
              </a:rPr>
              <a:t> sensor (HSWS) work?</a:t>
            </a:r>
          </a:p>
          <a:p>
            <a:r>
              <a:rPr lang="en-US" sz="1400" dirty="0">
                <a:solidFill>
                  <a:srgbClr val="0000FF"/>
                </a:solidFill>
              </a:rPr>
              <a:t>Essentially, by reversing the function of the eye. Instead of treating the eye as a light-gathering device, it treats the eye as a light-</a:t>
            </a:r>
            <a:r>
              <a:rPr lang="en-US" sz="1400" b="1" dirty="0">
                <a:solidFill>
                  <a:srgbClr val="0000FF"/>
                </a:solidFill>
              </a:rPr>
              <a:t>emitting</a:t>
            </a:r>
            <a:r>
              <a:rPr lang="en-US" sz="1400" dirty="0">
                <a:solidFill>
                  <a:srgbClr val="0000FF"/>
                </a:solidFill>
              </a:rPr>
              <a:t> device. It then analyzes the </a:t>
            </a:r>
            <a:r>
              <a:rPr lang="en-US" sz="1400" dirty="0" err="1">
                <a:solidFill>
                  <a:srgbClr val="0000FF"/>
                </a:solidFill>
              </a:rPr>
              <a:t>wavefront</a:t>
            </a:r>
            <a:r>
              <a:rPr lang="en-US" sz="1400" dirty="0">
                <a:solidFill>
                  <a:srgbClr val="0000FF"/>
                </a:solidFill>
              </a:rPr>
              <a:t> of light emitted by the eye with respect to how ‘pure’ (</a:t>
            </a:r>
            <a:r>
              <a:rPr lang="en-US" sz="1400" dirty="0" err="1">
                <a:solidFill>
                  <a:srgbClr val="0000FF"/>
                </a:solidFill>
              </a:rPr>
              <a:t>ie</a:t>
            </a:r>
            <a:r>
              <a:rPr lang="en-US" sz="1400" dirty="0">
                <a:solidFill>
                  <a:srgbClr val="0000FF"/>
                </a:solidFill>
              </a:rPr>
              <a:t>, how uniform and free of warpage) it is.</a:t>
            </a:r>
          </a:p>
          <a:p>
            <a:endParaRPr lang="en-US" sz="1400" i="1" dirty="0">
              <a:solidFill>
                <a:srgbClr val="0000FF"/>
              </a:solidFill>
            </a:endParaRPr>
          </a:p>
          <a:p>
            <a:r>
              <a:rPr lang="en-US" sz="1400" i="1" dirty="0">
                <a:solidFill>
                  <a:srgbClr val="0000FF"/>
                </a:solidFill>
              </a:rPr>
              <a:t>How does the HSWS turn the eye into a light-emitting device?</a:t>
            </a:r>
            <a:endParaRPr lang="en-US" sz="1400" i="1" dirty="0">
              <a:solidFill>
                <a:schemeClr val="accent5">
                  <a:lumMod val="75000"/>
                </a:schemeClr>
              </a:solidFill>
            </a:endParaRPr>
          </a:p>
          <a:p>
            <a:r>
              <a:rPr lang="en-US" sz="1400" dirty="0">
                <a:solidFill>
                  <a:schemeClr val="accent5">
                    <a:lumMod val="75000"/>
                  </a:schemeClr>
                </a:solidFill>
              </a:rPr>
              <a:t>By firing a low-power laser at the fovea, which reflects off the fovea. This reflected light then passes through the focusing structures of the eye (</a:t>
            </a:r>
            <a:r>
              <a:rPr lang="en-US" sz="1400" dirty="0" err="1">
                <a:solidFill>
                  <a:schemeClr val="accent5">
                    <a:lumMod val="75000"/>
                  </a:schemeClr>
                </a:solidFill>
              </a:rPr>
              <a:t>ie</a:t>
            </a:r>
            <a:r>
              <a:rPr lang="en-US" sz="1400" dirty="0">
                <a:solidFill>
                  <a:schemeClr val="accent5">
                    <a:lumMod val="75000"/>
                  </a:schemeClr>
                </a:solidFill>
              </a:rPr>
              <a:t>, the lens and cornea, and leaves the eye. </a:t>
            </a:r>
          </a:p>
          <a:p>
            <a:endParaRPr lang="en-US" sz="1400" i="1" dirty="0">
              <a:solidFill>
                <a:schemeClr val="accent5">
                  <a:lumMod val="75000"/>
                </a:schemeClr>
              </a:solidFill>
            </a:endParaRPr>
          </a:p>
          <a:p>
            <a:r>
              <a:rPr lang="en-US" sz="1400" i="1" dirty="0">
                <a:solidFill>
                  <a:schemeClr val="accent5">
                    <a:lumMod val="75000"/>
                  </a:schemeClr>
                </a:solidFill>
              </a:rPr>
              <a:t>OK, so the HSWS turns the eye into a flashlight of sorts. How does this allow for identification and quantification of aberrations?</a:t>
            </a:r>
          </a:p>
          <a:p>
            <a:r>
              <a:rPr lang="en-US" sz="1400" dirty="0">
                <a:solidFill>
                  <a:schemeClr val="accent5">
                    <a:lumMod val="75000"/>
                  </a:schemeClr>
                </a:solidFill>
              </a:rPr>
              <a:t>The HSWS contains an array of sensors that measure the ‘emitted’ light. If the refracting structures of the eye were perfect (</a:t>
            </a:r>
            <a:r>
              <a:rPr lang="en-US" sz="1400" dirty="0" err="1">
                <a:solidFill>
                  <a:schemeClr val="accent5">
                    <a:lumMod val="75000"/>
                  </a:schemeClr>
                </a:solidFill>
              </a:rPr>
              <a:t>ie</a:t>
            </a:r>
            <a:r>
              <a:rPr lang="en-US" sz="1400" dirty="0">
                <a:solidFill>
                  <a:schemeClr val="accent5">
                    <a:lumMod val="75000"/>
                  </a:schemeClr>
                </a:solidFill>
              </a:rPr>
              <a:t>, aberration-free), the </a:t>
            </a:r>
            <a:r>
              <a:rPr lang="en-US" sz="1400" dirty="0" err="1">
                <a:solidFill>
                  <a:schemeClr val="accent5">
                    <a:lumMod val="75000"/>
                  </a:schemeClr>
                </a:solidFill>
              </a:rPr>
              <a:t>wavefront</a:t>
            </a:r>
            <a:r>
              <a:rPr lang="en-US" sz="1400" dirty="0">
                <a:solidFill>
                  <a:schemeClr val="accent5">
                    <a:lumMod val="75000"/>
                  </a:schemeClr>
                </a:solidFill>
              </a:rPr>
              <a:t> of the emitted light would be perfectly flat; any deviation from flatness represents aberration, which in turn reflects imperfections in the eye’s focusing structures. </a:t>
            </a:r>
          </a:p>
        </p:txBody>
      </p:sp>
    </p:spTree>
    <p:extLst>
      <p:ext uri="{BB962C8B-B14F-4D97-AF65-F5344CB8AC3E}">
        <p14:creationId xmlns:p14="http://schemas.microsoft.com/office/powerpoint/2010/main" val="1439511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52600" y="4648200"/>
            <a:ext cx="5265107" cy="381000"/>
          </a:xfrm>
          <a:prstGeom prst="rect">
            <a:avLst/>
          </a:prstGeom>
          <a:solidFill>
            <a:srgbClr val="CC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762000" y="1219200"/>
            <a:ext cx="33528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63"/>
          <p:cNvSpPr txBox="1">
            <a:spLocks noChangeArrowheads="1"/>
          </p:cNvSpPr>
          <p:nvPr/>
        </p:nvSpPr>
        <p:spPr bwMode="auto">
          <a:xfrm>
            <a:off x="457199" y="152400"/>
            <a:ext cx="7848601" cy="685800"/>
          </a:xfrm>
          <a:prstGeom prst="rect">
            <a:avLst/>
          </a:prstGeom>
          <a:solidFill>
            <a:schemeClr val="bg1"/>
          </a:solidFill>
          <a:ln>
            <a:noFill/>
          </a:ln>
          <a:effec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 </a:t>
            </a:r>
            <a:r>
              <a:rPr lang="en-US" dirty="0" err="1"/>
              <a:t>Wavefront</a:t>
            </a:r>
            <a:r>
              <a:rPr lang="en-US" dirty="0"/>
              <a:t> Analysis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i="1" dirty="0" err="1">
                <a:solidFill>
                  <a:schemeClr val="bg1">
                    <a:lumMod val="75000"/>
                  </a:schemeClr>
                </a:solidFill>
              </a:rPr>
              <a:t>Wavefront</a:t>
            </a:r>
            <a:r>
              <a:rPr lang="en-US" i="1" dirty="0">
                <a:solidFill>
                  <a:schemeClr val="bg1">
                    <a:lumMod val="75000"/>
                  </a:schemeClr>
                </a:solidFill>
              </a:rPr>
              <a:t> analysis </a:t>
            </a:r>
            <a:r>
              <a:rPr lang="en-US" dirty="0">
                <a:solidFill>
                  <a:schemeClr val="bg1">
                    <a:lumMod val="75000"/>
                  </a:schemeClr>
                </a:solidFill>
              </a:rPr>
              <a:t>did away with the first problem </a:t>
            </a:r>
          </a:p>
          <a:p>
            <a:pPr lvl="1"/>
            <a:r>
              <a:rPr lang="en-US" dirty="0">
                <a:solidFill>
                  <a:schemeClr val="bg1">
                    <a:lumMod val="75000"/>
                  </a:schemeClr>
                </a:solidFill>
              </a:rPr>
              <a:t>Allows clinicians to identify/quantify many of the refractive problems previously consigned to the irregular-astigmatism wastebasket</a:t>
            </a:r>
          </a:p>
          <a:p>
            <a:pPr lvl="1"/>
            <a:r>
              <a:rPr lang="en-US" dirty="0">
                <a:solidFill>
                  <a:schemeClr val="bg1">
                    <a:lumMod val="75000"/>
                  </a:schemeClr>
                </a:solidFill>
              </a:rPr>
              <a:t>Several different technologies for measuring the </a:t>
            </a:r>
            <a:r>
              <a:rPr lang="en-US" dirty="0" err="1">
                <a:solidFill>
                  <a:schemeClr val="bg1">
                    <a:lumMod val="75000"/>
                  </a:schemeClr>
                </a:solidFill>
              </a:rPr>
              <a:t>wavefront</a:t>
            </a:r>
            <a:r>
              <a:rPr lang="en-US" dirty="0">
                <a:solidFill>
                  <a:schemeClr val="bg1">
                    <a:lumMod val="75000"/>
                  </a:schemeClr>
                </a:solidFill>
              </a:rPr>
              <a:t> have been developed, but one dominates current clinical practice:                                          </a:t>
            </a:r>
            <a:r>
              <a:rPr lang="en-US" dirty="0"/>
              <a:t>The </a:t>
            </a:r>
            <a:r>
              <a:rPr lang="en-US" b="1" i="1" dirty="0">
                <a:solidFill>
                  <a:srgbClr val="0000FF"/>
                </a:solidFill>
              </a:rPr>
              <a:t>Hartmann-Shack </a:t>
            </a:r>
            <a:r>
              <a:rPr lang="en-US" b="1" i="1" dirty="0" err="1">
                <a:solidFill>
                  <a:srgbClr val="0000FF"/>
                </a:solidFill>
              </a:rPr>
              <a:t>wavefront</a:t>
            </a:r>
            <a:r>
              <a:rPr lang="en-US" b="1" i="1" dirty="0">
                <a:solidFill>
                  <a:srgbClr val="0000FF"/>
                </a:solidFill>
              </a:rPr>
              <a:t> sensor</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C3D0DB06-924B-45E5-94D1-6781A6646192}" type="slidenum">
              <a:rPr lang="en-US" altLang="en-US" smtClean="0"/>
              <a:pPr>
                <a:defRPr/>
              </a:pPr>
              <a:t>25</a:t>
            </a:fld>
            <a:endParaRPr lang="en-US" altLang="en-US"/>
          </a:p>
        </p:txBody>
      </p:sp>
      <p:sp>
        <p:nvSpPr>
          <p:cNvPr id="10" name="Arrow: Curved Right 9">
            <a:extLst>
              <a:ext uri="{FF2B5EF4-FFF2-40B4-BE49-F238E27FC236}">
                <a16:creationId xmlns:a16="http://schemas.microsoft.com/office/drawing/2014/main" id="{26FE06D3-7698-F20A-65C4-26C43E6F3114}"/>
              </a:ext>
            </a:extLst>
          </p:cNvPr>
          <p:cNvSpPr/>
          <p:nvPr/>
        </p:nvSpPr>
        <p:spPr>
          <a:xfrm>
            <a:off x="136379" y="1447800"/>
            <a:ext cx="446717" cy="4728861"/>
          </a:xfrm>
          <a:prstGeom prst="curvedRightArrow">
            <a:avLst>
              <a:gd name="adj1" fmla="val 24456"/>
              <a:gd name="adj2" fmla="val 64991"/>
              <a:gd name="adj3" fmla="val 30933"/>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52401" y="1143000"/>
            <a:ext cx="8839199" cy="3108543"/>
          </a:xfrm>
          <a:prstGeom prst="rect">
            <a:avLst/>
          </a:prstGeom>
          <a:solidFill>
            <a:schemeClr val="accent5">
              <a:lumMod val="75000"/>
            </a:schemeClr>
          </a:solidFill>
        </p:spPr>
        <p:txBody>
          <a:bodyPr wrap="square" rtlCol="0">
            <a:spAutoFit/>
          </a:bodyPr>
          <a:lstStyle/>
          <a:p>
            <a:r>
              <a:rPr lang="en-US" sz="1400" i="1" dirty="0">
                <a:solidFill>
                  <a:srgbClr val="0000FF"/>
                </a:solidFill>
              </a:rPr>
              <a:t>How does the Hartmann-Shack </a:t>
            </a:r>
            <a:r>
              <a:rPr lang="en-US" sz="1400" i="1" dirty="0" err="1">
                <a:solidFill>
                  <a:srgbClr val="0000FF"/>
                </a:solidFill>
              </a:rPr>
              <a:t>wavefront</a:t>
            </a:r>
            <a:r>
              <a:rPr lang="en-US" sz="1400" i="1" dirty="0">
                <a:solidFill>
                  <a:srgbClr val="0000FF"/>
                </a:solidFill>
              </a:rPr>
              <a:t> sensor (HSWS) work?</a:t>
            </a:r>
          </a:p>
          <a:p>
            <a:r>
              <a:rPr lang="en-US" sz="1400" dirty="0">
                <a:solidFill>
                  <a:srgbClr val="0000FF"/>
                </a:solidFill>
              </a:rPr>
              <a:t>Essentially, by reversing the function of the eye. Instead of treating the eye as a light-gathering device, it treats the eye as a light-</a:t>
            </a:r>
            <a:r>
              <a:rPr lang="en-US" sz="1400" b="1" dirty="0">
                <a:solidFill>
                  <a:srgbClr val="0000FF"/>
                </a:solidFill>
              </a:rPr>
              <a:t>emitting</a:t>
            </a:r>
            <a:r>
              <a:rPr lang="en-US" sz="1400" dirty="0">
                <a:solidFill>
                  <a:srgbClr val="0000FF"/>
                </a:solidFill>
              </a:rPr>
              <a:t> device. It then analyzes the </a:t>
            </a:r>
            <a:r>
              <a:rPr lang="en-US" sz="1400" dirty="0" err="1">
                <a:solidFill>
                  <a:srgbClr val="0000FF"/>
                </a:solidFill>
              </a:rPr>
              <a:t>wavefront</a:t>
            </a:r>
            <a:r>
              <a:rPr lang="en-US" sz="1400" dirty="0">
                <a:solidFill>
                  <a:srgbClr val="0000FF"/>
                </a:solidFill>
              </a:rPr>
              <a:t> of light emitted by the eye with respect to how ‘pure’ (</a:t>
            </a:r>
            <a:r>
              <a:rPr lang="en-US" sz="1400" dirty="0" err="1">
                <a:solidFill>
                  <a:srgbClr val="0000FF"/>
                </a:solidFill>
              </a:rPr>
              <a:t>ie</a:t>
            </a:r>
            <a:r>
              <a:rPr lang="en-US" sz="1400" dirty="0">
                <a:solidFill>
                  <a:srgbClr val="0000FF"/>
                </a:solidFill>
              </a:rPr>
              <a:t>, how uniform and free of warpage) it is.</a:t>
            </a:r>
          </a:p>
          <a:p>
            <a:endParaRPr lang="en-US" sz="1400" i="1" dirty="0">
              <a:solidFill>
                <a:srgbClr val="0000FF"/>
              </a:solidFill>
            </a:endParaRPr>
          </a:p>
          <a:p>
            <a:r>
              <a:rPr lang="en-US" sz="1400" i="1" dirty="0">
                <a:solidFill>
                  <a:srgbClr val="0000FF"/>
                </a:solidFill>
              </a:rPr>
              <a:t>How does the HSWS turn the eye into a light-emitting device?</a:t>
            </a:r>
          </a:p>
          <a:p>
            <a:r>
              <a:rPr lang="en-US" sz="1400" dirty="0">
                <a:solidFill>
                  <a:srgbClr val="0000FF"/>
                </a:solidFill>
              </a:rPr>
              <a:t>By firing a low-power laser into the eye that reflects off the fovea. The reflected light then passes through the focusing structures of the eye (</a:t>
            </a:r>
            <a:r>
              <a:rPr lang="en-US" sz="1400" dirty="0" err="1">
                <a:solidFill>
                  <a:srgbClr val="0000FF"/>
                </a:solidFill>
              </a:rPr>
              <a:t>ie</a:t>
            </a:r>
            <a:r>
              <a:rPr lang="en-US" sz="1400" dirty="0">
                <a:solidFill>
                  <a:srgbClr val="0000FF"/>
                </a:solidFill>
              </a:rPr>
              <a:t>, the lens and cornea), and leaves the eye. </a:t>
            </a:r>
            <a:endParaRPr lang="en-US" sz="1400" dirty="0">
              <a:solidFill>
                <a:schemeClr val="accent5">
                  <a:lumMod val="75000"/>
                </a:schemeClr>
              </a:solidFill>
            </a:endParaRPr>
          </a:p>
          <a:p>
            <a:endParaRPr lang="en-US" sz="1400" i="1" dirty="0">
              <a:solidFill>
                <a:schemeClr val="accent5">
                  <a:lumMod val="75000"/>
                </a:schemeClr>
              </a:solidFill>
            </a:endParaRPr>
          </a:p>
          <a:p>
            <a:r>
              <a:rPr lang="en-US" sz="1400" i="1" dirty="0">
                <a:solidFill>
                  <a:schemeClr val="accent5">
                    <a:lumMod val="75000"/>
                  </a:schemeClr>
                </a:solidFill>
              </a:rPr>
              <a:t>OK, so the HSWS turns the eye into a flashlight of sorts. How does this allow for identification and quantification of aberrations?</a:t>
            </a:r>
          </a:p>
          <a:p>
            <a:r>
              <a:rPr lang="en-US" sz="1400" dirty="0">
                <a:solidFill>
                  <a:schemeClr val="accent5">
                    <a:lumMod val="75000"/>
                  </a:schemeClr>
                </a:solidFill>
              </a:rPr>
              <a:t>The HSWS contains an array of sensors that measure the ‘emitted’ light. If the refracting structures of the eye were perfect (</a:t>
            </a:r>
            <a:r>
              <a:rPr lang="en-US" sz="1400" dirty="0" err="1">
                <a:solidFill>
                  <a:schemeClr val="accent5">
                    <a:lumMod val="75000"/>
                  </a:schemeClr>
                </a:solidFill>
              </a:rPr>
              <a:t>ie</a:t>
            </a:r>
            <a:r>
              <a:rPr lang="en-US" sz="1400" dirty="0">
                <a:solidFill>
                  <a:schemeClr val="accent5">
                    <a:lumMod val="75000"/>
                  </a:schemeClr>
                </a:solidFill>
              </a:rPr>
              <a:t>, aberration-free), the </a:t>
            </a:r>
            <a:r>
              <a:rPr lang="en-US" sz="1400" dirty="0" err="1">
                <a:solidFill>
                  <a:schemeClr val="accent5">
                    <a:lumMod val="75000"/>
                  </a:schemeClr>
                </a:solidFill>
              </a:rPr>
              <a:t>wavefront</a:t>
            </a:r>
            <a:r>
              <a:rPr lang="en-US" sz="1400" dirty="0">
                <a:solidFill>
                  <a:schemeClr val="accent5">
                    <a:lumMod val="75000"/>
                  </a:schemeClr>
                </a:solidFill>
              </a:rPr>
              <a:t> of the emitted light would be perfectly flat; any deviation from flatness represents aberration, which in turn reflects imperfections in the eye’s focusing structures. </a:t>
            </a:r>
          </a:p>
        </p:txBody>
      </p:sp>
    </p:spTree>
    <p:extLst>
      <p:ext uri="{BB962C8B-B14F-4D97-AF65-F5344CB8AC3E}">
        <p14:creationId xmlns:p14="http://schemas.microsoft.com/office/powerpoint/2010/main" val="2426935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52600" y="4648200"/>
            <a:ext cx="5265107" cy="381000"/>
          </a:xfrm>
          <a:prstGeom prst="rect">
            <a:avLst/>
          </a:prstGeom>
          <a:solidFill>
            <a:srgbClr val="CC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762000" y="1219200"/>
            <a:ext cx="33528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63"/>
          <p:cNvSpPr txBox="1">
            <a:spLocks noChangeArrowheads="1"/>
          </p:cNvSpPr>
          <p:nvPr/>
        </p:nvSpPr>
        <p:spPr bwMode="auto">
          <a:xfrm>
            <a:off x="457199" y="152400"/>
            <a:ext cx="7848601" cy="685800"/>
          </a:xfrm>
          <a:prstGeom prst="rect">
            <a:avLst/>
          </a:prstGeom>
          <a:solidFill>
            <a:schemeClr val="bg1"/>
          </a:solidFill>
          <a:ln>
            <a:noFill/>
          </a:ln>
          <a:effec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 </a:t>
            </a:r>
            <a:r>
              <a:rPr lang="en-US" dirty="0" err="1"/>
              <a:t>Wavefront</a:t>
            </a:r>
            <a:r>
              <a:rPr lang="en-US" dirty="0"/>
              <a:t> Analysis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i="1" dirty="0" err="1">
                <a:solidFill>
                  <a:schemeClr val="bg1">
                    <a:lumMod val="75000"/>
                  </a:schemeClr>
                </a:solidFill>
              </a:rPr>
              <a:t>Wavefront</a:t>
            </a:r>
            <a:r>
              <a:rPr lang="en-US" i="1" dirty="0">
                <a:solidFill>
                  <a:schemeClr val="bg1">
                    <a:lumMod val="75000"/>
                  </a:schemeClr>
                </a:solidFill>
              </a:rPr>
              <a:t> analysis </a:t>
            </a:r>
            <a:r>
              <a:rPr lang="en-US" dirty="0">
                <a:solidFill>
                  <a:schemeClr val="bg1">
                    <a:lumMod val="75000"/>
                  </a:schemeClr>
                </a:solidFill>
              </a:rPr>
              <a:t>did away with the first problem </a:t>
            </a:r>
          </a:p>
          <a:p>
            <a:pPr lvl="1"/>
            <a:r>
              <a:rPr lang="en-US" dirty="0">
                <a:solidFill>
                  <a:schemeClr val="bg1">
                    <a:lumMod val="75000"/>
                  </a:schemeClr>
                </a:solidFill>
              </a:rPr>
              <a:t>Allows clinicians to identify/quantify many of the refractive problems previously consigned to the irregular-astigmatism wastebasket</a:t>
            </a:r>
          </a:p>
          <a:p>
            <a:pPr lvl="1"/>
            <a:r>
              <a:rPr lang="en-US" dirty="0">
                <a:solidFill>
                  <a:schemeClr val="bg1">
                    <a:lumMod val="75000"/>
                  </a:schemeClr>
                </a:solidFill>
              </a:rPr>
              <a:t>Several different technologies for measuring the </a:t>
            </a:r>
            <a:r>
              <a:rPr lang="en-US" dirty="0" err="1">
                <a:solidFill>
                  <a:schemeClr val="bg1">
                    <a:lumMod val="75000"/>
                  </a:schemeClr>
                </a:solidFill>
              </a:rPr>
              <a:t>wavefront</a:t>
            </a:r>
            <a:r>
              <a:rPr lang="en-US" dirty="0">
                <a:solidFill>
                  <a:schemeClr val="bg1">
                    <a:lumMod val="75000"/>
                  </a:schemeClr>
                </a:solidFill>
              </a:rPr>
              <a:t> have been developed, but one dominates current clinical practice:                                          </a:t>
            </a:r>
            <a:r>
              <a:rPr lang="en-US" dirty="0"/>
              <a:t>The </a:t>
            </a:r>
            <a:r>
              <a:rPr lang="en-US" b="1" i="1" dirty="0">
                <a:solidFill>
                  <a:srgbClr val="0000FF"/>
                </a:solidFill>
              </a:rPr>
              <a:t>Hartmann-Shack </a:t>
            </a:r>
            <a:r>
              <a:rPr lang="en-US" b="1" i="1" dirty="0" err="1">
                <a:solidFill>
                  <a:srgbClr val="0000FF"/>
                </a:solidFill>
              </a:rPr>
              <a:t>wavefront</a:t>
            </a:r>
            <a:r>
              <a:rPr lang="en-US" b="1" i="1" dirty="0">
                <a:solidFill>
                  <a:srgbClr val="0000FF"/>
                </a:solidFill>
              </a:rPr>
              <a:t> sensor</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C3D0DB06-924B-45E5-94D1-6781A6646192}" type="slidenum">
              <a:rPr lang="en-US" altLang="en-US" smtClean="0"/>
              <a:pPr>
                <a:defRPr/>
              </a:pPr>
              <a:t>26</a:t>
            </a:fld>
            <a:endParaRPr lang="en-US" altLang="en-US"/>
          </a:p>
        </p:txBody>
      </p:sp>
      <p:sp>
        <p:nvSpPr>
          <p:cNvPr id="10" name="Arrow: Curved Right 9">
            <a:extLst>
              <a:ext uri="{FF2B5EF4-FFF2-40B4-BE49-F238E27FC236}">
                <a16:creationId xmlns:a16="http://schemas.microsoft.com/office/drawing/2014/main" id="{513B6A6E-3B15-0E81-0A10-70D5543C2B19}"/>
              </a:ext>
            </a:extLst>
          </p:cNvPr>
          <p:cNvSpPr/>
          <p:nvPr/>
        </p:nvSpPr>
        <p:spPr>
          <a:xfrm>
            <a:off x="136379" y="1447800"/>
            <a:ext cx="446717" cy="4728861"/>
          </a:xfrm>
          <a:prstGeom prst="curvedRightArrow">
            <a:avLst>
              <a:gd name="adj1" fmla="val 24456"/>
              <a:gd name="adj2" fmla="val 64991"/>
              <a:gd name="adj3" fmla="val 30933"/>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52401" y="1143000"/>
            <a:ext cx="8839199" cy="3108543"/>
          </a:xfrm>
          <a:prstGeom prst="rect">
            <a:avLst/>
          </a:prstGeom>
          <a:solidFill>
            <a:schemeClr val="accent5">
              <a:lumMod val="75000"/>
            </a:schemeClr>
          </a:solidFill>
        </p:spPr>
        <p:txBody>
          <a:bodyPr wrap="square" rtlCol="0">
            <a:spAutoFit/>
          </a:bodyPr>
          <a:lstStyle/>
          <a:p>
            <a:r>
              <a:rPr lang="en-US" sz="1400" i="1" dirty="0">
                <a:solidFill>
                  <a:srgbClr val="0000FF"/>
                </a:solidFill>
              </a:rPr>
              <a:t>How does the Hartmann-Shack </a:t>
            </a:r>
            <a:r>
              <a:rPr lang="en-US" sz="1400" i="1" dirty="0" err="1">
                <a:solidFill>
                  <a:srgbClr val="0000FF"/>
                </a:solidFill>
              </a:rPr>
              <a:t>wavefront</a:t>
            </a:r>
            <a:r>
              <a:rPr lang="en-US" sz="1400" i="1" dirty="0">
                <a:solidFill>
                  <a:srgbClr val="0000FF"/>
                </a:solidFill>
              </a:rPr>
              <a:t> sensor (HSWS) work?</a:t>
            </a:r>
          </a:p>
          <a:p>
            <a:r>
              <a:rPr lang="en-US" sz="1400" dirty="0">
                <a:solidFill>
                  <a:srgbClr val="0000FF"/>
                </a:solidFill>
              </a:rPr>
              <a:t>Essentially, by reversing the function of the eye. Instead of treating the eye as a light-gathering device, it treats the eye as a light-</a:t>
            </a:r>
            <a:r>
              <a:rPr lang="en-US" sz="1400" b="1" dirty="0">
                <a:solidFill>
                  <a:srgbClr val="0000FF"/>
                </a:solidFill>
              </a:rPr>
              <a:t>emitting</a:t>
            </a:r>
            <a:r>
              <a:rPr lang="en-US" sz="1400" dirty="0">
                <a:solidFill>
                  <a:srgbClr val="0000FF"/>
                </a:solidFill>
              </a:rPr>
              <a:t> device. It then analyzes the </a:t>
            </a:r>
            <a:r>
              <a:rPr lang="en-US" sz="1400" dirty="0" err="1">
                <a:solidFill>
                  <a:srgbClr val="0000FF"/>
                </a:solidFill>
              </a:rPr>
              <a:t>wavefront</a:t>
            </a:r>
            <a:r>
              <a:rPr lang="en-US" sz="1400" dirty="0">
                <a:solidFill>
                  <a:srgbClr val="0000FF"/>
                </a:solidFill>
              </a:rPr>
              <a:t> of light emitted by the eye with respect to how ‘pure’ (</a:t>
            </a:r>
            <a:r>
              <a:rPr lang="en-US" sz="1400" dirty="0" err="1">
                <a:solidFill>
                  <a:srgbClr val="0000FF"/>
                </a:solidFill>
              </a:rPr>
              <a:t>ie</a:t>
            </a:r>
            <a:r>
              <a:rPr lang="en-US" sz="1400" dirty="0">
                <a:solidFill>
                  <a:srgbClr val="0000FF"/>
                </a:solidFill>
              </a:rPr>
              <a:t>, how uniform and free of warpage) it is.</a:t>
            </a:r>
          </a:p>
          <a:p>
            <a:endParaRPr lang="en-US" sz="1400" i="1" dirty="0">
              <a:solidFill>
                <a:srgbClr val="0000FF"/>
              </a:solidFill>
            </a:endParaRPr>
          </a:p>
          <a:p>
            <a:r>
              <a:rPr lang="en-US" sz="1400" i="1" dirty="0">
                <a:solidFill>
                  <a:srgbClr val="0000FF"/>
                </a:solidFill>
              </a:rPr>
              <a:t>How does the HSWS turn the eye into a light-emitting device?</a:t>
            </a:r>
          </a:p>
          <a:p>
            <a:r>
              <a:rPr lang="en-US" sz="1400" dirty="0">
                <a:solidFill>
                  <a:srgbClr val="0000FF"/>
                </a:solidFill>
              </a:rPr>
              <a:t>By firing a low-power laser into the eye that reflects off the fovea. The reflected light then passes through the focusing structures of the eye (</a:t>
            </a:r>
            <a:r>
              <a:rPr lang="en-US" sz="1400" dirty="0" err="1">
                <a:solidFill>
                  <a:srgbClr val="0000FF"/>
                </a:solidFill>
              </a:rPr>
              <a:t>ie</a:t>
            </a:r>
            <a:r>
              <a:rPr lang="en-US" sz="1400" dirty="0">
                <a:solidFill>
                  <a:srgbClr val="0000FF"/>
                </a:solidFill>
              </a:rPr>
              <a:t>, the lens and cornea), and leaves the eye. </a:t>
            </a:r>
          </a:p>
          <a:p>
            <a:endParaRPr lang="en-US" sz="1400" i="1" dirty="0">
              <a:solidFill>
                <a:srgbClr val="0000FF"/>
              </a:solidFill>
            </a:endParaRPr>
          </a:p>
          <a:p>
            <a:r>
              <a:rPr lang="en-US" sz="1400" i="1" dirty="0">
                <a:solidFill>
                  <a:srgbClr val="0000FF"/>
                </a:solidFill>
              </a:rPr>
              <a:t>OK, so the HSWS turns the eye into a flashlight of sorts. How does this allow for identification and quantification of aberrations?</a:t>
            </a:r>
            <a:endParaRPr lang="en-US" sz="1400" i="1" dirty="0">
              <a:solidFill>
                <a:schemeClr val="accent5">
                  <a:lumMod val="75000"/>
                </a:schemeClr>
              </a:solidFill>
            </a:endParaRPr>
          </a:p>
          <a:p>
            <a:r>
              <a:rPr lang="en-US" sz="1400" dirty="0">
                <a:solidFill>
                  <a:schemeClr val="accent5">
                    <a:lumMod val="75000"/>
                  </a:schemeClr>
                </a:solidFill>
              </a:rPr>
              <a:t>The HSWS contains an array of sensors that measure the ‘emitted’ light. If the refracting structures of the eye were perfect (</a:t>
            </a:r>
            <a:r>
              <a:rPr lang="en-US" sz="1400" dirty="0" err="1">
                <a:solidFill>
                  <a:schemeClr val="accent5">
                    <a:lumMod val="75000"/>
                  </a:schemeClr>
                </a:solidFill>
              </a:rPr>
              <a:t>ie</a:t>
            </a:r>
            <a:r>
              <a:rPr lang="en-US" sz="1400" dirty="0">
                <a:solidFill>
                  <a:schemeClr val="accent5">
                    <a:lumMod val="75000"/>
                  </a:schemeClr>
                </a:solidFill>
              </a:rPr>
              <a:t>, aberration-free), the </a:t>
            </a:r>
            <a:r>
              <a:rPr lang="en-US" sz="1400" dirty="0" err="1">
                <a:solidFill>
                  <a:schemeClr val="accent5">
                    <a:lumMod val="75000"/>
                  </a:schemeClr>
                </a:solidFill>
              </a:rPr>
              <a:t>wavefront</a:t>
            </a:r>
            <a:r>
              <a:rPr lang="en-US" sz="1400" dirty="0">
                <a:solidFill>
                  <a:schemeClr val="accent5">
                    <a:lumMod val="75000"/>
                  </a:schemeClr>
                </a:solidFill>
              </a:rPr>
              <a:t> of the emitted light would be perfectly flat; any deviation from flatness represents aberration, which in turn reflects imperfections in the eye’s focusing structures. </a:t>
            </a:r>
          </a:p>
        </p:txBody>
      </p:sp>
    </p:spTree>
    <p:extLst>
      <p:ext uri="{BB962C8B-B14F-4D97-AF65-F5344CB8AC3E}">
        <p14:creationId xmlns:p14="http://schemas.microsoft.com/office/powerpoint/2010/main" val="2837806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52600" y="4648200"/>
            <a:ext cx="5265107" cy="381000"/>
          </a:xfrm>
          <a:prstGeom prst="rect">
            <a:avLst/>
          </a:prstGeom>
          <a:solidFill>
            <a:srgbClr val="CC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762000" y="1219200"/>
            <a:ext cx="33528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63"/>
          <p:cNvSpPr txBox="1">
            <a:spLocks noChangeArrowheads="1"/>
          </p:cNvSpPr>
          <p:nvPr/>
        </p:nvSpPr>
        <p:spPr bwMode="auto">
          <a:xfrm>
            <a:off x="457199" y="152400"/>
            <a:ext cx="7848601" cy="685800"/>
          </a:xfrm>
          <a:prstGeom prst="rect">
            <a:avLst/>
          </a:prstGeom>
          <a:solidFill>
            <a:schemeClr val="bg1"/>
          </a:solidFill>
          <a:ln>
            <a:noFill/>
          </a:ln>
          <a:effec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 </a:t>
            </a:r>
            <a:r>
              <a:rPr lang="en-US" dirty="0" err="1"/>
              <a:t>Wavefront</a:t>
            </a:r>
            <a:r>
              <a:rPr lang="en-US" dirty="0"/>
              <a:t> Analysis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i="1" dirty="0" err="1">
                <a:solidFill>
                  <a:schemeClr val="bg1">
                    <a:lumMod val="75000"/>
                  </a:schemeClr>
                </a:solidFill>
              </a:rPr>
              <a:t>Wavefront</a:t>
            </a:r>
            <a:r>
              <a:rPr lang="en-US" i="1" dirty="0">
                <a:solidFill>
                  <a:schemeClr val="bg1">
                    <a:lumMod val="75000"/>
                  </a:schemeClr>
                </a:solidFill>
              </a:rPr>
              <a:t> analysis </a:t>
            </a:r>
            <a:r>
              <a:rPr lang="en-US" dirty="0">
                <a:solidFill>
                  <a:schemeClr val="bg1">
                    <a:lumMod val="75000"/>
                  </a:schemeClr>
                </a:solidFill>
              </a:rPr>
              <a:t>did away with the first problem </a:t>
            </a:r>
          </a:p>
          <a:p>
            <a:pPr lvl="1"/>
            <a:r>
              <a:rPr lang="en-US" dirty="0">
                <a:solidFill>
                  <a:schemeClr val="bg1">
                    <a:lumMod val="75000"/>
                  </a:schemeClr>
                </a:solidFill>
              </a:rPr>
              <a:t>Allows clinicians to identify/quantify many of the refractive problems previously consigned to the irregular-astigmatism wastebasket</a:t>
            </a:r>
          </a:p>
          <a:p>
            <a:pPr lvl="1"/>
            <a:r>
              <a:rPr lang="en-US" dirty="0">
                <a:solidFill>
                  <a:schemeClr val="bg1">
                    <a:lumMod val="75000"/>
                  </a:schemeClr>
                </a:solidFill>
              </a:rPr>
              <a:t>Several different technologies for measuring the </a:t>
            </a:r>
            <a:r>
              <a:rPr lang="en-US" dirty="0" err="1">
                <a:solidFill>
                  <a:schemeClr val="bg1">
                    <a:lumMod val="75000"/>
                  </a:schemeClr>
                </a:solidFill>
              </a:rPr>
              <a:t>wavefront</a:t>
            </a:r>
            <a:r>
              <a:rPr lang="en-US" dirty="0">
                <a:solidFill>
                  <a:schemeClr val="bg1">
                    <a:lumMod val="75000"/>
                  </a:schemeClr>
                </a:solidFill>
              </a:rPr>
              <a:t> have been developed, but one dominates current clinical practice:                                          </a:t>
            </a:r>
            <a:r>
              <a:rPr lang="en-US" dirty="0"/>
              <a:t>The </a:t>
            </a:r>
            <a:r>
              <a:rPr lang="en-US" b="1" i="1" dirty="0">
                <a:solidFill>
                  <a:srgbClr val="0000FF"/>
                </a:solidFill>
              </a:rPr>
              <a:t>Hartmann-Shack </a:t>
            </a:r>
            <a:r>
              <a:rPr lang="en-US" b="1" i="1" dirty="0" err="1">
                <a:solidFill>
                  <a:srgbClr val="0000FF"/>
                </a:solidFill>
              </a:rPr>
              <a:t>wavefront</a:t>
            </a:r>
            <a:r>
              <a:rPr lang="en-US" b="1" i="1" dirty="0">
                <a:solidFill>
                  <a:srgbClr val="0000FF"/>
                </a:solidFill>
              </a:rPr>
              <a:t> sensor</a:t>
            </a:r>
          </a:p>
        </p:txBody>
      </p:sp>
      <p:sp>
        <p:nvSpPr>
          <p:cNvPr id="5" name="TextBox 4"/>
          <p:cNvSpPr txBox="1"/>
          <p:nvPr/>
        </p:nvSpPr>
        <p:spPr>
          <a:xfrm>
            <a:off x="533400" y="5638800"/>
            <a:ext cx="8079969" cy="923330"/>
          </a:xfrm>
          <a:prstGeom prst="rect">
            <a:avLst/>
          </a:prstGeom>
          <a:solidFill>
            <a:srgbClr val="FFFF00"/>
          </a:solidFill>
        </p:spPr>
        <p:txBody>
          <a:bodyPr wrap="none" rtlCol="0">
            <a:spAutoFit/>
          </a:bodyPr>
          <a:lstStyle/>
          <a:p>
            <a:r>
              <a:rPr lang="en-US" dirty="0">
                <a:solidFill>
                  <a:srgbClr val="0000FF"/>
                </a:solidFill>
              </a:rPr>
              <a:t>Essentially, </a:t>
            </a:r>
            <a:r>
              <a:rPr lang="en-US" i="1" dirty="0">
                <a:solidFill>
                  <a:srgbClr val="0000FF"/>
                </a:solidFill>
              </a:rPr>
              <a:t>irregular astigmatism </a:t>
            </a:r>
            <a:r>
              <a:rPr lang="en-US" dirty="0">
                <a:solidFill>
                  <a:srgbClr val="0000FF"/>
                </a:solidFill>
              </a:rPr>
              <a:t>was a wastebasket term for aberrations that:</a:t>
            </a:r>
          </a:p>
          <a:p>
            <a:pPr marL="342900" indent="-342900">
              <a:buAutoNum type="arabicParenR"/>
            </a:pPr>
            <a:r>
              <a:rPr lang="en-US" dirty="0">
                <a:solidFill>
                  <a:srgbClr val="0000FF"/>
                </a:solidFill>
              </a:rPr>
              <a:t>could not be measured in the clinic; and</a:t>
            </a:r>
          </a:p>
          <a:p>
            <a:pPr marL="342900" indent="-342900">
              <a:buAutoNum type="arabicParenR"/>
            </a:pPr>
            <a:r>
              <a:rPr lang="en-US" dirty="0">
                <a:solidFill>
                  <a:srgbClr val="0000FF"/>
                </a:solidFill>
              </a:rPr>
              <a:t>could not be corrected even if they had been measureable</a:t>
            </a:r>
          </a:p>
        </p:txBody>
      </p:sp>
      <p:cxnSp>
        <p:nvCxnSpPr>
          <p:cNvPr id="3" name="Straight Connector 2"/>
          <p:cNvCxnSpPr/>
          <p:nvPr/>
        </p:nvCxnSpPr>
        <p:spPr>
          <a:xfrm>
            <a:off x="457200" y="6100465"/>
            <a:ext cx="47244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C3D0DB06-924B-45E5-94D1-6781A6646192}" type="slidenum">
              <a:rPr lang="en-US" altLang="en-US" smtClean="0"/>
              <a:pPr>
                <a:defRPr/>
              </a:pPr>
              <a:t>27</a:t>
            </a:fld>
            <a:endParaRPr lang="en-US" altLang="en-US"/>
          </a:p>
        </p:txBody>
      </p:sp>
      <p:sp>
        <p:nvSpPr>
          <p:cNvPr id="10" name="Arrow: Curved Right 9">
            <a:extLst>
              <a:ext uri="{FF2B5EF4-FFF2-40B4-BE49-F238E27FC236}">
                <a16:creationId xmlns:a16="http://schemas.microsoft.com/office/drawing/2014/main" id="{05C04B14-E0E0-D4E8-37C2-EBF3235BDC44}"/>
              </a:ext>
            </a:extLst>
          </p:cNvPr>
          <p:cNvSpPr/>
          <p:nvPr/>
        </p:nvSpPr>
        <p:spPr>
          <a:xfrm>
            <a:off x="136379" y="1447800"/>
            <a:ext cx="446717" cy="4728861"/>
          </a:xfrm>
          <a:prstGeom prst="curvedRightArrow">
            <a:avLst>
              <a:gd name="adj1" fmla="val 24456"/>
              <a:gd name="adj2" fmla="val 64991"/>
              <a:gd name="adj3" fmla="val 30933"/>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52401" y="1143000"/>
            <a:ext cx="8839199" cy="3108543"/>
          </a:xfrm>
          <a:prstGeom prst="rect">
            <a:avLst/>
          </a:prstGeom>
          <a:solidFill>
            <a:schemeClr val="accent5">
              <a:lumMod val="75000"/>
            </a:schemeClr>
          </a:solidFill>
        </p:spPr>
        <p:txBody>
          <a:bodyPr wrap="square" rtlCol="0">
            <a:spAutoFit/>
          </a:bodyPr>
          <a:lstStyle/>
          <a:p>
            <a:r>
              <a:rPr lang="en-US" sz="1400" i="1" dirty="0">
                <a:solidFill>
                  <a:srgbClr val="0000FF"/>
                </a:solidFill>
              </a:rPr>
              <a:t>How does the Hartmann-Shack </a:t>
            </a:r>
            <a:r>
              <a:rPr lang="en-US" sz="1400" i="1" dirty="0" err="1">
                <a:solidFill>
                  <a:srgbClr val="0000FF"/>
                </a:solidFill>
              </a:rPr>
              <a:t>wavefront</a:t>
            </a:r>
            <a:r>
              <a:rPr lang="en-US" sz="1400" i="1" dirty="0">
                <a:solidFill>
                  <a:srgbClr val="0000FF"/>
                </a:solidFill>
              </a:rPr>
              <a:t> sensor (HSWS) work?</a:t>
            </a:r>
          </a:p>
          <a:p>
            <a:r>
              <a:rPr lang="en-US" sz="1400" dirty="0">
                <a:solidFill>
                  <a:srgbClr val="0000FF"/>
                </a:solidFill>
              </a:rPr>
              <a:t>Essentially, by reversing the function of the eye. Instead of treating the eye as a light-gathering device, it treats the eye as a light-</a:t>
            </a:r>
            <a:r>
              <a:rPr lang="en-US" sz="1400" b="1" dirty="0">
                <a:solidFill>
                  <a:srgbClr val="0000FF"/>
                </a:solidFill>
              </a:rPr>
              <a:t>emitting</a:t>
            </a:r>
            <a:r>
              <a:rPr lang="en-US" sz="1400" dirty="0">
                <a:solidFill>
                  <a:srgbClr val="0000FF"/>
                </a:solidFill>
              </a:rPr>
              <a:t> device. It then analyzes the </a:t>
            </a:r>
            <a:r>
              <a:rPr lang="en-US" sz="1400" dirty="0" err="1">
                <a:solidFill>
                  <a:srgbClr val="0000FF"/>
                </a:solidFill>
              </a:rPr>
              <a:t>wavefront</a:t>
            </a:r>
            <a:r>
              <a:rPr lang="en-US" sz="1400" dirty="0">
                <a:solidFill>
                  <a:srgbClr val="0000FF"/>
                </a:solidFill>
              </a:rPr>
              <a:t> of light emitted by the eye with respect to how ‘pure’ (</a:t>
            </a:r>
            <a:r>
              <a:rPr lang="en-US" sz="1400" dirty="0" err="1">
                <a:solidFill>
                  <a:srgbClr val="0000FF"/>
                </a:solidFill>
              </a:rPr>
              <a:t>ie</a:t>
            </a:r>
            <a:r>
              <a:rPr lang="en-US" sz="1400" dirty="0">
                <a:solidFill>
                  <a:srgbClr val="0000FF"/>
                </a:solidFill>
              </a:rPr>
              <a:t>, how uniform and free of warpage) it is.</a:t>
            </a:r>
          </a:p>
          <a:p>
            <a:endParaRPr lang="en-US" sz="1400" i="1" dirty="0">
              <a:solidFill>
                <a:srgbClr val="0000FF"/>
              </a:solidFill>
            </a:endParaRPr>
          </a:p>
          <a:p>
            <a:r>
              <a:rPr lang="en-US" sz="1400" i="1" dirty="0">
                <a:solidFill>
                  <a:srgbClr val="0000FF"/>
                </a:solidFill>
              </a:rPr>
              <a:t>How does the HSWS turn the eye into a light-emitting device?</a:t>
            </a:r>
          </a:p>
          <a:p>
            <a:r>
              <a:rPr lang="en-US" sz="1400" dirty="0">
                <a:solidFill>
                  <a:srgbClr val="0000FF"/>
                </a:solidFill>
              </a:rPr>
              <a:t>By firing a low-power laser into the eye that reflects off the fovea. The reflected light then passes through the focusing structures of the eye (</a:t>
            </a:r>
            <a:r>
              <a:rPr lang="en-US" sz="1400" dirty="0" err="1">
                <a:solidFill>
                  <a:srgbClr val="0000FF"/>
                </a:solidFill>
              </a:rPr>
              <a:t>ie</a:t>
            </a:r>
            <a:r>
              <a:rPr lang="en-US" sz="1400" dirty="0">
                <a:solidFill>
                  <a:srgbClr val="0000FF"/>
                </a:solidFill>
              </a:rPr>
              <a:t>, the lens and cornea), and leaves the eye. </a:t>
            </a:r>
          </a:p>
          <a:p>
            <a:endParaRPr lang="en-US" sz="1400" i="1" dirty="0">
              <a:solidFill>
                <a:srgbClr val="0000FF"/>
              </a:solidFill>
            </a:endParaRPr>
          </a:p>
          <a:p>
            <a:r>
              <a:rPr lang="en-US" sz="1400" i="1" dirty="0">
                <a:solidFill>
                  <a:srgbClr val="0000FF"/>
                </a:solidFill>
              </a:rPr>
              <a:t>OK, so the HSWS turns the eye into a flashlight of sorts. How does this allow for identification and quantification of aberrations?</a:t>
            </a:r>
          </a:p>
          <a:p>
            <a:r>
              <a:rPr lang="en-US" sz="1400" dirty="0">
                <a:solidFill>
                  <a:srgbClr val="0000FF"/>
                </a:solidFill>
              </a:rPr>
              <a:t>The HSWS contains an array of sensors that measure the ‘emitted’ light. If the refracting structures of the eye were perfect (</a:t>
            </a:r>
            <a:r>
              <a:rPr lang="en-US" sz="1400" dirty="0" err="1">
                <a:solidFill>
                  <a:srgbClr val="0000FF"/>
                </a:solidFill>
              </a:rPr>
              <a:t>ie</a:t>
            </a:r>
            <a:r>
              <a:rPr lang="en-US" sz="1400" dirty="0">
                <a:solidFill>
                  <a:srgbClr val="0000FF"/>
                </a:solidFill>
              </a:rPr>
              <a:t>, aberration-free), the </a:t>
            </a:r>
            <a:r>
              <a:rPr lang="en-US" sz="1400" dirty="0" err="1">
                <a:solidFill>
                  <a:srgbClr val="0000FF"/>
                </a:solidFill>
              </a:rPr>
              <a:t>wavefront</a:t>
            </a:r>
            <a:r>
              <a:rPr lang="en-US" sz="1400" dirty="0">
                <a:solidFill>
                  <a:srgbClr val="0000FF"/>
                </a:solidFill>
              </a:rPr>
              <a:t> of the emitted light would be perfectly flat--any deviation from flatness represents aberration, which in turn reflects imperfections in the eye’s focusing structures. </a:t>
            </a:r>
          </a:p>
        </p:txBody>
      </p:sp>
    </p:spTree>
    <p:extLst>
      <p:ext uri="{BB962C8B-B14F-4D97-AF65-F5344CB8AC3E}">
        <p14:creationId xmlns:p14="http://schemas.microsoft.com/office/powerpoint/2010/main" val="4277502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3" name="TextBox 2"/>
          <p:cNvSpPr txBox="1"/>
          <p:nvPr/>
        </p:nvSpPr>
        <p:spPr>
          <a:xfrm>
            <a:off x="1981200" y="2133600"/>
            <a:ext cx="1011815" cy="400110"/>
          </a:xfrm>
          <a:prstGeom prst="rect">
            <a:avLst/>
          </a:prstGeom>
          <a:noFill/>
        </p:spPr>
        <p:txBody>
          <a:bodyPr wrap="none" rtlCol="0">
            <a:spAutoFit/>
          </a:bodyPr>
          <a:lstStyle/>
          <a:p>
            <a:r>
              <a:rPr lang="en-US" sz="2000" dirty="0">
                <a:solidFill>
                  <a:srgbClr val="0000FF"/>
                </a:solidFill>
              </a:rPr>
              <a:t>Sphere</a:t>
            </a:r>
          </a:p>
        </p:txBody>
      </p:sp>
      <p:sp>
        <p:nvSpPr>
          <p:cNvPr id="4" name="TextBox 3"/>
          <p:cNvSpPr txBox="1"/>
          <p:nvPr/>
        </p:nvSpPr>
        <p:spPr>
          <a:xfrm>
            <a:off x="1920768" y="3276600"/>
            <a:ext cx="1127232" cy="400110"/>
          </a:xfrm>
          <a:prstGeom prst="rect">
            <a:avLst/>
          </a:prstGeom>
          <a:noFill/>
        </p:spPr>
        <p:txBody>
          <a:bodyPr wrap="none" rtlCol="0">
            <a:spAutoFit/>
          </a:bodyPr>
          <a:lstStyle/>
          <a:p>
            <a:r>
              <a:rPr lang="en-US" sz="2000" dirty="0">
                <a:solidFill>
                  <a:srgbClr val="0000FF"/>
                </a:solidFill>
              </a:rPr>
              <a:t>Cylinder</a:t>
            </a:r>
          </a:p>
        </p:txBody>
      </p:sp>
      <p:sp>
        <p:nvSpPr>
          <p:cNvPr id="5" name="TextBox 4"/>
          <p:cNvSpPr txBox="1"/>
          <p:nvPr/>
        </p:nvSpPr>
        <p:spPr>
          <a:xfrm>
            <a:off x="228600" y="3163669"/>
            <a:ext cx="1484702" cy="646331"/>
          </a:xfrm>
          <a:prstGeom prst="rect">
            <a:avLst/>
          </a:prstGeom>
          <a:noFill/>
        </p:spPr>
        <p:txBody>
          <a:bodyPr wrap="none" rtlCol="0">
            <a:spAutoFit/>
          </a:bodyPr>
          <a:lstStyle/>
          <a:p>
            <a:pPr algn="ctr"/>
            <a:r>
              <a:rPr lang="en-US" dirty="0"/>
              <a:t>‘Regular</a:t>
            </a:r>
          </a:p>
          <a:p>
            <a:pPr algn="ctr"/>
            <a:r>
              <a:rPr lang="en-US" dirty="0"/>
              <a:t>Astigmatism’</a:t>
            </a:r>
          </a:p>
        </p:txBody>
      </p:sp>
      <p:sp>
        <p:nvSpPr>
          <p:cNvPr id="6" name="TextBox 5"/>
          <p:cNvSpPr txBox="1"/>
          <p:nvPr/>
        </p:nvSpPr>
        <p:spPr>
          <a:xfrm>
            <a:off x="228600" y="5105400"/>
            <a:ext cx="1484702" cy="646331"/>
          </a:xfrm>
          <a:prstGeom prst="rect">
            <a:avLst/>
          </a:prstGeom>
          <a:noFill/>
        </p:spPr>
        <p:txBody>
          <a:bodyPr wrap="none" rtlCol="0">
            <a:spAutoFit/>
          </a:bodyPr>
          <a:lstStyle/>
          <a:p>
            <a:pPr algn="ctr"/>
            <a:r>
              <a:rPr lang="en-US" dirty="0"/>
              <a:t>‘Irregular</a:t>
            </a:r>
          </a:p>
          <a:p>
            <a:pPr algn="ctr"/>
            <a:r>
              <a:rPr lang="en-US" dirty="0"/>
              <a:t>Astigmatism’</a:t>
            </a:r>
          </a:p>
        </p:txBody>
      </p:sp>
      <p:sp>
        <p:nvSpPr>
          <p:cNvPr id="7" name="Left Brace 6"/>
          <p:cNvSpPr/>
          <p:nvPr/>
        </p:nvSpPr>
        <p:spPr>
          <a:xfrm>
            <a:off x="1713302" y="3239869"/>
            <a:ext cx="250645" cy="533400"/>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5368408" y="2133600"/>
            <a:ext cx="1125629" cy="400110"/>
          </a:xfrm>
          <a:prstGeom prst="rect">
            <a:avLst/>
          </a:prstGeom>
          <a:noFill/>
        </p:spPr>
        <p:txBody>
          <a:bodyPr wrap="none" rtlCol="0">
            <a:spAutoFit/>
          </a:bodyPr>
          <a:lstStyle/>
          <a:p>
            <a:r>
              <a:rPr lang="en-US" sz="2000" dirty="0">
                <a:solidFill>
                  <a:srgbClr val="0000FF"/>
                </a:solidFill>
              </a:rPr>
              <a:t>Defocus</a:t>
            </a:r>
          </a:p>
        </p:txBody>
      </p:sp>
      <p:sp>
        <p:nvSpPr>
          <p:cNvPr id="11" name="TextBox 10"/>
          <p:cNvSpPr txBox="1"/>
          <p:nvPr/>
        </p:nvSpPr>
        <p:spPr>
          <a:xfrm>
            <a:off x="1696462" y="1290935"/>
            <a:ext cx="1616148" cy="461665"/>
          </a:xfrm>
          <a:prstGeom prst="rect">
            <a:avLst/>
          </a:prstGeom>
          <a:noFill/>
        </p:spPr>
        <p:txBody>
          <a:bodyPr wrap="none" rtlCol="0">
            <a:spAutoFit/>
          </a:bodyPr>
          <a:lstStyle/>
          <a:p>
            <a:r>
              <a:rPr lang="en-US" sz="2400" b="1" i="1" dirty="0"/>
              <a:t>Old Lingo</a:t>
            </a:r>
          </a:p>
        </p:txBody>
      </p:sp>
      <p:sp>
        <p:nvSpPr>
          <p:cNvPr id="12" name="TextBox 11"/>
          <p:cNvSpPr txBox="1"/>
          <p:nvPr/>
        </p:nvSpPr>
        <p:spPr>
          <a:xfrm>
            <a:off x="5029200" y="1290935"/>
            <a:ext cx="1737976" cy="461665"/>
          </a:xfrm>
          <a:prstGeom prst="rect">
            <a:avLst/>
          </a:prstGeom>
          <a:noFill/>
        </p:spPr>
        <p:txBody>
          <a:bodyPr wrap="none" rtlCol="0">
            <a:spAutoFit/>
          </a:bodyPr>
          <a:lstStyle/>
          <a:p>
            <a:r>
              <a:rPr lang="en-US" sz="2400" b="1" i="1" dirty="0"/>
              <a:t>New Lingo</a:t>
            </a:r>
          </a:p>
        </p:txBody>
      </p:sp>
      <p:cxnSp>
        <p:nvCxnSpPr>
          <p:cNvPr id="26" name="Straight Arrow Connector 25"/>
          <p:cNvCxnSpPr>
            <a:stCxn id="3" idx="3"/>
            <a:endCxn id="9" idx="1"/>
          </p:cNvCxnSpPr>
          <p:nvPr/>
        </p:nvCxnSpPr>
        <p:spPr>
          <a:xfrm>
            <a:off x="2993015" y="2333655"/>
            <a:ext cx="23753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962400" y="2133600"/>
            <a:ext cx="319318" cy="369332"/>
          </a:xfrm>
          <a:prstGeom prst="rect">
            <a:avLst/>
          </a:prstGeom>
          <a:solidFill>
            <a:schemeClr val="bg1"/>
          </a:solidFill>
        </p:spPr>
        <p:txBody>
          <a:bodyPr wrap="none" rtlCol="0">
            <a:spAutoFit/>
          </a:bodyPr>
          <a:lstStyle/>
          <a:p>
            <a:r>
              <a:rPr lang="en-US" dirty="0">
                <a:solidFill>
                  <a:srgbClr val="0000FF"/>
                </a:solidFill>
              </a:rPr>
              <a:t>=</a:t>
            </a:r>
          </a:p>
        </p:txBody>
      </p:sp>
      <p:sp>
        <p:nvSpPr>
          <p:cNvPr id="41" name="TextBox 40"/>
          <p:cNvSpPr txBox="1"/>
          <p:nvPr/>
        </p:nvSpPr>
        <p:spPr>
          <a:xfrm>
            <a:off x="1905000" y="4694872"/>
            <a:ext cx="1750800" cy="1477328"/>
          </a:xfrm>
          <a:prstGeom prst="rect">
            <a:avLst/>
          </a:prstGeom>
          <a:noFill/>
        </p:spPr>
        <p:txBody>
          <a:bodyPr wrap="none" rtlCol="0">
            <a:spAutoFit/>
          </a:bodyPr>
          <a:lstStyle/>
          <a:p>
            <a:pPr>
              <a:lnSpc>
                <a:spcPts val="1800"/>
              </a:lnSpc>
            </a:pPr>
            <a:r>
              <a:rPr lang="en-US" sz="1600" dirty="0">
                <a:solidFill>
                  <a:srgbClr val="0000FF"/>
                </a:solidFill>
              </a:rPr>
              <a:t>Any component</a:t>
            </a:r>
          </a:p>
          <a:p>
            <a:pPr>
              <a:lnSpc>
                <a:spcPts val="1800"/>
              </a:lnSpc>
            </a:pPr>
            <a:r>
              <a:rPr lang="en-US" sz="1600" dirty="0">
                <a:solidFill>
                  <a:srgbClr val="0000FF"/>
                </a:solidFill>
              </a:rPr>
              <a:t>of refractive error</a:t>
            </a:r>
          </a:p>
          <a:p>
            <a:pPr>
              <a:lnSpc>
                <a:spcPts val="1800"/>
              </a:lnSpc>
            </a:pPr>
            <a:r>
              <a:rPr lang="en-US" sz="1600" dirty="0">
                <a:solidFill>
                  <a:srgbClr val="0000FF"/>
                </a:solidFill>
              </a:rPr>
              <a:t>that could not be</a:t>
            </a:r>
          </a:p>
          <a:p>
            <a:pPr>
              <a:lnSpc>
                <a:spcPts val="1800"/>
              </a:lnSpc>
            </a:pPr>
            <a:r>
              <a:rPr lang="en-US" sz="1600" dirty="0">
                <a:solidFill>
                  <a:srgbClr val="0000FF"/>
                </a:solidFill>
              </a:rPr>
              <a:t>remediated with</a:t>
            </a:r>
          </a:p>
          <a:p>
            <a:pPr>
              <a:lnSpc>
                <a:spcPts val="1800"/>
              </a:lnSpc>
            </a:pPr>
            <a:r>
              <a:rPr lang="en-US" sz="1600" dirty="0">
                <a:solidFill>
                  <a:srgbClr val="0000FF"/>
                </a:solidFill>
              </a:rPr>
              <a:t>spherical and/or</a:t>
            </a:r>
          </a:p>
          <a:p>
            <a:pPr>
              <a:lnSpc>
                <a:spcPts val="1800"/>
              </a:lnSpc>
            </a:pPr>
            <a:r>
              <a:rPr lang="en-US" sz="1600" dirty="0">
                <a:solidFill>
                  <a:srgbClr val="0000FF"/>
                </a:solidFill>
              </a:rPr>
              <a:t>cylindrical lenses</a:t>
            </a:r>
          </a:p>
        </p:txBody>
      </p:sp>
      <p:sp>
        <p:nvSpPr>
          <p:cNvPr id="36" name="TextBox 35"/>
          <p:cNvSpPr txBox="1"/>
          <p:nvPr/>
        </p:nvSpPr>
        <p:spPr>
          <a:xfrm>
            <a:off x="2133853" y="2438400"/>
            <a:ext cx="761747" cy="307777"/>
          </a:xfrm>
          <a:prstGeom prst="rect">
            <a:avLst/>
          </a:prstGeom>
          <a:noFill/>
        </p:spPr>
        <p:txBody>
          <a:bodyPr wrap="none" rtlCol="0">
            <a:spAutoFit/>
          </a:bodyPr>
          <a:lstStyle/>
          <a:p>
            <a:r>
              <a:rPr lang="en-US" sz="1400" dirty="0"/>
              <a:t>Myopia</a:t>
            </a:r>
          </a:p>
        </p:txBody>
      </p:sp>
      <p:sp>
        <p:nvSpPr>
          <p:cNvPr id="40" name="TextBox 39"/>
          <p:cNvSpPr txBox="1"/>
          <p:nvPr/>
        </p:nvSpPr>
        <p:spPr>
          <a:xfrm>
            <a:off x="2047405" y="2664023"/>
            <a:ext cx="1000595" cy="307777"/>
          </a:xfrm>
          <a:prstGeom prst="rect">
            <a:avLst/>
          </a:prstGeom>
          <a:noFill/>
        </p:spPr>
        <p:txBody>
          <a:bodyPr wrap="none" rtlCol="0">
            <a:spAutoFit/>
          </a:bodyPr>
          <a:lstStyle/>
          <a:p>
            <a:r>
              <a:rPr lang="en-US" sz="1400" dirty="0"/>
              <a:t>Hyperopia</a:t>
            </a:r>
          </a:p>
        </p:txBody>
      </p:sp>
      <p:sp>
        <p:nvSpPr>
          <p:cNvPr id="10" name="TextBox 9"/>
          <p:cNvSpPr txBox="1"/>
          <p:nvPr/>
        </p:nvSpPr>
        <p:spPr>
          <a:xfrm>
            <a:off x="4800600" y="1676400"/>
            <a:ext cx="2183611" cy="307777"/>
          </a:xfrm>
          <a:prstGeom prst="rect">
            <a:avLst/>
          </a:prstGeom>
          <a:noFill/>
        </p:spPr>
        <p:txBody>
          <a:bodyPr wrap="none" rtlCol="0">
            <a:spAutoFit/>
          </a:bodyPr>
          <a:lstStyle/>
          <a:p>
            <a:r>
              <a:rPr lang="en-US" sz="1400" dirty="0"/>
              <a:t>(from </a:t>
            </a:r>
            <a:r>
              <a:rPr lang="en-US" sz="1400" dirty="0" err="1"/>
              <a:t>wavefront</a:t>
            </a:r>
            <a:r>
              <a:rPr lang="en-US" sz="1400" dirty="0"/>
              <a:t> analysis)</a:t>
            </a:r>
          </a:p>
        </p:txBody>
      </p:sp>
      <p:sp>
        <p:nvSpPr>
          <p:cNvPr id="13" name="Slide Number Placeholder 12"/>
          <p:cNvSpPr>
            <a:spLocks noGrp="1"/>
          </p:cNvSpPr>
          <p:nvPr>
            <p:ph type="sldNum" sz="quarter" idx="12"/>
          </p:nvPr>
        </p:nvSpPr>
        <p:spPr/>
        <p:txBody>
          <a:bodyPr/>
          <a:lstStyle/>
          <a:p>
            <a:pPr>
              <a:defRPr/>
            </a:pPr>
            <a:fld id="{AA4EBA92-F27F-4AF1-A344-7473978F126B}" type="slidenum">
              <a:rPr lang="en-US" altLang="en-US" smtClean="0"/>
              <a:pPr>
                <a:defRPr/>
              </a:pPr>
              <a:t>28</a:t>
            </a:fld>
            <a:endParaRPr lang="en-US" altLang="en-US"/>
          </a:p>
        </p:txBody>
      </p:sp>
      <p:sp>
        <p:nvSpPr>
          <p:cNvPr id="20" name="Left Brace 19"/>
          <p:cNvSpPr/>
          <p:nvPr/>
        </p:nvSpPr>
        <p:spPr>
          <a:xfrm>
            <a:off x="1656751" y="4220953"/>
            <a:ext cx="324449" cy="2408446"/>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5057488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3" name="TextBox 2"/>
          <p:cNvSpPr txBox="1"/>
          <p:nvPr/>
        </p:nvSpPr>
        <p:spPr>
          <a:xfrm>
            <a:off x="1981200" y="2133600"/>
            <a:ext cx="1011815" cy="400110"/>
          </a:xfrm>
          <a:prstGeom prst="rect">
            <a:avLst/>
          </a:prstGeom>
          <a:noFill/>
        </p:spPr>
        <p:txBody>
          <a:bodyPr wrap="none" rtlCol="0">
            <a:spAutoFit/>
          </a:bodyPr>
          <a:lstStyle/>
          <a:p>
            <a:r>
              <a:rPr lang="en-US" sz="2000" dirty="0">
                <a:solidFill>
                  <a:srgbClr val="0000FF"/>
                </a:solidFill>
              </a:rPr>
              <a:t>Sphere</a:t>
            </a:r>
          </a:p>
        </p:txBody>
      </p:sp>
      <p:sp>
        <p:nvSpPr>
          <p:cNvPr id="4" name="TextBox 3"/>
          <p:cNvSpPr txBox="1"/>
          <p:nvPr/>
        </p:nvSpPr>
        <p:spPr>
          <a:xfrm>
            <a:off x="1920768" y="3276600"/>
            <a:ext cx="1127232" cy="400110"/>
          </a:xfrm>
          <a:prstGeom prst="rect">
            <a:avLst/>
          </a:prstGeom>
          <a:noFill/>
        </p:spPr>
        <p:txBody>
          <a:bodyPr wrap="none" rtlCol="0">
            <a:spAutoFit/>
          </a:bodyPr>
          <a:lstStyle/>
          <a:p>
            <a:r>
              <a:rPr lang="en-US" sz="2000" dirty="0">
                <a:solidFill>
                  <a:srgbClr val="0000FF"/>
                </a:solidFill>
              </a:rPr>
              <a:t>Cylinder</a:t>
            </a:r>
          </a:p>
        </p:txBody>
      </p:sp>
      <p:sp>
        <p:nvSpPr>
          <p:cNvPr id="5" name="TextBox 4"/>
          <p:cNvSpPr txBox="1"/>
          <p:nvPr/>
        </p:nvSpPr>
        <p:spPr>
          <a:xfrm>
            <a:off x="228600" y="3163669"/>
            <a:ext cx="1484702" cy="646331"/>
          </a:xfrm>
          <a:prstGeom prst="rect">
            <a:avLst/>
          </a:prstGeom>
          <a:noFill/>
        </p:spPr>
        <p:txBody>
          <a:bodyPr wrap="none" rtlCol="0">
            <a:spAutoFit/>
          </a:bodyPr>
          <a:lstStyle/>
          <a:p>
            <a:pPr algn="ctr"/>
            <a:r>
              <a:rPr lang="en-US" dirty="0"/>
              <a:t>‘Regular</a:t>
            </a:r>
          </a:p>
          <a:p>
            <a:pPr algn="ctr"/>
            <a:r>
              <a:rPr lang="en-US" dirty="0"/>
              <a:t>Astigmatism’</a:t>
            </a:r>
          </a:p>
        </p:txBody>
      </p:sp>
      <p:sp>
        <p:nvSpPr>
          <p:cNvPr id="6" name="TextBox 5"/>
          <p:cNvSpPr txBox="1"/>
          <p:nvPr/>
        </p:nvSpPr>
        <p:spPr>
          <a:xfrm>
            <a:off x="228600" y="5105400"/>
            <a:ext cx="1484702" cy="646331"/>
          </a:xfrm>
          <a:prstGeom prst="rect">
            <a:avLst/>
          </a:prstGeom>
          <a:noFill/>
        </p:spPr>
        <p:txBody>
          <a:bodyPr wrap="none" rtlCol="0">
            <a:spAutoFit/>
          </a:bodyPr>
          <a:lstStyle/>
          <a:p>
            <a:pPr algn="ctr"/>
            <a:r>
              <a:rPr lang="en-US" dirty="0"/>
              <a:t>‘Irregular</a:t>
            </a:r>
          </a:p>
          <a:p>
            <a:pPr algn="ctr"/>
            <a:r>
              <a:rPr lang="en-US" dirty="0"/>
              <a:t>Astigmatism’</a:t>
            </a:r>
          </a:p>
        </p:txBody>
      </p:sp>
      <p:sp>
        <p:nvSpPr>
          <p:cNvPr id="7" name="Left Brace 6"/>
          <p:cNvSpPr/>
          <p:nvPr/>
        </p:nvSpPr>
        <p:spPr>
          <a:xfrm>
            <a:off x="1713302" y="3239869"/>
            <a:ext cx="250645" cy="533400"/>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5368408" y="2133600"/>
            <a:ext cx="1125629" cy="400110"/>
          </a:xfrm>
          <a:prstGeom prst="rect">
            <a:avLst/>
          </a:prstGeom>
          <a:noFill/>
        </p:spPr>
        <p:txBody>
          <a:bodyPr wrap="none" rtlCol="0">
            <a:spAutoFit/>
          </a:bodyPr>
          <a:lstStyle/>
          <a:p>
            <a:r>
              <a:rPr lang="en-US" sz="2000" dirty="0">
                <a:solidFill>
                  <a:srgbClr val="0000FF"/>
                </a:solidFill>
              </a:rPr>
              <a:t>Defocus</a:t>
            </a:r>
          </a:p>
        </p:txBody>
      </p:sp>
      <p:sp>
        <p:nvSpPr>
          <p:cNvPr id="11" name="TextBox 10"/>
          <p:cNvSpPr txBox="1"/>
          <p:nvPr/>
        </p:nvSpPr>
        <p:spPr>
          <a:xfrm>
            <a:off x="1696462" y="1290935"/>
            <a:ext cx="1616148" cy="461665"/>
          </a:xfrm>
          <a:prstGeom prst="rect">
            <a:avLst/>
          </a:prstGeom>
          <a:noFill/>
        </p:spPr>
        <p:txBody>
          <a:bodyPr wrap="none" rtlCol="0">
            <a:spAutoFit/>
          </a:bodyPr>
          <a:lstStyle/>
          <a:p>
            <a:r>
              <a:rPr lang="en-US" sz="2400" b="1" i="1" dirty="0"/>
              <a:t>Old Lingo</a:t>
            </a:r>
          </a:p>
        </p:txBody>
      </p:sp>
      <p:sp>
        <p:nvSpPr>
          <p:cNvPr id="12" name="TextBox 11"/>
          <p:cNvSpPr txBox="1"/>
          <p:nvPr/>
        </p:nvSpPr>
        <p:spPr>
          <a:xfrm>
            <a:off x="5029200" y="1290935"/>
            <a:ext cx="1737976" cy="461665"/>
          </a:xfrm>
          <a:prstGeom prst="rect">
            <a:avLst/>
          </a:prstGeom>
          <a:noFill/>
        </p:spPr>
        <p:txBody>
          <a:bodyPr wrap="none" rtlCol="0">
            <a:spAutoFit/>
          </a:bodyPr>
          <a:lstStyle/>
          <a:p>
            <a:r>
              <a:rPr lang="en-US" sz="2400" b="1" i="1" dirty="0"/>
              <a:t>New Lingo</a:t>
            </a:r>
          </a:p>
        </p:txBody>
      </p:sp>
      <p:cxnSp>
        <p:nvCxnSpPr>
          <p:cNvPr id="26" name="Straight Arrow Connector 25"/>
          <p:cNvCxnSpPr>
            <a:stCxn id="3" idx="3"/>
            <a:endCxn id="9" idx="1"/>
          </p:cNvCxnSpPr>
          <p:nvPr/>
        </p:nvCxnSpPr>
        <p:spPr>
          <a:xfrm>
            <a:off x="2993015" y="2333655"/>
            <a:ext cx="23753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962400" y="2133600"/>
            <a:ext cx="319318" cy="369332"/>
          </a:xfrm>
          <a:prstGeom prst="rect">
            <a:avLst/>
          </a:prstGeom>
          <a:solidFill>
            <a:schemeClr val="bg1"/>
          </a:solidFill>
        </p:spPr>
        <p:txBody>
          <a:bodyPr wrap="none" rtlCol="0">
            <a:spAutoFit/>
          </a:bodyPr>
          <a:lstStyle/>
          <a:p>
            <a:r>
              <a:rPr lang="en-US" dirty="0">
                <a:solidFill>
                  <a:srgbClr val="0000FF"/>
                </a:solidFill>
              </a:rPr>
              <a:t>=</a:t>
            </a:r>
          </a:p>
        </p:txBody>
      </p:sp>
      <p:sp>
        <p:nvSpPr>
          <p:cNvPr id="21" name="TextBox 20"/>
          <p:cNvSpPr txBox="1"/>
          <p:nvPr/>
        </p:nvSpPr>
        <p:spPr>
          <a:xfrm>
            <a:off x="2133853" y="2438400"/>
            <a:ext cx="761747" cy="307777"/>
          </a:xfrm>
          <a:prstGeom prst="rect">
            <a:avLst/>
          </a:prstGeom>
          <a:noFill/>
        </p:spPr>
        <p:txBody>
          <a:bodyPr wrap="none" rtlCol="0">
            <a:spAutoFit/>
          </a:bodyPr>
          <a:lstStyle/>
          <a:p>
            <a:r>
              <a:rPr lang="en-US" sz="1400" dirty="0"/>
              <a:t>Myopia</a:t>
            </a:r>
          </a:p>
        </p:txBody>
      </p:sp>
      <p:sp>
        <p:nvSpPr>
          <p:cNvPr id="32" name="TextBox 31"/>
          <p:cNvSpPr txBox="1"/>
          <p:nvPr/>
        </p:nvSpPr>
        <p:spPr>
          <a:xfrm>
            <a:off x="2047405" y="2664023"/>
            <a:ext cx="1000595" cy="307777"/>
          </a:xfrm>
          <a:prstGeom prst="rect">
            <a:avLst/>
          </a:prstGeom>
          <a:noFill/>
        </p:spPr>
        <p:txBody>
          <a:bodyPr wrap="none" rtlCol="0">
            <a:spAutoFit/>
          </a:bodyPr>
          <a:lstStyle/>
          <a:p>
            <a:r>
              <a:rPr lang="en-US" sz="1400" dirty="0"/>
              <a:t>Hyperopia</a:t>
            </a:r>
          </a:p>
        </p:txBody>
      </p:sp>
      <p:sp>
        <p:nvSpPr>
          <p:cNvPr id="33" name="TextBox 32"/>
          <p:cNvSpPr txBox="1"/>
          <p:nvPr/>
        </p:nvSpPr>
        <p:spPr>
          <a:xfrm>
            <a:off x="5181853" y="2438400"/>
            <a:ext cx="1489510" cy="307777"/>
          </a:xfrm>
          <a:prstGeom prst="rect">
            <a:avLst/>
          </a:prstGeom>
          <a:noFill/>
        </p:spPr>
        <p:txBody>
          <a:bodyPr wrap="none" rtlCol="0">
            <a:spAutoFit/>
          </a:bodyPr>
          <a:lstStyle/>
          <a:p>
            <a:r>
              <a:rPr lang="en-US" sz="1400" i="1" dirty="0">
                <a:solidFill>
                  <a:srgbClr val="0000FF"/>
                </a:solidFill>
              </a:rPr>
              <a:t>Positive</a:t>
            </a:r>
            <a:r>
              <a:rPr lang="en-US" sz="1400" dirty="0">
                <a:solidFill>
                  <a:srgbClr val="0000FF"/>
                </a:solidFill>
              </a:rPr>
              <a:t> </a:t>
            </a:r>
            <a:r>
              <a:rPr lang="en-US" sz="1400" dirty="0"/>
              <a:t>defocus</a:t>
            </a:r>
          </a:p>
        </p:txBody>
      </p:sp>
      <p:sp>
        <p:nvSpPr>
          <p:cNvPr id="34" name="TextBox 33"/>
          <p:cNvSpPr txBox="1"/>
          <p:nvPr/>
        </p:nvSpPr>
        <p:spPr>
          <a:xfrm>
            <a:off x="5181600" y="2664023"/>
            <a:ext cx="1568058" cy="307777"/>
          </a:xfrm>
          <a:prstGeom prst="rect">
            <a:avLst/>
          </a:prstGeom>
          <a:noFill/>
        </p:spPr>
        <p:txBody>
          <a:bodyPr wrap="none" rtlCol="0">
            <a:spAutoFit/>
          </a:bodyPr>
          <a:lstStyle/>
          <a:p>
            <a:r>
              <a:rPr lang="en-US" sz="1400" i="1" dirty="0">
                <a:solidFill>
                  <a:srgbClr val="0000FF"/>
                </a:solidFill>
              </a:rPr>
              <a:t>Negative</a:t>
            </a:r>
            <a:r>
              <a:rPr lang="en-US" sz="1400" dirty="0">
                <a:solidFill>
                  <a:srgbClr val="0000FF"/>
                </a:solidFill>
              </a:rPr>
              <a:t> </a:t>
            </a:r>
            <a:r>
              <a:rPr lang="en-US" sz="1400" dirty="0"/>
              <a:t>defocus</a:t>
            </a:r>
          </a:p>
        </p:txBody>
      </p:sp>
      <p:cxnSp>
        <p:nvCxnSpPr>
          <p:cNvPr id="35" name="Straight Arrow Connector 34"/>
          <p:cNvCxnSpPr>
            <a:stCxn id="21" idx="3"/>
            <a:endCxn id="33" idx="1"/>
          </p:cNvCxnSpPr>
          <p:nvPr/>
        </p:nvCxnSpPr>
        <p:spPr>
          <a:xfrm>
            <a:off x="2895600" y="2592289"/>
            <a:ext cx="228625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2" idx="3"/>
            <a:endCxn id="34" idx="1"/>
          </p:cNvCxnSpPr>
          <p:nvPr/>
        </p:nvCxnSpPr>
        <p:spPr>
          <a:xfrm>
            <a:off x="3048000" y="2817912"/>
            <a:ext cx="21336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962400" y="2450068"/>
            <a:ext cx="288862" cy="307777"/>
          </a:xfrm>
          <a:prstGeom prst="rect">
            <a:avLst/>
          </a:prstGeom>
          <a:solidFill>
            <a:schemeClr val="bg1"/>
          </a:solidFill>
        </p:spPr>
        <p:txBody>
          <a:bodyPr wrap="none" rtlCol="0">
            <a:spAutoFit/>
          </a:bodyPr>
          <a:lstStyle/>
          <a:p>
            <a:r>
              <a:rPr lang="en-US" sz="1400" dirty="0"/>
              <a:t>=</a:t>
            </a:r>
          </a:p>
        </p:txBody>
      </p:sp>
      <p:sp>
        <p:nvSpPr>
          <p:cNvPr id="39" name="TextBox 38"/>
          <p:cNvSpPr txBox="1"/>
          <p:nvPr/>
        </p:nvSpPr>
        <p:spPr>
          <a:xfrm>
            <a:off x="3962400" y="2664023"/>
            <a:ext cx="288862" cy="307777"/>
          </a:xfrm>
          <a:prstGeom prst="rect">
            <a:avLst/>
          </a:prstGeom>
          <a:solidFill>
            <a:schemeClr val="bg1"/>
          </a:solidFill>
        </p:spPr>
        <p:txBody>
          <a:bodyPr wrap="none" rtlCol="0">
            <a:spAutoFit/>
          </a:bodyPr>
          <a:lstStyle/>
          <a:p>
            <a:r>
              <a:rPr lang="en-US" sz="1400" dirty="0"/>
              <a:t>=</a:t>
            </a:r>
          </a:p>
        </p:txBody>
      </p:sp>
      <p:sp>
        <p:nvSpPr>
          <p:cNvPr id="41" name="TextBox 40"/>
          <p:cNvSpPr txBox="1"/>
          <p:nvPr/>
        </p:nvSpPr>
        <p:spPr>
          <a:xfrm>
            <a:off x="1905000" y="4694872"/>
            <a:ext cx="1750800" cy="1477328"/>
          </a:xfrm>
          <a:prstGeom prst="rect">
            <a:avLst/>
          </a:prstGeom>
          <a:noFill/>
        </p:spPr>
        <p:txBody>
          <a:bodyPr wrap="none" rtlCol="0">
            <a:spAutoFit/>
          </a:bodyPr>
          <a:lstStyle/>
          <a:p>
            <a:pPr>
              <a:lnSpc>
                <a:spcPts val="1800"/>
              </a:lnSpc>
            </a:pPr>
            <a:r>
              <a:rPr lang="en-US" sz="1600" dirty="0">
                <a:solidFill>
                  <a:srgbClr val="0000FF"/>
                </a:solidFill>
              </a:rPr>
              <a:t>Any component</a:t>
            </a:r>
          </a:p>
          <a:p>
            <a:pPr>
              <a:lnSpc>
                <a:spcPts val="1800"/>
              </a:lnSpc>
            </a:pPr>
            <a:r>
              <a:rPr lang="en-US" sz="1600" dirty="0">
                <a:solidFill>
                  <a:srgbClr val="0000FF"/>
                </a:solidFill>
              </a:rPr>
              <a:t>of refractive error</a:t>
            </a:r>
          </a:p>
          <a:p>
            <a:pPr>
              <a:lnSpc>
                <a:spcPts val="1800"/>
              </a:lnSpc>
            </a:pPr>
            <a:r>
              <a:rPr lang="en-US" sz="1600" dirty="0">
                <a:solidFill>
                  <a:srgbClr val="0000FF"/>
                </a:solidFill>
              </a:rPr>
              <a:t>that could not be</a:t>
            </a:r>
          </a:p>
          <a:p>
            <a:pPr>
              <a:lnSpc>
                <a:spcPts val="1800"/>
              </a:lnSpc>
            </a:pPr>
            <a:r>
              <a:rPr lang="en-US" sz="1600" dirty="0">
                <a:solidFill>
                  <a:srgbClr val="0000FF"/>
                </a:solidFill>
              </a:rPr>
              <a:t>remediated with</a:t>
            </a:r>
          </a:p>
          <a:p>
            <a:pPr>
              <a:lnSpc>
                <a:spcPts val="1800"/>
              </a:lnSpc>
            </a:pPr>
            <a:r>
              <a:rPr lang="en-US" sz="1600" dirty="0">
                <a:solidFill>
                  <a:srgbClr val="0000FF"/>
                </a:solidFill>
              </a:rPr>
              <a:t>spherical and/or</a:t>
            </a:r>
          </a:p>
          <a:p>
            <a:pPr>
              <a:lnSpc>
                <a:spcPts val="1800"/>
              </a:lnSpc>
            </a:pPr>
            <a:r>
              <a:rPr lang="en-US" sz="1600" dirty="0">
                <a:solidFill>
                  <a:srgbClr val="0000FF"/>
                </a:solidFill>
              </a:rPr>
              <a:t>cylindrical lenses</a:t>
            </a:r>
          </a:p>
        </p:txBody>
      </p:sp>
      <p:sp>
        <p:nvSpPr>
          <p:cNvPr id="23" name="TextBox 22"/>
          <p:cNvSpPr txBox="1"/>
          <p:nvPr/>
        </p:nvSpPr>
        <p:spPr>
          <a:xfrm>
            <a:off x="4800600" y="1676400"/>
            <a:ext cx="2183611" cy="307777"/>
          </a:xfrm>
          <a:prstGeom prst="rect">
            <a:avLst/>
          </a:prstGeom>
          <a:noFill/>
        </p:spPr>
        <p:txBody>
          <a:bodyPr wrap="none" rtlCol="0">
            <a:spAutoFit/>
          </a:bodyPr>
          <a:lstStyle/>
          <a:p>
            <a:r>
              <a:rPr lang="en-US" sz="1400" dirty="0"/>
              <a:t>(from </a:t>
            </a:r>
            <a:r>
              <a:rPr lang="en-US" sz="1400" dirty="0" err="1"/>
              <a:t>wavefront</a:t>
            </a:r>
            <a:r>
              <a:rPr lang="en-US" sz="1400" dirty="0"/>
              <a:t> analysis)</a:t>
            </a:r>
          </a:p>
        </p:txBody>
      </p:sp>
      <p:sp>
        <p:nvSpPr>
          <p:cNvPr id="10" name="Slide Number Placeholder 9"/>
          <p:cNvSpPr>
            <a:spLocks noGrp="1"/>
          </p:cNvSpPr>
          <p:nvPr>
            <p:ph type="sldNum" sz="quarter" idx="12"/>
          </p:nvPr>
        </p:nvSpPr>
        <p:spPr/>
        <p:txBody>
          <a:bodyPr/>
          <a:lstStyle/>
          <a:p>
            <a:pPr>
              <a:defRPr/>
            </a:pPr>
            <a:fld id="{AA4EBA92-F27F-4AF1-A344-7473978F126B}" type="slidenum">
              <a:rPr lang="en-US" altLang="en-US" smtClean="0"/>
              <a:pPr>
                <a:defRPr/>
              </a:pPr>
              <a:t>29</a:t>
            </a:fld>
            <a:endParaRPr lang="en-US" altLang="en-US"/>
          </a:p>
        </p:txBody>
      </p:sp>
      <p:sp>
        <p:nvSpPr>
          <p:cNvPr id="28" name="Left Brace 27"/>
          <p:cNvSpPr/>
          <p:nvPr/>
        </p:nvSpPr>
        <p:spPr>
          <a:xfrm>
            <a:off x="1656751" y="4220953"/>
            <a:ext cx="324449" cy="2408446"/>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Rectangle 29"/>
          <p:cNvSpPr/>
          <p:nvPr/>
        </p:nvSpPr>
        <p:spPr>
          <a:xfrm>
            <a:off x="5181600" y="2450068"/>
            <a:ext cx="762000" cy="228600"/>
          </a:xfrm>
          <a:prstGeom prst="rect">
            <a:avLst/>
          </a:prstGeom>
          <a:solidFill>
            <a:srgbClr val="CCE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 vs (-)</a:t>
            </a:r>
          </a:p>
        </p:txBody>
      </p:sp>
      <p:sp>
        <p:nvSpPr>
          <p:cNvPr id="31" name="Rectangle 30"/>
          <p:cNvSpPr/>
          <p:nvPr/>
        </p:nvSpPr>
        <p:spPr>
          <a:xfrm>
            <a:off x="5257800" y="2743200"/>
            <a:ext cx="762000" cy="228600"/>
          </a:xfrm>
          <a:prstGeom prst="rect">
            <a:avLst/>
          </a:prstGeom>
          <a:solidFill>
            <a:srgbClr val="CCE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 vs (-)</a:t>
            </a:r>
          </a:p>
        </p:txBody>
      </p:sp>
    </p:spTree>
    <p:extLst>
      <p:ext uri="{BB962C8B-B14F-4D97-AF65-F5344CB8AC3E}">
        <p14:creationId xmlns:p14="http://schemas.microsoft.com/office/powerpoint/2010/main" val="1347693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C213E87-6591-0CF3-8915-AD66846FC278}"/>
              </a:ext>
            </a:extLst>
          </p:cNvPr>
          <p:cNvSpPr/>
          <p:nvPr/>
        </p:nvSpPr>
        <p:spPr>
          <a:xfrm>
            <a:off x="3886200" y="3124200"/>
            <a:ext cx="4495800" cy="4572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33357C8-56E1-F4C0-2A28-0CF622FD114D}"/>
              </a:ext>
            </a:extLst>
          </p:cNvPr>
          <p:cNvSpPr/>
          <p:nvPr/>
        </p:nvSpPr>
        <p:spPr>
          <a:xfrm>
            <a:off x="762000" y="3581400"/>
            <a:ext cx="1143000" cy="4572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3"/>
          <p:cNvSpPr>
            <a:spLocks noGrp="1" noChangeArrowheads="1"/>
          </p:cNvSpPr>
          <p:nvPr>
            <p:ph type="body" idx="1"/>
          </p:nvPr>
        </p:nvSpPr>
        <p:spPr>
          <a:xfrm>
            <a:off x="381000" y="1143000"/>
            <a:ext cx="8229600" cy="5638800"/>
          </a:xfrm>
        </p:spPr>
        <p:txBody>
          <a:bodyPr/>
          <a:lstStyle/>
          <a:p>
            <a:pPr eaLnBrk="1" hangingPunct="1"/>
            <a:r>
              <a:rPr lang="en-US" i="1" dirty="0"/>
              <a:t>Aberrations</a:t>
            </a:r>
            <a:r>
              <a:rPr lang="en-US" dirty="0"/>
              <a:t> are phenomena that degrade   the quality of the image formed by an optical system</a:t>
            </a:r>
          </a:p>
          <a:p>
            <a:pPr eaLnBrk="1" hangingPunct="1"/>
            <a:r>
              <a:rPr lang="en-US" dirty="0"/>
              <a:t>Degradation results when light rays from a given object-point </a:t>
            </a:r>
            <a:r>
              <a:rPr lang="en-US" dirty="0">
                <a:solidFill>
                  <a:srgbClr val="0000FF"/>
                </a:solidFill>
              </a:rPr>
              <a:t>fail to form a single image-point</a:t>
            </a:r>
          </a:p>
        </p:txBody>
      </p:sp>
      <p:sp>
        <p:nvSpPr>
          <p:cNvPr id="4099" name="Rectangle 4"/>
          <p:cNvSpPr>
            <a:spLocks noGrp="1" noChangeArrowheads="1"/>
          </p:cNvSpPr>
          <p:nvPr>
            <p:ph type="title"/>
          </p:nvPr>
        </p:nvSpPr>
        <p:spPr>
          <a:xfrm>
            <a:off x="457200" y="152400"/>
            <a:ext cx="7543800" cy="685800"/>
          </a:xfrm>
          <a:noFill/>
        </p:spPr>
        <p:txBody>
          <a:bodyPr/>
          <a:lstStyle/>
          <a:p>
            <a:pPr eaLnBrk="1" hangingPunct="1"/>
            <a:r>
              <a:rPr lang="en-US"/>
              <a:t>Aberrations</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3</a:t>
            </a:fld>
            <a:endParaRPr lang="en-US" altLang="en-US"/>
          </a:p>
        </p:txBody>
      </p:sp>
    </p:spTree>
    <p:extLst>
      <p:ext uri="{BB962C8B-B14F-4D97-AF65-F5344CB8AC3E}">
        <p14:creationId xmlns:p14="http://schemas.microsoft.com/office/powerpoint/2010/main" val="1318713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5181600"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36" name="Rectangle 35"/>
          <p:cNvSpPr/>
          <p:nvPr/>
        </p:nvSpPr>
        <p:spPr>
          <a:xfrm>
            <a:off x="5257800"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2"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3" name="TextBox 2"/>
          <p:cNvSpPr txBox="1"/>
          <p:nvPr/>
        </p:nvSpPr>
        <p:spPr>
          <a:xfrm>
            <a:off x="1981200" y="2133600"/>
            <a:ext cx="1011815" cy="400110"/>
          </a:xfrm>
          <a:prstGeom prst="rect">
            <a:avLst/>
          </a:prstGeom>
          <a:noFill/>
        </p:spPr>
        <p:txBody>
          <a:bodyPr wrap="none" rtlCol="0">
            <a:spAutoFit/>
          </a:bodyPr>
          <a:lstStyle/>
          <a:p>
            <a:r>
              <a:rPr lang="en-US" sz="2000" dirty="0">
                <a:solidFill>
                  <a:srgbClr val="0000FF"/>
                </a:solidFill>
              </a:rPr>
              <a:t>Sphere</a:t>
            </a:r>
          </a:p>
        </p:txBody>
      </p:sp>
      <p:sp>
        <p:nvSpPr>
          <p:cNvPr id="4" name="TextBox 3"/>
          <p:cNvSpPr txBox="1"/>
          <p:nvPr/>
        </p:nvSpPr>
        <p:spPr>
          <a:xfrm>
            <a:off x="1920768" y="3276600"/>
            <a:ext cx="1127232" cy="400110"/>
          </a:xfrm>
          <a:prstGeom prst="rect">
            <a:avLst/>
          </a:prstGeom>
          <a:noFill/>
        </p:spPr>
        <p:txBody>
          <a:bodyPr wrap="none" rtlCol="0">
            <a:spAutoFit/>
          </a:bodyPr>
          <a:lstStyle/>
          <a:p>
            <a:r>
              <a:rPr lang="en-US" sz="2000" dirty="0">
                <a:solidFill>
                  <a:srgbClr val="0000FF"/>
                </a:solidFill>
              </a:rPr>
              <a:t>Cylinder</a:t>
            </a:r>
          </a:p>
        </p:txBody>
      </p:sp>
      <p:sp>
        <p:nvSpPr>
          <p:cNvPr id="5" name="TextBox 4"/>
          <p:cNvSpPr txBox="1"/>
          <p:nvPr/>
        </p:nvSpPr>
        <p:spPr>
          <a:xfrm>
            <a:off x="228600" y="3163669"/>
            <a:ext cx="1484702" cy="646331"/>
          </a:xfrm>
          <a:prstGeom prst="rect">
            <a:avLst/>
          </a:prstGeom>
          <a:noFill/>
        </p:spPr>
        <p:txBody>
          <a:bodyPr wrap="none" rtlCol="0">
            <a:spAutoFit/>
          </a:bodyPr>
          <a:lstStyle/>
          <a:p>
            <a:pPr algn="ctr"/>
            <a:r>
              <a:rPr lang="en-US" dirty="0"/>
              <a:t>‘Regular</a:t>
            </a:r>
          </a:p>
          <a:p>
            <a:pPr algn="ctr"/>
            <a:r>
              <a:rPr lang="en-US" dirty="0"/>
              <a:t>Astigmatism’</a:t>
            </a:r>
          </a:p>
        </p:txBody>
      </p:sp>
      <p:sp>
        <p:nvSpPr>
          <p:cNvPr id="6" name="TextBox 5"/>
          <p:cNvSpPr txBox="1"/>
          <p:nvPr/>
        </p:nvSpPr>
        <p:spPr>
          <a:xfrm>
            <a:off x="228600" y="5105400"/>
            <a:ext cx="1484702" cy="646331"/>
          </a:xfrm>
          <a:prstGeom prst="rect">
            <a:avLst/>
          </a:prstGeom>
          <a:noFill/>
        </p:spPr>
        <p:txBody>
          <a:bodyPr wrap="none" rtlCol="0">
            <a:spAutoFit/>
          </a:bodyPr>
          <a:lstStyle/>
          <a:p>
            <a:pPr algn="ctr"/>
            <a:r>
              <a:rPr lang="en-US" dirty="0"/>
              <a:t>‘Irregular</a:t>
            </a:r>
          </a:p>
          <a:p>
            <a:pPr algn="ctr"/>
            <a:r>
              <a:rPr lang="en-US" dirty="0"/>
              <a:t>Astigmatism’</a:t>
            </a:r>
          </a:p>
        </p:txBody>
      </p:sp>
      <p:sp>
        <p:nvSpPr>
          <p:cNvPr id="7" name="Left Brace 6"/>
          <p:cNvSpPr/>
          <p:nvPr/>
        </p:nvSpPr>
        <p:spPr>
          <a:xfrm>
            <a:off x="1713302" y="3239869"/>
            <a:ext cx="250645" cy="533400"/>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5368408" y="2133600"/>
            <a:ext cx="1125629" cy="400110"/>
          </a:xfrm>
          <a:prstGeom prst="rect">
            <a:avLst/>
          </a:prstGeom>
          <a:noFill/>
        </p:spPr>
        <p:txBody>
          <a:bodyPr wrap="none" rtlCol="0">
            <a:spAutoFit/>
          </a:bodyPr>
          <a:lstStyle/>
          <a:p>
            <a:r>
              <a:rPr lang="en-US" sz="2000" dirty="0">
                <a:solidFill>
                  <a:srgbClr val="0000FF"/>
                </a:solidFill>
              </a:rPr>
              <a:t>Defocus</a:t>
            </a:r>
          </a:p>
        </p:txBody>
      </p:sp>
      <p:sp>
        <p:nvSpPr>
          <p:cNvPr id="11" name="TextBox 10"/>
          <p:cNvSpPr txBox="1"/>
          <p:nvPr/>
        </p:nvSpPr>
        <p:spPr>
          <a:xfrm>
            <a:off x="1696462" y="1290935"/>
            <a:ext cx="1616148" cy="461665"/>
          </a:xfrm>
          <a:prstGeom prst="rect">
            <a:avLst/>
          </a:prstGeom>
          <a:noFill/>
        </p:spPr>
        <p:txBody>
          <a:bodyPr wrap="none" rtlCol="0">
            <a:spAutoFit/>
          </a:bodyPr>
          <a:lstStyle/>
          <a:p>
            <a:r>
              <a:rPr lang="en-US" sz="2400" b="1" i="1" dirty="0"/>
              <a:t>Old Lingo</a:t>
            </a:r>
          </a:p>
        </p:txBody>
      </p:sp>
      <p:sp>
        <p:nvSpPr>
          <p:cNvPr id="12" name="TextBox 11"/>
          <p:cNvSpPr txBox="1"/>
          <p:nvPr/>
        </p:nvSpPr>
        <p:spPr>
          <a:xfrm>
            <a:off x="5029200" y="1290935"/>
            <a:ext cx="1737976" cy="461665"/>
          </a:xfrm>
          <a:prstGeom prst="rect">
            <a:avLst/>
          </a:prstGeom>
          <a:noFill/>
        </p:spPr>
        <p:txBody>
          <a:bodyPr wrap="none" rtlCol="0">
            <a:spAutoFit/>
          </a:bodyPr>
          <a:lstStyle/>
          <a:p>
            <a:r>
              <a:rPr lang="en-US" sz="2400" b="1" i="1" dirty="0"/>
              <a:t>New Lingo</a:t>
            </a:r>
          </a:p>
        </p:txBody>
      </p:sp>
      <p:cxnSp>
        <p:nvCxnSpPr>
          <p:cNvPr id="26" name="Straight Arrow Connector 25"/>
          <p:cNvCxnSpPr>
            <a:stCxn id="3" idx="3"/>
            <a:endCxn id="9" idx="1"/>
          </p:cNvCxnSpPr>
          <p:nvPr/>
        </p:nvCxnSpPr>
        <p:spPr>
          <a:xfrm>
            <a:off x="2993015" y="2333655"/>
            <a:ext cx="23753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962400" y="2133600"/>
            <a:ext cx="319318" cy="369332"/>
          </a:xfrm>
          <a:prstGeom prst="rect">
            <a:avLst/>
          </a:prstGeom>
          <a:solidFill>
            <a:schemeClr val="bg1"/>
          </a:solidFill>
        </p:spPr>
        <p:txBody>
          <a:bodyPr wrap="none" rtlCol="0">
            <a:spAutoFit/>
          </a:bodyPr>
          <a:lstStyle/>
          <a:p>
            <a:r>
              <a:rPr lang="en-US" dirty="0">
                <a:solidFill>
                  <a:srgbClr val="0000FF"/>
                </a:solidFill>
              </a:rPr>
              <a:t>=</a:t>
            </a:r>
          </a:p>
        </p:txBody>
      </p:sp>
      <p:sp>
        <p:nvSpPr>
          <p:cNvPr id="21" name="TextBox 20"/>
          <p:cNvSpPr txBox="1"/>
          <p:nvPr/>
        </p:nvSpPr>
        <p:spPr>
          <a:xfrm>
            <a:off x="2133853" y="2438400"/>
            <a:ext cx="761747" cy="307777"/>
          </a:xfrm>
          <a:prstGeom prst="rect">
            <a:avLst/>
          </a:prstGeom>
          <a:noFill/>
        </p:spPr>
        <p:txBody>
          <a:bodyPr wrap="none" rtlCol="0">
            <a:spAutoFit/>
          </a:bodyPr>
          <a:lstStyle/>
          <a:p>
            <a:r>
              <a:rPr lang="en-US" sz="1400" dirty="0"/>
              <a:t>Myopia</a:t>
            </a:r>
          </a:p>
        </p:txBody>
      </p:sp>
      <p:sp>
        <p:nvSpPr>
          <p:cNvPr id="32" name="TextBox 31"/>
          <p:cNvSpPr txBox="1"/>
          <p:nvPr/>
        </p:nvSpPr>
        <p:spPr>
          <a:xfrm>
            <a:off x="2047405" y="2664023"/>
            <a:ext cx="1000595" cy="307777"/>
          </a:xfrm>
          <a:prstGeom prst="rect">
            <a:avLst/>
          </a:prstGeom>
          <a:noFill/>
        </p:spPr>
        <p:txBody>
          <a:bodyPr wrap="none" rtlCol="0">
            <a:spAutoFit/>
          </a:bodyPr>
          <a:lstStyle/>
          <a:p>
            <a:r>
              <a:rPr lang="en-US" sz="1400" dirty="0"/>
              <a:t>Hyperopia</a:t>
            </a:r>
          </a:p>
        </p:txBody>
      </p:sp>
      <p:sp>
        <p:nvSpPr>
          <p:cNvPr id="33" name="TextBox 32"/>
          <p:cNvSpPr txBox="1"/>
          <p:nvPr/>
        </p:nvSpPr>
        <p:spPr>
          <a:xfrm>
            <a:off x="5181853" y="2438400"/>
            <a:ext cx="1489510" cy="307777"/>
          </a:xfrm>
          <a:prstGeom prst="rect">
            <a:avLst/>
          </a:prstGeom>
          <a:noFill/>
        </p:spPr>
        <p:txBody>
          <a:bodyPr wrap="none" rtlCol="0">
            <a:spAutoFit/>
          </a:bodyPr>
          <a:lstStyle/>
          <a:p>
            <a:r>
              <a:rPr lang="en-US" sz="1400" i="1" dirty="0">
                <a:solidFill>
                  <a:srgbClr val="0000FF"/>
                </a:solidFill>
              </a:rPr>
              <a:t>Positive</a:t>
            </a:r>
            <a:r>
              <a:rPr lang="en-US" sz="1400" dirty="0">
                <a:solidFill>
                  <a:srgbClr val="0000FF"/>
                </a:solidFill>
              </a:rPr>
              <a:t> </a:t>
            </a:r>
            <a:r>
              <a:rPr lang="en-US" sz="1400" dirty="0"/>
              <a:t>defocus</a:t>
            </a:r>
          </a:p>
        </p:txBody>
      </p:sp>
      <p:sp>
        <p:nvSpPr>
          <p:cNvPr id="34" name="TextBox 33"/>
          <p:cNvSpPr txBox="1"/>
          <p:nvPr/>
        </p:nvSpPr>
        <p:spPr>
          <a:xfrm>
            <a:off x="5181600" y="2664023"/>
            <a:ext cx="1568058" cy="307777"/>
          </a:xfrm>
          <a:prstGeom prst="rect">
            <a:avLst/>
          </a:prstGeom>
          <a:noFill/>
        </p:spPr>
        <p:txBody>
          <a:bodyPr wrap="none" rtlCol="0">
            <a:spAutoFit/>
          </a:bodyPr>
          <a:lstStyle/>
          <a:p>
            <a:r>
              <a:rPr lang="en-US" sz="1400" i="1" dirty="0">
                <a:solidFill>
                  <a:srgbClr val="0000FF"/>
                </a:solidFill>
              </a:rPr>
              <a:t>Negative</a:t>
            </a:r>
            <a:r>
              <a:rPr lang="en-US" sz="1400" dirty="0">
                <a:solidFill>
                  <a:srgbClr val="0000FF"/>
                </a:solidFill>
              </a:rPr>
              <a:t> </a:t>
            </a:r>
            <a:r>
              <a:rPr lang="en-US" sz="1400" dirty="0"/>
              <a:t>defocus</a:t>
            </a:r>
          </a:p>
        </p:txBody>
      </p:sp>
      <p:cxnSp>
        <p:nvCxnSpPr>
          <p:cNvPr id="35" name="Straight Arrow Connector 34"/>
          <p:cNvCxnSpPr>
            <a:stCxn id="21" idx="3"/>
            <a:endCxn id="33" idx="1"/>
          </p:cNvCxnSpPr>
          <p:nvPr/>
        </p:nvCxnSpPr>
        <p:spPr>
          <a:xfrm>
            <a:off x="2895600" y="2592289"/>
            <a:ext cx="228625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2" idx="3"/>
            <a:endCxn id="34" idx="1"/>
          </p:cNvCxnSpPr>
          <p:nvPr/>
        </p:nvCxnSpPr>
        <p:spPr>
          <a:xfrm>
            <a:off x="3048000" y="2817912"/>
            <a:ext cx="21336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962400" y="2450068"/>
            <a:ext cx="288862" cy="307777"/>
          </a:xfrm>
          <a:prstGeom prst="rect">
            <a:avLst/>
          </a:prstGeom>
          <a:solidFill>
            <a:schemeClr val="bg1"/>
          </a:solidFill>
        </p:spPr>
        <p:txBody>
          <a:bodyPr wrap="none" rtlCol="0">
            <a:spAutoFit/>
          </a:bodyPr>
          <a:lstStyle/>
          <a:p>
            <a:r>
              <a:rPr lang="en-US" sz="1400" dirty="0"/>
              <a:t>=</a:t>
            </a:r>
          </a:p>
        </p:txBody>
      </p:sp>
      <p:sp>
        <p:nvSpPr>
          <p:cNvPr id="39" name="TextBox 38"/>
          <p:cNvSpPr txBox="1"/>
          <p:nvPr/>
        </p:nvSpPr>
        <p:spPr>
          <a:xfrm>
            <a:off x="3962400" y="2664023"/>
            <a:ext cx="288862" cy="307777"/>
          </a:xfrm>
          <a:prstGeom prst="rect">
            <a:avLst/>
          </a:prstGeom>
          <a:solidFill>
            <a:schemeClr val="bg1"/>
          </a:solidFill>
        </p:spPr>
        <p:txBody>
          <a:bodyPr wrap="none" rtlCol="0">
            <a:spAutoFit/>
          </a:bodyPr>
          <a:lstStyle/>
          <a:p>
            <a:r>
              <a:rPr lang="en-US" sz="1400" dirty="0"/>
              <a:t>=</a:t>
            </a:r>
          </a:p>
        </p:txBody>
      </p:sp>
      <p:sp>
        <p:nvSpPr>
          <p:cNvPr id="41" name="TextBox 40"/>
          <p:cNvSpPr txBox="1"/>
          <p:nvPr/>
        </p:nvSpPr>
        <p:spPr>
          <a:xfrm>
            <a:off x="1905000" y="4694872"/>
            <a:ext cx="1750800" cy="1477328"/>
          </a:xfrm>
          <a:prstGeom prst="rect">
            <a:avLst/>
          </a:prstGeom>
          <a:noFill/>
        </p:spPr>
        <p:txBody>
          <a:bodyPr wrap="none" rtlCol="0">
            <a:spAutoFit/>
          </a:bodyPr>
          <a:lstStyle/>
          <a:p>
            <a:pPr>
              <a:lnSpc>
                <a:spcPts val="1800"/>
              </a:lnSpc>
            </a:pPr>
            <a:r>
              <a:rPr lang="en-US" sz="1600" dirty="0">
                <a:solidFill>
                  <a:srgbClr val="0000FF"/>
                </a:solidFill>
              </a:rPr>
              <a:t>Any component</a:t>
            </a:r>
          </a:p>
          <a:p>
            <a:pPr>
              <a:lnSpc>
                <a:spcPts val="1800"/>
              </a:lnSpc>
            </a:pPr>
            <a:r>
              <a:rPr lang="en-US" sz="1600" dirty="0">
                <a:solidFill>
                  <a:srgbClr val="0000FF"/>
                </a:solidFill>
              </a:rPr>
              <a:t>of refractive error</a:t>
            </a:r>
          </a:p>
          <a:p>
            <a:pPr>
              <a:lnSpc>
                <a:spcPts val="1800"/>
              </a:lnSpc>
            </a:pPr>
            <a:r>
              <a:rPr lang="en-US" sz="1600" dirty="0">
                <a:solidFill>
                  <a:srgbClr val="0000FF"/>
                </a:solidFill>
              </a:rPr>
              <a:t>that could not be</a:t>
            </a:r>
          </a:p>
          <a:p>
            <a:pPr>
              <a:lnSpc>
                <a:spcPts val="1800"/>
              </a:lnSpc>
            </a:pPr>
            <a:r>
              <a:rPr lang="en-US" sz="1600" dirty="0">
                <a:solidFill>
                  <a:srgbClr val="0000FF"/>
                </a:solidFill>
              </a:rPr>
              <a:t>remediated with</a:t>
            </a:r>
          </a:p>
          <a:p>
            <a:pPr>
              <a:lnSpc>
                <a:spcPts val="1800"/>
              </a:lnSpc>
            </a:pPr>
            <a:r>
              <a:rPr lang="en-US" sz="1600" dirty="0">
                <a:solidFill>
                  <a:srgbClr val="0000FF"/>
                </a:solidFill>
              </a:rPr>
              <a:t>spherical and/or</a:t>
            </a:r>
          </a:p>
          <a:p>
            <a:pPr>
              <a:lnSpc>
                <a:spcPts val="1800"/>
              </a:lnSpc>
            </a:pPr>
            <a:r>
              <a:rPr lang="en-US" sz="1600" dirty="0">
                <a:solidFill>
                  <a:srgbClr val="0000FF"/>
                </a:solidFill>
              </a:rPr>
              <a:t>cylindrical lenses</a:t>
            </a:r>
          </a:p>
        </p:txBody>
      </p:sp>
      <p:sp>
        <p:nvSpPr>
          <p:cNvPr id="23" name="TextBox 22"/>
          <p:cNvSpPr txBox="1"/>
          <p:nvPr/>
        </p:nvSpPr>
        <p:spPr>
          <a:xfrm>
            <a:off x="4800600" y="1676400"/>
            <a:ext cx="2183611" cy="307777"/>
          </a:xfrm>
          <a:prstGeom prst="rect">
            <a:avLst/>
          </a:prstGeom>
          <a:noFill/>
        </p:spPr>
        <p:txBody>
          <a:bodyPr wrap="none" rtlCol="0">
            <a:spAutoFit/>
          </a:bodyPr>
          <a:lstStyle/>
          <a:p>
            <a:r>
              <a:rPr lang="en-US" sz="1400" dirty="0"/>
              <a:t>(from </a:t>
            </a:r>
            <a:r>
              <a:rPr lang="en-US" sz="1400" dirty="0" err="1"/>
              <a:t>wavefront</a:t>
            </a:r>
            <a:r>
              <a:rPr lang="en-US" sz="1400" dirty="0"/>
              <a:t> analysis)</a:t>
            </a:r>
          </a:p>
        </p:txBody>
      </p:sp>
      <p:sp>
        <p:nvSpPr>
          <p:cNvPr id="10" name="Slide Number Placeholder 9"/>
          <p:cNvSpPr>
            <a:spLocks noGrp="1"/>
          </p:cNvSpPr>
          <p:nvPr>
            <p:ph type="sldNum" sz="quarter" idx="12"/>
          </p:nvPr>
        </p:nvSpPr>
        <p:spPr/>
        <p:txBody>
          <a:bodyPr/>
          <a:lstStyle/>
          <a:p>
            <a:pPr>
              <a:defRPr/>
            </a:pPr>
            <a:fld id="{AA4EBA92-F27F-4AF1-A344-7473978F126B}" type="slidenum">
              <a:rPr lang="en-US" altLang="en-US" smtClean="0"/>
              <a:pPr>
                <a:defRPr/>
              </a:pPr>
              <a:t>30</a:t>
            </a:fld>
            <a:endParaRPr lang="en-US" altLang="en-US"/>
          </a:p>
        </p:txBody>
      </p:sp>
      <p:sp>
        <p:nvSpPr>
          <p:cNvPr id="28" name="Left Brace 27"/>
          <p:cNvSpPr/>
          <p:nvPr/>
        </p:nvSpPr>
        <p:spPr>
          <a:xfrm>
            <a:off x="1656751" y="4220953"/>
            <a:ext cx="324449" cy="2408446"/>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6858000" y="2286000"/>
            <a:ext cx="2144414" cy="830997"/>
          </a:xfrm>
          <a:prstGeom prst="rect">
            <a:avLst/>
          </a:prstGeom>
          <a:noFill/>
        </p:spPr>
        <p:txBody>
          <a:bodyPr wrap="square" rtlCol="0">
            <a:spAutoFit/>
          </a:bodyPr>
          <a:lstStyle/>
          <a:p>
            <a:r>
              <a:rPr lang="en-US" sz="1200" i="1" dirty="0"/>
              <a:t>To remember which is which, note that each is the same as the </a:t>
            </a:r>
            <a:r>
              <a:rPr lang="en-US" sz="1200" b="1" i="1" dirty="0"/>
              <a:t>error lens </a:t>
            </a:r>
            <a:r>
              <a:rPr lang="en-US" sz="1200" i="1" dirty="0"/>
              <a:t>responsible for each status</a:t>
            </a:r>
          </a:p>
        </p:txBody>
      </p:sp>
      <p:sp>
        <p:nvSpPr>
          <p:cNvPr id="13" name="Right Brace 12"/>
          <p:cNvSpPr/>
          <p:nvPr/>
        </p:nvSpPr>
        <p:spPr>
          <a:xfrm>
            <a:off x="6667986" y="2450068"/>
            <a:ext cx="113814" cy="52173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288757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5181600"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43" name="Rectangle 42"/>
          <p:cNvSpPr/>
          <p:nvPr/>
        </p:nvSpPr>
        <p:spPr>
          <a:xfrm>
            <a:off x="5257800"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2"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3" name="TextBox 2"/>
          <p:cNvSpPr txBox="1"/>
          <p:nvPr/>
        </p:nvSpPr>
        <p:spPr>
          <a:xfrm>
            <a:off x="1981200" y="2133600"/>
            <a:ext cx="1011815" cy="400110"/>
          </a:xfrm>
          <a:prstGeom prst="rect">
            <a:avLst/>
          </a:prstGeom>
          <a:noFill/>
        </p:spPr>
        <p:txBody>
          <a:bodyPr wrap="none" rtlCol="0">
            <a:spAutoFit/>
          </a:bodyPr>
          <a:lstStyle/>
          <a:p>
            <a:r>
              <a:rPr lang="en-US" sz="2000" dirty="0">
                <a:solidFill>
                  <a:srgbClr val="0000FF"/>
                </a:solidFill>
              </a:rPr>
              <a:t>Sphere</a:t>
            </a:r>
          </a:p>
        </p:txBody>
      </p:sp>
      <p:sp>
        <p:nvSpPr>
          <p:cNvPr id="4" name="TextBox 3"/>
          <p:cNvSpPr txBox="1"/>
          <p:nvPr/>
        </p:nvSpPr>
        <p:spPr>
          <a:xfrm>
            <a:off x="1920768" y="3276600"/>
            <a:ext cx="1127232" cy="400110"/>
          </a:xfrm>
          <a:prstGeom prst="rect">
            <a:avLst/>
          </a:prstGeom>
          <a:noFill/>
        </p:spPr>
        <p:txBody>
          <a:bodyPr wrap="none" rtlCol="0">
            <a:spAutoFit/>
          </a:bodyPr>
          <a:lstStyle/>
          <a:p>
            <a:r>
              <a:rPr lang="en-US" sz="2000" dirty="0">
                <a:solidFill>
                  <a:srgbClr val="0000FF"/>
                </a:solidFill>
              </a:rPr>
              <a:t>Cylinder</a:t>
            </a:r>
          </a:p>
        </p:txBody>
      </p:sp>
      <p:sp>
        <p:nvSpPr>
          <p:cNvPr id="5" name="TextBox 4"/>
          <p:cNvSpPr txBox="1"/>
          <p:nvPr/>
        </p:nvSpPr>
        <p:spPr>
          <a:xfrm>
            <a:off x="228600" y="3163669"/>
            <a:ext cx="1484702" cy="646331"/>
          </a:xfrm>
          <a:prstGeom prst="rect">
            <a:avLst/>
          </a:prstGeom>
          <a:noFill/>
        </p:spPr>
        <p:txBody>
          <a:bodyPr wrap="none" rtlCol="0">
            <a:spAutoFit/>
          </a:bodyPr>
          <a:lstStyle/>
          <a:p>
            <a:pPr algn="ctr"/>
            <a:r>
              <a:rPr lang="en-US" dirty="0"/>
              <a:t>‘Regular</a:t>
            </a:r>
          </a:p>
          <a:p>
            <a:pPr algn="ctr"/>
            <a:r>
              <a:rPr lang="en-US" dirty="0"/>
              <a:t>Astigmatism’</a:t>
            </a:r>
          </a:p>
        </p:txBody>
      </p:sp>
      <p:sp>
        <p:nvSpPr>
          <p:cNvPr id="6" name="TextBox 5"/>
          <p:cNvSpPr txBox="1"/>
          <p:nvPr/>
        </p:nvSpPr>
        <p:spPr>
          <a:xfrm>
            <a:off x="228600" y="5105400"/>
            <a:ext cx="1484702" cy="646331"/>
          </a:xfrm>
          <a:prstGeom prst="rect">
            <a:avLst/>
          </a:prstGeom>
          <a:noFill/>
        </p:spPr>
        <p:txBody>
          <a:bodyPr wrap="none" rtlCol="0">
            <a:spAutoFit/>
          </a:bodyPr>
          <a:lstStyle/>
          <a:p>
            <a:pPr algn="ctr"/>
            <a:r>
              <a:rPr lang="en-US" dirty="0"/>
              <a:t>‘Irregular</a:t>
            </a:r>
          </a:p>
          <a:p>
            <a:pPr algn="ctr"/>
            <a:r>
              <a:rPr lang="en-US" dirty="0"/>
              <a:t>Astigmatism’</a:t>
            </a:r>
          </a:p>
        </p:txBody>
      </p:sp>
      <p:sp>
        <p:nvSpPr>
          <p:cNvPr id="7" name="Left Brace 6"/>
          <p:cNvSpPr/>
          <p:nvPr/>
        </p:nvSpPr>
        <p:spPr>
          <a:xfrm>
            <a:off x="1713302" y="3239869"/>
            <a:ext cx="250645" cy="533400"/>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5368408" y="2133600"/>
            <a:ext cx="1125629" cy="400110"/>
          </a:xfrm>
          <a:prstGeom prst="rect">
            <a:avLst/>
          </a:prstGeom>
          <a:noFill/>
        </p:spPr>
        <p:txBody>
          <a:bodyPr wrap="none" rtlCol="0">
            <a:spAutoFit/>
          </a:bodyPr>
          <a:lstStyle/>
          <a:p>
            <a:r>
              <a:rPr lang="en-US" sz="2000" dirty="0">
                <a:solidFill>
                  <a:srgbClr val="0000FF"/>
                </a:solidFill>
              </a:rPr>
              <a:t>Defocus</a:t>
            </a:r>
          </a:p>
        </p:txBody>
      </p:sp>
      <p:sp>
        <p:nvSpPr>
          <p:cNvPr id="10" name="TextBox 9"/>
          <p:cNvSpPr txBox="1"/>
          <p:nvPr/>
        </p:nvSpPr>
        <p:spPr>
          <a:xfrm>
            <a:off x="5368408" y="3276600"/>
            <a:ext cx="1127232" cy="400110"/>
          </a:xfrm>
          <a:prstGeom prst="rect">
            <a:avLst/>
          </a:prstGeom>
          <a:noFill/>
        </p:spPr>
        <p:txBody>
          <a:bodyPr wrap="none" rtlCol="0">
            <a:spAutoFit/>
          </a:bodyPr>
          <a:lstStyle/>
          <a:p>
            <a:r>
              <a:rPr lang="en-US" sz="2000" dirty="0">
                <a:solidFill>
                  <a:srgbClr val="0000FF"/>
                </a:solidFill>
              </a:rPr>
              <a:t>Cylinder</a:t>
            </a:r>
          </a:p>
        </p:txBody>
      </p:sp>
      <p:sp>
        <p:nvSpPr>
          <p:cNvPr id="11" name="TextBox 10"/>
          <p:cNvSpPr txBox="1"/>
          <p:nvPr/>
        </p:nvSpPr>
        <p:spPr>
          <a:xfrm>
            <a:off x="1696462" y="1290935"/>
            <a:ext cx="1616148" cy="461665"/>
          </a:xfrm>
          <a:prstGeom prst="rect">
            <a:avLst/>
          </a:prstGeom>
          <a:noFill/>
        </p:spPr>
        <p:txBody>
          <a:bodyPr wrap="none" rtlCol="0">
            <a:spAutoFit/>
          </a:bodyPr>
          <a:lstStyle/>
          <a:p>
            <a:r>
              <a:rPr lang="en-US" sz="2400" b="1" i="1" dirty="0"/>
              <a:t>Old Lingo</a:t>
            </a:r>
          </a:p>
        </p:txBody>
      </p:sp>
      <p:sp>
        <p:nvSpPr>
          <p:cNvPr id="12" name="TextBox 11"/>
          <p:cNvSpPr txBox="1"/>
          <p:nvPr/>
        </p:nvSpPr>
        <p:spPr>
          <a:xfrm>
            <a:off x="5029200" y="1290935"/>
            <a:ext cx="1737976" cy="461665"/>
          </a:xfrm>
          <a:prstGeom prst="rect">
            <a:avLst/>
          </a:prstGeom>
          <a:noFill/>
        </p:spPr>
        <p:txBody>
          <a:bodyPr wrap="none" rtlCol="0">
            <a:spAutoFit/>
          </a:bodyPr>
          <a:lstStyle/>
          <a:p>
            <a:r>
              <a:rPr lang="en-US" sz="2400" b="1" i="1" dirty="0"/>
              <a:t>New Lingo</a:t>
            </a:r>
          </a:p>
        </p:txBody>
      </p:sp>
      <p:cxnSp>
        <p:nvCxnSpPr>
          <p:cNvPr id="26" name="Straight Arrow Connector 25"/>
          <p:cNvCxnSpPr>
            <a:stCxn id="3" idx="3"/>
            <a:endCxn id="9" idx="1"/>
          </p:cNvCxnSpPr>
          <p:nvPr/>
        </p:nvCxnSpPr>
        <p:spPr>
          <a:xfrm>
            <a:off x="2993015" y="2333655"/>
            <a:ext cx="23753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962400" y="2133600"/>
            <a:ext cx="319318" cy="369332"/>
          </a:xfrm>
          <a:prstGeom prst="rect">
            <a:avLst/>
          </a:prstGeom>
          <a:solidFill>
            <a:schemeClr val="bg1"/>
          </a:solidFill>
        </p:spPr>
        <p:txBody>
          <a:bodyPr wrap="none" rtlCol="0">
            <a:spAutoFit/>
          </a:bodyPr>
          <a:lstStyle/>
          <a:p>
            <a:r>
              <a:rPr lang="en-US" dirty="0">
                <a:solidFill>
                  <a:srgbClr val="0000FF"/>
                </a:solidFill>
              </a:rPr>
              <a:t>=</a:t>
            </a:r>
          </a:p>
        </p:txBody>
      </p:sp>
      <p:cxnSp>
        <p:nvCxnSpPr>
          <p:cNvPr id="30" name="Straight Arrow Connector 29"/>
          <p:cNvCxnSpPr>
            <a:endCxn id="10" idx="1"/>
          </p:cNvCxnSpPr>
          <p:nvPr/>
        </p:nvCxnSpPr>
        <p:spPr>
          <a:xfrm>
            <a:off x="2971800" y="3461266"/>
            <a:ext cx="2396608" cy="1538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987639" y="3276600"/>
            <a:ext cx="319318" cy="369332"/>
          </a:xfrm>
          <a:prstGeom prst="rect">
            <a:avLst/>
          </a:prstGeom>
          <a:solidFill>
            <a:schemeClr val="bg1"/>
          </a:solidFill>
        </p:spPr>
        <p:txBody>
          <a:bodyPr wrap="none" rtlCol="0">
            <a:spAutoFit/>
          </a:bodyPr>
          <a:lstStyle/>
          <a:p>
            <a:r>
              <a:rPr lang="en-US" dirty="0">
                <a:solidFill>
                  <a:srgbClr val="0000FF"/>
                </a:solidFill>
              </a:rPr>
              <a:t>=</a:t>
            </a:r>
          </a:p>
        </p:txBody>
      </p:sp>
      <p:sp>
        <p:nvSpPr>
          <p:cNvPr id="21" name="TextBox 20"/>
          <p:cNvSpPr txBox="1"/>
          <p:nvPr/>
        </p:nvSpPr>
        <p:spPr>
          <a:xfrm>
            <a:off x="2133853" y="2438400"/>
            <a:ext cx="761747" cy="307777"/>
          </a:xfrm>
          <a:prstGeom prst="rect">
            <a:avLst/>
          </a:prstGeom>
          <a:noFill/>
        </p:spPr>
        <p:txBody>
          <a:bodyPr wrap="none" rtlCol="0">
            <a:spAutoFit/>
          </a:bodyPr>
          <a:lstStyle/>
          <a:p>
            <a:r>
              <a:rPr lang="en-US" sz="1400" dirty="0"/>
              <a:t>Myopia</a:t>
            </a:r>
          </a:p>
        </p:txBody>
      </p:sp>
      <p:sp>
        <p:nvSpPr>
          <p:cNvPr id="32" name="TextBox 31"/>
          <p:cNvSpPr txBox="1"/>
          <p:nvPr/>
        </p:nvSpPr>
        <p:spPr>
          <a:xfrm>
            <a:off x="2047405" y="2664023"/>
            <a:ext cx="1000595" cy="307777"/>
          </a:xfrm>
          <a:prstGeom prst="rect">
            <a:avLst/>
          </a:prstGeom>
          <a:noFill/>
        </p:spPr>
        <p:txBody>
          <a:bodyPr wrap="none" rtlCol="0">
            <a:spAutoFit/>
          </a:bodyPr>
          <a:lstStyle/>
          <a:p>
            <a:r>
              <a:rPr lang="en-US" sz="1400" dirty="0"/>
              <a:t>Hyperopia</a:t>
            </a:r>
          </a:p>
        </p:txBody>
      </p:sp>
      <p:sp>
        <p:nvSpPr>
          <p:cNvPr id="33" name="TextBox 32"/>
          <p:cNvSpPr txBox="1"/>
          <p:nvPr/>
        </p:nvSpPr>
        <p:spPr>
          <a:xfrm>
            <a:off x="5181853" y="2438400"/>
            <a:ext cx="1489510" cy="307777"/>
          </a:xfrm>
          <a:prstGeom prst="rect">
            <a:avLst/>
          </a:prstGeom>
          <a:noFill/>
        </p:spPr>
        <p:txBody>
          <a:bodyPr wrap="none" rtlCol="0">
            <a:spAutoFit/>
          </a:bodyPr>
          <a:lstStyle/>
          <a:p>
            <a:r>
              <a:rPr lang="en-US" sz="1400" i="1" dirty="0">
                <a:solidFill>
                  <a:srgbClr val="0000FF"/>
                </a:solidFill>
              </a:rPr>
              <a:t>Positive</a:t>
            </a:r>
            <a:r>
              <a:rPr lang="en-US" sz="1400" dirty="0">
                <a:solidFill>
                  <a:srgbClr val="0000FF"/>
                </a:solidFill>
              </a:rPr>
              <a:t> </a:t>
            </a:r>
            <a:r>
              <a:rPr lang="en-US" sz="1400" dirty="0"/>
              <a:t>defocus</a:t>
            </a:r>
          </a:p>
        </p:txBody>
      </p:sp>
      <p:sp>
        <p:nvSpPr>
          <p:cNvPr id="34" name="TextBox 33"/>
          <p:cNvSpPr txBox="1"/>
          <p:nvPr/>
        </p:nvSpPr>
        <p:spPr>
          <a:xfrm>
            <a:off x="5181600" y="2664023"/>
            <a:ext cx="1568058" cy="307777"/>
          </a:xfrm>
          <a:prstGeom prst="rect">
            <a:avLst/>
          </a:prstGeom>
          <a:noFill/>
        </p:spPr>
        <p:txBody>
          <a:bodyPr wrap="none" rtlCol="0">
            <a:spAutoFit/>
          </a:bodyPr>
          <a:lstStyle/>
          <a:p>
            <a:r>
              <a:rPr lang="en-US" sz="1400" i="1" dirty="0">
                <a:solidFill>
                  <a:srgbClr val="0000FF"/>
                </a:solidFill>
              </a:rPr>
              <a:t>Negative</a:t>
            </a:r>
            <a:r>
              <a:rPr lang="en-US" sz="1400" dirty="0">
                <a:solidFill>
                  <a:srgbClr val="0000FF"/>
                </a:solidFill>
              </a:rPr>
              <a:t> </a:t>
            </a:r>
            <a:r>
              <a:rPr lang="en-US" sz="1400" dirty="0"/>
              <a:t>defocus</a:t>
            </a:r>
          </a:p>
        </p:txBody>
      </p:sp>
      <p:cxnSp>
        <p:nvCxnSpPr>
          <p:cNvPr id="35" name="Straight Arrow Connector 34"/>
          <p:cNvCxnSpPr>
            <a:stCxn id="21" idx="3"/>
            <a:endCxn id="33" idx="1"/>
          </p:cNvCxnSpPr>
          <p:nvPr/>
        </p:nvCxnSpPr>
        <p:spPr>
          <a:xfrm>
            <a:off x="2895600" y="2592289"/>
            <a:ext cx="228625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2" idx="3"/>
            <a:endCxn id="34" idx="1"/>
          </p:cNvCxnSpPr>
          <p:nvPr/>
        </p:nvCxnSpPr>
        <p:spPr>
          <a:xfrm>
            <a:off x="3048000" y="2817912"/>
            <a:ext cx="21336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962400" y="2450068"/>
            <a:ext cx="288862" cy="307777"/>
          </a:xfrm>
          <a:prstGeom prst="rect">
            <a:avLst/>
          </a:prstGeom>
          <a:solidFill>
            <a:schemeClr val="bg1"/>
          </a:solidFill>
        </p:spPr>
        <p:txBody>
          <a:bodyPr wrap="none" rtlCol="0">
            <a:spAutoFit/>
          </a:bodyPr>
          <a:lstStyle/>
          <a:p>
            <a:r>
              <a:rPr lang="en-US" sz="1400" dirty="0"/>
              <a:t>=</a:t>
            </a:r>
          </a:p>
        </p:txBody>
      </p:sp>
      <p:sp>
        <p:nvSpPr>
          <p:cNvPr id="39" name="TextBox 38"/>
          <p:cNvSpPr txBox="1"/>
          <p:nvPr/>
        </p:nvSpPr>
        <p:spPr>
          <a:xfrm>
            <a:off x="3962400" y="2664023"/>
            <a:ext cx="288862" cy="307777"/>
          </a:xfrm>
          <a:prstGeom prst="rect">
            <a:avLst/>
          </a:prstGeom>
          <a:solidFill>
            <a:schemeClr val="bg1"/>
          </a:solidFill>
        </p:spPr>
        <p:txBody>
          <a:bodyPr wrap="none" rtlCol="0">
            <a:spAutoFit/>
          </a:bodyPr>
          <a:lstStyle/>
          <a:p>
            <a:r>
              <a:rPr lang="en-US" sz="1400" dirty="0"/>
              <a:t>=</a:t>
            </a:r>
          </a:p>
        </p:txBody>
      </p:sp>
      <p:sp>
        <p:nvSpPr>
          <p:cNvPr id="41" name="TextBox 40"/>
          <p:cNvSpPr txBox="1"/>
          <p:nvPr/>
        </p:nvSpPr>
        <p:spPr>
          <a:xfrm>
            <a:off x="1905000" y="4694872"/>
            <a:ext cx="1750800" cy="1477328"/>
          </a:xfrm>
          <a:prstGeom prst="rect">
            <a:avLst/>
          </a:prstGeom>
          <a:noFill/>
        </p:spPr>
        <p:txBody>
          <a:bodyPr wrap="none" rtlCol="0">
            <a:spAutoFit/>
          </a:bodyPr>
          <a:lstStyle/>
          <a:p>
            <a:pPr>
              <a:lnSpc>
                <a:spcPts val="1800"/>
              </a:lnSpc>
            </a:pPr>
            <a:r>
              <a:rPr lang="en-US" sz="1600" dirty="0">
                <a:solidFill>
                  <a:srgbClr val="0000FF"/>
                </a:solidFill>
              </a:rPr>
              <a:t>Any component</a:t>
            </a:r>
          </a:p>
          <a:p>
            <a:pPr>
              <a:lnSpc>
                <a:spcPts val="1800"/>
              </a:lnSpc>
            </a:pPr>
            <a:r>
              <a:rPr lang="en-US" sz="1600" dirty="0">
                <a:solidFill>
                  <a:srgbClr val="0000FF"/>
                </a:solidFill>
              </a:rPr>
              <a:t>of refractive error</a:t>
            </a:r>
          </a:p>
          <a:p>
            <a:pPr>
              <a:lnSpc>
                <a:spcPts val="1800"/>
              </a:lnSpc>
            </a:pPr>
            <a:r>
              <a:rPr lang="en-US" sz="1600" dirty="0">
                <a:solidFill>
                  <a:srgbClr val="0000FF"/>
                </a:solidFill>
              </a:rPr>
              <a:t>that could not be</a:t>
            </a:r>
          </a:p>
          <a:p>
            <a:pPr>
              <a:lnSpc>
                <a:spcPts val="1800"/>
              </a:lnSpc>
            </a:pPr>
            <a:r>
              <a:rPr lang="en-US" sz="1600" dirty="0">
                <a:solidFill>
                  <a:srgbClr val="0000FF"/>
                </a:solidFill>
              </a:rPr>
              <a:t>remediated with</a:t>
            </a:r>
          </a:p>
          <a:p>
            <a:pPr>
              <a:lnSpc>
                <a:spcPts val="1800"/>
              </a:lnSpc>
            </a:pPr>
            <a:r>
              <a:rPr lang="en-US" sz="1600" dirty="0">
                <a:solidFill>
                  <a:srgbClr val="0000FF"/>
                </a:solidFill>
              </a:rPr>
              <a:t>spherical and/or</a:t>
            </a:r>
          </a:p>
          <a:p>
            <a:pPr>
              <a:lnSpc>
                <a:spcPts val="1800"/>
              </a:lnSpc>
            </a:pPr>
            <a:r>
              <a:rPr lang="en-US" sz="1600" dirty="0">
                <a:solidFill>
                  <a:srgbClr val="0000FF"/>
                </a:solidFill>
              </a:rPr>
              <a:t>cylindrical lenses</a:t>
            </a:r>
          </a:p>
        </p:txBody>
      </p:sp>
      <p:sp>
        <p:nvSpPr>
          <p:cNvPr id="28" name="TextBox 27"/>
          <p:cNvSpPr txBox="1"/>
          <p:nvPr/>
        </p:nvSpPr>
        <p:spPr>
          <a:xfrm>
            <a:off x="4800600" y="1676400"/>
            <a:ext cx="2183611" cy="307777"/>
          </a:xfrm>
          <a:prstGeom prst="rect">
            <a:avLst/>
          </a:prstGeom>
          <a:noFill/>
        </p:spPr>
        <p:txBody>
          <a:bodyPr wrap="none" rtlCol="0">
            <a:spAutoFit/>
          </a:bodyPr>
          <a:lstStyle/>
          <a:p>
            <a:r>
              <a:rPr lang="en-US" sz="1400" dirty="0"/>
              <a:t>(from </a:t>
            </a:r>
            <a:r>
              <a:rPr lang="en-US" sz="1400" dirty="0" err="1"/>
              <a:t>wavefront</a:t>
            </a:r>
            <a:r>
              <a:rPr lang="en-US" sz="1400" dirty="0"/>
              <a:t> analysis)</a:t>
            </a:r>
          </a:p>
        </p:txBody>
      </p:sp>
      <p:sp>
        <p:nvSpPr>
          <p:cNvPr id="13" name="Slide Number Placeholder 12"/>
          <p:cNvSpPr>
            <a:spLocks noGrp="1"/>
          </p:cNvSpPr>
          <p:nvPr>
            <p:ph type="sldNum" sz="quarter" idx="12"/>
          </p:nvPr>
        </p:nvSpPr>
        <p:spPr/>
        <p:txBody>
          <a:bodyPr/>
          <a:lstStyle/>
          <a:p>
            <a:pPr>
              <a:defRPr/>
            </a:pPr>
            <a:fld id="{AA4EBA92-F27F-4AF1-A344-7473978F126B}" type="slidenum">
              <a:rPr lang="en-US" altLang="en-US" smtClean="0"/>
              <a:pPr>
                <a:defRPr/>
              </a:pPr>
              <a:t>31</a:t>
            </a:fld>
            <a:endParaRPr lang="en-US" altLang="en-US"/>
          </a:p>
        </p:txBody>
      </p:sp>
      <p:sp>
        <p:nvSpPr>
          <p:cNvPr id="36" name="Left Brace 35"/>
          <p:cNvSpPr/>
          <p:nvPr/>
        </p:nvSpPr>
        <p:spPr>
          <a:xfrm>
            <a:off x="1656751" y="4220953"/>
            <a:ext cx="324449" cy="2408446"/>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ectangle 7"/>
          <p:cNvSpPr/>
          <p:nvPr/>
        </p:nvSpPr>
        <p:spPr>
          <a:xfrm>
            <a:off x="5368408" y="3276600"/>
            <a:ext cx="1125629" cy="400110"/>
          </a:xfrm>
          <a:prstGeom prst="rect">
            <a:avLst/>
          </a:prstGeom>
          <a:solidFill>
            <a:srgbClr val="CCE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0992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5181600"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43" name="Rectangle 42"/>
          <p:cNvSpPr/>
          <p:nvPr/>
        </p:nvSpPr>
        <p:spPr>
          <a:xfrm>
            <a:off x="5257800"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8" name="Rectangle 7"/>
          <p:cNvSpPr/>
          <p:nvPr/>
        </p:nvSpPr>
        <p:spPr>
          <a:xfrm>
            <a:off x="5368408"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3" name="TextBox 2"/>
          <p:cNvSpPr txBox="1"/>
          <p:nvPr/>
        </p:nvSpPr>
        <p:spPr>
          <a:xfrm>
            <a:off x="1981200" y="2133600"/>
            <a:ext cx="1011815" cy="400110"/>
          </a:xfrm>
          <a:prstGeom prst="rect">
            <a:avLst/>
          </a:prstGeom>
          <a:noFill/>
        </p:spPr>
        <p:txBody>
          <a:bodyPr wrap="none" rtlCol="0">
            <a:spAutoFit/>
          </a:bodyPr>
          <a:lstStyle/>
          <a:p>
            <a:r>
              <a:rPr lang="en-US" sz="2000" dirty="0">
                <a:solidFill>
                  <a:srgbClr val="0000FF"/>
                </a:solidFill>
              </a:rPr>
              <a:t>Sphere</a:t>
            </a:r>
          </a:p>
        </p:txBody>
      </p:sp>
      <p:sp>
        <p:nvSpPr>
          <p:cNvPr id="4" name="TextBox 3"/>
          <p:cNvSpPr txBox="1"/>
          <p:nvPr/>
        </p:nvSpPr>
        <p:spPr>
          <a:xfrm>
            <a:off x="1920768" y="3276600"/>
            <a:ext cx="1127232" cy="400110"/>
          </a:xfrm>
          <a:prstGeom prst="rect">
            <a:avLst/>
          </a:prstGeom>
          <a:noFill/>
        </p:spPr>
        <p:txBody>
          <a:bodyPr wrap="none" rtlCol="0">
            <a:spAutoFit/>
          </a:bodyPr>
          <a:lstStyle/>
          <a:p>
            <a:r>
              <a:rPr lang="en-US" sz="2000" dirty="0">
                <a:solidFill>
                  <a:srgbClr val="0000FF"/>
                </a:solidFill>
              </a:rPr>
              <a:t>Cylinder</a:t>
            </a:r>
          </a:p>
        </p:txBody>
      </p:sp>
      <p:sp>
        <p:nvSpPr>
          <p:cNvPr id="5" name="TextBox 4"/>
          <p:cNvSpPr txBox="1"/>
          <p:nvPr/>
        </p:nvSpPr>
        <p:spPr>
          <a:xfrm>
            <a:off x="228600" y="3163669"/>
            <a:ext cx="1484702" cy="646331"/>
          </a:xfrm>
          <a:prstGeom prst="rect">
            <a:avLst/>
          </a:prstGeom>
          <a:noFill/>
        </p:spPr>
        <p:txBody>
          <a:bodyPr wrap="none" rtlCol="0">
            <a:spAutoFit/>
          </a:bodyPr>
          <a:lstStyle/>
          <a:p>
            <a:pPr algn="ctr"/>
            <a:r>
              <a:rPr lang="en-US" dirty="0"/>
              <a:t>‘Regular</a:t>
            </a:r>
          </a:p>
          <a:p>
            <a:pPr algn="ctr"/>
            <a:r>
              <a:rPr lang="en-US" dirty="0"/>
              <a:t>Astigmatism’</a:t>
            </a:r>
          </a:p>
        </p:txBody>
      </p:sp>
      <p:sp>
        <p:nvSpPr>
          <p:cNvPr id="6" name="TextBox 5"/>
          <p:cNvSpPr txBox="1"/>
          <p:nvPr/>
        </p:nvSpPr>
        <p:spPr>
          <a:xfrm>
            <a:off x="228600" y="5105400"/>
            <a:ext cx="1484702" cy="646331"/>
          </a:xfrm>
          <a:prstGeom prst="rect">
            <a:avLst/>
          </a:prstGeom>
          <a:noFill/>
        </p:spPr>
        <p:txBody>
          <a:bodyPr wrap="none" rtlCol="0">
            <a:spAutoFit/>
          </a:bodyPr>
          <a:lstStyle/>
          <a:p>
            <a:pPr algn="ctr"/>
            <a:r>
              <a:rPr lang="en-US" dirty="0"/>
              <a:t>‘Irregular</a:t>
            </a:r>
          </a:p>
          <a:p>
            <a:pPr algn="ctr"/>
            <a:r>
              <a:rPr lang="en-US" dirty="0"/>
              <a:t>Astigmatism’</a:t>
            </a:r>
          </a:p>
        </p:txBody>
      </p:sp>
      <p:sp>
        <p:nvSpPr>
          <p:cNvPr id="7" name="Left Brace 6"/>
          <p:cNvSpPr/>
          <p:nvPr/>
        </p:nvSpPr>
        <p:spPr>
          <a:xfrm>
            <a:off x="1713302" y="3239869"/>
            <a:ext cx="250645" cy="533400"/>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5368408" y="2133600"/>
            <a:ext cx="1125629" cy="400110"/>
          </a:xfrm>
          <a:prstGeom prst="rect">
            <a:avLst/>
          </a:prstGeom>
          <a:noFill/>
        </p:spPr>
        <p:txBody>
          <a:bodyPr wrap="none" rtlCol="0">
            <a:spAutoFit/>
          </a:bodyPr>
          <a:lstStyle/>
          <a:p>
            <a:r>
              <a:rPr lang="en-US" sz="2000" dirty="0">
                <a:solidFill>
                  <a:srgbClr val="0000FF"/>
                </a:solidFill>
              </a:rPr>
              <a:t>Defocus</a:t>
            </a:r>
          </a:p>
        </p:txBody>
      </p:sp>
      <p:sp>
        <p:nvSpPr>
          <p:cNvPr id="10" name="TextBox 9"/>
          <p:cNvSpPr txBox="1"/>
          <p:nvPr/>
        </p:nvSpPr>
        <p:spPr>
          <a:xfrm>
            <a:off x="5368408" y="3276600"/>
            <a:ext cx="1127232" cy="400110"/>
          </a:xfrm>
          <a:prstGeom prst="rect">
            <a:avLst/>
          </a:prstGeom>
          <a:noFill/>
        </p:spPr>
        <p:txBody>
          <a:bodyPr wrap="none" rtlCol="0">
            <a:spAutoFit/>
          </a:bodyPr>
          <a:lstStyle/>
          <a:p>
            <a:r>
              <a:rPr lang="en-US" sz="2000" dirty="0">
                <a:solidFill>
                  <a:srgbClr val="0000FF"/>
                </a:solidFill>
              </a:rPr>
              <a:t>Cylinder</a:t>
            </a:r>
          </a:p>
        </p:txBody>
      </p:sp>
      <p:sp>
        <p:nvSpPr>
          <p:cNvPr id="11" name="TextBox 10"/>
          <p:cNvSpPr txBox="1"/>
          <p:nvPr/>
        </p:nvSpPr>
        <p:spPr>
          <a:xfrm>
            <a:off x="1696462" y="1290935"/>
            <a:ext cx="1616148" cy="461665"/>
          </a:xfrm>
          <a:prstGeom prst="rect">
            <a:avLst/>
          </a:prstGeom>
          <a:noFill/>
        </p:spPr>
        <p:txBody>
          <a:bodyPr wrap="none" rtlCol="0">
            <a:spAutoFit/>
          </a:bodyPr>
          <a:lstStyle/>
          <a:p>
            <a:r>
              <a:rPr lang="en-US" sz="2400" b="1" i="1" dirty="0"/>
              <a:t>Old Lingo</a:t>
            </a:r>
          </a:p>
        </p:txBody>
      </p:sp>
      <p:sp>
        <p:nvSpPr>
          <p:cNvPr id="12" name="TextBox 11"/>
          <p:cNvSpPr txBox="1"/>
          <p:nvPr/>
        </p:nvSpPr>
        <p:spPr>
          <a:xfrm>
            <a:off x="5029200" y="1290935"/>
            <a:ext cx="1737976" cy="461665"/>
          </a:xfrm>
          <a:prstGeom prst="rect">
            <a:avLst/>
          </a:prstGeom>
          <a:noFill/>
        </p:spPr>
        <p:txBody>
          <a:bodyPr wrap="none" rtlCol="0">
            <a:spAutoFit/>
          </a:bodyPr>
          <a:lstStyle/>
          <a:p>
            <a:r>
              <a:rPr lang="en-US" sz="2400" b="1" i="1" dirty="0"/>
              <a:t>New Lingo</a:t>
            </a:r>
          </a:p>
        </p:txBody>
      </p:sp>
      <p:cxnSp>
        <p:nvCxnSpPr>
          <p:cNvPr id="26" name="Straight Arrow Connector 25"/>
          <p:cNvCxnSpPr>
            <a:stCxn id="3" idx="3"/>
            <a:endCxn id="9" idx="1"/>
          </p:cNvCxnSpPr>
          <p:nvPr/>
        </p:nvCxnSpPr>
        <p:spPr>
          <a:xfrm>
            <a:off x="2993015" y="2333655"/>
            <a:ext cx="23753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962400" y="2133600"/>
            <a:ext cx="319318" cy="369332"/>
          </a:xfrm>
          <a:prstGeom prst="rect">
            <a:avLst/>
          </a:prstGeom>
          <a:solidFill>
            <a:schemeClr val="bg1"/>
          </a:solidFill>
        </p:spPr>
        <p:txBody>
          <a:bodyPr wrap="none" rtlCol="0">
            <a:spAutoFit/>
          </a:bodyPr>
          <a:lstStyle/>
          <a:p>
            <a:r>
              <a:rPr lang="en-US" dirty="0">
                <a:solidFill>
                  <a:srgbClr val="0000FF"/>
                </a:solidFill>
              </a:rPr>
              <a:t>=</a:t>
            </a:r>
          </a:p>
        </p:txBody>
      </p:sp>
      <p:cxnSp>
        <p:nvCxnSpPr>
          <p:cNvPr id="30" name="Straight Arrow Connector 29"/>
          <p:cNvCxnSpPr>
            <a:endCxn id="10" idx="1"/>
          </p:cNvCxnSpPr>
          <p:nvPr/>
        </p:nvCxnSpPr>
        <p:spPr>
          <a:xfrm>
            <a:off x="2971800" y="3461266"/>
            <a:ext cx="2396608" cy="1538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987639" y="3276600"/>
            <a:ext cx="319318" cy="369332"/>
          </a:xfrm>
          <a:prstGeom prst="rect">
            <a:avLst/>
          </a:prstGeom>
          <a:solidFill>
            <a:schemeClr val="bg1"/>
          </a:solidFill>
        </p:spPr>
        <p:txBody>
          <a:bodyPr wrap="none" rtlCol="0">
            <a:spAutoFit/>
          </a:bodyPr>
          <a:lstStyle/>
          <a:p>
            <a:r>
              <a:rPr lang="en-US" dirty="0">
                <a:solidFill>
                  <a:srgbClr val="0000FF"/>
                </a:solidFill>
              </a:rPr>
              <a:t>=</a:t>
            </a:r>
          </a:p>
        </p:txBody>
      </p:sp>
      <p:sp>
        <p:nvSpPr>
          <p:cNvPr id="21" name="TextBox 20"/>
          <p:cNvSpPr txBox="1"/>
          <p:nvPr/>
        </p:nvSpPr>
        <p:spPr>
          <a:xfrm>
            <a:off x="2133853" y="2438400"/>
            <a:ext cx="761747" cy="307777"/>
          </a:xfrm>
          <a:prstGeom prst="rect">
            <a:avLst/>
          </a:prstGeom>
          <a:noFill/>
        </p:spPr>
        <p:txBody>
          <a:bodyPr wrap="none" rtlCol="0">
            <a:spAutoFit/>
          </a:bodyPr>
          <a:lstStyle/>
          <a:p>
            <a:r>
              <a:rPr lang="en-US" sz="1400" dirty="0"/>
              <a:t>Myopia</a:t>
            </a:r>
          </a:p>
        </p:txBody>
      </p:sp>
      <p:sp>
        <p:nvSpPr>
          <p:cNvPr id="32" name="TextBox 31"/>
          <p:cNvSpPr txBox="1"/>
          <p:nvPr/>
        </p:nvSpPr>
        <p:spPr>
          <a:xfrm>
            <a:off x="2047405" y="2664023"/>
            <a:ext cx="1000595" cy="307777"/>
          </a:xfrm>
          <a:prstGeom prst="rect">
            <a:avLst/>
          </a:prstGeom>
          <a:noFill/>
        </p:spPr>
        <p:txBody>
          <a:bodyPr wrap="none" rtlCol="0">
            <a:spAutoFit/>
          </a:bodyPr>
          <a:lstStyle/>
          <a:p>
            <a:r>
              <a:rPr lang="en-US" sz="1400" dirty="0"/>
              <a:t>Hyperopia</a:t>
            </a:r>
          </a:p>
        </p:txBody>
      </p:sp>
      <p:sp>
        <p:nvSpPr>
          <p:cNvPr id="33" name="TextBox 32"/>
          <p:cNvSpPr txBox="1"/>
          <p:nvPr/>
        </p:nvSpPr>
        <p:spPr>
          <a:xfrm>
            <a:off x="5181853" y="2438400"/>
            <a:ext cx="1489510" cy="307777"/>
          </a:xfrm>
          <a:prstGeom prst="rect">
            <a:avLst/>
          </a:prstGeom>
          <a:noFill/>
        </p:spPr>
        <p:txBody>
          <a:bodyPr wrap="none" rtlCol="0">
            <a:spAutoFit/>
          </a:bodyPr>
          <a:lstStyle/>
          <a:p>
            <a:r>
              <a:rPr lang="en-US" sz="1400" i="1" dirty="0">
                <a:solidFill>
                  <a:srgbClr val="0000FF"/>
                </a:solidFill>
              </a:rPr>
              <a:t>Positive</a:t>
            </a:r>
            <a:r>
              <a:rPr lang="en-US" sz="1400" dirty="0">
                <a:solidFill>
                  <a:srgbClr val="0000FF"/>
                </a:solidFill>
              </a:rPr>
              <a:t> </a:t>
            </a:r>
            <a:r>
              <a:rPr lang="en-US" sz="1400" dirty="0"/>
              <a:t>defocus</a:t>
            </a:r>
          </a:p>
        </p:txBody>
      </p:sp>
      <p:sp>
        <p:nvSpPr>
          <p:cNvPr id="34" name="TextBox 33"/>
          <p:cNvSpPr txBox="1"/>
          <p:nvPr/>
        </p:nvSpPr>
        <p:spPr>
          <a:xfrm>
            <a:off x="5181600" y="2664023"/>
            <a:ext cx="1568058" cy="307777"/>
          </a:xfrm>
          <a:prstGeom prst="rect">
            <a:avLst/>
          </a:prstGeom>
          <a:noFill/>
        </p:spPr>
        <p:txBody>
          <a:bodyPr wrap="none" rtlCol="0">
            <a:spAutoFit/>
          </a:bodyPr>
          <a:lstStyle/>
          <a:p>
            <a:r>
              <a:rPr lang="en-US" sz="1400" i="1" dirty="0">
                <a:solidFill>
                  <a:srgbClr val="0000FF"/>
                </a:solidFill>
              </a:rPr>
              <a:t>Negative</a:t>
            </a:r>
            <a:r>
              <a:rPr lang="en-US" sz="1400" dirty="0">
                <a:solidFill>
                  <a:srgbClr val="0000FF"/>
                </a:solidFill>
              </a:rPr>
              <a:t> </a:t>
            </a:r>
            <a:r>
              <a:rPr lang="en-US" sz="1400" dirty="0"/>
              <a:t>defocus</a:t>
            </a:r>
          </a:p>
        </p:txBody>
      </p:sp>
      <p:cxnSp>
        <p:nvCxnSpPr>
          <p:cNvPr id="35" name="Straight Arrow Connector 34"/>
          <p:cNvCxnSpPr>
            <a:stCxn id="21" idx="3"/>
            <a:endCxn id="33" idx="1"/>
          </p:cNvCxnSpPr>
          <p:nvPr/>
        </p:nvCxnSpPr>
        <p:spPr>
          <a:xfrm>
            <a:off x="2895600" y="2592289"/>
            <a:ext cx="228625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2" idx="3"/>
            <a:endCxn id="34" idx="1"/>
          </p:cNvCxnSpPr>
          <p:nvPr/>
        </p:nvCxnSpPr>
        <p:spPr>
          <a:xfrm>
            <a:off x="3048000" y="2817912"/>
            <a:ext cx="21336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962400" y="2450068"/>
            <a:ext cx="288862" cy="307777"/>
          </a:xfrm>
          <a:prstGeom prst="rect">
            <a:avLst/>
          </a:prstGeom>
          <a:solidFill>
            <a:schemeClr val="bg1"/>
          </a:solidFill>
        </p:spPr>
        <p:txBody>
          <a:bodyPr wrap="none" rtlCol="0">
            <a:spAutoFit/>
          </a:bodyPr>
          <a:lstStyle/>
          <a:p>
            <a:r>
              <a:rPr lang="en-US" sz="1400" dirty="0"/>
              <a:t>=</a:t>
            </a:r>
          </a:p>
        </p:txBody>
      </p:sp>
      <p:sp>
        <p:nvSpPr>
          <p:cNvPr id="39" name="TextBox 38"/>
          <p:cNvSpPr txBox="1"/>
          <p:nvPr/>
        </p:nvSpPr>
        <p:spPr>
          <a:xfrm>
            <a:off x="3962400" y="2664023"/>
            <a:ext cx="288862" cy="307777"/>
          </a:xfrm>
          <a:prstGeom prst="rect">
            <a:avLst/>
          </a:prstGeom>
          <a:solidFill>
            <a:schemeClr val="bg1"/>
          </a:solidFill>
        </p:spPr>
        <p:txBody>
          <a:bodyPr wrap="none" rtlCol="0">
            <a:spAutoFit/>
          </a:bodyPr>
          <a:lstStyle/>
          <a:p>
            <a:r>
              <a:rPr lang="en-US" sz="1400" dirty="0"/>
              <a:t>=</a:t>
            </a:r>
          </a:p>
        </p:txBody>
      </p:sp>
      <p:sp>
        <p:nvSpPr>
          <p:cNvPr id="41" name="TextBox 40"/>
          <p:cNvSpPr txBox="1"/>
          <p:nvPr/>
        </p:nvSpPr>
        <p:spPr>
          <a:xfrm>
            <a:off x="1905000" y="4694872"/>
            <a:ext cx="1750800" cy="1477328"/>
          </a:xfrm>
          <a:prstGeom prst="rect">
            <a:avLst/>
          </a:prstGeom>
          <a:noFill/>
        </p:spPr>
        <p:txBody>
          <a:bodyPr wrap="none" rtlCol="0">
            <a:spAutoFit/>
          </a:bodyPr>
          <a:lstStyle/>
          <a:p>
            <a:pPr>
              <a:lnSpc>
                <a:spcPts val="1800"/>
              </a:lnSpc>
            </a:pPr>
            <a:r>
              <a:rPr lang="en-US" sz="1600" dirty="0">
                <a:solidFill>
                  <a:srgbClr val="0000FF"/>
                </a:solidFill>
              </a:rPr>
              <a:t>Any component</a:t>
            </a:r>
          </a:p>
          <a:p>
            <a:pPr>
              <a:lnSpc>
                <a:spcPts val="1800"/>
              </a:lnSpc>
            </a:pPr>
            <a:r>
              <a:rPr lang="en-US" sz="1600" dirty="0">
                <a:solidFill>
                  <a:srgbClr val="0000FF"/>
                </a:solidFill>
              </a:rPr>
              <a:t>of refractive error</a:t>
            </a:r>
          </a:p>
          <a:p>
            <a:pPr>
              <a:lnSpc>
                <a:spcPts val="1800"/>
              </a:lnSpc>
            </a:pPr>
            <a:r>
              <a:rPr lang="en-US" sz="1600" dirty="0">
                <a:solidFill>
                  <a:srgbClr val="0000FF"/>
                </a:solidFill>
              </a:rPr>
              <a:t>that could not be</a:t>
            </a:r>
          </a:p>
          <a:p>
            <a:pPr>
              <a:lnSpc>
                <a:spcPts val="1800"/>
              </a:lnSpc>
            </a:pPr>
            <a:r>
              <a:rPr lang="en-US" sz="1600" dirty="0">
                <a:solidFill>
                  <a:srgbClr val="0000FF"/>
                </a:solidFill>
              </a:rPr>
              <a:t>remediated with</a:t>
            </a:r>
          </a:p>
          <a:p>
            <a:pPr>
              <a:lnSpc>
                <a:spcPts val="1800"/>
              </a:lnSpc>
            </a:pPr>
            <a:r>
              <a:rPr lang="en-US" sz="1600" dirty="0">
                <a:solidFill>
                  <a:srgbClr val="0000FF"/>
                </a:solidFill>
              </a:rPr>
              <a:t>spherical and/or</a:t>
            </a:r>
          </a:p>
          <a:p>
            <a:pPr>
              <a:lnSpc>
                <a:spcPts val="1800"/>
              </a:lnSpc>
            </a:pPr>
            <a:r>
              <a:rPr lang="en-US" sz="1600" dirty="0">
                <a:solidFill>
                  <a:srgbClr val="0000FF"/>
                </a:solidFill>
              </a:rPr>
              <a:t>cylindrical lenses</a:t>
            </a:r>
          </a:p>
        </p:txBody>
      </p:sp>
      <p:sp>
        <p:nvSpPr>
          <p:cNvPr id="28" name="TextBox 27"/>
          <p:cNvSpPr txBox="1"/>
          <p:nvPr/>
        </p:nvSpPr>
        <p:spPr>
          <a:xfrm>
            <a:off x="4800600" y="1676400"/>
            <a:ext cx="2183611" cy="307777"/>
          </a:xfrm>
          <a:prstGeom prst="rect">
            <a:avLst/>
          </a:prstGeom>
          <a:noFill/>
        </p:spPr>
        <p:txBody>
          <a:bodyPr wrap="none" rtlCol="0">
            <a:spAutoFit/>
          </a:bodyPr>
          <a:lstStyle/>
          <a:p>
            <a:r>
              <a:rPr lang="en-US" sz="1400" dirty="0"/>
              <a:t>(from </a:t>
            </a:r>
            <a:r>
              <a:rPr lang="en-US" sz="1400" dirty="0" err="1"/>
              <a:t>wavefront</a:t>
            </a:r>
            <a:r>
              <a:rPr lang="en-US" sz="1400" dirty="0"/>
              <a:t> analysis)</a:t>
            </a:r>
          </a:p>
        </p:txBody>
      </p:sp>
      <p:sp>
        <p:nvSpPr>
          <p:cNvPr id="13" name="Slide Number Placeholder 12"/>
          <p:cNvSpPr>
            <a:spLocks noGrp="1"/>
          </p:cNvSpPr>
          <p:nvPr>
            <p:ph type="sldNum" sz="quarter" idx="12"/>
          </p:nvPr>
        </p:nvSpPr>
        <p:spPr/>
        <p:txBody>
          <a:bodyPr/>
          <a:lstStyle/>
          <a:p>
            <a:pPr>
              <a:defRPr/>
            </a:pPr>
            <a:fld id="{AA4EBA92-F27F-4AF1-A344-7473978F126B}" type="slidenum">
              <a:rPr lang="en-US" altLang="en-US" smtClean="0"/>
              <a:pPr>
                <a:defRPr/>
              </a:pPr>
              <a:t>32</a:t>
            </a:fld>
            <a:endParaRPr lang="en-US" altLang="en-US"/>
          </a:p>
        </p:txBody>
      </p:sp>
      <p:sp>
        <p:nvSpPr>
          <p:cNvPr id="36" name="Left Brace 35"/>
          <p:cNvSpPr/>
          <p:nvPr/>
        </p:nvSpPr>
        <p:spPr>
          <a:xfrm>
            <a:off x="1656751" y="4220953"/>
            <a:ext cx="324449" cy="2408446"/>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30540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5181600"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47" name="Rectangle 46"/>
          <p:cNvSpPr/>
          <p:nvPr/>
        </p:nvSpPr>
        <p:spPr>
          <a:xfrm>
            <a:off x="5257800"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45" name="Rectangle 44"/>
          <p:cNvSpPr/>
          <p:nvPr/>
        </p:nvSpPr>
        <p:spPr>
          <a:xfrm>
            <a:off x="5368408"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3" name="TextBox 2"/>
          <p:cNvSpPr txBox="1"/>
          <p:nvPr/>
        </p:nvSpPr>
        <p:spPr>
          <a:xfrm>
            <a:off x="1981200" y="2133600"/>
            <a:ext cx="1011815" cy="400110"/>
          </a:xfrm>
          <a:prstGeom prst="rect">
            <a:avLst/>
          </a:prstGeom>
          <a:noFill/>
        </p:spPr>
        <p:txBody>
          <a:bodyPr wrap="none" rtlCol="0">
            <a:spAutoFit/>
          </a:bodyPr>
          <a:lstStyle/>
          <a:p>
            <a:r>
              <a:rPr lang="en-US" sz="2000" dirty="0">
                <a:solidFill>
                  <a:srgbClr val="0000FF"/>
                </a:solidFill>
              </a:rPr>
              <a:t>Sphere</a:t>
            </a:r>
          </a:p>
        </p:txBody>
      </p:sp>
      <p:sp>
        <p:nvSpPr>
          <p:cNvPr id="4" name="TextBox 3"/>
          <p:cNvSpPr txBox="1"/>
          <p:nvPr/>
        </p:nvSpPr>
        <p:spPr>
          <a:xfrm>
            <a:off x="1920768" y="3276600"/>
            <a:ext cx="1127232" cy="400110"/>
          </a:xfrm>
          <a:prstGeom prst="rect">
            <a:avLst/>
          </a:prstGeom>
          <a:noFill/>
        </p:spPr>
        <p:txBody>
          <a:bodyPr wrap="none" rtlCol="0">
            <a:spAutoFit/>
          </a:bodyPr>
          <a:lstStyle/>
          <a:p>
            <a:r>
              <a:rPr lang="en-US" sz="2000" dirty="0">
                <a:solidFill>
                  <a:srgbClr val="0000FF"/>
                </a:solidFill>
              </a:rPr>
              <a:t>Cylinder</a:t>
            </a:r>
          </a:p>
        </p:txBody>
      </p:sp>
      <p:sp>
        <p:nvSpPr>
          <p:cNvPr id="5" name="TextBox 4"/>
          <p:cNvSpPr txBox="1"/>
          <p:nvPr/>
        </p:nvSpPr>
        <p:spPr>
          <a:xfrm>
            <a:off x="228600" y="3163669"/>
            <a:ext cx="1484702" cy="646331"/>
          </a:xfrm>
          <a:prstGeom prst="rect">
            <a:avLst/>
          </a:prstGeom>
          <a:noFill/>
        </p:spPr>
        <p:txBody>
          <a:bodyPr wrap="none" rtlCol="0">
            <a:spAutoFit/>
          </a:bodyPr>
          <a:lstStyle/>
          <a:p>
            <a:pPr algn="ctr"/>
            <a:r>
              <a:rPr lang="en-US" dirty="0"/>
              <a:t>‘Regular</a:t>
            </a:r>
          </a:p>
          <a:p>
            <a:pPr algn="ctr"/>
            <a:r>
              <a:rPr lang="en-US" dirty="0"/>
              <a:t>Astigmatism’</a:t>
            </a:r>
          </a:p>
        </p:txBody>
      </p:sp>
      <p:sp>
        <p:nvSpPr>
          <p:cNvPr id="6" name="TextBox 5"/>
          <p:cNvSpPr txBox="1"/>
          <p:nvPr/>
        </p:nvSpPr>
        <p:spPr>
          <a:xfrm>
            <a:off x="228600" y="5105400"/>
            <a:ext cx="1484702" cy="646331"/>
          </a:xfrm>
          <a:prstGeom prst="rect">
            <a:avLst/>
          </a:prstGeom>
          <a:noFill/>
        </p:spPr>
        <p:txBody>
          <a:bodyPr wrap="none" rtlCol="0">
            <a:spAutoFit/>
          </a:bodyPr>
          <a:lstStyle/>
          <a:p>
            <a:pPr algn="ctr"/>
            <a:r>
              <a:rPr lang="en-US" dirty="0"/>
              <a:t>‘Irregular</a:t>
            </a:r>
          </a:p>
          <a:p>
            <a:pPr algn="ctr"/>
            <a:r>
              <a:rPr lang="en-US" dirty="0"/>
              <a:t>Astigmatism’</a:t>
            </a:r>
          </a:p>
        </p:txBody>
      </p:sp>
      <p:sp>
        <p:nvSpPr>
          <p:cNvPr id="7" name="Left Brace 6"/>
          <p:cNvSpPr/>
          <p:nvPr/>
        </p:nvSpPr>
        <p:spPr>
          <a:xfrm>
            <a:off x="1713302" y="3239869"/>
            <a:ext cx="250645" cy="533400"/>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5368408" y="2133600"/>
            <a:ext cx="1125629" cy="400110"/>
          </a:xfrm>
          <a:prstGeom prst="rect">
            <a:avLst/>
          </a:prstGeom>
          <a:noFill/>
        </p:spPr>
        <p:txBody>
          <a:bodyPr wrap="none" rtlCol="0">
            <a:spAutoFit/>
          </a:bodyPr>
          <a:lstStyle/>
          <a:p>
            <a:r>
              <a:rPr lang="en-US" sz="2000" dirty="0">
                <a:solidFill>
                  <a:srgbClr val="0000FF"/>
                </a:solidFill>
              </a:rPr>
              <a:t>Defocus</a:t>
            </a:r>
          </a:p>
        </p:txBody>
      </p:sp>
      <p:sp>
        <p:nvSpPr>
          <p:cNvPr id="10" name="TextBox 9"/>
          <p:cNvSpPr txBox="1"/>
          <p:nvPr/>
        </p:nvSpPr>
        <p:spPr>
          <a:xfrm>
            <a:off x="5368408" y="3276600"/>
            <a:ext cx="1127232" cy="400110"/>
          </a:xfrm>
          <a:prstGeom prst="rect">
            <a:avLst/>
          </a:prstGeom>
          <a:noFill/>
        </p:spPr>
        <p:txBody>
          <a:bodyPr wrap="none" rtlCol="0">
            <a:spAutoFit/>
          </a:bodyPr>
          <a:lstStyle/>
          <a:p>
            <a:r>
              <a:rPr lang="en-US" sz="2000" dirty="0">
                <a:solidFill>
                  <a:srgbClr val="0000FF"/>
                </a:solidFill>
              </a:rPr>
              <a:t>Cylinder</a:t>
            </a:r>
          </a:p>
        </p:txBody>
      </p:sp>
      <p:sp>
        <p:nvSpPr>
          <p:cNvPr id="11" name="TextBox 10"/>
          <p:cNvSpPr txBox="1"/>
          <p:nvPr/>
        </p:nvSpPr>
        <p:spPr>
          <a:xfrm>
            <a:off x="1696462" y="1290935"/>
            <a:ext cx="1616148" cy="461665"/>
          </a:xfrm>
          <a:prstGeom prst="rect">
            <a:avLst/>
          </a:prstGeom>
          <a:noFill/>
        </p:spPr>
        <p:txBody>
          <a:bodyPr wrap="none" rtlCol="0">
            <a:spAutoFit/>
          </a:bodyPr>
          <a:lstStyle/>
          <a:p>
            <a:r>
              <a:rPr lang="en-US" sz="2400" b="1" i="1" dirty="0"/>
              <a:t>Old Lingo</a:t>
            </a:r>
          </a:p>
        </p:txBody>
      </p:sp>
      <p:sp>
        <p:nvSpPr>
          <p:cNvPr id="12" name="TextBox 11"/>
          <p:cNvSpPr txBox="1"/>
          <p:nvPr/>
        </p:nvSpPr>
        <p:spPr>
          <a:xfrm>
            <a:off x="5029200" y="1290935"/>
            <a:ext cx="1737976" cy="461665"/>
          </a:xfrm>
          <a:prstGeom prst="rect">
            <a:avLst/>
          </a:prstGeom>
          <a:noFill/>
        </p:spPr>
        <p:txBody>
          <a:bodyPr wrap="none" rtlCol="0">
            <a:spAutoFit/>
          </a:bodyPr>
          <a:lstStyle/>
          <a:p>
            <a:r>
              <a:rPr lang="en-US" sz="2400" b="1" i="1" dirty="0"/>
              <a:t>New Lingo</a:t>
            </a:r>
          </a:p>
        </p:txBody>
      </p:sp>
      <p:cxnSp>
        <p:nvCxnSpPr>
          <p:cNvPr id="26" name="Straight Arrow Connector 25"/>
          <p:cNvCxnSpPr>
            <a:stCxn id="3" idx="3"/>
            <a:endCxn id="9" idx="1"/>
          </p:cNvCxnSpPr>
          <p:nvPr/>
        </p:nvCxnSpPr>
        <p:spPr>
          <a:xfrm>
            <a:off x="2993015" y="2333655"/>
            <a:ext cx="23753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962400" y="2133600"/>
            <a:ext cx="319318" cy="369332"/>
          </a:xfrm>
          <a:prstGeom prst="rect">
            <a:avLst/>
          </a:prstGeom>
          <a:solidFill>
            <a:schemeClr val="bg1"/>
          </a:solidFill>
        </p:spPr>
        <p:txBody>
          <a:bodyPr wrap="none" rtlCol="0">
            <a:spAutoFit/>
          </a:bodyPr>
          <a:lstStyle/>
          <a:p>
            <a:r>
              <a:rPr lang="en-US" dirty="0">
                <a:solidFill>
                  <a:srgbClr val="0000FF"/>
                </a:solidFill>
              </a:rPr>
              <a:t>=</a:t>
            </a:r>
          </a:p>
        </p:txBody>
      </p:sp>
      <p:cxnSp>
        <p:nvCxnSpPr>
          <p:cNvPr id="30" name="Straight Arrow Connector 29"/>
          <p:cNvCxnSpPr>
            <a:endCxn id="10" idx="1"/>
          </p:cNvCxnSpPr>
          <p:nvPr/>
        </p:nvCxnSpPr>
        <p:spPr>
          <a:xfrm>
            <a:off x="2971800" y="3461266"/>
            <a:ext cx="2396608" cy="1538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987639" y="3276600"/>
            <a:ext cx="319318" cy="369332"/>
          </a:xfrm>
          <a:prstGeom prst="rect">
            <a:avLst/>
          </a:prstGeom>
          <a:solidFill>
            <a:schemeClr val="bg1"/>
          </a:solidFill>
        </p:spPr>
        <p:txBody>
          <a:bodyPr wrap="none" rtlCol="0">
            <a:spAutoFit/>
          </a:bodyPr>
          <a:lstStyle/>
          <a:p>
            <a:r>
              <a:rPr lang="en-US" dirty="0">
                <a:solidFill>
                  <a:srgbClr val="0000FF"/>
                </a:solidFill>
              </a:rPr>
              <a:t>=</a:t>
            </a:r>
          </a:p>
        </p:txBody>
      </p:sp>
      <p:sp>
        <p:nvSpPr>
          <p:cNvPr id="21" name="TextBox 20"/>
          <p:cNvSpPr txBox="1"/>
          <p:nvPr/>
        </p:nvSpPr>
        <p:spPr>
          <a:xfrm>
            <a:off x="2133853" y="2438400"/>
            <a:ext cx="761747" cy="307777"/>
          </a:xfrm>
          <a:prstGeom prst="rect">
            <a:avLst/>
          </a:prstGeom>
          <a:noFill/>
        </p:spPr>
        <p:txBody>
          <a:bodyPr wrap="none" rtlCol="0">
            <a:spAutoFit/>
          </a:bodyPr>
          <a:lstStyle/>
          <a:p>
            <a:r>
              <a:rPr lang="en-US" sz="1400" dirty="0"/>
              <a:t>Myopia</a:t>
            </a:r>
          </a:p>
        </p:txBody>
      </p:sp>
      <p:sp>
        <p:nvSpPr>
          <p:cNvPr id="32" name="TextBox 31"/>
          <p:cNvSpPr txBox="1"/>
          <p:nvPr/>
        </p:nvSpPr>
        <p:spPr>
          <a:xfrm>
            <a:off x="2047405" y="2664023"/>
            <a:ext cx="1000595" cy="307777"/>
          </a:xfrm>
          <a:prstGeom prst="rect">
            <a:avLst/>
          </a:prstGeom>
          <a:noFill/>
        </p:spPr>
        <p:txBody>
          <a:bodyPr wrap="none" rtlCol="0">
            <a:spAutoFit/>
          </a:bodyPr>
          <a:lstStyle/>
          <a:p>
            <a:r>
              <a:rPr lang="en-US" sz="1400" dirty="0"/>
              <a:t>Hyperopia</a:t>
            </a:r>
          </a:p>
        </p:txBody>
      </p:sp>
      <p:sp>
        <p:nvSpPr>
          <p:cNvPr id="33" name="TextBox 32"/>
          <p:cNvSpPr txBox="1"/>
          <p:nvPr/>
        </p:nvSpPr>
        <p:spPr>
          <a:xfrm>
            <a:off x="5181853" y="2438400"/>
            <a:ext cx="1489510" cy="307777"/>
          </a:xfrm>
          <a:prstGeom prst="rect">
            <a:avLst/>
          </a:prstGeom>
          <a:noFill/>
        </p:spPr>
        <p:txBody>
          <a:bodyPr wrap="none" rtlCol="0">
            <a:spAutoFit/>
          </a:bodyPr>
          <a:lstStyle/>
          <a:p>
            <a:r>
              <a:rPr lang="en-US" sz="1400" i="1" dirty="0">
                <a:solidFill>
                  <a:srgbClr val="0000FF"/>
                </a:solidFill>
              </a:rPr>
              <a:t>Positive</a:t>
            </a:r>
            <a:r>
              <a:rPr lang="en-US" sz="1400" dirty="0">
                <a:solidFill>
                  <a:srgbClr val="0000FF"/>
                </a:solidFill>
              </a:rPr>
              <a:t> </a:t>
            </a:r>
            <a:r>
              <a:rPr lang="en-US" sz="1400" dirty="0"/>
              <a:t>defocus</a:t>
            </a:r>
          </a:p>
        </p:txBody>
      </p:sp>
      <p:sp>
        <p:nvSpPr>
          <p:cNvPr id="34" name="TextBox 33"/>
          <p:cNvSpPr txBox="1"/>
          <p:nvPr/>
        </p:nvSpPr>
        <p:spPr>
          <a:xfrm>
            <a:off x="5181600" y="2664023"/>
            <a:ext cx="1568058" cy="307777"/>
          </a:xfrm>
          <a:prstGeom prst="rect">
            <a:avLst/>
          </a:prstGeom>
          <a:noFill/>
        </p:spPr>
        <p:txBody>
          <a:bodyPr wrap="none" rtlCol="0">
            <a:spAutoFit/>
          </a:bodyPr>
          <a:lstStyle/>
          <a:p>
            <a:r>
              <a:rPr lang="en-US" sz="1400" i="1" dirty="0">
                <a:solidFill>
                  <a:srgbClr val="0000FF"/>
                </a:solidFill>
              </a:rPr>
              <a:t>Negative</a:t>
            </a:r>
            <a:r>
              <a:rPr lang="en-US" sz="1400" dirty="0">
                <a:solidFill>
                  <a:srgbClr val="0000FF"/>
                </a:solidFill>
              </a:rPr>
              <a:t> </a:t>
            </a:r>
            <a:r>
              <a:rPr lang="en-US" sz="1400" dirty="0"/>
              <a:t>defocus</a:t>
            </a:r>
          </a:p>
        </p:txBody>
      </p:sp>
      <p:cxnSp>
        <p:nvCxnSpPr>
          <p:cNvPr id="35" name="Straight Arrow Connector 34"/>
          <p:cNvCxnSpPr>
            <a:stCxn id="21" idx="3"/>
            <a:endCxn id="33" idx="1"/>
          </p:cNvCxnSpPr>
          <p:nvPr/>
        </p:nvCxnSpPr>
        <p:spPr>
          <a:xfrm>
            <a:off x="2895600" y="2592289"/>
            <a:ext cx="228625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2" idx="3"/>
            <a:endCxn id="34" idx="1"/>
          </p:cNvCxnSpPr>
          <p:nvPr/>
        </p:nvCxnSpPr>
        <p:spPr>
          <a:xfrm>
            <a:off x="3048000" y="2817912"/>
            <a:ext cx="21336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962400" y="2450068"/>
            <a:ext cx="288862" cy="307777"/>
          </a:xfrm>
          <a:prstGeom prst="rect">
            <a:avLst/>
          </a:prstGeom>
          <a:solidFill>
            <a:schemeClr val="bg1"/>
          </a:solidFill>
        </p:spPr>
        <p:txBody>
          <a:bodyPr wrap="none" rtlCol="0">
            <a:spAutoFit/>
          </a:bodyPr>
          <a:lstStyle/>
          <a:p>
            <a:r>
              <a:rPr lang="en-US" sz="1400" dirty="0"/>
              <a:t>=</a:t>
            </a:r>
          </a:p>
        </p:txBody>
      </p:sp>
      <p:sp>
        <p:nvSpPr>
          <p:cNvPr id="39" name="TextBox 38"/>
          <p:cNvSpPr txBox="1"/>
          <p:nvPr/>
        </p:nvSpPr>
        <p:spPr>
          <a:xfrm>
            <a:off x="3962400" y="2664023"/>
            <a:ext cx="288862" cy="307777"/>
          </a:xfrm>
          <a:prstGeom prst="rect">
            <a:avLst/>
          </a:prstGeom>
          <a:solidFill>
            <a:schemeClr val="bg1"/>
          </a:solidFill>
        </p:spPr>
        <p:txBody>
          <a:bodyPr wrap="none" rtlCol="0">
            <a:spAutoFit/>
          </a:bodyPr>
          <a:lstStyle/>
          <a:p>
            <a:r>
              <a:rPr lang="en-US" sz="1400" dirty="0"/>
              <a:t>=</a:t>
            </a:r>
          </a:p>
        </p:txBody>
      </p:sp>
      <p:sp>
        <p:nvSpPr>
          <p:cNvPr id="41" name="TextBox 40"/>
          <p:cNvSpPr txBox="1"/>
          <p:nvPr/>
        </p:nvSpPr>
        <p:spPr>
          <a:xfrm>
            <a:off x="1905000" y="4694872"/>
            <a:ext cx="1750800" cy="1477328"/>
          </a:xfrm>
          <a:prstGeom prst="rect">
            <a:avLst/>
          </a:prstGeom>
          <a:noFill/>
        </p:spPr>
        <p:txBody>
          <a:bodyPr wrap="none" rtlCol="0">
            <a:spAutoFit/>
          </a:bodyPr>
          <a:lstStyle/>
          <a:p>
            <a:pPr>
              <a:lnSpc>
                <a:spcPts val="1800"/>
              </a:lnSpc>
            </a:pPr>
            <a:r>
              <a:rPr lang="en-US" sz="1600" dirty="0">
                <a:solidFill>
                  <a:srgbClr val="0000FF"/>
                </a:solidFill>
              </a:rPr>
              <a:t>Any component</a:t>
            </a:r>
          </a:p>
          <a:p>
            <a:pPr>
              <a:lnSpc>
                <a:spcPts val="1800"/>
              </a:lnSpc>
            </a:pPr>
            <a:r>
              <a:rPr lang="en-US" sz="1600" dirty="0">
                <a:solidFill>
                  <a:srgbClr val="0000FF"/>
                </a:solidFill>
              </a:rPr>
              <a:t>of refractive error</a:t>
            </a:r>
          </a:p>
          <a:p>
            <a:pPr>
              <a:lnSpc>
                <a:spcPts val="1800"/>
              </a:lnSpc>
            </a:pPr>
            <a:r>
              <a:rPr lang="en-US" sz="1600" dirty="0">
                <a:solidFill>
                  <a:srgbClr val="0000FF"/>
                </a:solidFill>
              </a:rPr>
              <a:t>that could not be</a:t>
            </a:r>
          </a:p>
          <a:p>
            <a:pPr>
              <a:lnSpc>
                <a:spcPts val="1800"/>
              </a:lnSpc>
            </a:pPr>
            <a:r>
              <a:rPr lang="en-US" sz="1600" dirty="0">
                <a:solidFill>
                  <a:srgbClr val="0000FF"/>
                </a:solidFill>
              </a:rPr>
              <a:t>remediated with</a:t>
            </a:r>
          </a:p>
          <a:p>
            <a:pPr>
              <a:lnSpc>
                <a:spcPts val="1800"/>
              </a:lnSpc>
            </a:pPr>
            <a:r>
              <a:rPr lang="en-US" sz="1600" dirty="0">
                <a:solidFill>
                  <a:srgbClr val="0000FF"/>
                </a:solidFill>
              </a:rPr>
              <a:t>spherical and/or</a:t>
            </a:r>
          </a:p>
          <a:p>
            <a:pPr>
              <a:lnSpc>
                <a:spcPts val="1800"/>
              </a:lnSpc>
            </a:pPr>
            <a:r>
              <a:rPr lang="en-US" sz="1600" dirty="0">
                <a:solidFill>
                  <a:srgbClr val="0000FF"/>
                </a:solidFill>
              </a:rPr>
              <a:t>cylindrical lenses</a:t>
            </a:r>
          </a:p>
        </p:txBody>
      </p:sp>
      <p:sp>
        <p:nvSpPr>
          <p:cNvPr id="28" name="TextBox 27"/>
          <p:cNvSpPr txBox="1"/>
          <p:nvPr/>
        </p:nvSpPr>
        <p:spPr>
          <a:xfrm>
            <a:off x="4800600" y="1676400"/>
            <a:ext cx="2183611" cy="307777"/>
          </a:xfrm>
          <a:prstGeom prst="rect">
            <a:avLst/>
          </a:prstGeom>
          <a:noFill/>
        </p:spPr>
        <p:txBody>
          <a:bodyPr wrap="none" rtlCol="0">
            <a:spAutoFit/>
          </a:bodyPr>
          <a:lstStyle/>
          <a:p>
            <a:r>
              <a:rPr lang="en-US" sz="1400" dirty="0"/>
              <a:t>(from </a:t>
            </a:r>
            <a:r>
              <a:rPr lang="en-US" sz="1400" dirty="0" err="1"/>
              <a:t>wavefront</a:t>
            </a:r>
            <a:r>
              <a:rPr lang="en-US" sz="1400" dirty="0"/>
              <a:t> analysis)</a:t>
            </a:r>
          </a:p>
        </p:txBody>
      </p:sp>
      <p:sp>
        <p:nvSpPr>
          <p:cNvPr id="13" name="Slide Number Placeholder 12"/>
          <p:cNvSpPr>
            <a:spLocks noGrp="1"/>
          </p:cNvSpPr>
          <p:nvPr>
            <p:ph type="sldNum" sz="quarter" idx="12"/>
          </p:nvPr>
        </p:nvSpPr>
        <p:spPr/>
        <p:txBody>
          <a:bodyPr/>
          <a:lstStyle/>
          <a:p>
            <a:pPr>
              <a:defRPr/>
            </a:pPr>
            <a:fld id="{AA4EBA92-F27F-4AF1-A344-7473978F126B}" type="slidenum">
              <a:rPr lang="en-US" altLang="en-US" smtClean="0"/>
              <a:pPr>
                <a:defRPr/>
              </a:pPr>
              <a:t>33</a:t>
            </a:fld>
            <a:endParaRPr lang="en-US" altLang="en-US"/>
          </a:p>
        </p:txBody>
      </p:sp>
      <p:sp>
        <p:nvSpPr>
          <p:cNvPr id="40" name="TextBox 39"/>
          <p:cNvSpPr txBox="1"/>
          <p:nvPr/>
        </p:nvSpPr>
        <p:spPr>
          <a:xfrm>
            <a:off x="7384212" y="2554069"/>
            <a:ext cx="1484702" cy="646331"/>
          </a:xfrm>
          <a:prstGeom prst="rect">
            <a:avLst/>
          </a:prstGeom>
          <a:noFill/>
        </p:spPr>
        <p:txBody>
          <a:bodyPr wrap="none" rtlCol="0">
            <a:spAutoFit/>
          </a:bodyPr>
          <a:lstStyle/>
          <a:p>
            <a:pPr algn="ctr"/>
            <a:r>
              <a:rPr lang="en-US" dirty="0"/>
              <a:t>‘Lower-order</a:t>
            </a:r>
          </a:p>
          <a:p>
            <a:pPr algn="ctr"/>
            <a:r>
              <a:rPr lang="en-US" dirty="0"/>
              <a:t>Aberrations’</a:t>
            </a:r>
          </a:p>
        </p:txBody>
      </p:sp>
      <p:sp>
        <p:nvSpPr>
          <p:cNvPr id="42" name="Left Brace 41"/>
          <p:cNvSpPr/>
          <p:nvPr/>
        </p:nvSpPr>
        <p:spPr>
          <a:xfrm rot="10800000">
            <a:off x="7003210" y="2133600"/>
            <a:ext cx="363747" cy="1485900"/>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Left Brace 42"/>
          <p:cNvSpPr/>
          <p:nvPr/>
        </p:nvSpPr>
        <p:spPr>
          <a:xfrm>
            <a:off x="1656751" y="4220953"/>
            <a:ext cx="324449" cy="2408446"/>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631717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5181600"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51" name="Rectangle 50"/>
          <p:cNvSpPr/>
          <p:nvPr/>
        </p:nvSpPr>
        <p:spPr>
          <a:xfrm>
            <a:off x="5257800"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47" name="Rectangle 46"/>
          <p:cNvSpPr/>
          <p:nvPr/>
        </p:nvSpPr>
        <p:spPr>
          <a:xfrm>
            <a:off x="5368408"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3" name="TextBox 2"/>
          <p:cNvSpPr txBox="1"/>
          <p:nvPr/>
        </p:nvSpPr>
        <p:spPr>
          <a:xfrm>
            <a:off x="1981200" y="2133600"/>
            <a:ext cx="1011815" cy="400110"/>
          </a:xfrm>
          <a:prstGeom prst="rect">
            <a:avLst/>
          </a:prstGeom>
          <a:noFill/>
        </p:spPr>
        <p:txBody>
          <a:bodyPr wrap="none" rtlCol="0">
            <a:spAutoFit/>
          </a:bodyPr>
          <a:lstStyle/>
          <a:p>
            <a:r>
              <a:rPr lang="en-US" sz="2000" dirty="0">
                <a:solidFill>
                  <a:srgbClr val="0000FF"/>
                </a:solidFill>
              </a:rPr>
              <a:t>Sphere</a:t>
            </a:r>
          </a:p>
        </p:txBody>
      </p:sp>
      <p:sp>
        <p:nvSpPr>
          <p:cNvPr id="4" name="TextBox 3"/>
          <p:cNvSpPr txBox="1"/>
          <p:nvPr/>
        </p:nvSpPr>
        <p:spPr>
          <a:xfrm>
            <a:off x="1920768" y="3276600"/>
            <a:ext cx="1127232" cy="400110"/>
          </a:xfrm>
          <a:prstGeom prst="rect">
            <a:avLst/>
          </a:prstGeom>
          <a:noFill/>
        </p:spPr>
        <p:txBody>
          <a:bodyPr wrap="none" rtlCol="0">
            <a:spAutoFit/>
          </a:bodyPr>
          <a:lstStyle/>
          <a:p>
            <a:r>
              <a:rPr lang="en-US" sz="2000" dirty="0">
                <a:solidFill>
                  <a:srgbClr val="0000FF"/>
                </a:solidFill>
              </a:rPr>
              <a:t>Cylinder</a:t>
            </a:r>
          </a:p>
        </p:txBody>
      </p:sp>
      <p:sp>
        <p:nvSpPr>
          <p:cNvPr id="5" name="TextBox 4"/>
          <p:cNvSpPr txBox="1"/>
          <p:nvPr/>
        </p:nvSpPr>
        <p:spPr>
          <a:xfrm>
            <a:off x="228600" y="3163669"/>
            <a:ext cx="1484702" cy="646331"/>
          </a:xfrm>
          <a:prstGeom prst="rect">
            <a:avLst/>
          </a:prstGeom>
          <a:noFill/>
        </p:spPr>
        <p:txBody>
          <a:bodyPr wrap="none" rtlCol="0">
            <a:spAutoFit/>
          </a:bodyPr>
          <a:lstStyle/>
          <a:p>
            <a:pPr algn="ctr"/>
            <a:r>
              <a:rPr lang="en-US" dirty="0"/>
              <a:t>‘Regular</a:t>
            </a:r>
          </a:p>
          <a:p>
            <a:pPr algn="ctr"/>
            <a:r>
              <a:rPr lang="en-US" dirty="0"/>
              <a:t>Astigmatism’</a:t>
            </a:r>
          </a:p>
        </p:txBody>
      </p:sp>
      <p:sp>
        <p:nvSpPr>
          <p:cNvPr id="6" name="TextBox 5"/>
          <p:cNvSpPr txBox="1"/>
          <p:nvPr/>
        </p:nvSpPr>
        <p:spPr>
          <a:xfrm>
            <a:off x="228600" y="5105400"/>
            <a:ext cx="1484702" cy="646331"/>
          </a:xfrm>
          <a:prstGeom prst="rect">
            <a:avLst/>
          </a:prstGeom>
          <a:noFill/>
        </p:spPr>
        <p:txBody>
          <a:bodyPr wrap="none" rtlCol="0">
            <a:spAutoFit/>
          </a:bodyPr>
          <a:lstStyle/>
          <a:p>
            <a:pPr algn="ctr"/>
            <a:r>
              <a:rPr lang="en-US" dirty="0"/>
              <a:t>‘Irregular</a:t>
            </a:r>
          </a:p>
          <a:p>
            <a:pPr algn="ctr"/>
            <a:r>
              <a:rPr lang="en-US" dirty="0"/>
              <a:t>Astigmatism’</a:t>
            </a:r>
          </a:p>
        </p:txBody>
      </p:sp>
      <p:sp>
        <p:nvSpPr>
          <p:cNvPr id="7" name="Left Brace 6"/>
          <p:cNvSpPr/>
          <p:nvPr/>
        </p:nvSpPr>
        <p:spPr>
          <a:xfrm>
            <a:off x="1713302" y="3239869"/>
            <a:ext cx="250645" cy="533400"/>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5368408" y="2133600"/>
            <a:ext cx="1125629" cy="400110"/>
          </a:xfrm>
          <a:prstGeom prst="rect">
            <a:avLst/>
          </a:prstGeom>
          <a:noFill/>
        </p:spPr>
        <p:txBody>
          <a:bodyPr wrap="none" rtlCol="0">
            <a:spAutoFit/>
          </a:bodyPr>
          <a:lstStyle/>
          <a:p>
            <a:r>
              <a:rPr lang="en-US" sz="2000" dirty="0">
                <a:solidFill>
                  <a:srgbClr val="0000FF"/>
                </a:solidFill>
              </a:rPr>
              <a:t>Defocus</a:t>
            </a:r>
          </a:p>
        </p:txBody>
      </p:sp>
      <p:sp>
        <p:nvSpPr>
          <p:cNvPr id="10" name="TextBox 9"/>
          <p:cNvSpPr txBox="1"/>
          <p:nvPr/>
        </p:nvSpPr>
        <p:spPr>
          <a:xfrm>
            <a:off x="5368408" y="3276600"/>
            <a:ext cx="1127232" cy="400110"/>
          </a:xfrm>
          <a:prstGeom prst="rect">
            <a:avLst/>
          </a:prstGeom>
          <a:noFill/>
        </p:spPr>
        <p:txBody>
          <a:bodyPr wrap="none" rtlCol="0">
            <a:spAutoFit/>
          </a:bodyPr>
          <a:lstStyle/>
          <a:p>
            <a:r>
              <a:rPr lang="en-US" sz="2000" dirty="0">
                <a:solidFill>
                  <a:srgbClr val="0000FF"/>
                </a:solidFill>
              </a:rPr>
              <a:t>Cylinder</a:t>
            </a:r>
          </a:p>
        </p:txBody>
      </p:sp>
      <p:sp>
        <p:nvSpPr>
          <p:cNvPr id="11" name="TextBox 10"/>
          <p:cNvSpPr txBox="1"/>
          <p:nvPr/>
        </p:nvSpPr>
        <p:spPr>
          <a:xfrm>
            <a:off x="1696462" y="1290935"/>
            <a:ext cx="1616148" cy="461665"/>
          </a:xfrm>
          <a:prstGeom prst="rect">
            <a:avLst/>
          </a:prstGeom>
          <a:noFill/>
        </p:spPr>
        <p:txBody>
          <a:bodyPr wrap="none" rtlCol="0">
            <a:spAutoFit/>
          </a:bodyPr>
          <a:lstStyle/>
          <a:p>
            <a:r>
              <a:rPr lang="en-US" sz="2400" b="1" i="1" dirty="0"/>
              <a:t>Old Lingo</a:t>
            </a:r>
          </a:p>
        </p:txBody>
      </p:sp>
      <p:sp>
        <p:nvSpPr>
          <p:cNvPr id="12" name="TextBox 11"/>
          <p:cNvSpPr txBox="1"/>
          <p:nvPr/>
        </p:nvSpPr>
        <p:spPr>
          <a:xfrm>
            <a:off x="5029200" y="1290935"/>
            <a:ext cx="1737976" cy="461665"/>
          </a:xfrm>
          <a:prstGeom prst="rect">
            <a:avLst/>
          </a:prstGeom>
          <a:noFill/>
        </p:spPr>
        <p:txBody>
          <a:bodyPr wrap="none" rtlCol="0">
            <a:spAutoFit/>
          </a:bodyPr>
          <a:lstStyle/>
          <a:p>
            <a:r>
              <a:rPr lang="en-US" sz="2400" b="1" i="1" dirty="0"/>
              <a:t>New Lingo</a:t>
            </a:r>
          </a:p>
        </p:txBody>
      </p:sp>
      <p:sp>
        <p:nvSpPr>
          <p:cNvPr id="13" name="TextBox 12"/>
          <p:cNvSpPr txBox="1"/>
          <p:nvPr/>
        </p:nvSpPr>
        <p:spPr>
          <a:xfrm>
            <a:off x="5292208" y="4297154"/>
            <a:ext cx="1338828" cy="579646"/>
          </a:xfrm>
          <a:prstGeom prst="rect">
            <a:avLst/>
          </a:prstGeom>
          <a:noFill/>
        </p:spPr>
        <p:txBody>
          <a:bodyPr wrap="none" rtlCol="0">
            <a:spAutoFit/>
          </a:bodyPr>
          <a:lstStyle/>
          <a:p>
            <a:pPr algn="ctr">
              <a:lnSpc>
                <a:spcPts val="1900"/>
              </a:lnSpc>
            </a:pPr>
            <a:r>
              <a:rPr lang="en-US" sz="2000" dirty="0">
                <a:solidFill>
                  <a:srgbClr val="0000FF"/>
                </a:solidFill>
              </a:rPr>
              <a:t>Spherical</a:t>
            </a:r>
          </a:p>
          <a:p>
            <a:pPr algn="ctr">
              <a:lnSpc>
                <a:spcPts val="1900"/>
              </a:lnSpc>
            </a:pPr>
            <a:r>
              <a:rPr lang="en-US" sz="2000" dirty="0">
                <a:solidFill>
                  <a:srgbClr val="0000FF"/>
                </a:solidFill>
              </a:rPr>
              <a:t>aberration</a:t>
            </a:r>
          </a:p>
        </p:txBody>
      </p:sp>
      <p:sp>
        <p:nvSpPr>
          <p:cNvPr id="14" name="TextBox 13"/>
          <p:cNvSpPr txBox="1"/>
          <p:nvPr/>
        </p:nvSpPr>
        <p:spPr>
          <a:xfrm>
            <a:off x="5482589" y="4933890"/>
            <a:ext cx="869149" cy="400110"/>
          </a:xfrm>
          <a:prstGeom prst="rect">
            <a:avLst/>
          </a:prstGeom>
          <a:noFill/>
        </p:spPr>
        <p:txBody>
          <a:bodyPr wrap="none" rtlCol="0">
            <a:spAutoFit/>
          </a:bodyPr>
          <a:lstStyle/>
          <a:p>
            <a:pPr algn="ctr"/>
            <a:r>
              <a:rPr lang="en-US" sz="2000" dirty="0">
                <a:solidFill>
                  <a:srgbClr val="0000FF"/>
                </a:solidFill>
              </a:rPr>
              <a:t>Coma</a:t>
            </a:r>
          </a:p>
        </p:txBody>
      </p:sp>
      <p:cxnSp>
        <p:nvCxnSpPr>
          <p:cNvPr id="26" name="Straight Arrow Connector 25"/>
          <p:cNvCxnSpPr>
            <a:stCxn id="3" idx="3"/>
            <a:endCxn id="9" idx="1"/>
          </p:cNvCxnSpPr>
          <p:nvPr/>
        </p:nvCxnSpPr>
        <p:spPr>
          <a:xfrm>
            <a:off x="2993015" y="2333655"/>
            <a:ext cx="23753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962400" y="2133600"/>
            <a:ext cx="319318" cy="369332"/>
          </a:xfrm>
          <a:prstGeom prst="rect">
            <a:avLst/>
          </a:prstGeom>
          <a:solidFill>
            <a:schemeClr val="bg1"/>
          </a:solidFill>
        </p:spPr>
        <p:txBody>
          <a:bodyPr wrap="none" rtlCol="0">
            <a:spAutoFit/>
          </a:bodyPr>
          <a:lstStyle/>
          <a:p>
            <a:r>
              <a:rPr lang="en-US" dirty="0">
                <a:solidFill>
                  <a:srgbClr val="0000FF"/>
                </a:solidFill>
              </a:rPr>
              <a:t>=</a:t>
            </a:r>
          </a:p>
        </p:txBody>
      </p:sp>
      <p:sp>
        <p:nvSpPr>
          <p:cNvPr id="23" name="TextBox 22"/>
          <p:cNvSpPr txBox="1"/>
          <p:nvPr/>
        </p:nvSpPr>
        <p:spPr>
          <a:xfrm>
            <a:off x="5486400" y="5410200"/>
            <a:ext cx="888513" cy="400110"/>
          </a:xfrm>
          <a:prstGeom prst="rect">
            <a:avLst/>
          </a:prstGeom>
          <a:noFill/>
        </p:spPr>
        <p:txBody>
          <a:bodyPr wrap="none" rtlCol="0">
            <a:spAutoFit/>
          </a:bodyPr>
          <a:lstStyle/>
          <a:p>
            <a:pPr algn="ctr"/>
            <a:r>
              <a:rPr lang="en-US" sz="2000" dirty="0">
                <a:solidFill>
                  <a:srgbClr val="0000FF"/>
                </a:solidFill>
              </a:rPr>
              <a:t>Trefoil</a:t>
            </a:r>
          </a:p>
        </p:txBody>
      </p:sp>
      <p:sp>
        <p:nvSpPr>
          <p:cNvPr id="24" name="TextBox 23"/>
          <p:cNvSpPr txBox="1"/>
          <p:nvPr/>
        </p:nvSpPr>
        <p:spPr>
          <a:xfrm>
            <a:off x="4948319" y="5867400"/>
            <a:ext cx="2210862" cy="707886"/>
          </a:xfrm>
          <a:prstGeom prst="rect">
            <a:avLst/>
          </a:prstGeom>
          <a:noFill/>
        </p:spPr>
        <p:txBody>
          <a:bodyPr wrap="none" rtlCol="0">
            <a:spAutoFit/>
          </a:bodyPr>
          <a:lstStyle/>
          <a:p>
            <a:pPr algn="ctr"/>
            <a:r>
              <a:rPr lang="en-US" sz="2000" dirty="0">
                <a:solidFill>
                  <a:srgbClr val="0000FF"/>
                </a:solidFill>
              </a:rPr>
              <a:t>(Others, less</a:t>
            </a:r>
          </a:p>
          <a:p>
            <a:pPr algn="ctr"/>
            <a:r>
              <a:rPr lang="en-US" sz="2000" dirty="0">
                <a:solidFill>
                  <a:srgbClr val="0000FF"/>
                </a:solidFill>
              </a:rPr>
              <a:t>clinically relevant)</a:t>
            </a:r>
          </a:p>
        </p:txBody>
      </p:sp>
      <p:cxnSp>
        <p:nvCxnSpPr>
          <p:cNvPr id="30" name="Straight Arrow Connector 29"/>
          <p:cNvCxnSpPr>
            <a:endCxn id="10" idx="1"/>
          </p:cNvCxnSpPr>
          <p:nvPr/>
        </p:nvCxnSpPr>
        <p:spPr>
          <a:xfrm>
            <a:off x="2971800" y="3461266"/>
            <a:ext cx="2396608" cy="1538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987639" y="3276600"/>
            <a:ext cx="319318" cy="369332"/>
          </a:xfrm>
          <a:prstGeom prst="rect">
            <a:avLst/>
          </a:prstGeom>
          <a:solidFill>
            <a:schemeClr val="bg1"/>
          </a:solidFill>
        </p:spPr>
        <p:txBody>
          <a:bodyPr wrap="none" rtlCol="0">
            <a:spAutoFit/>
          </a:bodyPr>
          <a:lstStyle/>
          <a:p>
            <a:r>
              <a:rPr lang="en-US" dirty="0">
                <a:solidFill>
                  <a:srgbClr val="0000FF"/>
                </a:solidFill>
              </a:rPr>
              <a:t>=</a:t>
            </a:r>
          </a:p>
        </p:txBody>
      </p:sp>
      <p:sp>
        <p:nvSpPr>
          <p:cNvPr id="21" name="TextBox 20"/>
          <p:cNvSpPr txBox="1"/>
          <p:nvPr/>
        </p:nvSpPr>
        <p:spPr>
          <a:xfrm>
            <a:off x="2133853" y="2438400"/>
            <a:ext cx="761747" cy="307777"/>
          </a:xfrm>
          <a:prstGeom prst="rect">
            <a:avLst/>
          </a:prstGeom>
          <a:noFill/>
        </p:spPr>
        <p:txBody>
          <a:bodyPr wrap="none" rtlCol="0">
            <a:spAutoFit/>
          </a:bodyPr>
          <a:lstStyle/>
          <a:p>
            <a:r>
              <a:rPr lang="en-US" sz="1400" dirty="0"/>
              <a:t>Myopia</a:t>
            </a:r>
          </a:p>
        </p:txBody>
      </p:sp>
      <p:sp>
        <p:nvSpPr>
          <p:cNvPr id="32" name="TextBox 31"/>
          <p:cNvSpPr txBox="1"/>
          <p:nvPr/>
        </p:nvSpPr>
        <p:spPr>
          <a:xfrm>
            <a:off x="2047405" y="2664023"/>
            <a:ext cx="1000595" cy="307777"/>
          </a:xfrm>
          <a:prstGeom prst="rect">
            <a:avLst/>
          </a:prstGeom>
          <a:noFill/>
        </p:spPr>
        <p:txBody>
          <a:bodyPr wrap="none" rtlCol="0">
            <a:spAutoFit/>
          </a:bodyPr>
          <a:lstStyle/>
          <a:p>
            <a:r>
              <a:rPr lang="en-US" sz="1400" dirty="0"/>
              <a:t>Hyperopia</a:t>
            </a:r>
          </a:p>
        </p:txBody>
      </p:sp>
      <p:sp>
        <p:nvSpPr>
          <p:cNvPr id="33" name="TextBox 32"/>
          <p:cNvSpPr txBox="1"/>
          <p:nvPr/>
        </p:nvSpPr>
        <p:spPr>
          <a:xfrm>
            <a:off x="5181853" y="2438400"/>
            <a:ext cx="1489510" cy="307777"/>
          </a:xfrm>
          <a:prstGeom prst="rect">
            <a:avLst/>
          </a:prstGeom>
          <a:noFill/>
        </p:spPr>
        <p:txBody>
          <a:bodyPr wrap="none" rtlCol="0">
            <a:spAutoFit/>
          </a:bodyPr>
          <a:lstStyle/>
          <a:p>
            <a:r>
              <a:rPr lang="en-US" sz="1400" i="1" dirty="0">
                <a:solidFill>
                  <a:srgbClr val="0000FF"/>
                </a:solidFill>
              </a:rPr>
              <a:t>Positive</a:t>
            </a:r>
            <a:r>
              <a:rPr lang="en-US" sz="1400" dirty="0">
                <a:solidFill>
                  <a:srgbClr val="0000FF"/>
                </a:solidFill>
              </a:rPr>
              <a:t> </a:t>
            </a:r>
            <a:r>
              <a:rPr lang="en-US" sz="1400" dirty="0"/>
              <a:t>defocus</a:t>
            </a:r>
          </a:p>
        </p:txBody>
      </p:sp>
      <p:sp>
        <p:nvSpPr>
          <p:cNvPr id="34" name="TextBox 33"/>
          <p:cNvSpPr txBox="1"/>
          <p:nvPr/>
        </p:nvSpPr>
        <p:spPr>
          <a:xfrm>
            <a:off x="5181600" y="2664023"/>
            <a:ext cx="1568058" cy="307777"/>
          </a:xfrm>
          <a:prstGeom prst="rect">
            <a:avLst/>
          </a:prstGeom>
          <a:noFill/>
        </p:spPr>
        <p:txBody>
          <a:bodyPr wrap="none" rtlCol="0">
            <a:spAutoFit/>
          </a:bodyPr>
          <a:lstStyle/>
          <a:p>
            <a:r>
              <a:rPr lang="en-US" sz="1400" i="1" dirty="0">
                <a:solidFill>
                  <a:srgbClr val="0000FF"/>
                </a:solidFill>
              </a:rPr>
              <a:t>Negative</a:t>
            </a:r>
            <a:r>
              <a:rPr lang="en-US" sz="1400" dirty="0">
                <a:solidFill>
                  <a:srgbClr val="0000FF"/>
                </a:solidFill>
              </a:rPr>
              <a:t> </a:t>
            </a:r>
            <a:r>
              <a:rPr lang="en-US" sz="1400" dirty="0"/>
              <a:t>defocus</a:t>
            </a:r>
          </a:p>
        </p:txBody>
      </p:sp>
      <p:cxnSp>
        <p:nvCxnSpPr>
          <p:cNvPr id="35" name="Straight Arrow Connector 34"/>
          <p:cNvCxnSpPr>
            <a:stCxn id="21" idx="3"/>
            <a:endCxn id="33" idx="1"/>
          </p:cNvCxnSpPr>
          <p:nvPr/>
        </p:nvCxnSpPr>
        <p:spPr>
          <a:xfrm>
            <a:off x="2895600" y="2592289"/>
            <a:ext cx="228625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2" idx="3"/>
            <a:endCxn id="34" idx="1"/>
          </p:cNvCxnSpPr>
          <p:nvPr/>
        </p:nvCxnSpPr>
        <p:spPr>
          <a:xfrm>
            <a:off x="3048000" y="2817912"/>
            <a:ext cx="21336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962400" y="2450068"/>
            <a:ext cx="288862" cy="307777"/>
          </a:xfrm>
          <a:prstGeom prst="rect">
            <a:avLst/>
          </a:prstGeom>
          <a:solidFill>
            <a:schemeClr val="bg1"/>
          </a:solidFill>
        </p:spPr>
        <p:txBody>
          <a:bodyPr wrap="none" rtlCol="0">
            <a:spAutoFit/>
          </a:bodyPr>
          <a:lstStyle/>
          <a:p>
            <a:r>
              <a:rPr lang="en-US" sz="1400" dirty="0"/>
              <a:t>=</a:t>
            </a:r>
          </a:p>
        </p:txBody>
      </p:sp>
      <p:sp>
        <p:nvSpPr>
          <p:cNvPr id="39" name="TextBox 38"/>
          <p:cNvSpPr txBox="1"/>
          <p:nvPr/>
        </p:nvSpPr>
        <p:spPr>
          <a:xfrm>
            <a:off x="3962400" y="2664023"/>
            <a:ext cx="288862" cy="307777"/>
          </a:xfrm>
          <a:prstGeom prst="rect">
            <a:avLst/>
          </a:prstGeom>
          <a:solidFill>
            <a:schemeClr val="bg1"/>
          </a:solidFill>
        </p:spPr>
        <p:txBody>
          <a:bodyPr wrap="none" rtlCol="0">
            <a:spAutoFit/>
          </a:bodyPr>
          <a:lstStyle/>
          <a:p>
            <a:r>
              <a:rPr lang="en-US" sz="1400" dirty="0"/>
              <a:t>=</a:t>
            </a:r>
          </a:p>
        </p:txBody>
      </p:sp>
      <p:sp>
        <p:nvSpPr>
          <p:cNvPr id="41" name="TextBox 40"/>
          <p:cNvSpPr txBox="1"/>
          <p:nvPr/>
        </p:nvSpPr>
        <p:spPr>
          <a:xfrm>
            <a:off x="1905000" y="4694872"/>
            <a:ext cx="1750800" cy="1477328"/>
          </a:xfrm>
          <a:prstGeom prst="rect">
            <a:avLst/>
          </a:prstGeom>
          <a:noFill/>
        </p:spPr>
        <p:txBody>
          <a:bodyPr wrap="none" rtlCol="0">
            <a:spAutoFit/>
          </a:bodyPr>
          <a:lstStyle/>
          <a:p>
            <a:pPr>
              <a:lnSpc>
                <a:spcPts val="1800"/>
              </a:lnSpc>
            </a:pPr>
            <a:r>
              <a:rPr lang="en-US" sz="1600" dirty="0">
                <a:solidFill>
                  <a:srgbClr val="0000FF"/>
                </a:solidFill>
              </a:rPr>
              <a:t>Any component</a:t>
            </a:r>
          </a:p>
          <a:p>
            <a:pPr>
              <a:lnSpc>
                <a:spcPts val="1800"/>
              </a:lnSpc>
            </a:pPr>
            <a:r>
              <a:rPr lang="en-US" sz="1600" dirty="0">
                <a:solidFill>
                  <a:srgbClr val="0000FF"/>
                </a:solidFill>
              </a:rPr>
              <a:t>of refractive error</a:t>
            </a:r>
          </a:p>
          <a:p>
            <a:pPr>
              <a:lnSpc>
                <a:spcPts val="1800"/>
              </a:lnSpc>
            </a:pPr>
            <a:r>
              <a:rPr lang="en-US" sz="1600" dirty="0">
                <a:solidFill>
                  <a:srgbClr val="0000FF"/>
                </a:solidFill>
              </a:rPr>
              <a:t>that could not be</a:t>
            </a:r>
          </a:p>
          <a:p>
            <a:pPr>
              <a:lnSpc>
                <a:spcPts val="1800"/>
              </a:lnSpc>
            </a:pPr>
            <a:r>
              <a:rPr lang="en-US" sz="1600" dirty="0">
                <a:solidFill>
                  <a:srgbClr val="0000FF"/>
                </a:solidFill>
              </a:rPr>
              <a:t>remediated with</a:t>
            </a:r>
          </a:p>
          <a:p>
            <a:pPr>
              <a:lnSpc>
                <a:spcPts val="1800"/>
              </a:lnSpc>
            </a:pPr>
            <a:r>
              <a:rPr lang="en-US" sz="1600" dirty="0">
                <a:solidFill>
                  <a:srgbClr val="0000FF"/>
                </a:solidFill>
              </a:rPr>
              <a:t>spherical and/or</a:t>
            </a:r>
          </a:p>
          <a:p>
            <a:pPr>
              <a:lnSpc>
                <a:spcPts val="1800"/>
              </a:lnSpc>
            </a:pPr>
            <a:r>
              <a:rPr lang="en-US" sz="1600" dirty="0">
                <a:solidFill>
                  <a:srgbClr val="0000FF"/>
                </a:solidFill>
              </a:rPr>
              <a:t>cylindrical lenses</a:t>
            </a:r>
          </a:p>
        </p:txBody>
      </p:sp>
      <p:sp>
        <p:nvSpPr>
          <p:cNvPr id="36" name="TextBox 35"/>
          <p:cNvSpPr txBox="1"/>
          <p:nvPr/>
        </p:nvSpPr>
        <p:spPr>
          <a:xfrm>
            <a:off x="4800600" y="1676400"/>
            <a:ext cx="2183611" cy="307777"/>
          </a:xfrm>
          <a:prstGeom prst="rect">
            <a:avLst/>
          </a:prstGeom>
          <a:noFill/>
        </p:spPr>
        <p:txBody>
          <a:bodyPr wrap="none" rtlCol="0">
            <a:spAutoFit/>
          </a:bodyPr>
          <a:lstStyle/>
          <a:p>
            <a:r>
              <a:rPr lang="en-US" sz="1400" dirty="0"/>
              <a:t>(from </a:t>
            </a:r>
            <a:r>
              <a:rPr lang="en-US" sz="1400" dirty="0" err="1"/>
              <a:t>wavefront</a:t>
            </a:r>
            <a:r>
              <a:rPr lang="en-US" sz="1400" dirty="0"/>
              <a:t> analysis)</a:t>
            </a:r>
          </a:p>
        </p:txBody>
      </p:sp>
      <p:sp>
        <p:nvSpPr>
          <p:cNvPr id="16" name="Slide Number Placeholder 15"/>
          <p:cNvSpPr>
            <a:spLocks noGrp="1"/>
          </p:cNvSpPr>
          <p:nvPr>
            <p:ph type="sldNum" sz="quarter" idx="12"/>
          </p:nvPr>
        </p:nvSpPr>
        <p:spPr/>
        <p:txBody>
          <a:bodyPr/>
          <a:lstStyle/>
          <a:p>
            <a:pPr>
              <a:defRPr/>
            </a:pPr>
            <a:fld id="{AA4EBA92-F27F-4AF1-A344-7473978F126B}" type="slidenum">
              <a:rPr lang="en-US" altLang="en-US" smtClean="0"/>
              <a:pPr>
                <a:defRPr/>
              </a:pPr>
              <a:t>34</a:t>
            </a:fld>
            <a:endParaRPr lang="en-US" altLang="en-US"/>
          </a:p>
        </p:txBody>
      </p:sp>
      <p:sp>
        <p:nvSpPr>
          <p:cNvPr id="40" name="TextBox 39"/>
          <p:cNvSpPr txBox="1"/>
          <p:nvPr/>
        </p:nvSpPr>
        <p:spPr>
          <a:xfrm>
            <a:off x="4038600" y="5225534"/>
            <a:ext cx="319318" cy="369332"/>
          </a:xfrm>
          <a:prstGeom prst="rect">
            <a:avLst/>
          </a:prstGeom>
          <a:solidFill>
            <a:schemeClr val="bg1"/>
          </a:solidFill>
        </p:spPr>
        <p:txBody>
          <a:bodyPr wrap="none" rtlCol="0">
            <a:spAutoFit/>
          </a:bodyPr>
          <a:lstStyle/>
          <a:p>
            <a:r>
              <a:rPr lang="en-US" dirty="0">
                <a:solidFill>
                  <a:srgbClr val="0000FF"/>
                </a:solidFill>
              </a:rPr>
              <a:t>=</a:t>
            </a:r>
          </a:p>
        </p:txBody>
      </p:sp>
      <p:cxnSp>
        <p:nvCxnSpPr>
          <p:cNvPr id="22" name="Straight Arrow Connector 21"/>
          <p:cNvCxnSpPr/>
          <p:nvPr/>
        </p:nvCxnSpPr>
        <p:spPr>
          <a:xfrm flipH="1">
            <a:off x="3655800" y="5410200"/>
            <a:ext cx="3828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40" idx="3"/>
          </p:cNvCxnSpPr>
          <p:nvPr/>
        </p:nvCxnSpPr>
        <p:spPr>
          <a:xfrm flipV="1">
            <a:off x="4357918" y="4785836"/>
            <a:ext cx="896282" cy="6243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0" idx="3"/>
            <a:endCxn id="14" idx="1"/>
          </p:cNvCxnSpPr>
          <p:nvPr/>
        </p:nvCxnSpPr>
        <p:spPr>
          <a:xfrm flipV="1">
            <a:off x="4357918" y="5133945"/>
            <a:ext cx="1124671" cy="2762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40" idx="3"/>
            <a:endCxn id="23" idx="1"/>
          </p:cNvCxnSpPr>
          <p:nvPr/>
        </p:nvCxnSpPr>
        <p:spPr>
          <a:xfrm>
            <a:off x="4357918" y="5410200"/>
            <a:ext cx="1128482" cy="2000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0" idx="3"/>
          </p:cNvCxnSpPr>
          <p:nvPr/>
        </p:nvCxnSpPr>
        <p:spPr>
          <a:xfrm>
            <a:off x="4357918" y="5410200"/>
            <a:ext cx="896282" cy="5144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7384212" y="2554069"/>
            <a:ext cx="1484702" cy="646331"/>
          </a:xfrm>
          <a:prstGeom prst="rect">
            <a:avLst/>
          </a:prstGeom>
          <a:noFill/>
        </p:spPr>
        <p:txBody>
          <a:bodyPr wrap="none" rtlCol="0">
            <a:spAutoFit/>
          </a:bodyPr>
          <a:lstStyle/>
          <a:p>
            <a:pPr algn="ctr"/>
            <a:r>
              <a:rPr lang="en-US" dirty="0"/>
              <a:t>‘Lower-order</a:t>
            </a:r>
          </a:p>
          <a:p>
            <a:pPr algn="ctr"/>
            <a:r>
              <a:rPr lang="en-US" dirty="0"/>
              <a:t>Aberrations’</a:t>
            </a:r>
          </a:p>
        </p:txBody>
      </p:sp>
      <p:sp>
        <p:nvSpPr>
          <p:cNvPr id="56" name="Left Brace 55"/>
          <p:cNvSpPr/>
          <p:nvPr/>
        </p:nvSpPr>
        <p:spPr>
          <a:xfrm rot="10800000">
            <a:off x="7003210" y="2133600"/>
            <a:ext cx="363747" cy="1485900"/>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Left Brace 56"/>
          <p:cNvSpPr/>
          <p:nvPr/>
        </p:nvSpPr>
        <p:spPr>
          <a:xfrm>
            <a:off x="1656751" y="4220953"/>
            <a:ext cx="324449" cy="2408446"/>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ectangle 7"/>
          <p:cNvSpPr/>
          <p:nvPr/>
        </p:nvSpPr>
        <p:spPr>
          <a:xfrm>
            <a:off x="5368408" y="4297154"/>
            <a:ext cx="1262628" cy="488682"/>
          </a:xfrm>
          <a:prstGeom prst="rect">
            <a:avLst/>
          </a:prstGeom>
          <a:solidFill>
            <a:srgbClr val="CCE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two words</a:t>
            </a:r>
          </a:p>
        </p:txBody>
      </p:sp>
      <p:sp>
        <p:nvSpPr>
          <p:cNvPr id="48" name="Rectangle 47"/>
          <p:cNvSpPr/>
          <p:nvPr/>
        </p:nvSpPr>
        <p:spPr>
          <a:xfrm>
            <a:off x="5482589" y="4953000"/>
            <a:ext cx="869149" cy="387827"/>
          </a:xfrm>
          <a:prstGeom prst="rect">
            <a:avLst/>
          </a:prstGeom>
          <a:solidFill>
            <a:srgbClr val="CCE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5505764" y="5410200"/>
            <a:ext cx="869149" cy="387827"/>
          </a:xfrm>
          <a:prstGeom prst="rect">
            <a:avLst/>
          </a:prstGeom>
          <a:solidFill>
            <a:srgbClr val="CCE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15684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5181600"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51" name="Rectangle 50"/>
          <p:cNvSpPr/>
          <p:nvPr/>
        </p:nvSpPr>
        <p:spPr>
          <a:xfrm>
            <a:off x="5257800"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8" name="Rectangle 7"/>
          <p:cNvSpPr/>
          <p:nvPr/>
        </p:nvSpPr>
        <p:spPr>
          <a:xfrm>
            <a:off x="5368408" y="4297154"/>
            <a:ext cx="1262628" cy="488682"/>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48" name="Rectangle 47"/>
          <p:cNvSpPr/>
          <p:nvPr/>
        </p:nvSpPr>
        <p:spPr>
          <a:xfrm>
            <a:off x="5482589" y="49530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5505764" y="54102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368408"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3" name="TextBox 2"/>
          <p:cNvSpPr txBox="1"/>
          <p:nvPr/>
        </p:nvSpPr>
        <p:spPr>
          <a:xfrm>
            <a:off x="1981200" y="2133600"/>
            <a:ext cx="1011815" cy="400110"/>
          </a:xfrm>
          <a:prstGeom prst="rect">
            <a:avLst/>
          </a:prstGeom>
          <a:noFill/>
        </p:spPr>
        <p:txBody>
          <a:bodyPr wrap="none" rtlCol="0">
            <a:spAutoFit/>
          </a:bodyPr>
          <a:lstStyle/>
          <a:p>
            <a:r>
              <a:rPr lang="en-US" sz="2000" dirty="0">
                <a:solidFill>
                  <a:srgbClr val="0000FF"/>
                </a:solidFill>
              </a:rPr>
              <a:t>Sphere</a:t>
            </a:r>
          </a:p>
        </p:txBody>
      </p:sp>
      <p:sp>
        <p:nvSpPr>
          <p:cNvPr id="4" name="TextBox 3"/>
          <p:cNvSpPr txBox="1"/>
          <p:nvPr/>
        </p:nvSpPr>
        <p:spPr>
          <a:xfrm>
            <a:off x="1920768" y="3276600"/>
            <a:ext cx="1127232" cy="400110"/>
          </a:xfrm>
          <a:prstGeom prst="rect">
            <a:avLst/>
          </a:prstGeom>
          <a:noFill/>
        </p:spPr>
        <p:txBody>
          <a:bodyPr wrap="none" rtlCol="0">
            <a:spAutoFit/>
          </a:bodyPr>
          <a:lstStyle/>
          <a:p>
            <a:r>
              <a:rPr lang="en-US" sz="2000" dirty="0">
                <a:solidFill>
                  <a:srgbClr val="0000FF"/>
                </a:solidFill>
              </a:rPr>
              <a:t>Cylinder</a:t>
            </a:r>
          </a:p>
        </p:txBody>
      </p:sp>
      <p:sp>
        <p:nvSpPr>
          <p:cNvPr id="5" name="TextBox 4"/>
          <p:cNvSpPr txBox="1"/>
          <p:nvPr/>
        </p:nvSpPr>
        <p:spPr>
          <a:xfrm>
            <a:off x="228600" y="3163669"/>
            <a:ext cx="1484702" cy="646331"/>
          </a:xfrm>
          <a:prstGeom prst="rect">
            <a:avLst/>
          </a:prstGeom>
          <a:noFill/>
        </p:spPr>
        <p:txBody>
          <a:bodyPr wrap="none" rtlCol="0">
            <a:spAutoFit/>
          </a:bodyPr>
          <a:lstStyle/>
          <a:p>
            <a:pPr algn="ctr"/>
            <a:r>
              <a:rPr lang="en-US" dirty="0"/>
              <a:t>‘Regular</a:t>
            </a:r>
          </a:p>
          <a:p>
            <a:pPr algn="ctr"/>
            <a:r>
              <a:rPr lang="en-US" dirty="0"/>
              <a:t>Astigmatism’</a:t>
            </a:r>
          </a:p>
        </p:txBody>
      </p:sp>
      <p:sp>
        <p:nvSpPr>
          <p:cNvPr id="6" name="TextBox 5"/>
          <p:cNvSpPr txBox="1"/>
          <p:nvPr/>
        </p:nvSpPr>
        <p:spPr>
          <a:xfrm>
            <a:off x="228600" y="5105400"/>
            <a:ext cx="1484702" cy="646331"/>
          </a:xfrm>
          <a:prstGeom prst="rect">
            <a:avLst/>
          </a:prstGeom>
          <a:noFill/>
        </p:spPr>
        <p:txBody>
          <a:bodyPr wrap="none" rtlCol="0">
            <a:spAutoFit/>
          </a:bodyPr>
          <a:lstStyle/>
          <a:p>
            <a:pPr algn="ctr"/>
            <a:r>
              <a:rPr lang="en-US" dirty="0"/>
              <a:t>‘Irregular</a:t>
            </a:r>
          </a:p>
          <a:p>
            <a:pPr algn="ctr"/>
            <a:r>
              <a:rPr lang="en-US" dirty="0"/>
              <a:t>Astigmatism’</a:t>
            </a:r>
          </a:p>
        </p:txBody>
      </p:sp>
      <p:sp>
        <p:nvSpPr>
          <p:cNvPr id="7" name="Left Brace 6"/>
          <p:cNvSpPr/>
          <p:nvPr/>
        </p:nvSpPr>
        <p:spPr>
          <a:xfrm>
            <a:off x="1713302" y="3239869"/>
            <a:ext cx="250645" cy="533400"/>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5368408" y="2133600"/>
            <a:ext cx="1125629" cy="400110"/>
          </a:xfrm>
          <a:prstGeom prst="rect">
            <a:avLst/>
          </a:prstGeom>
          <a:noFill/>
        </p:spPr>
        <p:txBody>
          <a:bodyPr wrap="none" rtlCol="0">
            <a:spAutoFit/>
          </a:bodyPr>
          <a:lstStyle/>
          <a:p>
            <a:r>
              <a:rPr lang="en-US" sz="2000" dirty="0">
                <a:solidFill>
                  <a:srgbClr val="0000FF"/>
                </a:solidFill>
              </a:rPr>
              <a:t>Defocus</a:t>
            </a:r>
          </a:p>
        </p:txBody>
      </p:sp>
      <p:sp>
        <p:nvSpPr>
          <p:cNvPr id="10" name="TextBox 9"/>
          <p:cNvSpPr txBox="1"/>
          <p:nvPr/>
        </p:nvSpPr>
        <p:spPr>
          <a:xfrm>
            <a:off x="5368408" y="3276600"/>
            <a:ext cx="1127232" cy="400110"/>
          </a:xfrm>
          <a:prstGeom prst="rect">
            <a:avLst/>
          </a:prstGeom>
          <a:noFill/>
        </p:spPr>
        <p:txBody>
          <a:bodyPr wrap="none" rtlCol="0">
            <a:spAutoFit/>
          </a:bodyPr>
          <a:lstStyle/>
          <a:p>
            <a:r>
              <a:rPr lang="en-US" sz="2000" dirty="0">
                <a:solidFill>
                  <a:srgbClr val="0000FF"/>
                </a:solidFill>
              </a:rPr>
              <a:t>Cylinder</a:t>
            </a:r>
          </a:p>
        </p:txBody>
      </p:sp>
      <p:sp>
        <p:nvSpPr>
          <p:cNvPr id="11" name="TextBox 10"/>
          <p:cNvSpPr txBox="1"/>
          <p:nvPr/>
        </p:nvSpPr>
        <p:spPr>
          <a:xfrm>
            <a:off x="1696462" y="1290935"/>
            <a:ext cx="1616148" cy="461665"/>
          </a:xfrm>
          <a:prstGeom prst="rect">
            <a:avLst/>
          </a:prstGeom>
          <a:noFill/>
        </p:spPr>
        <p:txBody>
          <a:bodyPr wrap="none" rtlCol="0">
            <a:spAutoFit/>
          </a:bodyPr>
          <a:lstStyle/>
          <a:p>
            <a:r>
              <a:rPr lang="en-US" sz="2400" b="1" i="1" dirty="0"/>
              <a:t>Old Lingo</a:t>
            </a:r>
          </a:p>
        </p:txBody>
      </p:sp>
      <p:sp>
        <p:nvSpPr>
          <p:cNvPr id="12" name="TextBox 11"/>
          <p:cNvSpPr txBox="1"/>
          <p:nvPr/>
        </p:nvSpPr>
        <p:spPr>
          <a:xfrm>
            <a:off x="5029200" y="1290935"/>
            <a:ext cx="1737976" cy="461665"/>
          </a:xfrm>
          <a:prstGeom prst="rect">
            <a:avLst/>
          </a:prstGeom>
          <a:noFill/>
        </p:spPr>
        <p:txBody>
          <a:bodyPr wrap="none" rtlCol="0">
            <a:spAutoFit/>
          </a:bodyPr>
          <a:lstStyle/>
          <a:p>
            <a:r>
              <a:rPr lang="en-US" sz="2400" b="1" i="1" dirty="0"/>
              <a:t>New Lingo</a:t>
            </a:r>
          </a:p>
        </p:txBody>
      </p:sp>
      <p:sp>
        <p:nvSpPr>
          <p:cNvPr id="13" name="TextBox 12"/>
          <p:cNvSpPr txBox="1"/>
          <p:nvPr/>
        </p:nvSpPr>
        <p:spPr>
          <a:xfrm>
            <a:off x="5292208" y="4297154"/>
            <a:ext cx="1338828" cy="579646"/>
          </a:xfrm>
          <a:prstGeom prst="rect">
            <a:avLst/>
          </a:prstGeom>
          <a:noFill/>
        </p:spPr>
        <p:txBody>
          <a:bodyPr wrap="none" rtlCol="0">
            <a:spAutoFit/>
          </a:bodyPr>
          <a:lstStyle/>
          <a:p>
            <a:pPr algn="ctr">
              <a:lnSpc>
                <a:spcPts val="1900"/>
              </a:lnSpc>
            </a:pPr>
            <a:r>
              <a:rPr lang="en-US" sz="2000" dirty="0">
                <a:solidFill>
                  <a:srgbClr val="0000FF"/>
                </a:solidFill>
              </a:rPr>
              <a:t>Spherical</a:t>
            </a:r>
          </a:p>
          <a:p>
            <a:pPr algn="ctr">
              <a:lnSpc>
                <a:spcPts val="1900"/>
              </a:lnSpc>
            </a:pPr>
            <a:r>
              <a:rPr lang="en-US" sz="2000" dirty="0">
                <a:solidFill>
                  <a:srgbClr val="0000FF"/>
                </a:solidFill>
              </a:rPr>
              <a:t>aberration</a:t>
            </a:r>
          </a:p>
        </p:txBody>
      </p:sp>
      <p:sp>
        <p:nvSpPr>
          <p:cNvPr id="14" name="TextBox 13"/>
          <p:cNvSpPr txBox="1"/>
          <p:nvPr/>
        </p:nvSpPr>
        <p:spPr>
          <a:xfrm>
            <a:off x="5482589" y="4933890"/>
            <a:ext cx="869149" cy="400110"/>
          </a:xfrm>
          <a:prstGeom prst="rect">
            <a:avLst/>
          </a:prstGeom>
          <a:noFill/>
        </p:spPr>
        <p:txBody>
          <a:bodyPr wrap="none" rtlCol="0">
            <a:spAutoFit/>
          </a:bodyPr>
          <a:lstStyle/>
          <a:p>
            <a:pPr algn="ctr"/>
            <a:r>
              <a:rPr lang="en-US" sz="2000" dirty="0">
                <a:solidFill>
                  <a:srgbClr val="0000FF"/>
                </a:solidFill>
              </a:rPr>
              <a:t>Coma</a:t>
            </a:r>
          </a:p>
        </p:txBody>
      </p:sp>
      <p:cxnSp>
        <p:nvCxnSpPr>
          <p:cNvPr id="26" name="Straight Arrow Connector 25"/>
          <p:cNvCxnSpPr>
            <a:stCxn id="3" idx="3"/>
            <a:endCxn id="9" idx="1"/>
          </p:cNvCxnSpPr>
          <p:nvPr/>
        </p:nvCxnSpPr>
        <p:spPr>
          <a:xfrm>
            <a:off x="2993015" y="2333655"/>
            <a:ext cx="23753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962400" y="2133600"/>
            <a:ext cx="319318" cy="369332"/>
          </a:xfrm>
          <a:prstGeom prst="rect">
            <a:avLst/>
          </a:prstGeom>
          <a:solidFill>
            <a:schemeClr val="bg1"/>
          </a:solidFill>
        </p:spPr>
        <p:txBody>
          <a:bodyPr wrap="none" rtlCol="0">
            <a:spAutoFit/>
          </a:bodyPr>
          <a:lstStyle/>
          <a:p>
            <a:r>
              <a:rPr lang="en-US" dirty="0">
                <a:solidFill>
                  <a:srgbClr val="0000FF"/>
                </a:solidFill>
              </a:rPr>
              <a:t>=</a:t>
            </a:r>
          </a:p>
        </p:txBody>
      </p:sp>
      <p:sp>
        <p:nvSpPr>
          <p:cNvPr id="23" name="TextBox 22"/>
          <p:cNvSpPr txBox="1"/>
          <p:nvPr/>
        </p:nvSpPr>
        <p:spPr>
          <a:xfrm>
            <a:off x="5486400" y="5410200"/>
            <a:ext cx="888513" cy="400110"/>
          </a:xfrm>
          <a:prstGeom prst="rect">
            <a:avLst/>
          </a:prstGeom>
          <a:noFill/>
        </p:spPr>
        <p:txBody>
          <a:bodyPr wrap="none" rtlCol="0">
            <a:spAutoFit/>
          </a:bodyPr>
          <a:lstStyle/>
          <a:p>
            <a:pPr algn="ctr"/>
            <a:r>
              <a:rPr lang="en-US" sz="2000" dirty="0">
                <a:solidFill>
                  <a:srgbClr val="0000FF"/>
                </a:solidFill>
              </a:rPr>
              <a:t>Trefoil</a:t>
            </a:r>
          </a:p>
        </p:txBody>
      </p:sp>
      <p:sp>
        <p:nvSpPr>
          <p:cNvPr id="24" name="TextBox 23"/>
          <p:cNvSpPr txBox="1"/>
          <p:nvPr/>
        </p:nvSpPr>
        <p:spPr>
          <a:xfrm>
            <a:off x="4948319" y="5867400"/>
            <a:ext cx="2210862" cy="707886"/>
          </a:xfrm>
          <a:prstGeom prst="rect">
            <a:avLst/>
          </a:prstGeom>
          <a:noFill/>
        </p:spPr>
        <p:txBody>
          <a:bodyPr wrap="none" rtlCol="0">
            <a:spAutoFit/>
          </a:bodyPr>
          <a:lstStyle/>
          <a:p>
            <a:pPr algn="ctr"/>
            <a:r>
              <a:rPr lang="en-US" sz="2000" dirty="0">
                <a:solidFill>
                  <a:srgbClr val="0000FF"/>
                </a:solidFill>
              </a:rPr>
              <a:t>(Others, less</a:t>
            </a:r>
          </a:p>
          <a:p>
            <a:pPr algn="ctr"/>
            <a:r>
              <a:rPr lang="en-US" sz="2000" dirty="0">
                <a:solidFill>
                  <a:srgbClr val="0000FF"/>
                </a:solidFill>
              </a:rPr>
              <a:t>clinically relevant)</a:t>
            </a:r>
          </a:p>
        </p:txBody>
      </p:sp>
      <p:cxnSp>
        <p:nvCxnSpPr>
          <p:cNvPr id="30" name="Straight Arrow Connector 29"/>
          <p:cNvCxnSpPr>
            <a:endCxn id="10" idx="1"/>
          </p:cNvCxnSpPr>
          <p:nvPr/>
        </p:nvCxnSpPr>
        <p:spPr>
          <a:xfrm>
            <a:off x="2971800" y="3461266"/>
            <a:ext cx="2396608" cy="1538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987639" y="3276600"/>
            <a:ext cx="319318" cy="369332"/>
          </a:xfrm>
          <a:prstGeom prst="rect">
            <a:avLst/>
          </a:prstGeom>
          <a:solidFill>
            <a:schemeClr val="bg1"/>
          </a:solidFill>
        </p:spPr>
        <p:txBody>
          <a:bodyPr wrap="none" rtlCol="0">
            <a:spAutoFit/>
          </a:bodyPr>
          <a:lstStyle/>
          <a:p>
            <a:r>
              <a:rPr lang="en-US" dirty="0">
                <a:solidFill>
                  <a:srgbClr val="0000FF"/>
                </a:solidFill>
              </a:rPr>
              <a:t>=</a:t>
            </a:r>
          </a:p>
        </p:txBody>
      </p:sp>
      <p:sp>
        <p:nvSpPr>
          <p:cNvPr id="21" name="TextBox 20"/>
          <p:cNvSpPr txBox="1"/>
          <p:nvPr/>
        </p:nvSpPr>
        <p:spPr>
          <a:xfrm>
            <a:off x="2133853" y="2438400"/>
            <a:ext cx="761747" cy="307777"/>
          </a:xfrm>
          <a:prstGeom prst="rect">
            <a:avLst/>
          </a:prstGeom>
          <a:noFill/>
        </p:spPr>
        <p:txBody>
          <a:bodyPr wrap="none" rtlCol="0">
            <a:spAutoFit/>
          </a:bodyPr>
          <a:lstStyle/>
          <a:p>
            <a:r>
              <a:rPr lang="en-US" sz="1400" dirty="0"/>
              <a:t>Myopia</a:t>
            </a:r>
          </a:p>
        </p:txBody>
      </p:sp>
      <p:sp>
        <p:nvSpPr>
          <p:cNvPr id="32" name="TextBox 31"/>
          <p:cNvSpPr txBox="1"/>
          <p:nvPr/>
        </p:nvSpPr>
        <p:spPr>
          <a:xfrm>
            <a:off x="2047405" y="2664023"/>
            <a:ext cx="1000595" cy="307777"/>
          </a:xfrm>
          <a:prstGeom prst="rect">
            <a:avLst/>
          </a:prstGeom>
          <a:noFill/>
        </p:spPr>
        <p:txBody>
          <a:bodyPr wrap="none" rtlCol="0">
            <a:spAutoFit/>
          </a:bodyPr>
          <a:lstStyle/>
          <a:p>
            <a:r>
              <a:rPr lang="en-US" sz="1400" dirty="0"/>
              <a:t>Hyperopia</a:t>
            </a:r>
          </a:p>
        </p:txBody>
      </p:sp>
      <p:sp>
        <p:nvSpPr>
          <p:cNvPr id="33" name="TextBox 32"/>
          <p:cNvSpPr txBox="1"/>
          <p:nvPr/>
        </p:nvSpPr>
        <p:spPr>
          <a:xfrm>
            <a:off x="5181853" y="2438400"/>
            <a:ext cx="1489510" cy="307777"/>
          </a:xfrm>
          <a:prstGeom prst="rect">
            <a:avLst/>
          </a:prstGeom>
          <a:noFill/>
        </p:spPr>
        <p:txBody>
          <a:bodyPr wrap="none" rtlCol="0">
            <a:spAutoFit/>
          </a:bodyPr>
          <a:lstStyle/>
          <a:p>
            <a:r>
              <a:rPr lang="en-US" sz="1400" i="1" dirty="0">
                <a:solidFill>
                  <a:srgbClr val="0000FF"/>
                </a:solidFill>
              </a:rPr>
              <a:t>Positive</a:t>
            </a:r>
            <a:r>
              <a:rPr lang="en-US" sz="1400" dirty="0">
                <a:solidFill>
                  <a:srgbClr val="0000FF"/>
                </a:solidFill>
              </a:rPr>
              <a:t> </a:t>
            </a:r>
            <a:r>
              <a:rPr lang="en-US" sz="1400" dirty="0"/>
              <a:t>defocus</a:t>
            </a:r>
          </a:p>
        </p:txBody>
      </p:sp>
      <p:sp>
        <p:nvSpPr>
          <p:cNvPr id="34" name="TextBox 33"/>
          <p:cNvSpPr txBox="1"/>
          <p:nvPr/>
        </p:nvSpPr>
        <p:spPr>
          <a:xfrm>
            <a:off x="5181600" y="2664023"/>
            <a:ext cx="1568058" cy="307777"/>
          </a:xfrm>
          <a:prstGeom prst="rect">
            <a:avLst/>
          </a:prstGeom>
          <a:noFill/>
        </p:spPr>
        <p:txBody>
          <a:bodyPr wrap="none" rtlCol="0">
            <a:spAutoFit/>
          </a:bodyPr>
          <a:lstStyle/>
          <a:p>
            <a:r>
              <a:rPr lang="en-US" sz="1400" i="1" dirty="0">
                <a:solidFill>
                  <a:srgbClr val="0000FF"/>
                </a:solidFill>
              </a:rPr>
              <a:t>Negative</a:t>
            </a:r>
            <a:r>
              <a:rPr lang="en-US" sz="1400" dirty="0">
                <a:solidFill>
                  <a:srgbClr val="0000FF"/>
                </a:solidFill>
              </a:rPr>
              <a:t> </a:t>
            </a:r>
            <a:r>
              <a:rPr lang="en-US" sz="1400" dirty="0"/>
              <a:t>defocus</a:t>
            </a:r>
          </a:p>
        </p:txBody>
      </p:sp>
      <p:cxnSp>
        <p:nvCxnSpPr>
          <p:cNvPr id="35" name="Straight Arrow Connector 34"/>
          <p:cNvCxnSpPr>
            <a:stCxn id="21" idx="3"/>
            <a:endCxn id="33" idx="1"/>
          </p:cNvCxnSpPr>
          <p:nvPr/>
        </p:nvCxnSpPr>
        <p:spPr>
          <a:xfrm>
            <a:off x="2895600" y="2592289"/>
            <a:ext cx="228625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2" idx="3"/>
            <a:endCxn id="34" idx="1"/>
          </p:cNvCxnSpPr>
          <p:nvPr/>
        </p:nvCxnSpPr>
        <p:spPr>
          <a:xfrm>
            <a:off x="3048000" y="2817912"/>
            <a:ext cx="21336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962400" y="2450068"/>
            <a:ext cx="288862" cy="307777"/>
          </a:xfrm>
          <a:prstGeom prst="rect">
            <a:avLst/>
          </a:prstGeom>
          <a:solidFill>
            <a:schemeClr val="bg1"/>
          </a:solidFill>
        </p:spPr>
        <p:txBody>
          <a:bodyPr wrap="none" rtlCol="0">
            <a:spAutoFit/>
          </a:bodyPr>
          <a:lstStyle/>
          <a:p>
            <a:r>
              <a:rPr lang="en-US" sz="1400" dirty="0"/>
              <a:t>=</a:t>
            </a:r>
          </a:p>
        </p:txBody>
      </p:sp>
      <p:sp>
        <p:nvSpPr>
          <p:cNvPr id="39" name="TextBox 38"/>
          <p:cNvSpPr txBox="1"/>
          <p:nvPr/>
        </p:nvSpPr>
        <p:spPr>
          <a:xfrm>
            <a:off x="3962400" y="2664023"/>
            <a:ext cx="288862" cy="307777"/>
          </a:xfrm>
          <a:prstGeom prst="rect">
            <a:avLst/>
          </a:prstGeom>
          <a:solidFill>
            <a:schemeClr val="bg1"/>
          </a:solidFill>
        </p:spPr>
        <p:txBody>
          <a:bodyPr wrap="none" rtlCol="0">
            <a:spAutoFit/>
          </a:bodyPr>
          <a:lstStyle/>
          <a:p>
            <a:r>
              <a:rPr lang="en-US" sz="1400" dirty="0"/>
              <a:t>=</a:t>
            </a:r>
          </a:p>
        </p:txBody>
      </p:sp>
      <p:sp>
        <p:nvSpPr>
          <p:cNvPr id="41" name="TextBox 40"/>
          <p:cNvSpPr txBox="1"/>
          <p:nvPr/>
        </p:nvSpPr>
        <p:spPr>
          <a:xfrm>
            <a:off x="1905000" y="4694872"/>
            <a:ext cx="1750800" cy="1477328"/>
          </a:xfrm>
          <a:prstGeom prst="rect">
            <a:avLst/>
          </a:prstGeom>
          <a:noFill/>
        </p:spPr>
        <p:txBody>
          <a:bodyPr wrap="none" rtlCol="0">
            <a:spAutoFit/>
          </a:bodyPr>
          <a:lstStyle/>
          <a:p>
            <a:pPr>
              <a:lnSpc>
                <a:spcPts val="1800"/>
              </a:lnSpc>
            </a:pPr>
            <a:r>
              <a:rPr lang="en-US" sz="1600" dirty="0">
                <a:solidFill>
                  <a:srgbClr val="0000FF"/>
                </a:solidFill>
              </a:rPr>
              <a:t>Any component</a:t>
            </a:r>
          </a:p>
          <a:p>
            <a:pPr>
              <a:lnSpc>
                <a:spcPts val="1800"/>
              </a:lnSpc>
            </a:pPr>
            <a:r>
              <a:rPr lang="en-US" sz="1600" dirty="0">
                <a:solidFill>
                  <a:srgbClr val="0000FF"/>
                </a:solidFill>
              </a:rPr>
              <a:t>of refractive error</a:t>
            </a:r>
          </a:p>
          <a:p>
            <a:pPr>
              <a:lnSpc>
                <a:spcPts val="1800"/>
              </a:lnSpc>
            </a:pPr>
            <a:r>
              <a:rPr lang="en-US" sz="1600" dirty="0">
                <a:solidFill>
                  <a:srgbClr val="0000FF"/>
                </a:solidFill>
              </a:rPr>
              <a:t>that could not be</a:t>
            </a:r>
          </a:p>
          <a:p>
            <a:pPr>
              <a:lnSpc>
                <a:spcPts val="1800"/>
              </a:lnSpc>
            </a:pPr>
            <a:r>
              <a:rPr lang="en-US" sz="1600" dirty="0">
                <a:solidFill>
                  <a:srgbClr val="0000FF"/>
                </a:solidFill>
              </a:rPr>
              <a:t>remediated with</a:t>
            </a:r>
          </a:p>
          <a:p>
            <a:pPr>
              <a:lnSpc>
                <a:spcPts val="1800"/>
              </a:lnSpc>
            </a:pPr>
            <a:r>
              <a:rPr lang="en-US" sz="1600" dirty="0">
                <a:solidFill>
                  <a:srgbClr val="0000FF"/>
                </a:solidFill>
              </a:rPr>
              <a:t>spherical and/or</a:t>
            </a:r>
          </a:p>
          <a:p>
            <a:pPr>
              <a:lnSpc>
                <a:spcPts val="1800"/>
              </a:lnSpc>
            </a:pPr>
            <a:r>
              <a:rPr lang="en-US" sz="1600" dirty="0">
                <a:solidFill>
                  <a:srgbClr val="0000FF"/>
                </a:solidFill>
              </a:rPr>
              <a:t>cylindrical lenses</a:t>
            </a:r>
          </a:p>
        </p:txBody>
      </p:sp>
      <p:sp>
        <p:nvSpPr>
          <p:cNvPr id="36" name="TextBox 35"/>
          <p:cNvSpPr txBox="1"/>
          <p:nvPr/>
        </p:nvSpPr>
        <p:spPr>
          <a:xfrm>
            <a:off x="4800600" y="1676400"/>
            <a:ext cx="2183611" cy="307777"/>
          </a:xfrm>
          <a:prstGeom prst="rect">
            <a:avLst/>
          </a:prstGeom>
          <a:noFill/>
        </p:spPr>
        <p:txBody>
          <a:bodyPr wrap="none" rtlCol="0">
            <a:spAutoFit/>
          </a:bodyPr>
          <a:lstStyle/>
          <a:p>
            <a:r>
              <a:rPr lang="en-US" sz="1400" dirty="0"/>
              <a:t>(from </a:t>
            </a:r>
            <a:r>
              <a:rPr lang="en-US" sz="1400" dirty="0" err="1"/>
              <a:t>wavefront</a:t>
            </a:r>
            <a:r>
              <a:rPr lang="en-US" sz="1400" dirty="0"/>
              <a:t> analysis)</a:t>
            </a:r>
          </a:p>
        </p:txBody>
      </p:sp>
      <p:sp>
        <p:nvSpPr>
          <p:cNvPr id="16" name="Slide Number Placeholder 15"/>
          <p:cNvSpPr>
            <a:spLocks noGrp="1"/>
          </p:cNvSpPr>
          <p:nvPr>
            <p:ph type="sldNum" sz="quarter" idx="12"/>
          </p:nvPr>
        </p:nvSpPr>
        <p:spPr/>
        <p:txBody>
          <a:bodyPr/>
          <a:lstStyle/>
          <a:p>
            <a:pPr>
              <a:defRPr/>
            </a:pPr>
            <a:fld id="{AA4EBA92-F27F-4AF1-A344-7473978F126B}" type="slidenum">
              <a:rPr lang="en-US" altLang="en-US" smtClean="0"/>
              <a:pPr>
                <a:defRPr/>
              </a:pPr>
              <a:t>35</a:t>
            </a:fld>
            <a:endParaRPr lang="en-US" altLang="en-US"/>
          </a:p>
        </p:txBody>
      </p:sp>
      <p:sp>
        <p:nvSpPr>
          <p:cNvPr id="40" name="TextBox 39"/>
          <p:cNvSpPr txBox="1"/>
          <p:nvPr/>
        </p:nvSpPr>
        <p:spPr>
          <a:xfrm>
            <a:off x="4038600" y="5225534"/>
            <a:ext cx="319318" cy="369332"/>
          </a:xfrm>
          <a:prstGeom prst="rect">
            <a:avLst/>
          </a:prstGeom>
          <a:solidFill>
            <a:schemeClr val="bg1"/>
          </a:solidFill>
        </p:spPr>
        <p:txBody>
          <a:bodyPr wrap="none" rtlCol="0">
            <a:spAutoFit/>
          </a:bodyPr>
          <a:lstStyle/>
          <a:p>
            <a:r>
              <a:rPr lang="en-US" dirty="0">
                <a:solidFill>
                  <a:srgbClr val="0000FF"/>
                </a:solidFill>
              </a:rPr>
              <a:t>=</a:t>
            </a:r>
          </a:p>
        </p:txBody>
      </p:sp>
      <p:cxnSp>
        <p:nvCxnSpPr>
          <p:cNvPr id="22" name="Straight Arrow Connector 21"/>
          <p:cNvCxnSpPr/>
          <p:nvPr/>
        </p:nvCxnSpPr>
        <p:spPr>
          <a:xfrm flipH="1">
            <a:off x="3655800" y="5410200"/>
            <a:ext cx="3828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40" idx="3"/>
          </p:cNvCxnSpPr>
          <p:nvPr/>
        </p:nvCxnSpPr>
        <p:spPr>
          <a:xfrm flipV="1">
            <a:off x="4357918" y="4785836"/>
            <a:ext cx="896282" cy="6243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0" idx="3"/>
            <a:endCxn id="14" idx="1"/>
          </p:cNvCxnSpPr>
          <p:nvPr/>
        </p:nvCxnSpPr>
        <p:spPr>
          <a:xfrm flipV="1">
            <a:off x="4357918" y="5133945"/>
            <a:ext cx="1124671" cy="2762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40" idx="3"/>
            <a:endCxn id="23" idx="1"/>
          </p:cNvCxnSpPr>
          <p:nvPr/>
        </p:nvCxnSpPr>
        <p:spPr>
          <a:xfrm>
            <a:off x="4357918" y="5410200"/>
            <a:ext cx="1128482" cy="2000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0" idx="3"/>
          </p:cNvCxnSpPr>
          <p:nvPr/>
        </p:nvCxnSpPr>
        <p:spPr>
          <a:xfrm>
            <a:off x="4357918" y="5410200"/>
            <a:ext cx="896282" cy="5144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7384212" y="2554069"/>
            <a:ext cx="1484702" cy="646331"/>
          </a:xfrm>
          <a:prstGeom prst="rect">
            <a:avLst/>
          </a:prstGeom>
          <a:noFill/>
        </p:spPr>
        <p:txBody>
          <a:bodyPr wrap="none" rtlCol="0">
            <a:spAutoFit/>
          </a:bodyPr>
          <a:lstStyle/>
          <a:p>
            <a:pPr algn="ctr"/>
            <a:r>
              <a:rPr lang="en-US" dirty="0"/>
              <a:t>‘Lower-order</a:t>
            </a:r>
          </a:p>
          <a:p>
            <a:pPr algn="ctr"/>
            <a:r>
              <a:rPr lang="en-US" dirty="0"/>
              <a:t>Aberrations’</a:t>
            </a:r>
          </a:p>
        </p:txBody>
      </p:sp>
      <p:sp>
        <p:nvSpPr>
          <p:cNvPr id="56" name="Left Brace 55"/>
          <p:cNvSpPr/>
          <p:nvPr/>
        </p:nvSpPr>
        <p:spPr>
          <a:xfrm rot="10800000">
            <a:off x="7003210" y="2133600"/>
            <a:ext cx="363747" cy="1485900"/>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Left Brace 56"/>
          <p:cNvSpPr/>
          <p:nvPr/>
        </p:nvSpPr>
        <p:spPr>
          <a:xfrm>
            <a:off x="1656751" y="4220953"/>
            <a:ext cx="324449" cy="2408446"/>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50044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5181600"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59" name="Rectangle 58"/>
          <p:cNvSpPr/>
          <p:nvPr/>
        </p:nvSpPr>
        <p:spPr>
          <a:xfrm>
            <a:off x="5257800"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55" name="Rectangle 54"/>
          <p:cNvSpPr/>
          <p:nvPr/>
        </p:nvSpPr>
        <p:spPr>
          <a:xfrm>
            <a:off x="5368408" y="4297154"/>
            <a:ext cx="1262628" cy="488682"/>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56" name="Rectangle 55"/>
          <p:cNvSpPr/>
          <p:nvPr/>
        </p:nvSpPr>
        <p:spPr>
          <a:xfrm>
            <a:off x="5482589" y="49530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5505764" y="54102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5368408"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3" name="TextBox 2"/>
          <p:cNvSpPr txBox="1"/>
          <p:nvPr/>
        </p:nvSpPr>
        <p:spPr>
          <a:xfrm>
            <a:off x="1981200" y="2133600"/>
            <a:ext cx="1011815" cy="400110"/>
          </a:xfrm>
          <a:prstGeom prst="rect">
            <a:avLst/>
          </a:prstGeom>
          <a:noFill/>
        </p:spPr>
        <p:txBody>
          <a:bodyPr wrap="none" rtlCol="0">
            <a:spAutoFit/>
          </a:bodyPr>
          <a:lstStyle/>
          <a:p>
            <a:r>
              <a:rPr lang="en-US" sz="2000" dirty="0">
                <a:solidFill>
                  <a:srgbClr val="0000FF"/>
                </a:solidFill>
              </a:rPr>
              <a:t>Sphere</a:t>
            </a:r>
          </a:p>
        </p:txBody>
      </p:sp>
      <p:sp>
        <p:nvSpPr>
          <p:cNvPr id="4" name="TextBox 3"/>
          <p:cNvSpPr txBox="1"/>
          <p:nvPr/>
        </p:nvSpPr>
        <p:spPr>
          <a:xfrm>
            <a:off x="1920768" y="3276600"/>
            <a:ext cx="1127232" cy="400110"/>
          </a:xfrm>
          <a:prstGeom prst="rect">
            <a:avLst/>
          </a:prstGeom>
          <a:noFill/>
        </p:spPr>
        <p:txBody>
          <a:bodyPr wrap="none" rtlCol="0">
            <a:spAutoFit/>
          </a:bodyPr>
          <a:lstStyle/>
          <a:p>
            <a:r>
              <a:rPr lang="en-US" sz="2000" dirty="0">
                <a:solidFill>
                  <a:srgbClr val="0000FF"/>
                </a:solidFill>
              </a:rPr>
              <a:t>Cylinder</a:t>
            </a:r>
          </a:p>
        </p:txBody>
      </p:sp>
      <p:sp>
        <p:nvSpPr>
          <p:cNvPr id="5" name="TextBox 4"/>
          <p:cNvSpPr txBox="1"/>
          <p:nvPr/>
        </p:nvSpPr>
        <p:spPr>
          <a:xfrm>
            <a:off x="228600" y="3163669"/>
            <a:ext cx="1484702" cy="646331"/>
          </a:xfrm>
          <a:prstGeom prst="rect">
            <a:avLst/>
          </a:prstGeom>
          <a:noFill/>
        </p:spPr>
        <p:txBody>
          <a:bodyPr wrap="none" rtlCol="0">
            <a:spAutoFit/>
          </a:bodyPr>
          <a:lstStyle/>
          <a:p>
            <a:pPr algn="ctr"/>
            <a:r>
              <a:rPr lang="en-US" dirty="0"/>
              <a:t>‘Regular</a:t>
            </a:r>
          </a:p>
          <a:p>
            <a:pPr algn="ctr"/>
            <a:r>
              <a:rPr lang="en-US" dirty="0"/>
              <a:t>Astigmatism’</a:t>
            </a:r>
          </a:p>
        </p:txBody>
      </p:sp>
      <p:sp>
        <p:nvSpPr>
          <p:cNvPr id="6" name="TextBox 5"/>
          <p:cNvSpPr txBox="1"/>
          <p:nvPr/>
        </p:nvSpPr>
        <p:spPr>
          <a:xfrm>
            <a:off x="228600" y="5105400"/>
            <a:ext cx="1484702" cy="646331"/>
          </a:xfrm>
          <a:prstGeom prst="rect">
            <a:avLst/>
          </a:prstGeom>
          <a:noFill/>
        </p:spPr>
        <p:txBody>
          <a:bodyPr wrap="none" rtlCol="0">
            <a:spAutoFit/>
          </a:bodyPr>
          <a:lstStyle/>
          <a:p>
            <a:pPr algn="ctr"/>
            <a:r>
              <a:rPr lang="en-US" dirty="0"/>
              <a:t>‘Irregular</a:t>
            </a:r>
          </a:p>
          <a:p>
            <a:pPr algn="ctr"/>
            <a:r>
              <a:rPr lang="en-US" dirty="0"/>
              <a:t>Astigmatism’</a:t>
            </a:r>
          </a:p>
        </p:txBody>
      </p:sp>
      <p:sp>
        <p:nvSpPr>
          <p:cNvPr id="7" name="Left Brace 6"/>
          <p:cNvSpPr/>
          <p:nvPr/>
        </p:nvSpPr>
        <p:spPr>
          <a:xfrm>
            <a:off x="1713302" y="3239869"/>
            <a:ext cx="250645" cy="533400"/>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5368408" y="2133600"/>
            <a:ext cx="1125629" cy="400110"/>
          </a:xfrm>
          <a:prstGeom prst="rect">
            <a:avLst/>
          </a:prstGeom>
          <a:noFill/>
        </p:spPr>
        <p:txBody>
          <a:bodyPr wrap="none" rtlCol="0">
            <a:spAutoFit/>
          </a:bodyPr>
          <a:lstStyle/>
          <a:p>
            <a:r>
              <a:rPr lang="en-US" sz="2000" dirty="0">
                <a:solidFill>
                  <a:srgbClr val="0000FF"/>
                </a:solidFill>
              </a:rPr>
              <a:t>Defocus</a:t>
            </a:r>
          </a:p>
        </p:txBody>
      </p:sp>
      <p:sp>
        <p:nvSpPr>
          <p:cNvPr id="10" name="TextBox 9"/>
          <p:cNvSpPr txBox="1"/>
          <p:nvPr/>
        </p:nvSpPr>
        <p:spPr>
          <a:xfrm>
            <a:off x="5368408" y="3276600"/>
            <a:ext cx="1127232" cy="400110"/>
          </a:xfrm>
          <a:prstGeom prst="rect">
            <a:avLst/>
          </a:prstGeom>
          <a:noFill/>
        </p:spPr>
        <p:txBody>
          <a:bodyPr wrap="none" rtlCol="0">
            <a:spAutoFit/>
          </a:bodyPr>
          <a:lstStyle/>
          <a:p>
            <a:r>
              <a:rPr lang="en-US" sz="2000" dirty="0">
                <a:solidFill>
                  <a:srgbClr val="0000FF"/>
                </a:solidFill>
              </a:rPr>
              <a:t>Cylinder</a:t>
            </a:r>
          </a:p>
        </p:txBody>
      </p:sp>
      <p:sp>
        <p:nvSpPr>
          <p:cNvPr id="11" name="TextBox 10"/>
          <p:cNvSpPr txBox="1"/>
          <p:nvPr/>
        </p:nvSpPr>
        <p:spPr>
          <a:xfrm>
            <a:off x="1696462" y="1290935"/>
            <a:ext cx="1616148" cy="461665"/>
          </a:xfrm>
          <a:prstGeom prst="rect">
            <a:avLst/>
          </a:prstGeom>
          <a:noFill/>
        </p:spPr>
        <p:txBody>
          <a:bodyPr wrap="none" rtlCol="0">
            <a:spAutoFit/>
          </a:bodyPr>
          <a:lstStyle/>
          <a:p>
            <a:r>
              <a:rPr lang="en-US" sz="2400" b="1" i="1" dirty="0"/>
              <a:t>Old Lingo</a:t>
            </a:r>
          </a:p>
        </p:txBody>
      </p:sp>
      <p:sp>
        <p:nvSpPr>
          <p:cNvPr id="12" name="TextBox 11"/>
          <p:cNvSpPr txBox="1"/>
          <p:nvPr/>
        </p:nvSpPr>
        <p:spPr>
          <a:xfrm>
            <a:off x="5029200" y="1290935"/>
            <a:ext cx="1737976" cy="461665"/>
          </a:xfrm>
          <a:prstGeom prst="rect">
            <a:avLst/>
          </a:prstGeom>
          <a:noFill/>
        </p:spPr>
        <p:txBody>
          <a:bodyPr wrap="none" rtlCol="0">
            <a:spAutoFit/>
          </a:bodyPr>
          <a:lstStyle/>
          <a:p>
            <a:r>
              <a:rPr lang="en-US" sz="2400" b="1" i="1" dirty="0"/>
              <a:t>New Lingo</a:t>
            </a:r>
          </a:p>
        </p:txBody>
      </p:sp>
      <p:sp>
        <p:nvSpPr>
          <p:cNvPr id="15" name="TextBox 14"/>
          <p:cNvSpPr txBox="1"/>
          <p:nvPr/>
        </p:nvSpPr>
        <p:spPr>
          <a:xfrm>
            <a:off x="7384212" y="2554069"/>
            <a:ext cx="1484702" cy="646331"/>
          </a:xfrm>
          <a:prstGeom prst="rect">
            <a:avLst/>
          </a:prstGeom>
          <a:noFill/>
        </p:spPr>
        <p:txBody>
          <a:bodyPr wrap="none" rtlCol="0">
            <a:spAutoFit/>
          </a:bodyPr>
          <a:lstStyle/>
          <a:p>
            <a:pPr algn="ctr"/>
            <a:r>
              <a:rPr lang="en-US" dirty="0"/>
              <a:t>‘Lower-order</a:t>
            </a:r>
          </a:p>
          <a:p>
            <a:pPr algn="ctr"/>
            <a:r>
              <a:rPr lang="en-US" dirty="0"/>
              <a:t>Aberrations’</a:t>
            </a:r>
          </a:p>
        </p:txBody>
      </p:sp>
      <p:sp>
        <p:nvSpPr>
          <p:cNvPr id="17" name="Left Brace 16"/>
          <p:cNvSpPr/>
          <p:nvPr/>
        </p:nvSpPr>
        <p:spPr>
          <a:xfrm rot="10800000">
            <a:off x="7003210" y="2133600"/>
            <a:ext cx="363747" cy="1485900"/>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Left Brace 17"/>
          <p:cNvSpPr/>
          <p:nvPr/>
        </p:nvSpPr>
        <p:spPr>
          <a:xfrm rot="10800000">
            <a:off x="7003212" y="4220953"/>
            <a:ext cx="400649" cy="2408446"/>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460412" y="5105399"/>
            <a:ext cx="1531188" cy="646331"/>
          </a:xfrm>
          <a:prstGeom prst="rect">
            <a:avLst/>
          </a:prstGeom>
          <a:noFill/>
        </p:spPr>
        <p:txBody>
          <a:bodyPr wrap="none" rtlCol="0">
            <a:spAutoFit/>
          </a:bodyPr>
          <a:lstStyle/>
          <a:p>
            <a:pPr algn="ctr"/>
            <a:r>
              <a:rPr lang="en-US" dirty="0"/>
              <a:t>‘Higher-order</a:t>
            </a:r>
          </a:p>
          <a:p>
            <a:pPr algn="ctr"/>
            <a:r>
              <a:rPr lang="en-US" dirty="0"/>
              <a:t>Aberrations’</a:t>
            </a:r>
          </a:p>
        </p:txBody>
      </p:sp>
      <p:cxnSp>
        <p:nvCxnSpPr>
          <p:cNvPr id="26" name="Straight Arrow Connector 25"/>
          <p:cNvCxnSpPr>
            <a:stCxn id="3" idx="3"/>
            <a:endCxn id="9" idx="1"/>
          </p:cNvCxnSpPr>
          <p:nvPr/>
        </p:nvCxnSpPr>
        <p:spPr>
          <a:xfrm>
            <a:off x="2993015" y="2333655"/>
            <a:ext cx="23753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962400" y="2133600"/>
            <a:ext cx="319318" cy="369332"/>
          </a:xfrm>
          <a:prstGeom prst="rect">
            <a:avLst/>
          </a:prstGeom>
          <a:solidFill>
            <a:schemeClr val="bg1"/>
          </a:solidFill>
        </p:spPr>
        <p:txBody>
          <a:bodyPr wrap="none" rtlCol="0">
            <a:spAutoFit/>
          </a:bodyPr>
          <a:lstStyle/>
          <a:p>
            <a:r>
              <a:rPr lang="en-US" dirty="0">
                <a:solidFill>
                  <a:srgbClr val="0000FF"/>
                </a:solidFill>
              </a:rPr>
              <a:t>=</a:t>
            </a:r>
          </a:p>
        </p:txBody>
      </p:sp>
      <p:cxnSp>
        <p:nvCxnSpPr>
          <p:cNvPr id="30" name="Straight Arrow Connector 29"/>
          <p:cNvCxnSpPr>
            <a:endCxn id="10" idx="1"/>
          </p:cNvCxnSpPr>
          <p:nvPr/>
        </p:nvCxnSpPr>
        <p:spPr>
          <a:xfrm>
            <a:off x="2971800" y="3461266"/>
            <a:ext cx="2396608" cy="1538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987639" y="3276600"/>
            <a:ext cx="319318" cy="369332"/>
          </a:xfrm>
          <a:prstGeom prst="rect">
            <a:avLst/>
          </a:prstGeom>
          <a:solidFill>
            <a:schemeClr val="bg1"/>
          </a:solidFill>
        </p:spPr>
        <p:txBody>
          <a:bodyPr wrap="none" rtlCol="0">
            <a:spAutoFit/>
          </a:bodyPr>
          <a:lstStyle/>
          <a:p>
            <a:r>
              <a:rPr lang="en-US" dirty="0">
                <a:solidFill>
                  <a:srgbClr val="0000FF"/>
                </a:solidFill>
              </a:rPr>
              <a:t>=</a:t>
            </a:r>
          </a:p>
        </p:txBody>
      </p:sp>
      <p:sp>
        <p:nvSpPr>
          <p:cNvPr id="21" name="TextBox 20"/>
          <p:cNvSpPr txBox="1"/>
          <p:nvPr/>
        </p:nvSpPr>
        <p:spPr>
          <a:xfrm>
            <a:off x="2133853" y="2438400"/>
            <a:ext cx="761747" cy="307777"/>
          </a:xfrm>
          <a:prstGeom prst="rect">
            <a:avLst/>
          </a:prstGeom>
          <a:noFill/>
        </p:spPr>
        <p:txBody>
          <a:bodyPr wrap="none" rtlCol="0">
            <a:spAutoFit/>
          </a:bodyPr>
          <a:lstStyle/>
          <a:p>
            <a:r>
              <a:rPr lang="en-US" sz="1400" dirty="0"/>
              <a:t>Myopia</a:t>
            </a:r>
          </a:p>
        </p:txBody>
      </p:sp>
      <p:sp>
        <p:nvSpPr>
          <p:cNvPr id="32" name="TextBox 31"/>
          <p:cNvSpPr txBox="1"/>
          <p:nvPr/>
        </p:nvSpPr>
        <p:spPr>
          <a:xfrm>
            <a:off x="2047405" y="2664023"/>
            <a:ext cx="1000595" cy="307777"/>
          </a:xfrm>
          <a:prstGeom prst="rect">
            <a:avLst/>
          </a:prstGeom>
          <a:noFill/>
        </p:spPr>
        <p:txBody>
          <a:bodyPr wrap="none" rtlCol="0">
            <a:spAutoFit/>
          </a:bodyPr>
          <a:lstStyle/>
          <a:p>
            <a:r>
              <a:rPr lang="en-US" sz="1400" dirty="0"/>
              <a:t>Hyperopia</a:t>
            </a:r>
          </a:p>
        </p:txBody>
      </p:sp>
      <p:sp>
        <p:nvSpPr>
          <p:cNvPr id="33" name="TextBox 32"/>
          <p:cNvSpPr txBox="1"/>
          <p:nvPr/>
        </p:nvSpPr>
        <p:spPr>
          <a:xfrm>
            <a:off x="5181853" y="2438400"/>
            <a:ext cx="1489510" cy="307777"/>
          </a:xfrm>
          <a:prstGeom prst="rect">
            <a:avLst/>
          </a:prstGeom>
          <a:noFill/>
        </p:spPr>
        <p:txBody>
          <a:bodyPr wrap="none" rtlCol="0">
            <a:spAutoFit/>
          </a:bodyPr>
          <a:lstStyle/>
          <a:p>
            <a:r>
              <a:rPr lang="en-US" sz="1400" i="1" dirty="0">
                <a:solidFill>
                  <a:srgbClr val="0000FF"/>
                </a:solidFill>
              </a:rPr>
              <a:t>Positive</a:t>
            </a:r>
            <a:r>
              <a:rPr lang="en-US" sz="1400" dirty="0">
                <a:solidFill>
                  <a:srgbClr val="0000FF"/>
                </a:solidFill>
              </a:rPr>
              <a:t> </a:t>
            </a:r>
            <a:r>
              <a:rPr lang="en-US" sz="1400" dirty="0"/>
              <a:t>defocus</a:t>
            </a:r>
          </a:p>
        </p:txBody>
      </p:sp>
      <p:sp>
        <p:nvSpPr>
          <p:cNvPr id="34" name="TextBox 33"/>
          <p:cNvSpPr txBox="1"/>
          <p:nvPr/>
        </p:nvSpPr>
        <p:spPr>
          <a:xfrm>
            <a:off x="5181600" y="2664023"/>
            <a:ext cx="1568058" cy="307777"/>
          </a:xfrm>
          <a:prstGeom prst="rect">
            <a:avLst/>
          </a:prstGeom>
          <a:noFill/>
        </p:spPr>
        <p:txBody>
          <a:bodyPr wrap="none" rtlCol="0">
            <a:spAutoFit/>
          </a:bodyPr>
          <a:lstStyle/>
          <a:p>
            <a:r>
              <a:rPr lang="en-US" sz="1400" i="1" dirty="0">
                <a:solidFill>
                  <a:srgbClr val="0000FF"/>
                </a:solidFill>
              </a:rPr>
              <a:t>Negative</a:t>
            </a:r>
            <a:r>
              <a:rPr lang="en-US" sz="1400" dirty="0">
                <a:solidFill>
                  <a:srgbClr val="0000FF"/>
                </a:solidFill>
              </a:rPr>
              <a:t> </a:t>
            </a:r>
            <a:r>
              <a:rPr lang="en-US" sz="1400" dirty="0"/>
              <a:t>defocus</a:t>
            </a:r>
          </a:p>
        </p:txBody>
      </p:sp>
      <p:cxnSp>
        <p:nvCxnSpPr>
          <p:cNvPr id="35" name="Straight Arrow Connector 34"/>
          <p:cNvCxnSpPr>
            <a:stCxn id="21" idx="3"/>
            <a:endCxn id="33" idx="1"/>
          </p:cNvCxnSpPr>
          <p:nvPr/>
        </p:nvCxnSpPr>
        <p:spPr>
          <a:xfrm>
            <a:off x="2895600" y="2592289"/>
            <a:ext cx="228625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2" idx="3"/>
            <a:endCxn id="34" idx="1"/>
          </p:cNvCxnSpPr>
          <p:nvPr/>
        </p:nvCxnSpPr>
        <p:spPr>
          <a:xfrm>
            <a:off x="3048000" y="2817912"/>
            <a:ext cx="21336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962400" y="2450068"/>
            <a:ext cx="288862" cy="307777"/>
          </a:xfrm>
          <a:prstGeom prst="rect">
            <a:avLst/>
          </a:prstGeom>
          <a:solidFill>
            <a:schemeClr val="bg1"/>
          </a:solidFill>
        </p:spPr>
        <p:txBody>
          <a:bodyPr wrap="none" rtlCol="0">
            <a:spAutoFit/>
          </a:bodyPr>
          <a:lstStyle/>
          <a:p>
            <a:r>
              <a:rPr lang="en-US" sz="1400" dirty="0"/>
              <a:t>=</a:t>
            </a:r>
          </a:p>
        </p:txBody>
      </p:sp>
      <p:sp>
        <p:nvSpPr>
          <p:cNvPr id="39" name="TextBox 38"/>
          <p:cNvSpPr txBox="1"/>
          <p:nvPr/>
        </p:nvSpPr>
        <p:spPr>
          <a:xfrm>
            <a:off x="3962400" y="2664023"/>
            <a:ext cx="288862" cy="307777"/>
          </a:xfrm>
          <a:prstGeom prst="rect">
            <a:avLst/>
          </a:prstGeom>
          <a:solidFill>
            <a:schemeClr val="bg1"/>
          </a:solidFill>
        </p:spPr>
        <p:txBody>
          <a:bodyPr wrap="none" rtlCol="0">
            <a:spAutoFit/>
          </a:bodyPr>
          <a:lstStyle/>
          <a:p>
            <a:r>
              <a:rPr lang="en-US" sz="1400" dirty="0"/>
              <a:t>=</a:t>
            </a:r>
          </a:p>
        </p:txBody>
      </p:sp>
      <p:sp>
        <p:nvSpPr>
          <p:cNvPr id="41" name="TextBox 40"/>
          <p:cNvSpPr txBox="1"/>
          <p:nvPr/>
        </p:nvSpPr>
        <p:spPr>
          <a:xfrm>
            <a:off x="1905000" y="4694872"/>
            <a:ext cx="1750800" cy="1477328"/>
          </a:xfrm>
          <a:prstGeom prst="rect">
            <a:avLst/>
          </a:prstGeom>
          <a:noFill/>
        </p:spPr>
        <p:txBody>
          <a:bodyPr wrap="none" rtlCol="0">
            <a:spAutoFit/>
          </a:bodyPr>
          <a:lstStyle/>
          <a:p>
            <a:pPr>
              <a:lnSpc>
                <a:spcPts val="1800"/>
              </a:lnSpc>
            </a:pPr>
            <a:r>
              <a:rPr lang="en-US" sz="1600" dirty="0">
                <a:solidFill>
                  <a:srgbClr val="0000FF"/>
                </a:solidFill>
              </a:rPr>
              <a:t>Any component</a:t>
            </a:r>
          </a:p>
          <a:p>
            <a:pPr>
              <a:lnSpc>
                <a:spcPts val="1800"/>
              </a:lnSpc>
            </a:pPr>
            <a:r>
              <a:rPr lang="en-US" sz="1600" dirty="0">
                <a:solidFill>
                  <a:srgbClr val="0000FF"/>
                </a:solidFill>
              </a:rPr>
              <a:t>of refractive error</a:t>
            </a:r>
          </a:p>
          <a:p>
            <a:pPr>
              <a:lnSpc>
                <a:spcPts val="1800"/>
              </a:lnSpc>
            </a:pPr>
            <a:r>
              <a:rPr lang="en-US" sz="1600" dirty="0">
                <a:solidFill>
                  <a:srgbClr val="0000FF"/>
                </a:solidFill>
              </a:rPr>
              <a:t>that could not be</a:t>
            </a:r>
          </a:p>
          <a:p>
            <a:pPr>
              <a:lnSpc>
                <a:spcPts val="1800"/>
              </a:lnSpc>
            </a:pPr>
            <a:r>
              <a:rPr lang="en-US" sz="1600" dirty="0">
                <a:solidFill>
                  <a:srgbClr val="0000FF"/>
                </a:solidFill>
              </a:rPr>
              <a:t>remediated with</a:t>
            </a:r>
          </a:p>
          <a:p>
            <a:pPr>
              <a:lnSpc>
                <a:spcPts val="1800"/>
              </a:lnSpc>
            </a:pPr>
            <a:r>
              <a:rPr lang="en-US" sz="1600" dirty="0">
                <a:solidFill>
                  <a:srgbClr val="0000FF"/>
                </a:solidFill>
              </a:rPr>
              <a:t>spherical and/or</a:t>
            </a:r>
          </a:p>
          <a:p>
            <a:pPr>
              <a:lnSpc>
                <a:spcPts val="1800"/>
              </a:lnSpc>
            </a:pPr>
            <a:r>
              <a:rPr lang="en-US" sz="1600" dirty="0">
                <a:solidFill>
                  <a:srgbClr val="0000FF"/>
                </a:solidFill>
              </a:rPr>
              <a:t>cylindrical lenses</a:t>
            </a:r>
          </a:p>
        </p:txBody>
      </p:sp>
      <p:sp>
        <p:nvSpPr>
          <p:cNvPr id="36" name="TextBox 35"/>
          <p:cNvSpPr txBox="1"/>
          <p:nvPr/>
        </p:nvSpPr>
        <p:spPr>
          <a:xfrm>
            <a:off x="4800600" y="1676400"/>
            <a:ext cx="2183611" cy="307777"/>
          </a:xfrm>
          <a:prstGeom prst="rect">
            <a:avLst/>
          </a:prstGeom>
          <a:noFill/>
        </p:spPr>
        <p:txBody>
          <a:bodyPr wrap="none" rtlCol="0">
            <a:spAutoFit/>
          </a:bodyPr>
          <a:lstStyle/>
          <a:p>
            <a:r>
              <a:rPr lang="en-US" sz="1400" dirty="0"/>
              <a:t>(from </a:t>
            </a:r>
            <a:r>
              <a:rPr lang="en-US" sz="1400" dirty="0" err="1"/>
              <a:t>wavefront</a:t>
            </a:r>
            <a:r>
              <a:rPr lang="en-US" sz="1400" dirty="0"/>
              <a:t> analysis)</a:t>
            </a:r>
          </a:p>
        </p:txBody>
      </p:sp>
      <p:sp>
        <p:nvSpPr>
          <p:cNvPr id="16" name="Slide Number Placeholder 15"/>
          <p:cNvSpPr>
            <a:spLocks noGrp="1"/>
          </p:cNvSpPr>
          <p:nvPr>
            <p:ph type="sldNum" sz="quarter" idx="12"/>
          </p:nvPr>
        </p:nvSpPr>
        <p:spPr/>
        <p:txBody>
          <a:bodyPr/>
          <a:lstStyle/>
          <a:p>
            <a:pPr>
              <a:defRPr/>
            </a:pPr>
            <a:fld id="{AA4EBA92-F27F-4AF1-A344-7473978F126B}" type="slidenum">
              <a:rPr lang="en-US" altLang="en-US" smtClean="0"/>
              <a:pPr>
                <a:defRPr/>
              </a:pPr>
              <a:t>36</a:t>
            </a:fld>
            <a:endParaRPr lang="en-US" altLang="en-US"/>
          </a:p>
        </p:txBody>
      </p:sp>
      <p:sp>
        <p:nvSpPr>
          <p:cNvPr id="40" name="TextBox 39"/>
          <p:cNvSpPr txBox="1"/>
          <p:nvPr/>
        </p:nvSpPr>
        <p:spPr>
          <a:xfrm>
            <a:off x="5292208" y="4297154"/>
            <a:ext cx="1338828" cy="579646"/>
          </a:xfrm>
          <a:prstGeom prst="rect">
            <a:avLst/>
          </a:prstGeom>
          <a:noFill/>
        </p:spPr>
        <p:txBody>
          <a:bodyPr wrap="none" rtlCol="0">
            <a:spAutoFit/>
          </a:bodyPr>
          <a:lstStyle/>
          <a:p>
            <a:pPr algn="ctr">
              <a:lnSpc>
                <a:spcPts val="1900"/>
              </a:lnSpc>
            </a:pPr>
            <a:r>
              <a:rPr lang="en-US" sz="2000" dirty="0">
                <a:solidFill>
                  <a:srgbClr val="0000FF"/>
                </a:solidFill>
              </a:rPr>
              <a:t>Spherical</a:t>
            </a:r>
          </a:p>
          <a:p>
            <a:pPr algn="ctr">
              <a:lnSpc>
                <a:spcPts val="1900"/>
              </a:lnSpc>
            </a:pPr>
            <a:r>
              <a:rPr lang="en-US" sz="2000" dirty="0">
                <a:solidFill>
                  <a:srgbClr val="0000FF"/>
                </a:solidFill>
              </a:rPr>
              <a:t>aberration</a:t>
            </a:r>
          </a:p>
        </p:txBody>
      </p:sp>
      <p:sp>
        <p:nvSpPr>
          <p:cNvPr id="42" name="TextBox 41"/>
          <p:cNvSpPr txBox="1"/>
          <p:nvPr/>
        </p:nvSpPr>
        <p:spPr>
          <a:xfrm>
            <a:off x="5482589" y="4933890"/>
            <a:ext cx="869149" cy="400110"/>
          </a:xfrm>
          <a:prstGeom prst="rect">
            <a:avLst/>
          </a:prstGeom>
          <a:noFill/>
        </p:spPr>
        <p:txBody>
          <a:bodyPr wrap="none" rtlCol="0">
            <a:spAutoFit/>
          </a:bodyPr>
          <a:lstStyle/>
          <a:p>
            <a:pPr algn="ctr"/>
            <a:r>
              <a:rPr lang="en-US" sz="2000" dirty="0">
                <a:solidFill>
                  <a:srgbClr val="0000FF"/>
                </a:solidFill>
              </a:rPr>
              <a:t>Coma</a:t>
            </a:r>
          </a:p>
        </p:txBody>
      </p:sp>
      <p:sp>
        <p:nvSpPr>
          <p:cNvPr id="43" name="TextBox 42"/>
          <p:cNvSpPr txBox="1"/>
          <p:nvPr/>
        </p:nvSpPr>
        <p:spPr>
          <a:xfrm>
            <a:off x="5486400" y="5410200"/>
            <a:ext cx="888513" cy="400110"/>
          </a:xfrm>
          <a:prstGeom prst="rect">
            <a:avLst/>
          </a:prstGeom>
          <a:noFill/>
        </p:spPr>
        <p:txBody>
          <a:bodyPr wrap="none" rtlCol="0">
            <a:spAutoFit/>
          </a:bodyPr>
          <a:lstStyle/>
          <a:p>
            <a:pPr algn="ctr"/>
            <a:r>
              <a:rPr lang="en-US" sz="2000" dirty="0">
                <a:solidFill>
                  <a:srgbClr val="0000FF"/>
                </a:solidFill>
              </a:rPr>
              <a:t>Trefoil</a:t>
            </a:r>
          </a:p>
        </p:txBody>
      </p:sp>
      <p:sp>
        <p:nvSpPr>
          <p:cNvPr id="44" name="TextBox 43"/>
          <p:cNvSpPr txBox="1"/>
          <p:nvPr/>
        </p:nvSpPr>
        <p:spPr>
          <a:xfrm>
            <a:off x="4948319" y="5867400"/>
            <a:ext cx="2210862" cy="707886"/>
          </a:xfrm>
          <a:prstGeom prst="rect">
            <a:avLst/>
          </a:prstGeom>
          <a:noFill/>
        </p:spPr>
        <p:txBody>
          <a:bodyPr wrap="none" rtlCol="0">
            <a:spAutoFit/>
          </a:bodyPr>
          <a:lstStyle/>
          <a:p>
            <a:pPr algn="ctr"/>
            <a:r>
              <a:rPr lang="en-US" sz="2000" dirty="0">
                <a:solidFill>
                  <a:srgbClr val="0000FF"/>
                </a:solidFill>
              </a:rPr>
              <a:t>(Others, less</a:t>
            </a:r>
          </a:p>
          <a:p>
            <a:pPr algn="ctr"/>
            <a:r>
              <a:rPr lang="en-US" sz="2000" dirty="0">
                <a:solidFill>
                  <a:srgbClr val="0000FF"/>
                </a:solidFill>
              </a:rPr>
              <a:t>clinically relevant)</a:t>
            </a:r>
          </a:p>
        </p:txBody>
      </p:sp>
      <p:sp>
        <p:nvSpPr>
          <p:cNvPr id="45" name="TextBox 44"/>
          <p:cNvSpPr txBox="1"/>
          <p:nvPr/>
        </p:nvSpPr>
        <p:spPr>
          <a:xfrm>
            <a:off x="4038600" y="5225534"/>
            <a:ext cx="319318" cy="369332"/>
          </a:xfrm>
          <a:prstGeom prst="rect">
            <a:avLst/>
          </a:prstGeom>
          <a:solidFill>
            <a:schemeClr val="bg1"/>
          </a:solidFill>
        </p:spPr>
        <p:txBody>
          <a:bodyPr wrap="none" rtlCol="0">
            <a:spAutoFit/>
          </a:bodyPr>
          <a:lstStyle/>
          <a:p>
            <a:r>
              <a:rPr lang="en-US" dirty="0">
                <a:solidFill>
                  <a:srgbClr val="0000FF"/>
                </a:solidFill>
              </a:rPr>
              <a:t>=</a:t>
            </a:r>
          </a:p>
        </p:txBody>
      </p:sp>
      <p:cxnSp>
        <p:nvCxnSpPr>
          <p:cNvPr id="46" name="Straight Arrow Connector 45"/>
          <p:cNvCxnSpPr/>
          <p:nvPr/>
        </p:nvCxnSpPr>
        <p:spPr>
          <a:xfrm flipH="1">
            <a:off x="3655800" y="5410200"/>
            <a:ext cx="3828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45" idx="3"/>
          </p:cNvCxnSpPr>
          <p:nvPr/>
        </p:nvCxnSpPr>
        <p:spPr>
          <a:xfrm flipV="1">
            <a:off x="4357918" y="4785836"/>
            <a:ext cx="896282" cy="6243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5" idx="3"/>
            <a:endCxn id="42" idx="1"/>
          </p:cNvCxnSpPr>
          <p:nvPr/>
        </p:nvCxnSpPr>
        <p:spPr>
          <a:xfrm flipV="1">
            <a:off x="4357918" y="5133945"/>
            <a:ext cx="1124671" cy="2762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45" idx="3"/>
            <a:endCxn id="43" idx="1"/>
          </p:cNvCxnSpPr>
          <p:nvPr/>
        </p:nvCxnSpPr>
        <p:spPr>
          <a:xfrm>
            <a:off x="4357918" y="5410200"/>
            <a:ext cx="1128482" cy="2000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45" idx="3"/>
          </p:cNvCxnSpPr>
          <p:nvPr/>
        </p:nvCxnSpPr>
        <p:spPr>
          <a:xfrm>
            <a:off x="4357918" y="5410200"/>
            <a:ext cx="896282" cy="5144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Left Brace 50"/>
          <p:cNvSpPr/>
          <p:nvPr/>
        </p:nvSpPr>
        <p:spPr>
          <a:xfrm>
            <a:off x="1656751" y="4220953"/>
            <a:ext cx="324449" cy="2408446"/>
          </a:xfrm>
          <a:prstGeom prst="leftBrace">
            <a:avLst>
              <a:gd name="adj1" fmla="val 2419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6398659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5181600" y="2450068"/>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59" name="Rectangle 58"/>
          <p:cNvSpPr/>
          <p:nvPr/>
        </p:nvSpPr>
        <p:spPr>
          <a:xfrm>
            <a:off x="5257800" y="2743200"/>
            <a:ext cx="762000" cy="2286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55" name="Rectangle 54"/>
          <p:cNvSpPr/>
          <p:nvPr/>
        </p:nvSpPr>
        <p:spPr>
          <a:xfrm>
            <a:off x="5368408" y="4297154"/>
            <a:ext cx="1262628" cy="488682"/>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56" name="Rectangle 55"/>
          <p:cNvSpPr/>
          <p:nvPr/>
        </p:nvSpPr>
        <p:spPr>
          <a:xfrm>
            <a:off x="5482589" y="49530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5505764" y="5410200"/>
            <a:ext cx="869149" cy="387827"/>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5368408" y="3276600"/>
            <a:ext cx="1125629" cy="40011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3" name="TextBox 2"/>
          <p:cNvSpPr txBox="1"/>
          <p:nvPr/>
        </p:nvSpPr>
        <p:spPr>
          <a:xfrm>
            <a:off x="1981200" y="2133600"/>
            <a:ext cx="1011815" cy="400110"/>
          </a:xfrm>
          <a:prstGeom prst="rect">
            <a:avLst/>
          </a:prstGeom>
          <a:noFill/>
        </p:spPr>
        <p:txBody>
          <a:bodyPr wrap="none" rtlCol="0">
            <a:spAutoFit/>
          </a:bodyPr>
          <a:lstStyle/>
          <a:p>
            <a:r>
              <a:rPr lang="en-US" sz="2000" dirty="0">
                <a:solidFill>
                  <a:schemeClr val="bg1">
                    <a:lumMod val="75000"/>
                  </a:schemeClr>
                </a:solidFill>
              </a:rPr>
              <a:t>Sphere</a:t>
            </a:r>
          </a:p>
        </p:txBody>
      </p:sp>
      <p:sp>
        <p:nvSpPr>
          <p:cNvPr id="4" name="TextBox 3"/>
          <p:cNvSpPr txBox="1"/>
          <p:nvPr/>
        </p:nvSpPr>
        <p:spPr>
          <a:xfrm>
            <a:off x="1920768" y="3276600"/>
            <a:ext cx="1127232" cy="400110"/>
          </a:xfrm>
          <a:prstGeom prst="rect">
            <a:avLst/>
          </a:prstGeom>
          <a:noFill/>
        </p:spPr>
        <p:txBody>
          <a:bodyPr wrap="none" rtlCol="0">
            <a:spAutoFit/>
          </a:bodyPr>
          <a:lstStyle/>
          <a:p>
            <a:r>
              <a:rPr lang="en-US" sz="2000" dirty="0">
                <a:solidFill>
                  <a:schemeClr val="bg1">
                    <a:lumMod val="75000"/>
                  </a:schemeClr>
                </a:solidFill>
              </a:rPr>
              <a:t>Cylinder</a:t>
            </a:r>
          </a:p>
        </p:txBody>
      </p:sp>
      <p:sp>
        <p:nvSpPr>
          <p:cNvPr id="5" name="TextBox 4"/>
          <p:cNvSpPr txBox="1"/>
          <p:nvPr/>
        </p:nvSpPr>
        <p:spPr>
          <a:xfrm>
            <a:off x="228600" y="3163669"/>
            <a:ext cx="1484702" cy="646331"/>
          </a:xfrm>
          <a:prstGeom prst="rect">
            <a:avLst/>
          </a:prstGeom>
          <a:noFill/>
        </p:spPr>
        <p:txBody>
          <a:bodyPr wrap="none" rtlCol="0">
            <a:spAutoFit/>
          </a:bodyPr>
          <a:lstStyle/>
          <a:p>
            <a:pPr algn="ctr"/>
            <a:r>
              <a:rPr lang="en-US" dirty="0">
                <a:solidFill>
                  <a:schemeClr val="bg1">
                    <a:lumMod val="75000"/>
                  </a:schemeClr>
                </a:solidFill>
              </a:rPr>
              <a:t>‘Regular</a:t>
            </a:r>
          </a:p>
          <a:p>
            <a:pPr algn="ctr"/>
            <a:r>
              <a:rPr lang="en-US" dirty="0">
                <a:solidFill>
                  <a:schemeClr val="bg1">
                    <a:lumMod val="75000"/>
                  </a:schemeClr>
                </a:solidFill>
              </a:rPr>
              <a:t>Astigmatism’</a:t>
            </a:r>
          </a:p>
        </p:txBody>
      </p:sp>
      <p:sp>
        <p:nvSpPr>
          <p:cNvPr id="6" name="TextBox 5"/>
          <p:cNvSpPr txBox="1"/>
          <p:nvPr/>
        </p:nvSpPr>
        <p:spPr>
          <a:xfrm>
            <a:off x="228600" y="5105400"/>
            <a:ext cx="1484702" cy="646331"/>
          </a:xfrm>
          <a:prstGeom prst="rect">
            <a:avLst/>
          </a:prstGeom>
          <a:noFill/>
        </p:spPr>
        <p:txBody>
          <a:bodyPr wrap="none" rtlCol="0">
            <a:spAutoFit/>
          </a:bodyPr>
          <a:lstStyle/>
          <a:p>
            <a:pPr algn="ctr"/>
            <a:r>
              <a:rPr lang="en-US" dirty="0">
                <a:solidFill>
                  <a:schemeClr val="bg1">
                    <a:lumMod val="75000"/>
                  </a:schemeClr>
                </a:solidFill>
              </a:rPr>
              <a:t>‘Irregular</a:t>
            </a:r>
          </a:p>
          <a:p>
            <a:pPr algn="ctr"/>
            <a:r>
              <a:rPr lang="en-US" dirty="0">
                <a:solidFill>
                  <a:schemeClr val="bg1">
                    <a:lumMod val="75000"/>
                  </a:schemeClr>
                </a:solidFill>
              </a:rPr>
              <a:t>Astigmatism’</a:t>
            </a:r>
          </a:p>
        </p:txBody>
      </p:sp>
      <p:sp>
        <p:nvSpPr>
          <p:cNvPr id="7" name="Left Brace 6"/>
          <p:cNvSpPr/>
          <p:nvPr/>
        </p:nvSpPr>
        <p:spPr>
          <a:xfrm>
            <a:off x="1713302" y="3239869"/>
            <a:ext cx="250645" cy="533400"/>
          </a:xfrm>
          <a:prstGeom prst="leftBrace">
            <a:avLst>
              <a:gd name="adj1" fmla="val 24191"/>
              <a:gd name="adj2" fmla="val 50000"/>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bg1">
                  <a:lumMod val="75000"/>
                </a:schemeClr>
              </a:solidFill>
            </a:endParaRPr>
          </a:p>
        </p:txBody>
      </p:sp>
      <p:sp>
        <p:nvSpPr>
          <p:cNvPr id="9" name="TextBox 8"/>
          <p:cNvSpPr txBox="1"/>
          <p:nvPr/>
        </p:nvSpPr>
        <p:spPr>
          <a:xfrm>
            <a:off x="5368408" y="2133600"/>
            <a:ext cx="1197764" cy="400110"/>
          </a:xfrm>
          <a:prstGeom prst="rect">
            <a:avLst/>
          </a:prstGeom>
          <a:noFill/>
        </p:spPr>
        <p:txBody>
          <a:bodyPr wrap="none" rtlCol="0">
            <a:spAutoFit/>
          </a:bodyPr>
          <a:lstStyle/>
          <a:p>
            <a:r>
              <a:rPr lang="en-US" sz="2000" b="1" dirty="0">
                <a:solidFill>
                  <a:srgbClr val="0000FF"/>
                </a:solidFill>
              </a:rPr>
              <a:t>Defocus</a:t>
            </a:r>
          </a:p>
        </p:txBody>
      </p:sp>
      <p:sp>
        <p:nvSpPr>
          <p:cNvPr id="10" name="TextBox 9"/>
          <p:cNvSpPr txBox="1"/>
          <p:nvPr/>
        </p:nvSpPr>
        <p:spPr>
          <a:xfrm>
            <a:off x="5368408" y="3276600"/>
            <a:ext cx="1127232" cy="400110"/>
          </a:xfrm>
          <a:prstGeom prst="rect">
            <a:avLst/>
          </a:prstGeom>
          <a:noFill/>
        </p:spPr>
        <p:txBody>
          <a:bodyPr wrap="none" rtlCol="0">
            <a:spAutoFit/>
          </a:bodyPr>
          <a:lstStyle/>
          <a:p>
            <a:r>
              <a:rPr lang="en-US" sz="2000" dirty="0">
                <a:solidFill>
                  <a:srgbClr val="0000FF"/>
                </a:solidFill>
              </a:rPr>
              <a:t>Cylinder</a:t>
            </a:r>
          </a:p>
        </p:txBody>
      </p:sp>
      <p:sp>
        <p:nvSpPr>
          <p:cNvPr id="11" name="TextBox 10"/>
          <p:cNvSpPr txBox="1"/>
          <p:nvPr/>
        </p:nvSpPr>
        <p:spPr>
          <a:xfrm>
            <a:off x="1696462" y="1290935"/>
            <a:ext cx="1616148" cy="461665"/>
          </a:xfrm>
          <a:prstGeom prst="rect">
            <a:avLst/>
          </a:prstGeom>
          <a:noFill/>
        </p:spPr>
        <p:txBody>
          <a:bodyPr wrap="none" rtlCol="0">
            <a:spAutoFit/>
          </a:bodyPr>
          <a:lstStyle/>
          <a:p>
            <a:r>
              <a:rPr lang="en-US" sz="2400" b="1" i="1" dirty="0">
                <a:solidFill>
                  <a:schemeClr val="bg1">
                    <a:lumMod val="75000"/>
                  </a:schemeClr>
                </a:solidFill>
              </a:rPr>
              <a:t>Old Lingo</a:t>
            </a:r>
          </a:p>
        </p:txBody>
      </p:sp>
      <p:sp>
        <p:nvSpPr>
          <p:cNvPr id="12" name="TextBox 11"/>
          <p:cNvSpPr txBox="1"/>
          <p:nvPr/>
        </p:nvSpPr>
        <p:spPr>
          <a:xfrm>
            <a:off x="5029200" y="1290935"/>
            <a:ext cx="1737976" cy="461665"/>
          </a:xfrm>
          <a:prstGeom prst="rect">
            <a:avLst/>
          </a:prstGeom>
          <a:noFill/>
        </p:spPr>
        <p:txBody>
          <a:bodyPr wrap="none" rtlCol="0">
            <a:spAutoFit/>
          </a:bodyPr>
          <a:lstStyle/>
          <a:p>
            <a:r>
              <a:rPr lang="en-US" sz="2400" b="1" i="1" dirty="0"/>
              <a:t>New Lingo</a:t>
            </a:r>
          </a:p>
        </p:txBody>
      </p:sp>
      <p:sp>
        <p:nvSpPr>
          <p:cNvPr id="15" name="TextBox 14"/>
          <p:cNvSpPr txBox="1"/>
          <p:nvPr/>
        </p:nvSpPr>
        <p:spPr>
          <a:xfrm>
            <a:off x="7384212" y="2554069"/>
            <a:ext cx="1484702" cy="646331"/>
          </a:xfrm>
          <a:prstGeom prst="rect">
            <a:avLst/>
          </a:prstGeom>
          <a:noFill/>
        </p:spPr>
        <p:txBody>
          <a:bodyPr wrap="none" rtlCol="0">
            <a:spAutoFit/>
          </a:bodyPr>
          <a:lstStyle/>
          <a:p>
            <a:pPr algn="ctr"/>
            <a:r>
              <a:rPr lang="en-US" dirty="0">
                <a:solidFill>
                  <a:schemeClr val="bg1">
                    <a:lumMod val="75000"/>
                  </a:schemeClr>
                </a:solidFill>
              </a:rPr>
              <a:t>‘Lower-order</a:t>
            </a:r>
          </a:p>
          <a:p>
            <a:pPr algn="ctr"/>
            <a:r>
              <a:rPr lang="en-US" dirty="0">
                <a:solidFill>
                  <a:schemeClr val="bg1">
                    <a:lumMod val="75000"/>
                  </a:schemeClr>
                </a:solidFill>
              </a:rPr>
              <a:t>Aberrations’</a:t>
            </a:r>
          </a:p>
        </p:txBody>
      </p:sp>
      <p:sp>
        <p:nvSpPr>
          <p:cNvPr id="17" name="Left Brace 16"/>
          <p:cNvSpPr/>
          <p:nvPr/>
        </p:nvSpPr>
        <p:spPr>
          <a:xfrm rot="10800000">
            <a:off x="7003210" y="2133600"/>
            <a:ext cx="363747" cy="1485900"/>
          </a:xfrm>
          <a:prstGeom prst="leftBrace">
            <a:avLst>
              <a:gd name="adj1" fmla="val 24191"/>
              <a:gd name="adj2" fmla="val 50000"/>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Left Brace 17"/>
          <p:cNvSpPr/>
          <p:nvPr/>
        </p:nvSpPr>
        <p:spPr>
          <a:xfrm rot="10800000">
            <a:off x="7003212" y="4220953"/>
            <a:ext cx="400649" cy="2408446"/>
          </a:xfrm>
          <a:prstGeom prst="leftBrace">
            <a:avLst>
              <a:gd name="adj1" fmla="val 24191"/>
              <a:gd name="adj2" fmla="val 50000"/>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460412" y="5105399"/>
            <a:ext cx="1531188" cy="646331"/>
          </a:xfrm>
          <a:prstGeom prst="rect">
            <a:avLst/>
          </a:prstGeom>
          <a:noFill/>
        </p:spPr>
        <p:txBody>
          <a:bodyPr wrap="none" rtlCol="0">
            <a:spAutoFit/>
          </a:bodyPr>
          <a:lstStyle/>
          <a:p>
            <a:pPr algn="ctr"/>
            <a:r>
              <a:rPr lang="en-US" dirty="0">
                <a:solidFill>
                  <a:schemeClr val="bg1">
                    <a:lumMod val="75000"/>
                  </a:schemeClr>
                </a:solidFill>
              </a:rPr>
              <a:t>‘Higher-order</a:t>
            </a:r>
          </a:p>
          <a:p>
            <a:pPr algn="ctr"/>
            <a:r>
              <a:rPr lang="en-US" dirty="0">
                <a:solidFill>
                  <a:schemeClr val="bg1">
                    <a:lumMod val="75000"/>
                  </a:schemeClr>
                </a:solidFill>
              </a:rPr>
              <a:t>Aberrations’</a:t>
            </a:r>
          </a:p>
        </p:txBody>
      </p:sp>
      <p:cxnSp>
        <p:nvCxnSpPr>
          <p:cNvPr id="26" name="Straight Arrow Connector 25"/>
          <p:cNvCxnSpPr>
            <a:stCxn id="3" idx="3"/>
            <a:endCxn id="9" idx="1"/>
          </p:cNvCxnSpPr>
          <p:nvPr/>
        </p:nvCxnSpPr>
        <p:spPr>
          <a:xfrm>
            <a:off x="2993015" y="2333655"/>
            <a:ext cx="2375393"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962400" y="2133600"/>
            <a:ext cx="319318" cy="369332"/>
          </a:xfrm>
          <a:prstGeom prst="rect">
            <a:avLst/>
          </a:prstGeom>
          <a:solidFill>
            <a:schemeClr val="bg1"/>
          </a:solidFill>
        </p:spPr>
        <p:txBody>
          <a:bodyPr wrap="none" rtlCol="0">
            <a:spAutoFit/>
          </a:bodyPr>
          <a:lstStyle/>
          <a:p>
            <a:r>
              <a:rPr lang="en-US" dirty="0">
                <a:solidFill>
                  <a:schemeClr val="bg1">
                    <a:lumMod val="75000"/>
                  </a:schemeClr>
                </a:solidFill>
              </a:rPr>
              <a:t>=</a:t>
            </a:r>
          </a:p>
        </p:txBody>
      </p:sp>
      <p:cxnSp>
        <p:nvCxnSpPr>
          <p:cNvPr id="30" name="Straight Arrow Connector 29"/>
          <p:cNvCxnSpPr>
            <a:endCxn id="10" idx="1"/>
          </p:cNvCxnSpPr>
          <p:nvPr/>
        </p:nvCxnSpPr>
        <p:spPr>
          <a:xfrm>
            <a:off x="2971800" y="3461266"/>
            <a:ext cx="2396608" cy="15389"/>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987639" y="3276600"/>
            <a:ext cx="319318" cy="369332"/>
          </a:xfrm>
          <a:prstGeom prst="rect">
            <a:avLst/>
          </a:prstGeom>
          <a:solidFill>
            <a:schemeClr val="bg1"/>
          </a:solidFill>
        </p:spPr>
        <p:txBody>
          <a:bodyPr wrap="none" rtlCol="0">
            <a:spAutoFit/>
          </a:bodyPr>
          <a:lstStyle/>
          <a:p>
            <a:r>
              <a:rPr lang="en-US" dirty="0">
                <a:solidFill>
                  <a:schemeClr val="bg1">
                    <a:lumMod val="75000"/>
                  </a:schemeClr>
                </a:solidFill>
              </a:rPr>
              <a:t>=</a:t>
            </a:r>
          </a:p>
        </p:txBody>
      </p:sp>
      <p:sp>
        <p:nvSpPr>
          <p:cNvPr id="21" name="TextBox 20"/>
          <p:cNvSpPr txBox="1"/>
          <p:nvPr/>
        </p:nvSpPr>
        <p:spPr>
          <a:xfrm>
            <a:off x="2133853" y="2438400"/>
            <a:ext cx="761747" cy="307777"/>
          </a:xfrm>
          <a:prstGeom prst="rect">
            <a:avLst/>
          </a:prstGeom>
          <a:noFill/>
        </p:spPr>
        <p:txBody>
          <a:bodyPr wrap="none" rtlCol="0">
            <a:spAutoFit/>
          </a:bodyPr>
          <a:lstStyle/>
          <a:p>
            <a:r>
              <a:rPr lang="en-US" sz="1400" dirty="0">
                <a:solidFill>
                  <a:schemeClr val="bg1">
                    <a:lumMod val="75000"/>
                  </a:schemeClr>
                </a:solidFill>
              </a:rPr>
              <a:t>Myopia</a:t>
            </a:r>
          </a:p>
        </p:txBody>
      </p:sp>
      <p:sp>
        <p:nvSpPr>
          <p:cNvPr id="32" name="TextBox 31"/>
          <p:cNvSpPr txBox="1"/>
          <p:nvPr/>
        </p:nvSpPr>
        <p:spPr>
          <a:xfrm>
            <a:off x="2047405" y="2664023"/>
            <a:ext cx="1000595" cy="307777"/>
          </a:xfrm>
          <a:prstGeom prst="rect">
            <a:avLst/>
          </a:prstGeom>
          <a:noFill/>
        </p:spPr>
        <p:txBody>
          <a:bodyPr wrap="none" rtlCol="0">
            <a:spAutoFit/>
          </a:bodyPr>
          <a:lstStyle/>
          <a:p>
            <a:r>
              <a:rPr lang="en-US" sz="1400" dirty="0">
                <a:solidFill>
                  <a:schemeClr val="bg1">
                    <a:lumMod val="75000"/>
                  </a:schemeClr>
                </a:solidFill>
              </a:rPr>
              <a:t>Hyperopia</a:t>
            </a:r>
          </a:p>
        </p:txBody>
      </p:sp>
      <p:sp>
        <p:nvSpPr>
          <p:cNvPr id="33" name="TextBox 32"/>
          <p:cNvSpPr txBox="1"/>
          <p:nvPr/>
        </p:nvSpPr>
        <p:spPr>
          <a:xfrm>
            <a:off x="5181853" y="2438400"/>
            <a:ext cx="1604927" cy="307777"/>
          </a:xfrm>
          <a:prstGeom prst="rect">
            <a:avLst/>
          </a:prstGeom>
          <a:noFill/>
        </p:spPr>
        <p:txBody>
          <a:bodyPr wrap="none" rtlCol="0">
            <a:spAutoFit/>
          </a:bodyPr>
          <a:lstStyle/>
          <a:p>
            <a:r>
              <a:rPr lang="en-US" sz="1400" b="1" i="1" dirty="0">
                <a:solidFill>
                  <a:srgbClr val="0000FF"/>
                </a:solidFill>
              </a:rPr>
              <a:t>Positive</a:t>
            </a:r>
            <a:r>
              <a:rPr lang="en-US" sz="1400" b="1" dirty="0">
                <a:solidFill>
                  <a:srgbClr val="0000FF"/>
                </a:solidFill>
              </a:rPr>
              <a:t> </a:t>
            </a:r>
            <a:r>
              <a:rPr lang="en-US" sz="1400" b="1" dirty="0"/>
              <a:t>defocus</a:t>
            </a:r>
          </a:p>
        </p:txBody>
      </p:sp>
      <p:sp>
        <p:nvSpPr>
          <p:cNvPr id="34" name="TextBox 33"/>
          <p:cNvSpPr txBox="1"/>
          <p:nvPr/>
        </p:nvSpPr>
        <p:spPr>
          <a:xfrm>
            <a:off x="5181600" y="2664023"/>
            <a:ext cx="1664238" cy="307777"/>
          </a:xfrm>
          <a:prstGeom prst="rect">
            <a:avLst/>
          </a:prstGeom>
          <a:noFill/>
        </p:spPr>
        <p:txBody>
          <a:bodyPr wrap="none" rtlCol="0">
            <a:spAutoFit/>
          </a:bodyPr>
          <a:lstStyle/>
          <a:p>
            <a:r>
              <a:rPr lang="en-US" sz="1400" b="1" i="1" dirty="0">
                <a:solidFill>
                  <a:srgbClr val="0000FF"/>
                </a:solidFill>
              </a:rPr>
              <a:t>Negative</a:t>
            </a:r>
            <a:r>
              <a:rPr lang="en-US" sz="1400" b="1" dirty="0">
                <a:solidFill>
                  <a:srgbClr val="0000FF"/>
                </a:solidFill>
              </a:rPr>
              <a:t> </a:t>
            </a:r>
            <a:r>
              <a:rPr lang="en-US" sz="1400" b="1" dirty="0"/>
              <a:t>defocus</a:t>
            </a:r>
          </a:p>
        </p:txBody>
      </p:sp>
      <p:cxnSp>
        <p:nvCxnSpPr>
          <p:cNvPr id="35" name="Straight Arrow Connector 34"/>
          <p:cNvCxnSpPr>
            <a:stCxn id="21" idx="3"/>
            <a:endCxn id="33" idx="1"/>
          </p:cNvCxnSpPr>
          <p:nvPr/>
        </p:nvCxnSpPr>
        <p:spPr>
          <a:xfrm>
            <a:off x="2895600" y="2592289"/>
            <a:ext cx="2286253"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2" idx="3"/>
            <a:endCxn id="34" idx="1"/>
          </p:cNvCxnSpPr>
          <p:nvPr/>
        </p:nvCxnSpPr>
        <p:spPr>
          <a:xfrm>
            <a:off x="3048000" y="2817912"/>
            <a:ext cx="2133600" cy="0"/>
          </a:xfrm>
          <a:prstGeom prst="straightConnector1">
            <a:avLst/>
          </a:prstGeom>
          <a:ln>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962400" y="2450068"/>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sp>
        <p:nvSpPr>
          <p:cNvPr id="39" name="TextBox 38"/>
          <p:cNvSpPr txBox="1"/>
          <p:nvPr/>
        </p:nvSpPr>
        <p:spPr>
          <a:xfrm>
            <a:off x="3962400" y="2664023"/>
            <a:ext cx="288862" cy="307777"/>
          </a:xfrm>
          <a:prstGeom prst="rect">
            <a:avLst/>
          </a:prstGeom>
          <a:solidFill>
            <a:schemeClr val="bg1"/>
          </a:solidFill>
        </p:spPr>
        <p:txBody>
          <a:bodyPr wrap="none" rtlCol="0">
            <a:spAutoFit/>
          </a:bodyPr>
          <a:lstStyle/>
          <a:p>
            <a:r>
              <a:rPr lang="en-US" sz="1400" dirty="0">
                <a:solidFill>
                  <a:schemeClr val="bg1">
                    <a:lumMod val="75000"/>
                  </a:schemeClr>
                </a:solidFill>
              </a:rPr>
              <a:t>=</a:t>
            </a:r>
          </a:p>
        </p:txBody>
      </p:sp>
      <p:sp>
        <p:nvSpPr>
          <p:cNvPr id="41" name="TextBox 40"/>
          <p:cNvSpPr txBox="1"/>
          <p:nvPr/>
        </p:nvSpPr>
        <p:spPr>
          <a:xfrm>
            <a:off x="1905000" y="4694872"/>
            <a:ext cx="1750800" cy="1477328"/>
          </a:xfrm>
          <a:prstGeom prst="rect">
            <a:avLst/>
          </a:prstGeom>
          <a:noFill/>
        </p:spPr>
        <p:txBody>
          <a:bodyPr wrap="none" rtlCol="0">
            <a:spAutoFit/>
          </a:bodyPr>
          <a:lstStyle/>
          <a:p>
            <a:pPr>
              <a:lnSpc>
                <a:spcPts val="1800"/>
              </a:lnSpc>
            </a:pPr>
            <a:r>
              <a:rPr lang="en-US" sz="1600" dirty="0">
                <a:solidFill>
                  <a:schemeClr val="bg1">
                    <a:lumMod val="75000"/>
                  </a:schemeClr>
                </a:solidFill>
              </a:rPr>
              <a:t>Any component</a:t>
            </a:r>
          </a:p>
          <a:p>
            <a:pPr>
              <a:lnSpc>
                <a:spcPts val="1800"/>
              </a:lnSpc>
            </a:pPr>
            <a:r>
              <a:rPr lang="en-US" sz="1600" dirty="0">
                <a:solidFill>
                  <a:schemeClr val="bg1">
                    <a:lumMod val="75000"/>
                  </a:schemeClr>
                </a:solidFill>
              </a:rPr>
              <a:t>of refractive error</a:t>
            </a:r>
          </a:p>
          <a:p>
            <a:pPr>
              <a:lnSpc>
                <a:spcPts val="1800"/>
              </a:lnSpc>
            </a:pPr>
            <a:r>
              <a:rPr lang="en-US" sz="1600" dirty="0">
                <a:solidFill>
                  <a:schemeClr val="bg1">
                    <a:lumMod val="75000"/>
                  </a:schemeClr>
                </a:solidFill>
              </a:rPr>
              <a:t>that could not be</a:t>
            </a:r>
          </a:p>
          <a:p>
            <a:pPr>
              <a:lnSpc>
                <a:spcPts val="1800"/>
              </a:lnSpc>
            </a:pPr>
            <a:r>
              <a:rPr lang="en-US" sz="1600" dirty="0">
                <a:solidFill>
                  <a:schemeClr val="bg1">
                    <a:lumMod val="75000"/>
                  </a:schemeClr>
                </a:solidFill>
              </a:rPr>
              <a:t>remediated with</a:t>
            </a:r>
          </a:p>
          <a:p>
            <a:pPr>
              <a:lnSpc>
                <a:spcPts val="1800"/>
              </a:lnSpc>
            </a:pPr>
            <a:r>
              <a:rPr lang="en-US" sz="1600" dirty="0">
                <a:solidFill>
                  <a:schemeClr val="bg1">
                    <a:lumMod val="75000"/>
                  </a:schemeClr>
                </a:solidFill>
              </a:rPr>
              <a:t>spherical and/or</a:t>
            </a:r>
          </a:p>
          <a:p>
            <a:pPr>
              <a:lnSpc>
                <a:spcPts val="1800"/>
              </a:lnSpc>
            </a:pPr>
            <a:r>
              <a:rPr lang="en-US" sz="1600" dirty="0">
                <a:solidFill>
                  <a:schemeClr val="bg1">
                    <a:lumMod val="75000"/>
                  </a:schemeClr>
                </a:solidFill>
              </a:rPr>
              <a:t>cylindrical lenses</a:t>
            </a:r>
          </a:p>
        </p:txBody>
      </p:sp>
      <p:sp>
        <p:nvSpPr>
          <p:cNvPr id="36" name="TextBox 35"/>
          <p:cNvSpPr txBox="1"/>
          <p:nvPr/>
        </p:nvSpPr>
        <p:spPr>
          <a:xfrm>
            <a:off x="4800600" y="1676400"/>
            <a:ext cx="2183611" cy="307777"/>
          </a:xfrm>
          <a:prstGeom prst="rect">
            <a:avLst/>
          </a:prstGeom>
          <a:noFill/>
        </p:spPr>
        <p:txBody>
          <a:bodyPr wrap="none" rtlCol="0">
            <a:spAutoFit/>
          </a:bodyPr>
          <a:lstStyle/>
          <a:p>
            <a:r>
              <a:rPr lang="en-US" sz="1400" dirty="0"/>
              <a:t>(from </a:t>
            </a:r>
            <a:r>
              <a:rPr lang="en-US" sz="1400" dirty="0" err="1"/>
              <a:t>wavefront</a:t>
            </a:r>
            <a:r>
              <a:rPr lang="en-US" sz="1400" dirty="0"/>
              <a:t> analysis)</a:t>
            </a:r>
          </a:p>
        </p:txBody>
      </p:sp>
      <p:sp>
        <p:nvSpPr>
          <p:cNvPr id="16" name="Slide Number Placeholder 15"/>
          <p:cNvSpPr>
            <a:spLocks noGrp="1"/>
          </p:cNvSpPr>
          <p:nvPr>
            <p:ph type="sldNum" sz="quarter" idx="12"/>
          </p:nvPr>
        </p:nvSpPr>
        <p:spPr/>
        <p:txBody>
          <a:bodyPr/>
          <a:lstStyle/>
          <a:p>
            <a:pPr>
              <a:defRPr/>
            </a:pPr>
            <a:fld id="{AA4EBA92-F27F-4AF1-A344-7473978F126B}" type="slidenum">
              <a:rPr lang="en-US" altLang="en-US" smtClean="0"/>
              <a:pPr>
                <a:defRPr/>
              </a:pPr>
              <a:t>37</a:t>
            </a:fld>
            <a:endParaRPr lang="en-US" altLang="en-US"/>
          </a:p>
        </p:txBody>
      </p:sp>
      <p:sp>
        <p:nvSpPr>
          <p:cNvPr id="40" name="TextBox 39"/>
          <p:cNvSpPr txBox="1"/>
          <p:nvPr/>
        </p:nvSpPr>
        <p:spPr>
          <a:xfrm>
            <a:off x="5242515" y="4297154"/>
            <a:ext cx="1438215" cy="579646"/>
          </a:xfrm>
          <a:prstGeom prst="rect">
            <a:avLst/>
          </a:prstGeom>
          <a:noFill/>
        </p:spPr>
        <p:txBody>
          <a:bodyPr wrap="none" rtlCol="0">
            <a:spAutoFit/>
          </a:bodyPr>
          <a:lstStyle/>
          <a:p>
            <a:pPr algn="ctr">
              <a:lnSpc>
                <a:spcPts val="1900"/>
              </a:lnSpc>
            </a:pPr>
            <a:r>
              <a:rPr lang="en-US" sz="2000" b="1" dirty="0">
                <a:solidFill>
                  <a:srgbClr val="0000FF"/>
                </a:solidFill>
              </a:rPr>
              <a:t>Spherical</a:t>
            </a:r>
          </a:p>
          <a:p>
            <a:pPr algn="ctr">
              <a:lnSpc>
                <a:spcPts val="1900"/>
              </a:lnSpc>
            </a:pPr>
            <a:r>
              <a:rPr lang="en-US" sz="2000" b="1" dirty="0">
                <a:solidFill>
                  <a:srgbClr val="0000FF"/>
                </a:solidFill>
              </a:rPr>
              <a:t>aberration</a:t>
            </a:r>
          </a:p>
        </p:txBody>
      </p:sp>
      <p:sp>
        <p:nvSpPr>
          <p:cNvPr id="42" name="TextBox 41"/>
          <p:cNvSpPr txBox="1"/>
          <p:nvPr/>
        </p:nvSpPr>
        <p:spPr>
          <a:xfrm>
            <a:off x="5468162" y="4933890"/>
            <a:ext cx="898003" cy="400110"/>
          </a:xfrm>
          <a:prstGeom prst="rect">
            <a:avLst/>
          </a:prstGeom>
          <a:noFill/>
        </p:spPr>
        <p:txBody>
          <a:bodyPr wrap="none" rtlCol="0">
            <a:spAutoFit/>
          </a:bodyPr>
          <a:lstStyle/>
          <a:p>
            <a:pPr algn="ctr"/>
            <a:r>
              <a:rPr lang="en-US" sz="2000" b="1" dirty="0">
                <a:solidFill>
                  <a:srgbClr val="0000FF"/>
                </a:solidFill>
              </a:rPr>
              <a:t>Coma</a:t>
            </a:r>
          </a:p>
        </p:txBody>
      </p:sp>
      <p:sp>
        <p:nvSpPr>
          <p:cNvPr id="43" name="TextBox 42"/>
          <p:cNvSpPr txBox="1"/>
          <p:nvPr/>
        </p:nvSpPr>
        <p:spPr>
          <a:xfrm>
            <a:off x="5454276" y="5410200"/>
            <a:ext cx="952761" cy="400110"/>
          </a:xfrm>
          <a:prstGeom prst="rect">
            <a:avLst/>
          </a:prstGeom>
          <a:noFill/>
        </p:spPr>
        <p:txBody>
          <a:bodyPr wrap="none" rtlCol="0">
            <a:spAutoFit/>
          </a:bodyPr>
          <a:lstStyle/>
          <a:p>
            <a:pPr algn="ctr"/>
            <a:r>
              <a:rPr lang="en-US" sz="2000" b="1" dirty="0">
                <a:solidFill>
                  <a:srgbClr val="0000FF"/>
                </a:solidFill>
              </a:rPr>
              <a:t>Trefoil</a:t>
            </a:r>
          </a:p>
        </p:txBody>
      </p:sp>
      <p:sp>
        <p:nvSpPr>
          <p:cNvPr id="44" name="TextBox 43"/>
          <p:cNvSpPr txBox="1"/>
          <p:nvPr/>
        </p:nvSpPr>
        <p:spPr>
          <a:xfrm>
            <a:off x="4948319" y="5867400"/>
            <a:ext cx="2210862" cy="707886"/>
          </a:xfrm>
          <a:prstGeom prst="rect">
            <a:avLst/>
          </a:prstGeom>
          <a:noFill/>
        </p:spPr>
        <p:txBody>
          <a:bodyPr wrap="none" rtlCol="0">
            <a:spAutoFit/>
          </a:bodyPr>
          <a:lstStyle/>
          <a:p>
            <a:pPr algn="ctr"/>
            <a:r>
              <a:rPr lang="en-US" sz="2000" dirty="0">
                <a:solidFill>
                  <a:schemeClr val="bg1">
                    <a:lumMod val="75000"/>
                  </a:schemeClr>
                </a:solidFill>
              </a:rPr>
              <a:t>(Others, less</a:t>
            </a:r>
          </a:p>
          <a:p>
            <a:pPr algn="ctr"/>
            <a:r>
              <a:rPr lang="en-US" sz="2000" dirty="0">
                <a:solidFill>
                  <a:schemeClr val="bg1">
                    <a:lumMod val="75000"/>
                  </a:schemeClr>
                </a:solidFill>
              </a:rPr>
              <a:t>clinically relevant)</a:t>
            </a:r>
          </a:p>
        </p:txBody>
      </p:sp>
      <p:sp>
        <p:nvSpPr>
          <p:cNvPr id="45" name="TextBox 44"/>
          <p:cNvSpPr txBox="1"/>
          <p:nvPr/>
        </p:nvSpPr>
        <p:spPr>
          <a:xfrm>
            <a:off x="4038600" y="5225534"/>
            <a:ext cx="319318" cy="369332"/>
          </a:xfrm>
          <a:prstGeom prst="rect">
            <a:avLst/>
          </a:prstGeom>
          <a:solidFill>
            <a:schemeClr val="bg1"/>
          </a:solidFill>
        </p:spPr>
        <p:txBody>
          <a:bodyPr wrap="none" rtlCol="0">
            <a:spAutoFit/>
          </a:bodyPr>
          <a:lstStyle/>
          <a:p>
            <a:r>
              <a:rPr lang="en-US" dirty="0">
                <a:solidFill>
                  <a:schemeClr val="bg1">
                    <a:lumMod val="75000"/>
                  </a:schemeClr>
                </a:solidFill>
              </a:rPr>
              <a:t>=</a:t>
            </a:r>
          </a:p>
        </p:txBody>
      </p:sp>
      <p:cxnSp>
        <p:nvCxnSpPr>
          <p:cNvPr id="46" name="Straight Arrow Connector 45"/>
          <p:cNvCxnSpPr/>
          <p:nvPr/>
        </p:nvCxnSpPr>
        <p:spPr>
          <a:xfrm flipH="1">
            <a:off x="3655800" y="5410200"/>
            <a:ext cx="382800"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45" idx="3"/>
          </p:cNvCxnSpPr>
          <p:nvPr/>
        </p:nvCxnSpPr>
        <p:spPr>
          <a:xfrm flipV="1">
            <a:off x="4357918" y="4785836"/>
            <a:ext cx="896282" cy="624364"/>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5" idx="3"/>
            <a:endCxn id="42" idx="1"/>
          </p:cNvCxnSpPr>
          <p:nvPr/>
        </p:nvCxnSpPr>
        <p:spPr>
          <a:xfrm flipV="1">
            <a:off x="4357918" y="5133945"/>
            <a:ext cx="1110244" cy="276255"/>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45" idx="3"/>
            <a:endCxn id="43" idx="1"/>
          </p:cNvCxnSpPr>
          <p:nvPr/>
        </p:nvCxnSpPr>
        <p:spPr>
          <a:xfrm>
            <a:off x="4357918" y="5410200"/>
            <a:ext cx="1096358" cy="200055"/>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45" idx="3"/>
          </p:cNvCxnSpPr>
          <p:nvPr/>
        </p:nvCxnSpPr>
        <p:spPr>
          <a:xfrm>
            <a:off x="4357918" y="5410200"/>
            <a:ext cx="896282" cy="51441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1" name="Left Brace 50"/>
          <p:cNvSpPr/>
          <p:nvPr/>
        </p:nvSpPr>
        <p:spPr>
          <a:xfrm>
            <a:off x="1656751" y="4220953"/>
            <a:ext cx="324449" cy="2408446"/>
          </a:xfrm>
          <a:prstGeom prst="leftBrace">
            <a:avLst>
              <a:gd name="adj1" fmla="val 24191"/>
              <a:gd name="adj2" fmla="val 50000"/>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bg1">
                  <a:lumMod val="75000"/>
                </a:schemeClr>
              </a:solidFill>
            </a:endParaRPr>
          </a:p>
        </p:txBody>
      </p:sp>
      <p:sp>
        <p:nvSpPr>
          <p:cNvPr id="13" name="Oval 12"/>
          <p:cNvSpPr/>
          <p:nvPr/>
        </p:nvSpPr>
        <p:spPr>
          <a:xfrm>
            <a:off x="4419600" y="1877824"/>
            <a:ext cx="2947357" cy="44073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7519" y="3248055"/>
            <a:ext cx="4220705" cy="1569660"/>
          </a:xfrm>
          <a:prstGeom prst="rect">
            <a:avLst/>
          </a:prstGeom>
          <a:solidFill>
            <a:srgbClr val="FFFF00"/>
          </a:solidFill>
        </p:spPr>
        <p:txBody>
          <a:bodyPr wrap="square" rtlCol="0">
            <a:spAutoFit/>
          </a:bodyPr>
          <a:lstStyle/>
          <a:p>
            <a:r>
              <a:rPr lang="en-US" sz="3200" dirty="0">
                <a:solidFill>
                  <a:srgbClr val="0000FF"/>
                </a:solidFill>
              </a:rPr>
              <a:t>We will address these in greater detail later in this slide-set</a:t>
            </a:r>
          </a:p>
        </p:txBody>
      </p:sp>
    </p:spTree>
    <p:extLst>
      <p:ext uri="{BB962C8B-B14F-4D97-AF65-F5344CB8AC3E}">
        <p14:creationId xmlns:p14="http://schemas.microsoft.com/office/powerpoint/2010/main" val="41137769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457200" y="152400"/>
            <a:ext cx="7543800" cy="685800"/>
          </a:xfrm>
          <a:noFill/>
        </p:spPr>
        <p:txBody>
          <a:bodyPr/>
          <a:lstStyle/>
          <a:p>
            <a:pPr eaLnBrk="1" hangingPunct="1"/>
            <a:r>
              <a:rPr lang="en-US"/>
              <a:t>Aberrations</a:t>
            </a:r>
            <a:endParaRPr lang="en-US" i="1"/>
          </a:p>
        </p:txBody>
      </p:sp>
      <p:sp>
        <p:nvSpPr>
          <p:cNvPr id="5123" name="Text Box 6"/>
          <p:cNvSpPr txBox="1">
            <a:spLocks noChangeArrowheads="1"/>
          </p:cNvSpPr>
          <p:nvPr/>
        </p:nvSpPr>
        <p:spPr bwMode="auto">
          <a:xfrm>
            <a:off x="1524000" y="2914650"/>
            <a:ext cx="6432550" cy="3397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en-US" b="1">
                <a:solidFill>
                  <a:srgbClr val="FF0000"/>
                </a:solidFill>
              </a:rPr>
              <a:t>Not paraxial</a:t>
            </a:r>
            <a:r>
              <a:rPr lang="en-US">
                <a:solidFill>
                  <a:srgbClr val="FF0000"/>
                </a:solidFill>
              </a:rPr>
              <a:t> (nearly parallel to optical axis, but not close to it)</a:t>
            </a:r>
          </a:p>
        </p:txBody>
      </p:sp>
      <p:grpSp>
        <p:nvGrpSpPr>
          <p:cNvPr id="5124" name="Group 7"/>
          <p:cNvGrpSpPr>
            <a:grpSpLocks/>
          </p:cNvGrpSpPr>
          <p:nvPr/>
        </p:nvGrpSpPr>
        <p:grpSpPr bwMode="auto">
          <a:xfrm>
            <a:off x="3581400" y="1349375"/>
            <a:ext cx="1752600" cy="1524000"/>
            <a:chOff x="2832" y="1728"/>
            <a:chExt cx="1104" cy="960"/>
          </a:xfrm>
        </p:grpSpPr>
        <p:sp>
          <p:nvSpPr>
            <p:cNvPr id="5140" name="Oval 8"/>
            <p:cNvSpPr>
              <a:spLocks noChangeArrowheads="1"/>
            </p:cNvSpPr>
            <p:nvPr/>
          </p:nvSpPr>
          <p:spPr bwMode="auto">
            <a:xfrm>
              <a:off x="2928" y="1728"/>
              <a:ext cx="1008" cy="96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1" name="Oval 9"/>
            <p:cNvSpPr>
              <a:spLocks noChangeArrowheads="1"/>
            </p:cNvSpPr>
            <p:nvPr/>
          </p:nvSpPr>
          <p:spPr bwMode="auto">
            <a:xfrm>
              <a:off x="2832" y="1872"/>
              <a:ext cx="624" cy="624"/>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2" name="AutoShape 10"/>
            <p:cNvSpPr>
              <a:spLocks noChangeArrowheads="1"/>
            </p:cNvSpPr>
            <p:nvPr/>
          </p:nvSpPr>
          <p:spPr bwMode="auto">
            <a:xfrm rot="19872917" flipH="1">
              <a:off x="3120" y="1776"/>
              <a:ext cx="384" cy="576"/>
            </a:xfrm>
            <a:prstGeom prst="moon">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3" name="AutoShape 11"/>
            <p:cNvSpPr>
              <a:spLocks noChangeArrowheads="1"/>
            </p:cNvSpPr>
            <p:nvPr/>
          </p:nvSpPr>
          <p:spPr bwMode="auto">
            <a:xfrm rot="2124722" flipH="1">
              <a:off x="3120" y="2064"/>
              <a:ext cx="384" cy="576"/>
            </a:xfrm>
            <a:prstGeom prst="moon">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5" name="Line 12"/>
          <p:cNvSpPr>
            <a:spLocks noChangeShapeType="1"/>
          </p:cNvSpPr>
          <p:nvPr/>
        </p:nvSpPr>
        <p:spPr bwMode="auto">
          <a:xfrm flipH="1">
            <a:off x="1676400" y="2111375"/>
            <a:ext cx="4724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6" name="Text Box 13"/>
          <p:cNvSpPr txBox="1">
            <a:spLocks noChangeArrowheads="1"/>
          </p:cNvSpPr>
          <p:nvPr/>
        </p:nvSpPr>
        <p:spPr bwMode="auto">
          <a:xfrm>
            <a:off x="5562600" y="1806575"/>
            <a:ext cx="73660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10000"/>
              </a:lnSpc>
            </a:pPr>
            <a:r>
              <a:rPr lang="en-US" sz="1400" i="1"/>
              <a:t>Optical</a:t>
            </a:r>
          </a:p>
          <a:p>
            <a:pPr algn="ctr" eaLnBrk="1" hangingPunct="1">
              <a:lnSpc>
                <a:spcPct val="110000"/>
              </a:lnSpc>
            </a:pPr>
            <a:r>
              <a:rPr lang="en-US" sz="1400" i="1"/>
              <a:t>axis</a:t>
            </a:r>
          </a:p>
        </p:txBody>
      </p:sp>
      <p:sp>
        <p:nvSpPr>
          <p:cNvPr id="5127" name="Line 14"/>
          <p:cNvSpPr>
            <a:spLocks noChangeShapeType="1"/>
          </p:cNvSpPr>
          <p:nvPr/>
        </p:nvSpPr>
        <p:spPr bwMode="auto">
          <a:xfrm flipV="1">
            <a:off x="1371600" y="1882775"/>
            <a:ext cx="3048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8" name="Line 15"/>
          <p:cNvSpPr>
            <a:spLocks noChangeShapeType="1"/>
          </p:cNvSpPr>
          <p:nvPr/>
        </p:nvSpPr>
        <p:spPr bwMode="auto">
          <a:xfrm>
            <a:off x="1371600" y="2111375"/>
            <a:ext cx="3810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9" name="Line 16"/>
          <p:cNvSpPr>
            <a:spLocks noChangeShapeType="1"/>
          </p:cNvSpPr>
          <p:nvPr/>
        </p:nvSpPr>
        <p:spPr bwMode="auto">
          <a:xfrm flipV="1">
            <a:off x="1752600" y="2187575"/>
            <a:ext cx="1828800" cy="1524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0" name="Line 17"/>
          <p:cNvSpPr>
            <a:spLocks noChangeShapeType="1"/>
          </p:cNvSpPr>
          <p:nvPr/>
        </p:nvSpPr>
        <p:spPr bwMode="auto">
          <a:xfrm>
            <a:off x="1752600" y="1882775"/>
            <a:ext cx="1828800" cy="1524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1" name="Line 18"/>
          <p:cNvSpPr>
            <a:spLocks noChangeShapeType="1"/>
          </p:cNvSpPr>
          <p:nvPr/>
        </p:nvSpPr>
        <p:spPr bwMode="auto">
          <a:xfrm>
            <a:off x="1981200" y="1120775"/>
            <a:ext cx="1600200" cy="838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2" name="Line 19"/>
          <p:cNvSpPr>
            <a:spLocks noChangeShapeType="1"/>
          </p:cNvSpPr>
          <p:nvPr/>
        </p:nvSpPr>
        <p:spPr bwMode="auto">
          <a:xfrm flipV="1">
            <a:off x="1905000" y="2492375"/>
            <a:ext cx="1828800" cy="152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3" name="Text Box 20"/>
          <p:cNvSpPr txBox="1">
            <a:spLocks noChangeArrowheads="1"/>
          </p:cNvSpPr>
          <p:nvPr/>
        </p:nvSpPr>
        <p:spPr bwMode="auto">
          <a:xfrm>
            <a:off x="228600" y="1958975"/>
            <a:ext cx="11207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i="1">
                <a:solidFill>
                  <a:srgbClr val="0000FF"/>
                </a:solidFill>
              </a:rPr>
              <a:t>Paraxial rays</a:t>
            </a:r>
          </a:p>
        </p:txBody>
      </p:sp>
      <p:sp>
        <p:nvSpPr>
          <p:cNvPr id="5134" name="Line 21"/>
          <p:cNvSpPr>
            <a:spLocks noChangeShapeType="1"/>
          </p:cNvSpPr>
          <p:nvPr/>
        </p:nvSpPr>
        <p:spPr bwMode="auto">
          <a:xfrm flipV="1">
            <a:off x="1981200" y="2644775"/>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5" name="Text Box 22"/>
          <p:cNvSpPr txBox="1">
            <a:spLocks noChangeArrowheads="1"/>
          </p:cNvSpPr>
          <p:nvPr/>
        </p:nvSpPr>
        <p:spPr bwMode="auto">
          <a:xfrm>
            <a:off x="3133725" y="1349375"/>
            <a:ext cx="17399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i="1"/>
              <a:t>n</a:t>
            </a:r>
            <a:r>
              <a:rPr lang="en-US" sz="1000" baseline="-25000"/>
              <a:t>i</a:t>
            </a:r>
            <a:r>
              <a:rPr lang="en-US" sz="1000"/>
              <a:t> = 1.0                   </a:t>
            </a:r>
            <a:r>
              <a:rPr lang="en-US" sz="1000" i="1"/>
              <a:t>n</a:t>
            </a:r>
            <a:r>
              <a:rPr lang="en-US" sz="1000" baseline="-25000"/>
              <a:t>t</a:t>
            </a:r>
            <a:r>
              <a:rPr lang="en-US" sz="1000"/>
              <a:t> = 1.34</a:t>
            </a:r>
          </a:p>
        </p:txBody>
      </p:sp>
      <p:sp>
        <p:nvSpPr>
          <p:cNvPr id="5136" name="Line 23"/>
          <p:cNvSpPr>
            <a:spLocks noChangeShapeType="1"/>
          </p:cNvSpPr>
          <p:nvPr/>
        </p:nvSpPr>
        <p:spPr bwMode="auto">
          <a:xfrm flipH="1">
            <a:off x="2895600" y="1120775"/>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7" name="Text Box 24"/>
          <p:cNvSpPr txBox="1">
            <a:spLocks noChangeArrowheads="1"/>
          </p:cNvSpPr>
          <p:nvPr/>
        </p:nvSpPr>
        <p:spPr bwMode="auto">
          <a:xfrm>
            <a:off x="3092450" y="803275"/>
            <a:ext cx="5746750" cy="3397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en-US" b="1">
                <a:solidFill>
                  <a:srgbClr val="FF0000"/>
                </a:solidFill>
              </a:rPr>
              <a:t>Not paraxial</a:t>
            </a:r>
            <a:r>
              <a:rPr lang="en-US">
                <a:solidFill>
                  <a:srgbClr val="FF0000"/>
                </a:solidFill>
              </a:rPr>
              <a:t> (close to optical axis, but not parallel to it)</a:t>
            </a:r>
          </a:p>
        </p:txBody>
      </p:sp>
      <p:sp>
        <p:nvSpPr>
          <p:cNvPr id="5138" name="Text Box 45"/>
          <p:cNvSpPr txBox="1">
            <a:spLocks noChangeArrowheads="1"/>
          </p:cNvSpPr>
          <p:nvPr/>
        </p:nvSpPr>
        <p:spPr bwMode="auto">
          <a:xfrm>
            <a:off x="107950" y="3482975"/>
            <a:ext cx="8972550" cy="587375"/>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en-US"/>
              <a:t>When dealing with refraction at a curved surface, we work only with the </a:t>
            </a:r>
            <a:r>
              <a:rPr lang="en-US" b="1" i="1">
                <a:solidFill>
                  <a:srgbClr val="0000FF"/>
                </a:solidFill>
              </a:rPr>
              <a:t>paraxial rays: </a:t>
            </a:r>
          </a:p>
          <a:p>
            <a:pPr eaLnBrk="1" hangingPunct="1">
              <a:lnSpc>
                <a:spcPct val="90000"/>
              </a:lnSpc>
            </a:pPr>
            <a:r>
              <a:rPr lang="en-US" i="1"/>
              <a:t>Those that are both </a:t>
            </a:r>
            <a:r>
              <a:rPr lang="en-US" b="1" i="1"/>
              <a:t>close to the </a:t>
            </a:r>
            <a:r>
              <a:rPr lang="en-US" b="1" i="1" u="sng">
                <a:solidFill>
                  <a:srgbClr val="0000FF"/>
                </a:solidFill>
              </a:rPr>
              <a:t>optical axis</a:t>
            </a:r>
            <a:r>
              <a:rPr lang="en-US" i="1"/>
              <a:t> and </a:t>
            </a:r>
            <a:r>
              <a:rPr lang="en-US" b="1" i="1"/>
              <a:t>nearly parallel to it.</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38</a:t>
            </a:fld>
            <a:endParaRPr lang="en-US" altLang="en-US"/>
          </a:p>
        </p:txBody>
      </p:sp>
      <p:sp>
        <p:nvSpPr>
          <p:cNvPr id="3" name="TextBox 2"/>
          <p:cNvSpPr txBox="1"/>
          <p:nvPr/>
        </p:nvSpPr>
        <p:spPr>
          <a:xfrm>
            <a:off x="622829" y="4785127"/>
            <a:ext cx="7835371" cy="1384995"/>
          </a:xfrm>
          <a:prstGeom prst="rect">
            <a:avLst/>
          </a:prstGeom>
          <a:noFill/>
        </p:spPr>
        <p:txBody>
          <a:bodyPr wrap="square" rtlCol="0">
            <a:spAutoFit/>
          </a:bodyPr>
          <a:lstStyle/>
          <a:p>
            <a:pPr eaLnBrk="1" hangingPunct="1"/>
            <a:r>
              <a:rPr lang="en-US" sz="2800" i="1" dirty="0">
                <a:solidFill>
                  <a:schemeClr val="bg2">
                    <a:lumMod val="50000"/>
                  </a:schemeClr>
                </a:solidFill>
              </a:rPr>
              <a:t>(The above was presented first in the slide-set </a:t>
            </a:r>
            <a:r>
              <a:rPr lang="en-US" sz="2800" dirty="0">
                <a:solidFill>
                  <a:schemeClr val="bg2">
                    <a:lumMod val="50000"/>
                  </a:schemeClr>
                </a:solidFill>
              </a:rPr>
              <a:t>Basic Optics, </a:t>
            </a:r>
            <a:r>
              <a:rPr lang="en-US" sz="2800" i="1" dirty="0">
                <a:solidFill>
                  <a:schemeClr val="bg2">
                    <a:lumMod val="50000"/>
                  </a:schemeClr>
                </a:solidFill>
              </a:rPr>
              <a:t>Chapter 17. If you have no idea what it’s about, consider reviewing that chapter.)</a:t>
            </a:r>
            <a:endParaRPr lang="en-US" sz="2800" i="1" dirty="0"/>
          </a:p>
        </p:txBody>
      </p:sp>
    </p:spTree>
    <p:extLst>
      <p:ext uri="{BB962C8B-B14F-4D97-AF65-F5344CB8AC3E}">
        <p14:creationId xmlns:p14="http://schemas.microsoft.com/office/powerpoint/2010/main" val="8593470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457200" y="152400"/>
            <a:ext cx="7543800" cy="685800"/>
          </a:xfrm>
          <a:noFill/>
        </p:spPr>
        <p:txBody>
          <a:bodyPr/>
          <a:lstStyle/>
          <a:p>
            <a:pPr eaLnBrk="1" hangingPunct="1"/>
            <a:r>
              <a:rPr lang="en-US"/>
              <a:t>Aberrations</a:t>
            </a:r>
            <a:endParaRPr lang="en-US" i="1"/>
          </a:p>
        </p:txBody>
      </p:sp>
      <p:sp>
        <p:nvSpPr>
          <p:cNvPr id="5123" name="Text Box 6"/>
          <p:cNvSpPr txBox="1">
            <a:spLocks noChangeArrowheads="1"/>
          </p:cNvSpPr>
          <p:nvPr/>
        </p:nvSpPr>
        <p:spPr bwMode="auto">
          <a:xfrm>
            <a:off x="1524000" y="2914650"/>
            <a:ext cx="6432550" cy="3397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en-US" b="1">
                <a:solidFill>
                  <a:srgbClr val="FF0000"/>
                </a:solidFill>
              </a:rPr>
              <a:t>Not paraxial</a:t>
            </a:r>
            <a:r>
              <a:rPr lang="en-US">
                <a:solidFill>
                  <a:srgbClr val="FF0000"/>
                </a:solidFill>
              </a:rPr>
              <a:t> (nearly parallel to optical axis, but not close to it)</a:t>
            </a:r>
          </a:p>
        </p:txBody>
      </p:sp>
      <p:grpSp>
        <p:nvGrpSpPr>
          <p:cNvPr id="5124" name="Group 7"/>
          <p:cNvGrpSpPr>
            <a:grpSpLocks/>
          </p:cNvGrpSpPr>
          <p:nvPr/>
        </p:nvGrpSpPr>
        <p:grpSpPr bwMode="auto">
          <a:xfrm>
            <a:off x="3581400" y="1349375"/>
            <a:ext cx="1752600" cy="1524000"/>
            <a:chOff x="2832" y="1728"/>
            <a:chExt cx="1104" cy="960"/>
          </a:xfrm>
        </p:grpSpPr>
        <p:sp>
          <p:nvSpPr>
            <p:cNvPr id="5140" name="Oval 8"/>
            <p:cNvSpPr>
              <a:spLocks noChangeArrowheads="1"/>
            </p:cNvSpPr>
            <p:nvPr/>
          </p:nvSpPr>
          <p:spPr bwMode="auto">
            <a:xfrm>
              <a:off x="2928" y="1728"/>
              <a:ext cx="1008" cy="96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1" name="Oval 9"/>
            <p:cNvSpPr>
              <a:spLocks noChangeArrowheads="1"/>
            </p:cNvSpPr>
            <p:nvPr/>
          </p:nvSpPr>
          <p:spPr bwMode="auto">
            <a:xfrm>
              <a:off x="2832" y="1872"/>
              <a:ext cx="624" cy="624"/>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2" name="AutoShape 10"/>
            <p:cNvSpPr>
              <a:spLocks noChangeArrowheads="1"/>
            </p:cNvSpPr>
            <p:nvPr/>
          </p:nvSpPr>
          <p:spPr bwMode="auto">
            <a:xfrm rot="19872917" flipH="1">
              <a:off x="3120" y="1776"/>
              <a:ext cx="384" cy="576"/>
            </a:xfrm>
            <a:prstGeom prst="moon">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3" name="AutoShape 11"/>
            <p:cNvSpPr>
              <a:spLocks noChangeArrowheads="1"/>
            </p:cNvSpPr>
            <p:nvPr/>
          </p:nvSpPr>
          <p:spPr bwMode="auto">
            <a:xfrm rot="2124722" flipH="1">
              <a:off x="3120" y="2064"/>
              <a:ext cx="384" cy="576"/>
            </a:xfrm>
            <a:prstGeom prst="moon">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5" name="Line 12"/>
          <p:cNvSpPr>
            <a:spLocks noChangeShapeType="1"/>
          </p:cNvSpPr>
          <p:nvPr/>
        </p:nvSpPr>
        <p:spPr bwMode="auto">
          <a:xfrm flipH="1">
            <a:off x="1676400" y="2111375"/>
            <a:ext cx="4724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6" name="Text Box 13"/>
          <p:cNvSpPr txBox="1">
            <a:spLocks noChangeArrowheads="1"/>
          </p:cNvSpPr>
          <p:nvPr/>
        </p:nvSpPr>
        <p:spPr bwMode="auto">
          <a:xfrm>
            <a:off x="5562600" y="1806575"/>
            <a:ext cx="73660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10000"/>
              </a:lnSpc>
            </a:pPr>
            <a:r>
              <a:rPr lang="en-US" sz="1400" i="1"/>
              <a:t>Optical</a:t>
            </a:r>
          </a:p>
          <a:p>
            <a:pPr algn="ctr" eaLnBrk="1" hangingPunct="1">
              <a:lnSpc>
                <a:spcPct val="110000"/>
              </a:lnSpc>
            </a:pPr>
            <a:r>
              <a:rPr lang="en-US" sz="1400" i="1"/>
              <a:t>axis</a:t>
            </a:r>
          </a:p>
        </p:txBody>
      </p:sp>
      <p:sp>
        <p:nvSpPr>
          <p:cNvPr id="5127" name="Line 14"/>
          <p:cNvSpPr>
            <a:spLocks noChangeShapeType="1"/>
          </p:cNvSpPr>
          <p:nvPr/>
        </p:nvSpPr>
        <p:spPr bwMode="auto">
          <a:xfrm flipV="1">
            <a:off x="1371600" y="1882775"/>
            <a:ext cx="3048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8" name="Line 15"/>
          <p:cNvSpPr>
            <a:spLocks noChangeShapeType="1"/>
          </p:cNvSpPr>
          <p:nvPr/>
        </p:nvSpPr>
        <p:spPr bwMode="auto">
          <a:xfrm>
            <a:off x="1371600" y="2111375"/>
            <a:ext cx="3810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9" name="Line 16"/>
          <p:cNvSpPr>
            <a:spLocks noChangeShapeType="1"/>
          </p:cNvSpPr>
          <p:nvPr/>
        </p:nvSpPr>
        <p:spPr bwMode="auto">
          <a:xfrm flipV="1">
            <a:off x="1752600" y="2187575"/>
            <a:ext cx="1828800" cy="1524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0" name="Line 17"/>
          <p:cNvSpPr>
            <a:spLocks noChangeShapeType="1"/>
          </p:cNvSpPr>
          <p:nvPr/>
        </p:nvSpPr>
        <p:spPr bwMode="auto">
          <a:xfrm>
            <a:off x="1752600" y="1882775"/>
            <a:ext cx="1828800" cy="1524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1" name="Line 18"/>
          <p:cNvSpPr>
            <a:spLocks noChangeShapeType="1"/>
          </p:cNvSpPr>
          <p:nvPr/>
        </p:nvSpPr>
        <p:spPr bwMode="auto">
          <a:xfrm>
            <a:off x="1981200" y="1120775"/>
            <a:ext cx="1600200" cy="838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2" name="Line 19"/>
          <p:cNvSpPr>
            <a:spLocks noChangeShapeType="1"/>
          </p:cNvSpPr>
          <p:nvPr/>
        </p:nvSpPr>
        <p:spPr bwMode="auto">
          <a:xfrm flipV="1">
            <a:off x="1905000" y="2492375"/>
            <a:ext cx="1828800" cy="152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3" name="Text Box 20"/>
          <p:cNvSpPr txBox="1">
            <a:spLocks noChangeArrowheads="1"/>
          </p:cNvSpPr>
          <p:nvPr/>
        </p:nvSpPr>
        <p:spPr bwMode="auto">
          <a:xfrm>
            <a:off x="228600" y="1958975"/>
            <a:ext cx="11207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i="1">
                <a:solidFill>
                  <a:srgbClr val="0000FF"/>
                </a:solidFill>
              </a:rPr>
              <a:t>Paraxial rays</a:t>
            </a:r>
          </a:p>
        </p:txBody>
      </p:sp>
      <p:sp>
        <p:nvSpPr>
          <p:cNvPr id="5134" name="Line 21"/>
          <p:cNvSpPr>
            <a:spLocks noChangeShapeType="1"/>
          </p:cNvSpPr>
          <p:nvPr/>
        </p:nvSpPr>
        <p:spPr bwMode="auto">
          <a:xfrm flipV="1">
            <a:off x="1981200" y="2644775"/>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5" name="Text Box 22"/>
          <p:cNvSpPr txBox="1">
            <a:spLocks noChangeArrowheads="1"/>
          </p:cNvSpPr>
          <p:nvPr/>
        </p:nvSpPr>
        <p:spPr bwMode="auto">
          <a:xfrm>
            <a:off x="3133725" y="1349375"/>
            <a:ext cx="17399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i="1"/>
              <a:t>n</a:t>
            </a:r>
            <a:r>
              <a:rPr lang="en-US" sz="1000" baseline="-25000"/>
              <a:t>i</a:t>
            </a:r>
            <a:r>
              <a:rPr lang="en-US" sz="1000"/>
              <a:t> = 1.0                   </a:t>
            </a:r>
            <a:r>
              <a:rPr lang="en-US" sz="1000" i="1"/>
              <a:t>n</a:t>
            </a:r>
            <a:r>
              <a:rPr lang="en-US" sz="1000" baseline="-25000"/>
              <a:t>t</a:t>
            </a:r>
            <a:r>
              <a:rPr lang="en-US" sz="1000"/>
              <a:t> = 1.34</a:t>
            </a:r>
          </a:p>
        </p:txBody>
      </p:sp>
      <p:sp>
        <p:nvSpPr>
          <p:cNvPr id="5136" name="Line 23"/>
          <p:cNvSpPr>
            <a:spLocks noChangeShapeType="1"/>
          </p:cNvSpPr>
          <p:nvPr/>
        </p:nvSpPr>
        <p:spPr bwMode="auto">
          <a:xfrm flipH="1">
            <a:off x="2895600" y="1120775"/>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7" name="Text Box 24"/>
          <p:cNvSpPr txBox="1">
            <a:spLocks noChangeArrowheads="1"/>
          </p:cNvSpPr>
          <p:nvPr/>
        </p:nvSpPr>
        <p:spPr bwMode="auto">
          <a:xfrm>
            <a:off x="3092450" y="803275"/>
            <a:ext cx="5746750" cy="3397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en-US" b="1">
                <a:solidFill>
                  <a:srgbClr val="FF0000"/>
                </a:solidFill>
              </a:rPr>
              <a:t>Not paraxial</a:t>
            </a:r>
            <a:r>
              <a:rPr lang="en-US">
                <a:solidFill>
                  <a:srgbClr val="FF0000"/>
                </a:solidFill>
              </a:rPr>
              <a:t> (close to optical axis, but not parallel to it)</a:t>
            </a:r>
          </a:p>
        </p:txBody>
      </p:sp>
      <p:sp>
        <p:nvSpPr>
          <p:cNvPr id="5138" name="Text Box 45"/>
          <p:cNvSpPr txBox="1">
            <a:spLocks noChangeArrowheads="1"/>
          </p:cNvSpPr>
          <p:nvPr/>
        </p:nvSpPr>
        <p:spPr bwMode="auto">
          <a:xfrm>
            <a:off x="107950" y="3482975"/>
            <a:ext cx="8972550" cy="587375"/>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en-US"/>
              <a:t>When dealing with refraction at a curved surface, we work only with the </a:t>
            </a:r>
            <a:r>
              <a:rPr lang="en-US" b="1" i="1">
                <a:solidFill>
                  <a:srgbClr val="0000FF"/>
                </a:solidFill>
              </a:rPr>
              <a:t>paraxial rays: </a:t>
            </a:r>
          </a:p>
          <a:p>
            <a:pPr eaLnBrk="1" hangingPunct="1">
              <a:lnSpc>
                <a:spcPct val="90000"/>
              </a:lnSpc>
            </a:pPr>
            <a:r>
              <a:rPr lang="en-US" i="1"/>
              <a:t>Those that are both </a:t>
            </a:r>
            <a:r>
              <a:rPr lang="en-US" b="1" i="1"/>
              <a:t>close to the </a:t>
            </a:r>
            <a:r>
              <a:rPr lang="en-US" b="1" i="1" u="sng">
                <a:solidFill>
                  <a:srgbClr val="0000FF"/>
                </a:solidFill>
              </a:rPr>
              <a:t>optical axis</a:t>
            </a:r>
            <a:r>
              <a:rPr lang="en-US" i="1"/>
              <a:t> and </a:t>
            </a:r>
            <a:r>
              <a:rPr lang="en-US" b="1" i="1"/>
              <a:t>nearly parallel to it.</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39</a:t>
            </a:fld>
            <a:endParaRPr lang="en-US" altLang="en-US"/>
          </a:p>
        </p:txBody>
      </p:sp>
      <p:sp>
        <p:nvSpPr>
          <p:cNvPr id="27" name="Text Box 46"/>
          <p:cNvSpPr txBox="1">
            <a:spLocks noChangeArrowheads="1"/>
          </p:cNvSpPr>
          <p:nvPr/>
        </p:nvSpPr>
        <p:spPr bwMode="auto">
          <a:xfrm>
            <a:off x="381000" y="4267200"/>
            <a:ext cx="8418495" cy="101566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dirty="0">
                <a:solidFill>
                  <a:schemeClr val="bg1"/>
                </a:solidFill>
              </a:rPr>
              <a:t>Until now, we have focused exclusively on the optics of paraxial rays. But to understand higher-order aberrations, we have to consider the optics of </a:t>
            </a:r>
            <a:r>
              <a:rPr lang="en-US" sz="2000" dirty="0" err="1">
                <a:solidFill>
                  <a:srgbClr val="FFC000"/>
                </a:solidFill>
              </a:rPr>
              <a:t>nonparaxial</a:t>
            </a:r>
            <a:r>
              <a:rPr lang="en-US" sz="2000" dirty="0">
                <a:solidFill>
                  <a:srgbClr val="FFC000"/>
                </a:solidFill>
              </a:rPr>
              <a:t> </a:t>
            </a:r>
            <a:r>
              <a:rPr lang="en-US" sz="2000" dirty="0">
                <a:solidFill>
                  <a:schemeClr val="bg1"/>
                </a:solidFill>
              </a:rPr>
              <a:t>rays.</a:t>
            </a:r>
            <a:endParaRPr lang="en-US" sz="2000" b="1" i="1" dirty="0">
              <a:solidFill>
                <a:srgbClr val="0000FF"/>
              </a:solidFill>
            </a:endParaRPr>
          </a:p>
        </p:txBody>
      </p:sp>
    </p:spTree>
    <p:extLst>
      <p:ext uri="{BB962C8B-B14F-4D97-AF65-F5344CB8AC3E}">
        <p14:creationId xmlns:p14="http://schemas.microsoft.com/office/powerpoint/2010/main" val="2950002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35F9F4-A710-B3B2-3F93-C57A42779524}"/>
              </a:ext>
            </a:extLst>
          </p:cNvPr>
          <p:cNvSpPr/>
          <p:nvPr/>
        </p:nvSpPr>
        <p:spPr>
          <a:xfrm>
            <a:off x="3886200" y="3124200"/>
            <a:ext cx="4495800" cy="4572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4DA26BC-1D9B-22D0-D847-3FCD2BE88E89}"/>
              </a:ext>
            </a:extLst>
          </p:cNvPr>
          <p:cNvSpPr/>
          <p:nvPr/>
        </p:nvSpPr>
        <p:spPr>
          <a:xfrm>
            <a:off x="762000" y="3581400"/>
            <a:ext cx="1143000" cy="4572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3"/>
          <p:cNvSpPr>
            <a:spLocks noGrp="1" noChangeArrowheads="1"/>
          </p:cNvSpPr>
          <p:nvPr>
            <p:ph type="body" idx="1"/>
          </p:nvPr>
        </p:nvSpPr>
        <p:spPr>
          <a:xfrm>
            <a:off x="381000" y="1143000"/>
            <a:ext cx="8229600" cy="5638800"/>
          </a:xfrm>
        </p:spPr>
        <p:txBody>
          <a:bodyPr/>
          <a:lstStyle/>
          <a:p>
            <a:pPr eaLnBrk="1" hangingPunct="1"/>
            <a:r>
              <a:rPr lang="en-US" i="1" dirty="0">
                <a:solidFill>
                  <a:schemeClr val="bg1">
                    <a:lumMod val="75000"/>
                  </a:schemeClr>
                </a:solidFill>
              </a:rPr>
              <a:t>Aberrations</a:t>
            </a:r>
            <a:r>
              <a:rPr lang="en-US" dirty="0">
                <a:solidFill>
                  <a:schemeClr val="bg1">
                    <a:lumMod val="75000"/>
                  </a:schemeClr>
                </a:solidFill>
              </a:rPr>
              <a:t> are phenomena that degrade   the quality of the image formed by an optical system</a:t>
            </a:r>
          </a:p>
          <a:p>
            <a:pPr eaLnBrk="1" hangingPunct="1"/>
            <a:r>
              <a:rPr lang="en-US" dirty="0">
                <a:solidFill>
                  <a:schemeClr val="bg1">
                    <a:lumMod val="75000"/>
                  </a:schemeClr>
                </a:solidFill>
              </a:rPr>
              <a:t>Degradation results when light rays from a given object-point fail to form a single image-point</a:t>
            </a:r>
          </a:p>
          <a:p>
            <a:pPr eaLnBrk="1" hangingPunct="1"/>
            <a:r>
              <a:rPr lang="en-US" i="1" dirty="0">
                <a:solidFill>
                  <a:srgbClr val="0000FF"/>
                </a:solidFill>
              </a:rPr>
              <a:t>It’s important to recognize that aberrations are the rule, not the exception</a:t>
            </a:r>
          </a:p>
          <a:p>
            <a:pPr lvl="1" eaLnBrk="1" hangingPunct="1"/>
            <a:r>
              <a:rPr lang="en-US" dirty="0"/>
              <a:t>Aberration-free vision essentially never occurs</a:t>
            </a:r>
          </a:p>
        </p:txBody>
      </p:sp>
      <p:sp>
        <p:nvSpPr>
          <p:cNvPr id="4099" name="Rectangle 4"/>
          <p:cNvSpPr>
            <a:spLocks noGrp="1" noChangeArrowheads="1"/>
          </p:cNvSpPr>
          <p:nvPr>
            <p:ph type="title"/>
          </p:nvPr>
        </p:nvSpPr>
        <p:spPr>
          <a:xfrm>
            <a:off x="457200" y="152400"/>
            <a:ext cx="7543800" cy="685800"/>
          </a:xfrm>
          <a:noFill/>
        </p:spPr>
        <p:txBody>
          <a:bodyPr/>
          <a:lstStyle/>
          <a:p>
            <a:pPr eaLnBrk="1" hangingPunct="1"/>
            <a:r>
              <a:rPr lang="en-US"/>
              <a:t>Aberrations</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4</a:t>
            </a:fld>
            <a:endParaRPr lang="en-US" altLang="en-US"/>
          </a:p>
        </p:txBody>
      </p:sp>
    </p:spTree>
    <p:extLst>
      <p:ext uri="{BB962C8B-B14F-4D97-AF65-F5344CB8AC3E}">
        <p14:creationId xmlns:p14="http://schemas.microsoft.com/office/powerpoint/2010/main" val="37485690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457200" y="152400"/>
            <a:ext cx="7543800" cy="685800"/>
          </a:xfrm>
          <a:noFill/>
        </p:spPr>
        <p:txBody>
          <a:bodyPr/>
          <a:lstStyle/>
          <a:p>
            <a:pPr eaLnBrk="1" hangingPunct="1"/>
            <a:r>
              <a:rPr lang="en-US"/>
              <a:t>Aberrations</a:t>
            </a:r>
            <a:endParaRPr lang="en-US" i="1"/>
          </a:p>
        </p:txBody>
      </p:sp>
      <p:sp>
        <p:nvSpPr>
          <p:cNvPr id="5123" name="Text Box 6"/>
          <p:cNvSpPr txBox="1">
            <a:spLocks noChangeArrowheads="1"/>
          </p:cNvSpPr>
          <p:nvPr/>
        </p:nvSpPr>
        <p:spPr bwMode="auto">
          <a:xfrm>
            <a:off x="1524000" y="2914650"/>
            <a:ext cx="6432550" cy="3397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en-US" b="1">
                <a:solidFill>
                  <a:srgbClr val="FF0000"/>
                </a:solidFill>
              </a:rPr>
              <a:t>Not paraxial</a:t>
            </a:r>
            <a:r>
              <a:rPr lang="en-US">
                <a:solidFill>
                  <a:srgbClr val="FF0000"/>
                </a:solidFill>
              </a:rPr>
              <a:t> (nearly parallel to optical axis, but not close to it)</a:t>
            </a:r>
          </a:p>
        </p:txBody>
      </p:sp>
      <p:grpSp>
        <p:nvGrpSpPr>
          <p:cNvPr id="5124" name="Group 7"/>
          <p:cNvGrpSpPr>
            <a:grpSpLocks/>
          </p:cNvGrpSpPr>
          <p:nvPr/>
        </p:nvGrpSpPr>
        <p:grpSpPr bwMode="auto">
          <a:xfrm>
            <a:off x="3581400" y="1349375"/>
            <a:ext cx="1752600" cy="1524000"/>
            <a:chOff x="2832" y="1728"/>
            <a:chExt cx="1104" cy="960"/>
          </a:xfrm>
        </p:grpSpPr>
        <p:sp>
          <p:nvSpPr>
            <p:cNvPr id="5140" name="Oval 8"/>
            <p:cNvSpPr>
              <a:spLocks noChangeArrowheads="1"/>
            </p:cNvSpPr>
            <p:nvPr/>
          </p:nvSpPr>
          <p:spPr bwMode="auto">
            <a:xfrm>
              <a:off x="2928" y="1728"/>
              <a:ext cx="1008" cy="96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1" name="Oval 9"/>
            <p:cNvSpPr>
              <a:spLocks noChangeArrowheads="1"/>
            </p:cNvSpPr>
            <p:nvPr/>
          </p:nvSpPr>
          <p:spPr bwMode="auto">
            <a:xfrm>
              <a:off x="2832" y="1872"/>
              <a:ext cx="624" cy="624"/>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2" name="AutoShape 10"/>
            <p:cNvSpPr>
              <a:spLocks noChangeArrowheads="1"/>
            </p:cNvSpPr>
            <p:nvPr/>
          </p:nvSpPr>
          <p:spPr bwMode="auto">
            <a:xfrm rot="19872917" flipH="1">
              <a:off x="3120" y="1776"/>
              <a:ext cx="384" cy="576"/>
            </a:xfrm>
            <a:prstGeom prst="moon">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3" name="AutoShape 11"/>
            <p:cNvSpPr>
              <a:spLocks noChangeArrowheads="1"/>
            </p:cNvSpPr>
            <p:nvPr/>
          </p:nvSpPr>
          <p:spPr bwMode="auto">
            <a:xfrm rot="2124722" flipH="1">
              <a:off x="3120" y="2064"/>
              <a:ext cx="384" cy="576"/>
            </a:xfrm>
            <a:prstGeom prst="moon">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5" name="Line 12"/>
          <p:cNvSpPr>
            <a:spLocks noChangeShapeType="1"/>
          </p:cNvSpPr>
          <p:nvPr/>
        </p:nvSpPr>
        <p:spPr bwMode="auto">
          <a:xfrm flipH="1">
            <a:off x="1676400" y="2111375"/>
            <a:ext cx="4724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6" name="Text Box 13"/>
          <p:cNvSpPr txBox="1">
            <a:spLocks noChangeArrowheads="1"/>
          </p:cNvSpPr>
          <p:nvPr/>
        </p:nvSpPr>
        <p:spPr bwMode="auto">
          <a:xfrm>
            <a:off x="5562600" y="1806575"/>
            <a:ext cx="73660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10000"/>
              </a:lnSpc>
            </a:pPr>
            <a:r>
              <a:rPr lang="en-US" sz="1400" i="1"/>
              <a:t>Optical</a:t>
            </a:r>
          </a:p>
          <a:p>
            <a:pPr algn="ctr" eaLnBrk="1" hangingPunct="1">
              <a:lnSpc>
                <a:spcPct val="110000"/>
              </a:lnSpc>
            </a:pPr>
            <a:r>
              <a:rPr lang="en-US" sz="1400" i="1"/>
              <a:t>axis</a:t>
            </a:r>
          </a:p>
        </p:txBody>
      </p:sp>
      <p:sp>
        <p:nvSpPr>
          <p:cNvPr id="5127" name="Line 14"/>
          <p:cNvSpPr>
            <a:spLocks noChangeShapeType="1"/>
          </p:cNvSpPr>
          <p:nvPr/>
        </p:nvSpPr>
        <p:spPr bwMode="auto">
          <a:xfrm flipV="1">
            <a:off x="1371600" y="1882775"/>
            <a:ext cx="3048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8" name="Line 15"/>
          <p:cNvSpPr>
            <a:spLocks noChangeShapeType="1"/>
          </p:cNvSpPr>
          <p:nvPr/>
        </p:nvSpPr>
        <p:spPr bwMode="auto">
          <a:xfrm>
            <a:off x="1371600" y="2111375"/>
            <a:ext cx="3810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9" name="Line 16"/>
          <p:cNvSpPr>
            <a:spLocks noChangeShapeType="1"/>
          </p:cNvSpPr>
          <p:nvPr/>
        </p:nvSpPr>
        <p:spPr bwMode="auto">
          <a:xfrm flipV="1">
            <a:off x="1752600" y="2187575"/>
            <a:ext cx="1828800" cy="1524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0" name="Line 17"/>
          <p:cNvSpPr>
            <a:spLocks noChangeShapeType="1"/>
          </p:cNvSpPr>
          <p:nvPr/>
        </p:nvSpPr>
        <p:spPr bwMode="auto">
          <a:xfrm>
            <a:off x="1752600" y="1882775"/>
            <a:ext cx="1828800" cy="1524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1" name="Line 18"/>
          <p:cNvSpPr>
            <a:spLocks noChangeShapeType="1"/>
          </p:cNvSpPr>
          <p:nvPr/>
        </p:nvSpPr>
        <p:spPr bwMode="auto">
          <a:xfrm>
            <a:off x="1981200" y="1120775"/>
            <a:ext cx="1600200" cy="838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2" name="Line 19"/>
          <p:cNvSpPr>
            <a:spLocks noChangeShapeType="1"/>
          </p:cNvSpPr>
          <p:nvPr/>
        </p:nvSpPr>
        <p:spPr bwMode="auto">
          <a:xfrm flipV="1">
            <a:off x="1905000" y="2492375"/>
            <a:ext cx="1828800" cy="152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3" name="Text Box 20"/>
          <p:cNvSpPr txBox="1">
            <a:spLocks noChangeArrowheads="1"/>
          </p:cNvSpPr>
          <p:nvPr/>
        </p:nvSpPr>
        <p:spPr bwMode="auto">
          <a:xfrm>
            <a:off x="228600" y="1958975"/>
            <a:ext cx="11207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i="1">
                <a:solidFill>
                  <a:srgbClr val="0000FF"/>
                </a:solidFill>
              </a:rPr>
              <a:t>Paraxial rays</a:t>
            </a:r>
          </a:p>
        </p:txBody>
      </p:sp>
      <p:sp>
        <p:nvSpPr>
          <p:cNvPr id="5134" name="Line 21"/>
          <p:cNvSpPr>
            <a:spLocks noChangeShapeType="1"/>
          </p:cNvSpPr>
          <p:nvPr/>
        </p:nvSpPr>
        <p:spPr bwMode="auto">
          <a:xfrm flipV="1">
            <a:off x="1981200" y="2644775"/>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5" name="Text Box 22"/>
          <p:cNvSpPr txBox="1">
            <a:spLocks noChangeArrowheads="1"/>
          </p:cNvSpPr>
          <p:nvPr/>
        </p:nvSpPr>
        <p:spPr bwMode="auto">
          <a:xfrm>
            <a:off x="3133725" y="1349375"/>
            <a:ext cx="17399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i="1"/>
              <a:t>n</a:t>
            </a:r>
            <a:r>
              <a:rPr lang="en-US" sz="1000" baseline="-25000"/>
              <a:t>i</a:t>
            </a:r>
            <a:r>
              <a:rPr lang="en-US" sz="1000"/>
              <a:t> = 1.0                   </a:t>
            </a:r>
            <a:r>
              <a:rPr lang="en-US" sz="1000" i="1"/>
              <a:t>n</a:t>
            </a:r>
            <a:r>
              <a:rPr lang="en-US" sz="1000" baseline="-25000"/>
              <a:t>t</a:t>
            </a:r>
            <a:r>
              <a:rPr lang="en-US" sz="1000"/>
              <a:t> = 1.34</a:t>
            </a:r>
          </a:p>
        </p:txBody>
      </p:sp>
      <p:sp>
        <p:nvSpPr>
          <p:cNvPr id="5136" name="Line 23"/>
          <p:cNvSpPr>
            <a:spLocks noChangeShapeType="1"/>
          </p:cNvSpPr>
          <p:nvPr/>
        </p:nvSpPr>
        <p:spPr bwMode="auto">
          <a:xfrm flipH="1">
            <a:off x="2895600" y="1120775"/>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7" name="Text Box 24"/>
          <p:cNvSpPr txBox="1">
            <a:spLocks noChangeArrowheads="1"/>
          </p:cNvSpPr>
          <p:nvPr/>
        </p:nvSpPr>
        <p:spPr bwMode="auto">
          <a:xfrm>
            <a:off x="3092450" y="803275"/>
            <a:ext cx="5746750" cy="3397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en-US" b="1">
                <a:solidFill>
                  <a:srgbClr val="FF0000"/>
                </a:solidFill>
              </a:rPr>
              <a:t>Not paraxial</a:t>
            </a:r>
            <a:r>
              <a:rPr lang="en-US">
                <a:solidFill>
                  <a:srgbClr val="FF0000"/>
                </a:solidFill>
              </a:rPr>
              <a:t> (close to optical axis, but not parallel to it)</a:t>
            </a:r>
          </a:p>
        </p:txBody>
      </p:sp>
      <p:sp>
        <p:nvSpPr>
          <p:cNvPr id="5138" name="Text Box 45"/>
          <p:cNvSpPr txBox="1">
            <a:spLocks noChangeArrowheads="1"/>
          </p:cNvSpPr>
          <p:nvPr/>
        </p:nvSpPr>
        <p:spPr bwMode="auto">
          <a:xfrm>
            <a:off x="107950" y="3482975"/>
            <a:ext cx="8972550" cy="587375"/>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en-US"/>
              <a:t>When dealing with refraction at a curved surface, we work only with the </a:t>
            </a:r>
            <a:r>
              <a:rPr lang="en-US" b="1" i="1">
                <a:solidFill>
                  <a:srgbClr val="0000FF"/>
                </a:solidFill>
              </a:rPr>
              <a:t>paraxial rays: </a:t>
            </a:r>
          </a:p>
          <a:p>
            <a:pPr eaLnBrk="1" hangingPunct="1">
              <a:lnSpc>
                <a:spcPct val="90000"/>
              </a:lnSpc>
            </a:pPr>
            <a:r>
              <a:rPr lang="en-US" i="1"/>
              <a:t>Those that are both </a:t>
            </a:r>
            <a:r>
              <a:rPr lang="en-US" b="1" i="1"/>
              <a:t>close to the </a:t>
            </a:r>
            <a:r>
              <a:rPr lang="en-US" b="1" i="1" u="sng">
                <a:solidFill>
                  <a:srgbClr val="0000FF"/>
                </a:solidFill>
              </a:rPr>
              <a:t>optical axis</a:t>
            </a:r>
            <a:r>
              <a:rPr lang="en-US" i="1"/>
              <a:t> and </a:t>
            </a:r>
            <a:r>
              <a:rPr lang="en-US" b="1" i="1"/>
              <a:t>nearly parallel to it.</a:t>
            </a:r>
          </a:p>
        </p:txBody>
      </p:sp>
      <p:sp>
        <p:nvSpPr>
          <p:cNvPr id="5139" name="Text Box 46"/>
          <p:cNvSpPr txBox="1">
            <a:spLocks noChangeArrowheads="1"/>
          </p:cNvSpPr>
          <p:nvPr/>
        </p:nvSpPr>
        <p:spPr bwMode="auto">
          <a:xfrm>
            <a:off x="381000" y="4267200"/>
            <a:ext cx="8418495" cy="101566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dirty="0">
                <a:solidFill>
                  <a:schemeClr val="bg1"/>
                </a:solidFill>
              </a:rPr>
              <a:t>Until now, we have focused exclusively on the optics of paraxial rays. But to understand higher-order aberrations, we have to consider the optics of </a:t>
            </a:r>
            <a:r>
              <a:rPr lang="en-US" sz="2000" dirty="0" err="1">
                <a:solidFill>
                  <a:srgbClr val="FFC000"/>
                </a:solidFill>
              </a:rPr>
              <a:t>nonparaxial</a:t>
            </a:r>
            <a:r>
              <a:rPr lang="en-US" sz="2000" dirty="0">
                <a:solidFill>
                  <a:srgbClr val="FFC000"/>
                </a:solidFill>
              </a:rPr>
              <a:t> </a:t>
            </a:r>
            <a:r>
              <a:rPr lang="en-US" sz="2000" dirty="0">
                <a:solidFill>
                  <a:schemeClr val="bg1"/>
                </a:solidFill>
              </a:rPr>
              <a:t>rays.</a:t>
            </a:r>
            <a:endParaRPr lang="en-US" sz="2000" b="1" i="1" dirty="0">
              <a:solidFill>
                <a:srgbClr val="0000FF"/>
              </a:solidFill>
            </a:endParaRP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40</a:t>
            </a:fld>
            <a:endParaRPr lang="en-US" altLang="en-US"/>
          </a:p>
        </p:txBody>
      </p:sp>
      <p:sp>
        <p:nvSpPr>
          <p:cNvPr id="4" name="TextBox 3"/>
          <p:cNvSpPr txBox="1"/>
          <p:nvPr/>
        </p:nvSpPr>
        <p:spPr>
          <a:xfrm>
            <a:off x="762000" y="5532915"/>
            <a:ext cx="7677953" cy="1200329"/>
          </a:xfrm>
          <a:prstGeom prst="rect">
            <a:avLst/>
          </a:prstGeom>
          <a:noFill/>
        </p:spPr>
        <p:txBody>
          <a:bodyPr wrap="square" rtlCol="0">
            <a:spAutoFit/>
          </a:bodyPr>
          <a:lstStyle/>
          <a:p>
            <a:r>
              <a:rPr lang="en-US" sz="2400" dirty="0"/>
              <a:t>The clinically </a:t>
            </a:r>
            <a:r>
              <a:rPr lang="en-US" sz="2400" b="1" dirty="0"/>
              <a:t>most important</a:t>
            </a:r>
            <a:r>
              <a:rPr lang="en-US" sz="2400" dirty="0"/>
              <a:t> higher-order aberration stemming from </a:t>
            </a:r>
            <a:r>
              <a:rPr lang="en-US" sz="2400" dirty="0" err="1"/>
              <a:t>nonparaxial</a:t>
            </a:r>
            <a:r>
              <a:rPr lang="en-US" sz="2400" dirty="0"/>
              <a:t> rays is </a:t>
            </a:r>
            <a:r>
              <a:rPr lang="en-US" sz="2400" i="1" dirty="0">
                <a:solidFill>
                  <a:srgbClr val="0000FF"/>
                </a:solidFill>
              </a:rPr>
              <a:t>spherical aberration</a:t>
            </a:r>
            <a:r>
              <a:rPr lang="en-US" sz="2400" dirty="0"/>
              <a:t>, so we’ll discuss it first.</a:t>
            </a:r>
          </a:p>
        </p:txBody>
      </p:sp>
      <p:sp>
        <p:nvSpPr>
          <p:cNvPr id="5" name="Rectangle 4"/>
          <p:cNvSpPr/>
          <p:nvPr/>
        </p:nvSpPr>
        <p:spPr>
          <a:xfrm>
            <a:off x="5562600" y="5943600"/>
            <a:ext cx="2743200" cy="381000"/>
          </a:xfrm>
          <a:prstGeom prst="rect">
            <a:avLst/>
          </a:prstGeom>
          <a:solidFill>
            <a:srgbClr val="CCE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two words</a:t>
            </a:r>
          </a:p>
        </p:txBody>
      </p:sp>
    </p:spTree>
    <p:extLst>
      <p:ext uri="{BB962C8B-B14F-4D97-AF65-F5344CB8AC3E}">
        <p14:creationId xmlns:p14="http://schemas.microsoft.com/office/powerpoint/2010/main" val="26539976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62600" y="5943600"/>
            <a:ext cx="2743200" cy="381000"/>
          </a:xfrm>
          <a:prstGeom prst="rect">
            <a:avLst/>
          </a:prstGeom>
          <a:solidFill>
            <a:srgbClr val="CC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p:cNvSpPr>
            <a:spLocks noGrp="1" noChangeArrowheads="1"/>
          </p:cNvSpPr>
          <p:nvPr>
            <p:ph type="title"/>
          </p:nvPr>
        </p:nvSpPr>
        <p:spPr>
          <a:xfrm>
            <a:off x="457200" y="152400"/>
            <a:ext cx="7543800" cy="685800"/>
          </a:xfrm>
          <a:noFill/>
        </p:spPr>
        <p:txBody>
          <a:bodyPr/>
          <a:lstStyle/>
          <a:p>
            <a:pPr eaLnBrk="1" hangingPunct="1"/>
            <a:r>
              <a:rPr lang="en-US"/>
              <a:t>Aberrations</a:t>
            </a:r>
            <a:endParaRPr lang="en-US" i="1"/>
          </a:p>
        </p:txBody>
      </p:sp>
      <p:sp>
        <p:nvSpPr>
          <p:cNvPr id="5123" name="Text Box 6"/>
          <p:cNvSpPr txBox="1">
            <a:spLocks noChangeArrowheads="1"/>
          </p:cNvSpPr>
          <p:nvPr/>
        </p:nvSpPr>
        <p:spPr bwMode="auto">
          <a:xfrm>
            <a:off x="1524000" y="2914650"/>
            <a:ext cx="6432550" cy="3397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en-US" b="1">
                <a:solidFill>
                  <a:srgbClr val="FF0000"/>
                </a:solidFill>
              </a:rPr>
              <a:t>Not paraxial</a:t>
            </a:r>
            <a:r>
              <a:rPr lang="en-US">
                <a:solidFill>
                  <a:srgbClr val="FF0000"/>
                </a:solidFill>
              </a:rPr>
              <a:t> (nearly parallel to optical axis, but not close to it)</a:t>
            </a:r>
          </a:p>
        </p:txBody>
      </p:sp>
      <p:grpSp>
        <p:nvGrpSpPr>
          <p:cNvPr id="5124" name="Group 7"/>
          <p:cNvGrpSpPr>
            <a:grpSpLocks/>
          </p:cNvGrpSpPr>
          <p:nvPr/>
        </p:nvGrpSpPr>
        <p:grpSpPr bwMode="auto">
          <a:xfrm>
            <a:off x="3581400" y="1349375"/>
            <a:ext cx="1752600" cy="1524000"/>
            <a:chOff x="2832" y="1728"/>
            <a:chExt cx="1104" cy="960"/>
          </a:xfrm>
        </p:grpSpPr>
        <p:sp>
          <p:nvSpPr>
            <p:cNvPr id="5140" name="Oval 8"/>
            <p:cNvSpPr>
              <a:spLocks noChangeArrowheads="1"/>
            </p:cNvSpPr>
            <p:nvPr/>
          </p:nvSpPr>
          <p:spPr bwMode="auto">
            <a:xfrm>
              <a:off x="2928" y="1728"/>
              <a:ext cx="1008" cy="96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1" name="Oval 9"/>
            <p:cNvSpPr>
              <a:spLocks noChangeArrowheads="1"/>
            </p:cNvSpPr>
            <p:nvPr/>
          </p:nvSpPr>
          <p:spPr bwMode="auto">
            <a:xfrm>
              <a:off x="2832" y="1872"/>
              <a:ext cx="624" cy="624"/>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2" name="AutoShape 10"/>
            <p:cNvSpPr>
              <a:spLocks noChangeArrowheads="1"/>
            </p:cNvSpPr>
            <p:nvPr/>
          </p:nvSpPr>
          <p:spPr bwMode="auto">
            <a:xfrm rot="19872917" flipH="1">
              <a:off x="3120" y="1776"/>
              <a:ext cx="384" cy="576"/>
            </a:xfrm>
            <a:prstGeom prst="moon">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3" name="AutoShape 11"/>
            <p:cNvSpPr>
              <a:spLocks noChangeArrowheads="1"/>
            </p:cNvSpPr>
            <p:nvPr/>
          </p:nvSpPr>
          <p:spPr bwMode="auto">
            <a:xfrm rot="2124722" flipH="1">
              <a:off x="3120" y="2064"/>
              <a:ext cx="384" cy="576"/>
            </a:xfrm>
            <a:prstGeom prst="moon">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5" name="Line 12"/>
          <p:cNvSpPr>
            <a:spLocks noChangeShapeType="1"/>
          </p:cNvSpPr>
          <p:nvPr/>
        </p:nvSpPr>
        <p:spPr bwMode="auto">
          <a:xfrm flipH="1">
            <a:off x="1676400" y="2111375"/>
            <a:ext cx="4724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6" name="Text Box 13"/>
          <p:cNvSpPr txBox="1">
            <a:spLocks noChangeArrowheads="1"/>
          </p:cNvSpPr>
          <p:nvPr/>
        </p:nvSpPr>
        <p:spPr bwMode="auto">
          <a:xfrm>
            <a:off x="5562600" y="1806575"/>
            <a:ext cx="73660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10000"/>
              </a:lnSpc>
            </a:pPr>
            <a:r>
              <a:rPr lang="en-US" sz="1400" i="1"/>
              <a:t>Optical</a:t>
            </a:r>
          </a:p>
          <a:p>
            <a:pPr algn="ctr" eaLnBrk="1" hangingPunct="1">
              <a:lnSpc>
                <a:spcPct val="110000"/>
              </a:lnSpc>
            </a:pPr>
            <a:r>
              <a:rPr lang="en-US" sz="1400" i="1"/>
              <a:t>axis</a:t>
            </a:r>
          </a:p>
        </p:txBody>
      </p:sp>
      <p:sp>
        <p:nvSpPr>
          <p:cNvPr id="5127" name="Line 14"/>
          <p:cNvSpPr>
            <a:spLocks noChangeShapeType="1"/>
          </p:cNvSpPr>
          <p:nvPr/>
        </p:nvSpPr>
        <p:spPr bwMode="auto">
          <a:xfrm flipV="1">
            <a:off x="1371600" y="1882775"/>
            <a:ext cx="3048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8" name="Line 15"/>
          <p:cNvSpPr>
            <a:spLocks noChangeShapeType="1"/>
          </p:cNvSpPr>
          <p:nvPr/>
        </p:nvSpPr>
        <p:spPr bwMode="auto">
          <a:xfrm>
            <a:off x="1371600" y="2111375"/>
            <a:ext cx="3810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9" name="Line 16"/>
          <p:cNvSpPr>
            <a:spLocks noChangeShapeType="1"/>
          </p:cNvSpPr>
          <p:nvPr/>
        </p:nvSpPr>
        <p:spPr bwMode="auto">
          <a:xfrm flipV="1">
            <a:off x="1752600" y="2187575"/>
            <a:ext cx="1828800" cy="1524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0" name="Line 17"/>
          <p:cNvSpPr>
            <a:spLocks noChangeShapeType="1"/>
          </p:cNvSpPr>
          <p:nvPr/>
        </p:nvSpPr>
        <p:spPr bwMode="auto">
          <a:xfrm>
            <a:off x="1752600" y="1882775"/>
            <a:ext cx="1828800" cy="1524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1" name="Line 18"/>
          <p:cNvSpPr>
            <a:spLocks noChangeShapeType="1"/>
          </p:cNvSpPr>
          <p:nvPr/>
        </p:nvSpPr>
        <p:spPr bwMode="auto">
          <a:xfrm>
            <a:off x="1981200" y="1120775"/>
            <a:ext cx="1600200" cy="838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2" name="Line 19"/>
          <p:cNvSpPr>
            <a:spLocks noChangeShapeType="1"/>
          </p:cNvSpPr>
          <p:nvPr/>
        </p:nvSpPr>
        <p:spPr bwMode="auto">
          <a:xfrm flipV="1">
            <a:off x="1905000" y="2492375"/>
            <a:ext cx="1828800" cy="152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3" name="Text Box 20"/>
          <p:cNvSpPr txBox="1">
            <a:spLocks noChangeArrowheads="1"/>
          </p:cNvSpPr>
          <p:nvPr/>
        </p:nvSpPr>
        <p:spPr bwMode="auto">
          <a:xfrm>
            <a:off x="228600" y="1958975"/>
            <a:ext cx="11207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i="1">
                <a:solidFill>
                  <a:srgbClr val="0000FF"/>
                </a:solidFill>
              </a:rPr>
              <a:t>Paraxial rays</a:t>
            </a:r>
          </a:p>
        </p:txBody>
      </p:sp>
      <p:sp>
        <p:nvSpPr>
          <p:cNvPr id="5134" name="Line 21"/>
          <p:cNvSpPr>
            <a:spLocks noChangeShapeType="1"/>
          </p:cNvSpPr>
          <p:nvPr/>
        </p:nvSpPr>
        <p:spPr bwMode="auto">
          <a:xfrm flipV="1">
            <a:off x="1981200" y="2644775"/>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5" name="Text Box 22"/>
          <p:cNvSpPr txBox="1">
            <a:spLocks noChangeArrowheads="1"/>
          </p:cNvSpPr>
          <p:nvPr/>
        </p:nvSpPr>
        <p:spPr bwMode="auto">
          <a:xfrm>
            <a:off x="3133725" y="1349375"/>
            <a:ext cx="17399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i="1"/>
              <a:t>n</a:t>
            </a:r>
            <a:r>
              <a:rPr lang="en-US" sz="1000" baseline="-25000"/>
              <a:t>i</a:t>
            </a:r>
            <a:r>
              <a:rPr lang="en-US" sz="1000"/>
              <a:t> = 1.0                   </a:t>
            </a:r>
            <a:r>
              <a:rPr lang="en-US" sz="1000" i="1"/>
              <a:t>n</a:t>
            </a:r>
            <a:r>
              <a:rPr lang="en-US" sz="1000" baseline="-25000"/>
              <a:t>t</a:t>
            </a:r>
            <a:r>
              <a:rPr lang="en-US" sz="1000"/>
              <a:t> = 1.34</a:t>
            </a:r>
          </a:p>
        </p:txBody>
      </p:sp>
      <p:sp>
        <p:nvSpPr>
          <p:cNvPr id="5136" name="Line 23"/>
          <p:cNvSpPr>
            <a:spLocks noChangeShapeType="1"/>
          </p:cNvSpPr>
          <p:nvPr/>
        </p:nvSpPr>
        <p:spPr bwMode="auto">
          <a:xfrm flipH="1">
            <a:off x="2895600" y="1120775"/>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7" name="Text Box 24"/>
          <p:cNvSpPr txBox="1">
            <a:spLocks noChangeArrowheads="1"/>
          </p:cNvSpPr>
          <p:nvPr/>
        </p:nvSpPr>
        <p:spPr bwMode="auto">
          <a:xfrm>
            <a:off x="3092450" y="803275"/>
            <a:ext cx="5746750" cy="3397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en-US" b="1">
                <a:solidFill>
                  <a:srgbClr val="FF0000"/>
                </a:solidFill>
              </a:rPr>
              <a:t>Not paraxial</a:t>
            </a:r>
            <a:r>
              <a:rPr lang="en-US">
                <a:solidFill>
                  <a:srgbClr val="FF0000"/>
                </a:solidFill>
              </a:rPr>
              <a:t> (close to optical axis, but not parallel to it)</a:t>
            </a:r>
          </a:p>
        </p:txBody>
      </p:sp>
      <p:sp>
        <p:nvSpPr>
          <p:cNvPr id="5138" name="Text Box 45"/>
          <p:cNvSpPr txBox="1">
            <a:spLocks noChangeArrowheads="1"/>
          </p:cNvSpPr>
          <p:nvPr/>
        </p:nvSpPr>
        <p:spPr bwMode="auto">
          <a:xfrm>
            <a:off x="107950" y="3482975"/>
            <a:ext cx="8972550" cy="587375"/>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en-US"/>
              <a:t>When dealing with refraction at a curved surface, we work only with the </a:t>
            </a:r>
            <a:r>
              <a:rPr lang="en-US" b="1" i="1">
                <a:solidFill>
                  <a:srgbClr val="0000FF"/>
                </a:solidFill>
              </a:rPr>
              <a:t>paraxial rays: </a:t>
            </a:r>
          </a:p>
          <a:p>
            <a:pPr eaLnBrk="1" hangingPunct="1">
              <a:lnSpc>
                <a:spcPct val="90000"/>
              </a:lnSpc>
            </a:pPr>
            <a:r>
              <a:rPr lang="en-US" i="1"/>
              <a:t>Those that are both </a:t>
            </a:r>
            <a:r>
              <a:rPr lang="en-US" b="1" i="1"/>
              <a:t>close to the </a:t>
            </a:r>
            <a:r>
              <a:rPr lang="en-US" b="1" i="1" u="sng">
                <a:solidFill>
                  <a:srgbClr val="0000FF"/>
                </a:solidFill>
              </a:rPr>
              <a:t>optical axis</a:t>
            </a:r>
            <a:r>
              <a:rPr lang="en-US" i="1"/>
              <a:t> and </a:t>
            </a:r>
            <a:r>
              <a:rPr lang="en-US" b="1" i="1"/>
              <a:t>nearly parallel to it.</a:t>
            </a:r>
          </a:p>
        </p:txBody>
      </p:sp>
      <p:sp>
        <p:nvSpPr>
          <p:cNvPr id="5139" name="Text Box 46"/>
          <p:cNvSpPr txBox="1">
            <a:spLocks noChangeArrowheads="1"/>
          </p:cNvSpPr>
          <p:nvPr/>
        </p:nvSpPr>
        <p:spPr bwMode="auto">
          <a:xfrm>
            <a:off x="381000" y="4267200"/>
            <a:ext cx="8418495" cy="101566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dirty="0">
                <a:solidFill>
                  <a:schemeClr val="bg1"/>
                </a:solidFill>
              </a:rPr>
              <a:t>Until now, we have focused exclusively on the optics of paraxial rays. But to understand higher-order aberrations, we have to consider the optics of </a:t>
            </a:r>
            <a:r>
              <a:rPr lang="en-US" sz="2000" dirty="0" err="1">
                <a:solidFill>
                  <a:srgbClr val="FFC000"/>
                </a:solidFill>
              </a:rPr>
              <a:t>nonparaxial</a:t>
            </a:r>
            <a:r>
              <a:rPr lang="en-US" sz="2000" dirty="0">
                <a:solidFill>
                  <a:srgbClr val="FFC000"/>
                </a:solidFill>
              </a:rPr>
              <a:t> </a:t>
            </a:r>
            <a:r>
              <a:rPr lang="en-US" sz="2000" dirty="0">
                <a:solidFill>
                  <a:schemeClr val="bg1"/>
                </a:solidFill>
              </a:rPr>
              <a:t>rays.</a:t>
            </a:r>
            <a:endParaRPr lang="en-US" sz="2000" b="1" i="1" dirty="0">
              <a:solidFill>
                <a:srgbClr val="0000FF"/>
              </a:solidFill>
            </a:endParaRP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41</a:t>
            </a:fld>
            <a:endParaRPr lang="en-US" altLang="en-US"/>
          </a:p>
        </p:txBody>
      </p:sp>
      <p:sp>
        <p:nvSpPr>
          <p:cNvPr id="4" name="TextBox 3"/>
          <p:cNvSpPr txBox="1"/>
          <p:nvPr/>
        </p:nvSpPr>
        <p:spPr>
          <a:xfrm>
            <a:off x="762000" y="5532915"/>
            <a:ext cx="7677953" cy="1200329"/>
          </a:xfrm>
          <a:prstGeom prst="rect">
            <a:avLst/>
          </a:prstGeom>
          <a:noFill/>
        </p:spPr>
        <p:txBody>
          <a:bodyPr wrap="square" rtlCol="0">
            <a:spAutoFit/>
          </a:bodyPr>
          <a:lstStyle/>
          <a:p>
            <a:r>
              <a:rPr lang="en-US" sz="2400" dirty="0"/>
              <a:t>The clinically </a:t>
            </a:r>
            <a:r>
              <a:rPr lang="en-US" sz="2400" b="1" dirty="0"/>
              <a:t>most important</a:t>
            </a:r>
            <a:r>
              <a:rPr lang="en-US" sz="2400" dirty="0"/>
              <a:t> higher-order aberration stemming from </a:t>
            </a:r>
            <a:r>
              <a:rPr lang="en-US" sz="2400" dirty="0" err="1"/>
              <a:t>nonparaxial</a:t>
            </a:r>
            <a:r>
              <a:rPr lang="en-US" sz="2400" dirty="0"/>
              <a:t> rays is </a:t>
            </a:r>
            <a:r>
              <a:rPr lang="en-US" sz="2400" i="1" dirty="0">
                <a:solidFill>
                  <a:srgbClr val="0000FF"/>
                </a:solidFill>
              </a:rPr>
              <a:t>spherical aberration</a:t>
            </a:r>
            <a:r>
              <a:rPr lang="en-US" sz="2400" dirty="0"/>
              <a:t>, so we’ll discuss it first.</a:t>
            </a:r>
          </a:p>
        </p:txBody>
      </p:sp>
    </p:spTree>
    <p:extLst>
      <p:ext uri="{BB962C8B-B14F-4D97-AF65-F5344CB8AC3E}">
        <p14:creationId xmlns:p14="http://schemas.microsoft.com/office/powerpoint/2010/main" val="40696471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457200" y="1219200"/>
            <a:ext cx="8229600" cy="4411662"/>
          </a:xfrm>
        </p:spPr>
        <p:txBody>
          <a:bodyPr/>
          <a:lstStyle/>
          <a:p>
            <a:r>
              <a:rPr lang="en-US" altLang="en-US" dirty="0"/>
              <a:t>A spherical lens is one for which the refracting surface(s) have a single         </a:t>
            </a:r>
            <a:r>
              <a:rPr lang="en-US" altLang="en-US" dirty="0">
                <a:solidFill>
                  <a:srgbClr val="0000FF"/>
                </a:solidFill>
              </a:rPr>
              <a:t>radius of curvature</a:t>
            </a:r>
          </a:p>
        </p:txBody>
      </p:sp>
      <p:sp>
        <p:nvSpPr>
          <p:cNvPr id="36867"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36868"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04DAF5-B5C3-4FDF-8BBE-D2C526D6825B}" type="slidenum">
              <a:rPr lang="en-US" altLang="en-US" smtClean="0"/>
              <a:pPr/>
              <a:t>42</a:t>
            </a:fld>
            <a:endParaRPr lang="en-US" altLang="en-US"/>
          </a:p>
        </p:txBody>
      </p:sp>
      <p:sp>
        <p:nvSpPr>
          <p:cNvPr id="2" name="Rectangle 1"/>
          <p:cNvSpPr/>
          <p:nvPr/>
        </p:nvSpPr>
        <p:spPr>
          <a:xfrm>
            <a:off x="838200" y="2166937"/>
            <a:ext cx="3276600" cy="533400"/>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three words</a:t>
            </a:r>
          </a:p>
        </p:txBody>
      </p:sp>
    </p:spTree>
    <p:extLst>
      <p:ext uri="{BB962C8B-B14F-4D97-AF65-F5344CB8AC3E}">
        <p14:creationId xmlns:p14="http://schemas.microsoft.com/office/powerpoint/2010/main" val="1430435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166937"/>
            <a:ext cx="3276600" cy="5334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36866" name="Content Placeholder 2"/>
          <p:cNvSpPr>
            <a:spLocks noGrp="1"/>
          </p:cNvSpPr>
          <p:nvPr>
            <p:ph idx="1"/>
          </p:nvPr>
        </p:nvSpPr>
        <p:spPr>
          <a:xfrm>
            <a:off x="457200" y="1219200"/>
            <a:ext cx="8229600" cy="4411662"/>
          </a:xfrm>
        </p:spPr>
        <p:txBody>
          <a:bodyPr/>
          <a:lstStyle/>
          <a:p>
            <a:r>
              <a:rPr lang="en-US" altLang="en-US" dirty="0"/>
              <a:t>A spherical lens is one for which the refracting surface(s) have a single         </a:t>
            </a:r>
            <a:r>
              <a:rPr lang="en-US" altLang="en-US" dirty="0">
                <a:solidFill>
                  <a:srgbClr val="0000FF"/>
                </a:solidFill>
              </a:rPr>
              <a:t>radius of curvature</a:t>
            </a:r>
          </a:p>
        </p:txBody>
      </p:sp>
      <p:sp>
        <p:nvSpPr>
          <p:cNvPr id="36868"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04DAF5-B5C3-4FDF-8BBE-D2C526D6825B}" type="slidenum">
              <a:rPr lang="en-US" altLang="en-US" smtClean="0"/>
              <a:pPr/>
              <a:t>43</a:t>
            </a:fld>
            <a:endParaRPr lang="en-US" altLang="en-US"/>
          </a:p>
        </p:txBody>
      </p:sp>
      <p:sp>
        <p:nvSpPr>
          <p:cNvPr id="6"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Tree>
    <p:extLst>
      <p:ext uri="{BB962C8B-B14F-4D97-AF65-F5344CB8AC3E}">
        <p14:creationId xmlns:p14="http://schemas.microsoft.com/office/powerpoint/2010/main" val="2244172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838200" y="2166937"/>
            <a:ext cx="3276600" cy="5334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3" name="Content Placeholder 2"/>
          <p:cNvSpPr>
            <a:spLocks noGrp="1"/>
          </p:cNvSpPr>
          <p:nvPr>
            <p:ph idx="1"/>
          </p:nvPr>
        </p:nvSpPr>
        <p:spPr>
          <a:xfrm>
            <a:off x="457200" y="1219200"/>
            <a:ext cx="8229600" cy="4411662"/>
          </a:xfrm>
        </p:spPr>
        <p:txBody>
          <a:bodyPr/>
          <a:lstStyle/>
          <a:p>
            <a:pPr>
              <a:defRPr/>
            </a:pPr>
            <a:r>
              <a:rPr lang="en-US" dirty="0">
                <a:solidFill>
                  <a:schemeClr val="bg1">
                    <a:lumMod val="75000"/>
                  </a:schemeClr>
                </a:solidFill>
              </a:rPr>
              <a:t>A spherical lens is one for which the refracting surface(s) have a single         radius of curvature</a:t>
            </a:r>
          </a:p>
        </p:txBody>
      </p:sp>
      <p:sp>
        <p:nvSpPr>
          <p:cNvPr id="37892" name="Oval 11"/>
          <p:cNvSpPr>
            <a:spLocks noChangeArrowheads="1"/>
          </p:cNvSpPr>
          <p:nvPr/>
        </p:nvSpPr>
        <p:spPr bwMode="auto">
          <a:xfrm>
            <a:off x="4959350" y="2743200"/>
            <a:ext cx="1676400" cy="1524000"/>
          </a:xfrm>
          <a:prstGeom prst="ellipse">
            <a:avLst/>
          </a:prstGeom>
          <a:solidFill>
            <a:srgbClr val="CCFF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7893" name="Rectangle 13"/>
          <p:cNvSpPr>
            <a:spLocks noChangeArrowheads="1"/>
          </p:cNvSpPr>
          <p:nvPr/>
        </p:nvSpPr>
        <p:spPr bwMode="auto">
          <a:xfrm>
            <a:off x="5416550" y="2547937"/>
            <a:ext cx="2209800" cy="2057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7894" name="Oval 10"/>
          <p:cNvSpPr>
            <a:spLocks noChangeArrowheads="1"/>
          </p:cNvSpPr>
          <p:nvPr/>
        </p:nvSpPr>
        <p:spPr bwMode="auto">
          <a:xfrm>
            <a:off x="5264150" y="2743200"/>
            <a:ext cx="1600200" cy="1524000"/>
          </a:xfrm>
          <a:prstGeom prst="ellipse">
            <a:avLst/>
          </a:prstGeom>
          <a:solidFill>
            <a:srgbClr val="CCFF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7895" name="Text Box 9"/>
          <p:cNvSpPr txBox="1">
            <a:spLocks noChangeArrowheads="1"/>
          </p:cNvSpPr>
          <p:nvPr/>
        </p:nvSpPr>
        <p:spPr bwMode="auto">
          <a:xfrm>
            <a:off x="3657600" y="5075237"/>
            <a:ext cx="4776788" cy="1077913"/>
          </a:xfrm>
          <a:prstGeom prst="rect">
            <a:avLst/>
          </a:prstGeom>
          <a:solidFill>
            <a:srgbClr val="FFCC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600">
                <a:solidFill>
                  <a:srgbClr val="0000FF"/>
                </a:solidFill>
              </a:rPr>
              <a:t>Note that a spherical lens need not be a sphere!</a:t>
            </a:r>
          </a:p>
          <a:p>
            <a:pPr eaLnBrk="1" hangingPunct="1">
              <a:spcBef>
                <a:spcPct val="0"/>
              </a:spcBef>
              <a:buClrTx/>
              <a:buSzTx/>
              <a:buFontTx/>
              <a:buNone/>
            </a:pPr>
            <a:r>
              <a:rPr lang="en-US" altLang="en-US" sz="1600">
                <a:solidFill>
                  <a:srgbClr val="0000FF"/>
                </a:solidFill>
              </a:rPr>
              <a:t>For a lens to be ‘spherical,’ its refracting surface(s)</a:t>
            </a:r>
          </a:p>
          <a:p>
            <a:pPr eaLnBrk="1" hangingPunct="1">
              <a:spcBef>
                <a:spcPct val="0"/>
              </a:spcBef>
              <a:buClrTx/>
              <a:buSzTx/>
              <a:buFontTx/>
              <a:buNone/>
            </a:pPr>
            <a:r>
              <a:rPr lang="en-US" altLang="en-US" sz="1600">
                <a:solidFill>
                  <a:srgbClr val="0000FF"/>
                </a:solidFill>
              </a:rPr>
              <a:t>must have a single radius-of-curvature—as if the</a:t>
            </a:r>
          </a:p>
          <a:p>
            <a:pPr eaLnBrk="1" hangingPunct="1">
              <a:spcBef>
                <a:spcPct val="0"/>
              </a:spcBef>
              <a:buClrTx/>
              <a:buSzTx/>
              <a:buFontTx/>
              <a:buNone/>
            </a:pPr>
            <a:r>
              <a:rPr lang="en-US" altLang="en-US" sz="1600">
                <a:solidFill>
                  <a:srgbClr val="0000FF"/>
                </a:solidFill>
              </a:rPr>
              <a:t>lens was sliced off of a sphere.</a:t>
            </a:r>
          </a:p>
        </p:txBody>
      </p:sp>
      <p:sp>
        <p:nvSpPr>
          <p:cNvPr id="37896" name="Rectangle 12"/>
          <p:cNvSpPr>
            <a:spLocks noChangeArrowheads="1"/>
          </p:cNvSpPr>
          <p:nvPr/>
        </p:nvSpPr>
        <p:spPr bwMode="auto">
          <a:xfrm>
            <a:off x="5187950" y="2547937"/>
            <a:ext cx="304800" cy="2057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7897" name="Line 14"/>
          <p:cNvSpPr>
            <a:spLocks noChangeShapeType="1"/>
          </p:cNvSpPr>
          <p:nvPr/>
        </p:nvSpPr>
        <p:spPr bwMode="auto">
          <a:xfrm>
            <a:off x="5187950" y="2971800"/>
            <a:ext cx="0" cy="1066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8" name="Line 15"/>
          <p:cNvSpPr>
            <a:spLocks noChangeShapeType="1"/>
          </p:cNvSpPr>
          <p:nvPr/>
        </p:nvSpPr>
        <p:spPr bwMode="auto">
          <a:xfrm>
            <a:off x="5492750" y="2971800"/>
            <a:ext cx="0" cy="1066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9" name="Line 17"/>
          <p:cNvSpPr>
            <a:spLocks noChangeShapeType="1"/>
          </p:cNvSpPr>
          <p:nvPr/>
        </p:nvSpPr>
        <p:spPr bwMode="auto">
          <a:xfrm flipV="1">
            <a:off x="4044950" y="3767137"/>
            <a:ext cx="914400" cy="6096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0" name="Text Box 16"/>
          <p:cNvSpPr txBox="1">
            <a:spLocks noChangeArrowheads="1"/>
          </p:cNvSpPr>
          <p:nvPr/>
        </p:nvSpPr>
        <p:spPr bwMode="auto">
          <a:xfrm>
            <a:off x="3359150" y="4452937"/>
            <a:ext cx="139858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400" b="1" i="1">
                <a:solidFill>
                  <a:srgbClr val="0000FF"/>
                </a:solidFill>
              </a:rPr>
              <a:t>Spherical lens</a:t>
            </a:r>
          </a:p>
        </p:txBody>
      </p:sp>
      <p:sp>
        <p:nvSpPr>
          <p:cNvPr id="37901" name="Text Box 22"/>
          <p:cNvSpPr txBox="1">
            <a:spLocks noChangeArrowheads="1"/>
          </p:cNvSpPr>
          <p:nvPr/>
        </p:nvSpPr>
        <p:spPr bwMode="auto">
          <a:xfrm>
            <a:off x="5651500" y="3352800"/>
            <a:ext cx="755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400" i="1">
                <a:solidFill>
                  <a:srgbClr val="0000FF"/>
                </a:solidFill>
              </a:rPr>
              <a:t>Sphere</a:t>
            </a:r>
          </a:p>
        </p:txBody>
      </p:sp>
      <p:sp>
        <p:nvSpPr>
          <p:cNvPr id="37902"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18F675-29AA-41A0-9589-FC3462750E23}" type="slidenum">
              <a:rPr lang="en-US" altLang="en-US" smtClean="0"/>
              <a:pPr/>
              <a:t>44</a:t>
            </a:fld>
            <a:endParaRPr lang="en-US" altLang="en-US"/>
          </a:p>
        </p:txBody>
      </p:sp>
      <p:sp>
        <p:nvSpPr>
          <p:cNvPr id="16"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Tree>
    <p:extLst>
      <p:ext uri="{BB962C8B-B14F-4D97-AF65-F5344CB8AC3E}">
        <p14:creationId xmlns:p14="http://schemas.microsoft.com/office/powerpoint/2010/main" val="21626968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3276600" y="2419350"/>
            <a:ext cx="4502150" cy="3600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ectangle 28">
            <a:extLst>
              <a:ext uri="{FF2B5EF4-FFF2-40B4-BE49-F238E27FC236}">
                <a16:creationId xmlns:a16="http://schemas.microsoft.com/office/drawing/2014/main" id="{6035CA43-8C8A-46EC-B5DA-4C0E91624AA8}"/>
              </a:ext>
            </a:extLst>
          </p:cNvPr>
          <p:cNvSpPr/>
          <p:nvPr/>
        </p:nvSpPr>
        <p:spPr>
          <a:xfrm>
            <a:off x="838200" y="2166937"/>
            <a:ext cx="3276600" cy="5334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30" name="Content Placeholder 2">
            <a:extLst>
              <a:ext uri="{FF2B5EF4-FFF2-40B4-BE49-F238E27FC236}">
                <a16:creationId xmlns:a16="http://schemas.microsoft.com/office/drawing/2014/main" id="{2D436527-A636-49B8-8E1A-397135BCBF3A}"/>
              </a:ext>
            </a:extLst>
          </p:cNvPr>
          <p:cNvSpPr>
            <a:spLocks noGrp="1"/>
          </p:cNvSpPr>
          <p:nvPr>
            <p:ph idx="1"/>
          </p:nvPr>
        </p:nvSpPr>
        <p:spPr>
          <a:xfrm>
            <a:off x="457200" y="1219200"/>
            <a:ext cx="8229600" cy="4411662"/>
          </a:xfrm>
        </p:spPr>
        <p:txBody>
          <a:bodyPr/>
          <a:lstStyle/>
          <a:p>
            <a:pPr>
              <a:defRPr/>
            </a:pPr>
            <a:r>
              <a:rPr lang="en-US" dirty="0">
                <a:solidFill>
                  <a:schemeClr val="bg1">
                    <a:lumMod val="75000"/>
                  </a:schemeClr>
                </a:solidFill>
              </a:rPr>
              <a:t>A spherical lens is one for which the refracting surface(s) have a single         radius of curvature</a:t>
            </a:r>
          </a:p>
        </p:txBody>
      </p:sp>
      <p:sp>
        <p:nvSpPr>
          <p:cNvPr id="38917" name="Oval 11"/>
          <p:cNvSpPr>
            <a:spLocks noChangeArrowheads="1"/>
          </p:cNvSpPr>
          <p:nvPr/>
        </p:nvSpPr>
        <p:spPr bwMode="auto">
          <a:xfrm>
            <a:off x="5568950" y="2743200"/>
            <a:ext cx="1676400" cy="1524000"/>
          </a:xfrm>
          <a:prstGeom prst="ellipse">
            <a:avLst/>
          </a:prstGeom>
          <a:solidFill>
            <a:srgbClr val="CCFF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8918" name="Oval 11"/>
          <p:cNvSpPr>
            <a:spLocks noChangeArrowheads="1"/>
          </p:cNvSpPr>
          <p:nvPr/>
        </p:nvSpPr>
        <p:spPr bwMode="auto">
          <a:xfrm>
            <a:off x="4959350" y="2743200"/>
            <a:ext cx="1676400" cy="1524000"/>
          </a:xfrm>
          <a:prstGeom prst="ellipse">
            <a:avLst/>
          </a:prstGeom>
          <a:solidFill>
            <a:srgbClr val="CCFF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8919" name="Rectangle 13"/>
          <p:cNvSpPr>
            <a:spLocks noChangeArrowheads="1"/>
          </p:cNvSpPr>
          <p:nvPr/>
        </p:nvSpPr>
        <p:spPr bwMode="auto">
          <a:xfrm>
            <a:off x="5416550" y="2514600"/>
            <a:ext cx="2209800" cy="2057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8920" name="Text Box 9"/>
          <p:cNvSpPr txBox="1">
            <a:spLocks noChangeArrowheads="1"/>
          </p:cNvSpPr>
          <p:nvPr/>
        </p:nvSpPr>
        <p:spPr bwMode="auto">
          <a:xfrm>
            <a:off x="3733800" y="5103813"/>
            <a:ext cx="4619625" cy="511175"/>
          </a:xfrm>
          <a:prstGeom prst="rect">
            <a:avLst/>
          </a:prstGeom>
          <a:solidFill>
            <a:srgbClr val="FFFF00"/>
          </a:solidFill>
          <a:ln w="9525">
            <a:solidFill>
              <a:srgbClr val="0000FF"/>
            </a:solidFill>
            <a:miter lim="800000"/>
            <a:headEnd/>
            <a:tailEnd/>
          </a:ln>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600">
                <a:solidFill>
                  <a:srgbClr val="0000FF"/>
                </a:solidFill>
              </a:rPr>
              <a:t>Note that a spherical lens need not have a single</a:t>
            </a:r>
          </a:p>
          <a:p>
            <a:pPr eaLnBrk="1" hangingPunct="1">
              <a:lnSpc>
                <a:spcPct val="85000"/>
              </a:lnSpc>
              <a:spcBef>
                <a:spcPct val="0"/>
              </a:spcBef>
              <a:buClrTx/>
              <a:buSzTx/>
              <a:buFontTx/>
              <a:buNone/>
            </a:pPr>
            <a:r>
              <a:rPr lang="en-US" altLang="en-US" sz="1600">
                <a:solidFill>
                  <a:srgbClr val="0000FF"/>
                </a:solidFill>
              </a:rPr>
              <a:t>refracting surface.</a:t>
            </a:r>
          </a:p>
        </p:txBody>
      </p:sp>
      <p:sp>
        <p:nvSpPr>
          <p:cNvPr id="38921" name="Text Box 22"/>
          <p:cNvSpPr txBox="1">
            <a:spLocks noChangeArrowheads="1"/>
          </p:cNvSpPr>
          <p:nvPr/>
        </p:nvSpPr>
        <p:spPr bwMode="auto">
          <a:xfrm>
            <a:off x="5645150" y="3341688"/>
            <a:ext cx="755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400" i="1">
                <a:solidFill>
                  <a:srgbClr val="0000FF"/>
                </a:solidFill>
              </a:rPr>
              <a:t>Sphere</a:t>
            </a:r>
          </a:p>
        </p:txBody>
      </p:sp>
      <p:sp>
        <p:nvSpPr>
          <p:cNvPr id="38922" name="Text Box 16"/>
          <p:cNvSpPr txBox="1">
            <a:spLocks noChangeArrowheads="1"/>
          </p:cNvSpPr>
          <p:nvPr/>
        </p:nvSpPr>
        <p:spPr bwMode="auto">
          <a:xfrm>
            <a:off x="5340350" y="914400"/>
            <a:ext cx="1398588" cy="276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400" b="1" i="1">
                <a:solidFill>
                  <a:srgbClr val="0000FF"/>
                </a:solidFill>
              </a:rPr>
              <a:t>Spherical lens</a:t>
            </a:r>
          </a:p>
        </p:txBody>
      </p:sp>
      <p:sp>
        <p:nvSpPr>
          <p:cNvPr id="38923" name="Oval 11"/>
          <p:cNvSpPr>
            <a:spLocks noChangeArrowheads="1"/>
          </p:cNvSpPr>
          <p:nvPr/>
        </p:nvSpPr>
        <p:spPr bwMode="auto">
          <a:xfrm>
            <a:off x="5492750" y="2743200"/>
            <a:ext cx="1676400" cy="1524000"/>
          </a:xfrm>
          <a:prstGeom prst="ellipse">
            <a:avLst/>
          </a:prstGeom>
          <a:solidFill>
            <a:srgbClr val="CCFF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8924" name="Rectangle 12"/>
          <p:cNvSpPr>
            <a:spLocks noChangeArrowheads="1"/>
          </p:cNvSpPr>
          <p:nvPr/>
        </p:nvSpPr>
        <p:spPr bwMode="auto">
          <a:xfrm>
            <a:off x="6102350" y="2590800"/>
            <a:ext cx="685800" cy="2057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8925" name="Oval 10"/>
          <p:cNvSpPr>
            <a:spLocks noChangeArrowheads="1"/>
          </p:cNvSpPr>
          <p:nvPr/>
        </p:nvSpPr>
        <p:spPr bwMode="auto">
          <a:xfrm>
            <a:off x="5264150" y="2743200"/>
            <a:ext cx="1600200" cy="1524000"/>
          </a:xfrm>
          <a:prstGeom prst="ellipse">
            <a:avLst/>
          </a:prstGeom>
          <a:solidFill>
            <a:srgbClr val="CCFF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8926" name="Line 14"/>
          <p:cNvSpPr>
            <a:spLocks noChangeShapeType="1"/>
          </p:cNvSpPr>
          <p:nvPr/>
        </p:nvSpPr>
        <p:spPr bwMode="auto">
          <a:xfrm>
            <a:off x="5187950" y="2971800"/>
            <a:ext cx="0" cy="1066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7" name="Rectangle 12"/>
          <p:cNvSpPr>
            <a:spLocks noChangeArrowheads="1"/>
          </p:cNvSpPr>
          <p:nvPr/>
        </p:nvSpPr>
        <p:spPr bwMode="auto">
          <a:xfrm>
            <a:off x="5187950" y="2514600"/>
            <a:ext cx="304800" cy="2057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8928" name="Line 15"/>
          <p:cNvSpPr>
            <a:spLocks noChangeShapeType="1"/>
          </p:cNvSpPr>
          <p:nvPr/>
        </p:nvSpPr>
        <p:spPr bwMode="auto">
          <a:xfrm>
            <a:off x="5492750" y="2971800"/>
            <a:ext cx="0" cy="1066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9" name="Rectangle 12"/>
          <p:cNvSpPr>
            <a:spLocks noChangeArrowheads="1"/>
          </p:cNvSpPr>
          <p:nvPr/>
        </p:nvSpPr>
        <p:spPr bwMode="auto">
          <a:xfrm>
            <a:off x="6635750" y="2590800"/>
            <a:ext cx="304800" cy="2057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8930" name="Line 15"/>
          <p:cNvSpPr>
            <a:spLocks noChangeShapeType="1"/>
          </p:cNvSpPr>
          <p:nvPr/>
        </p:nvSpPr>
        <p:spPr bwMode="auto">
          <a:xfrm>
            <a:off x="6635750" y="2971800"/>
            <a:ext cx="0" cy="1066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1" name="Line 14"/>
          <p:cNvSpPr>
            <a:spLocks noChangeShapeType="1"/>
          </p:cNvSpPr>
          <p:nvPr/>
        </p:nvSpPr>
        <p:spPr bwMode="auto">
          <a:xfrm>
            <a:off x="5187950" y="2971800"/>
            <a:ext cx="0" cy="1066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2" name="Line 14"/>
          <p:cNvSpPr>
            <a:spLocks noChangeShapeType="1"/>
          </p:cNvSpPr>
          <p:nvPr/>
        </p:nvSpPr>
        <p:spPr bwMode="auto">
          <a:xfrm>
            <a:off x="6940550" y="2971800"/>
            <a:ext cx="0" cy="1066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3" name="Text Box 22"/>
          <p:cNvSpPr txBox="1">
            <a:spLocks noChangeArrowheads="1"/>
          </p:cNvSpPr>
          <p:nvPr/>
        </p:nvSpPr>
        <p:spPr bwMode="auto">
          <a:xfrm>
            <a:off x="5651500" y="3352800"/>
            <a:ext cx="755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400" i="1">
                <a:solidFill>
                  <a:srgbClr val="0000FF"/>
                </a:solidFill>
              </a:rPr>
              <a:t>Sphere</a:t>
            </a:r>
          </a:p>
        </p:txBody>
      </p:sp>
      <p:sp>
        <p:nvSpPr>
          <p:cNvPr id="38934" name="Oval 29"/>
          <p:cNvSpPr>
            <a:spLocks noChangeArrowheads="1"/>
          </p:cNvSpPr>
          <p:nvPr/>
        </p:nvSpPr>
        <p:spPr bwMode="auto">
          <a:xfrm>
            <a:off x="5797550" y="1219200"/>
            <a:ext cx="457200" cy="1066800"/>
          </a:xfrm>
          <a:prstGeom prst="ellipse">
            <a:avLst/>
          </a:prstGeom>
          <a:solidFill>
            <a:srgbClr val="CCFF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8935" name="Line 30"/>
          <p:cNvSpPr>
            <a:spLocks noChangeShapeType="1"/>
          </p:cNvSpPr>
          <p:nvPr/>
        </p:nvSpPr>
        <p:spPr bwMode="auto">
          <a:xfrm>
            <a:off x="6026150" y="1219200"/>
            <a:ext cx="0" cy="1066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6" name="Line 17"/>
          <p:cNvSpPr>
            <a:spLocks noChangeShapeType="1"/>
          </p:cNvSpPr>
          <p:nvPr/>
        </p:nvSpPr>
        <p:spPr bwMode="auto">
          <a:xfrm flipV="1">
            <a:off x="5187950" y="1981200"/>
            <a:ext cx="609600" cy="9144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7" name="Line 17"/>
          <p:cNvSpPr>
            <a:spLocks noChangeShapeType="1"/>
          </p:cNvSpPr>
          <p:nvPr/>
        </p:nvSpPr>
        <p:spPr bwMode="auto">
          <a:xfrm flipH="1" flipV="1">
            <a:off x="6254750" y="1981200"/>
            <a:ext cx="685800" cy="9144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8"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5791B60-8588-4F90-8028-8FB9E44F1A50}" type="slidenum">
              <a:rPr lang="en-US" altLang="en-US" smtClean="0"/>
              <a:pPr/>
              <a:t>45</a:t>
            </a:fld>
            <a:endParaRPr lang="en-US" altLang="en-US"/>
          </a:p>
        </p:txBody>
      </p:sp>
      <p:sp>
        <p:nvSpPr>
          <p:cNvPr id="28"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Tree>
    <p:extLst>
      <p:ext uri="{BB962C8B-B14F-4D97-AF65-F5344CB8AC3E}">
        <p14:creationId xmlns:p14="http://schemas.microsoft.com/office/powerpoint/2010/main" val="21416597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838200" y="2166937"/>
            <a:ext cx="3276600" cy="5334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41" name="Rectangle 40"/>
          <p:cNvSpPr/>
          <p:nvPr/>
        </p:nvSpPr>
        <p:spPr>
          <a:xfrm>
            <a:off x="4730750" y="3005137"/>
            <a:ext cx="533400" cy="1066800"/>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457200" y="1219200"/>
            <a:ext cx="8229600" cy="4411662"/>
          </a:xfrm>
        </p:spPr>
        <p:txBody>
          <a:bodyPr/>
          <a:lstStyle/>
          <a:p>
            <a:pPr>
              <a:defRPr/>
            </a:pPr>
            <a:r>
              <a:rPr lang="en-US" dirty="0">
                <a:solidFill>
                  <a:schemeClr val="bg1">
                    <a:lumMod val="75000"/>
                  </a:schemeClr>
                </a:solidFill>
              </a:rPr>
              <a:t>A spherical lens is one for which the refracting surface(s) have a single         radius of curvature</a:t>
            </a:r>
          </a:p>
        </p:txBody>
      </p:sp>
      <p:sp>
        <p:nvSpPr>
          <p:cNvPr id="16" name="Rectangle 15"/>
          <p:cNvSpPr/>
          <p:nvPr/>
        </p:nvSpPr>
        <p:spPr>
          <a:xfrm>
            <a:off x="5029200" y="2776537"/>
            <a:ext cx="1911350" cy="1524000"/>
          </a:xfrm>
          <a:prstGeom prst="rect">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942" name="Oval 11"/>
          <p:cNvSpPr>
            <a:spLocks noChangeArrowheads="1"/>
          </p:cNvSpPr>
          <p:nvPr/>
        </p:nvSpPr>
        <p:spPr bwMode="auto">
          <a:xfrm>
            <a:off x="5035550" y="2776537"/>
            <a:ext cx="1676400" cy="1524000"/>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9943" name="Rectangle 13"/>
          <p:cNvSpPr>
            <a:spLocks noChangeArrowheads="1"/>
          </p:cNvSpPr>
          <p:nvPr/>
        </p:nvSpPr>
        <p:spPr bwMode="auto">
          <a:xfrm>
            <a:off x="5492750" y="2776537"/>
            <a:ext cx="1447800" cy="15240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9944" name="Oval 10"/>
          <p:cNvSpPr>
            <a:spLocks noChangeArrowheads="1"/>
          </p:cNvSpPr>
          <p:nvPr/>
        </p:nvSpPr>
        <p:spPr bwMode="auto">
          <a:xfrm>
            <a:off x="5340350" y="2776537"/>
            <a:ext cx="1600200" cy="1524000"/>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9945" name="Text Box 9"/>
          <p:cNvSpPr txBox="1">
            <a:spLocks noChangeArrowheads="1"/>
          </p:cNvSpPr>
          <p:nvPr/>
        </p:nvSpPr>
        <p:spPr bwMode="auto">
          <a:xfrm>
            <a:off x="4074319" y="5002611"/>
            <a:ext cx="3821111" cy="510909"/>
          </a:xfrm>
          <a:prstGeom prst="rect">
            <a:avLst/>
          </a:prstGeom>
          <a:solidFill>
            <a:srgbClr val="FFC000"/>
          </a:solidFill>
          <a:ln w="9525">
            <a:solidFill>
              <a:srgbClr val="0000FF"/>
            </a:solidFill>
            <a:miter lim="800000"/>
            <a:headEnd/>
            <a:tailEnd/>
          </a:ln>
        </p:spPr>
        <p:txBody>
          <a:bodyPr wrap="squar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600" dirty="0">
                <a:solidFill>
                  <a:srgbClr val="0000FF"/>
                </a:solidFill>
              </a:rPr>
              <a:t>Note that a spherical lens need not be a </a:t>
            </a:r>
            <a:r>
              <a:rPr lang="en-US" altLang="en-US" sz="1600" b="1" dirty="0">
                <a:solidFill>
                  <a:srgbClr val="0000FF"/>
                </a:solidFill>
              </a:rPr>
              <a:t>plus</a:t>
            </a:r>
            <a:r>
              <a:rPr lang="en-US" altLang="en-US" sz="1600" dirty="0">
                <a:solidFill>
                  <a:srgbClr val="0000FF"/>
                </a:solidFill>
              </a:rPr>
              <a:t> lens, either. </a:t>
            </a:r>
          </a:p>
        </p:txBody>
      </p:sp>
      <p:sp>
        <p:nvSpPr>
          <p:cNvPr id="39946" name="Rectangle 12"/>
          <p:cNvSpPr>
            <a:spLocks noChangeArrowheads="1"/>
          </p:cNvSpPr>
          <p:nvPr/>
        </p:nvSpPr>
        <p:spPr bwMode="auto">
          <a:xfrm>
            <a:off x="5264150" y="2776537"/>
            <a:ext cx="304800" cy="152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9947" name="Line 17"/>
          <p:cNvSpPr>
            <a:spLocks noChangeShapeType="1"/>
          </p:cNvSpPr>
          <p:nvPr/>
        </p:nvSpPr>
        <p:spPr bwMode="auto">
          <a:xfrm flipV="1">
            <a:off x="4121150" y="4071937"/>
            <a:ext cx="533400" cy="3810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8" name="Text Box 16"/>
          <p:cNvSpPr txBox="1">
            <a:spLocks noChangeArrowheads="1"/>
          </p:cNvSpPr>
          <p:nvPr/>
        </p:nvSpPr>
        <p:spPr bwMode="auto">
          <a:xfrm>
            <a:off x="3435350" y="4452937"/>
            <a:ext cx="209391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400" b="1" i="1">
                <a:solidFill>
                  <a:srgbClr val="0000FF"/>
                </a:solidFill>
              </a:rPr>
              <a:t>Spherical (minus) lens</a:t>
            </a:r>
          </a:p>
        </p:txBody>
      </p:sp>
      <p:sp>
        <p:nvSpPr>
          <p:cNvPr id="39949" name="Text Box 22"/>
          <p:cNvSpPr txBox="1">
            <a:spLocks noChangeArrowheads="1"/>
          </p:cNvSpPr>
          <p:nvPr/>
        </p:nvSpPr>
        <p:spPr bwMode="auto">
          <a:xfrm>
            <a:off x="5568950" y="3287712"/>
            <a:ext cx="1284326" cy="40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200" i="1" dirty="0">
                <a:solidFill>
                  <a:srgbClr val="0000FF"/>
                </a:solidFill>
              </a:rPr>
              <a:t>Sphere-shaped</a:t>
            </a:r>
          </a:p>
          <a:p>
            <a:pPr eaLnBrk="1" hangingPunct="1">
              <a:lnSpc>
                <a:spcPct val="85000"/>
              </a:lnSpc>
              <a:spcBef>
                <a:spcPct val="0"/>
              </a:spcBef>
              <a:buClrTx/>
              <a:buSzTx/>
              <a:buFontTx/>
              <a:buNone/>
            </a:pPr>
            <a:r>
              <a:rPr lang="en-US" altLang="en-US" sz="1200" i="1" dirty="0">
                <a:solidFill>
                  <a:srgbClr val="0000FF"/>
                </a:solidFill>
              </a:rPr>
              <a:t>void in the glass</a:t>
            </a:r>
          </a:p>
        </p:txBody>
      </p:sp>
      <p:sp>
        <p:nvSpPr>
          <p:cNvPr id="39950" name="Line 21"/>
          <p:cNvSpPr>
            <a:spLocks noChangeShapeType="1"/>
          </p:cNvSpPr>
          <p:nvPr/>
        </p:nvSpPr>
        <p:spPr bwMode="auto">
          <a:xfrm>
            <a:off x="4730750" y="3005137"/>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1" name="Line 14"/>
          <p:cNvSpPr>
            <a:spLocks noChangeShapeType="1"/>
          </p:cNvSpPr>
          <p:nvPr/>
        </p:nvSpPr>
        <p:spPr bwMode="auto">
          <a:xfrm>
            <a:off x="4730750" y="3005137"/>
            <a:ext cx="0" cy="1066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2" name="Text Box 24"/>
          <p:cNvSpPr txBox="1">
            <a:spLocks noChangeArrowheads="1"/>
          </p:cNvSpPr>
          <p:nvPr/>
        </p:nvSpPr>
        <p:spPr bwMode="auto">
          <a:xfrm>
            <a:off x="4699000" y="3005137"/>
            <a:ext cx="488950"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105000"/>
              </a:lnSpc>
              <a:spcBef>
                <a:spcPct val="0"/>
              </a:spcBef>
              <a:buClrTx/>
              <a:buSzTx/>
              <a:buFontTx/>
              <a:buNone/>
            </a:pPr>
            <a:r>
              <a:rPr lang="en-US" altLang="en-US" sz="900" i="1">
                <a:solidFill>
                  <a:srgbClr val="0000FF"/>
                </a:solidFill>
              </a:rPr>
              <a:t>Minus</a:t>
            </a:r>
          </a:p>
          <a:p>
            <a:pPr eaLnBrk="1" hangingPunct="1">
              <a:lnSpc>
                <a:spcPct val="105000"/>
              </a:lnSpc>
              <a:spcBef>
                <a:spcPct val="0"/>
              </a:spcBef>
              <a:buClrTx/>
              <a:buSzTx/>
              <a:buFontTx/>
              <a:buNone/>
            </a:pPr>
            <a:r>
              <a:rPr lang="en-US" altLang="en-US" sz="900" i="1">
                <a:solidFill>
                  <a:srgbClr val="0000FF"/>
                </a:solidFill>
              </a:rPr>
              <a:t>lens</a:t>
            </a:r>
          </a:p>
          <a:p>
            <a:pPr eaLnBrk="1" hangingPunct="1">
              <a:lnSpc>
                <a:spcPct val="105000"/>
              </a:lnSpc>
              <a:spcBef>
                <a:spcPct val="0"/>
              </a:spcBef>
              <a:buClrTx/>
              <a:buSzTx/>
              <a:buFontTx/>
              <a:buNone/>
            </a:pPr>
            <a:r>
              <a:rPr lang="en-US" altLang="en-US" sz="900" i="1">
                <a:solidFill>
                  <a:srgbClr val="0000FF"/>
                </a:solidFill>
              </a:rPr>
              <a:t>cut</a:t>
            </a:r>
          </a:p>
          <a:p>
            <a:pPr eaLnBrk="1" hangingPunct="1">
              <a:lnSpc>
                <a:spcPct val="105000"/>
              </a:lnSpc>
              <a:spcBef>
                <a:spcPct val="0"/>
              </a:spcBef>
              <a:buClrTx/>
              <a:buSzTx/>
              <a:buFontTx/>
              <a:buNone/>
            </a:pPr>
            <a:r>
              <a:rPr lang="en-US" altLang="en-US" sz="900" i="1">
                <a:solidFill>
                  <a:srgbClr val="0000FF"/>
                </a:solidFill>
              </a:rPr>
              <a:t>out</a:t>
            </a:r>
          </a:p>
          <a:p>
            <a:pPr eaLnBrk="1" hangingPunct="1">
              <a:lnSpc>
                <a:spcPct val="105000"/>
              </a:lnSpc>
              <a:spcBef>
                <a:spcPct val="0"/>
              </a:spcBef>
              <a:buClrTx/>
              <a:buSzTx/>
              <a:buFontTx/>
              <a:buNone/>
            </a:pPr>
            <a:r>
              <a:rPr lang="en-US" altLang="en-US" sz="900" i="1">
                <a:solidFill>
                  <a:srgbClr val="0000FF"/>
                </a:solidFill>
              </a:rPr>
              <a:t>of</a:t>
            </a:r>
          </a:p>
          <a:p>
            <a:pPr eaLnBrk="1" hangingPunct="1">
              <a:lnSpc>
                <a:spcPct val="105000"/>
              </a:lnSpc>
              <a:spcBef>
                <a:spcPct val="0"/>
              </a:spcBef>
              <a:buClrTx/>
              <a:buSzTx/>
              <a:buFontTx/>
              <a:buNone/>
            </a:pPr>
            <a:r>
              <a:rPr lang="en-US" altLang="en-US" sz="900" i="1">
                <a:solidFill>
                  <a:srgbClr val="0000FF"/>
                </a:solidFill>
              </a:rPr>
              <a:t>the</a:t>
            </a:r>
          </a:p>
          <a:p>
            <a:pPr eaLnBrk="1" hangingPunct="1">
              <a:lnSpc>
                <a:spcPct val="105000"/>
              </a:lnSpc>
              <a:spcBef>
                <a:spcPct val="0"/>
              </a:spcBef>
              <a:buClrTx/>
              <a:buSzTx/>
              <a:buFontTx/>
              <a:buNone/>
            </a:pPr>
            <a:r>
              <a:rPr lang="en-US" altLang="en-US" sz="900" i="1">
                <a:solidFill>
                  <a:srgbClr val="0000FF"/>
                </a:solidFill>
              </a:rPr>
              <a:t>glass</a:t>
            </a:r>
          </a:p>
        </p:txBody>
      </p:sp>
      <p:sp>
        <p:nvSpPr>
          <p:cNvPr id="39953" name="Text Box 25"/>
          <p:cNvSpPr txBox="1">
            <a:spLocks noChangeArrowheads="1"/>
          </p:cNvSpPr>
          <p:nvPr/>
        </p:nvSpPr>
        <p:spPr bwMode="auto">
          <a:xfrm>
            <a:off x="5029200" y="2439987"/>
            <a:ext cx="19208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600" i="1">
                <a:solidFill>
                  <a:srgbClr val="0000FF"/>
                </a:solidFill>
              </a:rPr>
              <a:t>Solid block of glass</a:t>
            </a:r>
          </a:p>
        </p:txBody>
      </p:sp>
      <p:sp>
        <p:nvSpPr>
          <p:cNvPr id="39954" name="Line 21"/>
          <p:cNvSpPr>
            <a:spLocks noChangeShapeType="1"/>
          </p:cNvSpPr>
          <p:nvPr/>
        </p:nvSpPr>
        <p:spPr bwMode="auto">
          <a:xfrm>
            <a:off x="4730750" y="4071937"/>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33" name="Straight Connector 32"/>
          <p:cNvCxnSpPr/>
          <p:nvPr/>
        </p:nvCxnSpPr>
        <p:spPr>
          <a:xfrm>
            <a:off x="6940550" y="2776537"/>
            <a:ext cx="0" cy="1524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029200" y="2776537"/>
            <a:ext cx="635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029200" y="4071937"/>
            <a:ext cx="635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9958" name="Rectangle 12"/>
          <p:cNvSpPr>
            <a:spLocks noChangeArrowheads="1"/>
          </p:cNvSpPr>
          <p:nvPr/>
        </p:nvSpPr>
        <p:spPr bwMode="auto">
          <a:xfrm>
            <a:off x="5257800" y="4071937"/>
            <a:ext cx="311150" cy="2286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cxnSp>
        <p:nvCxnSpPr>
          <p:cNvPr id="36" name="Straight Connector 35"/>
          <p:cNvCxnSpPr/>
          <p:nvPr/>
        </p:nvCxnSpPr>
        <p:spPr>
          <a:xfrm>
            <a:off x="5035550" y="4300537"/>
            <a:ext cx="1905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9960" name="Rectangle 12"/>
          <p:cNvSpPr>
            <a:spLocks noChangeArrowheads="1"/>
          </p:cNvSpPr>
          <p:nvPr/>
        </p:nvSpPr>
        <p:spPr bwMode="auto">
          <a:xfrm>
            <a:off x="5257800" y="2776537"/>
            <a:ext cx="311150" cy="2286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cxnSp>
        <p:nvCxnSpPr>
          <p:cNvPr id="39" name="Straight Connector 38"/>
          <p:cNvCxnSpPr/>
          <p:nvPr/>
        </p:nvCxnSpPr>
        <p:spPr>
          <a:xfrm>
            <a:off x="5035550" y="2776537"/>
            <a:ext cx="1905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9962"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E086DC-0051-45E3-94B6-0503DF2B51BD}" type="slidenum">
              <a:rPr lang="en-US" altLang="en-US" smtClean="0"/>
              <a:pPr/>
              <a:t>46</a:t>
            </a:fld>
            <a:endParaRPr lang="en-US" altLang="en-US"/>
          </a:p>
        </p:txBody>
      </p:sp>
      <p:sp>
        <p:nvSpPr>
          <p:cNvPr id="28"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Tree>
    <p:extLst>
      <p:ext uri="{BB962C8B-B14F-4D97-AF65-F5344CB8AC3E}">
        <p14:creationId xmlns:p14="http://schemas.microsoft.com/office/powerpoint/2010/main" val="36829761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D27F0C8-1485-4855-8EE2-5E1CB223E5A9}"/>
              </a:ext>
            </a:extLst>
          </p:cNvPr>
          <p:cNvSpPr/>
          <p:nvPr/>
        </p:nvSpPr>
        <p:spPr>
          <a:xfrm>
            <a:off x="838200" y="2166937"/>
            <a:ext cx="3276600" cy="5334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6" name="Content Placeholder 2">
            <a:extLst>
              <a:ext uri="{FF2B5EF4-FFF2-40B4-BE49-F238E27FC236}">
                <a16:creationId xmlns:a16="http://schemas.microsoft.com/office/drawing/2014/main" id="{8F71E2BA-B818-4988-B9C2-E377F5CF5A6D}"/>
              </a:ext>
            </a:extLst>
          </p:cNvPr>
          <p:cNvSpPr txBox="1">
            <a:spLocks/>
          </p:cNvSpPr>
          <p:nvPr/>
        </p:nvSpPr>
        <p:spPr>
          <a:xfrm>
            <a:off x="457200" y="1219200"/>
            <a:ext cx="8229600" cy="4411662"/>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a:defRPr/>
            </a:pPr>
            <a:r>
              <a:rPr lang="en-US" kern="0" dirty="0"/>
              <a:t>A</a:t>
            </a:r>
            <a:r>
              <a:rPr lang="en-US" kern="0" dirty="0">
                <a:solidFill>
                  <a:schemeClr val="bg1">
                    <a:lumMod val="75000"/>
                  </a:schemeClr>
                </a:solidFill>
              </a:rPr>
              <a:t> spherical </a:t>
            </a:r>
            <a:r>
              <a:rPr lang="en-US" kern="0" dirty="0"/>
              <a:t>lens</a:t>
            </a:r>
            <a:r>
              <a:rPr lang="en-US" kern="0" dirty="0">
                <a:solidFill>
                  <a:schemeClr val="bg1">
                    <a:lumMod val="75000"/>
                  </a:schemeClr>
                </a:solidFill>
              </a:rPr>
              <a:t> is one for which the refracting surface(s) have a single         radius of curvature</a:t>
            </a:r>
          </a:p>
        </p:txBody>
      </p:sp>
      <p:sp>
        <p:nvSpPr>
          <p:cNvPr id="4" name="Slide Number Placeholder 3">
            <a:extLst>
              <a:ext uri="{FF2B5EF4-FFF2-40B4-BE49-F238E27FC236}">
                <a16:creationId xmlns:a16="http://schemas.microsoft.com/office/drawing/2014/main" id="{79F642CA-6CD2-456C-B202-0ECD682718CD}"/>
              </a:ext>
            </a:extLst>
          </p:cNvPr>
          <p:cNvSpPr>
            <a:spLocks noGrp="1"/>
          </p:cNvSpPr>
          <p:nvPr>
            <p:ph type="sldNum" sz="quarter" idx="12"/>
          </p:nvPr>
        </p:nvSpPr>
        <p:spPr/>
        <p:txBody>
          <a:bodyPr/>
          <a:lstStyle/>
          <a:p>
            <a:pPr>
              <a:defRPr/>
            </a:pPr>
            <a:fld id="{C3D0DB06-924B-45E5-94D1-6781A6646192}" type="slidenum">
              <a:rPr lang="en-US" altLang="en-US" smtClean="0"/>
              <a:pPr>
                <a:defRPr/>
              </a:pPr>
              <a:t>47</a:t>
            </a:fld>
            <a:endParaRPr lang="en-US" altLang="en-US"/>
          </a:p>
        </p:txBody>
      </p:sp>
      <p:sp>
        <p:nvSpPr>
          <p:cNvPr id="8" name="Rectangle 32">
            <a:extLst>
              <a:ext uri="{FF2B5EF4-FFF2-40B4-BE49-F238E27FC236}">
                <a16:creationId xmlns:a16="http://schemas.microsoft.com/office/drawing/2014/main" id="{72EA1BD5-198F-4841-9D69-57812EAB1F05}"/>
              </a:ext>
            </a:extLst>
          </p:cNvPr>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10" name="TextBox 9">
            <a:extLst>
              <a:ext uri="{FF2B5EF4-FFF2-40B4-BE49-F238E27FC236}">
                <a16:creationId xmlns:a16="http://schemas.microsoft.com/office/drawing/2014/main" id="{305BEB45-DA11-4B89-950D-FA6D18390F8A}"/>
              </a:ext>
            </a:extLst>
          </p:cNvPr>
          <p:cNvSpPr txBox="1"/>
          <p:nvPr/>
        </p:nvSpPr>
        <p:spPr>
          <a:xfrm>
            <a:off x="1219200" y="990600"/>
            <a:ext cx="3148619" cy="461665"/>
          </a:xfrm>
          <a:prstGeom prst="rect">
            <a:avLst/>
          </a:prstGeom>
          <a:noFill/>
        </p:spPr>
        <p:txBody>
          <a:bodyPr wrap="none" rtlCol="0">
            <a:spAutoFit/>
          </a:bodyPr>
          <a:lstStyle/>
          <a:p>
            <a:r>
              <a:rPr lang="en-US" sz="2400" dirty="0">
                <a:latin typeface="Segoe Script" panose="030B0504020000000003" pitchFamily="66" charset="0"/>
              </a:rPr>
              <a:t>spherocylindrical</a:t>
            </a:r>
          </a:p>
        </p:txBody>
      </p:sp>
      <p:sp>
        <p:nvSpPr>
          <p:cNvPr id="11" name="TextBox 10">
            <a:extLst>
              <a:ext uri="{FF2B5EF4-FFF2-40B4-BE49-F238E27FC236}">
                <a16:creationId xmlns:a16="http://schemas.microsoft.com/office/drawing/2014/main" id="{BE9A1493-886C-4564-B0AB-02E103C39102}"/>
              </a:ext>
            </a:extLst>
          </p:cNvPr>
          <p:cNvSpPr txBox="1"/>
          <p:nvPr/>
        </p:nvSpPr>
        <p:spPr>
          <a:xfrm>
            <a:off x="2642864" y="1502326"/>
            <a:ext cx="328936" cy="461665"/>
          </a:xfrm>
          <a:prstGeom prst="rect">
            <a:avLst/>
          </a:prstGeom>
          <a:noFill/>
        </p:spPr>
        <p:txBody>
          <a:bodyPr wrap="none" rtlCol="0">
            <a:spAutoFit/>
          </a:bodyPr>
          <a:lstStyle/>
          <a:p>
            <a:r>
              <a:rPr lang="en-US" sz="2400" dirty="0"/>
              <a:t>^</a:t>
            </a:r>
          </a:p>
        </p:txBody>
      </p:sp>
      <p:sp>
        <p:nvSpPr>
          <p:cNvPr id="13" name="TextBox 12">
            <a:extLst>
              <a:ext uri="{FF2B5EF4-FFF2-40B4-BE49-F238E27FC236}">
                <a16:creationId xmlns:a16="http://schemas.microsoft.com/office/drawing/2014/main" id="{96869967-A546-4567-9837-2EADBC8FF959}"/>
              </a:ext>
            </a:extLst>
          </p:cNvPr>
          <p:cNvSpPr txBox="1"/>
          <p:nvPr/>
        </p:nvSpPr>
        <p:spPr>
          <a:xfrm>
            <a:off x="76200" y="2802898"/>
            <a:ext cx="6418745" cy="338554"/>
          </a:xfrm>
          <a:prstGeom prst="rect">
            <a:avLst/>
          </a:prstGeom>
          <a:noFill/>
        </p:spPr>
        <p:txBody>
          <a:bodyPr wrap="none" rtlCol="0">
            <a:spAutoFit/>
          </a:bodyPr>
          <a:lstStyle/>
          <a:p>
            <a:r>
              <a:rPr lang="en-US" sz="1600" i="1" dirty="0"/>
              <a:t>What about the refracting surface of a sphero</a:t>
            </a:r>
            <a:r>
              <a:rPr lang="en-US" sz="1600" b="1" i="1" dirty="0"/>
              <a:t>cylindrical</a:t>
            </a:r>
            <a:r>
              <a:rPr lang="en-US" sz="1600" i="1" dirty="0"/>
              <a:t> (S-C) lens? </a:t>
            </a:r>
          </a:p>
        </p:txBody>
      </p:sp>
      <p:cxnSp>
        <p:nvCxnSpPr>
          <p:cNvPr id="42" name="Straight Connector 41">
            <a:extLst>
              <a:ext uri="{FF2B5EF4-FFF2-40B4-BE49-F238E27FC236}">
                <a16:creationId xmlns:a16="http://schemas.microsoft.com/office/drawing/2014/main" id="{E400A4AC-D8E6-461C-88DE-7B43316E15BF}"/>
              </a:ext>
            </a:extLst>
          </p:cNvPr>
          <p:cNvCxnSpPr>
            <a:cxnSpLocks/>
          </p:cNvCxnSpPr>
          <p:nvPr/>
        </p:nvCxnSpPr>
        <p:spPr>
          <a:xfrm>
            <a:off x="1219200" y="1502326"/>
            <a:ext cx="1600200" cy="0"/>
          </a:xfrm>
          <a:prstGeom prst="line">
            <a:avLst/>
          </a:prstGeom>
          <a:ln w="22225"/>
        </p:spPr>
        <p:style>
          <a:lnRef idx="1">
            <a:schemeClr val="dk1"/>
          </a:lnRef>
          <a:fillRef idx="0">
            <a:schemeClr val="dk1"/>
          </a:fillRef>
          <a:effectRef idx="0">
            <a:schemeClr val="dk1"/>
          </a:effectRef>
          <a:fontRef idx="minor">
            <a:schemeClr val="tx1"/>
          </a:fontRef>
        </p:style>
      </p:cxnSp>
      <p:sp>
        <p:nvSpPr>
          <p:cNvPr id="43" name="TextBox 42">
            <a:extLst>
              <a:ext uri="{FF2B5EF4-FFF2-40B4-BE49-F238E27FC236}">
                <a16:creationId xmlns:a16="http://schemas.microsoft.com/office/drawing/2014/main" id="{77E5F32C-A073-464F-BD7C-5B561C278968}"/>
              </a:ext>
            </a:extLst>
          </p:cNvPr>
          <p:cNvSpPr txBox="1"/>
          <p:nvPr/>
        </p:nvSpPr>
        <p:spPr>
          <a:xfrm>
            <a:off x="3040170" y="6156972"/>
            <a:ext cx="3063660" cy="276999"/>
          </a:xfrm>
          <a:prstGeom prst="rect">
            <a:avLst/>
          </a:prstGeom>
          <a:noFill/>
        </p:spPr>
        <p:txBody>
          <a:bodyPr wrap="none" rtlCol="0">
            <a:spAutoFit/>
          </a:bodyPr>
          <a:lstStyle/>
          <a:p>
            <a:pPr algn="ctr"/>
            <a:r>
              <a:rPr lang="en-US" sz="1200" i="1" dirty="0"/>
              <a:t>Rhetorical question—advance when ready</a:t>
            </a:r>
          </a:p>
        </p:txBody>
      </p:sp>
      <p:sp>
        <p:nvSpPr>
          <p:cNvPr id="44" name="Oval 11">
            <a:extLst>
              <a:ext uri="{FF2B5EF4-FFF2-40B4-BE49-F238E27FC236}">
                <a16:creationId xmlns:a16="http://schemas.microsoft.com/office/drawing/2014/main" id="{BF94DCC5-F621-4F9B-952F-CCDD2056A22E}"/>
              </a:ext>
            </a:extLst>
          </p:cNvPr>
          <p:cNvSpPr>
            <a:spLocks noChangeArrowheads="1"/>
          </p:cNvSpPr>
          <p:nvPr/>
        </p:nvSpPr>
        <p:spPr bwMode="auto">
          <a:xfrm>
            <a:off x="6362423" y="3272992"/>
            <a:ext cx="1676400" cy="1524000"/>
          </a:xfrm>
          <a:prstGeom prst="ellipse">
            <a:avLst/>
          </a:prstGeom>
          <a:solidFill>
            <a:srgbClr val="CCFF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5" name="Rectangle 13">
            <a:extLst>
              <a:ext uri="{FF2B5EF4-FFF2-40B4-BE49-F238E27FC236}">
                <a16:creationId xmlns:a16="http://schemas.microsoft.com/office/drawing/2014/main" id="{914E12D3-5374-4FC0-825F-E1CAAF6C9BD7}"/>
              </a:ext>
            </a:extLst>
          </p:cNvPr>
          <p:cNvSpPr>
            <a:spLocks noChangeArrowheads="1"/>
          </p:cNvSpPr>
          <p:nvPr/>
        </p:nvSpPr>
        <p:spPr bwMode="auto">
          <a:xfrm>
            <a:off x="6819623" y="3077729"/>
            <a:ext cx="2209800" cy="2057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6" name="Oval 10">
            <a:extLst>
              <a:ext uri="{FF2B5EF4-FFF2-40B4-BE49-F238E27FC236}">
                <a16:creationId xmlns:a16="http://schemas.microsoft.com/office/drawing/2014/main" id="{7FF1BBDD-8D31-4217-8924-8AE3457C61CD}"/>
              </a:ext>
            </a:extLst>
          </p:cNvPr>
          <p:cNvSpPr>
            <a:spLocks noChangeArrowheads="1"/>
          </p:cNvSpPr>
          <p:nvPr/>
        </p:nvSpPr>
        <p:spPr bwMode="auto">
          <a:xfrm>
            <a:off x="6667223" y="3272992"/>
            <a:ext cx="1600200" cy="1524000"/>
          </a:xfrm>
          <a:prstGeom prst="ellipse">
            <a:avLst/>
          </a:prstGeom>
          <a:solidFill>
            <a:srgbClr val="CCFF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7" name="Rectangle 12">
            <a:extLst>
              <a:ext uri="{FF2B5EF4-FFF2-40B4-BE49-F238E27FC236}">
                <a16:creationId xmlns:a16="http://schemas.microsoft.com/office/drawing/2014/main" id="{58089F95-85BD-42AD-80B6-DB5CDD29ED2E}"/>
              </a:ext>
            </a:extLst>
          </p:cNvPr>
          <p:cNvSpPr>
            <a:spLocks noChangeArrowheads="1"/>
          </p:cNvSpPr>
          <p:nvPr/>
        </p:nvSpPr>
        <p:spPr bwMode="auto">
          <a:xfrm>
            <a:off x="6591023" y="3077729"/>
            <a:ext cx="304800" cy="2057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8" name="Line 14">
            <a:extLst>
              <a:ext uri="{FF2B5EF4-FFF2-40B4-BE49-F238E27FC236}">
                <a16:creationId xmlns:a16="http://schemas.microsoft.com/office/drawing/2014/main" id="{089F7567-D9BC-4A8D-ACDE-6B71AE9AE8E9}"/>
              </a:ext>
            </a:extLst>
          </p:cNvPr>
          <p:cNvSpPr>
            <a:spLocks noChangeShapeType="1"/>
          </p:cNvSpPr>
          <p:nvPr/>
        </p:nvSpPr>
        <p:spPr bwMode="auto">
          <a:xfrm>
            <a:off x="6591023" y="3501592"/>
            <a:ext cx="0" cy="1066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Line 15">
            <a:extLst>
              <a:ext uri="{FF2B5EF4-FFF2-40B4-BE49-F238E27FC236}">
                <a16:creationId xmlns:a16="http://schemas.microsoft.com/office/drawing/2014/main" id="{53B95428-215C-4D80-8A25-3633B05E0AD5}"/>
              </a:ext>
            </a:extLst>
          </p:cNvPr>
          <p:cNvSpPr>
            <a:spLocks noChangeShapeType="1"/>
          </p:cNvSpPr>
          <p:nvPr/>
        </p:nvSpPr>
        <p:spPr bwMode="auto">
          <a:xfrm>
            <a:off x="6895823" y="3501592"/>
            <a:ext cx="0" cy="1066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Line 17">
            <a:extLst>
              <a:ext uri="{FF2B5EF4-FFF2-40B4-BE49-F238E27FC236}">
                <a16:creationId xmlns:a16="http://schemas.microsoft.com/office/drawing/2014/main" id="{902F4263-1485-44E6-B0D6-70F555989B69}"/>
              </a:ext>
            </a:extLst>
          </p:cNvPr>
          <p:cNvSpPr>
            <a:spLocks noChangeShapeType="1"/>
          </p:cNvSpPr>
          <p:nvPr/>
        </p:nvSpPr>
        <p:spPr bwMode="auto">
          <a:xfrm flipV="1">
            <a:off x="5448023" y="4296929"/>
            <a:ext cx="914400" cy="6096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Text Box 16">
            <a:extLst>
              <a:ext uri="{FF2B5EF4-FFF2-40B4-BE49-F238E27FC236}">
                <a16:creationId xmlns:a16="http://schemas.microsoft.com/office/drawing/2014/main" id="{A7187F5C-DC3F-44C4-914E-A10F6F3A5A74}"/>
              </a:ext>
            </a:extLst>
          </p:cNvPr>
          <p:cNvSpPr txBox="1">
            <a:spLocks noChangeArrowheads="1"/>
          </p:cNvSpPr>
          <p:nvPr/>
        </p:nvSpPr>
        <p:spPr bwMode="auto">
          <a:xfrm>
            <a:off x="4343400" y="4982729"/>
            <a:ext cx="2202847" cy="275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400" b="1" i="1" dirty="0">
                <a:solidFill>
                  <a:srgbClr val="0000FF"/>
                </a:solidFill>
              </a:rPr>
              <a:t>Spherocylindrical lens?</a:t>
            </a:r>
          </a:p>
        </p:txBody>
      </p:sp>
      <p:sp>
        <p:nvSpPr>
          <p:cNvPr id="52" name="Text Box 22">
            <a:extLst>
              <a:ext uri="{FF2B5EF4-FFF2-40B4-BE49-F238E27FC236}">
                <a16:creationId xmlns:a16="http://schemas.microsoft.com/office/drawing/2014/main" id="{3C0D8302-9F5D-49AF-9117-BDDA535E637A}"/>
              </a:ext>
            </a:extLst>
          </p:cNvPr>
          <p:cNvSpPr txBox="1">
            <a:spLocks noChangeArrowheads="1"/>
          </p:cNvSpPr>
          <p:nvPr/>
        </p:nvSpPr>
        <p:spPr bwMode="auto">
          <a:xfrm>
            <a:off x="7054573" y="3882592"/>
            <a:ext cx="755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400" i="1">
                <a:solidFill>
                  <a:srgbClr val="0000FF"/>
                </a:solidFill>
              </a:rPr>
              <a:t>Sphere</a:t>
            </a:r>
          </a:p>
        </p:txBody>
      </p:sp>
    </p:spTree>
    <p:extLst>
      <p:ext uri="{BB962C8B-B14F-4D97-AF65-F5344CB8AC3E}">
        <p14:creationId xmlns:p14="http://schemas.microsoft.com/office/powerpoint/2010/main" val="21879137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D27F0C8-1485-4855-8EE2-5E1CB223E5A9}"/>
              </a:ext>
            </a:extLst>
          </p:cNvPr>
          <p:cNvSpPr/>
          <p:nvPr/>
        </p:nvSpPr>
        <p:spPr>
          <a:xfrm>
            <a:off x="838200" y="2166937"/>
            <a:ext cx="3276600" cy="5334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6" name="Content Placeholder 2">
            <a:extLst>
              <a:ext uri="{FF2B5EF4-FFF2-40B4-BE49-F238E27FC236}">
                <a16:creationId xmlns:a16="http://schemas.microsoft.com/office/drawing/2014/main" id="{8F71E2BA-B818-4988-B9C2-E377F5CF5A6D}"/>
              </a:ext>
            </a:extLst>
          </p:cNvPr>
          <p:cNvSpPr txBox="1">
            <a:spLocks/>
          </p:cNvSpPr>
          <p:nvPr/>
        </p:nvSpPr>
        <p:spPr>
          <a:xfrm>
            <a:off x="457200" y="1219200"/>
            <a:ext cx="8229600" cy="4411662"/>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a:defRPr/>
            </a:pPr>
            <a:r>
              <a:rPr lang="en-US" kern="0" dirty="0"/>
              <a:t>A</a:t>
            </a:r>
            <a:r>
              <a:rPr lang="en-US" kern="0" dirty="0">
                <a:solidFill>
                  <a:schemeClr val="bg1">
                    <a:lumMod val="75000"/>
                  </a:schemeClr>
                </a:solidFill>
              </a:rPr>
              <a:t> spherical </a:t>
            </a:r>
            <a:r>
              <a:rPr lang="en-US" kern="0" dirty="0"/>
              <a:t>lens</a:t>
            </a:r>
            <a:r>
              <a:rPr lang="en-US" kern="0" dirty="0">
                <a:solidFill>
                  <a:schemeClr val="bg1">
                    <a:lumMod val="75000"/>
                  </a:schemeClr>
                </a:solidFill>
              </a:rPr>
              <a:t> </a:t>
            </a:r>
            <a:r>
              <a:rPr lang="en-US" kern="0" dirty="0"/>
              <a:t>is one for which the refracting surface(s) have </a:t>
            </a:r>
            <a:r>
              <a:rPr lang="en-US" kern="0" dirty="0">
                <a:solidFill>
                  <a:schemeClr val="bg1">
                    <a:lumMod val="75000"/>
                  </a:schemeClr>
                </a:solidFill>
              </a:rPr>
              <a:t>a single         </a:t>
            </a:r>
            <a:r>
              <a:rPr lang="en-US" kern="0" dirty="0">
                <a:solidFill>
                  <a:srgbClr val="0000FF"/>
                </a:solidFill>
              </a:rPr>
              <a:t>radi</a:t>
            </a:r>
            <a:r>
              <a:rPr lang="en-US" kern="0" dirty="0">
                <a:solidFill>
                  <a:schemeClr val="bg1">
                    <a:lumMod val="75000"/>
                  </a:schemeClr>
                </a:solidFill>
              </a:rPr>
              <a:t>us</a:t>
            </a:r>
            <a:r>
              <a:rPr lang="en-US" kern="0" dirty="0">
                <a:solidFill>
                  <a:srgbClr val="0000FF"/>
                </a:solidFill>
              </a:rPr>
              <a:t> of curvature</a:t>
            </a:r>
          </a:p>
        </p:txBody>
      </p:sp>
      <p:sp>
        <p:nvSpPr>
          <p:cNvPr id="4" name="Slide Number Placeholder 3">
            <a:extLst>
              <a:ext uri="{FF2B5EF4-FFF2-40B4-BE49-F238E27FC236}">
                <a16:creationId xmlns:a16="http://schemas.microsoft.com/office/drawing/2014/main" id="{79F642CA-6CD2-456C-B202-0ECD682718CD}"/>
              </a:ext>
            </a:extLst>
          </p:cNvPr>
          <p:cNvSpPr>
            <a:spLocks noGrp="1"/>
          </p:cNvSpPr>
          <p:nvPr>
            <p:ph type="sldNum" sz="quarter" idx="12"/>
          </p:nvPr>
        </p:nvSpPr>
        <p:spPr/>
        <p:txBody>
          <a:bodyPr/>
          <a:lstStyle/>
          <a:p>
            <a:pPr>
              <a:defRPr/>
            </a:pPr>
            <a:fld id="{C3D0DB06-924B-45E5-94D1-6781A6646192}" type="slidenum">
              <a:rPr lang="en-US" altLang="en-US" smtClean="0"/>
              <a:pPr>
                <a:defRPr/>
              </a:pPr>
              <a:t>48</a:t>
            </a:fld>
            <a:endParaRPr lang="en-US" altLang="en-US"/>
          </a:p>
        </p:txBody>
      </p:sp>
      <p:sp>
        <p:nvSpPr>
          <p:cNvPr id="8" name="Rectangle 32">
            <a:extLst>
              <a:ext uri="{FF2B5EF4-FFF2-40B4-BE49-F238E27FC236}">
                <a16:creationId xmlns:a16="http://schemas.microsoft.com/office/drawing/2014/main" id="{72EA1BD5-198F-4841-9D69-57812EAB1F05}"/>
              </a:ext>
            </a:extLst>
          </p:cNvPr>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10" name="TextBox 9">
            <a:extLst>
              <a:ext uri="{FF2B5EF4-FFF2-40B4-BE49-F238E27FC236}">
                <a16:creationId xmlns:a16="http://schemas.microsoft.com/office/drawing/2014/main" id="{305BEB45-DA11-4B89-950D-FA6D18390F8A}"/>
              </a:ext>
            </a:extLst>
          </p:cNvPr>
          <p:cNvSpPr txBox="1"/>
          <p:nvPr/>
        </p:nvSpPr>
        <p:spPr>
          <a:xfrm>
            <a:off x="1219200" y="990600"/>
            <a:ext cx="3148619" cy="461665"/>
          </a:xfrm>
          <a:prstGeom prst="rect">
            <a:avLst/>
          </a:prstGeom>
          <a:noFill/>
        </p:spPr>
        <p:txBody>
          <a:bodyPr wrap="none" rtlCol="0">
            <a:spAutoFit/>
          </a:bodyPr>
          <a:lstStyle/>
          <a:p>
            <a:r>
              <a:rPr lang="en-US" sz="2400" dirty="0">
                <a:latin typeface="Segoe Script" panose="030B0504020000000003" pitchFamily="66" charset="0"/>
              </a:rPr>
              <a:t>spherocylindrical</a:t>
            </a:r>
          </a:p>
        </p:txBody>
      </p:sp>
      <p:sp>
        <p:nvSpPr>
          <p:cNvPr id="11" name="TextBox 10">
            <a:extLst>
              <a:ext uri="{FF2B5EF4-FFF2-40B4-BE49-F238E27FC236}">
                <a16:creationId xmlns:a16="http://schemas.microsoft.com/office/drawing/2014/main" id="{BE9A1493-886C-4564-B0AB-02E103C39102}"/>
              </a:ext>
            </a:extLst>
          </p:cNvPr>
          <p:cNvSpPr txBox="1"/>
          <p:nvPr/>
        </p:nvSpPr>
        <p:spPr>
          <a:xfrm>
            <a:off x="2642864" y="1502326"/>
            <a:ext cx="328936" cy="461665"/>
          </a:xfrm>
          <a:prstGeom prst="rect">
            <a:avLst/>
          </a:prstGeom>
          <a:noFill/>
        </p:spPr>
        <p:txBody>
          <a:bodyPr wrap="none" rtlCol="0">
            <a:spAutoFit/>
          </a:bodyPr>
          <a:lstStyle/>
          <a:p>
            <a:r>
              <a:rPr lang="en-US" sz="2400" dirty="0"/>
              <a:t>^</a:t>
            </a:r>
          </a:p>
        </p:txBody>
      </p:sp>
      <p:sp>
        <p:nvSpPr>
          <p:cNvPr id="13" name="TextBox 12">
            <a:extLst>
              <a:ext uri="{FF2B5EF4-FFF2-40B4-BE49-F238E27FC236}">
                <a16:creationId xmlns:a16="http://schemas.microsoft.com/office/drawing/2014/main" id="{96869967-A546-4567-9837-2EADBC8FF959}"/>
              </a:ext>
            </a:extLst>
          </p:cNvPr>
          <p:cNvSpPr txBox="1"/>
          <p:nvPr/>
        </p:nvSpPr>
        <p:spPr>
          <a:xfrm>
            <a:off x="76200" y="2802898"/>
            <a:ext cx="6418745" cy="338554"/>
          </a:xfrm>
          <a:prstGeom prst="rect">
            <a:avLst/>
          </a:prstGeom>
          <a:noFill/>
        </p:spPr>
        <p:txBody>
          <a:bodyPr wrap="none" rtlCol="0">
            <a:spAutoFit/>
          </a:bodyPr>
          <a:lstStyle/>
          <a:p>
            <a:r>
              <a:rPr lang="en-US" sz="1600" i="1" dirty="0"/>
              <a:t>What about the refracting surface of a sphero</a:t>
            </a:r>
            <a:r>
              <a:rPr lang="en-US" sz="1600" b="1" i="1" dirty="0"/>
              <a:t>cylindrical</a:t>
            </a:r>
            <a:r>
              <a:rPr lang="en-US" sz="1600" i="1" dirty="0"/>
              <a:t> (S-C) lens? </a:t>
            </a:r>
          </a:p>
        </p:txBody>
      </p:sp>
      <p:sp>
        <p:nvSpPr>
          <p:cNvPr id="14" name="TextBox 13">
            <a:extLst>
              <a:ext uri="{FF2B5EF4-FFF2-40B4-BE49-F238E27FC236}">
                <a16:creationId xmlns:a16="http://schemas.microsoft.com/office/drawing/2014/main" id="{BC4581F9-38AC-4BAE-A43A-E1EB694A589F}"/>
              </a:ext>
            </a:extLst>
          </p:cNvPr>
          <p:cNvSpPr txBox="1"/>
          <p:nvPr/>
        </p:nvSpPr>
        <p:spPr>
          <a:xfrm>
            <a:off x="76199" y="3205518"/>
            <a:ext cx="5855797" cy="830997"/>
          </a:xfrm>
          <a:prstGeom prst="rect">
            <a:avLst/>
          </a:prstGeom>
          <a:noFill/>
        </p:spPr>
        <p:txBody>
          <a:bodyPr wrap="square" rtlCol="0">
            <a:spAutoFit/>
          </a:bodyPr>
          <a:lstStyle/>
          <a:p>
            <a:r>
              <a:rPr lang="en-US" sz="1600" dirty="0"/>
              <a:t>Recall that, by definition, a S-C lens has two different powers oriented at right angles to one another. This means every point on its surface has </a:t>
            </a:r>
            <a:r>
              <a:rPr lang="en-US" sz="1600" b="1" dirty="0"/>
              <a:t>two</a:t>
            </a:r>
            <a:r>
              <a:rPr lang="en-US" sz="1600" dirty="0"/>
              <a:t> radii—one for each power. </a:t>
            </a:r>
          </a:p>
        </p:txBody>
      </p:sp>
      <p:cxnSp>
        <p:nvCxnSpPr>
          <p:cNvPr id="35" name="Straight Connector 34">
            <a:extLst>
              <a:ext uri="{FF2B5EF4-FFF2-40B4-BE49-F238E27FC236}">
                <a16:creationId xmlns:a16="http://schemas.microsoft.com/office/drawing/2014/main" id="{0F7820FE-7DE5-438B-935D-114215358203}"/>
              </a:ext>
            </a:extLst>
          </p:cNvPr>
          <p:cNvCxnSpPr>
            <a:cxnSpLocks/>
          </p:cNvCxnSpPr>
          <p:nvPr/>
        </p:nvCxnSpPr>
        <p:spPr>
          <a:xfrm>
            <a:off x="5257800" y="1963991"/>
            <a:ext cx="1371600" cy="0"/>
          </a:xfrm>
          <a:prstGeom prst="line">
            <a:avLst/>
          </a:prstGeom>
          <a:ln w="22225"/>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70455F83-9D4C-48B2-85FF-C602C4333471}"/>
              </a:ext>
            </a:extLst>
          </p:cNvPr>
          <p:cNvSpPr txBox="1"/>
          <p:nvPr/>
        </p:nvSpPr>
        <p:spPr>
          <a:xfrm>
            <a:off x="6640841" y="1767219"/>
            <a:ext cx="753732" cy="461665"/>
          </a:xfrm>
          <a:prstGeom prst="rect">
            <a:avLst/>
          </a:prstGeom>
          <a:noFill/>
        </p:spPr>
        <p:txBody>
          <a:bodyPr wrap="none" rtlCol="0">
            <a:spAutoFit/>
          </a:bodyPr>
          <a:lstStyle/>
          <a:p>
            <a:r>
              <a:rPr lang="en-US" sz="2400" dirty="0">
                <a:latin typeface="Segoe Script" panose="030B0504020000000003" pitchFamily="66" charset="0"/>
              </a:rPr>
              <a:t>two</a:t>
            </a:r>
          </a:p>
        </p:txBody>
      </p:sp>
      <p:sp>
        <p:nvSpPr>
          <p:cNvPr id="41" name="TextBox 40">
            <a:extLst>
              <a:ext uri="{FF2B5EF4-FFF2-40B4-BE49-F238E27FC236}">
                <a16:creationId xmlns:a16="http://schemas.microsoft.com/office/drawing/2014/main" id="{53F4C99C-F25A-4E7B-88FC-A493A1F766F6}"/>
              </a:ext>
            </a:extLst>
          </p:cNvPr>
          <p:cNvSpPr txBox="1"/>
          <p:nvPr/>
        </p:nvSpPr>
        <p:spPr>
          <a:xfrm>
            <a:off x="1447800" y="2235304"/>
            <a:ext cx="327334" cy="461665"/>
          </a:xfrm>
          <a:prstGeom prst="rect">
            <a:avLst/>
          </a:prstGeom>
          <a:noFill/>
        </p:spPr>
        <p:txBody>
          <a:bodyPr wrap="none" rtlCol="0">
            <a:spAutoFit/>
          </a:bodyPr>
          <a:lstStyle/>
          <a:p>
            <a:r>
              <a:rPr lang="en-US" sz="2400" dirty="0" err="1">
                <a:solidFill>
                  <a:srgbClr val="0000FF"/>
                </a:solidFill>
                <a:latin typeface="Segoe Script" panose="030B0504020000000003" pitchFamily="66" charset="0"/>
              </a:rPr>
              <a:t>i</a:t>
            </a:r>
            <a:endParaRPr lang="en-US" sz="2400" dirty="0">
              <a:solidFill>
                <a:srgbClr val="0000FF"/>
              </a:solidFill>
              <a:latin typeface="Segoe Script" panose="030B0504020000000003" pitchFamily="66" charset="0"/>
            </a:endParaRPr>
          </a:p>
        </p:txBody>
      </p:sp>
      <p:cxnSp>
        <p:nvCxnSpPr>
          <p:cNvPr id="17" name="Straight Connector 16">
            <a:extLst>
              <a:ext uri="{FF2B5EF4-FFF2-40B4-BE49-F238E27FC236}">
                <a16:creationId xmlns:a16="http://schemas.microsoft.com/office/drawing/2014/main" id="{4FE998D0-8948-4A74-A547-7E3C847DF175}"/>
              </a:ext>
            </a:extLst>
          </p:cNvPr>
          <p:cNvCxnSpPr>
            <a:cxnSpLocks/>
          </p:cNvCxnSpPr>
          <p:nvPr/>
        </p:nvCxnSpPr>
        <p:spPr>
          <a:xfrm>
            <a:off x="1219200" y="1502326"/>
            <a:ext cx="1600200" cy="0"/>
          </a:xfrm>
          <a:prstGeom prst="line">
            <a:avLst/>
          </a:prstGeom>
          <a:ln w="22225"/>
        </p:spPr>
        <p:style>
          <a:lnRef idx="1">
            <a:schemeClr val="dk1"/>
          </a:lnRef>
          <a:fillRef idx="0">
            <a:schemeClr val="dk1"/>
          </a:fillRef>
          <a:effectRef idx="0">
            <a:schemeClr val="dk1"/>
          </a:effectRef>
          <a:fontRef idx="minor">
            <a:schemeClr val="tx1"/>
          </a:fontRef>
        </p:style>
      </p:cxnSp>
      <p:sp>
        <p:nvSpPr>
          <p:cNvPr id="28" name="Oval 11">
            <a:extLst>
              <a:ext uri="{FF2B5EF4-FFF2-40B4-BE49-F238E27FC236}">
                <a16:creationId xmlns:a16="http://schemas.microsoft.com/office/drawing/2014/main" id="{DFFA1CAF-EFC6-4F1F-A3CE-2700BF704918}"/>
              </a:ext>
            </a:extLst>
          </p:cNvPr>
          <p:cNvSpPr>
            <a:spLocks noChangeArrowheads="1"/>
          </p:cNvSpPr>
          <p:nvPr/>
        </p:nvSpPr>
        <p:spPr bwMode="auto">
          <a:xfrm>
            <a:off x="6362423" y="3272992"/>
            <a:ext cx="1676400" cy="1524000"/>
          </a:xfrm>
          <a:prstGeom prst="ellipse">
            <a:avLst/>
          </a:prstGeom>
          <a:solidFill>
            <a:srgbClr val="CCFF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9" name="Rectangle 13">
            <a:extLst>
              <a:ext uri="{FF2B5EF4-FFF2-40B4-BE49-F238E27FC236}">
                <a16:creationId xmlns:a16="http://schemas.microsoft.com/office/drawing/2014/main" id="{AB8FD8E5-F495-4E0C-AF33-277BEA3A60CC}"/>
              </a:ext>
            </a:extLst>
          </p:cNvPr>
          <p:cNvSpPr>
            <a:spLocks noChangeArrowheads="1"/>
          </p:cNvSpPr>
          <p:nvPr/>
        </p:nvSpPr>
        <p:spPr bwMode="auto">
          <a:xfrm>
            <a:off x="6819623" y="3077729"/>
            <a:ext cx="2209800" cy="2057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0" name="Oval 10">
            <a:extLst>
              <a:ext uri="{FF2B5EF4-FFF2-40B4-BE49-F238E27FC236}">
                <a16:creationId xmlns:a16="http://schemas.microsoft.com/office/drawing/2014/main" id="{F89D9ED4-56E6-4E3D-ACBB-DE03532F4128}"/>
              </a:ext>
            </a:extLst>
          </p:cNvPr>
          <p:cNvSpPr>
            <a:spLocks noChangeArrowheads="1"/>
          </p:cNvSpPr>
          <p:nvPr/>
        </p:nvSpPr>
        <p:spPr bwMode="auto">
          <a:xfrm>
            <a:off x="6667223" y="3272992"/>
            <a:ext cx="1600200" cy="1524000"/>
          </a:xfrm>
          <a:prstGeom prst="ellipse">
            <a:avLst/>
          </a:prstGeom>
          <a:solidFill>
            <a:srgbClr val="CCFF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1" name="Rectangle 12">
            <a:extLst>
              <a:ext uri="{FF2B5EF4-FFF2-40B4-BE49-F238E27FC236}">
                <a16:creationId xmlns:a16="http://schemas.microsoft.com/office/drawing/2014/main" id="{8457F9D8-6C29-442F-85E1-DC5798643CBF}"/>
              </a:ext>
            </a:extLst>
          </p:cNvPr>
          <p:cNvSpPr>
            <a:spLocks noChangeArrowheads="1"/>
          </p:cNvSpPr>
          <p:nvPr/>
        </p:nvSpPr>
        <p:spPr bwMode="auto">
          <a:xfrm>
            <a:off x="6591023" y="3077729"/>
            <a:ext cx="304800" cy="2057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2" name="Line 14">
            <a:extLst>
              <a:ext uri="{FF2B5EF4-FFF2-40B4-BE49-F238E27FC236}">
                <a16:creationId xmlns:a16="http://schemas.microsoft.com/office/drawing/2014/main" id="{EB7B2835-D3AA-4CE8-BC5D-C487E5DBE1A8}"/>
              </a:ext>
            </a:extLst>
          </p:cNvPr>
          <p:cNvSpPr>
            <a:spLocks noChangeShapeType="1"/>
          </p:cNvSpPr>
          <p:nvPr/>
        </p:nvSpPr>
        <p:spPr bwMode="auto">
          <a:xfrm>
            <a:off x="6591023" y="3501592"/>
            <a:ext cx="0" cy="1066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Line 15">
            <a:extLst>
              <a:ext uri="{FF2B5EF4-FFF2-40B4-BE49-F238E27FC236}">
                <a16:creationId xmlns:a16="http://schemas.microsoft.com/office/drawing/2014/main" id="{49E1C0A6-D7AE-4363-92A6-B38008C997B7}"/>
              </a:ext>
            </a:extLst>
          </p:cNvPr>
          <p:cNvSpPr>
            <a:spLocks noChangeShapeType="1"/>
          </p:cNvSpPr>
          <p:nvPr/>
        </p:nvSpPr>
        <p:spPr bwMode="auto">
          <a:xfrm>
            <a:off x="6895823" y="3501592"/>
            <a:ext cx="0" cy="1066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Line 17">
            <a:extLst>
              <a:ext uri="{FF2B5EF4-FFF2-40B4-BE49-F238E27FC236}">
                <a16:creationId xmlns:a16="http://schemas.microsoft.com/office/drawing/2014/main" id="{3696193E-37E0-4B2B-BB28-F5000B4987E6}"/>
              </a:ext>
            </a:extLst>
          </p:cNvPr>
          <p:cNvSpPr>
            <a:spLocks noChangeShapeType="1"/>
          </p:cNvSpPr>
          <p:nvPr/>
        </p:nvSpPr>
        <p:spPr bwMode="auto">
          <a:xfrm flipV="1">
            <a:off x="5448023" y="4296929"/>
            <a:ext cx="914400" cy="6096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Text Box 22">
            <a:extLst>
              <a:ext uri="{FF2B5EF4-FFF2-40B4-BE49-F238E27FC236}">
                <a16:creationId xmlns:a16="http://schemas.microsoft.com/office/drawing/2014/main" id="{8603432F-3357-4A09-8C42-884364A4A470}"/>
              </a:ext>
            </a:extLst>
          </p:cNvPr>
          <p:cNvSpPr txBox="1">
            <a:spLocks noChangeArrowheads="1"/>
          </p:cNvSpPr>
          <p:nvPr/>
        </p:nvSpPr>
        <p:spPr bwMode="auto">
          <a:xfrm>
            <a:off x="7054573" y="3882592"/>
            <a:ext cx="755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400" i="1">
                <a:solidFill>
                  <a:srgbClr val="0000FF"/>
                </a:solidFill>
              </a:rPr>
              <a:t>Sphere</a:t>
            </a:r>
          </a:p>
        </p:txBody>
      </p:sp>
      <p:sp>
        <p:nvSpPr>
          <p:cNvPr id="39" name="Text Box 16">
            <a:extLst>
              <a:ext uri="{FF2B5EF4-FFF2-40B4-BE49-F238E27FC236}">
                <a16:creationId xmlns:a16="http://schemas.microsoft.com/office/drawing/2014/main" id="{51E46F97-50B3-4965-AF23-162CB1A07378}"/>
              </a:ext>
            </a:extLst>
          </p:cNvPr>
          <p:cNvSpPr txBox="1">
            <a:spLocks noChangeArrowheads="1"/>
          </p:cNvSpPr>
          <p:nvPr/>
        </p:nvSpPr>
        <p:spPr bwMode="auto">
          <a:xfrm>
            <a:off x="4343400" y="4982729"/>
            <a:ext cx="2202847" cy="275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400" b="1" i="1" dirty="0">
                <a:solidFill>
                  <a:srgbClr val="0000FF"/>
                </a:solidFill>
              </a:rPr>
              <a:t>Spherocylindrical lens?</a:t>
            </a:r>
          </a:p>
        </p:txBody>
      </p:sp>
    </p:spTree>
    <p:extLst>
      <p:ext uri="{BB962C8B-B14F-4D97-AF65-F5344CB8AC3E}">
        <p14:creationId xmlns:p14="http://schemas.microsoft.com/office/powerpoint/2010/main" val="20055289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D27F0C8-1485-4855-8EE2-5E1CB223E5A9}"/>
              </a:ext>
            </a:extLst>
          </p:cNvPr>
          <p:cNvSpPr/>
          <p:nvPr/>
        </p:nvSpPr>
        <p:spPr>
          <a:xfrm>
            <a:off x="838200" y="2166937"/>
            <a:ext cx="3276600" cy="5334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6" name="Content Placeholder 2">
            <a:extLst>
              <a:ext uri="{FF2B5EF4-FFF2-40B4-BE49-F238E27FC236}">
                <a16:creationId xmlns:a16="http://schemas.microsoft.com/office/drawing/2014/main" id="{8F71E2BA-B818-4988-B9C2-E377F5CF5A6D}"/>
              </a:ext>
            </a:extLst>
          </p:cNvPr>
          <p:cNvSpPr txBox="1">
            <a:spLocks/>
          </p:cNvSpPr>
          <p:nvPr/>
        </p:nvSpPr>
        <p:spPr>
          <a:xfrm>
            <a:off x="457200" y="1219200"/>
            <a:ext cx="8229600" cy="4411662"/>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a:defRPr/>
            </a:pPr>
            <a:r>
              <a:rPr lang="en-US" kern="0" dirty="0"/>
              <a:t>A</a:t>
            </a:r>
            <a:r>
              <a:rPr lang="en-US" kern="0" dirty="0">
                <a:solidFill>
                  <a:schemeClr val="bg1">
                    <a:lumMod val="75000"/>
                  </a:schemeClr>
                </a:solidFill>
              </a:rPr>
              <a:t> spherical </a:t>
            </a:r>
            <a:r>
              <a:rPr lang="en-US" kern="0" dirty="0"/>
              <a:t>lens</a:t>
            </a:r>
            <a:r>
              <a:rPr lang="en-US" kern="0" dirty="0">
                <a:solidFill>
                  <a:schemeClr val="bg1">
                    <a:lumMod val="75000"/>
                  </a:schemeClr>
                </a:solidFill>
              </a:rPr>
              <a:t> </a:t>
            </a:r>
            <a:r>
              <a:rPr lang="en-US" kern="0" dirty="0"/>
              <a:t>is one for which the refracting surface(s) have </a:t>
            </a:r>
            <a:r>
              <a:rPr lang="en-US" kern="0" dirty="0">
                <a:solidFill>
                  <a:schemeClr val="bg1">
                    <a:lumMod val="75000"/>
                  </a:schemeClr>
                </a:solidFill>
              </a:rPr>
              <a:t>a single         </a:t>
            </a:r>
            <a:r>
              <a:rPr lang="en-US" kern="0" dirty="0">
                <a:solidFill>
                  <a:srgbClr val="0000FF"/>
                </a:solidFill>
              </a:rPr>
              <a:t>radi</a:t>
            </a:r>
            <a:r>
              <a:rPr lang="en-US" kern="0" dirty="0">
                <a:solidFill>
                  <a:schemeClr val="bg1">
                    <a:lumMod val="75000"/>
                  </a:schemeClr>
                </a:solidFill>
              </a:rPr>
              <a:t>us</a:t>
            </a:r>
            <a:r>
              <a:rPr lang="en-US" kern="0" dirty="0">
                <a:solidFill>
                  <a:srgbClr val="0000FF"/>
                </a:solidFill>
              </a:rPr>
              <a:t> of curvature</a:t>
            </a:r>
          </a:p>
        </p:txBody>
      </p:sp>
      <p:sp>
        <p:nvSpPr>
          <p:cNvPr id="4" name="Slide Number Placeholder 3">
            <a:extLst>
              <a:ext uri="{FF2B5EF4-FFF2-40B4-BE49-F238E27FC236}">
                <a16:creationId xmlns:a16="http://schemas.microsoft.com/office/drawing/2014/main" id="{79F642CA-6CD2-456C-B202-0ECD682718CD}"/>
              </a:ext>
            </a:extLst>
          </p:cNvPr>
          <p:cNvSpPr>
            <a:spLocks noGrp="1"/>
          </p:cNvSpPr>
          <p:nvPr>
            <p:ph type="sldNum" sz="quarter" idx="12"/>
          </p:nvPr>
        </p:nvSpPr>
        <p:spPr/>
        <p:txBody>
          <a:bodyPr/>
          <a:lstStyle/>
          <a:p>
            <a:pPr>
              <a:defRPr/>
            </a:pPr>
            <a:fld id="{C3D0DB06-924B-45E5-94D1-6781A6646192}" type="slidenum">
              <a:rPr lang="en-US" altLang="en-US" smtClean="0"/>
              <a:pPr>
                <a:defRPr/>
              </a:pPr>
              <a:t>49</a:t>
            </a:fld>
            <a:endParaRPr lang="en-US" altLang="en-US"/>
          </a:p>
        </p:txBody>
      </p:sp>
      <p:sp>
        <p:nvSpPr>
          <p:cNvPr id="8" name="Rectangle 32">
            <a:extLst>
              <a:ext uri="{FF2B5EF4-FFF2-40B4-BE49-F238E27FC236}">
                <a16:creationId xmlns:a16="http://schemas.microsoft.com/office/drawing/2014/main" id="{72EA1BD5-198F-4841-9D69-57812EAB1F05}"/>
              </a:ext>
            </a:extLst>
          </p:cNvPr>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10" name="TextBox 9">
            <a:extLst>
              <a:ext uri="{FF2B5EF4-FFF2-40B4-BE49-F238E27FC236}">
                <a16:creationId xmlns:a16="http://schemas.microsoft.com/office/drawing/2014/main" id="{305BEB45-DA11-4B89-950D-FA6D18390F8A}"/>
              </a:ext>
            </a:extLst>
          </p:cNvPr>
          <p:cNvSpPr txBox="1"/>
          <p:nvPr/>
        </p:nvSpPr>
        <p:spPr>
          <a:xfrm>
            <a:off x="1219200" y="990600"/>
            <a:ext cx="3148619" cy="461665"/>
          </a:xfrm>
          <a:prstGeom prst="rect">
            <a:avLst/>
          </a:prstGeom>
          <a:noFill/>
        </p:spPr>
        <p:txBody>
          <a:bodyPr wrap="none" rtlCol="0">
            <a:spAutoFit/>
          </a:bodyPr>
          <a:lstStyle/>
          <a:p>
            <a:r>
              <a:rPr lang="en-US" sz="2400" dirty="0">
                <a:latin typeface="Segoe Script" panose="030B0504020000000003" pitchFamily="66" charset="0"/>
              </a:rPr>
              <a:t>spherocylindrical</a:t>
            </a:r>
          </a:p>
        </p:txBody>
      </p:sp>
      <p:sp>
        <p:nvSpPr>
          <p:cNvPr id="11" name="TextBox 10">
            <a:extLst>
              <a:ext uri="{FF2B5EF4-FFF2-40B4-BE49-F238E27FC236}">
                <a16:creationId xmlns:a16="http://schemas.microsoft.com/office/drawing/2014/main" id="{BE9A1493-886C-4564-B0AB-02E103C39102}"/>
              </a:ext>
            </a:extLst>
          </p:cNvPr>
          <p:cNvSpPr txBox="1"/>
          <p:nvPr/>
        </p:nvSpPr>
        <p:spPr>
          <a:xfrm>
            <a:off x="2642864" y="1502326"/>
            <a:ext cx="328936" cy="461665"/>
          </a:xfrm>
          <a:prstGeom prst="rect">
            <a:avLst/>
          </a:prstGeom>
          <a:noFill/>
        </p:spPr>
        <p:txBody>
          <a:bodyPr wrap="none" rtlCol="0">
            <a:spAutoFit/>
          </a:bodyPr>
          <a:lstStyle/>
          <a:p>
            <a:r>
              <a:rPr lang="en-US" sz="2400" dirty="0"/>
              <a:t>^</a:t>
            </a:r>
          </a:p>
        </p:txBody>
      </p:sp>
      <p:sp>
        <p:nvSpPr>
          <p:cNvPr id="13" name="TextBox 12">
            <a:extLst>
              <a:ext uri="{FF2B5EF4-FFF2-40B4-BE49-F238E27FC236}">
                <a16:creationId xmlns:a16="http://schemas.microsoft.com/office/drawing/2014/main" id="{96869967-A546-4567-9837-2EADBC8FF959}"/>
              </a:ext>
            </a:extLst>
          </p:cNvPr>
          <p:cNvSpPr txBox="1"/>
          <p:nvPr/>
        </p:nvSpPr>
        <p:spPr>
          <a:xfrm>
            <a:off x="76200" y="2802898"/>
            <a:ext cx="6418745" cy="338554"/>
          </a:xfrm>
          <a:prstGeom prst="rect">
            <a:avLst/>
          </a:prstGeom>
          <a:noFill/>
        </p:spPr>
        <p:txBody>
          <a:bodyPr wrap="none" rtlCol="0">
            <a:spAutoFit/>
          </a:bodyPr>
          <a:lstStyle/>
          <a:p>
            <a:r>
              <a:rPr lang="en-US" sz="1600" i="1" dirty="0"/>
              <a:t>What about the refracting surface of a sphero</a:t>
            </a:r>
            <a:r>
              <a:rPr lang="en-US" sz="1600" b="1" i="1" dirty="0"/>
              <a:t>cylindrical</a:t>
            </a:r>
            <a:r>
              <a:rPr lang="en-US" sz="1600" i="1" dirty="0"/>
              <a:t> (S-C) lens? </a:t>
            </a:r>
          </a:p>
        </p:txBody>
      </p:sp>
      <p:sp>
        <p:nvSpPr>
          <p:cNvPr id="14" name="TextBox 13">
            <a:extLst>
              <a:ext uri="{FF2B5EF4-FFF2-40B4-BE49-F238E27FC236}">
                <a16:creationId xmlns:a16="http://schemas.microsoft.com/office/drawing/2014/main" id="{BC4581F9-38AC-4BAE-A43A-E1EB694A589F}"/>
              </a:ext>
            </a:extLst>
          </p:cNvPr>
          <p:cNvSpPr txBox="1"/>
          <p:nvPr/>
        </p:nvSpPr>
        <p:spPr>
          <a:xfrm>
            <a:off x="76199" y="3205518"/>
            <a:ext cx="5927036" cy="1077218"/>
          </a:xfrm>
          <a:prstGeom prst="rect">
            <a:avLst/>
          </a:prstGeom>
          <a:noFill/>
        </p:spPr>
        <p:txBody>
          <a:bodyPr wrap="square" rtlCol="0">
            <a:spAutoFit/>
          </a:bodyPr>
          <a:lstStyle/>
          <a:p>
            <a:r>
              <a:rPr lang="en-US" sz="1600" dirty="0"/>
              <a:t>Recall that, by definition, a S-C lens has two different powers oriented at right angles to one another. This means every point on its surface has </a:t>
            </a:r>
            <a:r>
              <a:rPr lang="en-US" sz="1600" b="1" dirty="0"/>
              <a:t>two</a:t>
            </a:r>
            <a:r>
              <a:rPr lang="en-US" sz="1600" dirty="0"/>
              <a:t> radii—one for each power. </a:t>
            </a:r>
            <a:r>
              <a:rPr lang="en-US" sz="1600" dirty="0">
                <a:solidFill>
                  <a:srgbClr val="FF0000"/>
                </a:solidFill>
              </a:rPr>
              <a:t>Thus, such a lens could not be created by slicing off a section from a sphere.</a:t>
            </a:r>
          </a:p>
        </p:txBody>
      </p:sp>
      <p:cxnSp>
        <p:nvCxnSpPr>
          <p:cNvPr id="35" name="Straight Connector 34">
            <a:extLst>
              <a:ext uri="{FF2B5EF4-FFF2-40B4-BE49-F238E27FC236}">
                <a16:creationId xmlns:a16="http://schemas.microsoft.com/office/drawing/2014/main" id="{0F7820FE-7DE5-438B-935D-114215358203}"/>
              </a:ext>
            </a:extLst>
          </p:cNvPr>
          <p:cNvCxnSpPr>
            <a:cxnSpLocks/>
          </p:cNvCxnSpPr>
          <p:nvPr/>
        </p:nvCxnSpPr>
        <p:spPr>
          <a:xfrm>
            <a:off x="5257800" y="1963991"/>
            <a:ext cx="1371600" cy="0"/>
          </a:xfrm>
          <a:prstGeom prst="line">
            <a:avLst/>
          </a:prstGeom>
          <a:ln w="22225"/>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70455F83-9D4C-48B2-85FF-C602C4333471}"/>
              </a:ext>
            </a:extLst>
          </p:cNvPr>
          <p:cNvSpPr txBox="1"/>
          <p:nvPr/>
        </p:nvSpPr>
        <p:spPr>
          <a:xfrm>
            <a:off x="6640841" y="1767219"/>
            <a:ext cx="753732" cy="461665"/>
          </a:xfrm>
          <a:prstGeom prst="rect">
            <a:avLst/>
          </a:prstGeom>
          <a:noFill/>
        </p:spPr>
        <p:txBody>
          <a:bodyPr wrap="none" rtlCol="0">
            <a:spAutoFit/>
          </a:bodyPr>
          <a:lstStyle/>
          <a:p>
            <a:r>
              <a:rPr lang="en-US" sz="2400" dirty="0">
                <a:latin typeface="Segoe Script" panose="030B0504020000000003" pitchFamily="66" charset="0"/>
              </a:rPr>
              <a:t>two</a:t>
            </a:r>
          </a:p>
        </p:txBody>
      </p:sp>
      <p:sp>
        <p:nvSpPr>
          <p:cNvPr id="41" name="TextBox 40">
            <a:extLst>
              <a:ext uri="{FF2B5EF4-FFF2-40B4-BE49-F238E27FC236}">
                <a16:creationId xmlns:a16="http://schemas.microsoft.com/office/drawing/2014/main" id="{53F4C99C-F25A-4E7B-88FC-A493A1F766F6}"/>
              </a:ext>
            </a:extLst>
          </p:cNvPr>
          <p:cNvSpPr txBox="1"/>
          <p:nvPr/>
        </p:nvSpPr>
        <p:spPr>
          <a:xfrm>
            <a:off x="1447800" y="2235304"/>
            <a:ext cx="327334" cy="461665"/>
          </a:xfrm>
          <a:prstGeom prst="rect">
            <a:avLst/>
          </a:prstGeom>
          <a:noFill/>
        </p:spPr>
        <p:txBody>
          <a:bodyPr wrap="none" rtlCol="0">
            <a:spAutoFit/>
          </a:bodyPr>
          <a:lstStyle/>
          <a:p>
            <a:r>
              <a:rPr lang="en-US" sz="2400" dirty="0" err="1">
                <a:solidFill>
                  <a:srgbClr val="0000FF"/>
                </a:solidFill>
                <a:latin typeface="Segoe Script" panose="030B0504020000000003" pitchFamily="66" charset="0"/>
              </a:rPr>
              <a:t>i</a:t>
            </a:r>
            <a:endParaRPr lang="en-US" sz="2400" dirty="0">
              <a:solidFill>
                <a:srgbClr val="0000FF"/>
              </a:solidFill>
              <a:latin typeface="Segoe Script" panose="030B0504020000000003" pitchFamily="66" charset="0"/>
            </a:endParaRPr>
          </a:p>
        </p:txBody>
      </p:sp>
      <p:cxnSp>
        <p:nvCxnSpPr>
          <p:cNvPr id="17" name="Straight Connector 16">
            <a:extLst>
              <a:ext uri="{FF2B5EF4-FFF2-40B4-BE49-F238E27FC236}">
                <a16:creationId xmlns:a16="http://schemas.microsoft.com/office/drawing/2014/main" id="{4FE998D0-8948-4A74-A547-7E3C847DF175}"/>
              </a:ext>
            </a:extLst>
          </p:cNvPr>
          <p:cNvCxnSpPr>
            <a:cxnSpLocks/>
          </p:cNvCxnSpPr>
          <p:nvPr/>
        </p:nvCxnSpPr>
        <p:spPr>
          <a:xfrm>
            <a:off x="1219200" y="1502326"/>
            <a:ext cx="1600200" cy="0"/>
          </a:xfrm>
          <a:prstGeom prst="line">
            <a:avLst/>
          </a:prstGeom>
          <a:ln w="22225"/>
        </p:spPr>
        <p:style>
          <a:lnRef idx="1">
            <a:schemeClr val="dk1"/>
          </a:lnRef>
          <a:fillRef idx="0">
            <a:schemeClr val="dk1"/>
          </a:fillRef>
          <a:effectRef idx="0">
            <a:schemeClr val="dk1"/>
          </a:effectRef>
          <a:fontRef idx="minor">
            <a:schemeClr val="tx1"/>
          </a:fontRef>
        </p:style>
      </p:cxnSp>
      <p:sp>
        <p:nvSpPr>
          <p:cNvPr id="19" name="Oval 11">
            <a:extLst>
              <a:ext uri="{FF2B5EF4-FFF2-40B4-BE49-F238E27FC236}">
                <a16:creationId xmlns:a16="http://schemas.microsoft.com/office/drawing/2014/main" id="{4F57208B-B009-4635-98B9-4EA9280DFF21}"/>
              </a:ext>
            </a:extLst>
          </p:cNvPr>
          <p:cNvSpPr>
            <a:spLocks noChangeArrowheads="1"/>
          </p:cNvSpPr>
          <p:nvPr/>
        </p:nvSpPr>
        <p:spPr bwMode="auto">
          <a:xfrm>
            <a:off x="6362423" y="3272992"/>
            <a:ext cx="1676400" cy="1524000"/>
          </a:xfrm>
          <a:prstGeom prst="ellipse">
            <a:avLst/>
          </a:prstGeom>
          <a:solidFill>
            <a:srgbClr val="CCFF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0" name="Rectangle 13">
            <a:extLst>
              <a:ext uri="{FF2B5EF4-FFF2-40B4-BE49-F238E27FC236}">
                <a16:creationId xmlns:a16="http://schemas.microsoft.com/office/drawing/2014/main" id="{AF18D01E-D439-4157-9AE9-ADA14B5FF2EA}"/>
              </a:ext>
            </a:extLst>
          </p:cNvPr>
          <p:cNvSpPr>
            <a:spLocks noChangeArrowheads="1"/>
          </p:cNvSpPr>
          <p:nvPr/>
        </p:nvSpPr>
        <p:spPr bwMode="auto">
          <a:xfrm>
            <a:off x="6819623" y="3077729"/>
            <a:ext cx="2209800" cy="2057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1" name="Oval 10">
            <a:extLst>
              <a:ext uri="{FF2B5EF4-FFF2-40B4-BE49-F238E27FC236}">
                <a16:creationId xmlns:a16="http://schemas.microsoft.com/office/drawing/2014/main" id="{8DDC8523-DA82-4CD3-9518-E2103EDFE261}"/>
              </a:ext>
            </a:extLst>
          </p:cNvPr>
          <p:cNvSpPr>
            <a:spLocks noChangeArrowheads="1"/>
          </p:cNvSpPr>
          <p:nvPr/>
        </p:nvSpPr>
        <p:spPr bwMode="auto">
          <a:xfrm>
            <a:off x="6667223" y="3272992"/>
            <a:ext cx="1600200" cy="1524000"/>
          </a:xfrm>
          <a:prstGeom prst="ellipse">
            <a:avLst/>
          </a:prstGeom>
          <a:solidFill>
            <a:srgbClr val="CCFF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2" name="Rectangle 12">
            <a:extLst>
              <a:ext uri="{FF2B5EF4-FFF2-40B4-BE49-F238E27FC236}">
                <a16:creationId xmlns:a16="http://schemas.microsoft.com/office/drawing/2014/main" id="{C9030D5C-6835-49F8-85D8-8FF3EBC5BB1A}"/>
              </a:ext>
            </a:extLst>
          </p:cNvPr>
          <p:cNvSpPr>
            <a:spLocks noChangeArrowheads="1"/>
          </p:cNvSpPr>
          <p:nvPr/>
        </p:nvSpPr>
        <p:spPr bwMode="auto">
          <a:xfrm>
            <a:off x="6591023" y="3077729"/>
            <a:ext cx="304800" cy="2057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3" name="Line 14">
            <a:extLst>
              <a:ext uri="{FF2B5EF4-FFF2-40B4-BE49-F238E27FC236}">
                <a16:creationId xmlns:a16="http://schemas.microsoft.com/office/drawing/2014/main" id="{ED3D163C-749F-46E8-9B96-17D06DD077DC}"/>
              </a:ext>
            </a:extLst>
          </p:cNvPr>
          <p:cNvSpPr>
            <a:spLocks noChangeShapeType="1"/>
          </p:cNvSpPr>
          <p:nvPr/>
        </p:nvSpPr>
        <p:spPr bwMode="auto">
          <a:xfrm>
            <a:off x="6591023" y="3501592"/>
            <a:ext cx="0" cy="1066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15">
            <a:extLst>
              <a:ext uri="{FF2B5EF4-FFF2-40B4-BE49-F238E27FC236}">
                <a16:creationId xmlns:a16="http://schemas.microsoft.com/office/drawing/2014/main" id="{AD708FC0-97BE-49FC-8E67-2EB55FB34961}"/>
              </a:ext>
            </a:extLst>
          </p:cNvPr>
          <p:cNvSpPr>
            <a:spLocks noChangeShapeType="1"/>
          </p:cNvSpPr>
          <p:nvPr/>
        </p:nvSpPr>
        <p:spPr bwMode="auto">
          <a:xfrm>
            <a:off x="6895823" y="3501592"/>
            <a:ext cx="0" cy="1066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17">
            <a:extLst>
              <a:ext uri="{FF2B5EF4-FFF2-40B4-BE49-F238E27FC236}">
                <a16:creationId xmlns:a16="http://schemas.microsoft.com/office/drawing/2014/main" id="{BD2ACBFF-16CD-43E0-8D7D-0EE4ED9BDC1B}"/>
              </a:ext>
            </a:extLst>
          </p:cNvPr>
          <p:cNvSpPr>
            <a:spLocks noChangeShapeType="1"/>
          </p:cNvSpPr>
          <p:nvPr/>
        </p:nvSpPr>
        <p:spPr bwMode="auto">
          <a:xfrm flipV="1">
            <a:off x="5448023" y="4296929"/>
            <a:ext cx="914400" cy="6096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Text Box 22">
            <a:extLst>
              <a:ext uri="{FF2B5EF4-FFF2-40B4-BE49-F238E27FC236}">
                <a16:creationId xmlns:a16="http://schemas.microsoft.com/office/drawing/2014/main" id="{A5C32344-59C8-4746-9F36-52DA7A88366F}"/>
              </a:ext>
            </a:extLst>
          </p:cNvPr>
          <p:cNvSpPr txBox="1">
            <a:spLocks noChangeArrowheads="1"/>
          </p:cNvSpPr>
          <p:nvPr/>
        </p:nvSpPr>
        <p:spPr bwMode="auto">
          <a:xfrm>
            <a:off x="7054573" y="3882592"/>
            <a:ext cx="755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400" i="1">
                <a:solidFill>
                  <a:srgbClr val="0000FF"/>
                </a:solidFill>
              </a:rPr>
              <a:t>Sphere</a:t>
            </a:r>
          </a:p>
        </p:txBody>
      </p:sp>
      <p:sp>
        <p:nvSpPr>
          <p:cNvPr id="28" name="Text Box 16">
            <a:extLst>
              <a:ext uri="{FF2B5EF4-FFF2-40B4-BE49-F238E27FC236}">
                <a16:creationId xmlns:a16="http://schemas.microsoft.com/office/drawing/2014/main" id="{B7CB207E-37F8-42B2-959A-0F0514F4B349}"/>
              </a:ext>
            </a:extLst>
          </p:cNvPr>
          <p:cNvSpPr txBox="1">
            <a:spLocks noChangeArrowheads="1"/>
          </p:cNvSpPr>
          <p:nvPr/>
        </p:nvSpPr>
        <p:spPr bwMode="auto">
          <a:xfrm>
            <a:off x="4343400" y="4982729"/>
            <a:ext cx="2202847" cy="275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400" b="1" i="1" dirty="0">
                <a:solidFill>
                  <a:srgbClr val="0000FF"/>
                </a:solidFill>
              </a:rPr>
              <a:t>Spherocylindrical lens?</a:t>
            </a:r>
          </a:p>
        </p:txBody>
      </p:sp>
      <p:sp>
        <p:nvSpPr>
          <p:cNvPr id="29" name="&quot;Not Allowed&quot; Symbol 28">
            <a:extLst>
              <a:ext uri="{FF2B5EF4-FFF2-40B4-BE49-F238E27FC236}">
                <a16:creationId xmlns:a16="http://schemas.microsoft.com/office/drawing/2014/main" id="{493091E6-0E37-44DF-AD3E-9C0EB35FB8D0}"/>
              </a:ext>
            </a:extLst>
          </p:cNvPr>
          <p:cNvSpPr/>
          <p:nvPr/>
        </p:nvSpPr>
        <p:spPr>
          <a:xfrm>
            <a:off x="4933947" y="4732021"/>
            <a:ext cx="897285" cy="830579"/>
          </a:xfrm>
          <a:prstGeom prst="noSmoking">
            <a:avLst>
              <a:gd name="adj" fmla="val 13169"/>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5988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381000" y="1143000"/>
            <a:ext cx="8229600" cy="5638800"/>
          </a:xfrm>
        </p:spPr>
        <p:txBody>
          <a:bodyPr/>
          <a:lstStyle/>
          <a:p>
            <a:pPr eaLnBrk="1" hangingPunct="1"/>
            <a:r>
              <a:rPr lang="en-US" dirty="0"/>
              <a:t>Some aberrations are attributable to corrective lenses</a:t>
            </a:r>
          </a:p>
        </p:txBody>
      </p:sp>
      <p:sp>
        <p:nvSpPr>
          <p:cNvPr id="4099" name="Rectangle 4"/>
          <p:cNvSpPr>
            <a:spLocks noGrp="1" noChangeArrowheads="1"/>
          </p:cNvSpPr>
          <p:nvPr>
            <p:ph type="title"/>
          </p:nvPr>
        </p:nvSpPr>
        <p:spPr>
          <a:xfrm>
            <a:off x="457200" y="152400"/>
            <a:ext cx="7543800" cy="685800"/>
          </a:xfrm>
          <a:noFill/>
        </p:spPr>
        <p:txBody>
          <a:bodyPr/>
          <a:lstStyle/>
          <a:p>
            <a:pPr eaLnBrk="1" hangingPunct="1"/>
            <a:r>
              <a:rPr lang="en-US"/>
              <a:t>Aberrations</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5</a:t>
            </a:fld>
            <a:endParaRPr lang="en-US" altLang="en-US"/>
          </a:p>
        </p:txBody>
      </p:sp>
    </p:spTree>
    <p:extLst>
      <p:ext uri="{BB962C8B-B14F-4D97-AF65-F5344CB8AC3E}">
        <p14:creationId xmlns:p14="http://schemas.microsoft.com/office/powerpoint/2010/main" val="35445466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D27F0C8-1485-4855-8EE2-5E1CB223E5A9}"/>
              </a:ext>
            </a:extLst>
          </p:cNvPr>
          <p:cNvSpPr/>
          <p:nvPr/>
        </p:nvSpPr>
        <p:spPr>
          <a:xfrm>
            <a:off x="838200" y="2166937"/>
            <a:ext cx="3276600" cy="5334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6" name="Content Placeholder 2">
            <a:extLst>
              <a:ext uri="{FF2B5EF4-FFF2-40B4-BE49-F238E27FC236}">
                <a16:creationId xmlns:a16="http://schemas.microsoft.com/office/drawing/2014/main" id="{8F71E2BA-B818-4988-B9C2-E377F5CF5A6D}"/>
              </a:ext>
            </a:extLst>
          </p:cNvPr>
          <p:cNvSpPr txBox="1">
            <a:spLocks/>
          </p:cNvSpPr>
          <p:nvPr/>
        </p:nvSpPr>
        <p:spPr>
          <a:xfrm>
            <a:off x="457200" y="1219200"/>
            <a:ext cx="8229600" cy="4411662"/>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a:defRPr/>
            </a:pPr>
            <a:r>
              <a:rPr lang="en-US" kern="0" dirty="0"/>
              <a:t>A</a:t>
            </a:r>
            <a:r>
              <a:rPr lang="en-US" kern="0" dirty="0">
                <a:solidFill>
                  <a:schemeClr val="bg1">
                    <a:lumMod val="75000"/>
                  </a:schemeClr>
                </a:solidFill>
              </a:rPr>
              <a:t> spherical </a:t>
            </a:r>
            <a:r>
              <a:rPr lang="en-US" kern="0" dirty="0"/>
              <a:t>lens</a:t>
            </a:r>
            <a:r>
              <a:rPr lang="en-US" kern="0" dirty="0">
                <a:solidFill>
                  <a:schemeClr val="bg1">
                    <a:lumMod val="75000"/>
                  </a:schemeClr>
                </a:solidFill>
              </a:rPr>
              <a:t> </a:t>
            </a:r>
            <a:r>
              <a:rPr lang="en-US" kern="0" dirty="0"/>
              <a:t>is one for which the refracting surface(s) have </a:t>
            </a:r>
            <a:r>
              <a:rPr lang="en-US" kern="0" dirty="0">
                <a:solidFill>
                  <a:schemeClr val="bg1">
                    <a:lumMod val="75000"/>
                  </a:schemeClr>
                </a:solidFill>
              </a:rPr>
              <a:t>a single         </a:t>
            </a:r>
            <a:r>
              <a:rPr lang="en-US" kern="0" dirty="0">
                <a:solidFill>
                  <a:srgbClr val="0000FF"/>
                </a:solidFill>
              </a:rPr>
              <a:t>radi</a:t>
            </a:r>
            <a:r>
              <a:rPr lang="en-US" kern="0" dirty="0">
                <a:solidFill>
                  <a:schemeClr val="bg1">
                    <a:lumMod val="75000"/>
                  </a:schemeClr>
                </a:solidFill>
              </a:rPr>
              <a:t>us</a:t>
            </a:r>
            <a:r>
              <a:rPr lang="en-US" kern="0" dirty="0">
                <a:solidFill>
                  <a:srgbClr val="0000FF"/>
                </a:solidFill>
              </a:rPr>
              <a:t> of curvature</a:t>
            </a:r>
          </a:p>
        </p:txBody>
      </p:sp>
      <p:sp>
        <p:nvSpPr>
          <p:cNvPr id="4" name="Slide Number Placeholder 3">
            <a:extLst>
              <a:ext uri="{FF2B5EF4-FFF2-40B4-BE49-F238E27FC236}">
                <a16:creationId xmlns:a16="http://schemas.microsoft.com/office/drawing/2014/main" id="{79F642CA-6CD2-456C-B202-0ECD682718CD}"/>
              </a:ext>
            </a:extLst>
          </p:cNvPr>
          <p:cNvSpPr>
            <a:spLocks noGrp="1"/>
          </p:cNvSpPr>
          <p:nvPr>
            <p:ph type="sldNum" sz="quarter" idx="12"/>
          </p:nvPr>
        </p:nvSpPr>
        <p:spPr/>
        <p:txBody>
          <a:bodyPr/>
          <a:lstStyle/>
          <a:p>
            <a:pPr>
              <a:defRPr/>
            </a:pPr>
            <a:fld id="{C3D0DB06-924B-45E5-94D1-6781A6646192}" type="slidenum">
              <a:rPr lang="en-US" altLang="en-US" smtClean="0"/>
              <a:pPr>
                <a:defRPr/>
              </a:pPr>
              <a:t>50</a:t>
            </a:fld>
            <a:endParaRPr lang="en-US" altLang="en-US"/>
          </a:p>
        </p:txBody>
      </p:sp>
      <p:sp>
        <p:nvSpPr>
          <p:cNvPr id="8" name="Rectangle 32">
            <a:extLst>
              <a:ext uri="{FF2B5EF4-FFF2-40B4-BE49-F238E27FC236}">
                <a16:creationId xmlns:a16="http://schemas.microsoft.com/office/drawing/2014/main" id="{72EA1BD5-198F-4841-9D69-57812EAB1F05}"/>
              </a:ext>
            </a:extLst>
          </p:cNvPr>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10" name="TextBox 9">
            <a:extLst>
              <a:ext uri="{FF2B5EF4-FFF2-40B4-BE49-F238E27FC236}">
                <a16:creationId xmlns:a16="http://schemas.microsoft.com/office/drawing/2014/main" id="{305BEB45-DA11-4B89-950D-FA6D18390F8A}"/>
              </a:ext>
            </a:extLst>
          </p:cNvPr>
          <p:cNvSpPr txBox="1"/>
          <p:nvPr/>
        </p:nvSpPr>
        <p:spPr>
          <a:xfrm>
            <a:off x="1219200" y="990600"/>
            <a:ext cx="3148619" cy="461665"/>
          </a:xfrm>
          <a:prstGeom prst="rect">
            <a:avLst/>
          </a:prstGeom>
          <a:noFill/>
        </p:spPr>
        <p:txBody>
          <a:bodyPr wrap="none" rtlCol="0">
            <a:spAutoFit/>
          </a:bodyPr>
          <a:lstStyle/>
          <a:p>
            <a:r>
              <a:rPr lang="en-US" sz="2400" dirty="0">
                <a:latin typeface="Segoe Script" panose="030B0504020000000003" pitchFamily="66" charset="0"/>
              </a:rPr>
              <a:t>spherocylindrical</a:t>
            </a:r>
          </a:p>
        </p:txBody>
      </p:sp>
      <p:sp>
        <p:nvSpPr>
          <p:cNvPr id="11" name="TextBox 10">
            <a:extLst>
              <a:ext uri="{FF2B5EF4-FFF2-40B4-BE49-F238E27FC236}">
                <a16:creationId xmlns:a16="http://schemas.microsoft.com/office/drawing/2014/main" id="{BE9A1493-886C-4564-B0AB-02E103C39102}"/>
              </a:ext>
            </a:extLst>
          </p:cNvPr>
          <p:cNvSpPr txBox="1"/>
          <p:nvPr/>
        </p:nvSpPr>
        <p:spPr>
          <a:xfrm>
            <a:off x="2642864" y="1502326"/>
            <a:ext cx="328936" cy="461665"/>
          </a:xfrm>
          <a:prstGeom prst="rect">
            <a:avLst/>
          </a:prstGeom>
          <a:noFill/>
        </p:spPr>
        <p:txBody>
          <a:bodyPr wrap="none" rtlCol="0">
            <a:spAutoFit/>
          </a:bodyPr>
          <a:lstStyle/>
          <a:p>
            <a:r>
              <a:rPr lang="en-US" sz="2400" dirty="0"/>
              <a:t>^</a:t>
            </a:r>
          </a:p>
        </p:txBody>
      </p:sp>
      <p:sp>
        <p:nvSpPr>
          <p:cNvPr id="13" name="TextBox 12">
            <a:extLst>
              <a:ext uri="{FF2B5EF4-FFF2-40B4-BE49-F238E27FC236}">
                <a16:creationId xmlns:a16="http://schemas.microsoft.com/office/drawing/2014/main" id="{96869967-A546-4567-9837-2EADBC8FF959}"/>
              </a:ext>
            </a:extLst>
          </p:cNvPr>
          <p:cNvSpPr txBox="1"/>
          <p:nvPr/>
        </p:nvSpPr>
        <p:spPr>
          <a:xfrm>
            <a:off x="76200" y="2802898"/>
            <a:ext cx="6418745" cy="338554"/>
          </a:xfrm>
          <a:prstGeom prst="rect">
            <a:avLst/>
          </a:prstGeom>
          <a:noFill/>
        </p:spPr>
        <p:txBody>
          <a:bodyPr wrap="none" rtlCol="0">
            <a:spAutoFit/>
          </a:bodyPr>
          <a:lstStyle/>
          <a:p>
            <a:r>
              <a:rPr lang="en-US" sz="1600" i="1" dirty="0"/>
              <a:t>What about the refracting surface of a sphero</a:t>
            </a:r>
            <a:r>
              <a:rPr lang="en-US" sz="1600" b="1" i="1" dirty="0"/>
              <a:t>cylindrical</a:t>
            </a:r>
            <a:r>
              <a:rPr lang="en-US" sz="1600" i="1" dirty="0"/>
              <a:t> (S-C) lens? </a:t>
            </a:r>
          </a:p>
        </p:txBody>
      </p:sp>
      <p:sp>
        <p:nvSpPr>
          <p:cNvPr id="14" name="TextBox 13">
            <a:extLst>
              <a:ext uri="{FF2B5EF4-FFF2-40B4-BE49-F238E27FC236}">
                <a16:creationId xmlns:a16="http://schemas.microsoft.com/office/drawing/2014/main" id="{BC4581F9-38AC-4BAE-A43A-E1EB694A589F}"/>
              </a:ext>
            </a:extLst>
          </p:cNvPr>
          <p:cNvSpPr txBox="1"/>
          <p:nvPr/>
        </p:nvSpPr>
        <p:spPr>
          <a:xfrm>
            <a:off x="76199" y="3205518"/>
            <a:ext cx="5940288" cy="1815882"/>
          </a:xfrm>
          <a:prstGeom prst="rect">
            <a:avLst/>
          </a:prstGeom>
          <a:noFill/>
        </p:spPr>
        <p:txBody>
          <a:bodyPr wrap="square" rtlCol="0">
            <a:spAutoFit/>
          </a:bodyPr>
          <a:lstStyle/>
          <a:p>
            <a:r>
              <a:rPr lang="en-US" sz="1600" dirty="0"/>
              <a:t>Recall that, by definition, a S-C lens has two different powers oriented at right angles to one another. This means every point on its surface has </a:t>
            </a:r>
            <a:r>
              <a:rPr lang="en-US" sz="1600" b="1" dirty="0"/>
              <a:t>two</a:t>
            </a:r>
            <a:r>
              <a:rPr lang="en-US" sz="1600" dirty="0"/>
              <a:t> radii—one for each power. </a:t>
            </a:r>
            <a:r>
              <a:rPr lang="en-US" sz="1600" dirty="0">
                <a:solidFill>
                  <a:srgbClr val="FF0000"/>
                </a:solidFill>
              </a:rPr>
              <a:t>Thus, such a lens could not be created by slicing off a section from a sphere.</a:t>
            </a:r>
          </a:p>
          <a:p>
            <a:endParaRPr lang="en-US" sz="1600" dirty="0">
              <a:solidFill>
                <a:srgbClr val="FF0000"/>
              </a:solidFill>
            </a:endParaRPr>
          </a:p>
          <a:p>
            <a:r>
              <a:rPr lang="en-US" sz="1600" i="1" dirty="0"/>
              <a:t>Can you think of an everyday (hint: and delicious) object from   which a slice could be taken that would qualify as a S-C lens? </a:t>
            </a:r>
          </a:p>
        </p:txBody>
      </p:sp>
      <p:cxnSp>
        <p:nvCxnSpPr>
          <p:cNvPr id="35" name="Straight Connector 34">
            <a:extLst>
              <a:ext uri="{FF2B5EF4-FFF2-40B4-BE49-F238E27FC236}">
                <a16:creationId xmlns:a16="http://schemas.microsoft.com/office/drawing/2014/main" id="{0F7820FE-7DE5-438B-935D-114215358203}"/>
              </a:ext>
            </a:extLst>
          </p:cNvPr>
          <p:cNvCxnSpPr>
            <a:cxnSpLocks/>
          </p:cNvCxnSpPr>
          <p:nvPr/>
        </p:nvCxnSpPr>
        <p:spPr>
          <a:xfrm>
            <a:off x="5257800" y="1963991"/>
            <a:ext cx="1371600" cy="0"/>
          </a:xfrm>
          <a:prstGeom prst="line">
            <a:avLst/>
          </a:prstGeom>
          <a:ln w="22225"/>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70455F83-9D4C-48B2-85FF-C602C4333471}"/>
              </a:ext>
            </a:extLst>
          </p:cNvPr>
          <p:cNvSpPr txBox="1"/>
          <p:nvPr/>
        </p:nvSpPr>
        <p:spPr>
          <a:xfrm>
            <a:off x="6640841" y="1767219"/>
            <a:ext cx="753732" cy="461665"/>
          </a:xfrm>
          <a:prstGeom prst="rect">
            <a:avLst/>
          </a:prstGeom>
          <a:noFill/>
        </p:spPr>
        <p:txBody>
          <a:bodyPr wrap="none" rtlCol="0">
            <a:spAutoFit/>
          </a:bodyPr>
          <a:lstStyle/>
          <a:p>
            <a:r>
              <a:rPr lang="en-US" sz="2400" dirty="0">
                <a:latin typeface="Segoe Script" panose="030B0504020000000003" pitchFamily="66" charset="0"/>
              </a:rPr>
              <a:t>two</a:t>
            </a:r>
          </a:p>
        </p:txBody>
      </p:sp>
      <p:sp>
        <p:nvSpPr>
          <p:cNvPr id="41" name="TextBox 40">
            <a:extLst>
              <a:ext uri="{FF2B5EF4-FFF2-40B4-BE49-F238E27FC236}">
                <a16:creationId xmlns:a16="http://schemas.microsoft.com/office/drawing/2014/main" id="{53F4C99C-F25A-4E7B-88FC-A493A1F766F6}"/>
              </a:ext>
            </a:extLst>
          </p:cNvPr>
          <p:cNvSpPr txBox="1"/>
          <p:nvPr/>
        </p:nvSpPr>
        <p:spPr>
          <a:xfrm>
            <a:off x="1447800" y="2235304"/>
            <a:ext cx="327334" cy="461665"/>
          </a:xfrm>
          <a:prstGeom prst="rect">
            <a:avLst/>
          </a:prstGeom>
          <a:noFill/>
        </p:spPr>
        <p:txBody>
          <a:bodyPr wrap="none" rtlCol="0">
            <a:spAutoFit/>
          </a:bodyPr>
          <a:lstStyle/>
          <a:p>
            <a:r>
              <a:rPr lang="en-US" sz="2400" dirty="0" err="1">
                <a:solidFill>
                  <a:srgbClr val="0000FF"/>
                </a:solidFill>
                <a:latin typeface="Segoe Script" panose="030B0504020000000003" pitchFamily="66" charset="0"/>
              </a:rPr>
              <a:t>i</a:t>
            </a:r>
            <a:endParaRPr lang="en-US" sz="2400" dirty="0">
              <a:solidFill>
                <a:srgbClr val="0000FF"/>
              </a:solidFill>
              <a:latin typeface="Segoe Script" panose="030B0504020000000003" pitchFamily="66" charset="0"/>
            </a:endParaRPr>
          </a:p>
        </p:txBody>
      </p:sp>
      <p:cxnSp>
        <p:nvCxnSpPr>
          <p:cNvPr id="17" name="Straight Connector 16">
            <a:extLst>
              <a:ext uri="{FF2B5EF4-FFF2-40B4-BE49-F238E27FC236}">
                <a16:creationId xmlns:a16="http://schemas.microsoft.com/office/drawing/2014/main" id="{4FE998D0-8948-4A74-A547-7E3C847DF175}"/>
              </a:ext>
            </a:extLst>
          </p:cNvPr>
          <p:cNvCxnSpPr>
            <a:cxnSpLocks/>
          </p:cNvCxnSpPr>
          <p:nvPr/>
        </p:nvCxnSpPr>
        <p:spPr>
          <a:xfrm>
            <a:off x="1219200" y="1502326"/>
            <a:ext cx="1600200" cy="0"/>
          </a:xfrm>
          <a:prstGeom prst="line">
            <a:avLst/>
          </a:prstGeom>
          <a:ln w="2222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700877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D27F0C8-1485-4855-8EE2-5E1CB223E5A9}"/>
              </a:ext>
            </a:extLst>
          </p:cNvPr>
          <p:cNvSpPr/>
          <p:nvPr/>
        </p:nvSpPr>
        <p:spPr>
          <a:xfrm>
            <a:off x="838200" y="2166937"/>
            <a:ext cx="3276600" cy="5334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6" name="Content Placeholder 2">
            <a:extLst>
              <a:ext uri="{FF2B5EF4-FFF2-40B4-BE49-F238E27FC236}">
                <a16:creationId xmlns:a16="http://schemas.microsoft.com/office/drawing/2014/main" id="{8F71E2BA-B818-4988-B9C2-E377F5CF5A6D}"/>
              </a:ext>
            </a:extLst>
          </p:cNvPr>
          <p:cNvSpPr txBox="1">
            <a:spLocks/>
          </p:cNvSpPr>
          <p:nvPr/>
        </p:nvSpPr>
        <p:spPr>
          <a:xfrm>
            <a:off x="457200" y="1219200"/>
            <a:ext cx="8229600" cy="4411662"/>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a:defRPr/>
            </a:pPr>
            <a:r>
              <a:rPr lang="en-US" kern="0" dirty="0"/>
              <a:t>A</a:t>
            </a:r>
            <a:r>
              <a:rPr lang="en-US" kern="0" dirty="0">
                <a:solidFill>
                  <a:schemeClr val="bg1">
                    <a:lumMod val="75000"/>
                  </a:schemeClr>
                </a:solidFill>
              </a:rPr>
              <a:t> spherical </a:t>
            </a:r>
            <a:r>
              <a:rPr lang="en-US" kern="0" dirty="0"/>
              <a:t>lens</a:t>
            </a:r>
            <a:r>
              <a:rPr lang="en-US" kern="0" dirty="0">
                <a:solidFill>
                  <a:schemeClr val="bg1">
                    <a:lumMod val="75000"/>
                  </a:schemeClr>
                </a:solidFill>
              </a:rPr>
              <a:t> </a:t>
            </a:r>
            <a:r>
              <a:rPr lang="en-US" kern="0" dirty="0"/>
              <a:t>is one for which the refracting surface(s) have </a:t>
            </a:r>
            <a:r>
              <a:rPr lang="en-US" kern="0" dirty="0">
                <a:solidFill>
                  <a:schemeClr val="bg1">
                    <a:lumMod val="75000"/>
                  </a:schemeClr>
                </a:solidFill>
              </a:rPr>
              <a:t>a single         </a:t>
            </a:r>
            <a:r>
              <a:rPr lang="en-US" kern="0" dirty="0">
                <a:solidFill>
                  <a:srgbClr val="0000FF"/>
                </a:solidFill>
              </a:rPr>
              <a:t>radi</a:t>
            </a:r>
            <a:r>
              <a:rPr lang="en-US" kern="0" dirty="0">
                <a:solidFill>
                  <a:schemeClr val="bg1">
                    <a:lumMod val="75000"/>
                  </a:schemeClr>
                </a:solidFill>
              </a:rPr>
              <a:t>us</a:t>
            </a:r>
            <a:r>
              <a:rPr lang="en-US" kern="0" dirty="0">
                <a:solidFill>
                  <a:srgbClr val="0000FF"/>
                </a:solidFill>
              </a:rPr>
              <a:t> of curvature</a:t>
            </a:r>
          </a:p>
        </p:txBody>
      </p:sp>
      <p:sp>
        <p:nvSpPr>
          <p:cNvPr id="4" name="Slide Number Placeholder 3">
            <a:extLst>
              <a:ext uri="{FF2B5EF4-FFF2-40B4-BE49-F238E27FC236}">
                <a16:creationId xmlns:a16="http://schemas.microsoft.com/office/drawing/2014/main" id="{79F642CA-6CD2-456C-B202-0ECD682718CD}"/>
              </a:ext>
            </a:extLst>
          </p:cNvPr>
          <p:cNvSpPr>
            <a:spLocks noGrp="1"/>
          </p:cNvSpPr>
          <p:nvPr>
            <p:ph type="sldNum" sz="quarter" idx="12"/>
          </p:nvPr>
        </p:nvSpPr>
        <p:spPr/>
        <p:txBody>
          <a:bodyPr/>
          <a:lstStyle/>
          <a:p>
            <a:pPr>
              <a:defRPr/>
            </a:pPr>
            <a:fld id="{C3D0DB06-924B-45E5-94D1-6781A6646192}" type="slidenum">
              <a:rPr lang="en-US" altLang="en-US" smtClean="0"/>
              <a:pPr>
                <a:defRPr/>
              </a:pPr>
              <a:t>51</a:t>
            </a:fld>
            <a:endParaRPr lang="en-US" altLang="en-US"/>
          </a:p>
        </p:txBody>
      </p:sp>
      <p:sp>
        <p:nvSpPr>
          <p:cNvPr id="8" name="Rectangle 32">
            <a:extLst>
              <a:ext uri="{FF2B5EF4-FFF2-40B4-BE49-F238E27FC236}">
                <a16:creationId xmlns:a16="http://schemas.microsoft.com/office/drawing/2014/main" id="{72EA1BD5-198F-4841-9D69-57812EAB1F05}"/>
              </a:ext>
            </a:extLst>
          </p:cNvPr>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10" name="TextBox 9">
            <a:extLst>
              <a:ext uri="{FF2B5EF4-FFF2-40B4-BE49-F238E27FC236}">
                <a16:creationId xmlns:a16="http://schemas.microsoft.com/office/drawing/2014/main" id="{305BEB45-DA11-4B89-950D-FA6D18390F8A}"/>
              </a:ext>
            </a:extLst>
          </p:cNvPr>
          <p:cNvSpPr txBox="1"/>
          <p:nvPr/>
        </p:nvSpPr>
        <p:spPr>
          <a:xfrm>
            <a:off x="1219200" y="990600"/>
            <a:ext cx="3148619" cy="461665"/>
          </a:xfrm>
          <a:prstGeom prst="rect">
            <a:avLst/>
          </a:prstGeom>
          <a:noFill/>
        </p:spPr>
        <p:txBody>
          <a:bodyPr wrap="none" rtlCol="0">
            <a:spAutoFit/>
          </a:bodyPr>
          <a:lstStyle/>
          <a:p>
            <a:r>
              <a:rPr lang="en-US" sz="2400" dirty="0">
                <a:latin typeface="Segoe Script" panose="030B0504020000000003" pitchFamily="66" charset="0"/>
              </a:rPr>
              <a:t>spherocylindrical</a:t>
            </a:r>
          </a:p>
        </p:txBody>
      </p:sp>
      <p:sp>
        <p:nvSpPr>
          <p:cNvPr id="11" name="TextBox 10">
            <a:extLst>
              <a:ext uri="{FF2B5EF4-FFF2-40B4-BE49-F238E27FC236}">
                <a16:creationId xmlns:a16="http://schemas.microsoft.com/office/drawing/2014/main" id="{BE9A1493-886C-4564-B0AB-02E103C39102}"/>
              </a:ext>
            </a:extLst>
          </p:cNvPr>
          <p:cNvSpPr txBox="1"/>
          <p:nvPr/>
        </p:nvSpPr>
        <p:spPr>
          <a:xfrm>
            <a:off x="2642864" y="1502326"/>
            <a:ext cx="328936" cy="461665"/>
          </a:xfrm>
          <a:prstGeom prst="rect">
            <a:avLst/>
          </a:prstGeom>
          <a:noFill/>
        </p:spPr>
        <p:txBody>
          <a:bodyPr wrap="none" rtlCol="0">
            <a:spAutoFit/>
          </a:bodyPr>
          <a:lstStyle/>
          <a:p>
            <a:r>
              <a:rPr lang="en-US" sz="2400" dirty="0"/>
              <a:t>^</a:t>
            </a:r>
          </a:p>
        </p:txBody>
      </p:sp>
      <p:sp>
        <p:nvSpPr>
          <p:cNvPr id="13" name="TextBox 12">
            <a:extLst>
              <a:ext uri="{FF2B5EF4-FFF2-40B4-BE49-F238E27FC236}">
                <a16:creationId xmlns:a16="http://schemas.microsoft.com/office/drawing/2014/main" id="{96869967-A546-4567-9837-2EADBC8FF959}"/>
              </a:ext>
            </a:extLst>
          </p:cNvPr>
          <p:cNvSpPr txBox="1"/>
          <p:nvPr/>
        </p:nvSpPr>
        <p:spPr>
          <a:xfrm>
            <a:off x="76200" y="2802898"/>
            <a:ext cx="6418745" cy="338554"/>
          </a:xfrm>
          <a:prstGeom prst="rect">
            <a:avLst/>
          </a:prstGeom>
          <a:noFill/>
        </p:spPr>
        <p:txBody>
          <a:bodyPr wrap="none" rtlCol="0">
            <a:spAutoFit/>
          </a:bodyPr>
          <a:lstStyle/>
          <a:p>
            <a:r>
              <a:rPr lang="en-US" sz="1600" i="1" dirty="0"/>
              <a:t>What about the refracting surface of a sphero</a:t>
            </a:r>
            <a:r>
              <a:rPr lang="en-US" sz="1600" b="1" i="1" dirty="0"/>
              <a:t>cylindrical</a:t>
            </a:r>
            <a:r>
              <a:rPr lang="en-US" sz="1600" i="1" dirty="0"/>
              <a:t> (S-C) lens? </a:t>
            </a:r>
          </a:p>
        </p:txBody>
      </p:sp>
      <p:sp>
        <p:nvSpPr>
          <p:cNvPr id="14" name="TextBox 13">
            <a:extLst>
              <a:ext uri="{FF2B5EF4-FFF2-40B4-BE49-F238E27FC236}">
                <a16:creationId xmlns:a16="http://schemas.microsoft.com/office/drawing/2014/main" id="{BC4581F9-38AC-4BAE-A43A-E1EB694A589F}"/>
              </a:ext>
            </a:extLst>
          </p:cNvPr>
          <p:cNvSpPr txBox="1"/>
          <p:nvPr/>
        </p:nvSpPr>
        <p:spPr>
          <a:xfrm>
            <a:off x="76199" y="3205518"/>
            <a:ext cx="5940288" cy="2062103"/>
          </a:xfrm>
          <a:prstGeom prst="rect">
            <a:avLst/>
          </a:prstGeom>
          <a:noFill/>
        </p:spPr>
        <p:txBody>
          <a:bodyPr wrap="square" rtlCol="0">
            <a:spAutoFit/>
          </a:bodyPr>
          <a:lstStyle/>
          <a:p>
            <a:r>
              <a:rPr lang="en-US" sz="1600" dirty="0"/>
              <a:t>Recall that, by definition, a S-C lens has two different powers oriented at right angles to one another. This means every point on its surface has </a:t>
            </a:r>
            <a:r>
              <a:rPr lang="en-US" sz="1600" b="1" dirty="0"/>
              <a:t>two</a:t>
            </a:r>
            <a:r>
              <a:rPr lang="en-US" sz="1600" dirty="0"/>
              <a:t> radii—one for each power. </a:t>
            </a:r>
            <a:r>
              <a:rPr lang="en-US" sz="1600" dirty="0">
                <a:solidFill>
                  <a:srgbClr val="FF0000"/>
                </a:solidFill>
              </a:rPr>
              <a:t>Thus, such a lens could not be created by slicing off a section from a sphere.</a:t>
            </a:r>
          </a:p>
          <a:p>
            <a:endParaRPr lang="en-US" sz="1600" dirty="0">
              <a:solidFill>
                <a:srgbClr val="FF0000"/>
              </a:solidFill>
            </a:endParaRPr>
          </a:p>
          <a:p>
            <a:r>
              <a:rPr lang="en-US" sz="1600" i="1" dirty="0"/>
              <a:t>Can you think of an everyday (hint: and delicious) object from   which a slice could be taken that would qualify as a S-C lens? </a:t>
            </a:r>
          </a:p>
          <a:p>
            <a:r>
              <a:rPr lang="en-US" sz="1600" dirty="0"/>
              <a:t>Yes—a donut. </a:t>
            </a:r>
          </a:p>
        </p:txBody>
      </p:sp>
      <p:cxnSp>
        <p:nvCxnSpPr>
          <p:cNvPr id="35" name="Straight Connector 34">
            <a:extLst>
              <a:ext uri="{FF2B5EF4-FFF2-40B4-BE49-F238E27FC236}">
                <a16:creationId xmlns:a16="http://schemas.microsoft.com/office/drawing/2014/main" id="{0F7820FE-7DE5-438B-935D-114215358203}"/>
              </a:ext>
            </a:extLst>
          </p:cNvPr>
          <p:cNvCxnSpPr>
            <a:cxnSpLocks/>
          </p:cNvCxnSpPr>
          <p:nvPr/>
        </p:nvCxnSpPr>
        <p:spPr>
          <a:xfrm>
            <a:off x="5257800" y="1963991"/>
            <a:ext cx="1371600" cy="0"/>
          </a:xfrm>
          <a:prstGeom prst="line">
            <a:avLst/>
          </a:prstGeom>
          <a:ln w="22225"/>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70455F83-9D4C-48B2-85FF-C602C4333471}"/>
              </a:ext>
            </a:extLst>
          </p:cNvPr>
          <p:cNvSpPr txBox="1"/>
          <p:nvPr/>
        </p:nvSpPr>
        <p:spPr>
          <a:xfrm>
            <a:off x="6640841" y="1767219"/>
            <a:ext cx="753732" cy="461665"/>
          </a:xfrm>
          <a:prstGeom prst="rect">
            <a:avLst/>
          </a:prstGeom>
          <a:noFill/>
        </p:spPr>
        <p:txBody>
          <a:bodyPr wrap="none" rtlCol="0">
            <a:spAutoFit/>
          </a:bodyPr>
          <a:lstStyle/>
          <a:p>
            <a:r>
              <a:rPr lang="en-US" sz="2400" dirty="0">
                <a:latin typeface="Segoe Script" panose="030B0504020000000003" pitchFamily="66" charset="0"/>
              </a:rPr>
              <a:t>two</a:t>
            </a:r>
          </a:p>
        </p:txBody>
      </p:sp>
      <p:sp>
        <p:nvSpPr>
          <p:cNvPr id="41" name="TextBox 40">
            <a:extLst>
              <a:ext uri="{FF2B5EF4-FFF2-40B4-BE49-F238E27FC236}">
                <a16:creationId xmlns:a16="http://schemas.microsoft.com/office/drawing/2014/main" id="{53F4C99C-F25A-4E7B-88FC-A493A1F766F6}"/>
              </a:ext>
            </a:extLst>
          </p:cNvPr>
          <p:cNvSpPr txBox="1"/>
          <p:nvPr/>
        </p:nvSpPr>
        <p:spPr>
          <a:xfrm>
            <a:off x="1447800" y="2235304"/>
            <a:ext cx="327334" cy="461665"/>
          </a:xfrm>
          <a:prstGeom prst="rect">
            <a:avLst/>
          </a:prstGeom>
          <a:noFill/>
        </p:spPr>
        <p:txBody>
          <a:bodyPr wrap="none" rtlCol="0">
            <a:spAutoFit/>
          </a:bodyPr>
          <a:lstStyle/>
          <a:p>
            <a:r>
              <a:rPr lang="en-US" sz="2400" dirty="0" err="1">
                <a:solidFill>
                  <a:srgbClr val="0000FF"/>
                </a:solidFill>
                <a:latin typeface="Segoe Script" panose="030B0504020000000003" pitchFamily="66" charset="0"/>
              </a:rPr>
              <a:t>i</a:t>
            </a:r>
            <a:endParaRPr lang="en-US" sz="2400" dirty="0">
              <a:solidFill>
                <a:srgbClr val="0000FF"/>
              </a:solidFill>
              <a:latin typeface="Segoe Script" panose="030B0504020000000003" pitchFamily="66" charset="0"/>
            </a:endParaRPr>
          </a:p>
        </p:txBody>
      </p:sp>
      <p:cxnSp>
        <p:nvCxnSpPr>
          <p:cNvPr id="17" name="Straight Connector 16">
            <a:extLst>
              <a:ext uri="{FF2B5EF4-FFF2-40B4-BE49-F238E27FC236}">
                <a16:creationId xmlns:a16="http://schemas.microsoft.com/office/drawing/2014/main" id="{4FE998D0-8948-4A74-A547-7E3C847DF175}"/>
              </a:ext>
            </a:extLst>
          </p:cNvPr>
          <p:cNvCxnSpPr>
            <a:cxnSpLocks/>
          </p:cNvCxnSpPr>
          <p:nvPr/>
        </p:nvCxnSpPr>
        <p:spPr>
          <a:xfrm>
            <a:off x="1219200" y="1502326"/>
            <a:ext cx="1600200" cy="0"/>
          </a:xfrm>
          <a:prstGeom prst="line">
            <a:avLst/>
          </a:prstGeom>
          <a:ln w="22225"/>
        </p:spPr>
        <p:style>
          <a:lnRef idx="1">
            <a:schemeClr val="dk1"/>
          </a:lnRef>
          <a:fillRef idx="0">
            <a:schemeClr val="dk1"/>
          </a:fillRef>
          <a:effectRef idx="0">
            <a:schemeClr val="dk1"/>
          </a:effectRef>
          <a:fontRef idx="minor">
            <a:schemeClr val="tx1"/>
          </a:fontRef>
        </p:style>
      </p:cxnSp>
      <p:pic>
        <p:nvPicPr>
          <p:cNvPr id="18" name="Picture 17">
            <a:extLst>
              <a:ext uri="{FF2B5EF4-FFF2-40B4-BE49-F238E27FC236}">
                <a16:creationId xmlns:a16="http://schemas.microsoft.com/office/drawing/2014/main" id="{69BF2B20-36A9-44CE-9E30-2252E0E5ED19}"/>
              </a:ext>
            </a:extLst>
          </p:cNvPr>
          <p:cNvPicPr>
            <a:picLocks noChangeAspect="1"/>
          </p:cNvPicPr>
          <p:nvPr/>
        </p:nvPicPr>
        <p:blipFill>
          <a:blip r:embed="rId2"/>
          <a:stretch>
            <a:fillRect/>
          </a:stretch>
        </p:blipFill>
        <p:spPr>
          <a:xfrm>
            <a:off x="6046645" y="2743836"/>
            <a:ext cx="3287506" cy="3159659"/>
          </a:xfrm>
          <a:prstGeom prst="rect">
            <a:avLst/>
          </a:prstGeom>
        </p:spPr>
      </p:pic>
      <p:pic>
        <p:nvPicPr>
          <p:cNvPr id="19" name="Picture 18">
            <a:extLst>
              <a:ext uri="{FF2B5EF4-FFF2-40B4-BE49-F238E27FC236}">
                <a16:creationId xmlns:a16="http://schemas.microsoft.com/office/drawing/2014/main" id="{647587D8-E3E5-4A3F-BFDF-05CDEA07D9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77678" y="5133238"/>
            <a:ext cx="833005" cy="1060693"/>
          </a:xfrm>
          <a:prstGeom prst="rect">
            <a:avLst/>
          </a:prstGeom>
        </p:spPr>
      </p:pic>
    </p:spTree>
    <p:extLst>
      <p:ext uri="{BB962C8B-B14F-4D97-AF65-F5344CB8AC3E}">
        <p14:creationId xmlns:p14="http://schemas.microsoft.com/office/powerpoint/2010/main" val="655546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D27F0C8-1485-4855-8EE2-5E1CB223E5A9}"/>
              </a:ext>
            </a:extLst>
          </p:cNvPr>
          <p:cNvSpPr/>
          <p:nvPr/>
        </p:nvSpPr>
        <p:spPr>
          <a:xfrm>
            <a:off x="838200" y="2166937"/>
            <a:ext cx="3276600" cy="5334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6" name="Content Placeholder 2">
            <a:extLst>
              <a:ext uri="{FF2B5EF4-FFF2-40B4-BE49-F238E27FC236}">
                <a16:creationId xmlns:a16="http://schemas.microsoft.com/office/drawing/2014/main" id="{8F71E2BA-B818-4988-B9C2-E377F5CF5A6D}"/>
              </a:ext>
            </a:extLst>
          </p:cNvPr>
          <p:cNvSpPr txBox="1">
            <a:spLocks/>
          </p:cNvSpPr>
          <p:nvPr/>
        </p:nvSpPr>
        <p:spPr>
          <a:xfrm>
            <a:off x="457200" y="1219200"/>
            <a:ext cx="8229600" cy="4411662"/>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a:defRPr/>
            </a:pPr>
            <a:r>
              <a:rPr lang="en-US" kern="0" dirty="0"/>
              <a:t>A</a:t>
            </a:r>
            <a:r>
              <a:rPr lang="en-US" kern="0" dirty="0">
                <a:solidFill>
                  <a:schemeClr val="bg1">
                    <a:lumMod val="75000"/>
                  </a:schemeClr>
                </a:solidFill>
              </a:rPr>
              <a:t> spherical </a:t>
            </a:r>
            <a:r>
              <a:rPr lang="en-US" kern="0" dirty="0"/>
              <a:t>lens</a:t>
            </a:r>
            <a:r>
              <a:rPr lang="en-US" kern="0" dirty="0">
                <a:solidFill>
                  <a:schemeClr val="bg1">
                    <a:lumMod val="75000"/>
                  </a:schemeClr>
                </a:solidFill>
              </a:rPr>
              <a:t> </a:t>
            </a:r>
            <a:r>
              <a:rPr lang="en-US" kern="0" dirty="0"/>
              <a:t>is one for which the refracting surface(s) have </a:t>
            </a:r>
            <a:r>
              <a:rPr lang="en-US" kern="0" dirty="0">
                <a:solidFill>
                  <a:schemeClr val="bg1">
                    <a:lumMod val="75000"/>
                  </a:schemeClr>
                </a:solidFill>
              </a:rPr>
              <a:t>a single         </a:t>
            </a:r>
            <a:r>
              <a:rPr lang="en-US" kern="0" dirty="0">
                <a:solidFill>
                  <a:srgbClr val="0000FF"/>
                </a:solidFill>
              </a:rPr>
              <a:t>radi</a:t>
            </a:r>
            <a:r>
              <a:rPr lang="en-US" kern="0" dirty="0">
                <a:solidFill>
                  <a:schemeClr val="bg1">
                    <a:lumMod val="75000"/>
                  </a:schemeClr>
                </a:solidFill>
              </a:rPr>
              <a:t>us</a:t>
            </a:r>
            <a:r>
              <a:rPr lang="en-US" kern="0" dirty="0">
                <a:solidFill>
                  <a:srgbClr val="0000FF"/>
                </a:solidFill>
              </a:rPr>
              <a:t> of curvature</a:t>
            </a:r>
          </a:p>
        </p:txBody>
      </p:sp>
      <p:sp>
        <p:nvSpPr>
          <p:cNvPr id="4" name="Slide Number Placeholder 3">
            <a:extLst>
              <a:ext uri="{FF2B5EF4-FFF2-40B4-BE49-F238E27FC236}">
                <a16:creationId xmlns:a16="http://schemas.microsoft.com/office/drawing/2014/main" id="{79F642CA-6CD2-456C-B202-0ECD682718CD}"/>
              </a:ext>
            </a:extLst>
          </p:cNvPr>
          <p:cNvSpPr>
            <a:spLocks noGrp="1"/>
          </p:cNvSpPr>
          <p:nvPr>
            <p:ph type="sldNum" sz="quarter" idx="12"/>
          </p:nvPr>
        </p:nvSpPr>
        <p:spPr/>
        <p:txBody>
          <a:bodyPr/>
          <a:lstStyle/>
          <a:p>
            <a:pPr>
              <a:defRPr/>
            </a:pPr>
            <a:fld id="{C3D0DB06-924B-45E5-94D1-6781A6646192}" type="slidenum">
              <a:rPr lang="en-US" altLang="en-US" smtClean="0"/>
              <a:pPr>
                <a:defRPr/>
              </a:pPr>
              <a:t>52</a:t>
            </a:fld>
            <a:endParaRPr lang="en-US" altLang="en-US"/>
          </a:p>
        </p:txBody>
      </p:sp>
      <p:sp>
        <p:nvSpPr>
          <p:cNvPr id="8" name="Rectangle 32">
            <a:extLst>
              <a:ext uri="{FF2B5EF4-FFF2-40B4-BE49-F238E27FC236}">
                <a16:creationId xmlns:a16="http://schemas.microsoft.com/office/drawing/2014/main" id="{72EA1BD5-198F-4841-9D69-57812EAB1F05}"/>
              </a:ext>
            </a:extLst>
          </p:cNvPr>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10" name="TextBox 9">
            <a:extLst>
              <a:ext uri="{FF2B5EF4-FFF2-40B4-BE49-F238E27FC236}">
                <a16:creationId xmlns:a16="http://schemas.microsoft.com/office/drawing/2014/main" id="{305BEB45-DA11-4B89-950D-FA6D18390F8A}"/>
              </a:ext>
            </a:extLst>
          </p:cNvPr>
          <p:cNvSpPr txBox="1"/>
          <p:nvPr/>
        </p:nvSpPr>
        <p:spPr>
          <a:xfrm>
            <a:off x="1219200" y="990600"/>
            <a:ext cx="3148619" cy="461665"/>
          </a:xfrm>
          <a:prstGeom prst="rect">
            <a:avLst/>
          </a:prstGeom>
          <a:noFill/>
        </p:spPr>
        <p:txBody>
          <a:bodyPr wrap="none" rtlCol="0">
            <a:spAutoFit/>
          </a:bodyPr>
          <a:lstStyle/>
          <a:p>
            <a:r>
              <a:rPr lang="en-US" sz="2400" dirty="0">
                <a:latin typeface="Segoe Script" panose="030B0504020000000003" pitchFamily="66" charset="0"/>
              </a:rPr>
              <a:t>spherocylindrical</a:t>
            </a:r>
          </a:p>
        </p:txBody>
      </p:sp>
      <p:sp>
        <p:nvSpPr>
          <p:cNvPr id="11" name="TextBox 10">
            <a:extLst>
              <a:ext uri="{FF2B5EF4-FFF2-40B4-BE49-F238E27FC236}">
                <a16:creationId xmlns:a16="http://schemas.microsoft.com/office/drawing/2014/main" id="{BE9A1493-886C-4564-B0AB-02E103C39102}"/>
              </a:ext>
            </a:extLst>
          </p:cNvPr>
          <p:cNvSpPr txBox="1"/>
          <p:nvPr/>
        </p:nvSpPr>
        <p:spPr>
          <a:xfrm>
            <a:off x="2642864" y="1502326"/>
            <a:ext cx="328936" cy="461665"/>
          </a:xfrm>
          <a:prstGeom prst="rect">
            <a:avLst/>
          </a:prstGeom>
          <a:noFill/>
        </p:spPr>
        <p:txBody>
          <a:bodyPr wrap="none" rtlCol="0">
            <a:spAutoFit/>
          </a:bodyPr>
          <a:lstStyle/>
          <a:p>
            <a:r>
              <a:rPr lang="en-US" sz="2400" dirty="0"/>
              <a:t>^</a:t>
            </a:r>
          </a:p>
        </p:txBody>
      </p:sp>
      <p:sp>
        <p:nvSpPr>
          <p:cNvPr id="13" name="TextBox 12">
            <a:extLst>
              <a:ext uri="{FF2B5EF4-FFF2-40B4-BE49-F238E27FC236}">
                <a16:creationId xmlns:a16="http://schemas.microsoft.com/office/drawing/2014/main" id="{96869967-A546-4567-9837-2EADBC8FF959}"/>
              </a:ext>
            </a:extLst>
          </p:cNvPr>
          <p:cNvSpPr txBox="1"/>
          <p:nvPr/>
        </p:nvSpPr>
        <p:spPr>
          <a:xfrm>
            <a:off x="76200" y="2802898"/>
            <a:ext cx="6418745" cy="338554"/>
          </a:xfrm>
          <a:prstGeom prst="rect">
            <a:avLst/>
          </a:prstGeom>
          <a:noFill/>
        </p:spPr>
        <p:txBody>
          <a:bodyPr wrap="none" rtlCol="0">
            <a:spAutoFit/>
          </a:bodyPr>
          <a:lstStyle/>
          <a:p>
            <a:r>
              <a:rPr lang="en-US" sz="1600" i="1" dirty="0"/>
              <a:t>What about the refracting surface of a sphero</a:t>
            </a:r>
            <a:r>
              <a:rPr lang="en-US" sz="1600" b="1" i="1" dirty="0"/>
              <a:t>cylindrical</a:t>
            </a:r>
            <a:r>
              <a:rPr lang="en-US" sz="1600" i="1" dirty="0"/>
              <a:t> (S-C) lens? </a:t>
            </a:r>
          </a:p>
        </p:txBody>
      </p:sp>
      <p:sp>
        <p:nvSpPr>
          <p:cNvPr id="14" name="TextBox 13">
            <a:extLst>
              <a:ext uri="{FF2B5EF4-FFF2-40B4-BE49-F238E27FC236}">
                <a16:creationId xmlns:a16="http://schemas.microsoft.com/office/drawing/2014/main" id="{BC4581F9-38AC-4BAE-A43A-E1EB694A589F}"/>
              </a:ext>
            </a:extLst>
          </p:cNvPr>
          <p:cNvSpPr txBox="1"/>
          <p:nvPr/>
        </p:nvSpPr>
        <p:spPr>
          <a:xfrm>
            <a:off x="76199" y="3205518"/>
            <a:ext cx="5940288" cy="2800767"/>
          </a:xfrm>
          <a:prstGeom prst="rect">
            <a:avLst/>
          </a:prstGeom>
          <a:noFill/>
        </p:spPr>
        <p:txBody>
          <a:bodyPr wrap="square" rtlCol="0">
            <a:spAutoFit/>
          </a:bodyPr>
          <a:lstStyle/>
          <a:p>
            <a:r>
              <a:rPr lang="en-US" sz="1600" dirty="0"/>
              <a:t>Recall that, by definition, a S-C lens has two different powers oriented at right angles to one another. This means every point on its surface has </a:t>
            </a:r>
            <a:r>
              <a:rPr lang="en-US" sz="1600" b="1" dirty="0"/>
              <a:t>two</a:t>
            </a:r>
            <a:r>
              <a:rPr lang="en-US" sz="1600" dirty="0"/>
              <a:t> radii—one for each power. </a:t>
            </a:r>
            <a:r>
              <a:rPr lang="en-US" sz="1600" dirty="0">
                <a:solidFill>
                  <a:srgbClr val="FF0000"/>
                </a:solidFill>
              </a:rPr>
              <a:t>Thus, such a lens could not be created by slicing off a section from a sphere.</a:t>
            </a:r>
          </a:p>
          <a:p>
            <a:endParaRPr lang="en-US" sz="1600" dirty="0">
              <a:solidFill>
                <a:srgbClr val="FF0000"/>
              </a:solidFill>
            </a:endParaRPr>
          </a:p>
          <a:p>
            <a:r>
              <a:rPr lang="en-US" sz="1600" i="1" dirty="0"/>
              <a:t>Can you think of an everyday (hint: and delicious) object from   which a slice could be taken that would qualify as a S-C lens? </a:t>
            </a:r>
          </a:p>
          <a:p>
            <a:r>
              <a:rPr lang="en-US" sz="1600" dirty="0"/>
              <a:t>Yes—a donut. </a:t>
            </a:r>
            <a:r>
              <a:rPr lang="en-US" sz="1600" dirty="0">
                <a:solidFill>
                  <a:srgbClr val="0000FF"/>
                </a:solidFill>
              </a:rPr>
              <a:t>Every point on the surface of a donut has </a:t>
            </a:r>
            <a:r>
              <a:rPr lang="en-US" sz="1600" i="1" dirty="0">
                <a:solidFill>
                  <a:srgbClr val="0000FF"/>
                </a:solidFill>
              </a:rPr>
              <a:t>two</a:t>
            </a:r>
            <a:r>
              <a:rPr lang="en-US" sz="1600" dirty="0">
                <a:solidFill>
                  <a:srgbClr val="0000FF"/>
                </a:solidFill>
              </a:rPr>
              <a:t> radii—one determined by its distance from the center of the donut’s hole, the other by its distance from the center of the part you bite into. </a:t>
            </a:r>
            <a:endParaRPr lang="en-US" sz="1600" dirty="0"/>
          </a:p>
        </p:txBody>
      </p:sp>
      <p:cxnSp>
        <p:nvCxnSpPr>
          <p:cNvPr id="35" name="Straight Connector 34">
            <a:extLst>
              <a:ext uri="{FF2B5EF4-FFF2-40B4-BE49-F238E27FC236}">
                <a16:creationId xmlns:a16="http://schemas.microsoft.com/office/drawing/2014/main" id="{0F7820FE-7DE5-438B-935D-114215358203}"/>
              </a:ext>
            </a:extLst>
          </p:cNvPr>
          <p:cNvCxnSpPr>
            <a:cxnSpLocks/>
          </p:cNvCxnSpPr>
          <p:nvPr/>
        </p:nvCxnSpPr>
        <p:spPr>
          <a:xfrm>
            <a:off x="5257800" y="1963991"/>
            <a:ext cx="1371600" cy="0"/>
          </a:xfrm>
          <a:prstGeom prst="line">
            <a:avLst/>
          </a:prstGeom>
          <a:ln w="22225"/>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70455F83-9D4C-48B2-85FF-C602C4333471}"/>
              </a:ext>
            </a:extLst>
          </p:cNvPr>
          <p:cNvSpPr txBox="1"/>
          <p:nvPr/>
        </p:nvSpPr>
        <p:spPr>
          <a:xfrm>
            <a:off x="6640841" y="1767219"/>
            <a:ext cx="753732" cy="461665"/>
          </a:xfrm>
          <a:prstGeom prst="rect">
            <a:avLst/>
          </a:prstGeom>
          <a:noFill/>
        </p:spPr>
        <p:txBody>
          <a:bodyPr wrap="none" rtlCol="0">
            <a:spAutoFit/>
          </a:bodyPr>
          <a:lstStyle/>
          <a:p>
            <a:r>
              <a:rPr lang="en-US" sz="2400" dirty="0">
                <a:latin typeface="Segoe Script" panose="030B0504020000000003" pitchFamily="66" charset="0"/>
              </a:rPr>
              <a:t>two</a:t>
            </a:r>
          </a:p>
        </p:txBody>
      </p:sp>
      <p:sp>
        <p:nvSpPr>
          <p:cNvPr id="41" name="TextBox 40">
            <a:extLst>
              <a:ext uri="{FF2B5EF4-FFF2-40B4-BE49-F238E27FC236}">
                <a16:creationId xmlns:a16="http://schemas.microsoft.com/office/drawing/2014/main" id="{53F4C99C-F25A-4E7B-88FC-A493A1F766F6}"/>
              </a:ext>
            </a:extLst>
          </p:cNvPr>
          <p:cNvSpPr txBox="1"/>
          <p:nvPr/>
        </p:nvSpPr>
        <p:spPr>
          <a:xfrm>
            <a:off x="1447800" y="2235304"/>
            <a:ext cx="327334" cy="461665"/>
          </a:xfrm>
          <a:prstGeom prst="rect">
            <a:avLst/>
          </a:prstGeom>
          <a:noFill/>
        </p:spPr>
        <p:txBody>
          <a:bodyPr wrap="none" rtlCol="0">
            <a:spAutoFit/>
          </a:bodyPr>
          <a:lstStyle/>
          <a:p>
            <a:r>
              <a:rPr lang="en-US" sz="2400" dirty="0" err="1">
                <a:solidFill>
                  <a:srgbClr val="0000FF"/>
                </a:solidFill>
                <a:latin typeface="Segoe Script" panose="030B0504020000000003" pitchFamily="66" charset="0"/>
              </a:rPr>
              <a:t>i</a:t>
            </a:r>
            <a:endParaRPr lang="en-US" sz="2400" dirty="0">
              <a:solidFill>
                <a:srgbClr val="0000FF"/>
              </a:solidFill>
              <a:latin typeface="Segoe Script" panose="030B0504020000000003" pitchFamily="66" charset="0"/>
            </a:endParaRPr>
          </a:p>
        </p:txBody>
      </p:sp>
      <p:cxnSp>
        <p:nvCxnSpPr>
          <p:cNvPr id="17" name="Straight Connector 16">
            <a:extLst>
              <a:ext uri="{FF2B5EF4-FFF2-40B4-BE49-F238E27FC236}">
                <a16:creationId xmlns:a16="http://schemas.microsoft.com/office/drawing/2014/main" id="{4FE998D0-8948-4A74-A547-7E3C847DF175}"/>
              </a:ext>
            </a:extLst>
          </p:cNvPr>
          <p:cNvCxnSpPr>
            <a:cxnSpLocks/>
          </p:cNvCxnSpPr>
          <p:nvPr/>
        </p:nvCxnSpPr>
        <p:spPr>
          <a:xfrm>
            <a:off x="1219200" y="1502326"/>
            <a:ext cx="1600200" cy="0"/>
          </a:xfrm>
          <a:prstGeom prst="line">
            <a:avLst/>
          </a:prstGeom>
          <a:ln w="22225"/>
        </p:spPr>
        <p:style>
          <a:lnRef idx="1">
            <a:schemeClr val="dk1"/>
          </a:lnRef>
          <a:fillRef idx="0">
            <a:schemeClr val="dk1"/>
          </a:fillRef>
          <a:effectRef idx="0">
            <a:schemeClr val="dk1"/>
          </a:effectRef>
          <a:fontRef idx="minor">
            <a:schemeClr val="tx1"/>
          </a:fontRef>
        </p:style>
      </p:cxnSp>
      <p:pic>
        <p:nvPicPr>
          <p:cNvPr id="18" name="Picture 17">
            <a:extLst>
              <a:ext uri="{FF2B5EF4-FFF2-40B4-BE49-F238E27FC236}">
                <a16:creationId xmlns:a16="http://schemas.microsoft.com/office/drawing/2014/main" id="{FC6B70AF-7B55-46EA-A24C-6449B289645A}"/>
              </a:ext>
            </a:extLst>
          </p:cNvPr>
          <p:cNvPicPr>
            <a:picLocks noChangeAspect="1"/>
          </p:cNvPicPr>
          <p:nvPr/>
        </p:nvPicPr>
        <p:blipFill>
          <a:blip r:embed="rId2"/>
          <a:stretch>
            <a:fillRect/>
          </a:stretch>
        </p:blipFill>
        <p:spPr>
          <a:xfrm>
            <a:off x="6046645" y="2743836"/>
            <a:ext cx="3287506" cy="3159659"/>
          </a:xfrm>
          <a:prstGeom prst="rect">
            <a:avLst/>
          </a:prstGeom>
        </p:spPr>
      </p:pic>
    </p:spTree>
    <p:extLst>
      <p:ext uri="{BB962C8B-B14F-4D97-AF65-F5344CB8AC3E}">
        <p14:creationId xmlns:p14="http://schemas.microsoft.com/office/powerpoint/2010/main" val="1024541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CCA87BA7-FA27-4D66-BC21-61455E4C0A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2997" y="2725958"/>
            <a:ext cx="2754803" cy="3141442"/>
          </a:xfrm>
          <a:prstGeom prst="rect">
            <a:avLst/>
          </a:prstGeom>
        </p:spPr>
      </p:pic>
      <p:pic>
        <p:nvPicPr>
          <p:cNvPr id="33" name="Picture 32">
            <a:extLst>
              <a:ext uri="{FF2B5EF4-FFF2-40B4-BE49-F238E27FC236}">
                <a16:creationId xmlns:a16="http://schemas.microsoft.com/office/drawing/2014/main" id="{2D2A1868-8EDA-406C-972D-803F06AF11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8719" y="3339503"/>
            <a:ext cx="694481" cy="1914351"/>
          </a:xfrm>
          <a:prstGeom prst="rect">
            <a:avLst/>
          </a:prstGeom>
        </p:spPr>
      </p:pic>
      <p:sp>
        <p:nvSpPr>
          <p:cNvPr id="15" name="Rectangle 14">
            <a:extLst>
              <a:ext uri="{FF2B5EF4-FFF2-40B4-BE49-F238E27FC236}">
                <a16:creationId xmlns:a16="http://schemas.microsoft.com/office/drawing/2014/main" id="{5D27F0C8-1485-4855-8EE2-5E1CB223E5A9}"/>
              </a:ext>
            </a:extLst>
          </p:cNvPr>
          <p:cNvSpPr/>
          <p:nvPr/>
        </p:nvSpPr>
        <p:spPr>
          <a:xfrm>
            <a:off x="838200" y="2166937"/>
            <a:ext cx="3276600" cy="5334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6" name="Content Placeholder 2">
            <a:extLst>
              <a:ext uri="{FF2B5EF4-FFF2-40B4-BE49-F238E27FC236}">
                <a16:creationId xmlns:a16="http://schemas.microsoft.com/office/drawing/2014/main" id="{8F71E2BA-B818-4988-B9C2-E377F5CF5A6D}"/>
              </a:ext>
            </a:extLst>
          </p:cNvPr>
          <p:cNvSpPr txBox="1">
            <a:spLocks/>
          </p:cNvSpPr>
          <p:nvPr/>
        </p:nvSpPr>
        <p:spPr>
          <a:xfrm>
            <a:off x="457200" y="1219200"/>
            <a:ext cx="8229600" cy="4411662"/>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a:defRPr/>
            </a:pPr>
            <a:r>
              <a:rPr lang="en-US" kern="0" dirty="0"/>
              <a:t>A</a:t>
            </a:r>
            <a:r>
              <a:rPr lang="en-US" kern="0" dirty="0">
                <a:solidFill>
                  <a:schemeClr val="bg1">
                    <a:lumMod val="75000"/>
                  </a:schemeClr>
                </a:solidFill>
              </a:rPr>
              <a:t> spherical </a:t>
            </a:r>
            <a:r>
              <a:rPr lang="en-US" kern="0" dirty="0"/>
              <a:t>lens</a:t>
            </a:r>
            <a:r>
              <a:rPr lang="en-US" kern="0" dirty="0">
                <a:solidFill>
                  <a:schemeClr val="bg1">
                    <a:lumMod val="75000"/>
                  </a:schemeClr>
                </a:solidFill>
              </a:rPr>
              <a:t> </a:t>
            </a:r>
            <a:r>
              <a:rPr lang="en-US" kern="0" dirty="0"/>
              <a:t>is one for which the refracting surface(s) have </a:t>
            </a:r>
            <a:r>
              <a:rPr lang="en-US" kern="0" dirty="0">
                <a:solidFill>
                  <a:schemeClr val="bg1">
                    <a:lumMod val="75000"/>
                  </a:schemeClr>
                </a:solidFill>
              </a:rPr>
              <a:t>a single         </a:t>
            </a:r>
            <a:r>
              <a:rPr lang="en-US" kern="0" dirty="0">
                <a:solidFill>
                  <a:srgbClr val="0000FF"/>
                </a:solidFill>
              </a:rPr>
              <a:t>radi</a:t>
            </a:r>
            <a:r>
              <a:rPr lang="en-US" kern="0" dirty="0">
                <a:solidFill>
                  <a:schemeClr val="bg1">
                    <a:lumMod val="75000"/>
                  </a:schemeClr>
                </a:solidFill>
              </a:rPr>
              <a:t>us</a:t>
            </a:r>
            <a:r>
              <a:rPr lang="en-US" kern="0" dirty="0">
                <a:solidFill>
                  <a:srgbClr val="0000FF"/>
                </a:solidFill>
              </a:rPr>
              <a:t> of curvature</a:t>
            </a:r>
          </a:p>
        </p:txBody>
      </p:sp>
      <p:sp>
        <p:nvSpPr>
          <p:cNvPr id="4" name="Slide Number Placeholder 3">
            <a:extLst>
              <a:ext uri="{FF2B5EF4-FFF2-40B4-BE49-F238E27FC236}">
                <a16:creationId xmlns:a16="http://schemas.microsoft.com/office/drawing/2014/main" id="{79F642CA-6CD2-456C-B202-0ECD682718CD}"/>
              </a:ext>
            </a:extLst>
          </p:cNvPr>
          <p:cNvSpPr>
            <a:spLocks noGrp="1"/>
          </p:cNvSpPr>
          <p:nvPr>
            <p:ph type="sldNum" sz="quarter" idx="12"/>
          </p:nvPr>
        </p:nvSpPr>
        <p:spPr/>
        <p:txBody>
          <a:bodyPr/>
          <a:lstStyle/>
          <a:p>
            <a:pPr>
              <a:defRPr/>
            </a:pPr>
            <a:fld id="{C3D0DB06-924B-45E5-94D1-6781A6646192}" type="slidenum">
              <a:rPr lang="en-US" altLang="en-US" smtClean="0"/>
              <a:pPr>
                <a:defRPr/>
              </a:pPr>
              <a:t>53</a:t>
            </a:fld>
            <a:endParaRPr lang="en-US" altLang="en-US"/>
          </a:p>
        </p:txBody>
      </p:sp>
      <p:sp>
        <p:nvSpPr>
          <p:cNvPr id="8" name="Rectangle 32">
            <a:extLst>
              <a:ext uri="{FF2B5EF4-FFF2-40B4-BE49-F238E27FC236}">
                <a16:creationId xmlns:a16="http://schemas.microsoft.com/office/drawing/2014/main" id="{72EA1BD5-198F-4841-9D69-57812EAB1F05}"/>
              </a:ext>
            </a:extLst>
          </p:cNvPr>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10" name="TextBox 9">
            <a:extLst>
              <a:ext uri="{FF2B5EF4-FFF2-40B4-BE49-F238E27FC236}">
                <a16:creationId xmlns:a16="http://schemas.microsoft.com/office/drawing/2014/main" id="{305BEB45-DA11-4B89-950D-FA6D18390F8A}"/>
              </a:ext>
            </a:extLst>
          </p:cNvPr>
          <p:cNvSpPr txBox="1"/>
          <p:nvPr/>
        </p:nvSpPr>
        <p:spPr>
          <a:xfrm>
            <a:off x="1219200" y="990600"/>
            <a:ext cx="3148619" cy="461665"/>
          </a:xfrm>
          <a:prstGeom prst="rect">
            <a:avLst/>
          </a:prstGeom>
          <a:noFill/>
        </p:spPr>
        <p:txBody>
          <a:bodyPr wrap="none" rtlCol="0">
            <a:spAutoFit/>
          </a:bodyPr>
          <a:lstStyle/>
          <a:p>
            <a:r>
              <a:rPr lang="en-US" sz="2400" dirty="0">
                <a:latin typeface="Segoe Script" panose="030B0504020000000003" pitchFamily="66" charset="0"/>
              </a:rPr>
              <a:t>spherocylindrical</a:t>
            </a:r>
          </a:p>
        </p:txBody>
      </p:sp>
      <p:sp>
        <p:nvSpPr>
          <p:cNvPr id="11" name="TextBox 10">
            <a:extLst>
              <a:ext uri="{FF2B5EF4-FFF2-40B4-BE49-F238E27FC236}">
                <a16:creationId xmlns:a16="http://schemas.microsoft.com/office/drawing/2014/main" id="{BE9A1493-886C-4564-B0AB-02E103C39102}"/>
              </a:ext>
            </a:extLst>
          </p:cNvPr>
          <p:cNvSpPr txBox="1"/>
          <p:nvPr/>
        </p:nvSpPr>
        <p:spPr>
          <a:xfrm>
            <a:off x="2642864" y="1502326"/>
            <a:ext cx="328936" cy="461665"/>
          </a:xfrm>
          <a:prstGeom prst="rect">
            <a:avLst/>
          </a:prstGeom>
          <a:noFill/>
        </p:spPr>
        <p:txBody>
          <a:bodyPr wrap="none" rtlCol="0">
            <a:spAutoFit/>
          </a:bodyPr>
          <a:lstStyle/>
          <a:p>
            <a:r>
              <a:rPr lang="en-US" sz="2400" dirty="0"/>
              <a:t>^</a:t>
            </a:r>
          </a:p>
        </p:txBody>
      </p:sp>
      <p:sp>
        <p:nvSpPr>
          <p:cNvPr id="13" name="TextBox 12">
            <a:extLst>
              <a:ext uri="{FF2B5EF4-FFF2-40B4-BE49-F238E27FC236}">
                <a16:creationId xmlns:a16="http://schemas.microsoft.com/office/drawing/2014/main" id="{96869967-A546-4567-9837-2EADBC8FF959}"/>
              </a:ext>
            </a:extLst>
          </p:cNvPr>
          <p:cNvSpPr txBox="1"/>
          <p:nvPr/>
        </p:nvSpPr>
        <p:spPr>
          <a:xfrm>
            <a:off x="76200" y="2802898"/>
            <a:ext cx="6418745" cy="338554"/>
          </a:xfrm>
          <a:prstGeom prst="rect">
            <a:avLst/>
          </a:prstGeom>
          <a:noFill/>
        </p:spPr>
        <p:txBody>
          <a:bodyPr wrap="none" rtlCol="0">
            <a:spAutoFit/>
          </a:bodyPr>
          <a:lstStyle/>
          <a:p>
            <a:r>
              <a:rPr lang="en-US" sz="1600" i="1" dirty="0"/>
              <a:t>What about the refracting surface of a sphero</a:t>
            </a:r>
            <a:r>
              <a:rPr lang="en-US" sz="1600" b="1" i="1" dirty="0"/>
              <a:t>cylindrical</a:t>
            </a:r>
            <a:r>
              <a:rPr lang="en-US" sz="1600" i="1" dirty="0"/>
              <a:t> (S-C) lens? </a:t>
            </a:r>
          </a:p>
        </p:txBody>
      </p:sp>
      <p:sp>
        <p:nvSpPr>
          <p:cNvPr id="14" name="TextBox 13">
            <a:extLst>
              <a:ext uri="{FF2B5EF4-FFF2-40B4-BE49-F238E27FC236}">
                <a16:creationId xmlns:a16="http://schemas.microsoft.com/office/drawing/2014/main" id="{BC4581F9-38AC-4BAE-A43A-E1EB694A589F}"/>
              </a:ext>
            </a:extLst>
          </p:cNvPr>
          <p:cNvSpPr txBox="1"/>
          <p:nvPr/>
        </p:nvSpPr>
        <p:spPr>
          <a:xfrm>
            <a:off x="76199" y="3205518"/>
            <a:ext cx="5940288" cy="3293209"/>
          </a:xfrm>
          <a:prstGeom prst="rect">
            <a:avLst/>
          </a:prstGeom>
          <a:noFill/>
        </p:spPr>
        <p:txBody>
          <a:bodyPr wrap="square" rtlCol="0">
            <a:spAutoFit/>
          </a:bodyPr>
          <a:lstStyle/>
          <a:p>
            <a:r>
              <a:rPr lang="en-US" sz="1600" dirty="0"/>
              <a:t>Recall that, by definition, a S-C lens has two different powers oriented at right angles to one another. This means every point on its surface has </a:t>
            </a:r>
            <a:r>
              <a:rPr lang="en-US" sz="1600" b="1" dirty="0"/>
              <a:t>two</a:t>
            </a:r>
            <a:r>
              <a:rPr lang="en-US" sz="1600" dirty="0"/>
              <a:t> radii—one for each power. </a:t>
            </a:r>
            <a:r>
              <a:rPr lang="en-US" sz="1600" dirty="0">
                <a:solidFill>
                  <a:srgbClr val="FF0000"/>
                </a:solidFill>
              </a:rPr>
              <a:t>Thus, such a lens could not be created by slicing off a section from a sphere.</a:t>
            </a:r>
          </a:p>
          <a:p>
            <a:endParaRPr lang="en-US" sz="1600" dirty="0">
              <a:solidFill>
                <a:srgbClr val="FF0000"/>
              </a:solidFill>
            </a:endParaRPr>
          </a:p>
          <a:p>
            <a:r>
              <a:rPr lang="en-US" sz="1600" i="1" dirty="0"/>
              <a:t>Can you think of an everyday (hint: and delicious) object from   which a slice could be taken that would qualify as a S-C lens? </a:t>
            </a:r>
          </a:p>
          <a:p>
            <a:r>
              <a:rPr lang="en-US" sz="1600" dirty="0"/>
              <a:t>Yes—a donut. </a:t>
            </a:r>
            <a:r>
              <a:rPr lang="en-US" sz="1600" dirty="0">
                <a:solidFill>
                  <a:srgbClr val="0000FF"/>
                </a:solidFill>
              </a:rPr>
              <a:t>Every point on the surface of a donut has </a:t>
            </a:r>
            <a:r>
              <a:rPr lang="en-US" sz="1600" i="1" dirty="0">
                <a:solidFill>
                  <a:srgbClr val="0000FF"/>
                </a:solidFill>
              </a:rPr>
              <a:t>two</a:t>
            </a:r>
            <a:r>
              <a:rPr lang="en-US" sz="1600" dirty="0">
                <a:solidFill>
                  <a:srgbClr val="0000FF"/>
                </a:solidFill>
              </a:rPr>
              <a:t> radii—one determined by its distance from the center of the donut’s hole, the other by its distance from the center of the part you bite into. </a:t>
            </a:r>
            <a:r>
              <a:rPr lang="en-US" sz="1600" dirty="0"/>
              <a:t>So, just as a spherical lens is created by taking a slice off a sphere, </a:t>
            </a:r>
            <a:r>
              <a:rPr lang="en-US" sz="1600" u="sng" dirty="0"/>
              <a:t>a sphero</a:t>
            </a:r>
            <a:r>
              <a:rPr lang="en-US" sz="1600" b="1" u="sng" dirty="0"/>
              <a:t>cylindrical</a:t>
            </a:r>
            <a:r>
              <a:rPr lang="en-US" sz="1600" u="sng" dirty="0"/>
              <a:t> lens is created by taking a slice off a donut.</a:t>
            </a:r>
            <a:r>
              <a:rPr lang="en-US" sz="1600" dirty="0"/>
              <a:t> </a:t>
            </a:r>
          </a:p>
        </p:txBody>
      </p:sp>
      <p:cxnSp>
        <p:nvCxnSpPr>
          <p:cNvPr id="35" name="Straight Connector 34">
            <a:extLst>
              <a:ext uri="{FF2B5EF4-FFF2-40B4-BE49-F238E27FC236}">
                <a16:creationId xmlns:a16="http://schemas.microsoft.com/office/drawing/2014/main" id="{0F7820FE-7DE5-438B-935D-114215358203}"/>
              </a:ext>
            </a:extLst>
          </p:cNvPr>
          <p:cNvCxnSpPr>
            <a:cxnSpLocks/>
          </p:cNvCxnSpPr>
          <p:nvPr/>
        </p:nvCxnSpPr>
        <p:spPr>
          <a:xfrm>
            <a:off x="5257800" y="1963991"/>
            <a:ext cx="1371600" cy="0"/>
          </a:xfrm>
          <a:prstGeom prst="line">
            <a:avLst/>
          </a:prstGeom>
          <a:ln w="22225"/>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70455F83-9D4C-48B2-85FF-C602C4333471}"/>
              </a:ext>
            </a:extLst>
          </p:cNvPr>
          <p:cNvSpPr txBox="1"/>
          <p:nvPr/>
        </p:nvSpPr>
        <p:spPr>
          <a:xfrm>
            <a:off x="6640841" y="1767219"/>
            <a:ext cx="753732" cy="461665"/>
          </a:xfrm>
          <a:prstGeom prst="rect">
            <a:avLst/>
          </a:prstGeom>
          <a:noFill/>
        </p:spPr>
        <p:txBody>
          <a:bodyPr wrap="none" rtlCol="0">
            <a:spAutoFit/>
          </a:bodyPr>
          <a:lstStyle/>
          <a:p>
            <a:r>
              <a:rPr lang="en-US" sz="2400" dirty="0">
                <a:latin typeface="Segoe Script" panose="030B0504020000000003" pitchFamily="66" charset="0"/>
              </a:rPr>
              <a:t>two</a:t>
            </a:r>
          </a:p>
        </p:txBody>
      </p:sp>
      <p:sp>
        <p:nvSpPr>
          <p:cNvPr id="41" name="TextBox 40">
            <a:extLst>
              <a:ext uri="{FF2B5EF4-FFF2-40B4-BE49-F238E27FC236}">
                <a16:creationId xmlns:a16="http://schemas.microsoft.com/office/drawing/2014/main" id="{53F4C99C-F25A-4E7B-88FC-A493A1F766F6}"/>
              </a:ext>
            </a:extLst>
          </p:cNvPr>
          <p:cNvSpPr txBox="1"/>
          <p:nvPr/>
        </p:nvSpPr>
        <p:spPr>
          <a:xfrm>
            <a:off x="1447800" y="2235304"/>
            <a:ext cx="327334" cy="461665"/>
          </a:xfrm>
          <a:prstGeom prst="rect">
            <a:avLst/>
          </a:prstGeom>
          <a:noFill/>
        </p:spPr>
        <p:txBody>
          <a:bodyPr wrap="none" rtlCol="0">
            <a:spAutoFit/>
          </a:bodyPr>
          <a:lstStyle/>
          <a:p>
            <a:r>
              <a:rPr lang="en-US" sz="2400" dirty="0" err="1">
                <a:solidFill>
                  <a:srgbClr val="0000FF"/>
                </a:solidFill>
                <a:latin typeface="Segoe Script" panose="030B0504020000000003" pitchFamily="66" charset="0"/>
              </a:rPr>
              <a:t>i</a:t>
            </a:r>
            <a:endParaRPr lang="en-US" sz="2400" dirty="0">
              <a:solidFill>
                <a:srgbClr val="0000FF"/>
              </a:solidFill>
              <a:latin typeface="Segoe Script" panose="030B0504020000000003" pitchFamily="66" charset="0"/>
            </a:endParaRPr>
          </a:p>
        </p:txBody>
      </p:sp>
      <p:cxnSp>
        <p:nvCxnSpPr>
          <p:cNvPr id="17" name="Straight Connector 16">
            <a:extLst>
              <a:ext uri="{FF2B5EF4-FFF2-40B4-BE49-F238E27FC236}">
                <a16:creationId xmlns:a16="http://schemas.microsoft.com/office/drawing/2014/main" id="{4FE998D0-8948-4A74-A547-7E3C847DF175}"/>
              </a:ext>
            </a:extLst>
          </p:cNvPr>
          <p:cNvCxnSpPr>
            <a:cxnSpLocks/>
          </p:cNvCxnSpPr>
          <p:nvPr/>
        </p:nvCxnSpPr>
        <p:spPr>
          <a:xfrm>
            <a:off x="1219200" y="1502326"/>
            <a:ext cx="1600200" cy="0"/>
          </a:xfrm>
          <a:prstGeom prst="line">
            <a:avLst/>
          </a:prstGeom>
          <a:ln w="22225"/>
        </p:spPr>
        <p:style>
          <a:lnRef idx="1">
            <a:schemeClr val="dk1"/>
          </a:lnRef>
          <a:fillRef idx="0">
            <a:schemeClr val="dk1"/>
          </a:fillRef>
          <a:effectRef idx="0">
            <a:schemeClr val="dk1"/>
          </a:effectRef>
          <a:fontRef idx="minor">
            <a:schemeClr val="tx1"/>
          </a:fontRef>
        </p:style>
      </p:cxnSp>
      <p:sp>
        <p:nvSpPr>
          <p:cNvPr id="2" name="Oval 1">
            <a:extLst>
              <a:ext uri="{FF2B5EF4-FFF2-40B4-BE49-F238E27FC236}">
                <a16:creationId xmlns:a16="http://schemas.microsoft.com/office/drawing/2014/main" id="{62B198D1-03B7-290F-076E-FDB7D27731D2}"/>
              </a:ext>
            </a:extLst>
          </p:cNvPr>
          <p:cNvSpPr/>
          <p:nvPr/>
        </p:nvSpPr>
        <p:spPr>
          <a:xfrm>
            <a:off x="6480313" y="3419061"/>
            <a:ext cx="343568" cy="1775792"/>
          </a:xfrm>
          <a:prstGeom prst="ellipse">
            <a:avLst/>
          </a:prstGeom>
          <a:ln w="158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6222789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CCA87BA7-FA27-4D66-BC21-61455E4C0A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2997" y="2725958"/>
            <a:ext cx="2754803" cy="3141442"/>
          </a:xfrm>
          <a:prstGeom prst="rect">
            <a:avLst/>
          </a:prstGeom>
        </p:spPr>
      </p:pic>
      <p:pic>
        <p:nvPicPr>
          <p:cNvPr id="33" name="Picture 32">
            <a:extLst>
              <a:ext uri="{FF2B5EF4-FFF2-40B4-BE49-F238E27FC236}">
                <a16:creationId xmlns:a16="http://schemas.microsoft.com/office/drawing/2014/main" id="{2D2A1868-8EDA-406C-972D-803F06AF11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8719" y="3339503"/>
            <a:ext cx="694481" cy="1914351"/>
          </a:xfrm>
          <a:prstGeom prst="rect">
            <a:avLst/>
          </a:prstGeom>
        </p:spPr>
      </p:pic>
      <p:sp>
        <p:nvSpPr>
          <p:cNvPr id="15" name="Rectangle 14">
            <a:extLst>
              <a:ext uri="{FF2B5EF4-FFF2-40B4-BE49-F238E27FC236}">
                <a16:creationId xmlns:a16="http://schemas.microsoft.com/office/drawing/2014/main" id="{5D27F0C8-1485-4855-8EE2-5E1CB223E5A9}"/>
              </a:ext>
            </a:extLst>
          </p:cNvPr>
          <p:cNvSpPr/>
          <p:nvPr/>
        </p:nvSpPr>
        <p:spPr>
          <a:xfrm>
            <a:off x="838200" y="2166937"/>
            <a:ext cx="3276600" cy="5334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6" name="Content Placeholder 2">
            <a:extLst>
              <a:ext uri="{FF2B5EF4-FFF2-40B4-BE49-F238E27FC236}">
                <a16:creationId xmlns:a16="http://schemas.microsoft.com/office/drawing/2014/main" id="{8F71E2BA-B818-4988-B9C2-E377F5CF5A6D}"/>
              </a:ext>
            </a:extLst>
          </p:cNvPr>
          <p:cNvSpPr txBox="1">
            <a:spLocks/>
          </p:cNvSpPr>
          <p:nvPr/>
        </p:nvSpPr>
        <p:spPr>
          <a:xfrm>
            <a:off x="457200" y="1219200"/>
            <a:ext cx="8229600" cy="4411662"/>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a:defRPr/>
            </a:pPr>
            <a:r>
              <a:rPr lang="en-US" kern="0" dirty="0"/>
              <a:t>A</a:t>
            </a:r>
            <a:r>
              <a:rPr lang="en-US" kern="0" dirty="0">
                <a:solidFill>
                  <a:schemeClr val="bg1">
                    <a:lumMod val="75000"/>
                  </a:schemeClr>
                </a:solidFill>
              </a:rPr>
              <a:t> spherical </a:t>
            </a:r>
            <a:r>
              <a:rPr lang="en-US" kern="0" dirty="0"/>
              <a:t>lens</a:t>
            </a:r>
            <a:r>
              <a:rPr lang="en-US" kern="0" dirty="0">
                <a:solidFill>
                  <a:schemeClr val="bg1">
                    <a:lumMod val="75000"/>
                  </a:schemeClr>
                </a:solidFill>
              </a:rPr>
              <a:t> </a:t>
            </a:r>
            <a:r>
              <a:rPr lang="en-US" kern="0" dirty="0"/>
              <a:t>is one for which the refracting surface(s) have </a:t>
            </a:r>
            <a:r>
              <a:rPr lang="en-US" kern="0" dirty="0">
                <a:solidFill>
                  <a:schemeClr val="bg1">
                    <a:lumMod val="75000"/>
                  </a:schemeClr>
                </a:solidFill>
              </a:rPr>
              <a:t>a single         </a:t>
            </a:r>
            <a:r>
              <a:rPr lang="en-US" kern="0" dirty="0">
                <a:solidFill>
                  <a:srgbClr val="0000FF"/>
                </a:solidFill>
              </a:rPr>
              <a:t>radi</a:t>
            </a:r>
            <a:r>
              <a:rPr lang="en-US" kern="0" dirty="0">
                <a:solidFill>
                  <a:schemeClr val="bg1">
                    <a:lumMod val="75000"/>
                  </a:schemeClr>
                </a:solidFill>
              </a:rPr>
              <a:t>us</a:t>
            </a:r>
            <a:r>
              <a:rPr lang="en-US" kern="0" dirty="0">
                <a:solidFill>
                  <a:srgbClr val="0000FF"/>
                </a:solidFill>
              </a:rPr>
              <a:t> of curvature</a:t>
            </a:r>
          </a:p>
        </p:txBody>
      </p:sp>
      <p:sp>
        <p:nvSpPr>
          <p:cNvPr id="4" name="Slide Number Placeholder 3">
            <a:extLst>
              <a:ext uri="{FF2B5EF4-FFF2-40B4-BE49-F238E27FC236}">
                <a16:creationId xmlns:a16="http://schemas.microsoft.com/office/drawing/2014/main" id="{79F642CA-6CD2-456C-B202-0ECD682718CD}"/>
              </a:ext>
            </a:extLst>
          </p:cNvPr>
          <p:cNvSpPr>
            <a:spLocks noGrp="1"/>
          </p:cNvSpPr>
          <p:nvPr>
            <p:ph type="sldNum" sz="quarter" idx="12"/>
          </p:nvPr>
        </p:nvSpPr>
        <p:spPr/>
        <p:txBody>
          <a:bodyPr/>
          <a:lstStyle/>
          <a:p>
            <a:pPr>
              <a:defRPr/>
            </a:pPr>
            <a:fld id="{C3D0DB06-924B-45E5-94D1-6781A6646192}" type="slidenum">
              <a:rPr lang="en-US" altLang="en-US" smtClean="0"/>
              <a:pPr>
                <a:defRPr/>
              </a:pPr>
              <a:t>54</a:t>
            </a:fld>
            <a:endParaRPr lang="en-US" altLang="en-US"/>
          </a:p>
        </p:txBody>
      </p:sp>
      <p:sp>
        <p:nvSpPr>
          <p:cNvPr id="8" name="Rectangle 32">
            <a:extLst>
              <a:ext uri="{FF2B5EF4-FFF2-40B4-BE49-F238E27FC236}">
                <a16:creationId xmlns:a16="http://schemas.microsoft.com/office/drawing/2014/main" id="{72EA1BD5-198F-4841-9D69-57812EAB1F05}"/>
              </a:ext>
            </a:extLst>
          </p:cNvPr>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10" name="TextBox 9">
            <a:extLst>
              <a:ext uri="{FF2B5EF4-FFF2-40B4-BE49-F238E27FC236}">
                <a16:creationId xmlns:a16="http://schemas.microsoft.com/office/drawing/2014/main" id="{305BEB45-DA11-4B89-950D-FA6D18390F8A}"/>
              </a:ext>
            </a:extLst>
          </p:cNvPr>
          <p:cNvSpPr txBox="1"/>
          <p:nvPr/>
        </p:nvSpPr>
        <p:spPr>
          <a:xfrm>
            <a:off x="1219200" y="990600"/>
            <a:ext cx="3148619" cy="461665"/>
          </a:xfrm>
          <a:prstGeom prst="rect">
            <a:avLst/>
          </a:prstGeom>
          <a:noFill/>
        </p:spPr>
        <p:txBody>
          <a:bodyPr wrap="none" rtlCol="0">
            <a:spAutoFit/>
          </a:bodyPr>
          <a:lstStyle/>
          <a:p>
            <a:r>
              <a:rPr lang="en-US" sz="2400" dirty="0">
                <a:latin typeface="Segoe Script" panose="030B0504020000000003" pitchFamily="66" charset="0"/>
              </a:rPr>
              <a:t>spherocylindrical</a:t>
            </a:r>
          </a:p>
        </p:txBody>
      </p:sp>
      <p:sp>
        <p:nvSpPr>
          <p:cNvPr id="11" name="TextBox 10">
            <a:extLst>
              <a:ext uri="{FF2B5EF4-FFF2-40B4-BE49-F238E27FC236}">
                <a16:creationId xmlns:a16="http://schemas.microsoft.com/office/drawing/2014/main" id="{BE9A1493-886C-4564-B0AB-02E103C39102}"/>
              </a:ext>
            </a:extLst>
          </p:cNvPr>
          <p:cNvSpPr txBox="1"/>
          <p:nvPr/>
        </p:nvSpPr>
        <p:spPr>
          <a:xfrm>
            <a:off x="2642864" y="1502326"/>
            <a:ext cx="328936" cy="461665"/>
          </a:xfrm>
          <a:prstGeom prst="rect">
            <a:avLst/>
          </a:prstGeom>
          <a:noFill/>
        </p:spPr>
        <p:txBody>
          <a:bodyPr wrap="none" rtlCol="0">
            <a:spAutoFit/>
          </a:bodyPr>
          <a:lstStyle/>
          <a:p>
            <a:r>
              <a:rPr lang="en-US" sz="2400" dirty="0"/>
              <a:t>^</a:t>
            </a:r>
          </a:p>
        </p:txBody>
      </p:sp>
      <p:sp>
        <p:nvSpPr>
          <p:cNvPr id="13" name="TextBox 12">
            <a:extLst>
              <a:ext uri="{FF2B5EF4-FFF2-40B4-BE49-F238E27FC236}">
                <a16:creationId xmlns:a16="http://schemas.microsoft.com/office/drawing/2014/main" id="{96869967-A546-4567-9837-2EADBC8FF959}"/>
              </a:ext>
            </a:extLst>
          </p:cNvPr>
          <p:cNvSpPr txBox="1"/>
          <p:nvPr/>
        </p:nvSpPr>
        <p:spPr>
          <a:xfrm>
            <a:off x="76200" y="2802898"/>
            <a:ext cx="6418745" cy="338554"/>
          </a:xfrm>
          <a:prstGeom prst="rect">
            <a:avLst/>
          </a:prstGeom>
          <a:noFill/>
        </p:spPr>
        <p:txBody>
          <a:bodyPr wrap="none" rtlCol="0">
            <a:spAutoFit/>
          </a:bodyPr>
          <a:lstStyle/>
          <a:p>
            <a:r>
              <a:rPr lang="en-US" sz="1600" i="1" dirty="0">
                <a:solidFill>
                  <a:schemeClr val="bg1">
                    <a:lumMod val="75000"/>
                  </a:schemeClr>
                </a:solidFill>
              </a:rPr>
              <a:t>What about the refracting surface of a sphero</a:t>
            </a:r>
            <a:r>
              <a:rPr lang="en-US" sz="1600" b="1" i="1" dirty="0">
                <a:solidFill>
                  <a:schemeClr val="bg1">
                    <a:lumMod val="75000"/>
                  </a:schemeClr>
                </a:solidFill>
              </a:rPr>
              <a:t>cylindrical</a:t>
            </a:r>
            <a:r>
              <a:rPr lang="en-US" sz="1600" i="1" dirty="0">
                <a:solidFill>
                  <a:schemeClr val="bg1">
                    <a:lumMod val="75000"/>
                  </a:schemeClr>
                </a:solidFill>
              </a:rPr>
              <a:t> (S-C) lens? </a:t>
            </a:r>
          </a:p>
        </p:txBody>
      </p:sp>
      <p:sp>
        <p:nvSpPr>
          <p:cNvPr id="14" name="TextBox 13">
            <a:extLst>
              <a:ext uri="{FF2B5EF4-FFF2-40B4-BE49-F238E27FC236}">
                <a16:creationId xmlns:a16="http://schemas.microsoft.com/office/drawing/2014/main" id="{BC4581F9-38AC-4BAE-A43A-E1EB694A589F}"/>
              </a:ext>
            </a:extLst>
          </p:cNvPr>
          <p:cNvSpPr txBox="1"/>
          <p:nvPr/>
        </p:nvSpPr>
        <p:spPr>
          <a:xfrm>
            <a:off x="76199" y="3205518"/>
            <a:ext cx="5940288" cy="3293209"/>
          </a:xfrm>
          <a:prstGeom prst="rect">
            <a:avLst/>
          </a:prstGeom>
          <a:noFill/>
        </p:spPr>
        <p:txBody>
          <a:bodyPr wrap="square" rtlCol="0">
            <a:spAutoFit/>
          </a:bodyPr>
          <a:lstStyle/>
          <a:p>
            <a:r>
              <a:rPr lang="en-US" sz="1600" dirty="0">
                <a:solidFill>
                  <a:schemeClr val="bg1">
                    <a:lumMod val="75000"/>
                  </a:schemeClr>
                </a:solidFill>
              </a:rPr>
              <a:t>Recall that, by definition, a S-C lens has two different powers oriented at right angles to one another. This means every point on its surface has </a:t>
            </a:r>
            <a:r>
              <a:rPr lang="en-US" sz="1600" b="1" dirty="0">
                <a:solidFill>
                  <a:schemeClr val="bg1">
                    <a:lumMod val="75000"/>
                  </a:schemeClr>
                </a:solidFill>
              </a:rPr>
              <a:t>two</a:t>
            </a:r>
            <a:r>
              <a:rPr lang="en-US" sz="1600" dirty="0">
                <a:solidFill>
                  <a:schemeClr val="bg1">
                    <a:lumMod val="75000"/>
                  </a:schemeClr>
                </a:solidFill>
              </a:rPr>
              <a:t> radii—one for each power. Thus, such a lens could not be created by slicing off a section from a sphere.</a:t>
            </a:r>
          </a:p>
          <a:p>
            <a:endParaRPr lang="en-US" sz="1600" dirty="0">
              <a:solidFill>
                <a:schemeClr val="bg1">
                  <a:lumMod val="75000"/>
                </a:schemeClr>
              </a:solidFill>
            </a:endParaRPr>
          </a:p>
          <a:p>
            <a:r>
              <a:rPr lang="en-US" sz="1600" i="1" dirty="0">
                <a:solidFill>
                  <a:schemeClr val="bg1">
                    <a:lumMod val="75000"/>
                  </a:schemeClr>
                </a:solidFill>
              </a:rPr>
              <a:t>Can you think of an everyday (hint: and delicious) object from   which a slice could be taken that would qualify as an S-C lens? </a:t>
            </a:r>
          </a:p>
          <a:p>
            <a:r>
              <a:rPr lang="en-US" sz="1600" dirty="0">
                <a:solidFill>
                  <a:schemeClr val="bg1">
                    <a:lumMod val="75000"/>
                  </a:schemeClr>
                </a:solidFill>
              </a:rPr>
              <a:t>Yes—a donut. Every point on the surface of a donut has two radii—one determined by its distance from the center of the donut’s hole; the other by its distance from the center of the part you bite into. So, just as a spherical lens is created by taking a slice off a sphere, </a:t>
            </a:r>
            <a:r>
              <a:rPr lang="en-US" sz="1600" u="sng" dirty="0">
                <a:solidFill>
                  <a:schemeClr val="bg1">
                    <a:lumMod val="75000"/>
                  </a:schemeClr>
                </a:solidFill>
              </a:rPr>
              <a:t>a sphero</a:t>
            </a:r>
            <a:r>
              <a:rPr lang="en-US" sz="1600" b="1" u="sng" dirty="0">
                <a:solidFill>
                  <a:schemeClr val="bg1">
                    <a:lumMod val="75000"/>
                  </a:schemeClr>
                </a:solidFill>
              </a:rPr>
              <a:t>cylindrical</a:t>
            </a:r>
            <a:r>
              <a:rPr lang="en-US" sz="1600" u="sng" dirty="0">
                <a:solidFill>
                  <a:schemeClr val="bg1">
                    <a:lumMod val="75000"/>
                  </a:schemeClr>
                </a:solidFill>
              </a:rPr>
              <a:t> lens is created by taking </a:t>
            </a:r>
            <a:r>
              <a:rPr lang="en-US" sz="1600" u="sng" dirty="0"/>
              <a:t>a slice off a </a:t>
            </a:r>
            <a:r>
              <a:rPr lang="en-US" sz="1600" b="1" u="sng" dirty="0"/>
              <a:t>donut</a:t>
            </a:r>
            <a:r>
              <a:rPr lang="en-US" sz="1600" u="sng" dirty="0"/>
              <a:t>.</a:t>
            </a:r>
            <a:r>
              <a:rPr lang="en-US" sz="1600" dirty="0"/>
              <a:t> </a:t>
            </a:r>
          </a:p>
        </p:txBody>
      </p:sp>
      <p:cxnSp>
        <p:nvCxnSpPr>
          <p:cNvPr id="35" name="Straight Connector 34">
            <a:extLst>
              <a:ext uri="{FF2B5EF4-FFF2-40B4-BE49-F238E27FC236}">
                <a16:creationId xmlns:a16="http://schemas.microsoft.com/office/drawing/2014/main" id="{0F7820FE-7DE5-438B-935D-114215358203}"/>
              </a:ext>
            </a:extLst>
          </p:cNvPr>
          <p:cNvCxnSpPr>
            <a:cxnSpLocks/>
          </p:cNvCxnSpPr>
          <p:nvPr/>
        </p:nvCxnSpPr>
        <p:spPr>
          <a:xfrm>
            <a:off x="5257800" y="1963991"/>
            <a:ext cx="1371600" cy="0"/>
          </a:xfrm>
          <a:prstGeom prst="line">
            <a:avLst/>
          </a:prstGeom>
          <a:ln w="22225"/>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70455F83-9D4C-48B2-85FF-C602C4333471}"/>
              </a:ext>
            </a:extLst>
          </p:cNvPr>
          <p:cNvSpPr txBox="1"/>
          <p:nvPr/>
        </p:nvSpPr>
        <p:spPr>
          <a:xfrm>
            <a:off x="6640841" y="1767219"/>
            <a:ext cx="753732" cy="461665"/>
          </a:xfrm>
          <a:prstGeom prst="rect">
            <a:avLst/>
          </a:prstGeom>
          <a:noFill/>
        </p:spPr>
        <p:txBody>
          <a:bodyPr wrap="none" rtlCol="0">
            <a:spAutoFit/>
          </a:bodyPr>
          <a:lstStyle/>
          <a:p>
            <a:r>
              <a:rPr lang="en-US" sz="2400" dirty="0">
                <a:latin typeface="Segoe Script" panose="030B0504020000000003" pitchFamily="66" charset="0"/>
              </a:rPr>
              <a:t>two</a:t>
            </a:r>
          </a:p>
        </p:txBody>
      </p:sp>
      <p:sp>
        <p:nvSpPr>
          <p:cNvPr id="41" name="TextBox 40">
            <a:extLst>
              <a:ext uri="{FF2B5EF4-FFF2-40B4-BE49-F238E27FC236}">
                <a16:creationId xmlns:a16="http://schemas.microsoft.com/office/drawing/2014/main" id="{53F4C99C-F25A-4E7B-88FC-A493A1F766F6}"/>
              </a:ext>
            </a:extLst>
          </p:cNvPr>
          <p:cNvSpPr txBox="1"/>
          <p:nvPr/>
        </p:nvSpPr>
        <p:spPr>
          <a:xfrm>
            <a:off x="1447800" y="2235304"/>
            <a:ext cx="327334" cy="461665"/>
          </a:xfrm>
          <a:prstGeom prst="rect">
            <a:avLst/>
          </a:prstGeom>
          <a:noFill/>
        </p:spPr>
        <p:txBody>
          <a:bodyPr wrap="none" rtlCol="0">
            <a:spAutoFit/>
          </a:bodyPr>
          <a:lstStyle/>
          <a:p>
            <a:r>
              <a:rPr lang="en-US" sz="2400" dirty="0" err="1">
                <a:solidFill>
                  <a:srgbClr val="0000FF"/>
                </a:solidFill>
                <a:latin typeface="Segoe Script" panose="030B0504020000000003" pitchFamily="66" charset="0"/>
              </a:rPr>
              <a:t>i</a:t>
            </a:r>
            <a:endParaRPr lang="en-US" sz="2400" dirty="0">
              <a:solidFill>
                <a:srgbClr val="0000FF"/>
              </a:solidFill>
              <a:latin typeface="Segoe Script" panose="030B0504020000000003" pitchFamily="66" charset="0"/>
            </a:endParaRPr>
          </a:p>
        </p:txBody>
      </p:sp>
      <p:cxnSp>
        <p:nvCxnSpPr>
          <p:cNvPr id="17" name="Straight Connector 16">
            <a:extLst>
              <a:ext uri="{FF2B5EF4-FFF2-40B4-BE49-F238E27FC236}">
                <a16:creationId xmlns:a16="http://schemas.microsoft.com/office/drawing/2014/main" id="{4FE998D0-8948-4A74-A547-7E3C847DF175}"/>
              </a:ext>
            </a:extLst>
          </p:cNvPr>
          <p:cNvCxnSpPr>
            <a:cxnSpLocks/>
          </p:cNvCxnSpPr>
          <p:nvPr/>
        </p:nvCxnSpPr>
        <p:spPr>
          <a:xfrm>
            <a:off x="1219200" y="1502326"/>
            <a:ext cx="1600200" cy="0"/>
          </a:xfrm>
          <a:prstGeom prst="line">
            <a:avLst/>
          </a:prstGeom>
          <a:ln w="22225"/>
        </p:spPr>
        <p:style>
          <a:lnRef idx="1">
            <a:schemeClr val="dk1"/>
          </a:lnRef>
          <a:fillRef idx="0">
            <a:schemeClr val="dk1"/>
          </a:fillRef>
          <a:effectRef idx="0">
            <a:schemeClr val="dk1"/>
          </a:effectRef>
          <a:fontRef idx="minor">
            <a:schemeClr val="tx1"/>
          </a:fontRef>
        </p:style>
      </p:cxnSp>
      <p:sp>
        <p:nvSpPr>
          <p:cNvPr id="2" name="Oval 1">
            <a:extLst>
              <a:ext uri="{FF2B5EF4-FFF2-40B4-BE49-F238E27FC236}">
                <a16:creationId xmlns:a16="http://schemas.microsoft.com/office/drawing/2014/main" id="{B2E9CF78-DD7F-4DC8-9D3E-170E106E31DF}"/>
              </a:ext>
            </a:extLst>
          </p:cNvPr>
          <p:cNvSpPr/>
          <p:nvPr/>
        </p:nvSpPr>
        <p:spPr>
          <a:xfrm>
            <a:off x="39757" y="6028427"/>
            <a:ext cx="1981200" cy="558799"/>
          </a:xfrm>
          <a:prstGeom prst="ellipse">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1C3381C-16B4-4488-A51E-5DDCC9A34355}"/>
              </a:ext>
            </a:extLst>
          </p:cNvPr>
          <p:cNvSpPr txBox="1"/>
          <p:nvPr/>
        </p:nvSpPr>
        <p:spPr>
          <a:xfrm>
            <a:off x="884981" y="4114562"/>
            <a:ext cx="4753819" cy="1600438"/>
          </a:xfrm>
          <a:prstGeom prst="rect">
            <a:avLst/>
          </a:prstGeom>
          <a:solidFill>
            <a:srgbClr val="99CCFF"/>
          </a:solidFill>
        </p:spPr>
        <p:txBody>
          <a:bodyPr wrap="square" rtlCol="0">
            <a:spAutoFit/>
          </a:bodyPr>
          <a:lstStyle/>
          <a:p>
            <a:r>
              <a:rPr lang="en-US" sz="1400" i="1" dirty="0">
                <a:solidFill>
                  <a:srgbClr val="0000FF"/>
                </a:solidFill>
              </a:rPr>
              <a:t>There is a more formal/precise name for the shape from which a spherocylindrical lens is sliced—what is it?</a:t>
            </a:r>
          </a:p>
          <a:p>
            <a:r>
              <a:rPr lang="en-US" sz="1400" dirty="0">
                <a:solidFill>
                  <a:srgbClr val="99CCFF"/>
                </a:solidFill>
              </a:rPr>
              <a:t>A </a:t>
            </a:r>
            <a:r>
              <a:rPr lang="en-US" sz="1400" b="1" dirty="0">
                <a:solidFill>
                  <a:srgbClr val="99CCFF"/>
                </a:solidFill>
              </a:rPr>
              <a:t>torus</a:t>
            </a:r>
          </a:p>
          <a:p>
            <a:endParaRPr lang="en-US" sz="1400" dirty="0">
              <a:solidFill>
                <a:srgbClr val="99CCFF"/>
              </a:solidFill>
            </a:endParaRPr>
          </a:p>
          <a:p>
            <a:r>
              <a:rPr lang="en-US" sz="1400" i="1" dirty="0">
                <a:solidFill>
                  <a:srgbClr val="99CCFF"/>
                </a:solidFill>
              </a:rPr>
              <a:t>Similarly, this more-formal name gives rise to an alternate name for a spherocylindrical lens—what is it?</a:t>
            </a:r>
          </a:p>
          <a:p>
            <a:r>
              <a:rPr lang="en-US" sz="1400" dirty="0">
                <a:solidFill>
                  <a:srgbClr val="99CCFF"/>
                </a:solidFill>
              </a:rPr>
              <a:t>A </a:t>
            </a:r>
            <a:r>
              <a:rPr lang="en-US" sz="1400" b="1" dirty="0" err="1">
                <a:solidFill>
                  <a:srgbClr val="99CCFF"/>
                </a:solidFill>
              </a:rPr>
              <a:t>toric</a:t>
            </a:r>
            <a:r>
              <a:rPr lang="en-US" sz="1400" dirty="0">
                <a:solidFill>
                  <a:srgbClr val="99CCFF"/>
                </a:solidFill>
              </a:rPr>
              <a:t> </a:t>
            </a:r>
            <a:r>
              <a:rPr lang="en-US" sz="1400" b="1" dirty="0">
                <a:solidFill>
                  <a:srgbClr val="99CCFF"/>
                </a:solidFill>
              </a:rPr>
              <a:t>lens</a:t>
            </a:r>
          </a:p>
        </p:txBody>
      </p:sp>
      <p:sp>
        <p:nvSpPr>
          <p:cNvPr id="19" name="Oval 18">
            <a:extLst>
              <a:ext uri="{FF2B5EF4-FFF2-40B4-BE49-F238E27FC236}">
                <a16:creationId xmlns:a16="http://schemas.microsoft.com/office/drawing/2014/main" id="{9F02A6AF-41A6-5D37-9C25-109B4FBFAD95}"/>
              </a:ext>
            </a:extLst>
          </p:cNvPr>
          <p:cNvSpPr/>
          <p:nvPr/>
        </p:nvSpPr>
        <p:spPr>
          <a:xfrm>
            <a:off x="6480313" y="3419061"/>
            <a:ext cx="343568" cy="1775792"/>
          </a:xfrm>
          <a:prstGeom prst="ellipse">
            <a:avLst/>
          </a:prstGeom>
          <a:ln w="158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2641154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CCA87BA7-FA27-4D66-BC21-61455E4C0A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2997" y="2725958"/>
            <a:ext cx="2754803" cy="3141442"/>
          </a:xfrm>
          <a:prstGeom prst="rect">
            <a:avLst/>
          </a:prstGeom>
        </p:spPr>
      </p:pic>
      <p:pic>
        <p:nvPicPr>
          <p:cNvPr id="33" name="Picture 32">
            <a:extLst>
              <a:ext uri="{FF2B5EF4-FFF2-40B4-BE49-F238E27FC236}">
                <a16:creationId xmlns:a16="http://schemas.microsoft.com/office/drawing/2014/main" id="{2D2A1868-8EDA-406C-972D-803F06AF11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8719" y="3339503"/>
            <a:ext cx="694481" cy="1914351"/>
          </a:xfrm>
          <a:prstGeom prst="rect">
            <a:avLst/>
          </a:prstGeom>
        </p:spPr>
      </p:pic>
      <p:sp>
        <p:nvSpPr>
          <p:cNvPr id="15" name="Rectangle 14">
            <a:extLst>
              <a:ext uri="{FF2B5EF4-FFF2-40B4-BE49-F238E27FC236}">
                <a16:creationId xmlns:a16="http://schemas.microsoft.com/office/drawing/2014/main" id="{5D27F0C8-1485-4855-8EE2-5E1CB223E5A9}"/>
              </a:ext>
            </a:extLst>
          </p:cNvPr>
          <p:cNvSpPr/>
          <p:nvPr/>
        </p:nvSpPr>
        <p:spPr>
          <a:xfrm>
            <a:off x="838200" y="2166937"/>
            <a:ext cx="3276600" cy="5334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6" name="Content Placeholder 2">
            <a:extLst>
              <a:ext uri="{FF2B5EF4-FFF2-40B4-BE49-F238E27FC236}">
                <a16:creationId xmlns:a16="http://schemas.microsoft.com/office/drawing/2014/main" id="{8F71E2BA-B818-4988-B9C2-E377F5CF5A6D}"/>
              </a:ext>
            </a:extLst>
          </p:cNvPr>
          <p:cNvSpPr txBox="1">
            <a:spLocks/>
          </p:cNvSpPr>
          <p:nvPr/>
        </p:nvSpPr>
        <p:spPr>
          <a:xfrm>
            <a:off x="457200" y="1219200"/>
            <a:ext cx="8229600" cy="4411662"/>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a:defRPr/>
            </a:pPr>
            <a:r>
              <a:rPr lang="en-US" kern="0" dirty="0"/>
              <a:t>A</a:t>
            </a:r>
            <a:r>
              <a:rPr lang="en-US" kern="0" dirty="0">
                <a:solidFill>
                  <a:schemeClr val="bg1">
                    <a:lumMod val="75000"/>
                  </a:schemeClr>
                </a:solidFill>
              </a:rPr>
              <a:t> spherical </a:t>
            </a:r>
            <a:r>
              <a:rPr lang="en-US" kern="0" dirty="0"/>
              <a:t>lens</a:t>
            </a:r>
            <a:r>
              <a:rPr lang="en-US" kern="0" dirty="0">
                <a:solidFill>
                  <a:schemeClr val="bg1">
                    <a:lumMod val="75000"/>
                  </a:schemeClr>
                </a:solidFill>
              </a:rPr>
              <a:t> </a:t>
            </a:r>
            <a:r>
              <a:rPr lang="en-US" kern="0" dirty="0"/>
              <a:t>is one for which the refracting surface(s) have </a:t>
            </a:r>
            <a:r>
              <a:rPr lang="en-US" kern="0" dirty="0">
                <a:solidFill>
                  <a:schemeClr val="bg1">
                    <a:lumMod val="75000"/>
                  </a:schemeClr>
                </a:solidFill>
              </a:rPr>
              <a:t>a single         </a:t>
            </a:r>
            <a:r>
              <a:rPr lang="en-US" kern="0" dirty="0">
                <a:solidFill>
                  <a:srgbClr val="0000FF"/>
                </a:solidFill>
              </a:rPr>
              <a:t>radi</a:t>
            </a:r>
            <a:r>
              <a:rPr lang="en-US" kern="0" dirty="0">
                <a:solidFill>
                  <a:schemeClr val="bg1">
                    <a:lumMod val="75000"/>
                  </a:schemeClr>
                </a:solidFill>
              </a:rPr>
              <a:t>us</a:t>
            </a:r>
            <a:r>
              <a:rPr lang="en-US" kern="0" dirty="0">
                <a:solidFill>
                  <a:srgbClr val="0000FF"/>
                </a:solidFill>
              </a:rPr>
              <a:t> of curvature</a:t>
            </a:r>
          </a:p>
        </p:txBody>
      </p:sp>
      <p:sp>
        <p:nvSpPr>
          <p:cNvPr id="4" name="Slide Number Placeholder 3">
            <a:extLst>
              <a:ext uri="{FF2B5EF4-FFF2-40B4-BE49-F238E27FC236}">
                <a16:creationId xmlns:a16="http://schemas.microsoft.com/office/drawing/2014/main" id="{79F642CA-6CD2-456C-B202-0ECD682718CD}"/>
              </a:ext>
            </a:extLst>
          </p:cNvPr>
          <p:cNvSpPr>
            <a:spLocks noGrp="1"/>
          </p:cNvSpPr>
          <p:nvPr>
            <p:ph type="sldNum" sz="quarter" idx="12"/>
          </p:nvPr>
        </p:nvSpPr>
        <p:spPr/>
        <p:txBody>
          <a:bodyPr/>
          <a:lstStyle/>
          <a:p>
            <a:pPr>
              <a:defRPr/>
            </a:pPr>
            <a:fld id="{C3D0DB06-924B-45E5-94D1-6781A6646192}" type="slidenum">
              <a:rPr lang="en-US" altLang="en-US" smtClean="0"/>
              <a:pPr>
                <a:defRPr/>
              </a:pPr>
              <a:t>55</a:t>
            </a:fld>
            <a:endParaRPr lang="en-US" altLang="en-US"/>
          </a:p>
        </p:txBody>
      </p:sp>
      <p:sp>
        <p:nvSpPr>
          <p:cNvPr id="8" name="Rectangle 32">
            <a:extLst>
              <a:ext uri="{FF2B5EF4-FFF2-40B4-BE49-F238E27FC236}">
                <a16:creationId xmlns:a16="http://schemas.microsoft.com/office/drawing/2014/main" id="{72EA1BD5-198F-4841-9D69-57812EAB1F05}"/>
              </a:ext>
            </a:extLst>
          </p:cNvPr>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10" name="TextBox 9">
            <a:extLst>
              <a:ext uri="{FF2B5EF4-FFF2-40B4-BE49-F238E27FC236}">
                <a16:creationId xmlns:a16="http://schemas.microsoft.com/office/drawing/2014/main" id="{305BEB45-DA11-4B89-950D-FA6D18390F8A}"/>
              </a:ext>
            </a:extLst>
          </p:cNvPr>
          <p:cNvSpPr txBox="1"/>
          <p:nvPr/>
        </p:nvSpPr>
        <p:spPr>
          <a:xfrm>
            <a:off x="1219200" y="990600"/>
            <a:ext cx="3148619" cy="461665"/>
          </a:xfrm>
          <a:prstGeom prst="rect">
            <a:avLst/>
          </a:prstGeom>
          <a:noFill/>
        </p:spPr>
        <p:txBody>
          <a:bodyPr wrap="none" rtlCol="0">
            <a:spAutoFit/>
          </a:bodyPr>
          <a:lstStyle/>
          <a:p>
            <a:r>
              <a:rPr lang="en-US" sz="2400" dirty="0">
                <a:latin typeface="Segoe Script" panose="030B0504020000000003" pitchFamily="66" charset="0"/>
              </a:rPr>
              <a:t>spherocylindrical</a:t>
            </a:r>
          </a:p>
        </p:txBody>
      </p:sp>
      <p:sp>
        <p:nvSpPr>
          <p:cNvPr id="11" name="TextBox 10">
            <a:extLst>
              <a:ext uri="{FF2B5EF4-FFF2-40B4-BE49-F238E27FC236}">
                <a16:creationId xmlns:a16="http://schemas.microsoft.com/office/drawing/2014/main" id="{BE9A1493-886C-4564-B0AB-02E103C39102}"/>
              </a:ext>
            </a:extLst>
          </p:cNvPr>
          <p:cNvSpPr txBox="1"/>
          <p:nvPr/>
        </p:nvSpPr>
        <p:spPr>
          <a:xfrm>
            <a:off x="2642864" y="1502326"/>
            <a:ext cx="328936" cy="461665"/>
          </a:xfrm>
          <a:prstGeom prst="rect">
            <a:avLst/>
          </a:prstGeom>
          <a:noFill/>
        </p:spPr>
        <p:txBody>
          <a:bodyPr wrap="none" rtlCol="0">
            <a:spAutoFit/>
          </a:bodyPr>
          <a:lstStyle/>
          <a:p>
            <a:r>
              <a:rPr lang="en-US" sz="2400" dirty="0"/>
              <a:t>^</a:t>
            </a:r>
          </a:p>
        </p:txBody>
      </p:sp>
      <p:sp>
        <p:nvSpPr>
          <p:cNvPr id="13" name="TextBox 12">
            <a:extLst>
              <a:ext uri="{FF2B5EF4-FFF2-40B4-BE49-F238E27FC236}">
                <a16:creationId xmlns:a16="http://schemas.microsoft.com/office/drawing/2014/main" id="{96869967-A546-4567-9837-2EADBC8FF959}"/>
              </a:ext>
            </a:extLst>
          </p:cNvPr>
          <p:cNvSpPr txBox="1"/>
          <p:nvPr/>
        </p:nvSpPr>
        <p:spPr>
          <a:xfrm>
            <a:off x="76200" y="2802898"/>
            <a:ext cx="6418745" cy="338554"/>
          </a:xfrm>
          <a:prstGeom prst="rect">
            <a:avLst/>
          </a:prstGeom>
          <a:noFill/>
        </p:spPr>
        <p:txBody>
          <a:bodyPr wrap="none" rtlCol="0">
            <a:spAutoFit/>
          </a:bodyPr>
          <a:lstStyle/>
          <a:p>
            <a:r>
              <a:rPr lang="en-US" sz="1600" i="1" dirty="0">
                <a:solidFill>
                  <a:schemeClr val="bg1">
                    <a:lumMod val="75000"/>
                  </a:schemeClr>
                </a:solidFill>
              </a:rPr>
              <a:t>What about the refracting surface of a sphero</a:t>
            </a:r>
            <a:r>
              <a:rPr lang="en-US" sz="1600" b="1" i="1" dirty="0">
                <a:solidFill>
                  <a:schemeClr val="bg1">
                    <a:lumMod val="75000"/>
                  </a:schemeClr>
                </a:solidFill>
              </a:rPr>
              <a:t>cylindrical</a:t>
            </a:r>
            <a:r>
              <a:rPr lang="en-US" sz="1600" i="1" dirty="0">
                <a:solidFill>
                  <a:schemeClr val="bg1">
                    <a:lumMod val="75000"/>
                  </a:schemeClr>
                </a:solidFill>
              </a:rPr>
              <a:t> (S-C) lens? </a:t>
            </a:r>
          </a:p>
        </p:txBody>
      </p:sp>
      <p:sp>
        <p:nvSpPr>
          <p:cNvPr id="14" name="TextBox 13">
            <a:extLst>
              <a:ext uri="{FF2B5EF4-FFF2-40B4-BE49-F238E27FC236}">
                <a16:creationId xmlns:a16="http://schemas.microsoft.com/office/drawing/2014/main" id="{BC4581F9-38AC-4BAE-A43A-E1EB694A589F}"/>
              </a:ext>
            </a:extLst>
          </p:cNvPr>
          <p:cNvSpPr txBox="1"/>
          <p:nvPr/>
        </p:nvSpPr>
        <p:spPr>
          <a:xfrm>
            <a:off x="76199" y="3205518"/>
            <a:ext cx="5940288" cy="3293209"/>
          </a:xfrm>
          <a:prstGeom prst="rect">
            <a:avLst/>
          </a:prstGeom>
          <a:noFill/>
        </p:spPr>
        <p:txBody>
          <a:bodyPr wrap="square" rtlCol="0">
            <a:spAutoFit/>
          </a:bodyPr>
          <a:lstStyle/>
          <a:p>
            <a:r>
              <a:rPr lang="en-US" sz="1600" dirty="0">
                <a:solidFill>
                  <a:schemeClr val="bg1">
                    <a:lumMod val="75000"/>
                  </a:schemeClr>
                </a:solidFill>
              </a:rPr>
              <a:t>Recall that, by definition, a S-C lens has two different powers oriented at right angles to one another. This means every point on its surface has </a:t>
            </a:r>
            <a:r>
              <a:rPr lang="en-US" sz="1600" b="1" dirty="0">
                <a:solidFill>
                  <a:schemeClr val="bg1">
                    <a:lumMod val="75000"/>
                  </a:schemeClr>
                </a:solidFill>
              </a:rPr>
              <a:t>two</a:t>
            </a:r>
            <a:r>
              <a:rPr lang="en-US" sz="1600" dirty="0">
                <a:solidFill>
                  <a:schemeClr val="bg1">
                    <a:lumMod val="75000"/>
                  </a:schemeClr>
                </a:solidFill>
              </a:rPr>
              <a:t> radii—one for each power. Thus, such a lens could not be created by slicing off a section from a sphere.</a:t>
            </a:r>
          </a:p>
          <a:p>
            <a:endParaRPr lang="en-US" sz="1600" dirty="0">
              <a:solidFill>
                <a:schemeClr val="bg1">
                  <a:lumMod val="75000"/>
                </a:schemeClr>
              </a:solidFill>
            </a:endParaRPr>
          </a:p>
          <a:p>
            <a:r>
              <a:rPr lang="en-US" sz="1600" i="1" dirty="0">
                <a:solidFill>
                  <a:schemeClr val="bg1">
                    <a:lumMod val="75000"/>
                  </a:schemeClr>
                </a:solidFill>
              </a:rPr>
              <a:t>Can you think of an everyday (hint: and delicious) object from   which a slice could be taken that would qualify as an S-C lens? </a:t>
            </a:r>
          </a:p>
          <a:p>
            <a:r>
              <a:rPr lang="en-US" sz="1600" dirty="0">
                <a:solidFill>
                  <a:schemeClr val="bg1">
                    <a:lumMod val="75000"/>
                  </a:schemeClr>
                </a:solidFill>
              </a:rPr>
              <a:t>Yes—a donut. Every point on the surface of a donut has two radii—one determined by its distance from the center of the donut’s hole; the other by its distance from the center of the part you bite into. So, just as a spherical lens is created by taking a slice off a sphere, </a:t>
            </a:r>
            <a:r>
              <a:rPr lang="en-US" sz="1600" u="sng" dirty="0">
                <a:solidFill>
                  <a:schemeClr val="bg1">
                    <a:lumMod val="75000"/>
                  </a:schemeClr>
                </a:solidFill>
              </a:rPr>
              <a:t>a sphero</a:t>
            </a:r>
            <a:r>
              <a:rPr lang="en-US" sz="1600" b="1" u="sng" dirty="0">
                <a:solidFill>
                  <a:schemeClr val="bg1">
                    <a:lumMod val="75000"/>
                  </a:schemeClr>
                </a:solidFill>
              </a:rPr>
              <a:t>cylindrical</a:t>
            </a:r>
            <a:r>
              <a:rPr lang="en-US" sz="1600" u="sng" dirty="0">
                <a:solidFill>
                  <a:schemeClr val="bg1">
                    <a:lumMod val="75000"/>
                  </a:schemeClr>
                </a:solidFill>
              </a:rPr>
              <a:t> lens is created by taking </a:t>
            </a:r>
            <a:r>
              <a:rPr lang="en-US" sz="1600" u="sng" dirty="0"/>
              <a:t>a slice off a </a:t>
            </a:r>
            <a:r>
              <a:rPr lang="en-US" sz="1600" b="1" u="sng" dirty="0"/>
              <a:t>donut</a:t>
            </a:r>
            <a:r>
              <a:rPr lang="en-US" sz="1600" u="sng" dirty="0"/>
              <a:t>.</a:t>
            </a:r>
            <a:r>
              <a:rPr lang="en-US" sz="1600" dirty="0"/>
              <a:t> </a:t>
            </a:r>
          </a:p>
        </p:txBody>
      </p:sp>
      <p:cxnSp>
        <p:nvCxnSpPr>
          <p:cNvPr id="35" name="Straight Connector 34">
            <a:extLst>
              <a:ext uri="{FF2B5EF4-FFF2-40B4-BE49-F238E27FC236}">
                <a16:creationId xmlns:a16="http://schemas.microsoft.com/office/drawing/2014/main" id="{0F7820FE-7DE5-438B-935D-114215358203}"/>
              </a:ext>
            </a:extLst>
          </p:cNvPr>
          <p:cNvCxnSpPr>
            <a:cxnSpLocks/>
          </p:cNvCxnSpPr>
          <p:nvPr/>
        </p:nvCxnSpPr>
        <p:spPr>
          <a:xfrm>
            <a:off x="5257800" y="1963991"/>
            <a:ext cx="1371600" cy="0"/>
          </a:xfrm>
          <a:prstGeom prst="line">
            <a:avLst/>
          </a:prstGeom>
          <a:ln w="22225"/>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70455F83-9D4C-48B2-85FF-C602C4333471}"/>
              </a:ext>
            </a:extLst>
          </p:cNvPr>
          <p:cNvSpPr txBox="1"/>
          <p:nvPr/>
        </p:nvSpPr>
        <p:spPr>
          <a:xfrm>
            <a:off x="6640841" y="1767219"/>
            <a:ext cx="753732" cy="461665"/>
          </a:xfrm>
          <a:prstGeom prst="rect">
            <a:avLst/>
          </a:prstGeom>
          <a:noFill/>
        </p:spPr>
        <p:txBody>
          <a:bodyPr wrap="none" rtlCol="0">
            <a:spAutoFit/>
          </a:bodyPr>
          <a:lstStyle/>
          <a:p>
            <a:r>
              <a:rPr lang="en-US" sz="2400" dirty="0">
                <a:latin typeface="Segoe Script" panose="030B0504020000000003" pitchFamily="66" charset="0"/>
              </a:rPr>
              <a:t>two</a:t>
            </a:r>
          </a:p>
        </p:txBody>
      </p:sp>
      <p:sp>
        <p:nvSpPr>
          <p:cNvPr id="41" name="TextBox 40">
            <a:extLst>
              <a:ext uri="{FF2B5EF4-FFF2-40B4-BE49-F238E27FC236}">
                <a16:creationId xmlns:a16="http://schemas.microsoft.com/office/drawing/2014/main" id="{53F4C99C-F25A-4E7B-88FC-A493A1F766F6}"/>
              </a:ext>
            </a:extLst>
          </p:cNvPr>
          <p:cNvSpPr txBox="1"/>
          <p:nvPr/>
        </p:nvSpPr>
        <p:spPr>
          <a:xfrm>
            <a:off x="1447800" y="2235304"/>
            <a:ext cx="327334" cy="461665"/>
          </a:xfrm>
          <a:prstGeom prst="rect">
            <a:avLst/>
          </a:prstGeom>
          <a:noFill/>
        </p:spPr>
        <p:txBody>
          <a:bodyPr wrap="none" rtlCol="0">
            <a:spAutoFit/>
          </a:bodyPr>
          <a:lstStyle/>
          <a:p>
            <a:r>
              <a:rPr lang="en-US" sz="2400" dirty="0" err="1">
                <a:solidFill>
                  <a:srgbClr val="0000FF"/>
                </a:solidFill>
                <a:latin typeface="Segoe Script" panose="030B0504020000000003" pitchFamily="66" charset="0"/>
              </a:rPr>
              <a:t>i</a:t>
            </a:r>
            <a:endParaRPr lang="en-US" sz="2400" dirty="0">
              <a:solidFill>
                <a:srgbClr val="0000FF"/>
              </a:solidFill>
              <a:latin typeface="Segoe Script" panose="030B0504020000000003" pitchFamily="66" charset="0"/>
            </a:endParaRPr>
          </a:p>
        </p:txBody>
      </p:sp>
      <p:cxnSp>
        <p:nvCxnSpPr>
          <p:cNvPr id="17" name="Straight Connector 16">
            <a:extLst>
              <a:ext uri="{FF2B5EF4-FFF2-40B4-BE49-F238E27FC236}">
                <a16:creationId xmlns:a16="http://schemas.microsoft.com/office/drawing/2014/main" id="{4FE998D0-8948-4A74-A547-7E3C847DF175}"/>
              </a:ext>
            </a:extLst>
          </p:cNvPr>
          <p:cNvCxnSpPr>
            <a:cxnSpLocks/>
          </p:cNvCxnSpPr>
          <p:nvPr/>
        </p:nvCxnSpPr>
        <p:spPr>
          <a:xfrm>
            <a:off x="1219200" y="1502326"/>
            <a:ext cx="1600200" cy="0"/>
          </a:xfrm>
          <a:prstGeom prst="line">
            <a:avLst/>
          </a:prstGeom>
          <a:ln w="22225"/>
        </p:spPr>
        <p:style>
          <a:lnRef idx="1">
            <a:schemeClr val="dk1"/>
          </a:lnRef>
          <a:fillRef idx="0">
            <a:schemeClr val="dk1"/>
          </a:fillRef>
          <a:effectRef idx="0">
            <a:schemeClr val="dk1"/>
          </a:effectRef>
          <a:fontRef idx="minor">
            <a:schemeClr val="tx1"/>
          </a:fontRef>
        </p:style>
      </p:cxnSp>
      <p:sp>
        <p:nvSpPr>
          <p:cNvPr id="2" name="Oval 1">
            <a:extLst>
              <a:ext uri="{FF2B5EF4-FFF2-40B4-BE49-F238E27FC236}">
                <a16:creationId xmlns:a16="http://schemas.microsoft.com/office/drawing/2014/main" id="{B2E9CF78-DD7F-4DC8-9D3E-170E106E31DF}"/>
              </a:ext>
            </a:extLst>
          </p:cNvPr>
          <p:cNvSpPr/>
          <p:nvPr/>
        </p:nvSpPr>
        <p:spPr>
          <a:xfrm>
            <a:off x="39757" y="6028427"/>
            <a:ext cx="1981200" cy="558799"/>
          </a:xfrm>
          <a:prstGeom prst="ellipse">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1C3381C-16B4-4488-A51E-5DDCC9A34355}"/>
              </a:ext>
            </a:extLst>
          </p:cNvPr>
          <p:cNvSpPr txBox="1"/>
          <p:nvPr/>
        </p:nvSpPr>
        <p:spPr>
          <a:xfrm>
            <a:off x="884981" y="4114562"/>
            <a:ext cx="4753819" cy="1600438"/>
          </a:xfrm>
          <a:prstGeom prst="rect">
            <a:avLst/>
          </a:prstGeom>
          <a:solidFill>
            <a:srgbClr val="99CCFF"/>
          </a:solidFill>
        </p:spPr>
        <p:txBody>
          <a:bodyPr wrap="square" rtlCol="0">
            <a:spAutoFit/>
          </a:bodyPr>
          <a:lstStyle/>
          <a:p>
            <a:r>
              <a:rPr lang="en-US" sz="1400" i="1" dirty="0">
                <a:solidFill>
                  <a:srgbClr val="0000FF"/>
                </a:solidFill>
              </a:rPr>
              <a:t>There is a more formal/precise name for the shape from which a spherocylindrical lens is sliced—what is it?</a:t>
            </a:r>
          </a:p>
          <a:p>
            <a:r>
              <a:rPr lang="en-US" sz="1400" dirty="0">
                <a:solidFill>
                  <a:srgbClr val="0000FF"/>
                </a:solidFill>
              </a:rPr>
              <a:t>A </a:t>
            </a:r>
            <a:r>
              <a:rPr lang="en-US" sz="1400" b="1" dirty="0">
                <a:solidFill>
                  <a:srgbClr val="0000FF"/>
                </a:solidFill>
              </a:rPr>
              <a:t>torus</a:t>
            </a:r>
            <a:endParaRPr lang="en-US" sz="1400" b="1" dirty="0">
              <a:solidFill>
                <a:srgbClr val="99CCFF"/>
              </a:solidFill>
            </a:endParaRPr>
          </a:p>
          <a:p>
            <a:endParaRPr lang="en-US" sz="1400" dirty="0">
              <a:solidFill>
                <a:srgbClr val="99CCFF"/>
              </a:solidFill>
            </a:endParaRPr>
          </a:p>
          <a:p>
            <a:r>
              <a:rPr lang="en-US" sz="1400" i="1" dirty="0">
                <a:solidFill>
                  <a:srgbClr val="99CCFF"/>
                </a:solidFill>
              </a:rPr>
              <a:t>Similarly, this more-formal name gives rise to an alternate name for a spherocylindrical lens—what is it?</a:t>
            </a:r>
          </a:p>
          <a:p>
            <a:r>
              <a:rPr lang="en-US" sz="1400" dirty="0">
                <a:solidFill>
                  <a:srgbClr val="99CCFF"/>
                </a:solidFill>
              </a:rPr>
              <a:t>A </a:t>
            </a:r>
            <a:r>
              <a:rPr lang="en-US" sz="1400" b="1" dirty="0" err="1">
                <a:solidFill>
                  <a:srgbClr val="99CCFF"/>
                </a:solidFill>
              </a:rPr>
              <a:t>toric</a:t>
            </a:r>
            <a:r>
              <a:rPr lang="en-US" sz="1400" dirty="0">
                <a:solidFill>
                  <a:srgbClr val="99CCFF"/>
                </a:solidFill>
              </a:rPr>
              <a:t> </a:t>
            </a:r>
            <a:r>
              <a:rPr lang="en-US" sz="1400" b="1" dirty="0">
                <a:solidFill>
                  <a:srgbClr val="99CCFF"/>
                </a:solidFill>
              </a:rPr>
              <a:t>lens</a:t>
            </a:r>
          </a:p>
        </p:txBody>
      </p:sp>
      <p:sp>
        <p:nvSpPr>
          <p:cNvPr id="18" name="Oval 17">
            <a:extLst>
              <a:ext uri="{FF2B5EF4-FFF2-40B4-BE49-F238E27FC236}">
                <a16:creationId xmlns:a16="http://schemas.microsoft.com/office/drawing/2014/main" id="{6AE5FDB3-9A17-43EB-B39F-38DE47E1FF1A}"/>
              </a:ext>
            </a:extLst>
          </p:cNvPr>
          <p:cNvSpPr/>
          <p:nvPr/>
        </p:nvSpPr>
        <p:spPr>
          <a:xfrm>
            <a:off x="6480313" y="3419061"/>
            <a:ext cx="343568" cy="1775792"/>
          </a:xfrm>
          <a:prstGeom prst="ellipse">
            <a:avLst/>
          </a:prstGeom>
          <a:ln w="158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71667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CCA87BA7-FA27-4D66-BC21-61455E4C0A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2997" y="2725958"/>
            <a:ext cx="2754803" cy="3141442"/>
          </a:xfrm>
          <a:prstGeom prst="rect">
            <a:avLst/>
          </a:prstGeom>
        </p:spPr>
      </p:pic>
      <p:pic>
        <p:nvPicPr>
          <p:cNvPr id="33" name="Picture 32">
            <a:extLst>
              <a:ext uri="{FF2B5EF4-FFF2-40B4-BE49-F238E27FC236}">
                <a16:creationId xmlns:a16="http://schemas.microsoft.com/office/drawing/2014/main" id="{2D2A1868-8EDA-406C-972D-803F06AF11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8719" y="3339503"/>
            <a:ext cx="694481" cy="1914351"/>
          </a:xfrm>
          <a:prstGeom prst="rect">
            <a:avLst/>
          </a:prstGeom>
        </p:spPr>
      </p:pic>
      <p:sp>
        <p:nvSpPr>
          <p:cNvPr id="15" name="Rectangle 14">
            <a:extLst>
              <a:ext uri="{FF2B5EF4-FFF2-40B4-BE49-F238E27FC236}">
                <a16:creationId xmlns:a16="http://schemas.microsoft.com/office/drawing/2014/main" id="{5D27F0C8-1485-4855-8EE2-5E1CB223E5A9}"/>
              </a:ext>
            </a:extLst>
          </p:cNvPr>
          <p:cNvSpPr/>
          <p:nvPr/>
        </p:nvSpPr>
        <p:spPr>
          <a:xfrm>
            <a:off x="838200" y="2166937"/>
            <a:ext cx="3276600" cy="5334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6" name="Content Placeholder 2">
            <a:extLst>
              <a:ext uri="{FF2B5EF4-FFF2-40B4-BE49-F238E27FC236}">
                <a16:creationId xmlns:a16="http://schemas.microsoft.com/office/drawing/2014/main" id="{8F71E2BA-B818-4988-B9C2-E377F5CF5A6D}"/>
              </a:ext>
            </a:extLst>
          </p:cNvPr>
          <p:cNvSpPr txBox="1">
            <a:spLocks/>
          </p:cNvSpPr>
          <p:nvPr/>
        </p:nvSpPr>
        <p:spPr>
          <a:xfrm>
            <a:off x="457200" y="1219200"/>
            <a:ext cx="8229600" cy="4411662"/>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a:defRPr/>
            </a:pPr>
            <a:r>
              <a:rPr lang="en-US" kern="0" dirty="0"/>
              <a:t>A</a:t>
            </a:r>
            <a:r>
              <a:rPr lang="en-US" kern="0" dirty="0">
                <a:solidFill>
                  <a:schemeClr val="bg1">
                    <a:lumMod val="75000"/>
                  </a:schemeClr>
                </a:solidFill>
              </a:rPr>
              <a:t> spherical </a:t>
            </a:r>
            <a:r>
              <a:rPr lang="en-US" kern="0" dirty="0"/>
              <a:t>lens</a:t>
            </a:r>
            <a:r>
              <a:rPr lang="en-US" kern="0" dirty="0">
                <a:solidFill>
                  <a:schemeClr val="bg1">
                    <a:lumMod val="75000"/>
                  </a:schemeClr>
                </a:solidFill>
              </a:rPr>
              <a:t> </a:t>
            </a:r>
            <a:r>
              <a:rPr lang="en-US" kern="0" dirty="0"/>
              <a:t>is one for which the refracting surface(s) have </a:t>
            </a:r>
            <a:r>
              <a:rPr lang="en-US" kern="0" dirty="0">
                <a:solidFill>
                  <a:schemeClr val="bg1">
                    <a:lumMod val="75000"/>
                  </a:schemeClr>
                </a:solidFill>
              </a:rPr>
              <a:t>a single         </a:t>
            </a:r>
            <a:r>
              <a:rPr lang="en-US" kern="0" dirty="0">
                <a:solidFill>
                  <a:srgbClr val="0000FF"/>
                </a:solidFill>
              </a:rPr>
              <a:t>radi</a:t>
            </a:r>
            <a:r>
              <a:rPr lang="en-US" kern="0" dirty="0">
                <a:solidFill>
                  <a:schemeClr val="bg1">
                    <a:lumMod val="75000"/>
                  </a:schemeClr>
                </a:solidFill>
              </a:rPr>
              <a:t>us</a:t>
            </a:r>
            <a:r>
              <a:rPr lang="en-US" kern="0" dirty="0">
                <a:solidFill>
                  <a:srgbClr val="0000FF"/>
                </a:solidFill>
              </a:rPr>
              <a:t> of curvature</a:t>
            </a:r>
          </a:p>
        </p:txBody>
      </p:sp>
      <p:sp>
        <p:nvSpPr>
          <p:cNvPr id="4" name="Slide Number Placeholder 3">
            <a:extLst>
              <a:ext uri="{FF2B5EF4-FFF2-40B4-BE49-F238E27FC236}">
                <a16:creationId xmlns:a16="http://schemas.microsoft.com/office/drawing/2014/main" id="{79F642CA-6CD2-456C-B202-0ECD682718CD}"/>
              </a:ext>
            </a:extLst>
          </p:cNvPr>
          <p:cNvSpPr>
            <a:spLocks noGrp="1"/>
          </p:cNvSpPr>
          <p:nvPr>
            <p:ph type="sldNum" sz="quarter" idx="12"/>
          </p:nvPr>
        </p:nvSpPr>
        <p:spPr/>
        <p:txBody>
          <a:bodyPr/>
          <a:lstStyle/>
          <a:p>
            <a:pPr>
              <a:defRPr/>
            </a:pPr>
            <a:fld id="{C3D0DB06-924B-45E5-94D1-6781A6646192}" type="slidenum">
              <a:rPr lang="en-US" altLang="en-US" smtClean="0"/>
              <a:pPr>
                <a:defRPr/>
              </a:pPr>
              <a:t>56</a:t>
            </a:fld>
            <a:endParaRPr lang="en-US" altLang="en-US"/>
          </a:p>
        </p:txBody>
      </p:sp>
      <p:sp>
        <p:nvSpPr>
          <p:cNvPr id="8" name="Rectangle 32">
            <a:extLst>
              <a:ext uri="{FF2B5EF4-FFF2-40B4-BE49-F238E27FC236}">
                <a16:creationId xmlns:a16="http://schemas.microsoft.com/office/drawing/2014/main" id="{72EA1BD5-198F-4841-9D69-57812EAB1F05}"/>
              </a:ext>
            </a:extLst>
          </p:cNvPr>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10" name="TextBox 9">
            <a:extLst>
              <a:ext uri="{FF2B5EF4-FFF2-40B4-BE49-F238E27FC236}">
                <a16:creationId xmlns:a16="http://schemas.microsoft.com/office/drawing/2014/main" id="{305BEB45-DA11-4B89-950D-FA6D18390F8A}"/>
              </a:ext>
            </a:extLst>
          </p:cNvPr>
          <p:cNvSpPr txBox="1"/>
          <p:nvPr/>
        </p:nvSpPr>
        <p:spPr>
          <a:xfrm>
            <a:off x="1219200" y="990600"/>
            <a:ext cx="3148619" cy="461665"/>
          </a:xfrm>
          <a:prstGeom prst="rect">
            <a:avLst/>
          </a:prstGeom>
          <a:noFill/>
        </p:spPr>
        <p:txBody>
          <a:bodyPr wrap="none" rtlCol="0">
            <a:spAutoFit/>
          </a:bodyPr>
          <a:lstStyle/>
          <a:p>
            <a:r>
              <a:rPr lang="en-US" sz="2400" dirty="0">
                <a:latin typeface="Segoe Script" panose="030B0504020000000003" pitchFamily="66" charset="0"/>
              </a:rPr>
              <a:t>spherocylindrical</a:t>
            </a:r>
          </a:p>
        </p:txBody>
      </p:sp>
      <p:sp>
        <p:nvSpPr>
          <p:cNvPr id="11" name="TextBox 10">
            <a:extLst>
              <a:ext uri="{FF2B5EF4-FFF2-40B4-BE49-F238E27FC236}">
                <a16:creationId xmlns:a16="http://schemas.microsoft.com/office/drawing/2014/main" id="{BE9A1493-886C-4564-B0AB-02E103C39102}"/>
              </a:ext>
            </a:extLst>
          </p:cNvPr>
          <p:cNvSpPr txBox="1"/>
          <p:nvPr/>
        </p:nvSpPr>
        <p:spPr>
          <a:xfrm>
            <a:off x="2642864" y="1502326"/>
            <a:ext cx="328936" cy="461665"/>
          </a:xfrm>
          <a:prstGeom prst="rect">
            <a:avLst/>
          </a:prstGeom>
          <a:noFill/>
        </p:spPr>
        <p:txBody>
          <a:bodyPr wrap="none" rtlCol="0">
            <a:spAutoFit/>
          </a:bodyPr>
          <a:lstStyle/>
          <a:p>
            <a:r>
              <a:rPr lang="en-US" sz="2400" dirty="0"/>
              <a:t>^</a:t>
            </a:r>
          </a:p>
        </p:txBody>
      </p:sp>
      <p:sp>
        <p:nvSpPr>
          <p:cNvPr id="13" name="TextBox 12">
            <a:extLst>
              <a:ext uri="{FF2B5EF4-FFF2-40B4-BE49-F238E27FC236}">
                <a16:creationId xmlns:a16="http://schemas.microsoft.com/office/drawing/2014/main" id="{96869967-A546-4567-9837-2EADBC8FF959}"/>
              </a:ext>
            </a:extLst>
          </p:cNvPr>
          <p:cNvSpPr txBox="1"/>
          <p:nvPr/>
        </p:nvSpPr>
        <p:spPr>
          <a:xfrm>
            <a:off x="76200" y="2802898"/>
            <a:ext cx="6418745" cy="338554"/>
          </a:xfrm>
          <a:prstGeom prst="rect">
            <a:avLst/>
          </a:prstGeom>
          <a:noFill/>
        </p:spPr>
        <p:txBody>
          <a:bodyPr wrap="none" rtlCol="0">
            <a:spAutoFit/>
          </a:bodyPr>
          <a:lstStyle/>
          <a:p>
            <a:r>
              <a:rPr lang="en-US" sz="1600" i="1" dirty="0">
                <a:solidFill>
                  <a:schemeClr val="bg1">
                    <a:lumMod val="75000"/>
                  </a:schemeClr>
                </a:solidFill>
              </a:rPr>
              <a:t>What about the refracting surface of a sphero</a:t>
            </a:r>
            <a:r>
              <a:rPr lang="en-US" sz="1600" b="1" i="1" dirty="0">
                <a:solidFill>
                  <a:schemeClr val="bg1">
                    <a:lumMod val="75000"/>
                  </a:schemeClr>
                </a:solidFill>
              </a:rPr>
              <a:t>cylindrical</a:t>
            </a:r>
            <a:r>
              <a:rPr lang="en-US" sz="1600" i="1" dirty="0">
                <a:solidFill>
                  <a:schemeClr val="bg1">
                    <a:lumMod val="75000"/>
                  </a:schemeClr>
                </a:solidFill>
              </a:rPr>
              <a:t> (S-C) lens? </a:t>
            </a:r>
          </a:p>
        </p:txBody>
      </p:sp>
      <p:sp>
        <p:nvSpPr>
          <p:cNvPr id="14" name="TextBox 13">
            <a:extLst>
              <a:ext uri="{FF2B5EF4-FFF2-40B4-BE49-F238E27FC236}">
                <a16:creationId xmlns:a16="http://schemas.microsoft.com/office/drawing/2014/main" id="{BC4581F9-38AC-4BAE-A43A-E1EB694A589F}"/>
              </a:ext>
            </a:extLst>
          </p:cNvPr>
          <p:cNvSpPr txBox="1"/>
          <p:nvPr/>
        </p:nvSpPr>
        <p:spPr>
          <a:xfrm>
            <a:off x="76199" y="3205518"/>
            <a:ext cx="5940288" cy="3293209"/>
          </a:xfrm>
          <a:prstGeom prst="rect">
            <a:avLst/>
          </a:prstGeom>
          <a:noFill/>
        </p:spPr>
        <p:txBody>
          <a:bodyPr wrap="square" rtlCol="0">
            <a:spAutoFit/>
          </a:bodyPr>
          <a:lstStyle/>
          <a:p>
            <a:r>
              <a:rPr lang="en-US" sz="1600" dirty="0">
                <a:solidFill>
                  <a:schemeClr val="bg1">
                    <a:lumMod val="75000"/>
                  </a:schemeClr>
                </a:solidFill>
              </a:rPr>
              <a:t>Recall that, by definition, a S-C lens has two different powers oriented at right angles to one another. This means every point on its surface has </a:t>
            </a:r>
            <a:r>
              <a:rPr lang="en-US" sz="1600" b="1" dirty="0">
                <a:solidFill>
                  <a:schemeClr val="bg1">
                    <a:lumMod val="75000"/>
                  </a:schemeClr>
                </a:solidFill>
              </a:rPr>
              <a:t>two</a:t>
            </a:r>
            <a:r>
              <a:rPr lang="en-US" sz="1600" dirty="0">
                <a:solidFill>
                  <a:schemeClr val="bg1">
                    <a:lumMod val="75000"/>
                  </a:schemeClr>
                </a:solidFill>
              </a:rPr>
              <a:t> radii—one for each power. Thus, such a lens could not be created by slicing off a section from a sphere.</a:t>
            </a:r>
          </a:p>
          <a:p>
            <a:endParaRPr lang="en-US" sz="1600" dirty="0">
              <a:solidFill>
                <a:schemeClr val="bg1">
                  <a:lumMod val="75000"/>
                </a:schemeClr>
              </a:solidFill>
            </a:endParaRPr>
          </a:p>
          <a:p>
            <a:r>
              <a:rPr lang="en-US" sz="1600" i="1" dirty="0">
                <a:solidFill>
                  <a:schemeClr val="bg1">
                    <a:lumMod val="75000"/>
                  </a:schemeClr>
                </a:solidFill>
              </a:rPr>
              <a:t>Can you think of an everyday (hint: and delicious) object from   which a slice could be taken that would qualify as an S-C lens? </a:t>
            </a:r>
          </a:p>
          <a:p>
            <a:r>
              <a:rPr lang="en-US" sz="1600" dirty="0">
                <a:solidFill>
                  <a:schemeClr val="bg1">
                    <a:lumMod val="75000"/>
                  </a:schemeClr>
                </a:solidFill>
              </a:rPr>
              <a:t>Yes—a donut. Every point on the surface of a donut has two radii—one determined by its distance from the center of the donut’s hole; the other by its distance from the center of the part you bite into. So, just as a spherical lens is created by taking a slice off a sphere, </a:t>
            </a:r>
            <a:r>
              <a:rPr lang="en-US" sz="1600" u="sng" dirty="0">
                <a:solidFill>
                  <a:schemeClr val="bg1">
                    <a:lumMod val="75000"/>
                  </a:schemeClr>
                </a:solidFill>
              </a:rPr>
              <a:t>a sphero</a:t>
            </a:r>
            <a:r>
              <a:rPr lang="en-US" sz="1600" b="1" u="sng" dirty="0">
                <a:solidFill>
                  <a:schemeClr val="bg1">
                    <a:lumMod val="75000"/>
                  </a:schemeClr>
                </a:solidFill>
              </a:rPr>
              <a:t>cylindrical</a:t>
            </a:r>
            <a:r>
              <a:rPr lang="en-US" sz="1600" u="sng" dirty="0">
                <a:solidFill>
                  <a:schemeClr val="bg1">
                    <a:lumMod val="75000"/>
                  </a:schemeClr>
                </a:solidFill>
              </a:rPr>
              <a:t> lens is created by taking </a:t>
            </a:r>
            <a:r>
              <a:rPr lang="en-US" sz="1600" u="sng" dirty="0"/>
              <a:t>a slice off a </a:t>
            </a:r>
            <a:r>
              <a:rPr lang="en-US" sz="1600" b="1" u="sng" dirty="0"/>
              <a:t>donut</a:t>
            </a:r>
            <a:r>
              <a:rPr lang="en-US" sz="1600" u="sng" dirty="0"/>
              <a:t>.</a:t>
            </a:r>
            <a:r>
              <a:rPr lang="en-US" sz="1600" dirty="0"/>
              <a:t> </a:t>
            </a:r>
          </a:p>
        </p:txBody>
      </p:sp>
      <p:cxnSp>
        <p:nvCxnSpPr>
          <p:cNvPr id="35" name="Straight Connector 34">
            <a:extLst>
              <a:ext uri="{FF2B5EF4-FFF2-40B4-BE49-F238E27FC236}">
                <a16:creationId xmlns:a16="http://schemas.microsoft.com/office/drawing/2014/main" id="{0F7820FE-7DE5-438B-935D-114215358203}"/>
              </a:ext>
            </a:extLst>
          </p:cNvPr>
          <p:cNvCxnSpPr>
            <a:cxnSpLocks/>
          </p:cNvCxnSpPr>
          <p:nvPr/>
        </p:nvCxnSpPr>
        <p:spPr>
          <a:xfrm>
            <a:off x="5257800" y="1963991"/>
            <a:ext cx="1371600" cy="0"/>
          </a:xfrm>
          <a:prstGeom prst="line">
            <a:avLst/>
          </a:prstGeom>
          <a:ln w="22225"/>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70455F83-9D4C-48B2-85FF-C602C4333471}"/>
              </a:ext>
            </a:extLst>
          </p:cNvPr>
          <p:cNvSpPr txBox="1"/>
          <p:nvPr/>
        </p:nvSpPr>
        <p:spPr>
          <a:xfrm>
            <a:off x="6640841" y="1767219"/>
            <a:ext cx="753732" cy="461665"/>
          </a:xfrm>
          <a:prstGeom prst="rect">
            <a:avLst/>
          </a:prstGeom>
          <a:noFill/>
        </p:spPr>
        <p:txBody>
          <a:bodyPr wrap="none" rtlCol="0">
            <a:spAutoFit/>
          </a:bodyPr>
          <a:lstStyle/>
          <a:p>
            <a:r>
              <a:rPr lang="en-US" sz="2400" dirty="0">
                <a:latin typeface="Segoe Script" panose="030B0504020000000003" pitchFamily="66" charset="0"/>
              </a:rPr>
              <a:t>two</a:t>
            </a:r>
          </a:p>
        </p:txBody>
      </p:sp>
      <p:sp>
        <p:nvSpPr>
          <p:cNvPr id="41" name="TextBox 40">
            <a:extLst>
              <a:ext uri="{FF2B5EF4-FFF2-40B4-BE49-F238E27FC236}">
                <a16:creationId xmlns:a16="http://schemas.microsoft.com/office/drawing/2014/main" id="{53F4C99C-F25A-4E7B-88FC-A493A1F766F6}"/>
              </a:ext>
            </a:extLst>
          </p:cNvPr>
          <p:cNvSpPr txBox="1"/>
          <p:nvPr/>
        </p:nvSpPr>
        <p:spPr>
          <a:xfrm>
            <a:off x="1447800" y="2235304"/>
            <a:ext cx="327334" cy="461665"/>
          </a:xfrm>
          <a:prstGeom prst="rect">
            <a:avLst/>
          </a:prstGeom>
          <a:noFill/>
        </p:spPr>
        <p:txBody>
          <a:bodyPr wrap="none" rtlCol="0">
            <a:spAutoFit/>
          </a:bodyPr>
          <a:lstStyle/>
          <a:p>
            <a:r>
              <a:rPr lang="en-US" sz="2400" dirty="0" err="1">
                <a:solidFill>
                  <a:srgbClr val="0000FF"/>
                </a:solidFill>
                <a:latin typeface="Segoe Script" panose="030B0504020000000003" pitchFamily="66" charset="0"/>
              </a:rPr>
              <a:t>i</a:t>
            </a:r>
            <a:endParaRPr lang="en-US" sz="2400" dirty="0">
              <a:solidFill>
                <a:srgbClr val="0000FF"/>
              </a:solidFill>
              <a:latin typeface="Segoe Script" panose="030B0504020000000003" pitchFamily="66" charset="0"/>
            </a:endParaRPr>
          </a:p>
        </p:txBody>
      </p:sp>
      <p:cxnSp>
        <p:nvCxnSpPr>
          <p:cNvPr id="17" name="Straight Connector 16">
            <a:extLst>
              <a:ext uri="{FF2B5EF4-FFF2-40B4-BE49-F238E27FC236}">
                <a16:creationId xmlns:a16="http://schemas.microsoft.com/office/drawing/2014/main" id="{4FE998D0-8948-4A74-A547-7E3C847DF175}"/>
              </a:ext>
            </a:extLst>
          </p:cNvPr>
          <p:cNvCxnSpPr>
            <a:cxnSpLocks/>
          </p:cNvCxnSpPr>
          <p:nvPr/>
        </p:nvCxnSpPr>
        <p:spPr>
          <a:xfrm>
            <a:off x="1219200" y="1502326"/>
            <a:ext cx="1600200" cy="0"/>
          </a:xfrm>
          <a:prstGeom prst="line">
            <a:avLst/>
          </a:prstGeom>
          <a:ln w="22225"/>
        </p:spPr>
        <p:style>
          <a:lnRef idx="1">
            <a:schemeClr val="dk1"/>
          </a:lnRef>
          <a:fillRef idx="0">
            <a:schemeClr val="dk1"/>
          </a:fillRef>
          <a:effectRef idx="0">
            <a:schemeClr val="dk1"/>
          </a:effectRef>
          <a:fontRef idx="minor">
            <a:schemeClr val="tx1"/>
          </a:fontRef>
        </p:style>
      </p:cxnSp>
      <p:sp>
        <p:nvSpPr>
          <p:cNvPr id="2" name="Oval 1">
            <a:extLst>
              <a:ext uri="{FF2B5EF4-FFF2-40B4-BE49-F238E27FC236}">
                <a16:creationId xmlns:a16="http://schemas.microsoft.com/office/drawing/2014/main" id="{B2E9CF78-DD7F-4DC8-9D3E-170E106E31DF}"/>
              </a:ext>
            </a:extLst>
          </p:cNvPr>
          <p:cNvSpPr/>
          <p:nvPr/>
        </p:nvSpPr>
        <p:spPr>
          <a:xfrm>
            <a:off x="39757" y="6028427"/>
            <a:ext cx="1981200" cy="558799"/>
          </a:xfrm>
          <a:prstGeom prst="ellipse">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1C3381C-16B4-4488-A51E-5DDCC9A34355}"/>
              </a:ext>
            </a:extLst>
          </p:cNvPr>
          <p:cNvSpPr txBox="1"/>
          <p:nvPr/>
        </p:nvSpPr>
        <p:spPr>
          <a:xfrm>
            <a:off x="884981" y="4114562"/>
            <a:ext cx="4753819" cy="1600438"/>
          </a:xfrm>
          <a:prstGeom prst="rect">
            <a:avLst/>
          </a:prstGeom>
          <a:solidFill>
            <a:srgbClr val="99CCFF"/>
          </a:solidFill>
        </p:spPr>
        <p:txBody>
          <a:bodyPr wrap="square" rtlCol="0">
            <a:spAutoFit/>
          </a:bodyPr>
          <a:lstStyle/>
          <a:p>
            <a:r>
              <a:rPr lang="en-US" sz="1400" i="1" dirty="0">
                <a:solidFill>
                  <a:srgbClr val="0000FF"/>
                </a:solidFill>
              </a:rPr>
              <a:t>There is a more formal/precise name for the shape from which a spherocylindrical lens is sliced—what is it?</a:t>
            </a:r>
          </a:p>
          <a:p>
            <a:r>
              <a:rPr lang="en-US" sz="1400" dirty="0">
                <a:solidFill>
                  <a:srgbClr val="0000FF"/>
                </a:solidFill>
              </a:rPr>
              <a:t>A </a:t>
            </a:r>
            <a:r>
              <a:rPr lang="en-US" sz="1400" b="1" dirty="0">
                <a:solidFill>
                  <a:srgbClr val="0000FF"/>
                </a:solidFill>
              </a:rPr>
              <a:t>torus</a:t>
            </a:r>
          </a:p>
          <a:p>
            <a:endParaRPr lang="en-US" sz="1400" dirty="0">
              <a:solidFill>
                <a:srgbClr val="0000FF"/>
              </a:solidFill>
            </a:endParaRPr>
          </a:p>
          <a:p>
            <a:r>
              <a:rPr lang="en-US" sz="1400" i="1" dirty="0">
                <a:solidFill>
                  <a:srgbClr val="0000FF"/>
                </a:solidFill>
              </a:rPr>
              <a:t>Similarly, this more-formal name gives rise to an alternate name for a spherocylindrical lens—what is it?</a:t>
            </a:r>
          </a:p>
          <a:p>
            <a:r>
              <a:rPr lang="en-US" sz="1400" dirty="0">
                <a:solidFill>
                  <a:srgbClr val="99CCFF"/>
                </a:solidFill>
              </a:rPr>
              <a:t>A </a:t>
            </a:r>
            <a:r>
              <a:rPr lang="en-US" sz="1400" b="1" dirty="0" err="1">
                <a:solidFill>
                  <a:srgbClr val="99CCFF"/>
                </a:solidFill>
              </a:rPr>
              <a:t>toric</a:t>
            </a:r>
            <a:r>
              <a:rPr lang="en-US" sz="1400" dirty="0">
                <a:solidFill>
                  <a:srgbClr val="99CCFF"/>
                </a:solidFill>
              </a:rPr>
              <a:t> </a:t>
            </a:r>
            <a:r>
              <a:rPr lang="en-US" sz="1400" b="1" dirty="0">
                <a:solidFill>
                  <a:srgbClr val="99CCFF"/>
                </a:solidFill>
              </a:rPr>
              <a:t>lens</a:t>
            </a:r>
          </a:p>
        </p:txBody>
      </p:sp>
      <p:sp>
        <p:nvSpPr>
          <p:cNvPr id="18" name="Oval 17">
            <a:extLst>
              <a:ext uri="{FF2B5EF4-FFF2-40B4-BE49-F238E27FC236}">
                <a16:creationId xmlns:a16="http://schemas.microsoft.com/office/drawing/2014/main" id="{333CB075-9486-8208-C977-CC160585E327}"/>
              </a:ext>
            </a:extLst>
          </p:cNvPr>
          <p:cNvSpPr/>
          <p:nvPr/>
        </p:nvSpPr>
        <p:spPr>
          <a:xfrm>
            <a:off x="6480313" y="3419061"/>
            <a:ext cx="343568" cy="1775792"/>
          </a:xfrm>
          <a:prstGeom prst="ellipse">
            <a:avLst/>
          </a:prstGeom>
          <a:ln w="158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9258926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CCA87BA7-FA27-4D66-BC21-61455E4C0A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2997" y="2725958"/>
            <a:ext cx="2754803" cy="3141442"/>
          </a:xfrm>
          <a:prstGeom prst="rect">
            <a:avLst/>
          </a:prstGeom>
        </p:spPr>
      </p:pic>
      <p:pic>
        <p:nvPicPr>
          <p:cNvPr id="33" name="Picture 32">
            <a:extLst>
              <a:ext uri="{FF2B5EF4-FFF2-40B4-BE49-F238E27FC236}">
                <a16:creationId xmlns:a16="http://schemas.microsoft.com/office/drawing/2014/main" id="{2D2A1868-8EDA-406C-972D-803F06AF11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8719" y="3339503"/>
            <a:ext cx="694481" cy="1914351"/>
          </a:xfrm>
          <a:prstGeom prst="rect">
            <a:avLst/>
          </a:prstGeom>
        </p:spPr>
      </p:pic>
      <p:sp>
        <p:nvSpPr>
          <p:cNvPr id="15" name="Rectangle 14">
            <a:extLst>
              <a:ext uri="{FF2B5EF4-FFF2-40B4-BE49-F238E27FC236}">
                <a16:creationId xmlns:a16="http://schemas.microsoft.com/office/drawing/2014/main" id="{5D27F0C8-1485-4855-8EE2-5E1CB223E5A9}"/>
              </a:ext>
            </a:extLst>
          </p:cNvPr>
          <p:cNvSpPr/>
          <p:nvPr/>
        </p:nvSpPr>
        <p:spPr>
          <a:xfrm>
            <a:off x="838200" y="2166937"/>
            <a:ext cx="3276600" cy="533400"/>
          </a:xfrm>
          <a:prstGeom prst="rect">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6" name="Content Placeholder 2">
            <a:extLst>
              <a:ext uri="{FF2B5EF4-FFF2-40B4-BE49-F238E27FC236}">
                <a16:creationId xmlns:a16="http://schemas.microsoft.com/office/drawing/2014/main" id="{8F71E2BA-B818-4988-B9C2-E377F5CF5A6D}"/>
              </a:ext>
            </a:extLst>
          </p:cNvPr>
          <p:cNvSpPr txBox="1">
            <a:spLocks/>
          </p:cNvSpPr>
          <p:nvPr/>
        </p:nvSpPr>
        <p:spPr>
          <a:xfrm>
            <a:off x="457200" y="1219200"/>
            <a:ext cx="8229600" cy="4411662"/>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a:defRPr/>
            </a:pPr>
            <a:r>
              <a:rPr lang="en-US" kern="0" dirty="0"/>
              <a:t>A</a:t>
            </a:r>
            <a:r>
              <a:rPr lang="en-US" kern="0" dirty="0">
                <a:solidFill>
                  <a:schemeClr val="bg1">
                    <a:lumMod val="75000"/>
                  </a:schemeClr>
                </a:solidFill>
              </a:rPr>
              <a:t> spherical </a:t>
            </a:r>
            <a:r>
              <a:rPr lang="en-US" kern="0" dirty="0"/>
              <a:t>lens</a:t>
            </a:r>
            <a:r>
              <a:rPr lang="en-US" kern="0" dirty="0">
                <a:solidFill>
                  <a:schemeClr val="bg1">
                    <a:lumMod val="75000"/>
                  </a:schemeClr>
                </a:solidFill>
              </a:rPr>
              <a:t> </a:t>
            </a:r>
            <a:r>
              <a:rPr lang="en-US" kern="0" dirty="0"/>
              <a:t>is one for which the refracting surface(s) have </a:t>
            </a:r>
            <a:r>
              <a:rPr lang="en-US" kern="0" dirty="0">
                <a:solidFill>
                  <a:schemeClr val="bg1">
                    <a:lumMod val="75000"/>
                  </a:schemeClr>
                </a:solidFill>
              </a:rPr>
              <a:t>a single         </a:t>
            </a:r>
            <a:r>
              <a:rPr lang="en-US" kern="0" dirty="0">
                <a:solidFill>
                  <a:srgbClr val="0000FF"/>
                </a:solidFill>
              </a:rPr>
              <a:t>radi</a:t>
            </a:r>
            <a:r>
              <a:rPr lang="en-US" kern="0" dirty="0">
                <a:solidFill>
                  <a:schemeClr val="bg1">
                    <a:lumMod val="75000"/>
                  </a:schemeClr>
                </a:solidFill>
              </a:rPr>
              <a:t>us</a:t>
            </a:r>
            <a:r>
              <a:rPr lang="en-US" kern="0" dirty="0">
                <a:solidFill>
                  <a:srgbClr val="0000FF"/>
                </a:solidFill>
              </a:rPr>
              <a:t> of curvature</a:t>
            </a:r>
          </a:p>
        </p:txBody>
      </p:sp>
      <p:sp>
        <p:nvSpPr>
          <p:cNvPr id="4" name="Slide Number Placeholder 3">
            <a:extLst>
              <a:ext uri="{FF2B5EF4-FFF2-40B4-BE49-F238E27FC236}">
                <a16:creationId xmlns:a16="http://schemas.microsoft.com/office/drawing/2014/main" id="{79F642CA-6CD2-456C-B202-0ECD682718CD}"/>
              </a:ext>
            </a:extLst>
          </p:cNvPr>
          <p:cNvSpPr>
            <a:spLocks noGrp="1"/>
          </p:cNvSpPr>
          <p:nvPr>
            <p:ph type="sldNum" sz="quarter" idx="12"/>
          </p:nvPr>
        </p:nvSpPr>
        <p:spPr/>
        <p:txBody>
          <a:bodyPr/>
          <a:lstStyle/>
          <a:p>
            <a:pPr>
              <a:defRPr/>
            </a:pPr>
            <a:fld id="{C3D0DB06-924B-45E5-94D1-6781A6646192}" type="slidenum">
              <a:rPr lang="en-US" altLang="en-US" smtClean="0"/>
              <a:pPr>
                <a:defRPr/>
              </a:pPr>
              <a:t>57</a:t>
            </a:fld>
            <a:endParaRPr lang="en-US" altLang="en-US"/>
          </a:p>
        </p:txBody>
      </p:sp>
      <p:sp>
        <p:nvSpPr>
          <p:cNvPr id="8" name="Rectangle 32">
            <a:extLst>
              <a:ext uri="{FF2B5EF4-FFF2-40B4-BE49-F238E27FC236}">
                <a16:creationId xmlns:a16="http://schemas.microsoft.com/office/drawing/2014/main" id="{72EA1BD5-198F-4841-9D69-57812EAB1F05}"/>
              </a:ext>
            </a:extLst>
          </p:cNvPr>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10" name="TextBox 9">
            <a:extLst>
              <a:ext uri="{FF2B5EF4-FFF2-40B4-BE49-F238E27FC236}">
                <a16:creationId xmlns:a16="http://schemas.microsoft.com/office/drawing/2014/main" id="{305BEB45-DA11-4B89-950D-FA6D18390F8A}"/>
              </a:ext>
            </a:extLst>
          </p:cNvPr>
          <p:cNvSpPr txBox="1"/>
          <p:nvPr/>
        </p:nvSpPr>
        <p:spPr>
          <a:xfrm>
            <a:off x="1219200" y="990600"/>
            <a:ext cx="3148619" cy="461665"/>
          </a:xfrm>
          <a:prstGeom prst="rect">
            <a:avLst/>
          </a:prstGeom>
          <a:noFill/>
        </p:spPr>
        <p:txBody>
          <a:bodyPr wrap="none" rtlCol="0">
            <a:spAutoFit/>
          </a:bodyPr>
          <a:lstStyle/>
          <a:p>
            <a:r>
              <a:rPr lang="en-US" sz="2400" dirty="0">
                <a:latin typeface="Segoe Script" panose="030B0504020000000003" pitchFamily="66" charset="0"/>
              </a:rPr>
              <a:t>spherocylindrical</a:t>
            </a:r>
          </a:p>
        </p:txBody>
      </p:sp>
      <p:sp>
        <p:nvSpPr>
          <p:cNvPr id="11" name="TextBox 10">
            <a:extLst>
              <a:ext uri="{FF2B5EF4-FFF2-40B4-BE49-F238E27FC236}">
                <a16:creationId xmlns:a16="http://schemas.microsoft.com/office/drawing/2014/main" id="{BE9A1493-886C-4564-B0AB-02E103C39102}"/>
              </a:ext>
            </a:extLst>
          </p:cNvPr>
          <p:cNvSpPr txBox="1"/>
          <p:nvPr/>
        </p:nvSpPr>
        <p:spPr>
          <a:xfrm>
            <a:off x="2642864" y="1502326"/>
            <a:ext cx="328936" cy="461665"/>
          </a:xfrm>
          <a:prstGeom prst="rect">
            <a:avLst/>
          </a:prstGeom>
          <a:noFill/>
        </p:spPr>
        <p:txBody>
          <a:bodyPr wrap="none" rtlCol="0">
            <a:spAutoFit/>
          </a:bodyPr>
          <a:lstStyle/>
          <a:p>
            <a:r>
              <a:rPr lang="en-US" sz="2400" dirty="0"/>
              <a:t>^</a:t>
            </a:r>
          </a:p>
        </p:txBody>
      </p:sp>
      <p:sp>
        <p:nvSpPr>
          <p:cNvPr id="13" name="TextBox 12">
            <a:extLst>
              <a:ext uri="{FF2B5EF4-FFF2-40B4-BE49-F238E27FC236}">
                <a16:creationId xmlns:a16="http://schemas.microsoft.com/office/drawing/2014/main" id="{96869967-A546-4567-9837-2EADBC8FF959}"/>
              </a:ext>
            </a:extLst>
          </p:cNvPr>
          <p:cNvSpPr txBox="1"/>
          <p:nvPr/>
        </p:nvSpPr>
        <p:spPr>
          <a:xfrm>
            <a:off x="76200" y="2802898"/>
            <a:ext cx="6418745" cy="338554"/>
          </a:xfrm>
          <a:prstGeom prst="rect">
            <a:avLst/>
          </a:prstGeom>
          <a:noFill/>
        </p:spPr>
        <p:txBody>
          <a:bodyPr wrap="none" rtlCol="0">
            <a:spAutoFit/>
          </a:bodyPr>
          <a:lstStyle/>
          <a:p>
            <a:r>
              <a:rPr lang="en-US" sz="1600" i="1" dirty="0">
                <a:solidFill>
                  <a:schemeClr val="bg1">
                    <a:lumMod val="75000"/>
                  </a:schemeClr>
                </a:solidFill>
              </a:rPr>
              <a:t>What about the refracting surface of a sphero</a:t>
            </a:r>
            <a:r>
              <a:rPr lang="en-US" sz="1600" b="1" i="1" dirty="0">
                <a:solidFill>
                  <a:schemeClr val="bg1">
                    <a:lumMod val="75000"/>
                  </a:schemeClr>
                </a:solidFill>
              </a:rPr>
              <a:t>cylindrical</a:t>
            </a:r>
            <a:r>
              <a:rPr lang="en-US" sz="1600" i="1" dirty="0">
                <a:solidFill>
                  <a:schemeClr val="bg1">
                    <a:lumMod val="75000"/>
                  </a:schemeClr>
                </a:solidFill>
              </a:rPr>
              <a:t> (S-C) lens? </a:t>
            </a:r>
          </a:p>
        </p:txBody>
      </p:sp>
      <p:sp>
        <p:nvSpPr>
          <p:cNvPr id="14" name="TextBox 13">
            <a:extLst>
              <a:ext uri="{FF2B5EF4-FFF2-40B4-BE49-F238E27FC236}">
                <a16:creationId xmlns:a16="http://schemas.microsoft.com/office/drawing/2014/main" id="{BC4581F9-38AC-4BAE-A43A-E1EB694A589F}"/>
              </a:ext>
            </a:extLst>
          </p:cNvPr>
          <p:cNvSpPr txBox="1"/>
          <p:nvPr/>
        </p:nvSpPr>
        <p:spPr>
          <a:xfrm>
            <a:off x="76199" y="3205518"/>
            <a:ext cx="5940288" cy="3293209"/>
          </a:xfrm>
          <a:prstGeom prst="rect">
            <a:avLst/>
          </a:prstGeom>
          <a:noFill/>
        </p:spPr>
        <p:txBody>
          <a:bodyPr wrap="square" rtlCol="0">
            <a:spAutoFit/>
          </a:bodyPr>
          <a:lstStyle/>
          <a:p>
            <a:r>
              <a:rPr lang="en-US" sz="1600" dirty="0">
                <a:solidFill>
                  <a:schemeClr val="bg1">
                    <a:lumMod val="75000"/>
                  </a:schemeClr>
                </a:solidFill>
              </a:rPr>
              <a:t>Recall that, by definition, a S-C lens has two different powers oriented at right angles to one another. This means every point on its surface has </a:t>
            </a:r>
            <a:r>
              <a:rPr lang="en-US" sz="1600" b="1" dirty="0">
                <a:solidFill>
                  <a:schemeClr val="bg1">
                    <a:lumMod val="75000"/>
                  </a:schemeClr>
                </a:solidFill>
              </a:rPr>
              <a:t>two</a:t>
            </a:r>
            <a:r>
              <a:rPr lang="en-US" sz="1600" dirty="0">
                <a:solidFill>
                  <a:schemeClr val="bg1">
                    <a:lumMod val="75000"/>
                  </a:schemeClr>
                </a:solidFill>
              </a:rPr>
              <a:t> radii—one for each power. Thus, such a lens could not be created by slicing off a section from a sphere.</a:t>
            </a:r>
          </a:p>
          <a:p>
            <a:endParaRPr lang="en-US" sz="1600" dirty="0">
              <a:solidFill>
                <a:schemeClr val="bg1">
                  <a:lumMod val="75000"/>
                </a:schemeClr>
              </a:solidFill>
            </a:endParaRPr>
          </a:p>
          <a:p>
            <a:r>
              <a:rPr lang="en-US" sz="1600" i="1" dirty="0">
                <a:solidFill>
                  <a:schemeClr val="bg1">
                    <a:lumMod val="75000"/>
                  </a:schemeClr>
                </a:solidFill>
              </a:rPr>
              <a:t>Can you think of an everyday (hint: and delicious) object from   which a slice could be taken that would qualify as an S-C lens? </a:t>
            </a:r>
          </a:p>
          <a:p>
            <a:r>
              <a:rPr lang="en-US" sz="1600" dirty="0">
                <a:solidFill>
                  <a:schemeClr val="bg1">
                    <a:lumMod val="75000"/>
                  </a:schemeClr>
                </a:solidFill>
              </a:rPr>
              <a:t>Yes—a donut. Every point on the surface of a donut has two radii—one determined by its distance from the center of the donut’s hole; the other by its distance from the center of the part you bite into. So, just as a spherical lens is created by taking a slice off a sphere, </a:t>
            </a:r>
            <a:r>
              <a:rPr lang="en-US" sz="1600" u="sng" dirty="0">
                <a:solidFill>
                  <a:schemeClr val="bg1">
                    <a:lumMod val="75000"/>
                  </a:schemeClr>
                </a:solidFill>
              </a:rPr>
              <a:t>a sphero</a:t>
            </a:r>
            <a:r>
              <a:rPr lang="en-US" sz="1600" b="1" u="sng" dirty="0">
                <a:solidFill>
                  <a:schemeClr val="bg1">
                    <a:lumMod val="75000"/>
                  </a:schemeClr>
                </a:solidFill>
              </a:rPr>
              <a:t>cylindrical</a:t>
            </a:r>
            <a:r>
              <a:rPr lang="en-US" sz="1600" u="sng" dirty="0">
                <a:solidFill>
                  <a:schemeClr val="bg1">
                    <a:lumMod val="75000"/>
                  </a:schemeClr>
                </a:solidFill>
              </a:rPr>
              <a:t> lens is created by taking </a:t>
            </a:r>
            <a:r>
              <a:rPr lang="en-US" sz="1600" u="sng" dirty="0"/>
              <a:t>a slice off a </a:t>
            </a:r>
            <a:r>
              <a:rPr lang="en-US" sz="1600" b="1" u="sng" dirty="0"/>
              <a:t>donut</a:t>
            </a:r>
            <a:r>
              <a:rPr lang="en-US" sz="1600" u="sng" dirty="0"/>
              <a:t>.</a:t>
            </a:r>
            <a:r>
              <a:rPr lang="en-US" sz="1600" dirty="0"/>
              <a:t> </a:t>
            </a:r>
          </a:p>
        </p:txBody>
      </p:sp>
      <p:cxnSp>
        <p:nvCxnSpPr>
          <p:cNvPr id="35" name="Straight Connector 34">
            <a:extLst>
              <a:ext uri="{FF2B5EF4-FFF2-40B4-BE49-F238E27FC236}">
                <a16:creationId xmlns:a16="http://schemas.microsoft.com/office/drawing/2014/main" id="{0F7820FE-7DE5-438B-935D-114215358203}"/>
              </a:ext>
            </a:extLst>
          </p:cNvPr>
          <p:cNvCxnSpPr>
            <a:cxnSpLocks/>
          </p:cNvCxnSpPr>
          <p:nvPr/>
        </p:nvCxnSpPr>
        <p:spPr>
          <a:xfrm>
            <a:off x="5257800" y="1963991"/>
            <a:ext cx="1371600" cy="0"/>
          </a:xfrm>
          <a:prstGeom prst="line">
            <a:avLst/>
          </a:prstGeom>
          <a:ln w="22225"/>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70455F83-9D4C-48B2-85FF-C602C4333471}"/>
              </a:ext>
            </a:extLst>
          </p:cNvPr>
          <p:cNvSpPr txBox="1"/>
          <p:nvPr/>
        </p:nvSpPr>
        <p:spPr>
          <a:xfrm>
            <a:off x="6640841" y="1767219"/>
            <a:ext cx="753732" cy="461665"/>
          </a:xfrm>
          <a:prstGeom prst="rect">
            <a:avLst/>
          </a:prstGeom>
          <a:noFill/>
        </p:spPr>
        <p:txBody>
          <a:bodyPr wrap="none" rtlCol="0">
            <a:spAutoFit/>
          </a:bodyPr>
          <a:lstStyle/>
          <a:p>
            <a:r>
              <a:rPr lang="en-US" sz="2400" dirty="0">
                <a:latin typeface="Segoe Script" panose="030B0504020000000003" pitchFamily="66" charset="0"/>
              </a:rPr>
              <a:t>two</a:t>
            </a:r>
          </a:p>
        </p:txBody>
      </p:sp>
      <p:sp>
        <p:nvSpPr>
          <p:cNvPr id="41" name="TextBox 40">
            <a:extLst>
              <a:ext uri="{FF2B5EF4-FFF2-40B4-BE49-F238E27FC236}">
                <a16:creationId xmlns:a16="http://schemas.microsoft.com/office/drawing/2014/main" id="{53F4C99C-F25A-4E7B-88FC-A493A1F766F6}"/>
              </a:ext>
            </a:extLst>
          </p:cNvPr>
          <p:cNvSpPr txBox="1"/>
          <p:nvPr/>
        </p:nvSpPr>
        <p:spPr>
          <a:xfrm>
            <a:off x="1447800" y="2235304"/>
            <a:ext cx="327334" cy="461665"/>
          </a:xfrm>
          <a:prstGeom prst="rect">
            <a:avLst/>
          </a:prstGeom>
          <a:noFill/>
        </p:spPr>
        <p:txBody>
          <a:bodyPr wrap="none" rtlCol="0">
            <a:spAutoFit/>
          </a:bodyPr>
          <a:lstStyle/>
          <a:p>
            <a:r>
              <a:rPr lang="en-US" sz="2400" dirty="0" err="1">
                <a:solidFill>
                  <a:srgbClr val="0000FF"/>
                </a:solidFill>
                <a:latin typeface="Segoe Script" panose="030B0504020000000003" pitchFamily="66" charset="0"/>
              </a:rPr>
              <a:t>i</a:t>
            </a:r>
            <a:endParaRPr lang="en-US" sz="2400" dirty="0">
              <a:solidFill>
                <a:srgbClr val="0000FF"/>
              </a:solidFill>
              <a:latin typeface="Segoe Script" panose="030B0504020000000003" pitchFamily="66" charset="0"/>
            </a:endParaRPr>
          </a:p>
        </p:txBody>
      </p:sp>
      <p:cxnSp>
        <p:nvCxnSpPr>
          <p:cNvPr id="17" name="Straight Connector 16">
            <a:extLst>
              <a:ext uri="{FF2B5EF4-FFF2-40B4-BE49-F238E27FC236}">
                <a16:creationId xmlns:a16="http://schemas.microsoft.com/office/drawing/2014/main" id="{4FE998D0-8948-4A74-A547-7E3C847DF175}"/>
              </a:ext>
            </a:extLst>
          </p:cNvPr>
          <p:cNvCxnSpPr>
            <a:cxnSpLocks/>
          </p:cNvCxnSpPr>
          <p:nvPr/>
        </p:nvCxnSpPr>
        <p:spPr>
          <a:xfrm>
            <a:off x="1219200" y="1502326"/>
            <a:ext cx="1600200" cy="0"/>
          </a:xfrm>
          <a:prstGeom prst="line">
            <a:avLst/>
          </a:prstGeom>
          <a:ln w="22225"/>
        </p:spPr>
        <p:style>
          <a:lnRef idx="1">
            <a:schemeClr val="dk1"/>
          </a:lnRef>
          <a:fillRef idx="0">
            <a:schemeClr val="dk1"/>
          </a:fillRef>
          <a:effectRef idx="0">
            <a:schemeClr val="dk1"/>
          </a:effectRef>
          <a:fontRef idx="minor">
            <a:schemeClr val="tx1"/>
          </a:fontRef>
        </p:style>
      </p:cxnSp>
      <p:sp>
        <p:nvSpPr>
          <p:cNvPr id="2" name="Oval 1">
            <a:extLst>
              <a:ext uri="{FF2B5EF4-FFF2-40B4-BE49-F238E27FC236}">
                <a16:creationId xmlns:a16="http://schemas.microsoft.com/office/drawing/2014/main" id="{B2E9CF78-DD7F-4DC8-9D3E-170E106E31DF}"/>
              </a:ext>
            </a:extLst>
          </p:cNvPr>
          <p:cNvSpPr/>
          <p:nvPr/>
        </p:nvSpPr>
        <p:spPr>
          <a:xfrm>
            <a:off x="39757" y="6028427"/>
            <a:ext cx="1981200" cy="558799"/>
          </a:xfrm>
          <a:prstGeom prst="ellipse">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1C3381C-16B4-4488-A51E-5DDCC9A34355}"/>
              </a:ext>
            </a:extLst>
          </p:cNvPr>
          <p:cNvSpPr txBox="1"/>
          <p:nvPr/>
        </p:nvSpPr>
        <p:spPr>
          <a:xfrm>
            <a:off x="884981" y="4114562"/>
            <a:ext cx="4753819" cy="1600438"/>
          </a:xfrm>
          <a:prstGeom prst="rect">
            <a:avLst/>
          </a:prstGeom>
          <a:solidFill>
            <a:srgbClr val="99CCFF"/>
          </a:solidFill>
        </p:spPr>
        <p:txBody>
          <a:bodyPr wrap="square" rtlCol="0">
            <a:spAutoFit/>
          </a:bodyPr>
          <a:lstStyle/>
          <a:p>
            <a:r>
              <a:rPr lang="en-US" sz="1400" i="1" dirty="0">
                <a:solidFill>
                  <a:srgbClr val="0000FF"/>
                </a:solidFill>
              </a:rPr>
              <a:t>There is a more formal/precise name for the shape from which a spherocylindrical lens is sliced—what is it?</a:t>
            </a:r>
          </a:p>
          <a:p>
            <a:r>
              <a:rPr lang="en-US" sz="1400" dirty="0">
                <a:solidFill>
                  <a:srgbClr val="0000FF"/>
                </a:solidFill>
              </a:rPr>
              <a:t>A </a:t>
            </a:r>
            <a:r>
              <a:rPr lang="en-US" sz="1400" b="1" dirty="0">
                <a:solidFill>
                  <a:srgbClr val="0000FF"/>
                </a:solidFill>
              </a:rPr>
              <a:t>torus</a:t>
            </a:r>
          </a:p>
          <a:p>
            <a:endParaRPr lang="en-US" sz="1400" dirty="0">
              <a:solidFill>
                <a:srgbClr val="0000FF"/>
              </a:solidFill>
            </a:endParaRPr>
          </a:p>
          <a:p>
            <a:r>
              <a:rPr lang="en-US" sz="1400" i="1" dirty="0">
                <a:solidFill>
                  <a:srgbClr val="0000FF"/>
                </a:solidFill>
              </a:rPr>
              <a:t>Similarly, this more-formal name gives rise to an alternate name for a spherocylindrical lens—what is it?</a:t>
            </a:r>
          </a:p>
          <a:p>
            <a:r>
              <a:rPr lang="en-US" sz="1400" dirty="0">
                <a:solidFill>
                  <a:srgbClr val="0000FF"/>
                </a:solidFill>
              </a:rPr>
              <a:t>A </a:t>
            </a:r>
            <a:r>
              <a:rPr lang="en-US" sz="1400" b="1" dirty="0" err="1">
                <a:solidFill>
                  <a:srgbClr val="0000FF"/>
                </a:solidFill>
              </a:rPr>
              <a:t>toric</a:t>
            </a:r>
            <a:r>
              <a:rPr lang="en-US" sz="1400" dirty="0">
                <a:solidFill>
                  <a:srgbClr val="0000FF"/>
                </a:solidFill>
              </a:rPr>
              <a:t> lens</a:t>
            </a:r>
          </a:p>
        </p:txBody>
      </p:sp>
      <p:sp>
        <p:nvSpPr>
          <p:cNvPr id="18" name="Oval 17">
            <a:extLst>
              <a:ext uri="{FF2B5EF4-FFF2-40B4-BE49-F238E27FC236}">
                <a16:creationId xmlns:a16="http://schemas.microsoft.com/office/drawing/2014/main" id="{412EFB0A-3192-44C9-726E-807E464EA791}"/>
              </a:ext>
            </a:extLst>
          </p:cNvPr>
          <p:cNvSpPr/>
          <p:nvPr/>
        </p:nvSpPr>
        <p:spPr>
          <a:xfrm>
            <a:off x="6480313" y="3419061"/>
            <a:ext cx="343568" cy="1775792"/>
          </a:xfrm>
          <a:prstGeom prst="ellipse">
            <a:avLst/>
          </a:prstGeom>
          <a:ln w="158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9633900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0"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01DFD14-E086-4CBB-BDA5-B52819EE58A6}" type="slidenum">
              <a:rPr lang="en-US" altLang="en-US" smtClean="0"/>
              <a:pPr/>
              <a:t>58</a:t>
            </a:fld>
            <a:endParaRPr lang="en-US" altLang="en-US"/>
          </a:p>
        </p:txBody>
      </p:sp>
      <p:sp>
        <p:nvSpPr>
          <p:cNvPr id="11"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2" name="TextBox 1">
            <a:extLst>
              <a:ext uri="{FF2B5EF4-FFF2-40B4-BE49-F238E27FC236}">
                <a16:creationId xmlns:a16="http://schemas.microsoft.com/office/drawing/2014/main" id="{5954F366-569E-4D34-B1E3-DADBFB91A671}"/>
              </a:ext>
            </a:extLst>
          </p:cNvPr>
          <p:cNvSpPr txBox="1"/>
          <p:nvPr/>
        </p:nvSpPr>
        <p:spPr>
          <a:xfrm>
            <a:off x="1295400" y="5181600"/>
            <a:ext cx="6890220" cy="400110"/>
          </a:xfrm>
          <a:prstGeom prst="rect">
            <a:avLst/>
          </a:prstGeom>
          <a:noFill/>
          <a:ln>
            <a:noFill/>
          </a:ln>
        </p:spPr>
        <p:txBody>
          <a:bodyPr wrap="none" rtlCol="0">
            <a:spAutoFit/>
          </a:bodyPr>
          <a:lstStyle/>
          <a:p>
            <a:r>
              <a:rPr lang="en-US" sz="2000" i="1" dirty="0">
                <a:effectLst>
                  <a:outerShdw blurRad="38100" dist="38100" dir="2700000" algn="tl">
                    <a:srgbClr val="000000">
                      <a:alpha val="43137"/>
                    </a:srgbClr>
                  </a:outerShdw>
                </a:effectLst>
              </a:rPr>
              <a:t>Let’s drill down on how spherical aberration comes to pass:</a:t>
            </a:r>
          </a:p>
        </p:txBody>
      </p:sp>
    </p:spTree>
    <p:extLst>
      <p:ext uri="{BB962C8B-B14F-4D97-AF65-F5344CB8AC3E}">
        <p14:creationId xmlns:p14="http://schemas.microsoft.com/office/powerpoint/2010/main" val="1859406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Oval 26"/>
          <p:cNvSpPr>
            <a:spLocks noChangeArrowheads="1"/>
          </p:cNvSpPr>
          <p:nvPr/>
        </p:nvSpPr>
        <p:spPr bwMode="auto">
          <a:xfrm>
            <a:off x="2743200" y="1066800"/>
            <a:ext cx="685800" cy="19812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0963" name="Rectangle 27"/>
          <p:cNvSpPr>
            <a:spLocks noChangeArrowheads="1"/>
          </p:cNvSpPr>
          <p:nvPr/>
        </p:nvSpPr>
        <p:spPr bwMode="auto">
          <a:xfrm>
            <a:off x="2971800" y="914400"/>
            <a:ext cx="533400" cy="228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0964" name="Line 28"/>
          <p:cNvSpPr>
            <a:spLocks noChangeShapeType="1"/>
          </p:cNvSpPr>
          <p:nvPr/>
        </p:nvSpPr>
        <p:spPr bwMode="auto">
          <a:xfrm>
            <a:off x="2971800" y="1143000"/>
            <a:ext cx="0" cy="1828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5" name="Text Box 20"/>
          <p:cNvSpPr txBox="1">
            <a:spLocks noChangeArrowheads="1"/>
          </p:cNvSpPr>
          <p:nvPr/>
        </p:nvSpPr>
        <p:spPr bwMode="auto">
          <a:xfrm>
            <a:off x="217488" y="1846263"/>
            <a:ext cx="62388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en-US" altLang="en-US" sz="1200"/>
              <a:t>Object</a:t>
            </a:r>
          </a:p>
          <a:p>
            <a:pPr algn="ctr" eaLnBrk="1" hangingPunct="1">
              <a:lnSpc>
                <a:spcPct val="80000"/>
              </a:lnSpc>
              <a:spcBef>
                <a:spcPct val="0"/>
              </a:spcBef>
              <a:buClrTx/>
              <a:buSzTx/>
              <a:buFontTx/>
              <a:buNone/>
            </a:pPr>
            <a:r>
              <a:rPr lang="en-US" altLang="en-US" sz="1200"/>
              <a:t>point</a:t>
            </a:r>
          </a:p>
        </p:txBody>
      </p:sp>
      <p:sp>
        <p:nvSpPr>
          <p:cNvPr id="40966" name="Text Box 25"/>
          <p:cNvSpPr txBox="1">
            <a:spLocks noChangeArrowheads="1"/>
          </p:cNvSpPr>
          <p:nvPr/>
        </p:nvSpPr>
        <p:spPr bwMode="auto">
          <a:xfrm>
            <a:off x="2286000" y="838200"/>
            <a:ext cx="129857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400"/>
              <a:t>Spherical lens</a:t>
            </a:r>
          </a:p>
        </p:txBody>
      </p:sp>
      <p:sp>
        <p:nvSpPr>
          <p:cNvPr id="9" name="Oval 8"/>
          <p:cNvSpPr/>
          <p:nvPr/>
        </p:nvSpPr>
        <p:spPr>
          <a:xfrm>
            <a:off x="838200" y="1981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969" name="Text Box 22"/>
          <p:cNvSpPr txBox="1">
            <a:spLocks noChangeArrowheads="1"/>
          </p:cNvSpPr>
          <p:nvPr/>
        </p:nvSpPr>
        <p:spPr bwMode="auto">
          <a:xfrm>
            <a:off x="152400" y="3276600"/>
            <a:ext cx="448945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90000"/>
              </a:lnSpc>
              <a:spcBef>
                <a:spcPct val="0"/>
              </a:spcBef>
              <a:buClrTx/>
              <a:buSzTx/>
              <a:buFontTx/>
              <a:buNone/>
            </a:pPr>
            <a:r>
              <a:rPr lang="en-US" altLang="en-US" sz="1800"/>
              <a:t>Consider an object-lens system as above. </a:t>
            </a:r>
          </a:p>
        </p:txBody>
      </p:sp>
      <p:sp>
        <p:nvSpPr>
          <p:cNvPr id="40970"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01DFD14-E086-4CBB-BDA5-B52819EE58A6}" type="slidenum">
              <a:rPr lang="en-US" altLang="en-US" smtClean="0"/>
              <a:pPr/>
              <a:t>59</a:t>
            </a:fld>
            <a:endParaRPr lang="en-US" altLang="en-US"/>
          </a:p>
        </p:txBody>
      </p:sp>
      <p:sp>
        <p:nvSpPr>
          <p:cNvPr id="11"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12" name="TextBox 11">
            <a:extLst>
              <a:ext uri="{FF2B5EF4-FFF2-40B4-BE49-F238E27FC236}">
                <a16:creationId xmlns:a16="http://schemas.microsoft.com/office/drawing/2014/main" id="{A9CB4153-D107-421C-9575-A545B9CE2F85}"/>
              </a:ext>
            </a:extLst>
          </p:cNvPr>
          <p:cNvSpPr txBox="1"/>
          <p:nvPr/>
        </p:nvSpPr>
        <p:spPr>
          <a:xfrm>
            <a:off x="1295400" y="5181600"/>
            <a:ext cx="6960752" cy="400110"/>
          </a:xfrm>
          <a:prstGeom prst="rect">
            <a:avLst/>
          </a:prstGeom>
          <a:noFill/>
          <a:ln>
            <a:noFill/>
          </a:ln>
        </p:spPr>
        <p:txBody>
          <a:bodyPr wrap="none" rtlCol="0">
            <a:spAutoFit/>
          </a:bodyPr>
          <a:lstStyle/>
          <a:p>
            <a:r>
              <a:rPr lang="en-US" sz="2000" i="1" dirty="0">
                <a:effectLst>
                  <a:outerShdw blurRad="38100" dist="38100" dir="2700000" algn="tl">
                    <a:srgbClr val="000000">
                      <a:alpha val="43137"/>
                    </a:srgbClr>
                  </a:outerShdw>
                </a:effectLst>
              </a:rPr>
              <a:t>Let’s drill down on how spherical aberration comes to pass:</a:t>
            </a:r>
          </a:p>
        </p:txBody>
      </p:sp>
    </p:spTree>
    <p:extLst>
      <p:ext uri="{BB962C8B-B14F-4D97-AF65-F5344CB8AC3E}">
        <p14:creationId xmlns:p14="http://schemas.microsoft.com/office/powerpoint/2010/main" val="2154943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381000" y="1143000"/>
            <a:ext cx="8229600" cy="5638800"/>
          </a:xfrm>
        </p:spPr>
        <p:txBody>
          <a:bodyPr/>
          <a:lstStyle/>
          <a:p>
            <a:pPr eaLnBrk="1" hangingPunct="1"/>
            <a:r>
              <a:rPr lang="en-US" dirty="0"/>
              <a:t>Some aberrations are attributable to corrective lenses</a:t>
            </a:r>
          </a:p>
          <a:p>
            <a:pPr eaLnBrk="1" hangingPunct="1"/>
            <a:r>
              <a:rPr lang="en-US" dirty="0"/>
              <a:t>Others are intrinsic to the eye itself</a:t>
            </a:r>
          </a:p>
        </p:txBody>
      </p:sp>
      <p:sp>
        <p:nvSpPr>
          <p:cNvPr id="4099" name="Rectangle 4"/>
          <p:cNvSpPr>
            <a:spLocks noGrp="1" noChangeArrowheads="1"/>
          </p:cNvSpPr>
          <p:nvPr>
            <p:ph type="title"/>
          </p:nvPr>
        </p:nvSpPr>
        <p:spPr>
          <a:xfrm>
            <a:off x="457200" y="152400"/>
            <a:ext cx="7543800" cy="685800"/>
          </a:xfrm>
          <a:noFill/>
        </p:spPr>
        <p:txBody>
          <a:bodyPr/>
          <a:lstStyle/>
          <a:p>
            <a:pPr eaLnBrk="1" hangingPunct="1"/>
            <a:r>
              <a:rPr lang="en-US"/>
              <a:t>Aberrations</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6</a:t>
            </a:fld>
            <a:endParaRPr lang="en-US" altLang="en-US"/>
          </a:p>
        </p:txBody>
      </p:sp>
    </p:spTree>
    <p:extLst>
      <p:ext uri="{BB962C8B-B14F-4D97-AF65-F5344CB8AC3E}">
        <p14:creationId xmlns:p14="http://schemas.microsoft.com/office/powerpoint/2010/main" val="40153417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Oval 2"/>
          <p:cNvSpPr>
            <a:spLocks noChangeArrowheads="1"/>
          </p:cNvSpPr>
          <p:nvPr/>
        </p:nvSpPr>
        <p:spPr bwMode="auto">
          <a:xfrm>
            <a:off x="2743200" y="1066800"/>
            <a:ext cx="685800" cy="19812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1987" name="Rectangle 3"/>
          <p:cNvSpPr>
            <a:spLocks noChangeArrowheads="1"/>
          </p:cNvSpPr>
          <p:nvPr/>
        </p:nvSpPr>
        <p:spPr bwMode="auto">
          <a:xfrm>
            <a:off x="2971800" y="914400"/>
            <a:ext cx="533400" cy="228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1988" name="Line 4"/>
          <p:cNvSpPr>
            <a:spLocks noChangeShapeType="1"/>
          </p:cNvSpPr>
          <p:nvPr/>
        </p:nvSpPr>
        <p:spPr bwMode="auto">
          <a:xfrm>
            <a:off x="2971800" y="1143000"/>
            <a:ext cx="0" cy="1828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89" name="Line 5"/>
          <p:cNvSpPr>
            <a:spLocks noChangeShapeType="1"/>
          </p:cNvSpPr>
          <p:nvPr/>
        </p:nvSpPr>
        <p:spPr bwMode="auto">
          <a:xfrm>
            <a:off x="838200" y="2057400"/>
            <a:ext cx="7467600"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0" name="Line 6"/>
          <p:cNvSpPr>
            <a:spLocks noChangeShapeType="1"/>
          </p:cNvSpPr>
          <p:nvPr/>
        </p:nvSpPr>
        <p:spPr bwMode="auto">
          <a:xfrm flipV="1">
            <a:off x="838200" y="1981200"/>
            <a:ext cx="1905000" cy="76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1" name="Line 7"/>
          <p:cNvSpPr>
            <a:spLocks noChangeShapeType="1"/>
          </p:cNvSpPr>
          <p:nvPr/>
        </p:nvSpPr>
        <p:spPr bwMode="auto">
          <a:xfrm>
            <a:off x="838200" y="2057400"/>
            <a:ext cx="1905000" cy="76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2" name="Line 8"/>
          <p:cNvSpPr>
            <a:spLocks noChangeShapeType="1"/>
          </p:cNvSpPr>
          <p:nvPr/>
        </p:nvSpPr>
        <p:spPr bwMode="auto">
          <a:xfrm flipV="1">
            <a:off x="2743200" y="2057400"/>
            <a:ext cx="5562600" cy="76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3" name="Line 9"/>
          <p:cNvSpPr>
            <a:spLocks noChangeShapeType="1"/>
          </p:cNvSpPr>
          <p:nvPr/>
        </p:nvSpPr>
        <p:spPr bwMode="auto">
          <a:xfrm>
            <a:off x="2743200" y="1981200"/>
            <a:ext cx="5562600" cy="76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4" name="Line 10"/>
          <p:cNvSpPr>
            <a:spLocks noChangeShapeType="1"/>
          </p:cNvSpPr>
          <p:nvPr/>
        </p:nvSpPr>
        <p:spPr bwMode="auto">
          <a:xfrm>
            <a:off x="990600" y="2057400"/>
            <a:ext cx="1752600"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5" name="Text Box 12"/>
          <p:cNvSpPr txBox="1">
            <a:spLocks noChangeArrowheads="1"/>
          </p:cNvSpPr>
          <p:nvPr/>
        </p:nvSpPr>
        <p:spPr bwMode="auto">
          <a:xfrm>
            <a:off x="217488" y="1846263"/>
            <a:ext cx="62388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en-US" altLang="en-US" sz="1200"/>
              <a:t>Object</a:t>
            </a:r>
          </a:p>
          <a:p>
            <a:pPr algn="ctr" eaLnBrk="1" hangingPunct="1">
              <a:lnSpc>
                <a:spcPct val="80000"/>
              </a:lnSpc>
              <a:spcBef>
                <a:spcPct val="0"/>
              </a:spcBef>
              <a:buClrTx/>
              <a:buSzTx/>
              <a:buFontTx/>
              <a:buNone/>
            </a:pPr>
            <a:r>
              <a:rPr lang="en-US" altLang="en-US" sz="1200"/>
              <a:t>point</a:t>
            </a:r>
          </a:p>
        </p:txBody>
      </p:sp>
      <p:sp>
        <p:nvSpPr>
          <p:cNvPr id="41996" name="Text Box 14"/>
          <p:cNvSpPr txBox="1">
            <a:spLocks noChangeArrowheads="1"/>
          </p:cNvSpPr>
          <p:nvPr/>
        </p:nvSpPr>
        <p:spPr bwMode="auto">
          <a:xfrm>
            <a:off x="8385175" y="1828800"/>
            <a:ext cx="60642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en-US" altLang="en-US" sz="1200"/>
              <a:t>Image</a:t>
            </a:r>
          </a:p>
          <a:p>
            <a:pPr algn="ctr" eaLnBrk="1" hangingPunct="1">
              <a:lnSpc>
                <a:spcPct val="80000"/>
              </a:lnSpc>
              <a:spcBef>
                <a:spcPct val="0"/>
              </a:spcBef>
              <a:buClrTx/>
              <a:buSzTx/>
              <a:buFontTx/>
              <a:buNone/>
            </a:pPr>
            <a:r>
              <a:rPr lang="en-US" altLang="en-US" sz="1200"/>
              <a:t>point</a:t>
            </a:r>
          </a:p>
        </p:txBody>
      </p:sp>
      <p:sp>
        <p:nvSpPr>
          <p:cNvPr id="41997" name="Text Box 15"/>
          <p:cNvSpPr txBox="1">
            <a:spLocks noChangeArrowheads="1"/>
          </p:cNvSpPr>
          <p:nvPr/>
        </p:nvSpPr>
        <p:spPr bwMode="auto">
          <a:xfrm>
            <a:off x="2286000" y="838200"/>
            <a:ext cx="129857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400"/>
              <a:t>Spherical lens</a:t>
            </a:r>
          </a:p>
        </p:txBody>
      </p:sp>
      <p:sp>
        <p:nvSpPr>
          <p:cNvPr id="2" name="Oval 1"/>
          <p:cNvSpPr/>
          <p:nvPr/>
        </p:nvSpPr>
        <p:spPr>
          <a:xfrm>
            <a:off x="838200" y="1981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Oval 18"/>
          <p:cNvSpPr/>
          <p:nvPr/>
        </p:nvSpPr>
        <p:spPr>
          <a:xfrm>
            <a:off x="8229600" y="1981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000" name="Text Box 13"/>
          <p:cNvSpPr txBox="1">
            <a:spLocks noChangeArrowheads="1"/>
          </p:cNvSpPr>
          <p:nvPr/>
        </p:nvSpPr>
        <p:spPr bwMode="auto">
          <a:xfrm>
            <a:off x="152400" y="3276600"/>
            <a:ext cx="8210550"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90000"/>
              </a:lnSpc>
              <a:spcBef>
                <a:spcPct val="0"/>
              </a:spcBef>
              <a:buClrTx/>
              <a:buSzTx/>
              <a:buFontTx/>
              <a:buNone/>
            </a:pPr>
            <a:r>
              <a:rPr lang="en-US" altLang="en-US" sz="1800"/>
              <a:t>If we deal only with the paraxial rays, we find their focus closely approximates a</a:t>
            </a:r>
          </a:p>
          <a:p>
            <a:pPr eaLnBrk="1" hangingPunct="1">
              <a:lnSpc>
                <a:spcPct val="90000"/>
              </a:lnSpc>
              <a:spcBef>
                <a:spcPct val="0"/>
              </a:spcBef>
              <a:buClrTx/>
              <a:buSzTx/>
              <a:buFontTx/>
              <a:buNone/>
            </a:pPr>
            <a:r>
              <a:rPr lang="en-US" altLang="en-US" sz="1800"/>
              <a:t>perfect point, as predicted by first-order optics.</a:t>
            </a:r>
          </a:p>
        </p:txBody>
      </p:sp>
      <p:sp>
        <p:nvSpPr>
          <p:cNvPr id="42001"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8C090D0-9CBA-422F-8336-C5078924D2B8}" type="slidenum">
              <a:rPr lang="en-US" altLang="en-US" smtClean="0"/>
              <a:pPr/>
              <a:t>60</a:t>
            </a:fld>
            <a:endParaRPr lang="en-US" altLang="en-US"/>
          </a:p>
        </p:txBody>
      </p:sp>
      <p:sp>
        <p:nvSpPr>
          <p:cNvPr id="42003" name="Text Box 54"/>
          <p:cNvSpPr txBox="1">
            <a:spLocks noChangeArrowheads="1"/>
          </p:cNvSpPr>
          <p:nvPr/>
        </p:nvSpPr>
        <p:spPr bwMode="auto">
          <a:xfrm>
            <a:off x="4406900" y="1752600"/>
            <a:ext cx="8509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Paraxial rays</a:t>
            </a:r>
          </a:p>
        </p:txBody>
      </p:sp>
      <p:sp>
        <p:nvSpPr>
          <p:cNvPr id="42004" name="Line 55"/>
          <p:cNvSpPr>
            <a:spLocks noChangeShapeType="1"/>
          </p:cNvSpPr>
          <p:nvPr/>
        </p:nvSpPr>
        <p:spPr bwMode="auto">
          <a:xfrm flipH="1">
            <a:off x="4114800" y="1905000"/>
            <a:ext cx="3683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5" name="Text Box 54"/>
          <p:cNvSpPr txBox="1">
            <a:spLocks noChangeArrowheads="1"/>
          </p:cNvSpPr>
          <p:nvPr/>
        </p:nvSpPr>
        <p:spPr bwMode="auto">
          <a:xfrm>
            <a:off x="3352800" y="1752600"/>
            <a:ext cx="671513"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Lens axis</a:t>
            </a:r>
          </a:p>
        </p:txBody>
      </p:sp>
      <p:sp>
        <p:nvSpPr>
          <p:cNvPr id="42006" name="Line 55"/>
          <p:cNvSpPr>
            <a:spLocks noChangeShapeType="1"/>
          </p:cNvSpPr>
          <p:nvPr/>
        </p:nvSpPr>
        <p:spPr bwMode="auto">
          <a:xfrm flipH="1">
            <a:off x="3048000" y="1905000"/>
            <a:ext cx="381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7" name="Line 55"/>
          <p:cNvSpPr>
            <a:spLocks noChangeShapeType="1"/>
          </p:cNvSpPr>
          <p:nvPr/>
        </p:nvSpPr>
        <p:spPr bwMode="auto">
          <a:xfrm flipH="1">
            <a:off x="4127500" y="1905000"/>
            <a:ext cx="35560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26" name="TextBox 25">
            <a:extLst>
              <a:ext uri="{FF2B5EF4-FFF2-40B4-BE49-F238E27FC236}">
                <a16:creationId xmlns:a16="http://schemas.microsoft.com/office/drawing/2014/main" id="{ED973A89-C645-4516-9DDD-A8579691C2F2}"/>
              </a:ext>
            </a:extLst>
          </p:cNvPr>
          <p:cNvSpPr txBox="1"/>
          <p:nvPr/>
        </p:nvSpPr>
        <p:spPr>
          <a:xfrm>
            <a:off x="1295400" y="5181600"/>
            <a:ext cx="6890220" cy="400110"/>
          </a:xfrm>
          <a:prstGeom prst="rect">
            <a:avLst/>
          </a:prstGeom>
          <a:noFill/>
          <a:ln>
            <a:noFill/>
          </a:ln>
        </p:spPr>
        <p:txBody>
          <a:bodyPr wrap="none" rtlCol="0">
            <a:spAutoFit/>
          </a:bodyPr>
          <a:lstStyle/>
          <a:p>
            <a:r>
              <a:rPr lang="en-US" sz="2000" i="1" dirty="0">
                <a:effectLst>
                  <a:outerShdw blurRad="38100" dist="38100" dir="2700000" algn="tl">
                    <a:srgbClr val="000000">
                      <a:alpha val="43137"/>
                    </a:srgbClr>
                  </a:outerShdw>
                </a:effectLst>
              </a:rPr>
              <a:t>Let’s drill down on how spherical aberration comes to pass:</a:t>
            </a:r>
          </a:p>
        </p:txBody>
      </p:sp>
    </p:spTree>
    <p:extLst>
      <p:ext uri="{BB962C8B-B14F-4D97-AF65-F5344CB8AC3E}">
        <p14:creationId xmlns:p14="http://schemas.microsoft.com/office/powerpoint/2010/main" val="40875958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val 2"/>
          <p:cNvSpPr>
            <a:spLocks noChangeArrowheads="1"/>
          </p:cNvSpPr>
          <p:nvPr/>
        </p:nvSpPr>
        <p:spPr bwMode="auto">
          <a:xfrm>
            <a:off x="2743200" y="1066800"/>
            <a:ext cx="685800" cy="19812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3011" name="Rectangle 51"/>
          <p:cNvSpPr>
            <a:spLocks noChangeArrowheads="1"/>
          </p:cNvSpPr>
          <p:nvPr/>
        </p:nvSpPr>
        <p:spPr bwMode="auto">
          <a:xfrm>
            <a:off x="2971800" y="914400"/>
            <a:ext cx="533400" cy="228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a:p>
        </p:txBody>
      </p:sp>
      <p:sp>
        <p:nvSpPr>
          <p:cNvPr id="43012" name="Line 3"/>
          <p:cNvSpPr>
            <a:spLocks noChangeShapeType="1"/>
          </p:cNvSpPr>
          <p:nvPr/>
        </p:nvSpPr>
        <p:spPr bwMode="auto">
          <a:xfrm>
            <a:off x="2743200" y="2057400"/>
            <a:ext cx="5562600" cy="0"/>
          </a:xfrm>
          <a:prstGeom prst="line">
            <a:avLst/>
          </a:prstGeom>
          <a:noFill/>
          <a:ln w="9525">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3" name="Line 4"/>
          <p:cNvSpPr>
            <a:spLocks noChangeShapeType="1"/>
          </p:cNvSpPr>
          <p:nvPr/>
        </p:nvSpPr>
        <p:spPr bwMode="auto">
          <a:xfrm flipV="1">
            <a:off x="838200" y="1981200"/>
            <a:ext cx="19050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4" name="Line 5"/>
          <p:cNvSpPr>
            <a:spLocks noChangeShapeType="1"/>
          </p:cNvSpPr>
          <p:nvPr/>
        </p:nvSpPr>
        <p:spPr bwMode="auto">
          <a:xfrm>
            <a:off x="838200" y="2057400"/>
            <a:ext cx="19050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5" name="Line 6"/>
          <p:cNvSpPr>
            <a:spLocks noChangeShapeType="1"/>
          </p:cNvSpPr>
          <p:nvPr/>
        </p:nvSpPr>
        <p:spPr bwMode="auto">
          <a:xfrm flipV="1">
            <a:off x="2743200" y="2057400"/>
            <a:ext cx="55626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6" name="Line 7"/>
          <p:cNvSpPr>
            <a:spLocks noChangeShapeType="1"/>
          </p:cNvSpPr>
          <p:nvPr/>
        </p:nvSpPr>
        <p:spPr bwMode="auto">
          <a:xfrm>
            <a:off x="2743200" y="1981200"/>
            <a:ext cx="55626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7" name="Line 10"/>
          <p:cNvSpPr>
            <a:spLocks noChangeShapeType="1"/>
          </p:cNvSpPr>
          <p:nvPr/>
        </p:nvSpPr>
        <p:spPr bwMode="auto">
          <a:xfrm>
            <a:off x="990600" y="2057400"/>
            <a:ext cx="1752600" cy="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8" name="Line 20"/>
          <p:cNvSpPr>
            <a:spLocks noChangeShapeType="1"/>
          </p:cNvSpPr>
          <p:nvPr/>
        </p:nvSpPr>
        <p:spPr bwMode="auto">
          <a:xfrm flipV="1">
            <a:off x="838200" y="1143000"/>
            <a:ext cx="2133600" cy="914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9" name="Line 21"/>
          <p:cNvSpPr>
            <a:spLocks noChangeShapeType="1"/>
          </p:cNvSpPr>
          <p:nvPr/>
        </p:nvSpPr>
        <p:spPr bwMode="auto">
          <a:xfrm>
            <a:off x="838200" y="2057400"/>
            <a:ext cx="2057400" cy="838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0" name="Line 22"/>
          <p:cNvSpPr>
            <a:spLocks noChangeShapeType="1"/>
          </p:cNvSpPr>
          <p:nvPr/>
        </p:nvSpPr>
        <p:spPr bwMode="auto">
          <a:xfrm>
            <a:off x="2971800" y="1143000"/>
            <a:ext cx="4343400" cy="914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1" name="Line 23"/>
          <p:cNvSpPr>
            <a:spLocks noChangeShapeType="1"/>
          </p:cNvSpPr>
          <p:nvPr/>
        </p:nvSpPr>
        <p:spPr bwMode="auto">
          <a:xfrm flipV="1">
            <a:off x="2895600" y="2057400"/>
            <a:ext cx="4419600" cy="838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2" name="Line 24"/>
          <p:cNvSpPr>
            <a:spLocks noChangeShapeType="1"/>
          </p:cNvSpPr>
          <p:nvPr/>
        </p:nvSpPr>
        <p:spPr bwMode="auto">
          <a:xfrm flipV="1">
            <a:off x="838200" y="1524000"/>
            <a:ext cx="1981200" cy="533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3" name="Line 25"/>
          <p:cNvSpPr>
            <a:spLocks noChangeShapeType="1"/>
          </p:cNvSpPr>
          <p:nvPr/>
        </p:nvSpPr>
        <p:spPr bwMode="auto">
          <a:xfrm>
            <a:off x="838200" y="2057400"/>
            <a:ext cx="1905000" cy="457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4" name="Line 26"/>
          <p:cNvSpPr>
            <a:spLocks noChangeShapeType="1"/>
          </p:cNvSpPr>
          <p:nvPr/>
        </p:nvSpPr>
        <p:spPr bwMode="auto">
          <a:xfrm flipV="1">
            <a:off x="2743200" y="2057400"/>
            <a:ext cx="5181600" cy="457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5" name="Line 27"/>
          <p:cNvSpPr>
            <a:spLocks noChangeShapeType="1"/>
          </p:cNvSpPr>
          <p:nvPr/>
        </p:nvSpPr>
        <p:spPr bwMode="auto">
          <a:xfrm>
            <a:off x="2819400" y="1524000"/>
            <a:ext cx="5105400" cy="533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6" name="Text Box 47"/>
          <p:cNvSpPr txBox="1">
            <a:spLocks noChangeArrowheads="1"/>
          </p:cNvSpPr>
          <p:nvPr/>
        </p:nvSpPr>
        <p:spPr bwMode="auto">
          <a:xfrm>
            <a:off x="152400" y="4003675"/>
            <a:ext cx="8520113" cy="839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90000"/>
              </a:lnSpc>
              <a:spcBef>
                <a:spcPct val="0"/>
              </a:spcBef>
              <a:buClrTx/>
              <a:buSzTx/>
              <a:buFontTx/>
              <a:buNone/>
            </a:pPr>
            <a:r>
              <a:rPr lang="en-US" altLang="en-US" sz="1800"/>
              <a:t>However, when we look at the behavior of the </a:t>
            </a:r>
            <a:r>
              <a:rPr lang="en-US" altLang="en-US" sz="1800" b="1"/>
              <a:t>non</a:t>
            </a:r>
            <a:r>
              <a:rPr lang="en-US" altLang="en-US" sz="1800"/>
              <a:t>-paraxial rays, we find they do</a:t>
            </a:r>
          </a:p>
          <a:p>
            <a:pPr eaLnBrk="1" hangingPunct="1">
              <a:lnSpc>
                <a:spcPct val="90000"/>
              </a:lnSpc>
              <a:spcBef>
                <a:spcPct val="0"/>
              </a:spcBef>
              <a:buClrTx/>
              <a:buSzTx/>
              <a:buFontTx/>
              <a:buNone/>
            </a:pPr>
            <a:r>
              <a:rPr lang="en-US" altLang="en-US" sz="1800"/>
              <a:t>not focus at the same location as the paraxial rays; rather, because they are more</a:t>
            </a:r>
          </a:p>
          <a:p>
            <a:pPr eaLnBrk="1" hangingPunct="1">
              <a:lnSpc>
                <a:spcPct val="90000"/>
              </a:lnSpc>
              <a:spcBef>
                <a:spcPct val="0"/>
              </a:spcBef>
              <a:buClrTx/>
              <a:buSzTx/>
              <a:buFontTx/>
              <a:buNone/>
            </a:pPr>
            <a:r>
              <a:rPr lang="en-US" altLang="en-US" sz="1800"/>
              <a:t>sharply refracted, they focus anterior to the paraxial focal point. </a:t>
            </a:r>
          </a:p>
        </p:txBody>
      </p:sp>
      <p:sp>
        <p:nvSpPr>
          <p:cNvPr id="43027" name="Text Box 49"/>
          <p:cNvSpPr txBox="1">
            <a:spLocks noChangeArrowheads="1"/>
          </p:cNvSpPr>
          <p:nvPr/>
        </p:nvSpPr>
        <p:spPr bwMode="auto">
          <a:xfrm>
            <a:off x="217488" y="1846263"/>
            <a:ext cx="62388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en-US" altLang="en-US" sz="1200"/>
              <a:t>Object</a:t>
            </a:r>
          </a:p>
          <a:p>
            <a:pPr algn="ctr" eaLnBrk="1" hangingPunct="1">
              <a:lnSpc>
                <a:spcPct val="80000"/>
              </a:lnSpc>
              <a:spcBef>
                <a:spcPct val="0"/>
              </a:spcBef>
              <a:buClrTx/>
              <a:buSzTx/>
              <a:buFontTx/>
              <a:buNone/>
            </a:pPr>
            <a:r>
              <a:rPr lang="en-US" altLang="en-US" sz="1200"/>
              <a:t>point</a:t>
            </a:r>
          </a:p>
        </p:txBody>
      </p:sp>
      <p:sp>
        <p:nvSpPr>
          <p:cNvPr id="43028" name="Line 52"/>
          <p:cNvSpPr>
            <a:spLocks noChangeShapeType="1"/>
          </p:cNvSpPr>
          <p:nvPr/>
        </p:nvSpPr>
        <p:spPr bwMode="auto">
          <a:xfrm>
            <a:off x="2971800" y="1143000"/>
            <a:ext cx="0" cy="1828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9" name="Text Box 56"/>
          <p:cNvSpPr txBox="1">
            <a:spLocks noChangeArrowheads="1"/>
          </p:cNvSpPr>
          <p:nvPr/>
        </p:nvSpPr>
        <p:spPr bwMode="auto">
          <a:xfrm>
            <a:off x="2286000" y="838200"/>
            <a:ext cx="129857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400"/>
              <a:t>Spherical lens</a:t>
            </a:r>
          </a:p>
        </p:txBody>
      </p:sp>
      <p:sp>
        <p:nvSpPr>
          <p:cNvPr id="12321" name="Text Box 13"/>
          <p:cNvSpPr txBox="1">
            <a:spLocks noChangeArrowheads="1"/>
          </p:cNvSpPr>
          <p:nvPr/>
        </p:nvSpPr>
        <p:spPr bwMode="auto">
          <a:xfrm>
            <a:off x="152400" y="3276600"/>
            <a:ext cx="8210550"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solidFill>
                  <a:schemeClr val="bg1">
                    <a:lumMod val="75000"/>
                  </a:schemeClr>
                </a:solidFill>
              </a:rPr>
              <a:t>If we deal only with the paraxial rays, we find their focus closely approximates a</a:t>
            </a:r>
          </a:p>
          <a:p>
            <a:pPr eaLnBrk="1" hangingPunct="1">
              <a:lnSpc>
                <a:spcPct val="90000"/>
              </a:lnSpc>
              <a:defRPr/>
            </a:pPr>
            <a:r>
              <a:rPr lang="en-US">
                <a:solidFill>
                  <a:schemeClr val="bg1">
                    <a:lumMod val="75000"/>
                  </a:schemeClr>
                </a:solidFill>
              </a:rPr>
              <a:t>perfect point, as predicted by first-order optics.</a:t>
            </a:r>
          </a:p>
        </p:txBody>
      </p:sp>
      <p:sp>
        <p:nvSpPr>
          <p:cNvPr id="43032"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9BCB7E9-589E-49DC-85A9-54785CB49C58}" type="slidenum">
              <a:rPr lang="en-US" altLang="en-US" smtClean="0"/>
              <a:pPr/>
              <a:t>61</a:t>
            </a:fld>
            <a:endParaRPr lang="en-US" altLang="en-US"/>
          </a:p>
        </p:txBody>
      </p:sp>
      <p:sp>
        <p:nvSpPr>
          <p:cNvPr id="43033" name="Text Box 54"/>
          <p:cNvSpPr txBox="1">
            <a:spLocks noChangeArrowheads="1"/>
          </p:cNvSpPr>
          <p:nvPr/>
        </p:nvSpPr>
        <p:spPr bwMode="auto">
          <a:xfrm>
            <a:off x="3352800" y="1752600"/>
            <a:ext cx="671513"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Lens axis</a:t>
            </a:r>
          </a:p>
        </p:txBody>
      </p:sp>
      <p:sp>
        <p:nvSpPr>
          <p:cNvPr id="43034" name="Line 55"/>
          <p:cNvSpPr>
            <a:spLocks noChangeShapeType="1"/>
          </p:cNvSpPr>
          <p:nvPr/>
        </p:nvSpPr>
        <p:spPr bwMode="auto">
          <a:xfrm flipH="1">
            <a:off x="3048000" y="1905000"/>
            <a:ext cx="381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5" name="Text Box 54"/>
          <p:cNvSpPr txBox="1">
            <a:spLocks noChangeArrowheads="1"/>
          </p:cNvSpPr>
          <p:nvPr/>
        </p:nvSpPr>
        <p:spPr bwMode="auto">
          <a:xfrm>
            <a:off x="5397500" y="1384300"/>
            <a:ext cx="10668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Nonparaxial rays</a:t>
            </a:r>
          </a:p>
        </p:txBody>
      </p:sp>
      <p:sp>
        <p:nvSpPr>
          <p:cNvPr id="43036" name="Line 55"/>
          <p:cNvSpPr>
            <a:spLocks noChangeShapeType="1"/>
          </p:cNvSpPr>
          <p:nvPr/>
        </p:nvSpPr>
        <p:spPr bwMode="auto">
          <a:xfrm flipH="1">
            <a:off x="5105400" y="1536700"/>
            <a:ext cx="3683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7" name="Line 55"/>
          <p:cNvSpPr>
            <a:spLocks noChangeShapeType="1"/>
          </p:cNvSpPr>
          <p:nvPr/>
        </p:nvSpPr>
        <p:spPr bwMode="auto">
          <a:xfrm flipH="1">
            <a:off x="5118100" y="1536700"/>
            <a:ext cx="35560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8" name="Text Box 54"/>
          <p:cNvSpPr txBox="1">
            <a:spLocks noChangeArrowheads="1"/>
          </p:cNvSpPr>
          <p:nvPr/>
        </p:nvSpPr>
        <p:spPr bwMode="auto">
          <a:xfrm>
            <a:off x="5397500" y="2451100"/>
            <a:ext cx="10668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Nonparaxial rays</a:t>
            </a:r>
          </a:p>
        </p:txBody>
      </p:sp>
      <p:sp>
        <p:nvSpPr>
          <p:cNvPr id="43039" name="Line 55"/>
          <p:cNvSpPr>
            <a:spLocks noChangeShapeType="1"/>
          </p:cNvSpPr>
          <p:nvPr/>
        </p:nvSpPr>
        <p:spPr bwMode="auto">
          <a:xfrm flipH="1" flipV="1">
            <a:off x="5181600" y="2349500"/>
            <a:ext cx="292100" cy="1651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40" name="Line 55"/>
          <p:cNvSpPr>
            <a:spLocks noChangeShapeType="1"/>
          </p:cNvSpPr>
          <p:nvPr/>
        </p:nvSpPr>
        <p:spPr bwMode="auto">
          <a:xfrm flipH="1">
            <a:off x="5105400" y="2514600"/>
            <a:ext cx="3683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Text Box 54"/>
          <p:cNvSpPr txBox="1">
            <a:spLocks noChangeArrowheads="1"/>
          </p:cNvSpPr>
          <p:nvPr/>
        </p:nvSpPr>
        <p:spPr bwMode="auto">
          <a:xfrm>
            <a:off x="4406900" y="1752600"/>
            <a:ext cx="8509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defRPr/>
            </a:pPr>
            <a:r>
              <a:rPr lang="en-US" altLang="en-US" sz="900" i="1" dirty="0">
                <a:solidFill>
                  <a:schemeClr val="bg1">
                    <a:lumMod val="75000"/>
                  </a:schemeClr>
                </a:solidFill>
              </a:rPr>
              <a:t>Paraxial rays</a:t>
            </a:r>
          </a:p>
        </p:txBody>
      </p:sp>
      <p:sp>
        <p:nvSpPr>
          <p:cNvPr id="37" name="Line 55"/>
          <p:cNvSpPr>
            <a:spLocks noChangeShapeType="1"/>
          </p:cNvSpPr>
          <p:nvPr/>
        </p:nvSpPr>
        <p:spPr bwMode="auto">
          <a:xfrm flipH="1">
            <a:off x="4114800" y="1905000"/>
            <a:ext cx="368300" cy="7620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38" name="Line 55"/>
          <p:cNvSpPr>
            <a:spLocks noChangeShapeType="1"/>
          </p:cNvSpPr>
          <p:nvPr/>
        </p:nvSpPr>
        <p:spPr bwMode="auto">
          <a:xfrm flipH="1">
            <a:off x="4127500" y="1905000"/>
            <a:ext cx="355600" cy="21590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39"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41" name="TextBox 40">
            <a:extLst>
              <a:ext uri="{FF2B5EF4-FFF2-40B4-BE49-F238E27FC236}">
                <a16:creationId xmlns:a16="http://schemas.microsoft.com/office/drawing/2014/main" id="{CBEB20D1-5527-4820-8D44-EE2FA01C55E9}"/>
              </a:ext>
            </a:extLst>
          </p:cNvPr>
          <p:cNvSpPr txBox="1"/>
          <p:nvPr/>
        </p:nvSpPr>
        <p:spPr>
          <a:xfrm>
            <a:off x="1295400" y="5181600"/>
            <a:ext cx="6960752" cy="400110"/>
          </a:xfrm>
          <a:prstGeom prst="rect">
            <a:avLst/>
          </a:prstGeom>
          <a:noFill/>
          <a:ln>
            <a:noFill/>
          </a:ln>
        </p:spPr>
        <p:txBody>
          <a:bodyPr wrap="none" rtlCol="0">
            <a:spAutoFit/>
          </a:bodyPr>
          <a:lstStyle/>
          <a:p>
            <a:r>
              <a:rPr lang="en-US" sz="2000" i="1" dirty="0">
                <a:effectLst>
                  <a:outerShdw blurRad="38100" dist="38100" dir="2700000" algn="tl">
                    <a:srgbClr val="000000">
                      <a:alpha val="43137"/>
                    </a:srgbClr>
                  </a:outerShdw>
                </a:effectLst>
              </a:rPr>
              <a:t>Let’s drill down on how spherical aberration comes to pass:</a:t>
            </a:r>
          </a:p>
        </p:txBody>
      </p:sp>
    </p:spTree>
    <p:extLst>
      <p:ext uri="{BB962C8B-B14F-4D97-AF65-F5344CB8AC3E}">
        <p14:creationId xmlns:p14="http://schemas.microsoft.com/office/powerpoint/2010/main" val="29144075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Oval 2"/>
          <p:cNvSpPr>
            <a:spLocks noChangeArrowheads="1"/>
          </p:cNvSpPr>
          <p:nvPr/>
        </p:nvSpPr>
        <p:spPr bwMode="auto">
          <a:xfrm>
            <a:off x="2743200" y="1066800"/>
            <a:ext cx="685800" cy="19812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4035" name="Rectangle 51"/>
          <p:cNvSpPr>
            <a:spLocks noChangeArrowheads="1"/>
          </p:cNvSpPr>
          <p:nvPr/>
        </p:nvSpPr>
        <p:spPr bwMode="auto">
          <a:xfrm>
            <a:off x="2971800" y="914400"/>
            <a:ext cx="533400" cy="228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a:p>
        </p:txBody>
      </p:sp>
      <p:sp>
        <p:nvSpPr>
          <p:cNvPr id="44036" name="Line 3"/>
          <p:cNvSpPr>
            <a:spLocks noChangeShapeType="1"/>
          </p:cNvSpPr>
          <p:nvPr/>
        </p:nvSpPr>
        <p:spPr bwMode="auto">
          <a:xfrm>
            <a:off x="2743200" y="2057400"/>
            <a:ext cx="5562600" cy="0"/>
          </a:xfrm>
          <a:prstGeom prst="line">
            <a:avLst/>
          </a:prstGeom>
          <a:noFill/>
          <a:ln w="9525">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7" name="Line 4"/>
          <p:cNvSpPr>
            <a:spLocks noChangeShapeType="1"/>
          </p:cNvSpPr>
          <p:nvPr/>
        </p:nvSpPr>
        <p:spPr bwMode="auto">
          <a:xfrm flipV="1">
            <a:off x="838200" y="1981200"/>
            <a:ext cx="19050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8" name="Line 5"/>
          <p:cNvSpPr>
            <a:spLocks noChangeShapeType="1"/>
          </p:cNvSpPr>
          <p:nvPr/>
        </p:nvSpPr>
        <p:spPr bwMode="auto">
          <a:xfrm>
            <a:off x="838200" y="2057400"/>
            <a:ext cx="19050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9" name="Line 6"/>
          <p:cNvSpPr>
            <a:spLocks noChangeShapeType="1"/>
          </p:cNvSpPr>
          <p:nvPr/>
        </p:nvSpPr>
        <p:spPr bwMode="auto">
          <a:xfrm flipV="1">
            <a:off x="2743200" y="2057400"/>
            <a:ext cx="55626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0" name="Line 7"/>
          <p:cNvSpPr>
            <a:spLocks noChangeShapeType="1"/>
          </p:cNvSpPr>
          <p:nvPr/>
        </p:nvSpPr>
        <p:spPr bwMode="auto">
          <a:xfrm>
            <a:off x="2743200" y="1981200"/>
            <a:ext cx="55626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1" name="Line 10"/>
          <p:cNvSpPr>
            <a:spLocks noChangeShapeType="1"/>
          </p:cNvSpPr>
          <p:nvPr/>
        </p:nvSpPr>
        <p:spPr bwMode="auto">
          <a:xfrm>
            <a:off x="990600" y="2057400"/>
            <a:ext cx="1752600" cy="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2" name="Line 20"/>
          <p:cNvSpPr>
            <a:spLocks noChangeShapeType="1"/>
          </p:cNvSpPr>
          <p:nvPr/>
        </p:nvSpPr>
        <p:spPr bwMode="auto">
          <a:xfrm flipV="1">
            <a:off x="838200" y="1143000"/>
            <a:ext cx="2133600" cy="914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3" name="Line 21"/>
          <p:cNvSpPr>
            <a:spLocks noChangeShapeType="1"/>
          </p:cNvSpPr>
          <p:nvPr/>
        </p:nvSpPr>
        <p:spPr bwMode="auto">
          <a:xfrm>
            <a:off x="838200" y="2057400"/>
            <a:ext cx="2057400" cy="838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4" name="Line 22"/>
          <p:cNvSpPr>
            <a:spLocks noChangeShapeType="1"/>
          </p:cNvSpPr>
          <p:nvPr/>
        </p:nvSpPr>
        <p:spPr bwMode="auto">
          <a:xfrm>
            <a:off x="2971800" y="1143000"/>
            <a:ext cx="4343400" cy="914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5" name="Line 23"/>
          <p:cNvSpPr>
            <a:spLocks noChangeShapeType="1"/>
          </p:cNvSpPr>
          <p:nvPr/>
        </p:nvSpPr>
        <p:spPr bwMode="auto">
          <a:xfrm flipV="1">
            <a:off x="2895600" y="2057400"/>
            <a:ext cx="4419600" cy="838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6" name="Line 24"/>
          <p:cNvSpPr>
            <a:spLocks noChangeShapeType="1"/>
          </p:cNvSpPr>
          <p:nvPr/>
        </p:nvSpPr>
        <p:spPr bwMode="auto">
          <a:xfrm flipV="1">
            <a:off x="838200" y="1524000"/>
            <a:ext cx="1981200" cy="533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7" name="Line 25"/>
          <p:cNvSpPr>
            <a:spLocks noChangeShapeType="1"/>
          </p:cNvSpPr>
          <p:nvPr/>
        </p:nvSpPr>
        <p:spPr bwMode="auto">
          <a:xfrm>
            <a:off x="838200" y="2057400"/>
            <a:ext cx="1905000" cy="457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8" name="Line 26"/>
          <p:cNvSpPr>
            <a:spLocks noChangeShapeType="1"/>
          </p:cNvSpPr>
          <p:nvPr/>
        </p:nvSpPr>
        <p:spPr bwMode="auto">
          <a:xfrm flipV="1">
            <a:off x="2743200" y="2057400"/>
            <a:ext cx="5181600" cy="457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9" name="Line 27"/>
          <p:cNvSpPr>
            <a:spLocks noChangeShapeType="1"/>
          </p:cNvSpPr>
          <p:nvPr/>
        </p:nvSpPr>
        <p:spPr bwMode="auto">
          <a:xfrm>
            <a:off x="2819400" y="1524000"/>
            <a:ext cx="5105400" cy="533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5" name="Text Box 47"/>
          <p:cNvSpPr txBox="1">
            <a:spLocks noChangeArrowheads="1"/>
          </p:cNvSpPr>
          <p:nvPr/>
        </p:nvSpPr>
        <p:spPr bwMode="auto">
          <a:xfrm>
            <a:off x="152400" y="4003675"/>
            <a:ext cx="8520113" cy="839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dirty="0">
                <a:solidFill>
                  <a:schemeClr val="bg1">
                    <a:lumMod val="75000"/>
                  </a:schemeClr>
                </a:solidFill>
              </a:rPr>
              <a:t>However, when we look at the behavior of the </a:t>
            </a:r>
            <a:r>
              <a:rPr lang="en-US" b="1" dirty="0">
                <a:solidFill>
                  <a:srgbClr val="0000FF"/>
                </a:solidFill>
              </a:rPr>
              <a:t>non</a:t>
            </a:r>
            <a:r>
              <a:rPr lang="en-US" dirty="0">
                <a:solidFill>
                  <a:srgbClr val="0000FF"/>
                </a:solidFill>
              </a:rPr>
              <a:t>-paraxial rays</a:t>
            </a:r>
            <a:r>
              <a:rPr lang="en-US" dirty="0">
                <a:solidFill>
                  <a:schemeClr val="bg1">
                    <a:lumMod val="75000"/>
                  </a:schemeClr>
                </a:solidFill>
              </a:rPr>
              <a:t>, we find they do</a:t>
            </a:r>
          </a:p>
          <a:p>
            <a:pPr eaLnBrk="1" hangingPunct="1">
              <a:lnSpc>
                <a:spcPct val="90000"/>
              </a:lnSpc>
              <a:defRPr/>
            </a:pPr>
            <a:r>
              <a:rPr lang="en-US" dirty="0">
                <a:solidFill>
                  <a:schemeClr val="bg1">
                    <a:lumMod val="75000"/>
                  </a:schemeClr>
                </a:solidFill>
              </a:rPr>
              <a:t>not focus at the same location as the paraxial rays; rather, because they </a:t>
            </a:r>
            <a:r>
              <a:rPr lang="en-US" dirty="0">
                <a:solidFill>
                  <a:srgbClr val="0000FF"/>
                </a:solidFill>
              </a:rPr>
              <a:t>are more</a:t>
            </a:r>
          </a:p>
          <a:p>
            <a:pPr eaLnBrk="1" hangingPunct="1">
              <a:lnSpc>
                <a:spcPct val="90000"/>
              </a:lnSpc>
              <a:defRPr/>
            </a:pPr>
            <a:r>
              <a:rPr lang="en-US" dirty="0">
                <a:solidFill>
                  <a:srgbClr val="0000FF"/>
                </a:solidFill>
              </a:rPr>
              <a:t>sharply refracted, they focus anterior to the paraxial focal point</a:t>
            </a:r>
            <a:r>
              <a:rPr lang="en-US" dirty="0">
                <a:solidFill>
                  <a:schemeClr val="bg1">
                    <a:lumMod val="75000"/>
                  </a:schemeClr>
                </a:solidFill>
              </a:rPr>
              <a:t>. </a:t>
            </a:r>
          </a:p>
        </p:txBody>
      </p:sp>
      <p:sp>
        <p:nvSpPr>
          <p:cNvPr id="44051" name="Text Box 49"/>
          <p:cNvSpPr txBox="1">
            <a:spLocks noChangeArrowheads="1"/>
          </p:cNvSpPr>
          <p:nvPr/>
        </p:nvSpPr>
        <p:spPr bwMode="auto">
          <a:xfrm>
            <a:off x="217488" y="1846263"/>
            <a:ext cx="62388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en-US" altLang="en-US" sz="1200"/>
              <a:t>Object</a:t>
            </a:r>
          </a:p>
          <a:p>
            <a:pPr algn="ctr" eaLnBrk="1" hangingPunct="1">
              <a:lnSpc>
                <a:spcPct val="80000"/>
              </a:lnSpc>
              <a:spcBef>
                <a:spcPct val="0"/>
              </a:spcBef>
              <a:buClrTx/>
              <a:buSzTx/>
              <a:buFontTx/>
              <a:buNone/>
            </a:pPr>
            <a:r>
              <a:rPr lang="en-US" altLang="en-US" sz="1200"/>
              <a:t>point</a:t>
            </a:r>
          </a:p>
        </p:txBody>
      </p:sp>
      <p:sp>
        <p:nvSpPr>
          <p:cNvPr id="44052" name="Line 52"/>
          <p:cNvSpPr>
            <a:spLocks noChangeShapeType="1"/>
          </p:cNvSpPr>
          <p:nvPr/>
        </p:nvSpPr>
        <p:spPr bwMode="auto">
          <a:xfrm>
            <a:off x="2971800" y="1143000"/>
            <a:ext cx="0" cy="1828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3" name="Text Box 56"/>
          <p:cNvSpPr txBox="1">
            <a:spLocks noChangeArrowheads="1"/>
          </p:cNvSpPr>
          <p:nvPr/>
        </p:nvSpPr>
        <p:spPr bwMode="auto">
          <a:xfrm>
            <a:off x="2286000" y="838200"/>
            <a:ext cx="129857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400"/>
              <a:t>Spherical lens</a:t>
            </a:r>
          </a:p>
        </p:txBody>
      </p:sp>
      <p:sp>
        <p:nvSpPr>
          <p:cNvPr id="13345" name="Text Box 13"/>
          <p:cNvSpPr txBox="1">
            <a:spLocks noChangeArrowheads="1"/>
          </p:cNvSpPr>
          <p:nvPr/>
        </p:nvSpPr>
        <p:spPr bwMode="auto">
          <a:xfrm>
            <a:off x="152400" y="3276600"/>
            <a:ext cx="8210550"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solidFill>
                  <a:schemeClr val="bg1">
                    <a:lumMod val="75000"/>
                  </a:schemeClr>
                </a:solidFill>
              </a:rPr>
              <a:t>If we deal only with the paraxial rays, we find their focus closely approximates a</a:t>
            </a:r>
          </a:p>
          <a:p>
            <a:pPr eaLnBrk="1" hangingPunct="1">
              <a:lnSpc>
                <a:spcPct val="90000"/>
              </a:lnSpc>
              <a:defRPr/>
            </a:pPr>
            <a:r>
              <a:rPr lang="en-US">
                <a:solidFill>
                  <a:schemeClr val="bg1">
                    <a:lumMod val="75000"/>
                  </a:schemeClr>
                </a:solidFill>
              </a:rPr>
              <a:t>perfect point, as predicted by first-order optics.</a:t>
            </a:r>
          </a:p>
        </p:txBody>
      </p:sp>
      <p:sp>
        <p:nvSpPr>
          <p:cNvPr id="44056" name="Text Box 33"/>
          <p:cNvSpPr txBox="1">
            <a:spLocks noChangeArrowheads="1"/>
          </p:cNvSpPr>
          <p:nvPr/>
        </p:nvSpPr>
        <p:spPr bwMode="auto">
          <a:xfrm>
            <a:off x="839788" y="4843463"/>
            <a:ext cx="7466012" cy="1938337"/>
          </a:xfrm>
          <a:prstGeom prst="rect">
            <a:avLst/>
          </a:prstGeom>
          <a:solidFill>
            <a:srgbClr val="CCFFCC"/>
          </a:solidFill>
          <a:ln>
            <a:noFill/>
          </a:ln>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500" i="1" dirty="0">
                <a:solidFill>
                  <a:srgbClr val="0000FF"/>
                </a:solidFill>
              </a:rPr>
              <a:t>Why are nonparaxial rays refracted more than paraxial rays on a spherical lens? </a:t>
            </a:r>
            <a:endParaRPr lang="en-US" altLang="en-US" sz="1500" i="1" dirty="0">
              <a:solidFill>
                <a:srgbClr val="CCFFCC"/>
              </a:solidFill>
            </a:endParaRPr>
          </a:p>
          <a:p>
            <a:pPr eaLnBrk="1" hangingPunct="1">
              <a:spcBef>
                <a:spcPct val="0"/>
              </a:spcBef>
              <a:buClrTx/>
              <a:buSzTx/>
              <a:buFontTx/>
              <a:buNone/>
            </a:pPr>
            <a:r>
              <a:rPr lang="en-US" altLang="en-US" sz="1500" dirty="0">
                <a:solidFill>
                  <a:srgbClr val="CCFFCC"/>
                </a:solidFill>
              </a:rPr>
              <a:t>Recall that Snell’s Law states that the angle of refraction is a function of the angle of incidence. For paraxial rays, the angle of incidence is determined solely by the radius-of-curvature of the lens. However, the angle-of-incidence for </a:t>
            </a:r>
            <a:r>
              <a:rPr lang="en-US" altLang="en-US" sz="1500" b="1" dirty="0">
                <a:solidFill>
                  <a:srgbClr val="CCFFCC"/>
                </a:solidFill>
              </a:rPr>
              <a:t>non</a:t>
            </a:r>
            <a:r>
              <a:rPr lang="en-US" altLang="en-US" sz="1500" dirty="0">
                <a:solidFill>
                  <a:srgbClr val="CCFFCC"/>
                </a:solidFill>
              </a:rPr>
              <a:t>-paraxial rays is a function of both the radius of curvature </a:t>
            </a:r>
            <a:r>
              <a:rPr lang="en-US" altLang="en-US" sz="1500" b="1" i="1" dirty="0">
                <a:solidFill>
                  <a:srgbClr val="CCFFCC"/>
                </a:solidFill>
              </a:rPr>
              <a:t>and</a:t>
            </a:r>
            <a:r>
              <a:rPr lang="en-US" altLang="en-US" sz="1500" dirty="0">
                <a:solidFill>
                  <a:srgbClr val="CCFFCC"/>
                </a:solidFill>
              </a:rPr>
              <a:t> the fact that the surface of the lens becomes more and more oblique as you move away from the lens axis; </a:t>
            </a:r>
            <a:r>
              <a:rPr lang="en-US" altLang="en-US" sz="1500" dirty="0" err="1">
                <a:solidFill>
                  <a:srgbClr val="CCFFCC"/>
                </a:solidFill>
              </a:rPr>
              <a:t>ie</a:t>
            </a:r>
            <a:r>
              <a:rPr lang="en-US" altLang="en-US" sz="1500" dirty="0">
                <a:solidFill>
                  <a:srgbClr val="CCFFCC"/>
                </a:solidFill>
              </a:rPr>
              <a:t>, the lens periphery ‘turns away’ from the incoming light, thereby increasing the angle of incidence in a way unrelated to the radius of curvature.</a:t>
            </a:r>
          </a:p>
        </p:txBody>
      </p:sp>
      <p:sp>
        <p:nvSpPr>
          <p:cNvPr id="44057"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1447AE-7F12-4D5A-8810-552F5B272B3A}" type="slidenum">
              <a:rPr lang="en-US" altLang="en-US" smtClean="0"/>
              <a:pPr/>
              <a:t>62</a:t>
            </a:fld>
            <a:endParaRPr lang="en-US" altLang="en-US"/>
          </a:p>
        </p:txBody>
      </p:sp>
      <p:sp>
        <p:nvSpPr>
          <p:cNvPr id="44058" name="Text Box 54"/>
          <p:cNvSpPr txBox="1">
            <a:spLocks noChangeArrowheads="1"/>
          </p:cNvSpPr>
          <p:nvPr/>
        </p:nvSpPr>
        <p:spPr bwMode="auto">
          <a:xfrm>
            <a:off x="3352800" y="1752600"/>
            <a:ext cx="671513"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Lens axis</a:t>
            </a:r>
          </a:p>
        </p:txBody>
      </p:sp>
      <p:sp>
        <p:nvSpPr>
          <p:cNvPr id="44059" name="Line 55"/>
          <p:cNvSpPr>
            <a:spLocks noChangeShapeType="1"/>
          </p:cNvSpPr>
          <p:nvPr/>
        </p:nvSpPr>
        <p:spPr bwMode="auto">
          <a:xfrm flipH="1">
            <a:off x="3048000" y="1905000"/>
            <a:ext cx="381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0" name="Text Box 54"/>
          <p:cNvSpPr txBox="1">
            <a:spLocks noChangeArrowheads="1"/>
          </p:cNvSpPr>
          <p:nvPr/>
        </p:nvSpPr>
        <p:spPr bwMode="auto">
          <a:xfrm>
            <a:off x="5397500" y="1384300"/>
            <a:ext cx="10668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Nonparaxial rays</a:t>
            </a:r>
          </a:p>
        </p:txBody>
      </p:sp>
      <p:sp>
        <p:nvSpPr>
          <p:cNvPr id="44061" name="Line 55"/>
          <p:cNvSpPr>
            <a:spLocks noChangeShapeType="1"/>
          </p:cNvSpPr>
          <p:nvPr/>
        </p:nvSpPr>
        <p:spPr bwMode="auto">
          <a:xfrm flipH="1">
            <a:off x="5105400" y="1536700"/>
            <a:ext cx="3683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2" name="Line 55"/>
          <p:cNvSpPr>
            <a:spLocks noChangeShapeType="1"/>
          </p:cNvSpPr>
          <p:nvPr/>
        </p:nvSpPr>
        <p:spPr bwMode="auto">
          <a:xfrm flipH="1">
            <a:off x="5118100" y="1536700"/>
            <a:ext cx="35560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3" name="Text Box 54"/>
          <p:cNvSpPr txBox="1">
            <a:spLocks noChangeArrowheads="1"/>
          </p:cNvSpPr>
          <p:nvPr/>
        </p:nvSpPr>
        <p:spPr bwMode="auto">
          <a:xfrm>
            <a:off x="5397500" y="2451100"/>
            <a:ext cx="10668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Nonparaxial rays</a:t>
            </a:r>
          </a:p>
        </p:txBody>
      </p:sp>
      <p:sp>
        <p:nvSpPr>
          <p:cNvPr id="44064" name="Line 55"/>
          <p:cNvSpPr>
            <a:spLocks noChangeShapeType="1"/>
          </p:cNvSpPr>
          <p:nvPr/>
        </p:nvSpPr>
        <p:spPr bwMode="auto">
          <a:xfrm flipH="1" flipV="1">
            <a:off x="5181600" y="2349500"/>
            <a:ext cx="292100" cy="1651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5" name="Line 55"/>
          <p:cNvSpPr>
            <a:spLocks noChangeShapeType="1"/>
          </p:cNvSpPr>
          <p:nvPr/>
        </p:nvSpPr>
        <p:spPr bwMode="auto">
          <a:xfrm flipH="1">
            <a:off x="5105400" y="2514600"/>
            <a:ext cx="3683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Text Box 54"/>
          <p:cNvSpPr txBox="1">
            <a:spLocks noChangeArrowheads="1"/>
          </p:cNvSpPr>
          <p:nvPr/>
        </p:nvSpPr>
        <p:spPr bwMode="auto">
          <a:xfrm>
            <a:off x="4406900" y="1752600"/>
            <a:ext cx="8509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defRPr/>
            </a:pPr>
            <a:r>
              <a:rPr lang="en-US" altLang="en-US" sz="900" i="1" dirty="0">
                <a:solidFill>
                  <a:schemeClr val="bg1">
                    <a:lumMod val="75000"/>
                  </a:schemeClr>
                </a:solidFill>
              </a:rPr>
              <a:t>Paraxial rays</a:t>
            </a:r>
          </a:p>
        </p:txBody>
      </p:sp>
      <p:sp>
        <p:nvSpPr>
          <p:cNvPr id="41" name="Line 55"/>
          <p:cNvSpPr>
            <a:spLocks noChangeShapeType="1"/>
          </p:cNvSpPr>
          <p:nvPr/>
        </p:nvSpPr>
        <p:spPr bwMode="auto">
          <a:xfrm flipH="1">
            <a:off x="4114800" y="1905000"/>
            <a:ext cx="368300" cy="7620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42" name="Line 55"/>
          <p:cNvSpPr>
            <a:spLocks noChangeShapeType="1"/>
          </p:cNvSpPr>
          <p:nvPr/>
        </p:nvSpPr>
        <p:spPr bwMode="auto">
          <a:xfrm flipH="1">
            <a:off x="4127500" y="1905000"/>
            <a:ext cx="355600" cy="21590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37"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Tree>
    <p:extLst>
      <p:ext uri="{BB962C8B-B14F-4D97-AF65-F5344CB8AC3E}">
        <p14:creationId xmlns:p14="http://schemas.microsoft.com/office/powerpoint/2010/main" val="37500824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Oval 2"/>
          <p:cNvSpPr>
            <a:spLocks noChangeArrowheads="1"/>
          </p:cNvSpPr>
          <p:nvPr/>
        </p:nvSpPr>
        <p:spPr bwMode="auto">
          <a:xfrm>
            <a:off x="2743200" y="1066800"/>
            <a:ext cx="685800" cy="19812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5059" name="Rectangle 51"/>
          <p:cNvSpPr>
            <a:spLocks noChangeArrowheads="1"/>
          </p:cNvSpPr>
          <p:nvPr/>
        </p:nvSpPr>
        <p:spPr bwMode="auto">
          <a:xfrm>
            <a:off x="2971800" y="914400"/>
            <a:ext cx="533400" cy="228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a:p>
        </p:txBody>
      </p:sp>
      <p:sp>
        <p:nvSpPr>
          <p:cNvPr id="45060" name="Line 3"/>
          <p:cNvSpPr>
            <a:spLocks noChangeShapeType="1"/>
          </p:cNvSpPr>
          <p:nvPr/>
        </p:nvSpPr>
        <p:spPr bwMode="auto">
          <a:xfrm>
            <a:off x="2743200" y="2057400"/>
            <a:ext cx="5562600" cy="0"/>
          </a:xfrm>
          <a:prstGeom prst="line">
            <a:avLst/>
          </a:prstGeom>
          <a:noFill/>
          <a:ln w="9525">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1" name="Line 4"/>
          <p:cNvSpPr>
            <a:spLocks noChangeShapeType="1"/>
          </p:cNvSpPr>
          <p:nvPr/>
        </p:nvSpPr>
        <p:spPr bwMode="auto">
          <a:xfrm flipV="1">
            <a:off x="838200" y="1981200"/>
            <a:ext cx="19050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2" name="Line 5"/>
          <p:cNvSpPr>
            <a:spLocks noChangeShapeType="1"/>
          </p:cNvSpPr>
          <p:nvPr/>
        </p:nvSpPr>
        <p:spPr bwMode="auto">
          <a:xfrm>
            <a:off x="838200" y="2057400"/>
            <a:ext cx="19050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3" name="Line 6"/>
          <p:cNvSpPr>
            <a:spLocks noChangeShapeType="1"/>
          </p:cNvSpPr>
          <p:nvPr/>
        </p:nvSpPr>
        <p:spPr bwMode="auto">
          <a:xfrm flipV="1">
            <a:off x="2743200" y="2057400"/>
            <a:ext cx="55626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4" name="Line 7"/>
          <p:cNvSpPr>
            <a:spLocks noChangeShapeType="1"/>
          </p:cNvSpPr>
          <p:nvPr/>
        </p:nvSpPr>
        <p:spPr bwMode="auto">
          <a:xfrm>
            <a:off x="2743200" y="1981200"/>
            <a:ext cx="55626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5" name="Line 10"/>
          <p:cNvSpPr>
            <a:spLocks noChangeShapeType="1"/>
          </p:cNvSpPr>
          <p:nvPr/>
        </p:nvSpPr>
        <p:spPr bwMode="auto">
          <a:xfrm>
            <a:off x="990600" y="2057400"/>
            <a:ext cx="1752600" cy="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6" name="Line 20"/>
          <p:cNvSpPr>
            <a:spLocks noChangeShapeType="1"/>
          </p:cNvSpPr>
          <p:nvPr/>
        </p:nvSpPr>
        <p:spPr bwMode="auto">
          <a:xfrm flipV="1">
            <a:off x="838200" y="1143000"/>
            <a:ext cx="2133600" cy="914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7" name="Line 21"/>
          <p:cNvSpPr>
            <a:spLocks noChangeShapeType="1"/>
          </p:cNvSpPr>
          <p:nvPr/>
        </p:nvSpPr>
        <p:spPr bwMode="auto">
          <a:xfrm>
            <a:off x="838200" y="2057400"/>
            <a:ext cx="2057400" cy="838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8" name="Line 22"/>
          <p:cNvSpPr>
            <a:spLocks noChangeShapeType="1"/>
          </p:cNvSpPr>
          <p:nvPr/>
        </p:nvSpPr>
        <p:spPr bwMode="auto">
          <a:xfrm>
            <a:off x="2971800" y="1143000"/>
            <a:ext cx="4343400" cy="914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9" name="Line 23"/>
          <p:cNvSpPr>
            <a:spLocks noChangeShapeType="1"/>
          </p:cNvSpPr>
          <p:nvPr/>
        </p:nvSpPr>
        <p:spPr bwMode="auto">
          <a:xfrm flipV="1">
            <a:off x="2895600" y="2057400"/>
            <a:ext cx="4419600" cy="838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0" name="Line 24"/>
          <p:cNvSpPr>
            <a:spLocks noChangeShapeType="1"/>
          </p:cNvSpPr>
          <p:nvPr/>
        </p:nvSpPr>
        <p:spPr bwMode="auto">
          <a:xfrm flipV="1">
            <a:off x="838200" y="1524000"/>
            <a:ext cx="1981200" cy="533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1" name="Line 25"/>
          <p:cNvSpPr>
            <a:spLocks noChangeShapeType="1"/>
          </p:cNvSpPr>
          <p:nvPr/>
        </p:nvSpPr>
        <p:spPr bwMode="auto">
          <a:xfrm>
            <a:off x="838200" y="2057400"/>
            <a:ext cx="1905000" cy="457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2" name="Line 26"/>
          <p:cNvSpPr>
            <a:spLocks noChangeShapeType="1"/>
          </p:cNvSpPr>
          <p:nvPr/>
        </p:nvSpPr>
        <p:spPr bwMode="auto">
          <a:xfrm flipV="1">
            <a:off x="2743200" y="2057400"/>
            <a:ext cx="5181600" cy="457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3" name="Line 27"/>
          <p:cNvSpPr>
            <a:spLocks noChangeShapeType="1"/>
          </p:cNvSpPr>
          <p:nvPr/>
        </p:nvSpPr>
        <p:spPr bwMode="auto">
          <a:xfrm>
            <a:off x="2819400" y="1524000"/>
            <a:ext cx="5105400" cy="533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5" name="Text Box 47"/>
          <p:cNvSpPr txBox="1">
            <a:spLocks noChangeArrowheads="1"/>
          </p:cNvSpPr>
          <p:nvPr/>
        </p:nvSpPr>
        <p:spPr bwMode="auto">
          <a:xfrm>
            <a:off x="152400" y="4003675"/>
            <a:ext cx="8520113" cy="839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dirty="0">
                <a:solidFill>
                  <a:schemeClr val="bg1">
                    <a:lumMod val="75000"/>
                  </a:schemeClr>
                </a:solidFill>
              </a:rPr>
              <a:t>However, when we look at the behavior of the </a:t>
            </a:r>
            <a:r>
              <a:rPr lang="en-US" b="1" dirty="0">
                <a:solidFill>
                  <a:srgbClr val="0000FF"/>
                </a:solidFill>
              </a:rPr>
              <a:t>non</a:t>
            </a:r>
            <a:r>
              <a:rPr lang="en-US" dirty="0">
                <a:solidFill>
                  <a:srgbClr val="0000FF"/>
                </a:solidFill>
              </a:rPr>
              <a:t>-paraxial rays</a:t>
            </a:r>
            <a:r>
              <a:rPr lang="en-US" dirty="0">
                <a:solidFill>
                  <a:schemeClr val="bg1">
                    <a:lumMod val="75000"/>
                  </a:schemeClr>
                </a:solidFill>
              </a:rPr>
              <a:t>, we find they do</a:t>
            </a:r>
          </a:p>
          <a:p>
            <a:pPr eaLnBrk="1" hangingPunct="1">
              <a:lnSpc>
                <a:spcPct val="90000"/>
              </a:lnSpc>
              <a:defRPr/>
            </a:pPr>
            <a:r>
              <a:rPr lang="en-US" dirty="0">
                <a:solidFill>
                  <a:schemeClr val="bg1">
                    <a:lumMod val="75000"/>
                  </a:schemeClr>
                </a:solidFill>
              </a:rPr>
              <a:t>not focus at the same location as the paraxial rays; rather, because they </a:t>
            </a:r>
            <a:r>
              <a:rPr lang="en-US" dirty="0">
                <a:solidFill>
                  <a:srgbClr val="0000FF"/>
                </a:solidFill>
              </a:rPr>
              <a:t>are more</a:t>
            </a:r>
          </a:p>
          <a:p>
            <a:pPr eaLnBrk="1" hangingPunct="1">
              <a:lnSpc>
                <a:spcPct val="90000"/>
              </a:lnSpc>
              <a:defRPr/>
            </a:pPr>
            <a:r>
              <a:rPr lang="en-US" dirty="0">
                <a:solidFill>
                  <a:srgbClr val="0000FF"/>
                </a:solidFill>
              </a:rPr>
              <a:t>sharply refracted, they focus anterior to the paraxial focal point</a:t>
            </a:r>
            <a:r>
              <a:rPr lang="en-US" dirty="0">
                <a:solidFill>
                  <a:schemeClr val="bg1">
                    <a:lumMod val="75000"/>
                  </a:schemeClr>
                </a:solidFill>
              </a:rPr>
              <a:t>. </a:t>
            </a:r>
          </a:p>
        </p:txBody>
      </p:sp>
      <p:sp>
        <p:nvSpPr>
          <p:cNvPr id="45075" name="Text Box 49"/>
          <p:cNvSpPr txBox="1">
            <a:spLocks noChangeArrowheads="1"/>
          </p:cNvSpPr>
          <p:nvPr/>
        </p:nvSpPr>
        <p:spPr bwMode="auto">
          <a:xfrm>
            <a:off x="217488" y="1846263"/>
            <a:ext cx="62388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en-US" altLang="en-US" sz="1200"/>
              <a:t>Object</a:t>
            </a:r>
          </a:p>
          <a:p>
            <a:pPr algn="ctr" eaLnBrk="1" hangingPunct="1">
              <a:lnSpc>
                <a:spcPct val="80000"/>
              </a:lnSpc>
              <a:spcBef>
                <a:spcPct val="0"/>
              </a:spcBef>
              <a:buClrTx/>
              <a:buSzTx/>
              <a:buFontTx/>
              <a:buNone/>
            </a:pPr>
            <a:r>
              <a:rPr lang="en-US" altLang="en-US" sz="1200"/>
              <a:t>point</a:t>
            </a:r>
          </a:p>
        </p:txBody>
      </p:sp>
      <p:sp>
        <p:nvSpPr>
          <p:cNvPr id="45076" name="Line 52"/>
          <p:cNvSpPr>
            <a:spLocks noChangeShapeType="1"/>
          </p:cNvSpPr>
          <p:nvPr/>
        </p:nvSpPr>
        <p:spPr bwMode="auto">
          <a:xfrm>
            <a:off x="2971800" y="1143000"/>
            <a:ext cx="0" cy="1828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7" name="Text Box 56"/>
          <p:cNvSpPr txBox="1">
            <a:spLocks noChangeArrowheads="1"/>
          </p:cNvSpPr>
          <p:nvPr/>
        </p:nvSpPr>
        <p:spPr bwMode="auto">
          <a:xfrm>
            <a:off x="2286000" y="838200"/>
            <a:ext cx="129857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400"/>
              <a:t>Spherical lens</a:t>
            </a:r>
          </a:p>
        </p:txBody>
      </p:sp>
      <p:sp>
        <p:nvSpPr>
          <p:cNvPr id="13345" name="Text Box 13"/>
          <p:cNvSpPr txBox="1">
            <a:spLocks noChangeArrowheads="1"/>
          </p:cNvSpPr>
          <p:nvPr/>
        </p:nvSpPr>
        <p:spPr bwMode="auto">
          <a:xfrm>
            <a:off x="152400" y="3276600"/>
            <a:ext cx="8210550"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solidFill>
                  <a:schemeClr val="bg1">
                    <a:lumMod val="75000"/>
                  </a:schemeClr>
                </a:solidFill>
              </a:rPr>
              <a:t>If we deal only with the paraxial rays, we find their focus closely approximates a</a:t>
            </a:r>
          </a:p>
          <a:p>
            <a:pPr eaLnBrk="1" hangingPunct="1">
              <a:lnSpc>
                <a:spcPct val="90000"/>
              </a:lnSpc>
              <a:defRPr/>
            </a:pPr>
            <a:r>
              <a:rPr lang="en-US">
                <a:solidFill>
                  <a:schemeClr val="bg1">
                    <a:lumMod val="75000"/>
                  </a:schemeClr>
                </a:solidFill>
              </a:rPr>
              <a:t>perfect point, as predicted by first-order optics.</a:t>
            </a:r>
          </a:p>
        </p:txBody>
      </p:sp>
      <p:sp>
        <p:nvSpPr>
          <p:cNvPr id="45080" name="Text Box 33"/>
          <p:cNvSpPr txBox="1">
            <a:spLocks noChangeArrowheads="1"/>
          </p:cNvSpPr>
          <p:nvPr/>
        </p:nvSpPr>
        <p:spPr bwMode="auto">
          <a:xfrm>
            <a:off x="839788" y="4843463"/>
            <a:ext cx="7466012" cy="1938337"/>
          </a:xfrm>
          <a:prstGeom prst="rect">
            <a:avLst/>
          </a:prstGeom>
          <a:solidFill>
            <a:srgbClr val="CCFFCC"/>
          </a:solidFill>
          <a:ln>
            <a:noFill/>
          </a:ln>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500" i="1" dirty="0">
                <a:solidFill>
                  <a:srgbClr val="0000FF"/>
                </a:solidFill>
              </a:rPr>
              <a:t>Why are nonparaxial rays refracted more than paraxial rays on a spherical lens? </a:t>
            </a:r>
          </a:p>
          <a:p>
            <a:pPr eaLnBrk="1" hangingPunct="1">
              <a:spcBef>
                <a:spcPct val="0"/>
              </a:spcBef>
              <a:buClrTx/>
              <a:buSzTx/>
              <a:buFontTx/>
              <a:buNone/>
            </a:pPr>
            <a:r>
              <a:rPr lang="en-US" altLang="en-US" sz="1500" dirty="0">
                <a:solidFill>
                  <a:srgbClr val="0000FF"/>
                </a:solidFill>
              </a:rPr>
              <a:t>Snell’s Law states that the angle of refraction is a function of the angle of incidence. For paraxial rays, the angle of incidence is determined solely by the radius-of-curvature of the lens. </a:t>
            </a:r>
            <a:r>
              <a:rPr lang="en-US" altLang="en-US" sz="1500" dirty="0">
                <a:solidFill>
                  <a:srgbClr val="CCFFCC"/>
                </a:solidFill>
              </a:rPr>
              <a:t>However, the angle-of-incidence for </a:t>
            </a:r>
            <a:r>
              <a:rPr lang="en-US" altLang="en-US" sz="1500" b="1" dirty="0">
                <a:solidFill>
                  <a:srgbClr val="CCFFCC"/>
                </a:solidFill>
              </a:rPr>
              <a:t>non</a:t>
            </a:r>
            <a:r>
              <a:rPr lang="en-US" altLang="en-US" sz="1500" dirty="0">
                <a:solidFill>
                  <a:srgbClr val="CCFFCC"/>
                </a:solidFill>
              </a:rPr>
              <a:t>-paraxial rays is a function of both the radius of curvature </a:t>
            </a:r>
            <a:r>
              <a:rPr lang="en-US" altLang="en-US" sz="1500" b="1" i="1" dirty="0">
                <a:solidFill>
                  <a:srgbClr val="CCFFCC"/>
                </a:solidFill>
              </a:rPr>
              <a:t>and</a:t>
            </a:r>
            <a:r>
              <a:rPr lang="en-US" altLang="en-US" sz="1500" dirty="0">
                <a:solidFill>
                  <a:srgbClr val="CCFFCC"/>
                </a:solidFill>
              </a:rPr>
              <a:t> the fact that the surface of the lens becomes more and more oblique (relative to the path of the light) as you move away from the lens axis; </a:t>
            </a:r>
            <a:r>
              <a:rPr lang="en-US" altLang="en-US" sz="1500" dirty="0" err="1">
                <a:solidFill>
                  <a:srgbClr val="CCFFCC"/>
                </a:solidFill>
              </a:rPr>
              <a:t>ie</a:t>
            </a:r>
            <a:r>
              <a:rPr lang="en-US" altLang="en-US" sz="1500" dirty="0">
                <a:solidFill>
                  <a:srgbClr val="CCFFCC"/>
                </a:solidFill>
              </a:rPr>
              <a:t>, the lens periphery ‘turns away’ from the incoming light, thereby increasing the angle of incidence in a way unrelated to the radius of curvature.</a:t>
            </a:r>
          </a:p>
        </p:txBody>
      </p:sp>
      <p:sp>
        <p:nvSpPr>
          <p:cNvPr id="45081"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160598-6A86-4040-AA02-F50375CEFD1F}" type="slidenum">
              <a:rPr lang="en-US" altLang="en-US" smtClean="0"/>
              <a:pPr/>
              <a:t>63</a:t>
            </a:fld>
            <a:endParaRPr lang="en-US" altLang="en-US"/>
          </a:p>
        </p:txBody>
      </p:sp>
      <p:sp>
        <p:nvSpPr>
          <p:cNvPr id="45082" name="Text Box 54"/>
          <p:cNvSpPr txBox="1">
            <a:spLocks noChangeArrowheads="1"/>
          </p:cNvSpPr>
          <p:nvPr/>
        </p:nvSpPr>
        <p:spPr bwMode="auto">
          <a:xfrm>
            <a:off x="3352800" y="1752600"/>
            <a:ext cx="671513"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Lens axis</a:t>
            </a:r>
          </a:p>
        </p:txBody>
      </p:sp>
      <p:sp>
        <p:nvSpPr>
          <p:cNvPr id="45083" name="Line 55"/>
          <p:cNvSpPr>
            <a:spLocks noChangeShapeType="1"/>
          </p:cNvSpPr>
          <p:nvPr/>
        </p:nvSpPr>
        <p:spPr bwMode="auto">
          <a:xfrm flipH="1">
            <a:off x="3048000" y="1905000"/>
            <a:ext cx="381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4" name="Text Box 54"/>
          <p:cNvSpPr txBox="1">
            <a:spLocks noChangeArrowheads="1"/>
          </p:cNvSpPr>
          <p:nvPr/>
        </p:nvSpPr>
        <p:spPr bwMode="auto">
          <a:xfrm>
            <a:off x="5397500" y="1384300"/>
            <a:ext cx="10668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Nonparaxial rays</a:t>
            </a:r>
          </a:p>
        </p:txBody>
      </p:sp>
      <p:sp>
        <p:nvSpPr>
          <p:cNvPr id="45085" name="Line 55"/>
          <p:cNvSpPr>
            <a:spLocks noChangeShapeType="1"/>
          </p:cNvSpPr>
          <p:nvPr/>
        </p:nvSpPr>
        <p:spPr bwMode="auto">
          <a:xfrm flipH="1">
            <a:off x="5105400" y="1536700"/>
            <a:ext cx="3683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6" name="Line 55"/>
          <p:cNvSpPr>
            <a:spLocks noChangeShapeType="1"/>
          </p:cNvSpPr>
          <p:nvPr/>
        </p:nvSpPr>
        <p:spPr bwMode="auto">
          <a:xfrm flipH="1">
            <a:off x="5118100" y="1536700"/>
            <a:ext cx="35560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7" name="Text Box 54"/>
          <p:cNvSpPr txBox="1">
            <a:spLocks noChangeArrowheads="1"/>
          </p:cNvSpPr>
          <p:nvPr/>
        </p:nvSpPr>
        <p:spPr bwMode="auto">
          <a:xfrm>
            <a:off x="5397500" y="2451100"/>
            <a:ext cx="10668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Nonparaxial rays</a:t>
            </a:r>
          </a:p>
        </p:txBody>
      </p:sp>
      <p:sp>
        <p:nvSpPr>
          <p:cNvPr id="45088" name="Line 55"/>
          <p:cNvSpPr>
            <a:spLocks noChangeShapeType="1"/>
          </p:cNvSpPr>
          <p:nvPr/>
        </p:nvSpPr>
        <p:spPr bwMode="auto">
          <a:xfrm flipH="1" flipV="1">
            <a:off x="5181600" y="2349500"/>
            <a:ext cx="292100" cy="1651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9" name="Line 55"/>
          <p:cNvSpPr>
            <a:spLocks noChangeShapeType="1"/>
          </p:cNvSpPr>
          <p:nvPr/>
        </p:nvSpPr>
        <p:spPr bwMode="auto">
          <a:xfrm flipH="1">
            <a:off x="5105400" y="2514600"/>
            <a:ext cx="3683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Text Box 54"/>
          <p:cNvSpPr txBox="1">
            <a:spLocks noChangeArrowheads="1"/>
          </p:cNvSpPr>
          <p:nvPr/>
        </p:nvSpPr>
        <p:spPr bwMode="auto">
          <a:xfrm>
            <a:off x="4406900" y="1752600"/>
            <a:ext cx="8509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defRPr/>
            </a:pPr>
            <a:r>
              <a:rPr lang="en-US" altLang="en-US" sz="900" i="1" dirty="0">
                <a:solidFill>
                  <a:schemeClr val="bg1">
                    <a:lumMod val="75000"/>
                  </a:schemeClr>
                </a:solidFill>
              </a:rPr>
              <a:t>Paraxial rays</a:t>
            </a:r>
          </a:p>
        </p:txBody>
      </p:sp>
      <p:sp>
        <p:nvSpPr>
          <p:cNvPr id="41" name="Line 55"/>
          <p:cNvSpPr>
            <a:spLocks noChangeShapeType="1"/>
          </p:cNvSpPr>
          <p:nvPr/>
        </p:nvSpPr>
        <p:spPr bwMode="auto">
          <a:xfrm flipH="1">
            <a:off x="4114800" y="1905000"/>
            <a:ext cx="368300" cy="7620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42" name="Line 55"/>
          <p:cNvSpPr>
            <a:spLocks noChangeShapeType="1"/>
          </p:cNvSpPr>
          <p:nvPr/>
        </p:nvSpPr>
        <p:spPr bwMode="auto">
          <a:xfrm flipH="1">
            <a:off x="4127500" y="1905000"/>
            <a:ext cx="355600" cy="21590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37"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Tree>
    <p:extLst>
      <p:ext uri="{BB962C8B-B14F-4D97-AF65-F5344CB8AC3E}">
        <p14:creationId xmlns:p14="http://schemas.microsoft.com/office/powerpoint/2010/main" val="33887367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Oval 2"/>
          <p:cNvSpPr>
            <a:spLocks noChangeArrowheads="1"/>
          </p:cNvSpPr>
          <p:nvPr/>
        </p:nvSpPr>
        <p:spPr bwMode="auto">
          <a:xfrm>
            <a:off x="2743200" y="1066800"/>
            <a:ext cx="685800" cy="19812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5059" name="Rectangle 51"/>
          <p:cNvSpPr>
            <a:spLocks noChangeArrowheads="1"/>
          </p:cNvSpPr>
          <p:nvPr/>
        </p:nvSpPr>
        <p:spPr bwMode="auto">
          <a:xfrm>
            <a:off x="2971800" y="914400"/>
            <a:ext cx="533400" cy="228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a:p>
        </p:txBody>
      </p:sp>
      <p:sp>
        <p:nvSpPr>
          <p:cNvPr id="45060" name="Line 3"/>
          <p:cNvSpPr>
            <a:spLocks noChangeShapeType="1"/>
          </p:cNvSpPr>
          <p:nvPr/>
        </p:nvSpPr>
        <p:spPr bwMode="auto">
          <a:xfrm>
            <a:off x="2743200" y="2057400"/>
            <a:ext cx="5562600" cy="0"/>
          </a:xfrm>
          <a:prstGeom prst="line">
            <a:avLst/>
          </a:prstGeom>
          <a:noFill/>
          <a:ln w="9525">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1" name="Line 4"/>
          <p:cNvSpPr>
            <a:spLocks noChangeShapeType="1"/>
          </p:cNvSpPr>
          <p:nvPr/>
        </p:nvSpPr>
        <p:spPr bwMode="auto">
          <a:xfrm flipV="1">
            <a:off x="838200" y="1981200"/>
            <a:ext cx="19050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2" name="Line 5"/>
          <p:cNvSpPr>
            <a:spLocks noChangeShapeType="1"/>
          </p:cNvSpPr>
          <p:nvPr/>
        </p:nvSpPr>
        <p:spPr bwMode="auto">
          <a:xfrm>
            <a:off x="838200" y="2057400"/>
            <a:ext cx="19050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3" name="Line 6"/>
          <p:cNvSpPr>
            <a:spLocks noChangeShapeType="1"/>
          </p:cNvSpPr>
          <p:nvPr/>
        </p:nvSpPr>
        <p:spPr bwMode="auto">
          <a:xfrm flipV="1">
            <a:off x="2743200" y="2057400"/>
            <a:ext cx="55626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4" name="Line 7"/>
          <p:cNvSpPr>
            <a:spLocks noChangeShapeType="1"/>
          </p:cNvSpPr>
          <p:nvPr/>
        </p:nvSpPr>
        <p:spPr bwMode="auto">
          <a:xfrm>
            <a:off x="2743200" y="1981200"/>
            <a:ext cx="55626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5" name="Line 10"/>
          <p:cNvSpPr>
            <a:spLocks noChangeShapeType="1"/>
          </p:cNvSpPr>
          <p:nvPr/>
        </p:nvSpPr>
        <p:spPr bwMode="auto">
          <a:xfrm>
            <a:off x="990600" y="2057400"/>
            <a:ext cx="1752600" cy="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6" name="Line 20"/>
          <p:cNvSpPr>
            <a:spLocks noChangeShapeType="1"/>
          </p:cNvSpPr>
          <p:nvPr/>
        </p:nvSpPr>
        <p:spPr bwMode="auto">
          <a:xfrm flipV="1">
            <a:off x="838200" y="1143000"/>
            <a:ext cx="2133600" cy="914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7" name="Line 21"/>
          <p:cNvSpPr>
            <a:spLocks noChangeShapeType="1"/>
          </p:cNvSpPr>
          <p:nvPr/>
        </p:nvSpPr>
        <p:spPr bwMode="auto">
          <a:xfrm>
            <a:off x="838200" y="2057400"/>
            <a:ext cx="2057400" cy="838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8" name="Line 22"/>
          <p:cNvSpPr>
            <a:spLocks noChangeShapeType="1"/>
          </p:cNvSpPr>
          <p:nvPr/>
        </p:nvSpPr>
        <p:spPr bwMode="auto">
          <a:xfrm>
            <a:off x="2971800" y="1143000"/>
            <a:ext cx="4343400" cy="914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9" name="Line 23"/>
          <p:cNvSpPr>
            <a:spLocks noChangeShapeType="1"/>
          </p:cNvSpPr>
          <p:nvPr/>
        </p:nvSpPr>
        <p:spPr bwMode="auto">
          <a:xfrm flipV="1">
            <a:off x="2895600" y="2057400"/>
            <a:ext cx="4419600" cy="838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0" name="Line 24"/>
          <p:cNvSpPr>
            <a:spLocks noChangeShapeType="1"/>
          </p:cNvSpPr>
          <p:nvPr/>
        </p:nvSpPr>
        <p:spPr bwMode="auto">
          <a:xfrm flipV="1">
            <a:off x="838200" y="1524000"/>
            <a:ext cx="1981200" cy="533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1" name="Line 25"/>
          <p:cNvSpPr>
            <a:spLocks noChangeShapeType="1"/>
          </p:cNvSpPr>
          <p:nvPr/>
        </p:nvSpPr>
        <p:spPr bwMode="auto">
          <a:xfrm>
            <a:off x="838200" y="2057400"/>
            <a:ext cx="1905000" cy="457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2" name="Line 26"/>
          <p:cNvSpPr>
            <a:spLocks noChangeShapeType="1"/>
          </p:cNvSpPr>
          <p:nvPr/>
        </p:nvSpPr>
        <p:spPr bwMode="auto">
          <a:xfrm flipV="1">
            <a:off x="2743200" y="2057400"/>
            <a:ext cx="5181600" cy="457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3" name="Line 27"/>
          <p:cNvSpPr>
            <a:spLocks noChangeShapeType="1"/>
          </p:cNvSpPr>
          <p:nvPr/>
        </p:nvSpPr>
        <p:spPr bwMode="auto">
          <a:xfrm>
            <a:off x="2819400" y="1524000"/>
            <a:ext cx="5105400" cy="533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5" name="Text Box 47"/>
          <p:cNvSpPr txBox="1">
            <a:spLocks noChangeArrowheads="1"/>
          </p:cNvSpPr>
          <p:nvPr/>
        </p:nvSpPr>
        <p:spPr bwMode="auto">
          <a:xfrm>
            <a:off x="152400" y="4003675"/>
            <a:ext cx="8520113" cy="839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dirty="0">
                <a:solidFill>
                  <a:schemeClr val="bg1">
                    <a:lumMod val="75000"/>
                  </a:schemeClr>
                </a:solidFill>
              </a:rPr>
              <a:t>However, when we look at the behavior of the </a:t>
            </a:r>
            <a:r>
              <a:rPr lang="en-US" b="1" dirty="0">
                <a:solidFill>
                  <a:srgbClr val="0000FF"/>
                </a:solidFill>
              </a:rPr>
              <a:t>non</a:t>
            </a:r>
            <a:r>
              <a:rPr lang="en-US" dirty="0">
                <a:solidFill>
                  <a:srgbClr val="0000FF"/>
                </a:solidFill>
              </a:rPr>
              <a:t>-paraxial rays</a:t>
            </a:r>
            <a:r>
              <a:rPr lang="en-US" dirty="0">
                <a:solidFill>
                  <a:schemeClr val="bg1">
                    <a:lumMod val="75000"/>
                  </a:schemeClr>
                </a:solidFill>
              </a:rPr>
              <a:t>, we find they do</a:t>
            </a:r>
          </a:p>
          <a:p>
            <a:pPr eaLnBrk="1" hangingPunct="1">
              <a:lnSpc>
                <a:spcPct val="90000"/>
              </a:lnSpc>
              <a:defRPr/>
            </a:pPr>
            <a:r>
              <a:rPr lang="en-US" dirty="0">
                <a:solidFill>
                  <a:schemeClr val="bg1">
                    <a:lumMod val="75000"/>
                  </a:schemeClr>
                </a:solidFill>
              </a:rPr>
              <a:t>not focus at the same location as the paraxial rays; rather, because they </a:t>
            </a:r>
            <a:r>
              <a:rPr lang="en-US" dirty="0">
                <a:solidFill>
                  <a:srgbClr val="0000FF"/>
                </a:solidFill>
              </a:rPr>
              <a:t>are more</a:t>
            </a:r>
          </a:p>
          <a:p>
            <a:pPr eaLnBrk="1" hangingPunct="1">
              <a:lnSpc>
                <a:spcPct val="90000"/>
              </a:lnSpc>
              <a:defRPr/>
            </a:pPr>
            <a:r>
              <a:rPr lang="en-US" dirty="0">
                <a:solidFill>
                  <a:srgbClr val="0000FF"/>
                </a:solidFill>
              </a:rPr>
              <a:t>sharply refracted, they focus anterior to the paraxial focal point</a:t>
            </a:r>
            <a:r>
              <a:rPr lang="en-US" dirty="0">
                <a:solidFill>
                  <a:schemeClr val="bg1">
                    <a:lumMod val="75000"/>
                  </a:schemeClr>
                </a:solidFill>
              </a:rPr>
              <a:t>. </a:t>
            </a:r>
          </a:p>
        </p:txBody>
      </p:sp>
      <p:sp>
        <p:nvSpPr>
          <p:cNvPr id="45075" name="Text Box 49"/>
          <p:cNvSpPr txBox="1">
            <a:spLocks noChangeArrowheads="1"/>
          </p:cNvSpPr>
          <p:nvPr/>
        </p:nvSpPr>
        <p:spPr bwMode="auto">
          <a:xfrm>
            <a:off x="217488" y="1846263"/>
            <a:ext cx="62388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en-US" altLang="en-US" sz="1200"/>
              <a:t>Object</a:t>
            </a:r>
          </a:p>
          <a:p>
            <a:pPr algn="ctr" eaLnBrk="1" hangingPunct="1">
              <a:lnSpc>
                <a:spcPct val="80000"/>
              </a:lnSpc>
              <a:spcBef>
                <a:spcPct val="0"/>
              </a:spcBef>
              <a:buClrTx/>
              <a:buSzTx/>
              <a:buFontTx/>
              <a:buNone/>
            </a:pPr>
            <a:r>
              <a:rPr lang="en-US" altLang="en-US" sz="1200"/>
              <a:t>point</a:t>
            </a:r>
          </a:p>
        </p:txBody>
      </p:sp>
      <p:sp>
        <p:nvSpPr>
          <p:cNvPr id="45076" name="Line 52"/>
          <p:cNvSpPr>
            <a:spLocks noChangeShapeType="1"/>
          </p:cNvSpPr>
          <p:nvPr/>
        </p:nvSpPr>
        <p:spPr bwMode="auto">
          <a:xfrm>
            <a:off x="2971800" y="1143000"/>
            <a:ext cx="0" cy="1828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7" name="Text Box 56"/>
          <p:cNvSpPr txBox="1">
            <a:spLocks noChangeArrowheads="1"/>
          </p:cNvSpPr>
          <p:nvPr/>
        </p:nvSpPr>
        <p:spPr bwMode="auto">
          <a:xfrm>
            <a:off x="2286000" y="838200"/>
            <a:ext cx="129857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400"/>
              <a:t>Spherical lens</a:t>
            </a:r>
          </a:p>
        </p:txBody>
      </p:sp>
      <p:sp>
        <p:nvSpPr>
          <p:cNvPr id="13345" name="Text Box 13"/>
          <p:cNvSpPr txBox="1">
            <a:spLocks noChangeArrowheads="1"/>
          </p:cNvSpPr>
          <p:nvPr/>
        </p:nvSpPr>
        <p:spPr bwMode="auto">
          <a:xfrm>
            <a:off x="152400" y="3276600"/>
            <a:ext cx="8210550"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solidFill>
                  <a:schemeClr val="bg1">
                    <a:lumMod val="75000"/>
                  </a:schemeClr>
                </a:solidFill>
              </a:rPr>
              <a:t>If we deal only with the paraxial rays, we find their focus closely approximates a</a:t>
            </a:r>
          </a:p>
          <a:p>
            <a:pPr eaLnBrk="1" hangingPunct="1">
              <a:lnSpc>
                <a:spcPct val="90000"/>
              </a:lnSpc>
              <a:defRPr/>
            </a:pPr>
            <a:r>
              <a:rPr lang="en-US">
                <a:solidFill>
                  <a:schemeClr val="bg1">
                    <a:lumMod val="75000"/>
                  </a:schemeClr>
                </a:solidFill>
              </a:rPr>
              <a:t>perfect point, as predicted by first-order optics.</a:t>
            </a:r>
          </a:p>
        </p:txBody>
      </p:sp>
      <p:sp>
        <p:nvSpPr>
          <p:cNvPr id="45080" name="Text Box 33"/>
          <p:cNvSpPr txBox="1">
            <a:spLocks noChangeArrowheads="1"/>
          </p:cNvSpPr>
          <p:nvPr/>
        </p:nvSpPr>
        <p:spPr bwMode="auto">
          <a:xfrm>
            <a:off x="839788" y="4843463"/>
            <a:ext cx="7466012" cy="1938337"/>
          </a:xfrm>
          <a:prstGeom prst="rect">
            <a:avLst/>
          </a:prstGeom>
          <a:solidFill>
            <a:srgbClr val="CCFFCC"/>
          </a:solidFill>
          <a:ln>
            <a:noFill/>
          </a:ln>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500" i="1" dirty="0">
                <a:solidFill>
                  <a:srgbClr val="0000FF"/>
                </a:solidFill>
              </a:rPr>
              <a:t>Why are nonparaxial rays refracted more than paraxial rays on a spherical lens? </a:t>
            </a:r>
          </a:p>
          <a:p>
            <a:pPr eaLnBrk="1" hangingPunct="1">
              <a:spcBef>
                <a:spcPct val="0"/>
              </a:spcBef>
              <a:buClrTx/>
              <a:buSzTx/>
              <a:buFontTx/>
              <a:buNone/>
            </a:pPr>
            <a:r>
              <a:rPr lang="en-US" altLang="en-US" sz="1500" dirty="0">
                <a:solidFill>
                  <a:srgbClr val="0000FF"/>
                </a:solidFill>
              </a:rPr>
              <a:t>Snell’s Law states that the angle of refraction is a function of the angle of incidence. For paraxial rays, the angle of incidence is determined solely by the radius-of-curvature of the lens. </a:t>
            </a:r>
            <a:r>
              <a:rPr lang="en-US" altLang="en-US" sz="1500" dirty="0"/>
              <a:t>However, the angle-of-incidence for </a:t>
            </a:r>
            <a:r>
              <a:rPr lang="en-US" altLang="en-US" sz="1500" b="1" dirty="0"/>
              <a:t>non</a:t>
            </a:r>
            <a:r>
              <a:rPr lang="en-US" altLang="en-US" sz="1500" dirty="0"/>
              <a:t>-paraxial rays is a function of both the radius of curvature </a:t>
            </a:r>
            <a:r>
              <a:rPr lang="en-US" altLang="en-US" sz="1500" b="1" i="1" dirty="0"/>
              <a:t>and</a:t>
            </a:r>
            <a:r>
              <a:rPr lang="en-US" altLang="en-US" sz="1500" dirty="0"/>
              <a:t> the fact that the surface of the lens becomes more and more oblique (relative to the path of the light) as you move away from the lens axis; </a:t>
            </a:r>
            <a:r>
              <a:rPr lang="en-US" altLang="en-US" sz="1500" dirty="0" err="1"/>
              <a:t>ie</a:t>
            </a:r>
            <a:r>
              <a:rPr lang="en-US" altLang="en-US" sz="1500" dirty="0"/>
              <a:t>, the lens periphery ‘turns away’ from the incoming light, thereby increasing the angle of incidence in a way unrelated to the radius of curvature.</a:t>
            </a:r>
          </a:p>
        </p:txBody>
      </p:sp>
      <p:sp>
        <p:nvSpPr>
          <p:cNvPr id="45081"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160598-6A86-4040-AA02-F50375CEFD1F}" type="slidenum">
              <a:rPr lang="en-US" altLang="en-US" smtClean="0"/>
              <a:pPr/>
              <a:t>64</a:t>
            </a:fld>
            <a:endParaRPr lang="en-US" altLang="en-US"/>
          </a:p>
        </p:txBody>
      </p:sp>
      <p:sp>
        <p:nvSpPr>
          <p:cNvPr id="45082" name="Text Box 54"/>
          <p:cNvSpPr txBox="1">
            <a:spLocks noChangeArrowheads="1"/>
          </p:cNvSpPr>
          <p:nvPr/>
        </p:nvSpPr>
        <p:spPr bwMode="auto">
          <a:xfrm>
            <a:off x="3352800" y="1752600"/>
            <a:ext cx="671513"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Lens axis</a:t>
            </a:r>
          </a:p>
        </p:txBody>
      </p:sp>
      <p:sp>
        <p:nvSpPr>
          <p:cNvPr id="45083" name="Line 55"/>
          <p:cNvSpPr>
            <a:spLocks noChangeShapeType="1"/>
          </p:cNvSpPr>
          <p:nvPr/>
        </p:nvSpPr>
        <p:spPr bwMode="auto">
          <a:xfrm flipH="1">
            <a:off x="3048000" y="1905000"/>
            <a:ext cx="381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4" name="Text Box 54"/>
          <p:cNvSpPr txBox="1">
            <a:spLocks noChangeArrowheads="1"/>
          </p:cNvSpPr>
          <p:nvPr/>
        </p:nvSpPr>
        <p:spPr bwMode="auto">
          <a:xfrm>
            <a:off x="5397500" y="1384300"/>
            <a:ext cx="10668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Nonparaxial rays</a:t>
            </a:r>
          </a:p>
        </p:txBody>
      </p:sp>
      <p:sp>
        <p:nvSpPr>
          <p:cNvPr id="45085" name="Line 55"/>
          <p:cNvSpPr>
            <a:spLocks noChangeShapeType="1"/>
          </p:cNvSpPr>
          <p:nvPr/>
        </p:nvSpPr>
        <p:spPr bwMode="auto">
          <a:xfrm flipH="1">
            <a:off x="5105400" y="1536700"/>
            <a:ext cx="3683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6" name="Line 55"/>
          <p:cNvSpPr>
            <a:spLocks noChangeShapeType="1"/>
          </p:cNvSpPr>
          <p:nvPr/>
        </p:nvSpPr>
        <p:spPr bwMode="auto">
          <a:xfrm flipH="1">
            <a:off x="5118100" y="1536700"/>
            <a:ext cx="35560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7" name="Text Box 54"/>
          <p:cNvSpPr txBox="1">
            <a:spLocks noChangeArrowheads="1"/>
          </p:cNvSpPr>
          <p:nvPr/>
        </p:nvSpPr>
        <p:spPr bwMode="auto">
          <a:xfrm>
            <a:off x="5397500" y="2451100"/>
            <a:ext cx="10668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Nonparaxial rays</a:t>
            </a:r>
          </a:p>
        </p:txBody>
      </p:sp>
      <p:sp>
        <p:nvSpPr>
          <p:cNvPr id="45088" name="Line 55"/>
          <p:cNvSpPr>
            <a:spLocks noChangeShapeType="1"/>
          </p:cNvSpPr>
          <p:nvPr/>
        </p:nvSpPr>
        <p:spPr bwMode="auto">
          <a:xfrm flipH="1" flipV="1">
            <a:off x="5181600" y="2349500"/>
            <a:ext cx="292100" cy="1651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9" name="Line 55"/>
          <p:cNvSpPr>
            <a:spLocks noChangeShapeType="1"/>
          </p:cNvSpPr>
          <p:nvPr/>
        </p:nvSpPr>
        <p:spPr bwMode="auto">
          <a:xfrm flipH="1">
            <a:off x="5105400" y="2514600"/>
            <a:ext cx="3683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Text Box 54"/>
          <p:cNvSpPr txBox="1">
            <a:spLocks noChangeArrowheads="1"/>
          </p:cNvSpPr>
          <p:nvPr/>
        </p:nvSpPr>
        <p:spPr bwMode="auto">
          <a:xfrm>
            <a:off x="4406900" y="1752600"/>
            <a:ext cx="8509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defRPr/>
            </a:pPr>
            <a:r>
              <a:rPr lang="en-US" altLang="en-US" sz="900" i="1" dirty="0">
                <a:solidFill>
                  <a:schemeClr val="bg1">
                    <a:lumMod val="75000"/>
                  </a:schemeClr>
                </a:solidFill>
              </a:rPr>
              <a:t>Paraxial rays</a:t>
            </a:r>
          </a:p>
        </p:txBody>
      </p:sp>
      <p:sp>
        <p:nvSpPr>
          <p:cNvPr id="41" name="Line 55"/>
          <p:cNvSpPr>
            <a:spLocks noChangeShapeType="1"/>
          </p:cNvSpPr>
          <p:nvPr/>
        </p:nvSpPr>
        <p:spPr bwMode="auto">
          <a:xfrm flipH="1">
            <a:off x="4114800" y="1905000"/>
            <a:ext cx="368300" cy="7620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42" name="Line 55"/>
          <p:cNvSpPr>
            <a:spLocks noChangeShapeType="1"/>
          </p:cNvSpPr>
          <p:nvPr/>
        </p:nvSpPr>
        <p:spPr bwMode="auto">
          <a:xfrm flipH="1">
            <a:off x="4127500" y="1905000"/>
            <a:ext cx="355600" cy="21590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37"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Tree>
    <p:extLst>
      <p:ext uri="{BB962C8B-B14F-4D97-AF65-F5344CB8AC3E}">
        <p14:creationId xmlns:p14="http://schemas.microsoft.com/office/powerpoint/2010/main" val="58121983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Oval 2"/>
          <p:cNvSpPr>
            <a:spLocks noChangeArrowheads="1"/>
          </p:cNvSpPr>
          <p:nvPr/>
        </p:nvSpPr>
        <p:spPr bwMode="auto">
          <a:xfrm>
            <a:off x="2743200" y="1066800"/>
            <a:ext cx="685800" cy="19812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6083" name="Rectangle 51"/>
          <p:cNvSpPr>
            <a:spLocks noChangeArrowheads="1"/>
          </p:cNvSpPr>
          <p:nvPr/>
        </p:nvSpPr>
        <p:spPr bwMode="auto">
          <a:xfrm>
            <a:off x="2971800" y="914400"/>
            <a:ext cx="533400" cy="228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a:p>
        </p:txBody>
      </p:sp>
      <p:sp>
        <p:nvSpPr>
          <p:cNvPr id="46084" name="Line 3"/>
          <p:cNvSpPr>
            <a:spLocks noChangeShapeType="1"/>
          </p:cNvSpPr>
          <p:nvPr/>
        </p:nvSpPr>
        <p:spPr bwMode="auto">
          <a:xfrm>
            <a:off x="2743200" y="2057400"/>
            <a:ext cx="5562600" cy="0"/>
          </a:xfrm>
          <a:prstGeom prst="line">
            <a:avLst/>
          </a:prstGeom>
          <a:noFill/>
          <a:ln w="9525">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5" name="Line 4"/>
          <p:cNvSpPr>
            <a:spLocks noChangeShapeType="1"/>
          </p:cNvSpPr>
          <p:nvPr/>
        </p:nvSpPr>
        <p:spPr bwMode="auto">
          <a:xfrm flipV="1">
            <a:off x="838200" y="1981200"/>
            <a:ext cx="19050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6" name="Line 5"/>
          <p:cNvSpPr>
            <a:spLocks noChangeShapeType="1"/>
          </p:cNvSpPr>
          <p:nvPr/>
        </p:nvSpPr>
        <p:spPr bwMode="auto">
          <a:xfrm>
            <a:off x="838200" y="2057400"/>
            <a:ext cx="19050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7" name="Line 6"/>
          <p:cNvSpPr>
            <a:spLocks noChangeShapeType="1"/>
          </p:cNvSpPr>
          <p:nvPr/>
        </p:nvSpPr>
        <p:spPr bwMode="auto">
          <a:xfrm flipV="1">
            <a:off x="2743200" y="2057400"/>
            <a:ext cx="55626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8" name="Line 7"/>
          <p:cNvSpPr>
            <a:spLocks noChangeShapeType="1"/>
          </p:cNvSpPr>
          <p:nvPr/>
        </p:nvSpPr>
        <p:spPr bwMode="auto">
          <a:xfrm>
            <a:off x="2743200" y="1981200"/>
            <a:ext cx="55626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9" name="Line 10"/>
          <p:cNvSpPr>
            <a:spLocks noChangeShapeType="1"/>
          </p:cNvSpPr>
          <p:nvPr/>
        </p:nvSpPr>
        <p:spPr bwMode="auto">
          <a:xfrm>
            <a:off x="990600" y="2057400"/>
            <a:ext cx="1752600" cy="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0" name="Line 20"/>
          <p:cNvSpPr>
            <a:spLocks noChangeShapeType="1"/>
          </p:cNvSpPr>
          <p:nvPr/>
        </p:nvSpPr>
        <p:spPr bwMode="auto">
          <a:xfrm flipV="1">
            <a:off x="838200" y="1143000"/>
            <a:ext cx="2133600" cy="914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1" name="Line 21"/>
          <p:cNvSpPr>
            <a:spLocks noChangeShapeType="1"/>
          </p:cNvSpPr>
          <p:nvPr/>
        </p:nvSpPr>
        <p:spPr bwMode="auto">
          <a:xfrm>
            <a:off x="838200" y="2057400"/>
            <a:ext cx="2057400" cy="838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2" name="Line 22"/>
          <p:cNvSpPr>
            <a:spLocks noChangeShapeType="1"/>
          </p:cNvSpPr>
          <p:nvPr/>
        </p:nvSpPr>
        <p:spPr bwMode="auto">
          <a:xfrm>
            <a:off x="2971800" y="1143000"/>
            <a:ext cx="4343400" cy="914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3" name="Line 23"/>
          <p:cNvSpPr>
            <a:spLocks noChangeShapeType="1"/>
          </p:cNvSpPr>
          <p:nvPr/>
        </p:nvSpPr>
        <p:spPr bwMode="auto">
          <a:xfrm flipV="1">
            <a:off x="2895600" y="2057400"/>
            <a:ext cx="4419600" cy="838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4" name="Line 24"/>
          <p:cNvSpPr>
            <a:spLocks noChangeShapeType="1"/>
          </p:cNvSpPr>
          <p:nvPr/>
        </p:nvSpPr>
        <p:spPr bwMode="auto">
          <a:xfrm flipV="1">
            <a:off x="838200" y="1524000"/>
            <a:ext cx="1981200" cy="533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5" name="Line 25"/>
          <p:cNvSpPr>
            <a:spLocks noChangeShapeType="1"/>
          </p:cNvSpPr>
          <p:nvPr/>
        </p:nvSpPr>
        <p:spPr bwMode="auto">
          <a:xfrm>
            <a:off x="838200" y="2057400"/>
            <a:ext cx="1905000" cy="457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6" name="Line 26"/>
          <p:cNvSpPr>
            <a:spLocks noChangeShapeType="1"/>
          </p:cNvSpPr>
          <p:nvPr/>
        </p:nvSpPr>
        <p:spPr bwMode="auto">
          <a:xfrm flipV="1">
            <a:off x="2743200" y="2057400"/>
            <a:ext cx="5181600" cy="457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7" name="Line 27"/>
          <p:cNvSpPr>
            <a:spLocks noChangeShapeType="1"/>
          </p:cNvSpPr>
          <p:nvPr/>
        </p:nvSpPr>
        <p:spPr bwMode="auto">
          <a:xfrm>
            <a:off x="2819400" y="1524000"/>
            <a:ext cx="5105400" cy="533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8" name="Line 32"/>
          <p:cNvSpPr>
            <a:spLocks noChangeShapeType="1"/>
          </p:cNvSpPr>
          <p:nvPr/>
        </p:nvSpPr>
        <p:spPr bwMode="auto">
          <a:xfrm>
            <a:off x="7315200" y="2057400"/>
            <a:ext cx="990600" cy="2286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9" name="Line 33"/>
          <p:cNvSpPr>
            <a:spLocks noChangeShapeType="1"/>
          </p:cNvSpPr>
          <p:nvPr/>
        </p:nvSpPr>
        <p:spPr bwMode="auto">
          <a:xfrm flipV="1">
            <a:off x="7315200" y="1828800"/>
            <a:ext cx="990600" cy="2286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0" name="Oval 38"/>
          <p:cNvSpPr>
            <a:spLocks noChangeArrowheads="1"/>
          </p:cNvSpPr>
          <p:nvPr/>
        </p:nvSpPr>
        <p:spPr bwMode="auto">
          <a:xfrm>
            <a:off x="8229600" y="1828800"/>
            <a:ext cx="152400" cy="457200"/>
          </a:xfrm>
          <a:prstGeom prst="ellipse">
            <a:avLst/>
          </a:prstGeom>
          <a:solidFill>
            <a:srgbClr val="B2B2B2"/>
          </a:solidFill>
          <a:ln w="9525">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6101" name="Oval 39"/>
          <p:cNvSpPr>
            <a:spLocks noChangeArrowheads="1"/>
          </p:cNvSpPr>
          <p:nvPr/>
        </p:nvSpPr>
        <p:spPr bwMode="auto">
          <a:xfrm>
            <a:off x="8229600" y="1905000"/>
            <a:ext cx="152400" cy="304800"/>
          </a:xfrm>
          <a:prstGeom prst="ellipse">
            <a:avLst/>
          </a:prstGeom>
          <a:solidFill>
            <a:srgbClr val="DDDDDD"/>
          </a:solidFill>
          <a:ln w="9525">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6102" name="Oval 37"/>
          <p:cNvSpPr>
            <a:spLocks noChangeArrowheads="1"/>
          </p:cNvSpPr>
          <p:nvPr/>
        </p:nvSpPr>
        <p:spPr bwMode="auto">
          <a:xfrm>
            <a:off x="8229600" y="1981200"/>
            <a:ext cx="152400" cy="152400"/>
          </a:xfrm>
          <a:prstGeom prst="ellipse">
            <a:avLst/>
          </a:prstGeom>
          <a:solidFill>
            <a:schemeClr val="tx1"/>
          </a:solidFill>
          <a:ln w="9525">
            <a:solidFill>
              <a:srgbClr val="B2B2B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6103" name="Line 35"/>
          <p:cNvSpPr>
            <a:spLocks noChangeShapeType="1"/>
          </p:cNvSpPr>
          <p:nvPr/>
        </p:nvSpPr>
        <p:spPr bwMode="auto">
          <a:xfrm flipV="1">
            <a:off x="7924800" y="1981200"/>
            <a:ext cx="381000" cy="76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4" name="Line 36"/>
          <p:cNvSpPr>
            <a:spLocks noChangeShapeType="1"/>
          </p:cNvSpPr>
          <p:nvPr/>
        </p:nvSpPr>
        <p:spPr bwMode="auto">
          <a:xfrm>
            <a:off x="7924800" y="2057400"/>
            <a:ext cx="381000" cy="76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3" name="Text Box 47"/>
          <p:cNvSpPr txBox="1">
            <a:spLocks noChangeArrowheads="1"/>
          </p:cNvSpPr>
          <p:nvPr/>
        </p:nvSpPr>
        <p:spPr bwMode="auto">
          <a:xfrm>
            <a:off x="152400" y="4003675"/>
            <a:ext cx="8883650" cy="133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dirty="0">
                <a:solidFill>
                  <a:schemeClr val="bg1">
                    <a:lumMod val="75000"/>
                  </a:schemeClr>
                </a:solidFill>
              </a:rPr>
              <a:t>However, when we look at the behavior of the </a:t>
            </a:r>
            <a:r>
              <a:rPr lang="en-US" b="1" dirty="0">
                <a:solidFill>
                  <a:schemeClr val="bg1">
                    <a:lumMod val="75000"/>
                  </a:schemeClr>
                </a:solidFill>
              </a:rPr>
              <a:t>non</a:t>
            </a:r>
            <a:r>
              <a:rPr lang="en-US" dirty="0">
                <a:solidFill>
                  <a:schemeClr val="bg1">
                    <a:lumMod val="75000"/>
                  </a:schemeClr>
                </a:solidFill>
              </a:rPr>
              <a:t>-paraxial rays, we find they do</a:t>
            </a:r>
          </a:p>
          <a:p>
            <a:pPr eaLnBrk="1" hangingPunct="1">
              <a:lnSpc>
                <a:spcPct val="90000"/>
              </a:lnSpc>
              <a:defRPr/>
            </a:pPr>
            <a:r>
              <a:rPr lang="en-US" dirty="0">
                <a:solidFill>
                  <a:schemeClr val="bg1">
                    <a:lumMod val="75000"/>
                  </a:schemeClr>
                </a:solidFill>
              </a:rPr>
              <a:t>not focus at the same location as the paraxial rays; rather, because they are more</a:t>
            </a:r>
          </a:p>
          <a:p>
            <a:pPr eaLnBrk="1" hangingPunct="1">
              <a:lnSpc>
                <a:spcPct val="90000"/>
              </a:lnSpc>
              <a:defRPr/>
            </a:pPr>
            <a:r>
              <a:rPr lang="en-US" dirty="0">
                <a:solidFill>
                  <a:schemeClr val="bg1">
                    <a:lumMod val="75000"/>
                  </a:schemeClr>
                </a:solidFill>
              </a:rPr>
              <a:t>sharply refracted, they focus anterior to the paraxial focal point. </a:t>
            </a:r>
            <a:r>
              <a:rPr lang="en-US" dirty="0">
                <a:solidFill>
                  <a:srgbClr val="0000FF"/>
                </a:solidFill>
              </a:rPr>
              <a:t>By the time these rays</a:t>
            </a:r>
          </a:p>
          <a:p>
            <a:pPr eaLnBrk="1" hangingPunct="1">
              <a:lnSpc>
                <a:spcPct val="90000"/>
              </a:lnSpc>
              <a:defRPr/>
            </a:pPr>
            <a:r>
              <a:rPr lang="en-US" dirty="0">
                <a:solidFill>
                  <a:srgbClr val="0000FF"/>
                </a:solidFill>
              </a:rPr>
              <a:t>reach the focal plane for the paraxial rays, they are diverging. Thus, they contribute</a:t>
            </a:r>
          </a:p>
          <a:p>
            <a:pPr eaLnBrk="1" hangingPunct="1">
              <a:lnSpc>
                <a:spcPct val="90000"/>
              </a:lnSpc>
              <a:defRPr/>
            </a:pPr>
            <a:r>
              <a:rPr lang="en-US" dirty="0">
                <a:solidFill>
                  <a:srgbClr val="0000FF"/>
                </a:solidFill>
              </a:rPr>
              <a:t>not to a focal </a:t>
            </a:r>
            <a:r>
              <a:rPr lang="en-US" b="1" dirty="0">
                <a:solidFill>
                  <a:srgbClr val="0000FF"/>
                </a:solidFill>
              </a:rPr>
              <a:t>point</a:t>
            </a:r>
            <a:r>
              <a:rPr lang="en-US" dirty="0">
                <a:solidFill>
                  <a:srgbClr val="0000FF"/>
                </a:solidFill>
              </a:rPr>
              <a:t>, but rather to a somewhat defocused area called a </a:t>
            </a:r>
            <a:r>
              <a:rPr lang="en-US" i="1" dirty="0">
                <a:solidFill>
                  <a:srgbClr val="0000FF"/>
                </a:solidFill>
              </a:rPr>
              <a:t>blur circle</a:t>
            </a:r>
            <a:r>
              <a:rPr lang="en-US" dirty="0">
                <a:solidFill>
                  <a:srgbClr val="0000FF"/>
                </a:solidFill>
              </a:rPr>
              <a:t>.</a:t>
            </a:r>
          </a:p>
        </p:txBody>
      </p:sp>
      <p:sp>
        <p:nvSpPr>
          <p:cNvPr id="46106" name="Text Box 49"/>
          <p:cNvSpPr txBox="1">
            <a:spLocks noChangeArrowheads="1"/>
          </p:cNvSpPr>
          <p:nvPr/>
        </p:nvSpPr>
        <p:spPr bwMode="auto">
          <a:xfrm>
            <a:off x="217488" y="1846263"/>
            <a:ext cx="62388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en-US" altLang="en-US" sz="1200"/>
              <a:t>Object</a:t>
            </a:r>
          </a:p>
          <a:p>
            <a:pPr algn="ctr" eaLnBrk="1" hangingPunct="1">
              <a:lnSpc>
                <a:spcPct val="80000"/>
              </a:lnSpc>
              <a:spcBef>
                <a:spcPct val="0"/>
              </a:spcBef>
              <a:buClrTx/>
              <a:buSzTx/>
              <a:buFontTx/>
              <a:buNone/>
            </a:pPr>
            <a:r>
              <a:rPr lang="en-US" altLang="en-US" sz="1200"/>
              <a:t>point</a:t>
            </a:r>
          </a:p>
        </p:txBody>
      </p:sp>
      <p:sp>
        <p:nvSpPr>
          <p:cNvPr id="46107" name="Line 52"/>
          <p:cNvSpPr>
            <a:spLocks noChangeShapeType="1"/>
          </p:cNvSpPr>
          <p:nvPr/>
        </p:nvSpPr>
        <p:spPr bwMode="auto">
          <a:xfrm>
            <a:off x="2971800" y="1143000"/>
            <a:ext cx="0" cy="1828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8" name="Text Box 56"/>
          <p:cNvSpPr txBox="1">
            <a:spLocks noChangeArrowheads="1"/>
          </p:cNvSpPr>
          <p:nvPr/>
        </p:nvSpPr>
        <p:spPr bwMode="auto">
          <a:xfrm>
            <a:off x="2286000" y="838200"/>
            <a:ext cx="129857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400"/>
              <a:t>Spherical lens</a:t>
            </a:r>
          </a:p>
        </p:txBody>
      </p:sp>
      <p:sp>
        <p:nvSpPr>
          <p:cNvPr id="12321" name="Text Box 13"/>
          <p:cNvSpPr txBox="1">
            <a:spLocks noChangeArrowheads="1"/>
          </p:cNvSpPr>
          <p:nvPr/>
        </p:nvSpPr>
        <p:spPr bwMode="auto">
          <a:xfrm>
            <a:off x="152400" y="3276600"/>
            <a:ext cx="8210550"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solidFill>
                  <a:schemeClr val="bg1">
                    <a:lumMod val="75000"/>
                  </a:schemeClr>
                </a:solidFill>
              </a:rPr>
              <a:t>If we deal only with the paraxial rays, we find their focus closely approximates a</a:t>
            </a:r>
          </a:p>
          <a:p>
            <a:pPr eaLnBrk="1" hangingPunct="1">
              <a:lnSpc>
                <a:spcPct val="90000"/>
              </a:lnSpc>
              <a:defRPr/>
            </a:pPr>
            <a:r>
              <a:rPr lang="en-US">
                <a:solidFill>
                  <a:schemeClr val="bg1">
                    <a:lumMod val="75000"/>
                  </a:schemeClr>
                </a:solidFill>
              </a:rPr>
              <a:t>perfect point, as predicted by first-order optics.</a:t>
            </a:r>
          </a:p>
        </p:txBody>
      </p:sp>
      <p:sp>
        <p:nvSpPr>
          <p:cNvPr id="46111"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E8C60A9-E15A-4693-8EBB-6D70919D793F}" type="slidenum">
              <a:rPr lang="en-US" altLang="en-US" smtClean="0"/>
              <a:pPr/>
              <a:t>65</a:t>
            </a:fld>
            <a:endParaRPr lang="en-US" altLang="en-US"/>
          </a:p>
        </p:txBody>
      </p:sp>
      <p:sp>
        <p:nvSpPr>
          <p:cNvPr id="46112" name="Text Box 50"/>
          <p:cNvSpPr txBox="1">
            <a:spLocks noChangeArrowheads="1"/>
          </p:cNvSpPr>
          <p:nvPr/>
        </p:nvSpPr>
        <p:spPr bwMode="auto">
          <a:xfrm>
            <a:off x="7848600" y="2359025"/>
            <a:ext cx="942975"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en-US" altLang="en-US" sz="1200"/>
              <a:t>Image</a:t>
            </a:r>
          </a:p>
          <a:p>
            <a:pPr algn="ctr" eaLnBrk="1" hangingPunct="1">
              <a:lnSpc>
                <a:spcPct val="80000"/>
              </a:lnSpc>
              <a:spcBef>
                <a:spcPct val="0"/>
              </a:spcBef>
              <a:buClrTx/>
              <a:buSzTx/>
              <a:buFontTx/>
              <a:buNone/>
            </a:pPr>
            <a:r>
              <a:rPr lang="en-US" altLang="en-US" sz="1200" i="1"/>
              <a:t>(blur circle)</a:t>
            </a:r>
          </a:p>
        </p:txBody>
      </p:sp>
      <p:sp>
        <p:nvSpPr>
          <p:cNvPr id="46113" name="Text Box 54"/>
          <p:cNvSpPr txBox="1">
            <a:spLocks noChangeArrowheads="1"/>
          </p:cNvSpPr>
          <p:nvPr/>
        </p:nvSpPr>
        <p:spPr bwMode="auto">
          <a:xfrm>
            <a:off x="3352800" y="1752600"/>
            <a:ext cx="671513"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Lens axis</a:t>
            </a:r>
          </a:p>
        </p:txBody>
      </p:sp>
      <p:sp>
        <p:nvSpPr>
          <p:cNvPr id="46114" name="Line 55"/>
          <p:cNvSpPr>
            <a:spLocks noChangeShapeType="1"/>
          </p:cNvSpPr>
          <p:nvPr/>
        </p:nvSpPr>
        <p:spPr bwMode="auto">
          <a:xfrm flipH="1">
            <a:off x="3048000" y="1905000"/>
            <a:ext cx="381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5" name="Text Box 54"/>
          <p:cNvSpPr txBox="1">
            <a:spLocks noChangeArrowheads="1"/>
          </p:cNvSpPr>
          <p:nvPr/>
        </p:nvSpPr>
        <p:spPr bwMode="auto">
          <a:xfrm>
            <a:off x="5397500" y="1384300"/>
            <a:ext cx="10668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Nonparaxial rays</a:t>
            </a:r>
          </a:p>
        </p:txBody>
      </p:sp>
      <p:sp>
        <p:nvSpPr>
          <p:cNvPr id="46116" name="Line 55"/>
          <p:cNvSpPr>
            <a:spLocks noChangeShapeType="1"/>
          </p:cNvSpPr>
          <p:nvPr/>
        </p:nvSpPr>
        <p:spPr bwMode="auto">
          <a:xfrm flipH="1">
            <a:off x="5105400" y="1536700"/>
            <a:ext cx="3683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7" name="Line 55"/>
          <p:cNvSpPr>
            <a:spLocks noChangeShapeType="1"/>
          </p:cNvSpPr>
          <p:nvPr/>
        </p:nvSpPr>
        <p:spPr bwMode="auto">
          <a:xfrm flipH="1">
            <a:off x="5118100" y="1536700"/>
            <a:ext cx="35560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8" name="Text Box 54"/>
          <p:cNvSpPr txBox="1">
            <a:spLocks noChangeArrowheads="1"/>
          </p:cNvSpPr>
          <p:nvPr/>
        </p:nvSpPr>
        <p:spPr bwMode="auto">
          <a:xfrm>
            <a:off x="5397500" y="2451100"/>
            <a:ext cx="10668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Nonparaxial rays</a:t>
            </a:r>
          </a:p>
        </p:txBody>
      </p:sp>
      <p:sp>
        <p:nvSpPr>
          <p:cNvPr id="46119" name="Line 55"/>
          <p:cNvSpPr>
            <a:spLocks noChangeShapeType="1"/>
          </p:cNvSpPr>
          <p:nvPr/>
        </p:nvSpPr>
        <p:spPr bwMode="auto">
          <a:xfrm flipH="1" flipV="1">
            <a:off x="5181600" y="2349500"/>
            <a:ext cx="292100" cy="1651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20" name="Line 55"/>
          <p:cNvSpPr>
            <a:spLocks noChangeShapeType="1"/>
          </p:cNvSpPr>
          <p:nvPr/>
        </p:nvSpPr>
        <p:spPr bwMode="auto">
          <a:xfrm flipH="1">
            <a:off x="5105400" y="2514600"/>
            <a:ext cx="3683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Text Box 54"/>
          <p:cNvSpPr txBox="1">
            <a:spLocks noChangeArrowheads="1"/>
          </p:cNvSpPr>
          <p:nvPr/>
        </p:nvSpPr>
        <p:spPr bwMode="auto">
          <a:xfrm>
            <a:off x="4406900" y="1752600"/>
            <a:ext cx="8509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defRPr/>
            </a:pPr>
            <a:r>
              <a:rPr lang="en-US" altLang="en-US" sz="900" i="1" dirty="0">
                <a:solidFill>
                  <a:schemeClr val="bg1">
                    <a:lumMod val="75000"/>
                  </a:schemeClr>
                </a:solidFill>
              </a:rPr>
              <a:t>Paraxial rays</a:t>
            </a:r>
          </a:p>
        </p:txBody>
      </p:sp>
      <p:sp>
        <p:nvSpPr>
          <p:cNvPr id="48" name="Line 55"/>
          <p:cNvSpPr>
            <a:spLocks noChangeShapeType="1"/>
          </p:cNvSpPr>
          <p:nvPr/>
        </p:nvSpPr>
        <p:spPr bwMode="auto">
          <a:xfrm flipH="1">
            <a:off x="4114800" y="1905000"/>
            <a:ext cx="368300" cy="7620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49" name="Line 55"/>
          <p:cNvSpPr>
            <a:spLocks noChangeShapeType="1"/>
          </p:cNvSpPr>
          <p:nvPr/>
        </p:nvSpPr>
        <p:spPr bwMode="auto">
          <a:xfrm flipH="1">
            <a:off x="4127500" y="1905000"/>
            <a:ext cx="355600" cy="21590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44"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Tree>
    <p:extLst>
      <p:ext uri="{BB962C8B-B14F-4D97-AF65-F5344CB8AC3E}">
        <p14:creationId xmlns:p14="http://schemas.microsoft.com/office/powerpoint/2010/main" val="27822333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Oval 2"/>
          <p:cNvSpPr>
            <a:spLocks noChangeArrowheads="1"/>
          </p:cNvSpPr>
          <p:nvPr/>
        </p:nvSpPr>
        <p:spPr bwMode="auto">
          <a:xfrm>
            <a:off x="2743200" y="1066800"/>
            <a:ext cx="685800" cy="19812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7107" name="Rectangle 51"/>
          <p:cNvSpPr>
            <a:spLocks noChangeArrowheads="1"/>
          </p:cNvSpPr>
          <p:nvPr/>
        </p:nvSpPr>
        <p:spPr bwMode="auto">
          <a:xfrm>
            <a:off x="2971800" y="914400"/>
            <a:ext cx="533400" cy="228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a:p>
        </p:txBody>
      </p:sp>
      <p:sp>
        <p:nvSpPr>
          <p:cNvPr id="47108" name="Line 3"/>
          <p:cNvSpPr>
            <a:spLocks noChangeShapeType="1"/>
          </p:cNvSpPr>
          <p:nvPr/>
        </p:nvSpPr>
        <p:spPr bwMode="auto">
          <a:xfrm>
            <a:off x="2743200" y="2057400"/>
            <a:ext cx="5562600" cy="0"/>
          </a:xfrm>
          <a:prstGeom prst="line">
            <a:avLst/>
          </a:prstGeom>
          <a:noFill/>
          <a:ln w="9525">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09" name="Line 4"/>
          <p:cNvSpPr>
            <a:spLocks noChangeShapeType="1"/>
          </p:cNvSpPr>
          <p:nvPr/>
        </p:nvSpPr>
        <p:spPr bwMode="auto">
          <a:xfrm flipV="1">
            <a:off x="838200" y="1981200"/>
            <a:ext cx="19050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0" name="Line 5"/>
          <p:cNvSpPr>
            <a:spLocks noChangeShapeType="1"/>
          </p:cNvSpPr>
          <p:nvPr/>
        </p:nvSpPr>
        <p:spPr bwMode="auto">
          <a:xfrm>
            <a:off x="838200" y="2057400"/>
            <a:ext cx="19050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1" name="Line 6"/>
          <p:cNvSpPr>
            <a:spLocks noChangeShapeType="1"/>
          </p:cNvSpPr>
          <p:nvPr/>
        </p:nvSpPr>
        <p:spPr bwMode="auto">
          <a:xfrm flipV="1">
            <a:off x="2743200" y="2057400"/>
            <a:ext cx="55626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2" name="Line 7"/>
          <p:cNvSpPr>
            <a:spLocks noChangeShapeType="1"/>
          </p:cNvSpPr>
          <p:nvPr/>
        </p:nvSpPr>
        <p:spPr bwMode="auto">
          <a:xfrm>
            <a:off x="2743200" y="1981200"/>
            <a:ext cx="55626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3" name="Line 10"/>
          <p:cNvSpPr>
            <a:spLocks noChangeShapeType="1"/>
          </p:cNvSpPr>
          <p:nvPr/>
        </p:nvSpPr>
        <p:spPr bwMode="auto">
          <a:xfrm>
            <a:off x="990600" y="2057400"/>
            <a:ext cx="1752600" cy="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4" name="Line 20"/>
          <p:cNvSpPr>
            <a:spLocks noChangeShapeType="1"/>
          </p:cNvSpPr>
          <p:nvPr/>
        </p:nvSpPr>
        <p:spPr bwMode="auto">
          <a:xfrm flipV="1">
            <a:off x="838200" y="1143000"/>
            <a:ext cx="2133600" cy="914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5" name="Line 21"/>
          <p:cNvSpPr>
            <a:spLocks noChangeShapeType="1"/>
          </p:cNvSpPr>
          <p:nvPr/>
        </p:nvSpPr>
        <p:spPr bwMode="auto">
          <a:xfrm>
            <a:off x="838200" y="2057400"/>
            <a:ext cx="2057400" cy="838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6" name="Line 22"/>
          <p:cNvSpPr>
            <a:spLocks noChangeShapeType="1"/>
          </p:cNvSpPr>
          <p:nvPr/>
        </p:nvSpPr>
        <p:spPr bwMode="auto">
          <a:xfrm>
            <a:off x="2971800" y="1143000"/>
            <a:ext cx="4343400" cy="914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7" name="Line 23"/>
          <p:cNvSpPr>
            <a:spLocks noChangeShapeType="1"/>
          </p:cNvSpPr>
          <p:nvPr/>
        </p:nvSpPr>
        <p:spPr bwMode="auto">
          <a:xfrm flipV="1">
            <a:off x="2895600" y="2057400"/>
            <a:ext cx="4419600" cy="838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8" name="Line 24"/>
          <p:cNvSpPr>
            <a:spLocks noChangeShapeType="1"/>
          </p:cNvSpPr>
          <p:nvPr/>
        </p:nvSpPr>
        <p:spPr bwMode="auto">
          <a:xfrm flipV="1">
            <a:off x="838200" y="1524000"/>
            <a:ext cx="1981200" cy="533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9" name="Line 25"/>
          <p:cNvSpPr>
            <a:spLocks noChangeShapeType="1"/>
          </p:cNvSpPr>
          <p:nvPr/>
        </p:nvSpPr>
        <p:spPr bwMode="auto">
          <a:xfrm>
            <a:off x="838200" y="2057400"/>
            <a:ext cx="1905000" cy="457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20" name="Line 26"/>
          <p:cNvSpPr>
            <a:spLocks noChangeShapeType="1"/>
          </p:cNvSpPr>
          <p:nvPr/>
        </p:nvSpPr>
        <p:spPr bwMode="auto">
          <a:xfrm flipV="1">
            <a:off x="2743200" y="2057400"/>
            <a:ext cx="5181600" cy="457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21" name="Line 27"/>
          <p:cNvSpPr>
            <a:spLocks noChangeShapeType="1"/>
          </p:cNvSpPr>
          <p:nvPr/>
        </p:nvSpPr>
        <p:spPr bwMode="auto">
          <a:xfrm>
            <a:off x="2819400" y="1524000"/>
            <a:ext cx="5105400" cy="533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22" name="Line 32"/>
          <p:cNvSpPr>
            <a:spLocks noChangeShapeType="1"/>
          </p:cNvSpPr>
          <p:nvPr/>
        </p:nvSpPr>
        <p:spPr bwMode="auto">
          <a:xfrm>
            <a:off x="7315200" y="2057400"/>
            <a:ext cx="990600" cy="2286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23" name="Line 33"/>
          <p:cNvSpPr>
            <a:spLocks noChangeShapeType="1"/>
          </p:cNvSpPr>
          <p:nvPr/>
        </p:nvSpPr>
        <p:spPr bwMode="auto">
          <a:xfrm flipV="1">
            <a:off x="7315200" y="1828800"/>
            <a:ext cx="990600" cy="2286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24" name="Oval 38"/>
          <p:cNvSpPr>
            <a:spLocks noChangeArrowheads="1"/>
          </p:cNvSpPr>
          <p:nvPr/>
        </p:nvSpPr>
        <p:spPr bwMode="auto">
          <a:xfrm>
            <a:off x="8229600" y="1828800"/>
            <a:ext cx="152400" cy="457200"/>
          </a:xfrm>
          <a:prstGeom prst="ellipse">
            <a:avLst/>
          </a:prstGeom>
          <a:solidFill>
            <a:srgbClr val="B2B2B2"/>
          </a:solidFill>
          <a:ln w="9525">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7125" name="Oval 39"/>
          <p:cNvSpPr>
            <a:spLocks noChangeArrowheads="1"/>
          </p:cNvSpPr>
          <p:nvPr/>
        </p:nvSpPr>
        <p:spPr bwMode="auto">
          <a:xfrm>
            <a:off x="8229600" y="1905000"/>
            <a:ext cx="152400" cy="304800"/>
          </a:xfrm>
          <a:prstGeom prst="ellipse">
            <a:avLst/>
          </a:prstGeom>
          <a:solidFill>
            <a:srgbClr val="DDDDDD"/>
          </a:solidFill>
          <a:ln w="9525">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7126" name="Oval 37"/>
          <p:cNvSpPr>
            <a:spLocks noChangeArrowheads="1"/>
          </p:cNvSpPr>
          <p:nvPr/>
        </p:nvSpPr>
        <p:spPr bwMode="auto">
          <a:xfrm>
            <a:off x="8229600" y="1981200"/>
            <a:ext cx="152400" cy="152400"/>
          </a:xfrm>
          <a:prstGeom prst="ellipse">
            <a:avLst/>
          </a:prstGeom>
          <a:solidFill>
            <a:schemeClr val="tx1"/>
          </a:solidFill>
          <a:ln w="9525">
            <a:solidFill>
              <a:srgbClr val="B2B2B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7127" name="Line 35"/>
          <p:cNvSpPr>
            <a:spLocks noChangeShapeType="1"/>
          </p:cNvSpPr>
          <p:nvPr/>
        </p:nvSpPr>
        <p:spPr bwMode="auto">
          <a:xfrm flipV="1">
            <a:off x="7924800" y="1981200"/>
            <a:ext cx="381000" cy="76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28" name="Line 36"/>
          <p:cNvSpPr>
            <a:spLocks noChangeShapeType="1"/>
          </p:cNvSpPr>
          <p:nvPr/>
        </p:nvSpPr>
        <p:spPr bwMode="auto">
          <a:xfrm>
            <a:off x="7924800" y="2057400"/>
            <a:ext cx="381000" cy="76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3" name="Text Box 47"/>
          <p:cNvSpPr txBox="1">
            <a:spLocks noChangeArrowheads="1"/>
          </p:cNvSpPr>
          <p:nvPr/>
        </p:nvSpPr>
        <p:spPr bwMode="auto">
          <a:xfrm>
            <a:off x="152400" y="4003675"/>
            <a:ext cx="8883650" cy="133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dirty="0">
                <a:solidFill>
                  <a:schemeClr val="bg1">
                    <a:lumMod val="75000"/>
                  </a:schemeClr>
                </a:solidFill>
              </a:rPr>
              <a:t>However, when we look at the behavior of the </a:t>
            </a:r>
            <a:r>
              <a:rPr lang="en-US" b="1" dirty="0">
                <a:solidFill>
                  <a:schemeClr val="bg1">
                    <a:lumMod val="75000"/>
                  </a:schemeClr>
                </a:solidFill>
              </a:rPr>
              <a:t>non</a:t>
            </a:r>
            <a:r>
              <a:rPr lang="en-US" dirty="0">
                <a:solidFill>
                  <a:schemeClr val="bg1">
                    <a:lumMod val="75000"/>
                  </a:schemeClr>
                </a:solidFill>
              </a:rPr>
              <a:t>-paraxial rays, we find they do</a:t>
            </a:r>
          </a:p>
          <a:p>
            <a:pPr eaLnBrk="1" hangingPunct="1">
              <a:lnSpc>
                <a:spcPct val="90000"/>
              </a:lnSpc>
              <a:defRPr/>
            </a:pPr>
            <a:r>
              <a:rPr lang="en-US" dirty="0">
                <a:solidFill>
                  <a:schemeClr val="bg1">
                    <a:lumMod val="75000"/>
                  </a:schemeClr>
                </a:solidFill>
              </a:rPr>
              <a:t>not focus at the same location as the paraxial rays; rather, because they are more</a:t>
            </a:r>
          </a:p>
          <a:p>
            <a:pPr eaLnBrk="1" hangingPunct="1">
              <a:lnSpc>
                <a:spcPct val="90000"/>
              </a:lnSpc>
              <a:defRPr/>
            </a:pPr>
            <a:r>
              <a:rPr lang="en-US" dirty="0">
                <a:solidFill>
                  <a:schemeClr val="bg1">
                    <a:lumMod val="75000"/>
                  </a:schemeClr>
                </a:solidFill>
              </a:rPr>
              <a:t>sharply refracted, they focus anterior to the paraxial focal point. </a:t>
            </a:r>
            <a:r>
              <a:rPr lang="en-US" dirty="0">
                <a:solidFill>
                  <a:srgbClr val="0000FF"/>
                </a:solidFill>
              </a:rPr>
              <a:t>By the time these rays</a:t>
            </a:r>
          </a:p>
          <a:p>
            <a:pPr eaLnBrk="1" hangingPunct="1">
              <a:lnSpc>
                <a:spcPct val="90000"/>
              </a:lnSpc>
              <a:defRPr/>
            </a:pPr>
            <a:r>
              <a:rPr lang="en-US" dirty="0">
                <a:solidFill>
                  <a:srgbClr val="0000FF"/>
                </a:solidFill>
              </a:rPr>
              <a:t>reach the focal plane for the paraxial rays, they are diverging. Thus, they contribute</a:t>
            </a:r>
          </a:p>
          <a:p>
            <a:pPr eaLnBrk="1" hangingPunct="1">
              <a:lnSpc>
                <a:spcPct val="90000"/>
              </a:lnSpc>
              <a:defRPr/>
            </a:pPr>
            <a:r>
              <a:rPr lang="en-US" dirty="0">
                <a:solidFill>
                  <a:srgbClr val="0000FF"/>
                </a:solidFill>
              </a:rPr>
              <a:t>not to a focal </a:t>
            </a:r>
            <a:r>
              <a:rPr lang="en-US" b="1" dirty="0">
                <a:solidFill>
                  <a:srgbClr val="0000FF"/>
                </a:solidFill>
              </a:rPr>
              <a:t>point</a:t>
            </a:r>
            <a:r>
              <a:rPr lang="en-US" dirty="0">
                <a:solidFill>
                  <a:srgbClr val="0000FF"/>
                </a:solidFill>
              </a:rPr>
              <a:t>, but rather to a somewhat defocused area called a </a:t>
            </a:r>
            <a:r>
              <a:rPr lang="en-US" i="1" dirty="0">
                <a:solidFill>
                  <a:srgbClr val="0000FF"/>
                </a:solidFill>
              </a:rPr>
              <a:t>blur circle</a:t>
            </a:r>
            <a:r>
              <a:rPr lang="en-US" dirty="0">
                <a:solidFill>
                  <a:srgbClr val="0000FF"/>
                </a:solidFill>
              </a:rPr>
              <a:t>.</a:t>
            </a:r>
          </a:p>
        </p:txBody>
      </p:sp>
      <p:sp>
        <p:nvSpPr>
          <p:cNvPr id="47130" name="Text Box 49"/>
          <p:cNvSpPr txBox="1">
            <a:spLocks noChangeArrowheads="1"/>
          </p:cNvSpPr>
          <p:nvPr/>
        </p:nvSpPr>
        <p:spPr bwMode="auto">
          <a:xfrm>
            <a:off x="217488" y="1846263"/>
            <a:ext cx="62388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en-US" altLang="en-US" sz="1200"/>
              <a:t>Object</a:t>
            </a:r>
          </a:p>
          <a:p>
            <a:pPr algn="ctr" eaLnBrk="1" hangingPunct="1">
              <a:lnSpc>
                <a:spcPct val="80000"/>
              </a:lnSpc>
              <a:spcBef>
                <a:spcPct val="0"/>
              </a:spcBef>
              <a:buClrTx/>
              <a:buSzTx/>
              <a:buFontTx/>
              <a:buNone/>
            </a:pPr>
            <a:r>
              <a:rPr lang="en-US" altLang="en-US" sz="1200"/>
              <a:t>point</a:t>
            </a:r>
          </a:p>
        </p:txBody>
      </p:sp>
      <p:sp>
        <p:nvSpPr>
          <p:cNvPr id="47131" name="Line 52"/>
          <p:cNvSpPr>
            <a:spLocks noChangeShapeType="1"/>
          </p:cNvSpPr>
          <p:nvPr/>
        </p:nvSpPr>
        <p:spPr bwMode="auto">
          <a:xfrm>
            <a:off x="2971800" y="1143000"/>
            <a:ext cx="0" cy="1828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32" name="Text Box 56"/>
          <p:cNvSpPr txBox="1">
            <a:spLocks noChangeArrowheads="1"/>
          </p:cNvSpPr>
          <p:nvPr/>
        </p:nvSpPr>
        <p:spPr bwMode="auto">
          <a:xfrm>
            <a:off x="2286000" y="838200"/>
            <a:ext cx="129857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400"/>
              <a:t>Spherical lens</a:t>
            </a:r>
          </a:p>
        </p:txBody>
      </p:sp>
      <p:sp>
        <p:nvSpPr>
          <p:cNvPr id="12321" name="Text Box 13"/>
          <p:cNvSpPr txBox="1">
            <a:spLocks noChangeArrowheads="1"/>
          </p:cNvSpPr>
          <p:nvPr/>
        </p:nvSpPr>
        <p:spPr bwMode="auto">
          <a:xfrm>
            <a:off x="152400" y="3276600"/>
            <a:ext cx="8210550"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solidFill>
                  <a:schemeClr val="bg1">
                    <a:lumMod val="75000"/>
                  </a:schemeClr>
                </a:solidFill>
              </a:rPr>
              <a:t>If we deal only with the paraxial rays, we find their focus closely approximates a</a:t>
            </a:r>
          </a:p>
          <a:p>
            <a:pPr eaLnBrk="1" hangingPunct="1">
              <a:lnSpc>
                <a:spcPct val="90000"/>
              </a:lnSpc>
              <a:defRPr/>
            </a:pPr>
            <a:r>
              <a:rPr lang="en-US">
                <a:solidFill>
                  <a:schemeClr val="bg1">
                    <a:lumMod val="75000"/>
                  </a:schemeClr>
                </a:solidFill>
              </a:rPr>
              <a:t>perfect point, as predicted by first-order optics.</a:t>
            </a:r>
          </a:p>
        </p:txBody>
      </p:sp>
      <p:sp>
        <p:nvSpPr>
          <p:cNvPr id="47135"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88F218A-6616-4096-B17F-1AEE0D3A51A9}" type="slidenum">
              <a:rPr lang="en-US" altLang="en-US" smtClean="0"/>
              <a:pPr/>
              <a:t>66</a:t>
            </a:fld>
            <a:endParaRPr lang="en-US" altLang="en-US"/>
          </a:p>
        </p:txBody>
      </p:sp>
      <p:sp>
        <p:nvSpPr>
          <p:cNvPr id="47136" name="TextBox 1"/>
          <p:cNvSpPr txBox="1">
            <a:spLocks noChangeArrowheads="1"/>
          </p:cNvSpPr>
          <p:nvPr/>
        </p:nvSpPr>
        <p:spPr bwMode="auto">
          <a:xfrm>
            <a:off x="809625" y="5654675"/>
            <a:ext cx="7600950" cy="6254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ts val="2100"/>
              </a:lnSpc>
              <a:spcBef>
                <a:spcPct val="0"/>
              </a:spcBef>
              <a:buClrTx/>
              <a:buSzTx/>
              <a:buFontTx/>
              <a:buNone/>
            </a:pPr>
            <a:r>
              <a:rPr lang="en-US" altLang="en-US" sz="1800" i="1">
                <a:solidFill>
                  <a:srgbClr val="FFC000"/>
                </a:solidFill>
              </a:rPr>
              <a:t>When progressively peripheral rays are refracted </a:t>
            </a:r>
            <a:r>
              <a:rPr lang="en-US" altLang="en-US" sz="1800" i="1">
                <a:solidFill>
                  <a:schemeClr val="bg1"/>
                </a:solidFill>
              </a:rPr>
              <a:t>more and more</a:t>
            </a:r>
            <a:r>
              <a:rPr lang="en-US" altLang="en-US" sz="1800" i="1"/>
              <a:t> </a:t>
            </a:r>
            <a:r>
              <a:rPr lang="en-US" altLang="en-US" sz="1800" i="1">
                <a:solidFill>
                  <a:schemeClr val="bg1"/>
                </a:solidFill>
              </a:rPr>
              <a:t>sharply</a:t>
            </a:r>
            <a:r>
              <a:rPr lang="en-US" altLang="en-US" sz="1800" i="1"/>
              <a:t>,</a:t>
            </a:r>
          </a:p>
          <a:p>
            <a:pPr eaLnBrk="1" hangingPunct="1">
              <a:lnSpc>
                <a:spcPts val="2100"/>
              </a:lnSpc>
              <a:spcBef>
                <a:spcPct val="0"/>
              </a:spcBef>
              <a:buClrTx/>
              <a:buSzTx/>
              <a:buFontTx/>
              <a:buNone/>
            </a:pPr>
            <a:r>
              <a:rPr lang="en-US" altLang="en-US" sz="1800" i="1">
                <a:solidFill>
                  <a:srgbClr val="FFC000"/>
                </a:solidFill>
              </a:rPr>
              <a:t>the lens is said to possess </a:t>
            </a:r>
            <a:r>
              <a:rPr lang="en-US" altLang="en-US" sz="1800" b="1">
                <a:solidFill>
                  <a:schemeClr val="bg1"/>
                </a:solidFill>
              </a:rPr>
              <a:t>positive</a:t>
            </a:r>
            <a:r>
              <a:rPr lang="en-US" altLang="en-US" sz="1800" i="1"/>
              <a:t> </a:t>
            </a:r>
            <a:r>
              <a:rPr lang="en-US" altLang="en-US" sz="1800" i="1">
                <a:solidFill>
                  <a:srgbClr val="FFC000"/>
                </a:solidFill>
              </a:rPr>
              <a:t>spherical aberration.</a:t>
            </a:r>
          </a:p>
        </p:txBody>
      </p:sp>
      <p:sp>
        <p:nvSpPr>
          <p:cNvPr id="47137" name="Text Box 50"/>
          <p:cNvSpPr txBox="1">
            <a:spLocks noChangeArrowheads="1"/>
          </p:cNvSpPr>
          <p:nvPr/>
        </p:nvSpPr>
        <p:spPr bwMode="auto">
          <a:xfrm>
            <a:off x="7848600" y="2359025"/>
            <a:ext cx="942975"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en-US" altLang="en-US" sz="1200"/>
              <a:t>Image</a:t>
            </a:r>
          </a:p>
          <a:p>
            <a:pPr algn="ctr" eaLnBrk="1" hangingPunct="1">
              <a:lnSpc>
                <a:spcPct val="80000"/>
              </a:lnSpc>
              <a:spcBef>
                <a:spcPct val="0"/>
              </a:spcBef>
              <a:buClrTx/>
              <a:buSzTx/>
              <a:buFontTx/>
              <a:buNone/>
            </a:pPr>
            <a:r>
              <a:rPr lang="en-US" altLang="en-US" sz="1200" i="1"/>
              <a:t>(blur circle)</a:t>
            </a:r>
          </a:p>
        </p:txBody>
      </p:sp>
      <p:sp>
        <p:nvSpPr>
          <p:cNvPr id="47138" name="Text Box 54"/>
          <p:cNvSpPr txBox="1">
            <a:spLocks noChangeArrowheads="1"/>
          </p:cNvSpPr>
          <p:nvPr/>
        </p:nvSpPr>
        <p:spPr bwMode="auto">
          <a:xfrm>
            <a:off x="3352800" y="1752600"/>
            <a:ext cx="671513"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Lens axis</a:t>
            </a:r>
          </a:p>
        </p:txBody>
      </p:sp>
      <p:sp>
        <p:nvSpPr>
          <p:cNvPr id="47139" name="Line 55"/>
          <p:cNvSpPr>
            <a:spLocks noChangeShapeType="1"/>
          </p:cNvSpPr>
          <p:nvPr/>
        </p:nvSpPr>
        <p:spPr bwMode="auto">
          <a:xfrm flipH="1">
            <a:off x="3048000" y="1905000"/>
            <a:ext cx="381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40" name="Text Box 54"/>
          <p:cNvSpPr txBox="1">
            <a:spLocks noChangeArrowheads="1"/>
          </p:cNvSpPr>
          <p:nvPr/>
        </p:nvSpPr>
        <p:spPr bwMode="auto">
          <a:xfrm>
            <a:off x="5397500" y="1384300"/>
            <a:ext cx="10668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Nonparaxial rays</a:t>
            </a:r>
          </a:p>
        </p:txBody>
      </p:sp>
      <p:sp>
        <p:nvSpPr>
          <p:cNvPr id="47141" name="Line 55"/>
          <p:cNvSpPr>
            <a:spLocks noChangeShapeType="1"/>
          </p:cNvSpPr>
          <p:nvPr/>
        </p:nvSpPr>
        <p:spPr bwMode="auto">
          <a:xfrm flipH="1">
            <a:off x="5105400" y="1536700"/>
            <a:ext cx="3683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42" name="Line 55"/>
          <p:cNvSpPr>
            <a:spLocks noChangeShapeType="1"/>
          </p:cNvSpPr>
          <p:nvPr/>
        </p:nvSpPr>
        <p:spPr bwMode="auto">
          <a:xfrm flipH="1">
            <a:off x="5118100" y="1536700"/>
            <a:ext cx="35560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43" name="Text Box 54"/>
          <p:cNvSpPr txBox="1">
            <a:spLocks noChangeArrowheads="1"/>
          </p:cNvSpPr>
          <p:nvPr/>
        </p:nvSpPr>
        <p:spPr bwMode="auto">
          <a:xfrm>
            <a:off x="5397500" y="2451100"/>
            <a:ext cx="10668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Nonparaxial rays</a:t>
            </a:r>
          </a:p>
        </p:txBody>
      </p:sp>
      <p:sp>
        <p:nvSpPr>
          <p:cNvPr id="47144" name="Line 55"/>
          <p:cNvSpPr>
            <a:spLocks noChangeShapeType="1"/>
          </p:cNvSpPr>
          <p:nvPr/>
        </p:nvSpPr>
        <p:spPr bwMode="auto">
          <a:xfrm flipH="1" flipV="1">
            <a:off x="5181600" y="2349500"/>
            <a:ext cx="292100" cy="1651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45" name="Line 55"/>
          <p:cNvSpPr>
            <a:spLocks noChangeShapeType="1"/>
          </p:cNvSpPr>
          <p:nvPr/>
        </p:nvSpPr>
        <p:spPr bwMode="auto">
          <a:xfrm flipH="1">
            <a:off x="5105400" y="2514600"/>
            <a:ext cx="3683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Text Box 54"/>
          <p:cNvSpPr txBox="1">
            <a:spLocks noChangeArrowheads="1"/>
          </p:cNvSpPr>
          <p:nvPr/>
        </p:nvSpPr>
        <p:spPr bwMode="auto">
          <a:xfrm>
            <a:off x="4406900" y="1752600"/>
            <a:ext cx="8509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defRPr/>
            </a:pPr>
            <a:r>
              <a:rPr lang="en-US" altLang="en-US" sz="900" i="1" dirty="0">
                <a:solidFill>
                  <a:schemeClr val="bg1">
                    <a:lumMod val="75000"/>
                  </a:schemeClr>
                </a:solidFill>
              </a:rPr>
              <a:t>Paraxial rays</a:t>
            </a:r>
          </a:p>
        </p:txBody>
      </p:sp>
      <p:sp>
        <p:nvSpPr>
          <p:cNvPr id="49" name="Line 55"/>
          <p:cNvSpPr>
            <a:spLocks noChangeShapeType="1"/>
          </p:cNvSpPr>
          <p:nvPr/>
        </p:nvSpPr>
        <p:spPr bwMode="auto">
          <a:xfrm flipH="1">
            <a:off x="4114800" y="1905000"/>
            <a:ext cx="368300" cy="7620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50" name="Line 55"/>
          <p:cNvSpPr>
            <a:spLocks noChangeShapeType="1"/>
          </p:cNvSpPr>
          <p:nvPr/>
        </p:nvSpPr>
        <p:spPr bwMode="auto">
          <a:xfrm flipH="1">
            <a:off x="4127500" y="1905000"/>
            <a:ext cx="355600" cy="21590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45"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Tree>
    <p:extLst>
      <p:ext uri="{BB962C8B-B14F-4D97-AF65-F5344CB8AC3E}">
        <p14:creationId xmlns:p14="http://schemas.microsoft.com/office/powerpoint/2010/main" val="281738923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Oval 2"/>
          <p:cNvSpPr>
            <a:spLocks noChangeArrowheads="1"/>
          </p:cNvSpPr>
          <p:nvPr/>
        </p:nvSpPr>
        <p:spPr bwMode="auto">
          <a:xfrm>
            <a:off x="2743200" y="1066800"/>
            <a:ext cx="685800" cy="19812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8131" name="Rectangle 51"/>
          <p:cNvSpPr>
            <a:spLocks noChangeArrowheads="1"/>
          </p:cNvSpPr>
          <p:nvPr/>
        </p:nvSpPr>
        <p:spPr bwMode="auto">
          <a:xfrm>
            <a:off x="2971800" y="914400"/>
            <a:ext cx="533400" cy="228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a:p>
        </p:txBody>
      </p:sp>
      <p:sp>
        <p:nvSpPr>
          <p:cNvPr id="48132" name="Line 3"/>
          <p:cNvSpPr>
            <a:spLocks noChangeShapeType="1"/>
          </p:cNvSpPr>
          <p:nvPr/>
        </p:nvSpPr>
        <p:spPr bwMode="auto">
          <a:xfrm>
            <a:off x="2743200" y="2057400"/>
            <a:ext cx="5562600" cy="0"/>
          </a:xfrm>
          <a:prstGeom prst="line">
            <a:avLst/>
          </a:prstGeom>
          <a:noFill/>
          <a:ln w="9525">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3" name="Line 4"/>
          <p:cNvSpPr>
            <a:spLocks noChangeShapeType="1"/>
          </p:cNvSpPr>
          <p:nvPr/>
        </p:nvSpPr>
        <p:spPr bwMode="auto">
          <a:xfrm flipV="1">
            <a:off x="838200" y="1981200"/>
            <a:ext cx="19050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4" name="Line 5"/>
          <p:cNvSpPr>
            <a:spLocks noChangeShapeType="1"/>
          </p:cNvSpPr>
          <p:nvPr/>
        </p:nvSpPr>
        <p:spPr bwMode="auto">
          <a:xfrm>
            <a:off x="838200" y="2057400"/>
            <a:ext cx="19050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5" name="Line 6"/>
          <p:cNvSpPr>
            <a:spLocks noChangeShapeType="1"/>
          </p:cNvSpPr>
          <p:nvPr/>
        </p:nvSpPr>
        <p:spPr bwMode="auto">
          <a:xfrm flipV="1">
            <a:off x="2743200" y="2057400"/>
            <a:ext cx="55626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6" name="Line 7"/>
          <p:cNvSpPr>
            <a:spLocks noChangeShapeType="1"/>
          </p:cNvSpPr>
          <p:nvPr/>
        </p:nvSpPr>
        <p:spPr bwMode="auto">
          <a:xfrm>
            <a:off x="2743200" y="1981200"/>
            <a:ext cx="55626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7" name="Line 10"/>
          <p:cNvSpPr>
            <a:spLocks noChangeShapeType="1"/>
          </p:cNvSpPr>
          <p:nvPr/>
        </p:nvSpPr>
        <p:spPr bwMode="auto">
          <a:xfrm>
            <a:off x="990600" y="2057400"/>
            <a:ext cx="1752600" cy="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8" name="Line 20"/>
          <p:cNvSpPr>
            <a:spLocks noChangeShapeType="1"/>
          </p:cNvSpPr>
          <p:nvPr/>
        </p:nvSpPr>
        <p:spPr bwMode="auto">
          <a:xfrm flipV="1">
            <a:off x="838200" y="1143000"/>
            <a:ext cx="2133600" cy="914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9" name="Line 21"/>
          <p:cNvSpPr>
            <a:spLocks noChangeShapeType="1"/>
          </p:cNvSpPr>
          <p:nvPr/>
        </p:nvSpPr>
        <p:spPr bwMode="auto">
          <a:xfrm>
            <a:off x="838200" y="2057400"/>
            <a:ext cx="2057400" cy="838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40" name="Line 22"/>
          <p:cNvSpPr>
            <a:spLocks noChangeShapeType="1"/>
          </p:cNvSpPr>
          <p:nvPr/>
        </p:nvSpPr>
        <p:spPr bwMode="auto">
          <a:xfrm>
            <a:off x="2971800" y="1143000"/>
            <a:ext cx="6096000" cy="89535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41" name="Line 23"/>
          <p:cNvSpPr>
            <a:spLocks noChangeShapeType="1"/>
          </p:cNvSpPr>
          <p:nvPr/>
        </p:nvSpPr>
        <p:spPr bwMode="auto">
          <a:xfrm flipV="1">
            <a:off x="2895600" y="2057400"/>
            <a:ext cx="6172200" cy="838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42" name="Line 24"/>
          <p:cNvSpPr>
            <a:spLocks noChangeShapeType="1"/>
          </p:cNvSpPr>
          <p:nvPr/>
        </p:nvSpPr>
        <p:spPr bwMode="auto">
          <a:xfrm flipV="1">
            <a:off x="838200" y="1524000"/>
            <a:ext cx="1981200" cy="533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43" name="Line 25"/>
          <p:cNvSpPr>
            <a:spLocks noChangeShapeType="1"/>
          </p:cNvSpPr>
          <p:nvPr/>
        </p:nvSpPr>
        <p:spPr bwMode="auto">
          <a:xfrm>
            <a:off x="838200" y="2057400"/>
            <a:ext cx="1905000" cy="457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44" name="Line 26"/>
          <p:cNvSpPr>
            <a:spLocks noChangeShapeType="1"/>
          </p:cNvSpPr>
          <p:nvPr/>
        </p:nvSpPr>
        <p:spPr bwMode="auto">
          <a:xfrm flipV="1">
            <a:off x="2743200" y="2057400"/>
            <a:ext cx="5929313" cy="4572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45" name="Line 27"/>
          <p:cNvSpPr>
            <a:spLocks noChangeShapeType="1"/>
          </p:cNvSpPr>
          <p:nvPr/>
        </p:nvSpPr>
        <p:spPr bwMode="auto">
          <a:xfrm>
            <a:off x="2819400" y="1524000"/>
            <a:ext cx="5853113" cy="5334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46" name="Text Box 47"/>
          <p:cNvSpPr txBox="1">
            <a:spLocks noChangeArrowheads="1"/>
          </p:cNvSpPr>
          <p:nvPr/>
        </p:nvSpPr>
        <p:spPr bwMode="auto">
          <a:xfrm>
            <a:off x="152400" y="4003675"/>
            <a:ext cx="8520113" cy="839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90000"/>
              </a:lnSpc>
              <a:spcBef>
                <a:spcPct val="0"/>
              </a:spcBef>
              <a:buClrTx/>
              <a:buSzTx/>
              <a:buFontTx/>
              <a:buNone/>
            </a:pPr>
            <a:r>
              <a:rPr lang="en-US" altLang="en-US" sz="1800"/>
              <a:t>However, when we look at the behavior of the </a:t>
            </a:r>
            <a:r>
              <a:rPr lang="en-US" altLang="en-US" sz="1800" b="1"/>
              <a:t>non</a:t>
            </a:r>
            <a:r>
              <a:rPr lang="en-US" altLang="en-US" sz="1800"/>
              <a:t>-paraxial rays, we find they do</a:t>
            </a:r>
          </a:p>
          <a:p>
            <a:pPr eaLnBrk="1" hangingPunct="1">
              <a:lnSpc>
                <a:spcPct val="90000"/>
              </a:lnSpc>
              <a:spcBef>
                <a:spcPct val="0"/>
              </a:spcBef>
              <a:buClrTx/>
              <a:buSzTx/>
              <a:buFontTx/>
              <a:buNone/>
            </a:pPr>
            <a:r>
              <a:rPr lang="en-US" altLang="en-US" sz="1800"/>
              <a:t>not focus at the same location as the paraxial rays; rather, because they are more</a:t>
            </a:r>
          </a:p>
          <a:p>
            <a:pPr eaLnBrk="1" hangingPunct="1">
              <a:lnSpc>
                <a:spcPct val="90000"/>
              </a:lnSpc>
              <a:spcBef>
                <a:spcPct val="0"/>
              </a:spcBef>
              <a:buClrTx/>
              <a:buSzTx/>
              <a:buFontTx/>
              <a:buNone/>
            </a:pPr>
            <a:r>
              <a:rPr lang="en-US" altLang="en-US" sz="1800"/>
              <a:t>sharply refracted, they focus anterior to the paraxial focal point. </a:t>
            </a:r>
          </a:p>
        </p:txBody>
      </p:sp>
      <p:sp>
        <p:nvSpPr>
          <p:cNvPr id="48147" name="Text Box 49"/>
          <p:cNvSpPr txBox="1">
            <a:spLocks noChangeArrowheads="1"/>
          </p:cNvSpPr>
          <p:nvPr/>
        </p:nvSpPr>
        <p:spPr bwMode="auto">
          <a:xfrm>
            <a:off x="217488" y="1846263"/>
            <a:ext cx="62388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en-US" altLang="en-US" sz="1200"/>
              <a:t>Object</a:t>
            </a:r>
          </a:p>
          <a:p>
            <a:pPr algn="ctr" eaLnBrk="1" hangingPunct="1">
              <a:lnSpc>
                <a:spcPct val="80000"/>
              </a:lnSpc>
              <a:spcBef>
                <a:spcPct val="0"/>
              </a:spcBef>
              <a:buClrTx/>
              <a:buSzTx/>
              <a:buFontTx/>
              <a:buNone/>
            </a:pPr>
            <a:r>
              <a:rPr lang="en-US" altLang="en-US" sz="1200"/>
              <a:t>point</a:t>
            </a:r>
          </a:p>
        </p:txBody>
      </p:sp>
      <p:sp>
        <p:nvSpPr>
          <p:cNvPr id="48148" name="Line 52"/>
          <p:cNvSpPr>
            <a:spLocks noChangeShapeType="1"/>
          </p:cNvSpPr>
          <p:nvPr/>
        </p:nvSpPr>
        <p:spPr bwMode="auto">
          <a:xfrm>
            <a:off x="2971800" y="1143000"/>
            <a:ext cx="0" cy="1828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49" name="Text Box 56"/>
          <p:cNvSpPr txBox="1">
            <a:spLocks noChangeArrowheads="1"/>
          </p:cNvSpPr>
          <p:nvPr/>
        </p:nvSpPr>
        <p:spPr bwMode="auto">
          <a:xfrm>
            <a:off x="2286000" y="838200"/>
            <a:ext cx="129857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400"/>
              <a:t>Spherical lens</a:t>
            </a:r>
          </a:p>
        </p:txBody>
      </p:sp>
      <p:sp>
        <p:nvSpPr>
          <p:cNvPr id="12321" name="Text Box 13"/>
          <p:cNvSpPr txBox="1">
            <a:spLocks noChangeArrowheads="1"/>
          </p:cNvSpPr>
          <p:nvPr/>
        </p:nvSpPr>
        <p:spPr bwMode="auto">
          <a:xfrm>
            <a:off x="152400" y="3276600"/>
            <a:ext cx="8210550"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dirty="0">
                <a:solidFill>
                  <a:schemeClr val="bg1">
                    <a:lumMod val="75000"/>
                  </a:schemeClr>
                </a:solidFill>
              </a:rPr>
              <a:t>If we deal only with the paraxial rays, we find their focus closely approximates a</a:t>
            </a:r>
          </a:p>
          <a:p>
            <a:pPr eaLnBrk="1" hangingPunct="1">
              <a:lnSpc>
                <a:spcPct val="90000"/>
              </a:lnSpc>
              <a:defRPr/>
            </a:pPr>
            <a:r>
              <a:rPr lang="en-US" dirty="0">
                <a:solidFill>
                  <a:schemeClr val="bg1">
                    <a:lumMod val="75000"/>
                  </a:schemeClr>
                </a:solidFill>
              </a:rPr>
              <a:t>perfect point, as predicted by first-order optics.</a:t>
            </a:r>
          </a:p>
        </p:txBody>
      </p:sp>
      <p:cxnSp>
        <p:nvCxnSpPr>
          <p:cNvPr id="3" name="Straight Connector 2"/>
          <p:cNvCxnSpPr/>
          <p:nvPr/>
        </p:nvCxnSpPr>
        <p:spPr>
          <a:xfrm>
            <a:off x="7924800" y="4424363"/>
            <a:ext cx="60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8153" name="TextBox 4"/>
          <p:cNvSpPr txBox="1">
            <a:spLocks noChangeArrowheads="1"/>
          </p:cNvSpPr>
          <p:nvPr/>
        </p:nvSpPr>
        <p:spPr bwMode="auto">
          <a:xfrm>
            <a:off x="8320087" y="4116629"/>
            <a:ext cx="6016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solidFill>
                  <a:srgbClr val="0000FF"/>
                </a:solidFill>
                <a:latin typeface="Segoe Script" panose="020B0504020000000003" pitchFamily="34" charset="0"/>
              </a:rPr>
              <a:t>less</a:t>
            </a:r>
          </a:p>
        </p:txBody>
      </p:sp>
      <p:sp>
        <p:nvSpPr>
          <p:cNvPr id="48155" name="TextBox 7"/>
          <p:cNvSpPr txBox="1">
            <a:spLocks noChangeArrowheads="1"/>
          </p:cNvSpPr>
          <p:nvPr/>
        </p:nvSpPr>
        <p:spPr bwMode="auto">
          <a:xfrm>
            <a:off x="2960342" y="4671391"/>
            <a:ext cx="1255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solidFill>
                  <a:srgbClr val="0000FF"/>
                </a:solidFill>
                <a:latin typeface="Segoe Script" panose="020B0504020000000003" pitchFamily="34" charset="0"/>
              </a:rPr>
              <a:t>posterior</a:t>
            </a:r>
          </a:p>
        </p:txBody>
      </p:sp>
      <p:sp>
        <p:nvSpPr>
          <p:cNvPr id="48156" name="TextBox 32"/>
          <p:cNvSpPr txBox="1">
            <a:spLocks noChangeArrowheads="1"/>
          </p:cNvSpPr>
          <p:nvPr/>
        </p:nvSpPr>
        <p:spPr bwMode="auto">
          <a:xfrm>
            <a:off x="685800" y="5334000"/>
            <a:ext cx="7753350" cy="6254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ts val="2100"/>
              </a:lnSpc>
              <a:spcBef>
                <a:spcPct val="0"/>
              </a:spcBef>
              <a:buClrTx/>
              <a:buSzTx/>
              <a:buFontTx/>
              <a:buNone/>
            </a:pPr>
            <a:r>
              <a:rPr lang="en-US" altLang="en-US" sz="1800" i="1">
                <a:solidFill>
                  <a:srgbClr val="FF66FF"/>
                </a:solidFill>
              </a:rPr>
              <a:t>On the other hand, when progressively peripheral rays are refracted </a:t>
            </a:r>
            <a:r>
              <a:rPr lang="en-US" altLang="en-US" sz="1800" i="1">
                <a:solidFill>
                  <a:schemeClr val="bg1"/>
                </a:solidFill>
              </a:rPr>
              <a:t>less</a:t>
            </a:r>
          </a:p>
          <a:p>
            <a:pPr eaLnBrk="1" hangingPunct="1">
              <a:lnSpc>
                <a:spcPts val="2100"/>
              </a:lnSpc>
              <a:spcBef>
                <a:spcPct val="0"/>
              </a:spcBef>
              <a:buClrTx/>
              <a:buSzTx/>
              <a:buFontTx/>
              <a:buNone/>
            </a:pPr>
            <a:r>
              <a:rPr lang="en-US" altLang="en-US" sz="1800" i="1">
                <a:solidFill>
                  <a:schemeClr val="bg1"/>
                </a:solidFill>
              </a:rPr>
              <a:t>and less sharply,</a:t>
            </a:r>
            <a:r>
              <a:rPr lang="en-US" altLang="en-US" sz="1800" i="1"/>
              <a:t> </a:t>
            </a:r>
            <a:r>
              <a:rPr lang="en-US" altLang="en-US" sz="1800" i="1">
                <a:solidFill>
                  <a:srgbClr val="FF66FF"/>
                </a:solidFill>
              </a:rPr>
              <a:t>the lens is said to possess </a:t>
            </a:r>
            <a:r>
              <a:rPr lang="en-US" altLang="en-US" sz="1800" b="1">
                <a:solidFill>
                  <a:schemeClr val="bg1"/>
                </a:solidFill>
              </a:rPr>
              <a:t>negative</a:t>
            </a:r>
            <a:r>
              <a:rPr lang="en-US" altLang="en-US" sz="1800" b="1"/>
              <a:t> </a:t>
            </a:r>
            <a:r>
              <a:rPr lang="en-US" altLang="en-US" sz="1800" i="1">
                <a:solidFill>
                  <a:srgbClr val="FF66FF"/>
                </a:solidFill>
              </a:rPr>
              <a:t>spherical aberration.</a:t>
            </a:r>
          </a:p>
        </p:txBody>
      </p:sp>
      <p:sp>
        <p:nvSpPr>
          <p:cNvPr id="48157"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D84BC8-5ADD-4411-A9ED-A8961E4432DC}" type="slidenum">
              <a:rPr lang="en-US" altLang="en-US" smtClean="0"/>
              <a:pPr/>
              <a:t>67</a:t>
            </a:fld>
            <a:endParaRPr lang="en-US" altLang="en-US"/>
          </a:p>
        </p:txBody>
      </p:sp>
      <p:sp>
        <p:nvSpPr>
          <p:cNvPr id="48158" name="Oval 38"/>
          <p:cNvSpPr>
            <a:spLocks noChangeArrowheads="1"/>
          </p:cNvSpPr>
          <p:nvPr/>
        </p:nvSpPr>
        <p:spPr bwMode="auto">
          <a:xfrm>
            <a:off x="8229600" y="1828800"/>
            <a:ext cx="152400" cy="457200"/>
          </a:xfrm>
          <a:prstGeom prst="ellipse">
            <a:avLst/>
          </a:prstGeom>
          <a:solidFill>
            <a:srgbClr val="B2B2B2"/>
          </a:solidFill>
          <a:ln w="9525">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8159" name="Oval 39"/>
          <p:cNvSpPr>
            <a:spLocks noChangeArrowheads="1"/>
          </p:cNvSpPr>
          <p:nvPr/>
        </p:nvSpPr>
        <p:spPr bwMode="auto">
          <a:xfrm>
            <a:off x="8229600" y="1905000"/>
            <a:ext cx="152400" cy="304800"/>
          </a:xfrm>
          <a:prstGeom prst="ellipse">
            <a:avLst/>
          </a:prstGeom>
          <a:solidFill>
            <a:srgbClr val="DDDDDD"/>
          </a:solidFill>
          <a:ln w="9525">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8160" name="Oval 37"/>
          <p:cNvSpPr>
            <a:spLocks noChangeArrowheads="1"/>
          </p:cNvSpPr>
          <p:nvPr/>
        </p:nvSpPr>
        <p:spPr bwMode="auto">
          <a:xfrm>
            <a:off x="8229600" y="1981200"/>
            <a:ext cx="152400" cy="152400"/>
          </a:xfrm>
          <a:prstGeom prst="ellipse">
            <a:avLst/>
          </a:prstGeom>
          <a:solidFill>
            <a:schemeClr val="tx1"/>
          </a:solidFill>
          <a:ln w="9525">
            <a:solidFill>
              <a:srgbClr val="B2B2B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8161" name="Text Box 50"/>
          <p:cNvSpPr txBox="1">
            <a:spLocks noChangeArrowheads="1"/>
          </p:cNvSpPr>
          <p:nvPr/>
        </p:nvSpPr>
        <p:spPr bwMode="auto">
          <a:xfrm>
            <a:off x="7848600" y="2359025"/>
            <a:ext cx="942975"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en-US" altLang="en-US" sz="1200"/>
              <a:t>Image</a:t>
            </a:r>
          </a:p>
          <a:p>
            <a:pPr algn="ctr" eaLnBrk="1" hangingPunct="1">
              <a:lnSpc>
                <a:spcPct val="80000"/>
              </a:lnSpc>
              <a:spcBef>
                <a:spcPct val="0"/>
              </a:spcBef>
              <a:buClrTx/>
              <a:buSzTx/>
              <a:buFontTx/>
              <a:buNone/>
            </a:pPr>
            <a:r>
              <a:rPr lang="en-US" altLang="en-US" sz="1200" i="1"/>
              <a:t>(blur circle)</a:t>
            </a:r>
          </a:p>
        </p:txBody>
      </p:sp>
      <p:sp>
        <p:nvSpPr>
          <p:cNvPr id="48162" name="TextBox 1"/>
          <p:cNvSpPr txBox="1">
            <a:spLocks noChangeArrowheads="1"/>
          </p:cNvSpPr>
          <p:nvPr/>
        </p:nvSpPr>
        <p:spPr bwMode="auto">
          <a:xfrm>
            <a:off x="1676400" y="838200"/>
            <a:ext cx="6302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latin typeface="Segoe Script" panose="020B0504020000000003" pitchFamily="34" charset="0"/>
              </a:rPr>
              <a:t>Non</a:t>
            </a:r>
          </a:p>
        </p:txBody>
      </p:sp>
      <p:sp>
        <p:nvSpPr>
          <p:cNvPr id="48163" name="Text Box 54"/>
          <p:cNvSpPr txBox="1">
            <a:spLocks noChangeArrowheads="1"/>
          </p:cNvSpPr>
          <p:nvPr/>
        </p:nvSpPr>
        <p:spPr bwMode="auto">
          <a:xfrm>
            <a:off x="3352800" y="1752600"/>
            <a:ext cx="671513"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Lens axis</a:t>
            </a:r>
          </a:p>
        </p:txBody>
      </p:sp>
      <p:sp>
        <p:nvSpPr>
          <p:cNvPr id="48164" name="Line 55"/>
          <p:cNvSpPr>
            <a:spLocks noChangeShapeType="1"/>
          </p:cNvSpPr>
          <p:nvPr/>
        </p:nvSpPr>
        <p:spPr bwMode="auto">
          <a:xfrm flipH="1">
            <a:off x="3048000" y="1905000"/>
            <a:ext cx="381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65" name="Text Box 54"/>
          <p:cNvSpPr txBox="1">
            <a:spLocks noChangeArrowheads="1"/>
          </p:cNvSpPr>
          <p:nvPr/>
        </p:nvSpPr>
        <p:spPr bwMode="auto">
          <a:xfrm>
            <a:off x="5397500" y="1219200"/>
            <a:ext cx="10668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Nonparaxial rays</a:t>
            </a:r>
          </a:p>
        </p:txBody>
      </p:sp>
      <p:sp>
        <p:nvSpPr>
          <p:cNvPr id="48166" name="Line 55"/>
          <p:cNvSpPr>
            <a:spLocks noChangeShapeType="1"/>
          </p:cNvSpPr>
          <p:nvPr/>
        </p:nvSpPr>
        <p:spPr bwMode="auto">
          <a:xfrm flipH="1">
            <a:off x="5105400" y="1371600"/>
            <a:ext cx="3683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67" name="Line 55"/>
          <p:cNvSpPr>
            <a:spLocks noChangeShapeType="1"/>
          </p:cNvSpPr>
          <p:nvPr/>
        </p:nvSpPr>
        <p:spPr bwMode="auto">
          <a:xfrm flipH="1">
            <a:off x="5257800" y="1371600"/>
            <a:ext cx="215900" cy="3619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68" name="Text Box 54"/>
          <p:cNvSpPr txBox="1">
            <a:spLocks noChangeArrowheads="1"/>
          </p:cNvSpPr>
          <p:nvPr/>
        </p:nvSpPr>
        <p:spPr bwMode="auto">
          <a:xfrm>
            <a:off x="5397500" y="2589213"/>
            <a:ext cx="106680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900" i="1"/>
              <a:t>Nonparaxial rays</a:t>
            </a:r>
          </a:p>
        </p:txBody>
      </p:sp>
      <p:sp>
        <p:nvSpPr>
          <p:cNvPr id="48169" name="Line 55"/>
          <p:cNvSpPr>
            <a:spLocks noChangeShapeType="1"/>
          </p:cNvSpPr>
          <p:nvPr/>
        </p:nvSpPr>
        <p:spPr bwMode="auto">
          <a:xfrm flipH="1" flipV="1">
            <a:off x="5257800" y="2359025"/>
            <a:ext cx="215900" cy="2936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70" name="Line 55"/>
          <p:cNvSpPr>
            <a:spLocks noChangeShapeType="1"/>
          </p:cNvSpPr>
          <p:nvPr/>
        </p:nvSpPr>
        <p:spPr bwMode="auto">
          <a:xfrm flipH="1" flipV="1">
            <a:off x="5121275" y="2624138"/>
            <a:ext cx="352425" cy="285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Text Box 54"/>
          <p:cNvSpPr txBox="1">
            <a:spLocks noChangeArrowheads="1"/>
          </p:cNvSpPr>
          <p:nvPr/>
        </p:nvSpPr>
        <p:spPr bwMode="auto">
          <a:xfrm>
            <a:off x="4406900" y="1752600"/>
            <a:ext cx="8509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defRPr/>
            </a:pPr>
            <a:r>
              <a:rPr lang="en-US" altLang="en-US" sz="900" i="1" dirty="0">
                <a:solidFill>
                  <a:schemeClr val="bg1">
                    <a:lumMod val="75000"/>
                  </a:schemeClr>
                </a:solidFill>
              </a:rPr>
              <a:t>Paraxial rays</a:t>
            </a:r>
          </a:p>
        </p:txBody>
      </p:sp>
      <p:sp>
        <p:nvSpPr>
          <p:cNvPr id="49" name="Line 55"/>
          <p:cNvSpPr>
            <a:spLocks noChangeShapeType="1"/>
          </p:cNvSpPr>
          <p:nvPr/>
        </p:nvSpPr>
        <p:spPr bwMode="auto">
          <a:xfrm flipH="1">
            <a:off x="4114800" y="1905000"/>
            <a:ext cx="368300" cy="7620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50" name="Line 55"/>
          <p:cNvSpPr>
            <a:spLocks noChangeShapeType="1"/>
          </p:cNvSpPr>
          <p:nvPr/>
        </p:nvSpPr>
        <p:spPr bwMode="auto">
          <a:xfrm flipH="1">
            <a:off x="4127500" y="1905000"/>
            <a:ext cx="355600" cy="21590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48174" name="TextBox 3"/>
          <p:cNvSpPr txBox="1">
            <a:spLocks noChangeArrowheads="1"/>
          </p:cNvSpPr>
          <p:nvPr/>
        </p:nvSpPr>
        <p:spPr bwMode="auto">
          <a:xfrm>
            <a:off x="2195513" y="773113"/>
            <a:ext cx="261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a:t>
            </a:r>
          </a:p>
        </p:txBody>
      </p:sp>
      <p:sp>
        <p:nvSpPr>
          <p:cNvPr id="47"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cxnSp>
        <p:nvCxnSpPr>
          <p:cNvPr id="9" name="Straight Connector 8">
            <a:extLst>
              <a:ext uri="{FF2B5EF4-FFF2-40B4-BE49-F238E27FC236}">
                <a16:creationId xmlns:a16="http://schemas.microsoft.com/office/drawing/2014/main" id="{85EEBCDF-18CC-404B-B00B-6259FD912409}"/>
              </a:ext>
            </a:extLst>
          </p:cNvPr>
          <p:cNvCxnSpPr>
            <a:cxnSpLocks/>
          </p:cNvCxnSpPr>
          <p:nvPr/>
        </p:nvCxnSpPr>
        <p:spPr>
          <a:xfrm>
            <a:off x="3200400" y="4648200"/>
            <a:ext cx="744538" cy="762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95472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9155"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56"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57"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58"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59"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0"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1"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2"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3"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4" name="Line 12"/>
          <p:cNvSpPr>
            <a:spLocks noChangeShapeType="1"/>
          </p:cNvSpPr>
          <p:nvPr/>
        </p:nvSpPr>
        <p:spPr bwMode="auto">
          <a:xfrm flipH="1" flipV="1">
            <a:off x="3338513" y="2771775"/>
            <a:ext cx="2757487"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5" name="Line 13"/>
          <p:cNvSpPr>
            <a:spLocks noChangeShapeType="1"/>
          </p:cNvSpPr>
          <p:nvPr/>
        </p:nvSpPr>
        <p:spPr bwMode="auto">
          <a:xfrm flipH="1">
            <a:off x="3276600" y="3352800"/>
            <a:ext cx="2819400"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6" name="Line 14"/>
          <p:cNvSpPr>
            <a:spLocks noChangeShapeType="1"/>
          </p:cNvSpPr>
          <p:nvPr/>
        </p:nvSpPr>
        <p:spPr bwMode="auto">
          <a:xfrm flipH="1" flipV="1">
            <a:off x="3262313" y="3000375"/>
            <a:ext cx="3367087" cy="3524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7" name="Line 15"/>
          <p:cNvSpPr>
            <a:spLocks noChangeShapeType="1"/>
          </p:cNvSpPr>
          <p:nvPr/>
        </p:nvSpPr>
        <p:spPr bwMode="auto">
          <a:xfrm flipH="1">
            <a:off x="3200400" y="3352800"/>
            <a:ext cx="3429000"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8"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9"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70" name="Text Box 19"/>
          <p:cNvSpPr txBox="1">
            <a:spLocks noChangeArrowheads="1"/>
          </p:cNvSpPr>
          <p:nvPr/>
        </p:nvSpPr>
        <p:spPr bwMode="auto">
          <a:xfrm>
            <a:off x="7945438" y="3078163"/>
            <a:ext cx="515937"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ts val="1600"/>
              </a:lnSpc>
              <a:spcBef>
                <a:spcPct val="0"/>
              </a:spcBef>
              <a:buClrTx/>
              <a:buSzTx/>
              <a:buFontTx/>
              <a:buNone/>
            </a:pPr>
            <a:r>
              <a:rPr lang="en-US" altLang="en-US" sz="1200" i="1"/>
              <a:t>Lens</a:t>
            </a:r>
          </a:p>
          <a:p>
            <a:pPr algn="ctr" eaLnBrk="1" hangingPunct="1">
              <a:lnSpc>
                <a:spcPts val="1600"/>
              </a:lnSpc>
              <a:spcBef>
                <a:spcPct val="0"/>
              </a:spcBef>
              <a:buClrTx/>
              <a:buSzTx/>
              <a:buFontTx/>
              <a:buNone/>
            </a:pPr>
            <a:r>
              <a:rPr lang="en-US" altLang="en-US" sz="1200" i="1"/>
              <a:t>axis</a:t>
            </a:r>
          </a:p>
        </p:txBody>
      </p:sp>
      <p:sp>
        <p:nvSpPr>
          <p:cNvPr id="49171" name="Line 21"/>
          <p:cNvSpPr>
            <a:spLocks noChangeShapeType="1"/>
          </p:cNvSpPr>
          <p:nvPr/>
        </p:nvSpPr>
        <p:spPr bwMode="auto">
          <a:xfrm flipV="1">
            <a:off x="3443288" y="3352800"/>
            <a:ext cx="1966912"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72"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rgbClr val="0000FF"/>
                </a:solidFill>
              </a:rPr>
              <a:t>(All these rays</a:t>
            </a:r>
          </a:p>
          <a:p>
            <a:pPr algn="r" eaLnBrk="1" hangingPunct="1">
              <a:lnSpc>
                <a:spcPct val="85000"/>
              </a:lnSpc>
              <a:spcBef>
                <a:spcPct val="0"/>
              </a:spcBef>
              <a:buClrTx/>
              <a:buSzTx/>
              <a:buFontTx/>
              <a:buNone/>
            </a:pPr>
            <a:r>
              <a:rPr lang="en-US" altLang="en-US" sz="1200" b="1" i="1">
                <a:solidFill>
                  <a:srgbClr val="0000FF"/>
                </a:solidFill>
              </a:rPr>
              <a:t>are from the</a:t>
            </a:r>
          </a:p>
          <a:p>
            <a:pPr algn="r" eaLnBrk="1" hangingPunct="1">
              <a:lnSpc>
                <a:spcPct val="85000"/>
              </a:lnSpc>
              <a:spcBef>
                <a:spcPct val="0"/>
              </a:spcBef>
              <a:buClrTx/>
              <a:buSzTx/>
              <a:buFontTx/>
              <a:buNone/>
            </a:pPr>
            <a:r>
              <a:rPr lang="en-US" altLang="en-US" sz="1200" b="1" i="1">
                <a:solidFill>
                  <a:srgbClr val="0000FF"/>
                </a:solidFill>
              </a:rPr>
              <a:t>same </a:t>
            </a:r>
          </a:p>
          <a:p>
            <a:pPr algn="r" eaLnBrk="1" hangingPunct="1">
              <a:lnSpc>
                <a:spcPct val="85000"/>
              </a:lnSpc>
              <a:spcBef>
                <a:spcPct val="0"/>
              </a:spcBef>
              <a:buClrTx/>
              <a:buSzTx/>
              <a:buFontTx/>
              <a:buNone/>
            </a:pPr>
            <a:endParaRPr lang="en-US" altLang="en-US" sz="1200" b="1" i="1">
              <a:solidFill>
                <a:srgbClr val="0000FF"/>
              </a:solidFill>
            </a:endParaRPr>
          </a:p>
          <a:p>
            <a:pPr algn="r" eaLnBrk="1" hangingPunct="1">
              <a:lnSpc>
                <a:spcPct val="85000"/>
              </a:lnSpc>
              <a:spcBef>
                <a:spcPct val="0"/>
              </a:spcBef>
              <a:buClrTx/>
              <a:buSzTx/>
              <a:buFontTx/>
              <a:buNone/>
            </a:pPr>
            <a:r>
              <a:rPr lang="en-US" altLang="en-US" sz="1200" b="1" i="1">
                <a:solidFill>
                  <a:srgbClr val="0000FF"/>
                </a:solidFill>
              </a:rPr>
              <a:t>point</a:t>
            </a:r>
          </a:p>
          <a:p>
            <a:pPr algn="r" eaLnBrk="1" hangingPunct="1">
              <a:lnSpc>
                <a:spcPct val="85000"/>
              </a:lnSpc>
              <a:spcBef>
                <a:spcPct val="0"/>
              </a:spcBef>
              <a:buClrTx/>
              <a:buSzTx/>
              <a:buFontTx/>
              <a:buNone/>
            </a:pPr>
            <a:r>
              <a:rPr lang="en-US" altLang="en-US" sz="1200" b="1" i="1">
                <a:solidFill>
                  <a:srgbClr val="0000FF"/>
                </a:solidFill>
              </a:rPr>
              <a:t>on the object</a:t>
            </a:r>
          </a:p>
          <a:p>
            <a:pPr algn="r" eaLnBrk="1" hangingPunct="1">
              <a:lnSpc>
                <a:spcPct val="85000"/>
              </a:lnSpc>
              <a:spcBef>
                <a:spcPct val="0"/>
              </a:spcBef>
              <a:buClrTx/>
              <a:buSzTx/>
              <a:buFontTx/>
              <a:buNone/>
            </a:pPr>
            <a:r>
              <a:rPr lang="en-US" altLang="en-US" sz="1200" b="1" i="1">
                <a:solidFill>
                  <a:srgbClr val="0000FF"/>
                </a:solidFill>
              </a:rPr>
              <a:t>at infinity.)</a:t>
            </a:r>
          </a:p>
        </p:txBody>
      </p:sp>
      <p:sp>
        <p:nvSpPr>
          <p:cNvPr id="2" name="Left Brace 1"/>
          <p:cNvSpPr/>
          <p:nvPr/>
        </p:nvSpPr>
        <p:spPr>
          <a:xfrm>
            <a:off x="990600" y="236220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9174" name="Text Box 19"/>
          <p:cNvSpPr txBox="1">
            <a:spLocks noChangeArrowheads="1"/>
          </p:cNvSpPr>
          <p:nvPr/>
        </p:nvSpPr>
        <p:spPr bwMode="auto">
          <a:xfrm>
            <a:off x="95250" y="3078163"/>
            <a:ext cx="515938"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ts val="1600"/>
              </a:lnSpc>
              <a:spcBef>
                <a:spcPct val="0"/>
              </a:spcBef>
              <a:buClrTx/>
              <a:buSzTx/>
              <a:buFontTx/>
              <a:buNone/>
            </a:pPr>
            <a:r>
              <a:rPr lang="en-US" altLang="en-US" sz="1200" i="1"/>
              <a:t>Lens</a:t>
            </a:r>
          </a:p>
          <a:p>
            <a:pPr algn="ctr" eaLnBrk="1" hangingPunct="1">
              <a:lnSpc>
                <a:spcPts val="1600"/>
              </a:lnSpc>
              <a:spcBef>
                <a:spcPct val="0"/>
              </a:spcBef>
              <a:buClrTx/>
              <a:buSzTx/>
              <a:buFontTx/>
              <a:buNone/>
            </a:pPr>
            <a:r>
              <a:rPr lang="en-US" altLang="en-US" sz="1200" i="1"/>
              <a:t>axis</a:t>
            </a:r>
          </a:p>
        </p:txBody>
      </p:sp>
      <p:sp>
        <p:nvSpPr>
          <p:cNvPr id="49175"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075D10-5C3F-4DCD-82D3-ABF425D52CD6}" type="slidenum">
              <a:rPr lang="en-US" altLang="en-US" smtClean="0"/>
              <a:pPr/>
              <a:t>68</a:t>
            </a:fld>
            <a:endParaRPr lang="en-US" altLang="en-US"/>
          </a:p>
        </p:txBody>
      </p:sp>
      <p:sp>
        <p:nvSpPr>
          <p:cNvPr id="49176" name="Line 20"/>
          <p:cNvSpPr>
            <a:spLocks noChangeShapeType="1"/>
          </p:cNvSpPr>
          <p:nvPr/>
        </p:nvSpPr>
        <p:spPr bwMode="auto">
          <a:xfrm>
            <a:off x="3429000" y="2514600"/>
            <a:ext cx="1981200"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Tree>
    <p:extLst>
      <p:ext uri="{BB962C8B-B14F-4D97-AF65-F5344CB8AC3E}">
        <p14:creationId xmlns:p14="http://schemas.microsoft.com/office/powerpoint/2010/main" val="31528467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0179"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0"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1"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2"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3"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4"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5"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6"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7"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8" name="Line 12"/>
          <p:cNvSpPr>
            <a:spLocks noChangeShapeType="1"/>
          </p:cNvSpPr>
          <p:nvPr/>
        </p:nvSpPr>
        <p:spPr bwMode="auto">
          <a:xfrm flipH="1" flipV="1">
            <a:off x="3338513" y="2771775"/>
            <a:ext cx="2757487"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9" name="Line 13"/>
          <p:cNvSpPr>
            <a:spLocks noChangeShapeType="1"/>
          </p:cNvSpPr>
          <p:nvPr/>
        </p:nvSpPr>
        <p:spPr bwMode="auto">
          <a:xfrm flipH="1">
            <a:off x="3276600" y="3352800"/>
            <a:ext cx="2819400"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0" name="Line 14"/>
          <p:cNvSpPr>
            <a:spLocks noChangeShapeType="1"/>
          </p:cNvSpPr>
          <p:nvPr/>
        </p:nvSpPr>
        <p:spPr bwMode="auto">
          <a:xfrm flipH="1" flipV="1">
            <a:off x="3262313" y="3000375"/>
            <a:ext cx="3367087" cy="3524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1" name="Line 15"/>
          <p:cNvSpPr>
            <a:spLocks noChangeShapeType="1"/>
          </p:cNvSpPr>
          <p:nvPr/>
        </p:nvSpPr>
        <p:spPr bwMode="auto">
          <a:xfrm flipH="1">
            <a:off x="3200400" y="3352800"/>
            <a:ext cx="3429000"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2"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3"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4" name="Line 21"/>
          <p:cNvSpPr>
            <a:spLocks noChangeShapeType="1"/>
          </p:cNvSpPr>
          <p:nvPr/>
        </p:nvSpPr>
        <p:spPr bwMode="auto">
          <a:xfrm flipV="1">
            <a:off x="3443288" y="3352800"/>
            <a:ext cx="1966912"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5"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rgbClr val="0000FF"/>
                </a:solidFill>
              </a:rPr>
              <a:t>(All these rays</a:t>
            </a:r>
          </a:p>
          <a:p>
            <a:pPr algn="r" eaLnBrk="1" hangingPunct="1">
              <a:lnSpc>
                <a:spcPct val="85000"/>
              </a:lnSpc>
              <a:spcBef>
                <a:spcPct val="0"/>
              </a:spcBef>
              <a:buClrTx/>
              <a:buSzTx/>
              <a:buFontTx/>
              <a:buNone/>
            </a:pPr>
            <a:r>
              <a:rPr lang="en-US" altLang="en-US" sz="1200" b="1" i="1">
                <a:solidFill>
                  <a:srgbClr val="0000FF"/>
                </a:solidFill>
              </a:rPr>
              <a:t>are from the</a:t>
            </a:r>
          </a:p>
          <a:p>
            <a:pPr algn="r" eaLnBrk="1" hangingPunct="1">
              <a:lnSpc>
                <a:spcPct val="85000"/>
              </a:lnSpc>
              <a:spcBef>
                <a:spcPct val="0"/>
              </a:spcBef>
              <a:buClrTx/>
              <a:buSzTx/>
              <a:buFontTx/>
              <a:buNone/>
            </a:pPr>
            <a:r>
              <a:rPr lang="en-US" altLang="en-US" sz="1200" b="1" i="1">
                <a:solidFill>
                  <a:srgbClr val="0000FF"/>
                </a:solidFill>
              </a:rPr>
              <a:t>same </a:t>
            </a:r>
          </a:p>
          <a:p>
            <a:pPr algn="r" eaLnBrk="1" hangingPunct="1">
              <a:lnSpc>
                <a:spcPct val="85000"/>
              </a:lnSpc>
              <a:spcBef>
                <a:spcPct val="0"/>
              </a:spcBef>
              <a:buClrTx/>
              <a:buSzTx/>
              <a:buFontTx/>
              <a:buNone/>
            </a:pPr>
            <a:endParaRPr lang="en-US" altLang="en-US" sz="1200" b="1" i="1">
              <a:solidFill>
                <a:srgbClr val="0000FF"/>
              </a:solidFill>
            </a:endParaRPr>
          </a:p>
          <a:p>
            <a:pPr algn="r" eaLnBrk="1" hangingPunct="1">
              <a:lnSpc>
                <a:spcPct val="85000"/>
              </a:lnSpc>
              <a:spcBef>
                <a:spcPct val="0"/>
              </a:spcBef>
              <a:buClrTx/>
              <a:buSzTx/>
              <a:buFontTx/>
              <a:buNone/>
            </a:pPr>
            <a:r>
              <a:rPr lang="en-US" altLang="en-US" sz="1200" b="1" i="1">
                <a:solidFill>
                  <a:srgbClr val="0000FF"/>
                </a:solidFill>
              </a:rPr>
              <a:t>point</a:t>
            </a:r>
          </a:p>
          <a:p>
            <a:pPr algn="r" eaLnBrk="1" hangingPunct="1">
              <a:lnSpc>
                <a:spcPct val="85000"/>
              </a:lnSpc>
              <a:spcBef>
                <a:spcPct val="0"/>
              </a:spcBef>
              <a:buClrTx/>
              <a:buSzTx/>
              <a:buFontTx/>
              <a:buNone/>
            </a:pPr>
            <a:r>
              <a:rPr lang="en-US" altLang="en-US" sz="1200" b="1" i="1">
                <a:solidFill>
                  <a:srgbClr val="0000FF"/>
                </a:solidFill>
              </a:rPr>
              <a:t>on the object</a:t>
            </a:r>
          </a:p>
          <a:p>
            <a:pPr algn="r" eaLnBrk="1" hangingPunct="1">
              <a:lnSpc>
                <a:spcPct val="85000"/>
              </a:lnSpc>
              <a:spcBef>
                <a:spcPct val="0"/>
              </a:spcBef>
              <a:buClrTx/>
              <a:buSzTx/>
              <a:buFontTx/>
              <a:buNone/>
            </a:pPr>
            <a:r>
              <a:rPr lang="en-US" altLang="en-US" sz="1200" b="1" i="1">
                <a:solidFill>
                  <a:srgbClr val="0000FF"/>
                </a:solidFill>
              </a:rPr>
              <a:t>at infinity.)</a:t>
            </a:r>
          </a:p>
        </p:txBody>
      </p:sp>
      <p:sp>
        <p:nvSpPr>
          <p:cNvPr id="2" name="Left Brace 1"/>
          <p:cNvSpPr/>
          <p:nvPr/>
        </p:nvSpPr>
        <p:spPr>
          <a:xfrm>
            <a:off x="990600" y="236220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0197"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94B4A9-FBEB-4976-83D6-992F984114D2}" type="slidenum">
              <a:rPr lang="en-US" altLang="en-US" smtClean="0"/>
              <a:pPr/>
              <a:t>69</a:t>
            </a:fld>
            <a:endParaRPr lang="en-US" altLang="en-US"/>
          </a:p>
        </p:txBody>
      </p:sp>
      <p:sp>
        <p:nvSpPr>
          <p:cNvPr id="50198" name="Line 20"/>
          <p:cNvSpPr>
            <a:spLocks noChangeShapeType="1"/>
          </p:cNvSpPr>
          <p:nvPr/>
        </p:nvSpPr>
        <p:spPr bwMode="auto">
          <a:xfrm>
            <a:off x="3429000" y="2514600"/>
            <a:ext cx="1981200"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9" name="Line 22"/>
          <p:cNvSpPr>
            <a:spLocks noChangeShapeType="1"/>
          </p:cNvSpPr>
          <p:nvPr/>
        </p:nvSpPr>
        <p:spPr bwMode="auto">
          <a:xfrm>
            <a:off x="7245350" y="2209800"/>
            <a:ext cx="0" cy="2895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00" name="Line 23"/>
          <p:cNvSpPr>
            <a:spLocks noChangeShapeType="1"/>
          </p:cNvSpPr>
          <p:nvPr/>
        </p:nvSpPr>
        <p:spPr bwMode="auto">
          <a:xfrm>
            <a:off x="5410200" y="2209800"/>
            <a:ext cx="0" cy="2895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01" name="Text Box 25"/>
          <p:cNvSpPr txBox="1">
            <a:spLocks noChangeArrowheads="1"/>
          </p:cNvSpPr>
          <p:nvPr/>
        </p:nvSpPr>
        <p:spPr bwMode="auto">
          <a:xfrm>
            <a:off x="5486400" y="3733800"/>
            <a:ext cx="1671638"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200" i="1">
                <a:solidFill>
                  <a:srgbClr val="0000FF"/>
                </a:solidFill>
              </a:rPr>
              <a:t>Because of spherical</a:t>
            </a:r>
          </a:p>
          <a:p>
            <a:pPr eaLnBrk="1" hangingPunct="1">
              <a:lnSpc>
                <a:spcPct val="85000"/>
              </a:lnSpc>
              <a:spcBef>
                <a:spcPct val="0"/>
              </a:spcBef>
              <a:buClrTx/>
              <a:buSzTx/>
              <a:buFontTx/>
              <a:buNone/>
            </a:pPr>
            <a:r>
              <a:rPr lang="en-US" altLang="en-US" sz="1200" i="1">
                <a:solidFill>
                  <a:srgbClr val="0000FF"/>
                </a:solidFill>
              </a:rPr>
              <a:t>aberration, an optical</a:t>
            </a:r>
          </a:p>
          <a:p>
            <a:pPr eaLnBrk="1" hangingPunct="1">
              <a:lnSpc>
                <a:spcPct val="85000"/>
              </a:lnSpc>
              <a:spcBef>
                <a:spcPct val="0"/>
              </a:spcBef>
              <a:buClrTx/>
              <a:buSzTx/>
              <a:buFontTx/>
              <a:buNone/>
            </a:pPr>
            <a:r>
              <a:rPr lang="en-US" altLang="en-US" sz="1200" i="1">
                <a:solidFill>
                  <a:srgbClr val="0000FF"/>
                </a:solidFill>
              </a:rPr>
              <a:t>interval is produced</a:t>
            </a:r>
          </a:p>
          <a:p>
            <a:pPr eaLnBrk="1" hangingPunct="1">
              <a:lnSpc>
                <a:spcPct val="85000"/>
              </a:lnSpc>
              <a:spcBef>
                <a:spcPct val="0"/>
              </a:spcBef>
              <a:buClrTx/>
              <a:buSzTx/>
              <a:buFontTx/>
              <a:buNone/>
            </a:pPr>
            <a:r>
              <a:rPr lang="en-US" altLang="en-US" sz="1200" i="1">
                <a:solidFill>
                  <a:srgbClr val="0000FF"/>
                </a:solidFill>
              </a:rPr>
              <a:t>in which rays from </a:t>
            </a:r>
          </a:p>
          <a:p>
            <a:pPr eaLnBrk="1" hangingPunct="1">
              <a:lnSpc>
                <a:spcPct val="85000"/>
              </a:lnSpc>
              <a:spcBef>
                <a:spcPct val="0"/>
              </a:spcBef>
              <a:buClrTx/>
              <a:buSzTx/>
              <a:buFontTx/>
              <a:buNone/>
            </a:pPr>
            <a:r>
              <a:rPr lang="en-US" altLang="en-US" sz="1200" i="1">
                <a:solidFill>
                  <a:srgbClr val="0000FF"/>
                </a:solidFill>
              </a:rPr>
              <a:t>different ‘zones’ of the</a:t>
            </a:r>
          </a:p>
          <a:p>
            <a:pPr eaLnBrk="1" hangingPunct="1">
              <a:lnSpc>
                <a:spcPct val="85000"/>
              </a:lnSpc>
              <a:spcBef>
                <a:spcPct val="0"/>
              </a:spcBef>
              <a:buClrTx/>
              <a:buSzTx/>
              <a:buFontTx/>
              <a:buNone/>
            </a:pPr>
            <a:r>
              <a:rPr lang="en-US" altLang="en-US" sz="1200" i="1">
                <a:solidFill>
                  <a:srgbClr val="0000FF"/>
                </a:solidFill>
              </a:rPr>
              <a:t>lens are focused, but</a:t>
            </a:r>
          </a:p>
          <a:p>
            <a:pPr eaLnBrk="1" hangingPunct="1">
              <a:lnSpc>
                <a:spcPct val="85000"/>
              </a:lnSpc>
              <a:spcBef>
                <a:spcPct val="0"/>
              </a:spcBef>
              <a:buClrTx/>
              <a:buSzTx/>
              <a:buFontTx/>
              <a:buNone/>
            </a:pPr>
            <a:r>
              <a:rPr lang="en-US" altLang="en-US" sz="1200" i="1">
                <a:solidFill>
                  <a:srgbClr val="0000FF"/>
                </a:solidFill>
              </a:rPr>
              <a:t>all others aren’t.</a:t>
            </a:r>
          </a:p>
        </p:txBody>
      </p:sp>
      <p:sp>
        <p:nvSpPr>
          <p:cNvPr id="50203" name="Text Box 19"/>
          <p:cNvSpPr txBox="1">
            <a:spLocks noChangeArrowheads="1"/>
          </p:cNvSpPr>
          <p:nvPr/>
        </p:nvSpPr>
        <p:spPr bwMode="auto">
          <a:xfrm>
            <a:off x="7945438" y="3078163"/>
            <a:ext cx="515937"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ts val="1600"/>
              </a:lnSpc>
              <a:spcBef>
                <a:spcPct val="0"/>
              </a:spcBef>
              <a:buClrTx/>
              <a:buSzTx/>
              <a:buFontTx/>
              <a:buNone/>
            </a:pPr>
            <a:r>
              <a:rPr lang="en-US" altLang="en-US" sz="1200" i="1"/>
              <a:t>Lens</a:t>
            </a:r>
          </a:p>
          <a:p>
            <a:pPr algn="ctr" eaLnBrk="1" hangingPunct="1">
              <a:lnSpc>
                <a:spcPts val="1600"/>
              </a:lnSpc>
              <a:spcBef>
                <a:spcPct val="0"/>
              </a:spcBef>
              <a:buClrTx/>
              <a:buSzTx/>
              <a:buFontTx/>
              <a:buNone/>
            </a:pPr>
            <a:r>
              <a:rPr lang="en-US" altLang="en-US" sz="1200" i="1"/>
              <a:t>axis</a:t>
            </a:r>
          </a:p>
        </p:txBody>
      </p:sp>
      <p:sp>
        <p:nvSpPr>
          <p:cNvPr id="50204" name="Text Box 19"/>
          <p:cNvSpPr txBox="1">
            <a:spLocks noChangeArrowheads="1"/>
          </p:cNvSpPr>
          <p:nvPr/>
        </p:nvSpPr>
        <p:spPr bwMode="auto">
          <a:xfrm>
            <a:off x="95250" y="3078163"/>
            <a:ext cx="515938"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ts val="1600"/>
              </a:lnSpc>
              <a:spcBef>
                <a:spcPct val="0"/>
              </a:spcBef>
              <a:buClrTx/>
              <a:buSzTx/>
              <a:buFontTx/>
              <a:buNone/>
            </a:pPr>
            <a:r>
              <a:rPr lang="en-US" altLang="en-US" sz="1200" i="1"/>
              <a:t>Lens</a:t>
            </a:r>
          </a:p>
          <a:p>
            <a:pPr algn="ctr" eaLnBrk="1" hangingPunct="1">
              <a:lnSpc>
                <a:spcPts val="1600"/>
              </a:lnSpc>
              <a:spcBef>
                <a:spcPct val="0"/>
              </a:spcBef>
              <a:buClrTx/>
              <a:buSzTx/>
              <a:buFontTx/>
              <a:buNone/>
            </a:pPr>
            <a:r>
              <a:rPr lang="en-US" altLang="en-US" sz="1200" i="1"/>
              <a:t>axis</a:t>
            </a:r>
          </a:p>
        </p:txBody>
      </p:sp>
      <p:sp>
        <p:nvSpPr>
          <p:cNvPr id="29"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Tree>
    <p:extLst>
      <p:ext uri="{BB962C8B-B14F-4D97-AF65-F5344CB8AC3E}">
        <p14:creationId xmlns:p14="http://schemas.microsoft.com/office/powerpoint/2010/main" val="604325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381000" y="1143000"/>
            <a:ext cx="8229600" cy="5638800"/>
          </a:xfrm>
        </p:spPr>
        <p:txBody>
          <a:bodyPr/>
          <a:lstStyle/>
          <a:p>
            <a:pPr eaLnBrk="1" hangingPunct="1"/>
            <a:r>
              <a:rPr lang="en-US" dirty="0"/>
              <a:t>Some aberrations are attributable to corrective lenses</a:t>
            </a:r>
          </a:p>
          <a:p>
            <a:pPr eaLnBrk="1" hangingPunct="1"/>
            <a:r>
              <a:rPr lang="en-US" dirty="0"/>
              <a:t>Others are intrinsic to the eye itself</a:t>
            </a:r>
          </a:p>
          <a:p>
            <a:pPr lvl="1" eaLnBrk="1" hangingPunct="1"/>
            <a:r>
              <a:rPr lang="en-US" dirty="0"/>
              <a:t>Three familiar forms:</a:t>
            </a:r>
          </a:p>
          <a:p>
            <a:pPr lvl="2" eaLnBrk="1" hangingPunct="1"/>
            <a:r>
              <a:rPr lang="en-US" dirty="0">
                <a:solidFill>
                  <a:schemeClr val="bg1"/>
                </a:solidFill>
              </a:rPr>
              <a:t>Spherical error (myopia/hyperopia)</a:t>
            </a:r>
          </a:p>
          <a:p>
            <a:pPr lvl="2" eaLnBrk="1" hangingPunct="1"/>
            <a:r>
              <a:rPr lang="en-US" dirty="0">
                <a:solidFill>
                  <a:schemeClr val="bg1"/>
                </a:solidFill>
              </a:rPr>
              <a:t>Cylinder (astigmatism)</a:t>
            </a:r>
          </a:p>
          <a:p>
            <a:pPr lvl="2" eaLnBrk="1" hangingPunct="1"/>
            <a:r>
              <a:rPr lang="en-US" dirty="0">
                <a:solidFill>
                  <a:schemeClr val="bg1"/>
                </a:solidFill>
              </a:rPr>
              <a:t>Chromatic aberration</a:t>
            </a:r>
          </a:p>
        </p:txBody>
      </p:sp>
      <p:sp>
        <p:nvSpPr>
          <p:cNvPr id="4099" name="Rectangle 4"/>
          <p:cNvSpPr>
            <a:spLocks noGrp="1" noChangeArrowheads="1"/>
          </p:cNvSpPr>
          <p:nvPr>
            <p:ph type="title"/>
          </p:nvPr>
        </p:nvSpPr>
        <p:spPr>
          <a:xfrm>
            <a:off x="457200" y="152400"/>
            <a:ext cx="7543800" cy="685800"/>
          </a:xfrm>
          <a:noFill/>
        </p:spPr>
        <p:txBody>
          <a:bodyPr/>
          <a:lstStyle/>
          <a:p>
            <a:pPr eaLnBrk="1" hangingPunct="1"/>
            <a:r>
              <a:rPr lang="en-US"/>
              <a:t>Aberrations</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7</a:t>
            </a:fld>
            <a:endParaRPr lang="en-US" altLang="en-US"/>
          </a:p>
        </p:txBody>
      </p:sp>
    </p:spTree>
    <p:extLst>
      <p:ext uri="{BB962C8B-B14F-4D97-AF65-F5344CB8AC3E}">
        <p14:creationId xmlns:p14="http://schemas.microsoft.com/office/powerpoint/2010/main" val="23150958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51202" name="AutoShape 2"/>
          <p:cNvSpPr>
            <a:spLocks noChangeArrowheads="1"/>
          </p:cNvSpPr>
          <p:nvPr/>
        </p:nvSpPr>
        <p:spPr bwMode="auto">
          <a:xfrm rot="5400000">
            <a:off x="5257800" y="2743200"/>
            <a:ext cx="2133600" cy="12192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CECFF"/>
          </a:solidFill>
          <a:ln>
            <a:noFill/>
          </a:ln>
          <a:effectLst/>
          <a:extLst>
            <a:ext uri="{91240B29-F687-4F45-9708-019B960494DF}">
              <a14:hiddenLine xmlns:a14="http://schemas.microsoft.com/office/drawing/2010/main" w="9525">
                <a:solidFill>
                  <a:srgbClr val="CCE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03"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1204"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5"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6"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7"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8"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9"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10"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11"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12"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13" name="Line 12"/>
          <p:cNvSpPr>
            <a:spLocks noChangeShapeType="1"/>
          </p:cNvSpPr>
          <p:nvPr/>
        </p:nvSpPr>
        <p:spPr bwMode="auto">
          <a:xfrm flipH="1" flipV="1">
            <a:off x="3338513" y="2771775"/>
            <a:ext cx="2757487"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14" name="Line 13"/>
          <p:cNvSpPr>
            <a:spLocks noChangeShapeType="1"/>
          </p:cNvSpPr>
          <p:nvPr/>
        </p:nvSpPr>
        <p:spPr bwMode="auto">
          <a:xfrm flipH="1">
            <a:off x="3276600" y="3352800"/>
            <a:ext cx="2819400"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15" name="Line 14"/>
          <p:cNvSpPr>
            <a:spLocks noChangeShapeType="1"/>
          </p:cNvSpPr>
          <p:nvPr/>
        </p:nvSpPr>
        <p:spPr bwMode="auto">
          <a:xfrm flipH="1" flipV="1">
            <a:off x="3262313" y="3000375"/>
            <a:ext cx="3367087" cy="3524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16" name="Line 15"/>
          <p:cNvSpPr>
            <a:spLocks noChangeShapeType="1"/>
          </p:cNvSpPr>
          <p:nvPr/>
        </p:nvSpPr>
        <p:spPr bwMode="auto">
          <a:xfrm flipH="1">
            <a:off x="3200400" y="3352800"/>
            <a:ext cx="3429000"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17" name="Line 21"/>
          <p:cNvSpPr>
            <a:spLocks noChangeShapeType="1"/>
          </p:cNvSpPr>
          <p:nvPr/>
        </p:nvSpPr>
        <p:spPr bwMode="auto">
          <a:xfrm flipV="1">
            <a:off x="3443288" y="3352800"/>
            <a:ext cx="1966912"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18"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rgbClr val="0000FF"/>
                </a:solidFill>
              </a:rPr>
              <a:t>(All these rays</a:t>
            </a:r>
          </a:p>
          <a:p>
            <a:pPr algn="r" eaLnBrk="1" hangingPunct="1">
              <a:lnSpc>
                <a:spcPct val="85000"/>
              </a:lnSpc>
              <a:spcBef>
                <a:spcPct val="0"/>
              </a:spcBef>
              <a:buClrTx/>
              <a:buSzTx/>
              <a:buFontTx/>
              <a:buNone/>
            </a:pPr>
            <a:r>
              <a:rPr lang="en-US" altLang="en-US" sz="1200" b="1" i="1">
                <a:solidFill>
                  <a:srgbClr val="0000FF"/>
                </a:solidFill>
              </a:rPr>
              <a:t>are from the</a:t>
            </a:r>
          </a:p>
          <a:p>
            <a:pPr algn="r" eaLnBrk="1" hangingPunct="1">
              <a:lnSpc>
                <a:spcPct val="85000"/>
              </a:lnSpc>
              <a:spcBef>
                <a:spcPct val="0"/>
              </a:spcBef>
              <a:buClrTx/>
              <a:buSzTx/>
              <a:buFontTx/>
              <a:buNone/>
            </a:pPr>
            <a:r>
              <a:rPr lang="en-US" altLang="en-US" sz="1200" b="1" i="1">
                <a:solidFill>
                  <a:srgbClr val="0000FF"/>
                </a:solidFill>
              </a:rPr>
              <a:t>same </a:t>
            </a:r>
          </a:p>
          <a:p>
            <a:pPr algn="r" eaLnBrk="1" hangingPunct="1">
              <a:lnSpc>
                <a:spcPct val="85000"/>
              </a:lnSpc>
              <a:spcBef>
                <a:spcPct val="0"/>
              </a:spcBef>
              <a:buClrTx/>
              <a:buSzTx/>
              <a:buFontTx/>
              <a:buNone/>
            </a:pPr>
            <a:endParaRPr lang="en-US" altLang="en-US" sz="1200" b="1" i="1">
              <a:solidFill>
                <a:srgbClr val="0000FF"/>
              </a:solidFill>
            </a:endParaRPr>
          </a:p>
          <a:p>
            <a:pPr algn="r" eaLnBrk="1" hangingPunct="1">
              <a:lnSpc>
                <a:spcPct val="85000"/>
              </a:lnSpc>
              <a:spcBef>
                <a:spcPct val="0"/>
              </a:spcBef>
              <a:buClrTx/>
              <a:buSzTx/>
              <a:buFontTx/>
              <a:buNone/>
            </a:pPr>
            <a:r>
              <a:rPr lang="en-US" altLang="en-US" sz="1200" b="1" i="1">
                <a:solidFill>
                  <a:srgbClr val="0000FF"/>
                </a:solidFill>
              </a:rPr>
              <a:t>point</a:t>
            </a:r>
          </a:p>
          <a:p>
            <a:pPr algn="r" eaLnBrk="1" hangingPunct="1">
              <a:lnSpc>
                <a:spcPct val="85000"/>
              </a:lnSpc>
              <a:spcBef>
                <a:spcPct val="0"/>
              </a:spcBef>
              <a:buClrTx/>
              <a:buSzTx/>
              <a:buFontTx/>
              <a:buNone/>
            </a:pPr>
            <a:r>
              <a:rPr lang="en-US" altLang="en-US" sz="1200" b="1" i="1">
                <a:solidFill>
                  <a:srgbClr val="0000FF"/>
                </a:solidFill>
              </a:rPr>
              <a:t>on the object</a:t>
            </a:r>
          </a:p>
          <a:p>
            <a:pPr algn="r" eaLnBrk="1" hangingPunct="1">
              <a:lnSpc>
                <a:spcPct val="85000"/>
              </a:lnSpc>
              <a:spcBef>
                <a:spcPct val="0"/>
              </a:spcBef>
              <a:buClrTx/>
              <a:buSzTx/>
              <a:buFontTx/>
              <a:buNone/>
            </a:pPr>
            <a:r>
              <a:rPr lang="en-US" altLang="en-US" sz="1200" b="1" i="1">
                <a:solidFill>
                  <a:srgbClr val="0000FF"/>
                </a:solidFill>
              </a:rPr>
              <a:t>at infinity.)</a:t>
            </a:r>
          </a:p>
        </p:txBody>
      </p:sp>
      <p:sp>
        <p:nvSpPr>
          <p:cNvPr id="2" name="Left Brace 1"/>
          <p:cNvSpPr/>
          <p:nvPr/>
        </p:nvSpPr>
        <p:spPr>
          <a:xfrm>
            <a:off x="990600" y="236220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1220"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D9BE739-7EFE-4F42-BACB-0E0A168B151D}" type="slidenum">
              <a:rPr lang="en-US" altLang="en-US" smtClean="0"/>
              <a:pPr/>
              <a:t>70</a:t>
            </a:fld>
            <a:endParaRPr lang="en-US" altLang="en-US"/>
          </a:p>
        </p:txBody>
      </p:sp>
      <p:sp>
        <p:nvSpPr>
          <p:cNvPr id="51221" name="Line 20"/>
          <p:cNvSpPr>
            <a:spLocks noChangeShapeType="1"/>
          </p:cNvSpPr>
          <p:nvPr/>
        </p:nvSpPr>
        <p:spPr bwMode="auto">
          <a:xfrm>
            <a:off x="3429000" y="2514600"/>
            <a:ext cx="1981200"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22" name="AutoShape 26"/>
          <p:cNvSpPr>
            <a:spLocks noChangeArrowheads="1"/>
          </p:cNvSpPr>
          <p:nvPr/>
        </p:nvSpPr>
        <p:spPr bwMode="auto">
          <a:xfrm rot="5400000">
            <a:off x="5257800" y="533400"/>
            <a:ext cx="2133600" cy="12192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CECFF"/>
          </a:solidFill>
          <a:ln>
            <a:noFill/>
          </a:ln>
          <a:effectLst/>
          <a:extLst>
            <a:ext uri="{91240B29-F687-4F45-9708-019B960494DF}">
              <a14:hiddenLine xmlns:a14="http://schemas.microsoft.com/office/drawing/2010/main" w="9525">
                <a:solidFill>
                  <a:srgbClr val="CCE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3" name="AutoShape 27"/>
          <p:cNvSpPr>
            <a:spLocks noChangeArrowheads="1"/>
          </p:cNvSpPr>
          <p:nvPr/>
        </p:nvSpPr>
        <p:spPr bwMode="auto">
          <a:xfrm rot="5400000">
            <a:off x="5562600" y="838200"/>
            <a:ext cx="2133600" cy="609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CECFF"/>
          </a:solidFill>
          <a:ln>
            <a:noFill/>
          </a:ln>
          <a:effectLst/>
          <a:extLst>
            <a:ext uri="{91240B29-F687-4F45-9708-019B960494DF}">
              <a14:hiddenLine xmlns:a14="http://schemas.microsoft.com/office/drawing/2010/main" w="9525">
                <a:solidFill>
                  <a:srgbClr val="CCE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1224" name="Group 1"/>
          <p:cNvGrpSpPr>
            <a:grpSpLocks/>
          </p:cNvGrpSpPr>
          <p:nvPr/>
        </p:nvGrpSpPr>
        <p:grpSpPr bwMode="auto">
          <a:xfrm rot="5400000">
            <a:off x="5877719" y="702469"/>
            <a:ext cx="914400" cy="747712"/>
            <a:chOff x="5824538" y="700772"/>
            <a:chExt cx="914400" cy="747028"/>
          </a:xfrm>
        </p:grpSpPr>
        <p:sp>
          <p:nvSpPr>
            <p:cNvPr id="51243" name="Oval 28"/>
            <p:cNvSpPr>
              <a:spLocks noChangeArrowheads="1"/>
            </p:cNvSpPr>
            <p:nvPr/>
          </p:nvSpPr>
          <p:spPr bwMode="auto">
            <a:xfrm rot="341545">
              <a:off x="5824538" y="838200"/>
              <a:ext cx="914400" cy="609600"/>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1244" name="Oval 29"/>
            <p:cNvSpPr>
              <a:spLocks noChangeArrowheads="1"/>
            </p:cNvSpPr>
            <p:nvPr/>
          </p:nvSpPr>
          <p:spPr bwMode="auto">
            <a:xfrm rot="341545">
              <a:off x="5926138" y="914400"/>
              <a:ext cx="711200" cy="457200"/>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1245" name="Oval 30"/>
            <p:cNvSpPr>
              <a:spLocks noChangeArrowheads="1"/>
            </p:cNvSpPr>
            <p:nvPr/>
          </p:nvSpPr>
          <p:spPr bwMode="auto">
            <a:xfrm rot="341545">
              <a:off x="6027738" y="990600"/>
              <a:ext cx="508000" cy="304800"/>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1246" name="Oval 31"/>
            <p:cNvSpPr>
              <a:spLocks noChangeArrowheads="1"/>
            </p:cNvSpPr>
            <p:nvPr/>
          </p:nvSpPr>
          <p:spPr bwMode="auto">
            <a:xfrm rot="341545">
              <a:off x="6129338" y="1066800"/>
              <a:ext cx="304800" cy="152400"/>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1247" name="Text Box 32"/>
            <p:cNvSpPr txBox="1">
              <a:spLocks noChangeArrowheads="1"/>
            </p:cNvSpPr>
            <p:nvPr/>
          </p:nvSpPr>
          <p:spPr bwMode="auto">
            <a:xfrm rot="341545">
              <a:off x="6214774" y="700772"/>
              <a:ext cx="184731"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3600" b="1"/>
            </a:p>
          </p:txBody>
        </p:sp>
      </p:grpSp>
      <p:sp>
        <p:nvSpPr>
          <p:cNvPr id="51225" name="AutoShape 33"/>
          <p:cNvSpPr>
            <a:spLocks noChangeArrowheads="1"/>
          </p:cNvSpPr>
          <p:nvPr/>
        </p:nvSpPr>
        <p:spPr bwMode="auto">
          <a:xfrm>
            <a:off x="6096000" y="2057400"/>
            <a:ext cx="304800" cy="381000"/>
          </a:xfrm>
          <a:prstGeom prst="upDownArrow">
            <a:avLst>
              <a:gd name="adj1" fmla="val 50000"/>
              <a:gd name="adj2" fmla="val 25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6" name="Oval 35"/>
          <p:cNvSpPr/>
          <p:nvPr/>
        </p:nvSpPr>
        <p:spPr>
          <a:xfrm>
            <a:off x="6253163" y="1066800"/>
            <a:ext cx="44450"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227" name="Line 25"/>
          <p:cNvSpPr>
            <a:spLocks noChangeShapeType="1"/>
          </p:cNvSpPr>
          <p:nvPr/>
        </p:nvSpPr>
        <p:spPr bwMode="auto">
          <a:xfrm>
            <a:off x="5410200" y="2209800"/>
            <a:ext cx="0" cy="2895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28" name="Text Box 34"/>
          <p:cNvSpPr txBox="1">
            <a:spLocks noChangeArrowheads="1"/>
          </p:cNvSpPr>
          <p:nvPr/>
        </p:nvSpPr>
        <p:spPr bwMode="auto">
          <a:xfrm>
            <a:off x="5416550" y="4464050"/>
            <a:ext cx="1976438"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200" i="1" dirty="0">
                <a:solidFill>
                  <a:srgbClr val="0000FF"/>
                </a:solidFill>
              </a:rPr>
              <a:t>A viewing screen placed</a:t>
            </a:r>
          </a:p>
          <a:p>
            <a:pPr eaLnBrk="1" hangingPunct="1">
              <a:lnSpc>
                <a:spcPct val="85000"/>
              </a:lnSpc>
              <a:spcBef>
                <a:spcPct val="0"/>
              </a:spcBef>
              <a:buClrTx/>
              <a:buSzTx/>
              <a:buFontTx/>
              <a:buNone/>
            </a:pPr>
            <a:r>
              <a:rPr lang="en-US" altLang="en-US" sz="1200" i="1" dirty="0">
                <a:solidFill>
                  <a:srgbClr val="0000FF"/>
                </a:solidFill>
              </a:rPr>
              <a:t>anywhere within this</a:t>
            </a:r>
          </a:p>
          <a:p>
            <a:pPr eaLnBrk="1" hangingPunct="1">
              <a:lnSpc>
                <a:spcPct val="85000"/>
              </a:lnSpc>
              <a:spcBef>
                <a:spcPct val="0"/>
              </a:spcBef>
              <a:buClrTx/>
              <a:buSzTx/>
              <a:buFontTx/>
              <a:buNone/>
            </a:pPr>
            <a:r>
              <a:rPr lang="en-US" altLang="en-US" sz="1200" i="1" dirty="0">
                <a:solidFill>
                  <a:srgbClr val="0000FF"/>
                </a:solidFill>
              </a:rPr>
              <a:t>interval would yield a </a:t>
            </a:r>
          </a:p>
          <a:p>
            <a:pPr eaLnBrk="1" hangingPunct="1">
              <a:lnSpc>
                <a:spcPct val="85000"/>
              </a:lnSpc>
              <a:spcBef>
                <a:spcPct val="0"/>
              </a:spcBef>
              <a:buClrTx/>
              <a:buSzTx/>
              <a:buFontTx/>
              <a:buNone/>
            </a:pPr>
            <a:r>
              <a:rPr lang="en-US" altLang="en-US" sz="1200" i="1" dirty="0">
                <a:solidFill>
                  <a:srgbClr val="0000FF"/>
                </a:solidFill>
              </a:rPr>
              <a:t>crisp image (due to rays</a:t>
            </a:r>
          </a:p>
          <a:p>
            <a:pPr eaLnBrk="1" hangingPunct="1">
              <a:lnSpc>
                <a:spcPct val="85000"/>
              </a:lnSpc>
              <a:spcBef>
                <a:spcPct val="0"/>
              </a:spcBef>
              <a:buClrTx/>
              <a:buSzTx/>
              <a:buFontTx/>
              <a:buNone/>
            </a:pPr>
            <a:r>
              <a:rPr lang="en-US" altLang="en-US" sz="1200" i="1" dirty="0">
                <a:solidFill>
                  <a:srgbClr val="0000FF"/>
                </a:solidFill>
              </a:rPr>
              <a:t>passing through one </a:t>
            </a:r>
          </a:p>
          <a:p>
            <a:pPr eaLnBrk="1" hangingPunct="1">
              <a:lnSpc>
                <a:spcPct val="85000"/>
              </a:lnSpc>
              <a:spcBef>
                <a:spcPct val="0"/>
              </a:spcBef>
              <a:buClrTx/>
              <a:buSzTx/>
              <a:buFontTx/>
              <a:buNone/>
            </a:pPr>
            <a:r>
              <a:rPr lang="en-US" altLang="en-US" sz="1200" i="1" dirty="0">
                <a:solidFill>
                  <a:srgbClr val="0000FF"/>
                </a:solidFill>
              </a:rPr>
              <a:t>zone of the lens), with</a:t>
            </a:r>
          </a:p>
          <a:p>
            <a:pPr eaLnBrk="1" hangingPunct="1">
              <a:lnSpc>
                <a:spcPct val="85000"/>
              </a:lnSpc>
              <a:spcBef>
                <a:spcPct val="0"/>
              </a:spcBef>
              <a:buClrTx/>
              <a:buSzTx/>
              <a:buFontTx/>
              <a:buNone/>
            </a:pPr>
            <a:r>
              <a:rPr lang="en-US" altLang="en-US" sz="1200" i="1" dirty="0">
                <a:solidFill>
                  <a:srgbClr val="0000FF"/>
                </a:solidFill>
              </a:rPr>
              <a:t>surrounding ‘halos’</a:t>
            </a:r>
          </a:p>
          <a:p>
            <a:pPr eaLnBrk="1" hangingPunct="1">
              <a:lnSpc>
                <a:spcPct val="85000"/>
              </a:lnSpc>
              <a:spcBef>
                <a:spcPct val="0"/>
              </a:spcBef>
              <a:buClrTx/>
              <a:buSzTx/>
              <a:buFontTx/>
              <a:buNone/>
            </a:pPr>
            <a:r>
              <a:rPr lang="en-US" altLang="en-US" sz="1200" i="1" dirty="0">
                <a:solidFill>
                  <a:srgbClr val="0000FF"/>
                </a:solidFill>
              </a:rPr>
              <a:t>representing rays from</a:t>
            </a:r>
          </a:p>
          <a:p>
            <a:pPr eaLnBrk="1" hangingPunct="1">
              <a:lnSpc>
                <a:spcPct val="85000"/>
              </a:lnSpc>
              <a:spcBef>
                <a:spcPct val="0"/>
              </a:spcBef>
              <a:buClrTx/>
              <a:buSzTx/>
              <a:buFontTx/>
              <a:buNone/>
            </a:pPr>
            <a:r>
              <a:rPr lang="en-US" altLang="en-US" sz="1200" i="1" dirty="0">
                <a:solidFill>
                  <a:srgbClr val="0000FF"/>
                </a:solidFill>
              </a:rPr>
              <a:t>the other zones (and</a:t>
            </a:r>
          </a:p>
          <a:p>
            <a:pPr eaLnBrk="1" hangingPunct="1">
              <a:lnSpc>
                <a:spcPct val="85000"/>
              </a:lnSpc>
              <a:spcBef>
                <a:spcPct val="0"/>
              </a:spcBef>
              <a:buClrTx/>
              <a:buSzTx/>
              <a:buFontTx/>
              <a:buNone/>
            </a:pPr>
            <a:r>
              <a:rPr lang="en-US" altLang="en-US" sz="1200" i="1" dirty="0">
                <a:solidFill>
                  <a:srgbClr val="0000FF"/>
                </a:solidFill>
              </a:rPr>
              <a:t>therefore out-of-focus</a:t>
            </a:r>
          </a:p>
          <a:p>
            <a:pPr eaLnBrk="1" hangingPunct="1">
              <a:lnSpc>
                <a:spcPct val="85000"/>
              </a:lnSpc>
              <a:spcBef>
                <a:spcPct val="0"/>
              </a:spcBef>
              <a:buClrTx/>
              <a:buSzTx/>
              <a:buFontTx/>
              <a:buNone/>
            </a:pPr>
            <a:r>
              <a:rPr lang="en-US" altLang="en-US" sz="1200" i="1" dirty="0">
                <a:solidFill>
                  <a:srgbClr val="0000FF"/>
                </a:solidFill>
              </a:rPr>
              <a:t>at this point in the interval)</a:t>
            </a:r>
          </a:p>
        </p:txBody>
      </p:sp>
      <p:sp>
        <p:nvSpPr>
          <p:cNvPr id="51229" name="Line 36"/>
          <p:cNvSpPr>
            <a:spLocks noChangeShapeType="1"/>
          </p:cNvSpPr>
          <p:nvPr/>
        </p:nvSpPr>
        <p:spPr bwMode="auto">
          <a:xfrm>
            <a:off x="5410200" y="3352800"/>
            <a:ext cx="914400" cy="457200"/>
          </a:xfrm>
          <a:prstGeom prst="line">
            <a:avLst/>
          </a:prstGeom>
          <a:noFill/>
          <a:ln w="19050"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30" name="Line 38"/>
          <p:cNvSpPr>
            <a:spLocks noChangeShapeType="1"/>
          </p:cNvSpPr>
          <p:nvPr/>
        </p:nvSpPr>
        <p:spPr bwMode="auto">
          <a:xfrm flipV="1">
            <a:off x="5410200" y="2895600"/>
            <a:ext cx="914400" cy="457200"/>
          </a:xfrm>
          <a:prstGeom prst="line">
            <a:avLst/>
          </a:prstGeom>
          <a:noFill/>
          <a:ln w="19050"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31" name="Line 42"/>
          <p:cNvSpPr>
            <a:spLocks noChangeShapeType="1"/>
          </p:cNvSpPr>
          <p:nvPr/>
        </p:nvSpPr>
        <p:spPr bwMode="auto">
          <a:xfrm flipV="1">
            <a:off x="5410200" y="3124200"/>
            <a:ext cx="914400" cy="2286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32" name="Line 43"/>
          <p:cNvSpPr>
            <a:spLocks noChangeShapeType="1"/>
          </p:cNvSpPr>
          <p:nvPr/>
        </p:nvSpPr>
        <p:spPr bwMode="auto">
          <a:xfrm>
            <a:off x="5410200" y="3352800"/>
            <a:ext cx="914400" cy="2286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33" name="Line 24"/>
          <p:cNvSpPr>
            <a:spLocks noChangeShapeType="1"/>
          </p:cNvSpPr>
          <p:nvPr/>
        </p:nvSpPr>
        <p:spPr bwMode="auto">
          <a:xfrm>
            <a:off x="7245350" y="2209800"/>
            <a:ext cx="0" cy="2895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34" name="Line 43"/>
          <p:cNvSpPr>
            <a:spLocks noChangeShapeType="1"/>
          </p:cNvSpPr>
          <p:nvPr/>
        </p:nvSpPr>
        <p:spPr bwMode="auto">
          <a:xfrm>
            <a:off x="6054725" y="3352800"/>
            <a:ext cx="269875" cy="104775"/>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35" name="Line 42"/>
          <p:cNvSpPr>
            <a:spLocks noChangeShapeType="1"/>
          </p:cNvSpPr>
          <p:nvPr/>
        </p:nvSpPr>
        <p:spPr bwMode="auto">
          <a:xfrm flipV="1">
            <a:off x="6054725" y="3308350"/>
            <a:ext cx="269875" cy="36513"/>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36" name="Line 16"/>
          <p:cNvSpPr>
            <a:spLocks noChangeShapeType="1"/>
          </p:cNvSpPr>
          <p:nvPr/>
        </p:nvSpPr>
        <p:spPr bwMode="auto">
          <a:xfrm flipH="1" flipV="1">
            <a:off x="3262313" y="3200400"/>
            <a:ext cx="3671887" cy="131763"/>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37" name="Line 17"/>
          <p:cNvSpPr>
            <a:spLocks noChangeShapeType="1"/>
          </p:cNvSpPr>
          <p:nvPr/>
        </p:nvSpPr>
        <p:spPr bwMode="auto">
          <a:xfrm flipH="1">
            <a:off x="3200400" y="3381375"/>
            <a:ext cx="3733800" cy="1238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38" name="AutoShape 23"/>
          <p:cNvSpPr>
            <a:spLocks noChangeArrowheads="1"/>
          </p:cNvSpPr>
          <p:nvPr/>
        </p:nvSpPr>
        <p:spPr bwMode="auto">
          <a:xfrm rot="5400000">
            <a:off x="5562600" y="3048000"/>
            <a:ext cx="2133600" cy="609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CECFF"/>
          </a:solidFill>
          <a:ln>
            <a:noFill/>
          </a:ln>
          <a:effectLst/>
          <a:extLst>
            <a:ext uri="{91240B29-F687-4F45-9708-019B960494DF}">
              <a14:hiddenLine xmlns:a14="http://schemas.microsoft.com/office/drawing/2010/main" w="9525">
                <a:solidFill>
                  <a:srgbClr val="CCE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0" name="Line 37"/>
          <p:cNvSpPr>
            <a:spLocks noChangeShapeType="1"/>
          </p:cNvSpPr>
          <p:nvPr/>
        </p:nvSpPr>
        <p:spPr bwMode="auto">
          <a:xfrm>
            <a:off x="6324600" y="2743200"/>
            <a:ext cx="0" cy="1371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41" name="Text Box 19"/>
          <p:cNvSpPr txBox="1">
            <a:spLocks noChangeArrowheads="1"/>
          </p:cNvSpPr>
          <p:nvPr/>
        </p:nvSpPr>
        <p:spPr bwMode="auto">
          <a:xfrm>
            <a:off x="7945438" y="3078163"/>
            <a:ext cx="515937"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ts val="1600"/>
              </a:lnSpc>
              <a:spcBef>
                <a:spcPct val="0"/>
              </a:spcBef>
              <a:buClrTx/>
              <a:buSzTx/>
              <a:buFontTx/>
              <a:buNone/>
            </a:pPr>
            <a:r>
              <a:rPr lang="en-US" altLang="en-US" sz="1200" i="1"/>
              <a:t>Lens</a:t>
            </a:r>
          </a:p>
          <a:p>
            <a:pPr algn="ctr" eaLnBrk="1" hangingPunct="1">
              <a:lnSpc>
                <a:spcPts val="1600"/>
              </a:lnSpc>
              <a:spcBef>
                <a:spcPct val="0"/>
              </a:spcBef>
              <a:buClrTx/>
              <a:buSzTx/>
              <a:buFontTx/>
              <a:buNone/>
            </a:pPr>
            <a:r>
              <a:rPr lang="en-US" altLang="en-US" sz="1200" i="1"/>
              <a:t>axis</a:t>
            </a:r>
          </a:p>
        </p:txBody>
      </p:sp>
      <p:sp>
        <p:nvSpPr>
          <p:cNvPr id="51242" name="Text Box 19"/>
          <p:cNvSpPr txBox="1">
            <a:spLocks noChangeArrowheads="1"/>
          </p:cNvSpPr>
          <p:nvPr/>
        </p:nvSpPr>
        <p:spPr bwMode="auto">
          <a:xfrm>
            <a:off x="95250" y="3078163"/>
            <a:ext cx="515938"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ts val="1600"/>
              </a:lnSpc>
              <a:spcBef>
                <a:spcPct val="0"/>
              </a:spcBef>
              <a:buClrTx/>
              <a:buSzTx/>
              <a:buFontTx/>
              <a:buNone/>
            </a:pPr>
            <a:r>
              <a:rPr lang="en-US" altLang="en-US" sz="1200" i="1"/>
              <a:t>Lens</a:t>
            </a:r>
          </a:p>
          <a:p>
            <a:pPr algn="ctr" eaLnBrk="1" hangingPunct="1">
              <a:lnSpc>
                <a:spcPts val="1600"/>
              </a:lnSpc>
              <a:spcBef>
                <a:spcPct val="0"/>
              </a:spcBef>
              <a:buClrTx/>
              <a:buSzTx/>
              <a:buFontTx/>
              <a:buNone/>
            </a:pPr>
            <a:r>
              <a:rPr lang="en-US" altLang="en-US" sz="1200" i="1"/>
              <a:t>axis</a:t>
            </a:r>
          </a:p>
        </p:txBody>
      </p:sp>
    </p:spTree>
    <p:extLst>
      <p:ext uri="{BB962C8B-B14F-4D97-AF65-F5344CB8AC3E}">
        <p14:creationId xmlns:p14="http://schemas.microsoft.com/office/powerpoint/2010/main" val="243371353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2227"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28"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29"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0"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1"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2"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3"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4"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5"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6" name="Line 12"/>
          <p:cNvSpPr>
            <a:spLocks noChangeShapeType="1"/>
          </p:cNvSpPr>
          <p:nvPr/>
        </p:nvSpPr>
        <p:spPr bwMode="auto">
          <a:xfrm flipH="1" flipV="1">
            <a:off x="3338513" y="2771775"/>
            <a:ext cx="2757487"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7" name="Line 13"/>
          <p:cNvSpPr>
            <a:spLocks noChangeShapeType="1"/>
          </p:cNvSpPr>
          <p:nvPr/>
        </p:nvSpPr>
        <p:spPr bwMode="auto">
          <a:xfrm flipH="1">
            <a:off x="3276600" y="3352800"/>
            <a:ext cx="2819400"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8" name="Line 14"/>
          <p:cNvSpPr>
            <a:spLocks noChangeShapeType="1"/>
          </p:cNvSpPr>
          <p:nvPr/>
        </p:nvSpPr>
        <p:spPr bwMode="auto">
          <a:xfrm flipH="1" flipV="1">
            <a:off x="3262313" y="3000375"/>
            <a:ext cx="3367087" cy="3524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9" name="Line 15"/>
          <p:cNvSpPr>
            <a:spLocks noChangeShapeType="1"/>
          </p:cNvSpPr>
          <p:nvPr/>
        </p:nvSpPr>
        <p:spPr bwMode="auto">
          <a:xfrm flipH="1">
            <a:off x="3200400" y="3352800"/>
            <a:ext cx="3429000"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40"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41"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42" name="Line 21"/>
          <p:cNvSpPr>
            <a:spLocks noChangeShapeType="1"/>
          </p:cNvSpPr>
          <p:nvPr/>
        </p:nvSpPr>
        <p:spPr bwMode="auto">
          <a:xfrm flipV="1">
            <a:off x="3443288" y="3352800"/>
            <a:ext cx="1966912"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43"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rgbClr val="0000FF"/>
                </a:solidFill>
              </a:rPr>
              <a:t>(All these rays</a:t>
            </a:r>
          </a:p>
          <a:p>
            <a:pPr algn="r" eaLnBrk="1" hangingPunct="1">
              <a:lnSpc>
                <a:spcPct val="85000"/>
              </a:lnSpc>
              <a:spcBef>
                <a:spcPct val="0"/>
              </a:spcBef>
              <a:buClrTx/>
              <a:buSzTx/>
              <a:buFontTx/>
              <a:buNone/>
            </a:pPr>
            <a:r>
              <a:rPr lang="en-US" altLang="en-US" sz="1200" b="1" i="1">
                <a:solidFill>
                  <a:srgbClr val="0000FF"/>
                </a:solidFill>
              </a:rPr>
              <a:t>are from the</a:t>
            </a:r>
          </a:p>
          <a:p>
            <a:pPr algn="r" eaLnBrk="1" hangingPunct="1">
              <a:lnSpc>
                <a:spcPct val="85000"/>
              </a:lnSpc>
              <a:spcBef>
                <a:spcPct val="0"/>
              </a:spcBef>
              <a:buClrTx/>
              <a:buSzTx/>
              <a:buFontTx/>
              <a:buNone/>
            </a:pPr>
            <a:r>
              <a:rPr lang="en-US" altLang="en-US" sz="1200" b="1" i="1">
                <a:solidFill>
                  <a:srgbClr val="0000FF"/>
                </a:solidFill>
              </a:rPr>
              <a:t>same </a:t>
            </a:r>
          </a:p>
          <a:p>
            <a:pPr algn="r" eaLnBrk="1" hangingPunct="1">
              <a:lnSpc>
                <a:spcPct val="85000"/>
              </a:lnSpc>
              <a:spcBef>
                <a:spcPct val="0"/>
              </a:spcBef>
              <a:buClrTx/>
              <a:buSzTx/>
              <a:buFontTx/>
              <a:buNone/>
            </a:pPr>
            <a:endParaRPr lang="en-US" altLang="en-US" sz="1200" b="1" i="1">
              <a:solidFill>
                <a:srgbClr val="0000FF"/>
              </a:solidFill>
            </a:endParaRPr>
          </a:p>
          <a:p>
            <a:pPr algn="r" eaLnBrk="1" hangingPunct="1">
              <a:lnSpc>
                <a:spcPct val="85000"/>
              </a:lnSpc>
              <a:spcBef>
                <a:spcPct val="0"/>
              </a:spcBef>
              <a:buClrTx/>
              <a:buSzTx/>
              <a:buFontTx/>
              <a:buNone/>
            </a:pPr>
            <a:r>
              <a:rPr lang="en-US" altLang="en-US" sz="1200" b="1" i="1">
                <a:solidFill>
                  <a:srgbClr val="0000FF"/>
                </a:solidFill>
              </a:rPr>
              <a:t>point</a:t>
            </a:r>
          </a:p>
          <a:p>
            <a:pPr algn="r" eaLnBrk="1" hangingPunct="1">
              <a:lnSpc>
                <a:spcPct val="85000"/>
              </a:lnSpc>
              <a:spcBef>
                <a:spcPct val="0"/>
              </a:spcBef>
              <a:buClrTx/>
              <a:buSzTx/>
              <a:buFontTx/>
              <a:buNone/>
            </a:pPr>
            <a:r>
              <a:rPr lang="en-US" altLang="en-US" sz="1200" b="1" i="1">
                <a:solidFill>
                  <a:srgbClr val="0000FF"/>
                </a:solidFill>
              </a:rPr>
              <a:t>on the object</a:t>
            </a:r>
          </a:p>
          <a:p>
            <a:pPr algn="r" eaLnBrk="1" hangingPunct="1">
              <a:lnSpc>
                <a:spcPct val="85000"/>
              </a:lnSpc>
              <a:spcBef>
                <a:spcPct val="0"/>
              </a:spcBef>
              <a:buClrTx/>
              <a:buSzTx/>
              <a:buFontTx/>
              <a:buNone/>
            </a:pPr>
            <a:r>
              <a:rPr lang="en-US" altLang="en-US" sz="1200" b="1" i="1">
                <a:solidFill>
                  <a:srgbClr val="0000FF"/>
                </a:solidFill>
              </a:rPr>
              <a:t>at infinity.)</a:t>
            </a:r>
          </a:p>
        </p:txBody>
      </p:sp>
      <p:sp>
        <p:nvSpPr>
          <p:cNvPr id="2" name="Left Brace 1"/>
          <p:cNvSpPr/>
          <p:nvPr/>
        </p:nvSpPr>
        <p:spPr>
          <a:xfrm>
            <a:off x="990600" y="236220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2245"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50BC7B3-DA68-47AD-8F86-92EE442A46C4}" type="slidenum">
              <a:rPr lang="en-US" altLang="en-US" smtClean="0"/>
              <a:pPr/>
              <a:t>71</a:t>
            </a:fld>
            <a:endParaRPr lang="en-US" altLang="en-US"/>
          </a:p>
        </p:txBody>
      </p:sp>
      <p:sp>
        <p:nvSpPr>
          <p:cNvPr id="52246" name="Line 20"/>
          <p:cNvSpPr>
            <a:spLocks noChangeShapeType="1"/>
          </p:cNvSpPr>
          <p:nvPr/>
        </p:nvSpPr>
        <p:spPr bwMode="auto">
          <a:xfrm>
            <a:off x="3429000" y="2514600"/>
            <a:ext cx="1981200"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47" name="TextBox 1"/>
          <p:cNvSpPr txBox="1">
            <a:spLocks noChangeArrowheads="1"/>
          </p:cNvSpPr>
          <p:nvPr/>
        </p:nvSpPr>
        <p:spPr bwMode="auto">
          <a:xfrm>
            <a:off x="111125" y="5791200"/>
            <a:ext cx="4429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solidFill>
                  <a:srgbClr val="0000FF"/>
                </a:solidFill>
              </a:rPr>
              <a:t>And because it is an optical instrument…</a:t>
            </a:r>
          </a:p>
        </p:txBody>
      </p:sp>
      <p:sp>
        <p:nvSpPr>
          <p:cNvPr id="52249" name="Text Box 19"/>
          <p:cNvSpPr txBox="1">
            <a:spLocks noChangeArrowheads="1"/>
          </p:cNvSpPr>
          <p:nvPr/>
        </p:nvSpPr>
        <p:spPr bwMode="auto">
          <a:xfrm>
            <a:off x="7945438" y="3078163"/>
            <a:ext cx="515937"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ts val="1600"/>
              </a:lnSpc>
              <a:spcBef>
                <a:spcPct val="0"/>
              </a:spcBef>
              <a:buClrTx/>
              <a:buSzTx/>
              <a:buFontTx/>
              <a:buNone/>
            </a:pPr>
            <a:r>
              <a:rPr lang="en-US" altLang="en-US" sz="1200" i="1"/>
              <a:t>Lens</a:t>
            </a:r>
          </a:p>
          <a:p>
            <a:pPr algn="ctr" eaLnBrk="1" hangingPunct="1">
              <a:lnSpc>
                <a:spcPts val="1600"/>
              </a:lnSpc>
              <a:spcBef>
                <a:spcPct val="0"/>
              </a:spcBef>
              <a:buClrTx/>
              <a:buSzTx/>
              <a:buFontTx/>
              <a:buNone/>
            </a:pPr>
            <a:r>
              <a:rPr lang="en-US" altLang="en-US" sz="1200" i="1"/>
              <a:t>axis</a:t>
            </a:r>
          </a:p>
        </p:txBody>
      </p:sp>
      <p:sp>
        <p:nvSpPr>
          <p:cNvPr id="52250" name="Text Box 19"/>
          <p:cNvSpPr txBox="1">
            <a:spLocks noChangeArrowheads="1"/>
          </p:cNvSpPr>
          <p:nvPr/>
        </p:nvSpPr>
        <p:spPr bwMode="auto">
          <a:xfrm>
            <a:off x="95250" y="3078163"/>
            <a:ext cx="515938"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ts val="1600"/>
              </a:lnSpc>
              <a:spcBef>
                <a:spcPct val="0"/>
              </a:spcBef>
              <a:buClrTx/>
              <a:buSzTx/>
              <a:buFontTx/>
              <a:buNone/>
            </a:pPr>
            <a:r>
              <a:rPr lang="en-US" altLang="en-US" sz="1200" i="1"/>
              <a:t>Lens</a:t>
            </a:r>
          </a:p>
          <a:p>
            <a:pPr algn="ctr" eaLnBrk="1" hangingPunct="1">
              <a:lnSpc>
                <a:spcPts val="1600"/>
              </a:lnSpc>
              <a:spcBef>
                <a:spcPct val="0"/>
              </a:spcBef>
              <a:buClrTx/>
              <a:buSzTx/>
              <a:buFontTx/>
              <a:buNone/>
            </a:pPr>
            <a:r>
              <a:rPr lang="en-US" altLang="en-US" sz="1200" i="1"/>
              <a:t>axis</a:t>
            </a:r>
          </a:p>
        </p:txBody>
      </p:sp>
      <p:sp>
        <p:nvSpPr>
          <p:cNvPr id="27"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Tree>
    <p:extLst>
      <p:ext uri="{BB962C8B-B14F-4D97-AF65-F5344CB8AC3E}">
        <p14:creationId xmlns:p14="http://schemas.microsoft.com/office/powerpoint/2010/main" val="274878910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252"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3"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4"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5"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6"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7"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8"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9"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60"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rgbClr val="0000FF"/>
                </a:solidFill>
              </a:rPr>
              <a:t>(All these rays</a:t>
            </a:r>
          </a:p>
          <a:p>
            <a:pPr algn="r" eaLnBrk="1" hangingPunct="1">
              <a:lnSpc>
                <a:spcPct val="85000"/>
              </a:lnSpc>
              <a:spcBef>
                <a:spcPct val="0"/>
              </a:spcBef>
              <a:buClrTx/>
              <a:buSzTx/>
              <a:buFontTx/>
              <a:buNone/>
            </a:pPr>
            <a:r>
              <a:rPr lang="en-US" altLang="en-US" sz="1200" b="1" i="1">
                <a:solidFill>
                  <a:srgbClr val="0000FF"/>
                </a:solidFill>
              </a:rPr>
              <a:t>are from the</a:t>
            </a:r>
          </a:p>
          <a:p>
            <a:pPr algn="r" eaLnBrk="1" hangingPunct="1">
              <a:lnSpc>
                <a:spcPct val="85000"/>
              </a:lnSpc>
              <a:spcBef>
                <a:spcPct val="0"/>
              </a:spcBef>
              <a:buClrTx/>
              <a:buSzTx/>
              <a:buFontTx/>
              <a:buNone/>
            </a:pPr>
            <a:r>
              <a:rPr lang="en-US" altLang="en-US" sz="1200" b="1" i="1">
                <a:solidFill>
                  <a:srgbClr val="0000FF"/>
                </a:solidFill>
              </a:rPr>
              <a:t>same </a:t>
            </a:r>
          </a:p>
          <a:p>
            <a:pPr algn="r" eaLnBrk="1" hangingPunct="1">
              <a:lnSpc>
                <a:spcPct val="85000"/>
              </a:lnSpc>
              <a:spcBef>
                <a:spcPct val="0"/>
              </a:spcBef>
              <a:buClrTx/>
              <a:buSzTx/>
              <a:buFontTx/>
              <a:buNone/>
            </a:pPr>
            <a:endParaRPr lang="en-US" altLang="en-US" sz="1200" b="1" i="1">
              <a:solidFill>
                <a:srgbClr val="0000FF"/>
              </a:solidFill>
            </a:endParaRPr>
          </a:p>
          <a:p>
            <a:pPr algn="r" eaLnBrk="1" hangingPunct="1">
              <a:lnSpc>
                <a:spcPct val="85000"/>
              </a:lnSpc>
              <a:spcBef>
                <a:spcPct val="0"/>
              </a:spcBef>
              <a:buClrTx/>
              <a:buSzTx/>
              <a:buFontTx/>
              <a:buNone/>
            </a:pPr>
            <a:r>
              <a:rPr lang="en-US" altLang="en-US" sz="1200" b="1" i="1">
                <a:solidFill>
                  <a:srgbClr val="0000FF"/>
                </a:solidFill>
              </a:rPr>
              <a:t>point</a:t>
            </a:r>
          </a:p>
          <a:p>
            <a:pPr algn="r" eaLnBrk="1" hangingPunct="1">
              <a:lnSpc>
                <a:spcPct val="85000"/>
              </a:lnSpc>
              <a:spcBef>
                <a:spcPct val="0"/>
              </a:spcBef>
              <a:buClrTx/>
              <a:buSzTx/>
              <a:buFontTx/>
              <a:buNone/>
            </a:pPr>
            <a:r>
              <a:rPr lang="en-US" altLang="en-US" sz="1200" b="1" i="1">
                <a:solidFill>
                  <a:srgbClr val="0000FF"/>
                </a:solidFill>
              </a:rPr>
              <a:t>on the object</a:t>
            </a:r>
          </a:p>
          <a:p>
            <a:pPr algn="r" eaLnBrk="1" hangingPunct="1">
              <a:lnSpc>
                <a:spcPct val="85000"/>
              </a:lnSpc>
              <a:spcBef>
                <a:spcPct val="0"/>
              </a:spcBef>
              <a:buClrTx/>
              <a:buSzTx/>
              <a:buFontTx/>
              <a:buNone/>
            </a:pPr>
            <a:r>
              <a:rPr lang="en-US" altLang="en-US" sz="1200" b="1" i="1">
                <a:solidFill>
                  <a:srgbClr val="0000FF"/>
                </a:solidFill>
              </a:rPr>
              <a:t>at infinity.)</a:t>
            </a:r>
          </a:p>
        </p:txBody>
      </p:sp>
      <p:sp>
        <p:nvSpPr>
          <p:cNvPr id="2" name="Left Brace 1"/>
          <p:cNvSpPr/>
          <p:nvPr/>
        </p:nvSpPr>
        <p:spPr>
          <a:xfrm>
            <a:off x="990600" y="236220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3262"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524327-257E-4D2B-9082-B0CA137B38BD}" type="slidenum">
              <a:rPr lang="en-US" altLang="en-US" smtClean="0"/>
              <a:pPr/>
              <a:t>72</a:t>
            </a:fld>
            <a:endParaRPr lang="en-US" altLang="en-US"/>
          </a:p>
        </p:txBody>
      </p:sp>
      <p:sp>
        <p:nvSpPr>
          <p:cNvPr id="53263" name="TextBox 1"/>
          <p:cNvSpPr txBox="1">
            <a:spLocks noChangeArrowheads="1"/>
          </p:cNvSpPr>
          <p:nvPr/>
        </p:nvSpPr>
        <p:spPr bwMode="auto">
          <a:xfrm>
            <a:off x="111125" y="5791200"/>
            <a:ext cx="8956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solidFill>
                  <a:srgbClr val="0000FF"/>
                </a:solidFill>
              </a:rPr>
              <a:t>And because it is an optical instrument…the eye is subject to the same phenomenon.</a:t>
            </a:r>
          </a:p>
        </p:txBody>
      </p:sp>
      <p:sp>
        <p:nvSpPr>
          <p:cNvPr id="53264"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266" name="Line 12"/>
          <p:cNvSpPr>
            <a:spLocks noChangeShapeType="1"/>
          </p:cNvSpPr>
          <p:nvPr/>
        </p:nvSpPr>
        <p:spPr bwMode="auto">
          <a:xfrm flipH="1" flipV="1">
            <a:off x="3338513" y="2771775"/>
            <a:ext cx="2757487"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67" name="Line 13"/>
          <p:cNvSpPr>
            <a:spLocks noChangeShapeType="1"/>
          </p:cNvSpPr>
          <p:nvPr/>
        </p:nvSpPr>
        <p:spPr bwMode="auto">
          <a:xfrm flipH="1">
            <a:off x="3276600" y="3352800"/>
            <a:ext cx="2819400"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68" name="Line 15"/>
          <p:cNvSpPr>
            <a:spLocks noChangeShapeType="1"/>
          </p:cNvSpPr>
          <p:nvPr/>
        </p:nvSpPr>
        <p:spPr bwMode="auto">
          <a:xfrm flipH="1">
            <a:off x="3200400" y="3352800"/>
            <a:ext cx="3429000"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69"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70" name="Line 21"/>
          <p:cNvSpPr>
            <a:spLocks noChangeShapeType="1"/>
          </p:cNvSpPr>
          <p:nvPr/>
        </p:nvSpPr>
        <p:spPr bwMode="auto">
          <a:xfrm flipV="1">
            <a:off x="3443288" y="3352800"/>
            <a:ext cx="1966912"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71" name="Line 20"/>
          <p:cNvSpPr>
            <a:spLocks noChangeShapeType="1"/>
          </p:cNvSpPr>
          <p:nvPr/>
        </p:nvSpPr>
        <p:spPr bwMode="auto">
          <a:xfrm>
            <a:off x="3429000" y="2514600"/>
            <a:ext cx="1981200"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72" name="Line 14"/>
          <p:cNvSpPr>
            <a:spLocks noChangeShapeType="1"/>
          </p:cNvSpPr>
          <p:nvPr/>
        </p:nvSpPr>
        <p:spPr bwMode="auto">
          <a:xfrm flipH="1" flipV="1">
            <a:off x="3262313" y="3000375"/>
            <a:ext cx="3367087" cy="3524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73"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74"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76" name="Text Box 19"/>
          <p:cNvSpPr txBox="1">
            <a:spLocks noChangeArrowheads="1"/>
          </p:cNvSpPr>
          <p:nvPr/>
        </p:nvSpPr>
        <p:spPr bwMode="auto">
          <a:xfrm>
            <a:off x="7872413" y="3078163"/>
            <a:ext cx="661987"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ts val="1600"/>
              </a:lnSpc>
              <a:spcBef>
                <a:spcPct val="0"/>
              </a:spcBef>
              <a:buClrTx/>
              <a:buSzTx/>
              <a:buFontTx/>
              <a:buNone/>
            </a:pPr>
            <a:r>
              <a:rPr lang="en-US" altLang="en-US" sz="1200" i="1"/>
              <a:t>Optical</a:t>
            </a:r>
          </a:p>
          <a:p>
            <a:pPr algn="ctr" eaLnBrk="1" hangingPunct="1">
              <a:lnSpc>
                <a:spcPts val="1600"/>
              </a:lnSpc>
              <a:spcBef>
                <a:spcPct val="0"/>
              </a:spcBef>
              <a:buClrTx/>
              <a:buSzTx/>
              <a:buFontTx/>
              <a:buNone/>
            </a:pPr>
            <a:r>
              <a:rPr lang="en-US" altLang="en-US" sz="1200" i="1"/>
              <a:t>axis</a:t>
            </a:r>
          </a:p>
        </p:txBody>
      </p:sp>
      <p:sp>
        <p:nvSpPr>
          <p:cNvPr id="53277" name="Text Box 19"/>
          <p:cNvSpPr txBox="1">
            <a:spLocks noChangeArrowheads="1"/>
          </p:cNvSpPr>
          <p:nvPr/>
        </p:nvSpPr>
        <p:spPr bwMode="auto">
          <a:xfrm>
            <a:off x="22225" y="3078163"/>
            <a:ext cx="661988"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ts val="1600"/>
              </a:lnSpc>
              <a:spcBef>
                <a:spcPct val="0"/>
              </a:spcBef>
              <a:buClrTx/>
              <a:buSzTx/>
              <a:buFontTx/>
              <a:buNone/>
            </a:pPr>
            <a:r>
              <a:rPr lang="en-US" altLang="en-US" sz="1200" i="1"/>
              <a:t>Optical</a:t>
            </a:r>
          </a:p>
          <a:p>
            <a:pPr algn="ctr" eaLnBrk="1" hangingPunct="1">
              <a:lnSpc>
                <a:spcPts val="1600"/>
              </a:lnSpc>
              <a:spcBef>
                <a:spcPct val="0"/>
              </a:spcBef>
              <a:buClrTx/>
              <a:buSzTx/>
              <a:buFontTx/>
              <a:buNone/>
            </a:pPr>
            <a:r>
              <a:rPr lang="en-US" altLang="en-US" sz="1200" i="1"/>
              <a:t>axis</a:t>
            </a:r>
          </a:p>
        </p:txBody>
      </p:sp>
      <p:sp>
        <p:nvSpPr>
          <p:cNvPr id="30"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Tree>
    <p:extLst>
      <p:ext uri="{BB962C8B-B14F-4D97-AF65-F5344CB8AC3E}">
        <p14:creationId xmlns:p14="http://schemas.microsoft.com/office/powerpoint/2010/main" val="11177896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Oval 4"/>
          <p:cNvSpPr>
            <a:spLocks noChangeArrowheads="1"/>
          </p:cNvSpPr>
          <p:nvPr/>
        </p:nvSpPr>
        <p:spPr bwMode="auto">
          <a:xfrm>
            <a:off x="3352800" y="762000"/>
            <a:ext cx="3886200" cy="37338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275" name="Oval 5"/>
          <p:cNvSpPr>
            <a:spLocks noChangeArrowheads="1"/>
          </p:cNvSpPr>
          <p:nvPr/>
        </p:nvSpPr>
        <p:spPr bwMode="auto">
          <a:xfrm>
            <a:off x="3200400" y="1600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276" name="Rectangle 6"/>
          <p:cNvSpPr>
            <a:spLocks noChangeArrowheads="1"/>
          </p:cNvSpPr>
          <p:nvPr/>
        </p:nvSpPr>
        <p:spPr bwMode="auto">
          <a:xfrm>
            <a:off x="3733800" y="1600200"/>
            <a:ext cx="838200" cy="2133600"/>
          </a:xfrm>
          <a:prstGeom prst="rect">
            <a:avLst/>
          </a:prstGeom>
          <a:solidFill>
            <a:schemeClr val="bg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277" name="Rectangle 61"/>
          <p:cNvSpPr>
            <a:spLocks noChangeArrowheads="1"/>
          </p:cNvSpPr>
          <p:nvPr/>
        </p:nvSpPr>
        <p:spPr bwMode="auto">
          <a:xfrm>
            <a:off x="3733800" y="1524000"/>
            <a:ext cx="457200" cy="152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278" name="Line 57"/>
          <p:cNvSpPr>
            <a:spLocks noChangeShapeType="1"/>
          </p:cNvSpPr>
          <p:nvPr/>
        </p:nvSpPr>
        <p:spPr bwMode="auto">
          <a:xfrm flipH="1" flipV="1">
            <a:off x="1384300" y="2819400"/>
            <a:ext cx="1816100" cy="0"/>
          </a:xfrm>
          <a:prstGeom prst="line">
            <a:avLst/>
          </a:prstGeom>
          <a:noFill/>
          <a:ln w="19050">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79" name="Line 60"/>
          <p:cNvSpPr>
            <a:spLocks noChangeShapeType="1"/>
          </p:cNvSpPr>
          <p:nvPr/>
        </p:nvSpPr>
        <p:spPr bwMode="auto">
          <a:xfrm flipH="1" flipV="1">
            <a:off x="1384300" y="2362200"/>
            <a:ext cx="1816100" cy="0"/>
          </a:xfrm>
          <a:prstGeom prst="line">
            <a:avLst/>
          </a:prstGeom>
          <a:noFill/>
          <a:ln w="19050">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80" name="AutoShape 64"/>
          <p:cNvSpPr>
            <a:spLocks noChangeArrowheads="1"/>
          </p:cNvSpPr>
          <p:nvPr/>
        </p:nvSpPr>
        <p:spPr bwMode="auto">
          <a:xfrm>
            <a:off x="3505200" y="1600200"/>
            <a:ext cx="685800" cy="19812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750" y="10800"/>
                </a:moveTo>
                <a:cubicBezTo>
                  <a:pt x="7750" y="12484"/>
                  <a:pt x="9116" y="13850"/>
                  <a:pt x="10800" y="13850"/>
                </a:cubicBezTo>
                <a:cubicBezTo>
                  <a:pt x="12484" y="13850"/>
                  <a:pt x="13850" y="12484"/>
                  <a:pt x="13850" y="10800"/>
                </a:cubicBezTo>
                <a:cubicBezTo>
                  <a:pt x="13850" y="9116"/>
                  <a:pt x="12484" y="7750"/>
                  <a:pt x="10800" y="7750"/>
                </a:cubicBezTo>
                <a:cubicBezTo>
                  <a:pt x="9116" y="7750"/>
                  <a:pt x="7750" y="9116"/>
                  <a:pt x="7750" y="10800"/>
                </a:cubicBezTo>
                <a:close/>
              </a:path>
            </a:pathLst>
          </a:cu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1" name="Line 73"/>
          <p:cNvSpPr>
            <a:spLocks noChangeShapeType="1"/>
          </p:cNvSpPr>
          <p:nvPr/>
        </p:nvSpPr>
        <p:spPr bwMode="auto">
          <a:xfrm flipH="1">
            <a:off x="152400" y="2590800"/>
            <a:ext cx="3581400" cy="0"/>
          </a:xfrm>
          <a:prstGeom prst="line">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82" name="Line 74"/>
          <p:cNvSpPr>
            <a:spLocks noChangeShapeType="1"/>
          </p:cNvSpPr>
          <p:nvPr/>
        </p:nvSpPr>
        <p:spPr bwMode="auto">
          <a:xfrm flipH="1">
            <a:off x="4953000" y="2590800"/>
            <a:ext cx="3581400" cy="0"/>
          </a:xfrm>
          <a:prstGeom prst="line">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83" name="Line 75"/>
          <p:cNvSpPr>
            <a:spLocks noChangeShapeType="1"/>
          </p:cNvSpPr>
          <p:nvPr/>
        </p:nvSpPr>
        <p:spPr bwMode="auto">
          <a:xfrm flipH="1">
            <a:off x="4191000" y="2590800"/>
            <a:ext cx="838200" cy="0"/>
          </a:xfrm>
          <a:prstGeom prst="line">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84" name="Line 77"/>
          <p:cNvSpPr>
            <a:spLocks noChangeShapeType="1"/>
          </p:cNvSpPr>
          <p:nvPr/>
        </p:nvSpPr>
        <p:spPr bwMode="auto">
          <a:xfrm flipH="1">
            <a:off x="4191000" y="2590800"/>
            <a:ext cx="3048000" cy="180975"/>
          </a:xfrm>
          <a:prstGeom prst="line">
            <a:avLst/>
          </a:prstGeom>
          <a:noFill/>
          <a:ln w="19050">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85" name="Line 78"/>
          <p:cNvSpPr>
            <a:spLocks noChangeShapeType="1"/>
          </p:cNvSpPr>
          <p:nvPr/>
        </p:nvSpPr>
        <p:spPr bwMode="auto">
          <a:xfrm flipH="1" flipV="1">
            <a:off x="4191000" y="2438400"/>
            <a:ext cx="3048000" cy="152400"/>
          </a:xfrm>
          <a:prstGeom prst="line">
            <a:avLst/>
          </a:prstGeom>
          <a:noFill/>
          <a:ln w="19050">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86" name="Text Box 120"/>
          <p:cNvSpPr txBox="1">
            <a:spLocks noChangeArrowheads="1"/>
          </p:cNvSpPr>
          <p:nvPr/>
        </p:nvSpPr>
        <p:spPr bwMode="auto">
          <a:xfrm>
            <a:off x="271463" y="6102350"/>
            <a:ext cx="51435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en-US" altLang="en-US" sz="900"/>
              <a:t>Object</a:t>
            </a:r>
          </a:p>
          <a:p>
            <a:pPr algn="ctr" eaLnBrk="1" hangingPunct="1">
              <a:lnSpc>
                <a:spcPct val="80000"/>
              </a:lnSpc>
              <a:spcBef>
                <a:spcPct val="0"/>
              </a:spcBef>
              <a:buClrTx/>
              <a:buSzTx/>
              <a:buFontTx/>
              <a:buNone/>
            </a:pPr>
            <a:r>
              <a:rPr lang="en-US" altLang="en-US" sz="900"/>
              <a:t>point</a:t>
            </a:r>
          </a:p>
        </p:txBody>
      </p:sp>
      <p:sp>
        <p:nvSpPr>
          <p:cNvPr id="54287" name="Text Box 121"/>
          <p:cNvSpPr txBox="1">
            <a:spLocks noChangeArrowheads="1"/>
          </p:cNvSpPr>
          <p:nvPr/>
        </p:nvSpPr>
        <p:spPr bwMode="auto">
          <a:xfrm>
            <a:off x="8437563" y="6084888"/>
            <a:ext cx="50165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en-US" altLang="en-US" sz="900"/>
              <a:t>Image</a:t>
            </a:r>
          </a:p>
          <a:p>
            <a:pPr algn="ctr" eaLnBrk="1" hangingPunct="1">
              <a:lnSpc>
                <a:spcPct val="80000"/>
              </a:lnSpc>
              <a:spcBef>
                <a:spcPct val="0"/>
              </a:spcBef>
              <a:buClrTx/>
              <a:buSzTx/>
              <a:buFontTx/>
              <a:buNone/>
            </a:pPr>
            <a:r>
              <a:rPr lang="en-US" altLang="en-US" sz="900"/>
              <a:t>point</a:t>
            </a:r>
          </a:p>
        </p:txBody>
      </p:sp>
      <p:sp>
        <p:nvSpPr>
          <p:cNvPr id="54288" name="Oval 122"/>
          <p:cNvSpPr>
            <a:spLocks noChangeArrowheads="1"/>
          </p:cNvSpPr>
          <p:nvPr/>
        </p:nvSpPr>
        <p:spPr bwMode="auto">
          <a:xfrm>
            <a:off x="2743200" y="5791200"/>
            <a:ext cx="533400" cy="9144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289" name="Line 123"/>
          <p:cNvSpPr>
            <a:spLocks noChangeShapeType="1"/>
          </p:cNvSpPr>
          <p:nvPr/>
        </p:nvSpPr>
        <p:spPr bwMode="auto">
          <a:xfrm>
            <a:off x="2743200" y="6172200"/>
            <a:ext cx="533400" cy="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0" name="Line 124"/>
          <p:cNvSpPr>
            <a:spLocks noChangeShapeType="1"/>
          </p:cNvSpPr>
          <p:nvPr/>
        </p:nvSpPr>
        <p:spPr bwMode="auto">
          <a:xfrm>
            <a:off x="2743200" y="6324600"/>
            <a:ext cx="533400" cy="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1" name="Line 125"/>
          <p:cNvSpPr>
            <a:spLocks noChangeShapeType="1"/>
          </p:cNvSpPr>
          <p:nvPr/>
        </p:nvSpPr>
        <p:spPr bwMode="auto">
          <a:xfrm>
            <a:off x="2819400" y="5943600"/>
            <a:ext cx="381000" cy="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2" name="Line 126"/>
          <p:cNvSpPr>
            <a:spLocks noChangeShapeType="1"/>
          </p:cNvSpPr>
          <p:nvPr/>
        </p:nvSpPr>
        <p:spPr bwMode="auto">
          <a:xfrm>
            <a:off x="2819400" y="6553200"/>
            <a:ext cx="381000" cy="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3" name="Line 127"/>
          <p:cNvSpPr>
            <a:spLocks noChangeShapeType="1"/>
          </p:cNvSpPr>
          <p:nvPr/>
        </p:nvSpPr>
        <p:spPr bwMode="auto">
          <a:xfrm>
            <a:off x="2743200" y="6248400"/>
            <a:ext cx="533400" cy="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4" name="Rectangle 128"/>
          <p:cNvSpPr>
            <a:spLocks noChangeArrowheads="1"/>
          </p:cNvSpPr>
          <p:nvPr/>
        </p:nvSpPr>
        <p:spPr bwMode="auto">
          <a:xfrm>
            <a:off x="2819400" y="5715000"/>
            <a:ext cx="685800" cy="1143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295" name="Line 129"/>
          <p:cNvSpPr>
            <a:spLocks noChangeShapeType="1"/>
          </p:cNvSpPr>
          <p:nvPr/>
        </p:nvSpPr>
        <p:spPr bwMode="auto">
          <a:xfrm>
            <a:off x="2819400" y="5943600"/>
            <a:ext cx="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6" name="Line 96"/>
          <p:cNvSpPr>
            <a:spLocks noChangeShapeType="1"/>
          </p:cNvSpPr>
          <p:nvPr/>
        </p:nvSpPr>
        <p:spPr bwMode="auto">
          <a:xfrm>
            <a:off x="2743200" y="6248400"/>
            <a:ext cx="5562600"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7" name="Line 102"/>
          <p:cNvSpPr>
            <a:spLocks noChangeShapeType="1"/>
          </p:cNvSpPr>
          <p:nvPr/>
        </p:nvSpPr>
        <p:spPr bwMode="auto">
          <a:xfrm>
            <a:off x="990600" y="6248400"/>
            <a:ext cx="1752600"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8" name="Line 97"/>
          <p:cNvSpPr>
            <a:spLocks noChangeShapeType="1"/>
          </p:cNvSpPr>
          <p:nvPr/>
        </p:nvSpPr>
        <p:spPr bwMode="auto">
          <a:xfrm flipV="1">
            <a:off x="838200" y="6172200"/>
            <a:ext cx="1905000" cy="76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9" name="Line 100"/>
          <p:cNvSpPr>
            <a:spLocks noChangeShapeType="1"/>
          </p:cNvSpPr>
          <p:nvPr/>
        </p:nvSpPr>
        <p:spPr bwMode="auto">
          <a:xfrm>
            <a:off x="2743200" y="6172200"/>
            <a:ext cx="5562600" cy="76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00" name="Line 98"/>
          <p:cNvSpPr>
            <a:spLocks noChangeShapeType="1"/>
          </p:cNvSpPr>
          <p:nvPr/>
        </p:nvSpPr>
        <p:spPr bwMode="auto">
          <a:xfrm>
            <a:off x="838200" y="6248400"/>
            <a:ext cx="1905000" cy="76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01" name="Line 99"/>
          <p:cNvSpPr>
            <a:spLocks noChangeShapeType="1"/>
          </p:cNvSpPr>
          <p:nvPr/>
        </p:nvSpPr>
        <p:spPr bwMode="auto">
          <a:xfrm flipV="1">
            <a:off x="2743200" y="6248400"/>
            <a:ext cx="5562600" cy="76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02" name="Text Box 130"/>
          <p:cNvSpPr txBox="1">
            <a:spLocks noChangeArrowheads="1"/>
          </p:cNvSpPr>
          <p:nvPr/>
        </p:nvSpPr>
        <p:spPr bwMode="auto">
          <a:xfrm>
            <a:off x="7623175" y="1981200"/>
            <a:ext cx="1216025"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5000"/>
              </a:lnSpc>
              <a:spcBef>
                <a:spcPct val="0"/>
              </a:spcBef>
              <a:buClrTx/>
              <a:buSzTx/>
              <a:buFontTx/>
              <a:buNone/>
            </a:pPr>
            <a:r>
              <a:rPr lang="en-US" altLang="en-US" sz="1000"/>
              <a:t>Sharply-focused</a:t>
            </a:r>
          </a:p>
          <a:p>
            <a:pPr algn="ctr" eaLnBrk="1" hangingPunct="1">
              <a:lnSpc>
                <a:spcPct val="85000"/>
              </a:lnSpc>
              <a:spcBef>
                <a:spcPct val="0"/>
              </a:spcBef>
              <a:buClrTx/>
              <a:buSzTx/>
              <a:buFontTx/>
              <a:buNone/>
            </a:pPr>
            <a:r>
              <a:rPr lang="en-US" altLang="en-US" sz="1000"/>
              <a:t>retinal image point</a:t>
            </a:r>
          </a:p>
        </p:txBody>
      </p:sp>
      <p:sp>
        <p:nvSpPr>
          <p:cNvPr id="54303" name="Line 131"/>
          <p:cNvSpPr>
            <a:spLocks noChangeShapeType="1"/>
          </p:cNvSpPr>
          <p:nvPr/>
        </p:nvSpPr>
        <p:spPr bwMode="auto">
          <a:xfrm flipH="1">
            <a:off x="7315200" y="2286000"/>
            <a:ext cx="3048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05" name="Text Box 63"/>
          <p:cNvSpPr txBox="1">
            <a:spLocks noChangeArrowheads="1"/>
          </p:cNvSpPr>
          <p:nvPr/>
        </p:nvSpPr>
        <p:spPr bwMode="auto">
          <a:xfrm>
            <a:off x="76200" y="4676775"/>
            <a:ext cx="88201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90000"/>
              </a:lnSpc>
              <a:spcBef>
                <a:spcPct val="0"/>
              </a:spcBef>
              <a:buClrTx/>
              <a:buSzTx/>
              <a:buFontTx/>
              <a:buNone/>
            </a:pPr>
            <a:r>
              <a:rPr lang="en-US" altLang="en-US" sz="1400">
                <a:solidFill>
                  <a:srgbClr val="0000FF"/>
                </a:solidFill>
              </a:rPr>
              <a:t>When the pupil is small, light reaching the retina consists largely of paraxial rays; ie, rays passing through the</a:t>
            </a:r>
          </a:p>
          <a:p>
            <a:pPr eaLnBrk="1" hangingPunct="1">
              <a:lnSpc>
                <a:spcPct val="90000"/>
              </a:lnSpc>
              <a:spcBef>
                <a:spcPct val="0"/>
              </a:spcBef>
              <a:buClrTx/>
              <a:buSzTx/>
              <a:buFontTx/>
              <a:buNone/>
            </a:pPr>
            <a:r>
              <a:rPr lang="en-US" altLang="en-US" sz="1400">
                <a:solidFill>
                  <a:srgbClr val="0000FF"/>
                </a:solidFill>
              </a:rPr>
              <a:t>central portion of the cornea. </a:t>
            </a:r>
          </a:p>
        </p:txBody>
      </p:sp>
      <p:sp>
        <p:nvSpPr>
          <p:cNvPr id="54306"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98F441-B398-489E-98DA-14454A3F516D}" type="slidenum">
              <a:rPr lang="en-US" altLang="en-US" smtClean="0"/>
              <a:pPr/>
              <a:t>73</a:t>
            </a:fld>
            <a:endParaRPr lang="en-US" altLang="en-US"/>
          </a:p>
        </p:txBody>
      </p:sp>
      <p:sp>
        <p:nvSpPr>
          <p:cNvPr id="54307" name="Line 71"/>
          <p:cNvSpPr>
            <a:spLocks noChangeShapeType="1"/>
          </p:cNvSpPr>
          <p:nvPr/>
        </p:nvSpPr>
        <p:spPr bwMode="auto">
          <a:xfrm flipH="1" flipV="1">
            <a:off x="3200400" y="2362200"/>
            <a:ext cx="685800" cy="47625"/>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08" name="Line 71"/>
          <p:cNvSpPr>
            <a:spLocks noChangeShapeType="1"/>
          </p:cNvSpPr>
          <p:nvPr/>
        </p:nvSpPr>
        <p:spPr bwMode="auto">
          <a:xfrm flipH="1">
            <a:off x="3200400" y="2790825"/>
            <a:ext cx="685800" cy="28575"/>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09" name="Text Box 64"/>
          <p:cNvSpPr txBox="1">
            <a:spLocks noChangeArrowheads="1"/>
          </p:cNvSpPr>
          <p:nvPr/>
        </p:nvSpPr>
        <p:spPr bwMode="auto">
          <a:xfrm>
            <a:off x="76200" y="1981200"/>
            <a:ext cx="107950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200" i="1">
                <a:solidFill>
                  <a:srgbClr val="0000FF"/>
                </a:solidFill>
              </a:rPr>
              <a:t>(Remember,</a:t>
            </a:r>
          </a:p>
          <a:p>
            <a:pPr eaLnBrk="1" hangingPunct="1">
              <a:lnSpc>
                <a:spcPct val="85000"/>
              </a:lnSpc>
              <a:spcBef>
                <a:spcPct val="0"/>
              </a:spcBef>
              <a:buClrTx/>
              <a:buSzTx/>
              <a:buFontTx/>
              <a:buNone/>
            </a:pPr>
            <a:r>
              <a:rPr lang="en-US" altLang="en-US" sz="1200" i="1">
                <a:solidFill>
                  <a:srgbClr val="0000FF"/>
                </a:solidFill>
              </a:rPr>
              <a:t>all these rays</a:t>
            </a:r>
          </a:p>
          <a:p>
            <a:pPr eaLnBrk="1" hangingPunct="1">
              <a:lnSpc>
                <a:spcPct val="85000"/>
              </a:lnSpc>
              <a:spcBef>
                <a:spcPct val="0"/>
              </a:spcBef>
              <a:buClrTx/>
              <a:buSzTx/>
              <a:buFontTx/>
              <a:buNone/>
            </a:pPr>
            <a:r>
              <a:rPr lang="en-US" altLang="en-US" sz="1200" i="1">
                <a:solidFill>
                  <a:srgbClr val="0000FF"/>
                </a:solidFill>
              </a:rPr>
              <a:t>are from the</a:t>
            </a:r>
          </a:p>
          <a:p>
            <a:pPr eaLnBrk="1" hangingPunct="1">
              <a:lnSpc>
                <a:spcPct val="85000"/>
              </a:lnSpc>
              <a:spcBef>
                <a:spcPct val="0"/>
              </a:spcBef>
              <a:buClrTx/>
              <a:buSzTx/>
              <a:buFontTx/>
              <a:buNone/>
            </a:pPr>
            <a:endParaRPr lang="en-US" altLang="en-US" sz="1200" i="1">
              <a:solidFill>
                <a:srgbClr val="0000FF"/>
              </a:solidFill>
            </a:endParaRPr>
          </a:p>
          <a:p>
            <a:pPr eaLnBrk="1" hangingPunct="1">
              <a:lnSpc>
                <a:spcPct val="85000"/>
              </a:lnSpc>
              <a:spcBef>
                <a:spcPct val="0"/>
              </a:spcBef>
              <a:buClrTx/>
              <a:buSzTx/>
              <a:buFontTx/>
              <a:buNone/>
            </a:pPr>
            <a:r>
              <a:rPr lang="en-US" altLang="en-US" sz="1200" i="1">
                <a:solidFill>
                  <a:srgbClr val="0000FF"/>
                </a:solidFill>
              </a:rPr>
              <a:t>same point</a:t>
            </a:r>
          </a:p>
          <a:p>
            <a:pPr eaLnBrk="1" hangingPunct="1">
              <a:lnSpc>
                <a:spcPct val="85000"/>
              </a:lnSpc>
              <a:spcBef>
                <a:spcPct val="0"/>
              </a:spcBef>
              <a:buClrTx/>
              <a:buSzTx/>
              <a:buFontTx/>
              <a:buNone/>
            </a:pPr>
            <a:r>
              <a:rPr lang="en-US" altLang="en-US" sz="1200" i="1">
                <a:solidFill>
                  <a:srgbClr val="0000FF"/>
                </a:solidFill>
              </a:rPr>
              <a:t>on the object</a:t>
            </a:r>
          </a:p>
          <a:p>
            <a:pPr eaLnBrk="1" hangingPunct="1">
              <a:lnSpc>
                <a:spcPct val="85000"/>
              </a:lnSpc>
              <a:spcBef>
                <a:spcPct val="0"/>
              </a:spcBef>
              <a:buClrTx/>
              <a:buSzTx/>
              <a:buFontTx/>
              <a:buNone/>
            </a:pPr>
            <a:r>
              <a:rPr lang="en-US" altLang="en-US" sz="1200" i="1">
                <a:solidFill>
                  <a:srgbClr val="0000FF"/>
                </a:solidFill>
              </a:rPr>
              <a:t>at infinity.)</a:t>
            </a:r>
          </a:p>
        </p:txBody>
      </p:sp>
      <p:sp>
        <p:nvSpPr>
          <p:cNvPr id="54310" name="AutoShape 68"/>
          <p:cNvSpPr>
            <a:spLocks/>
          </p:cNvSpPr>
          <p:nvPr/>
        </p:nvSpPr>
        <p:spPr bwMode="auto">
          <a:xfrm>
            <a:off x="1143000" y="2209800"/>
            <a:ext cx="238125" cy="762000"/>
          </a:xfrm>
          <a:prstGeom prst="leftBrace">
            <a:avLst>
              <a:gd name="adj1" fmla="val 6111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9"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Tree>
    <p:extLst>
      <p:ext uri="{BB962C8B-B14F-4D97-AF65-F5344CB8AC3E}">
        <p14:creationId xmlns:p14="http://schemas.microsoft.com/office/powerpoint/2010/main" val="127592295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Oval 2"/>
          <p:cNvSpPr>
            <a:spLocks noChangeArrowheads="1"/>
          </p:cNvSpPr>
          <p:nvPr/>
        </p:nvSpPr>
        <p:spPr bwMode="auto">
          <a:xfrm>
            <a:off x="3352800" y="762000"/>
            <a:ext cx="3886200" cy="37338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5299" name="Oval 3"/>
          <p:cNvSpPr>
            <a:spLocks noChangeArrowheads="1"/>
          </p:cNvSpPr>
          <p:nvPr/>
        </p:nvSpPr>
        <p:spPr bwMode="auto">
          <a:xfrm>
            <a:off x="3200400" y="1600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5300" name="Rectangle 4"/>
          <p:cNvSpPr>
            <a:spLocks noChangeArrowheads="1"/>
          </p:cNvSpPr>
          <p:nvPr/>
        </p:nvSpPr>
        <p:spPr bwMode="auto">
          <a:xfrm>
            <a:off x="3733800" y="1600200"/>
            <a:ext cx="838200" cy="2133600"/>
          </a:xfrm>
          <a:prstGeom prst="rect">
            <a:avLst/>
          </a:prstGeom>
          <a:solidFill>
            <a:schemeClr val="bg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5301" name="Rectangle 5"/>
          <p:cNvSpPr>
            <a:spLocks noChangeArrowheads="1"/>
          </p:cNvSpPr>
          <p:nvPr/>
        </p:nvSpPr>
        <p:spPr bwMode="auto">
          <a:xfrm>
            <a:off x="3733800" y="1524000"/>
            <a:ext cx="457200" cy="152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5302" name="Line 9"/>
          <p:cNvSpPr>
            <a:spLocks noChangeShapeType="1"/>
          </p:cNvSpPr>
          <p:nvPr/>
        </p:nvSpPr>
        <p:spPr bwMode="auto">
          <a:xfrm flipH="1">
            <a:off x="1371600" y="3276600"/>
            <a:ext cx="1933575" cy="0"/>
          </a:xfrm>
          <a:prstGeom prst="line">
            <a:avLst/>
          </a:prstGeom>
          <a:noFill/>
          <a:ln w="19050">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3" name="Line 19"/>
          <p:cNvSpPr>
            <a:spLocks noChangeShapeType="1"/>
          </p:cNvSpPr>
          <p:nvPr/>
        </p:nvSpPr>
        <p:spPr bwMode="auto">
          <a:xfrm flipH="1">
            <a:off x="304800" y="2590800"/>
            <a:ext cx="3581400" cy="0"/>
          </a:xfrm>
          <a:prstGeom prst="line">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4" name="Line 20"/>
          <p:cNvSpPr>
            <a:spLocks noChangeShapeType="1"/>
          </p:cNvSpPr>
          <p:nvPr/>
        </p:nvSpPr>
        <p:spPr bwMode="auto">
          <a:xfrm flipH="1">
            <a:off x="4953000" y="2590800"/>
            <a:ext cx="3581400" cy="0"/>
          </a:xfrm>
          <a:prstGeom prst="line">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5" name="Line 21"/>
          <p:cNvSpPr>
            <a:spLocks noChangeShapeType="1"/>
          </p:cNvSpPr>
          <p:nvPr/>
        </p:nvSpPr>
        <p:spPr bwMode="auto">
          <a:xfrm flipH="1">
            <a:off x="3886200" y="2590800"/>
            <a:ext cx="1066800" cy="0"/>
          </a:xfrm>
          <a:prstGeom prst="line">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6" name="AutoShape 8"/>
          <p:cNvSpPr>
            <a:spLocks noChangeArrowheads="1"/>
          </p:cNvSpPr>
          <p:nvPr/>
        </p:nvSpPr>
        <p:spPr bwMode="auto">
          <a:xfrm>
            <a:off x="3505200" y="1600200"/>
            <a:ext cx="685800" cy="19812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200" y="10800"/>
                </a:moveTo>
                <a:cubicBezTo>
                  <a:pt x="2200" y="15550"/>
                  <a:pt x="6050" y="19400"/>
                  <a:pt x="10800" y="19400"/>
                </a:cubicBezTo>
                <a:cubicBezTo>
                  <a:pt x="15550" y="19400"/>
                  <a:pt x="19400" y="15550"/>
                  <a:pt x="19400" y="10800"/>
                </a:cubicBezTo>
                <a:cubicBezTo>
                  <a:pt x="19400" y="6050"/>
                  <a:pt x="15550" y="2200"/>
                  <a:pt x="10800" y="2200"/>
                </a:cubicBezTo>
                <a:cubicBezTo>
                  <a:pt x="6050" y="2200"/>
                  <a:pt x="2200" y="6050"/>
                  <a:pt x="2200" y="10800"/>
                </a:cubicBezTo>
                <a:close/>
              </a:path>
            </a:pathLst>
          </a:cu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7" name="Line 17"/>
          <p:cNvSpPr>
            <a:spLocks noChangeShapeType="1"/>
          </p:cNvSpPr>
          <p:nvPr/>
        </p:nvSpPr>
        <p:spPr bwMode="auto">
          <a:xfrm flipH="1" flipV="1">
            <a:off x="3352800" y="1905000"/>
            <a:ext cx="698500" cy="14605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8" name="Line 18"/>
          <p:cNvSpPr>
            <a:spLocks noChangeShapeType="1"/>
          </p:cNvSpPr>
          <p:nvPr/>
        </p:nvSpPr>
        <p:spPr bwMode="auto">
          <a:xfrm flipH="1">
            <a:off x="3276600" y="3124200"/>
            <a:ext cx="762000" cy="1524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0" name="Line 29"/>
          <p:cNvSpPr>
            <a:spLocks noChangeShapeType="1"/>
          </p:cNvSpPr>
          <p:nvPr/>
        </p:nvSpPr>
        <p:spPr bwMode="auto">
          <a:xfrm flipH="1">
            <a:off x="4191000" y="2590800"/>
            <a:ext cx="2362200" cy="485775"/>
          </a:xfrm>
          <a:prstGeom prst="line">
            <a:avLst/>
          </a:prstGeom>
          <a:noFill/>
          <a:ln w="19050">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1" name="Line 30"/>
          <p:cNvSpPr>
            <a:spLocks noChangeShapeType="1"/>
          </p:cNvSpPr>
          <p:nvPr/>
        </p:nvSpPr>
        <p:spPr bwMode="auto">
          <a:xfrm flipH="1" flipV="1">
            <a:off x="4191000" y="2085975"/>
            <a:ext cx="2362200" cy="504825"/>
          </a:xfrm>
          <a:prstGeom prst="line">
            <a:avLst/>
          </a:prstGeom>
          <a:noFill/>
          <a:ln w="19050">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2" name="Line 31"/>
          <p:cNvSpPr>
            <a:spLocks noChangeShapeType="1"/>
          </p:cNvSpPr>
          <p:nvPr/>
        </p:nvSpPr>
        <p:spPr bwMode="auto">
          <a:xfrm flipH="1">
            <a:off x="6553200" y="2362200"/>
            <a:ext cx="685800" cy="228600"/>
          </a:xfrm>
          <a:prstGeom prst="line">
            <a:avLst/>
          </a:prstGeom>
          <a:noFill/>
          <a:ln w="19050">
            <a:solidFill>
              <a:srgbClr val="0000FF"/>
            </a:solidFill>
            <a:prstDash val="sysDot"/>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3" name="Line 32"/>
          <p:cNvSpPr>
            <a:spLocks noChangeShapeType="1"/>
          </p:cNvSpPr>
          <p:nvPr/>
        </p:nvSpPr>
        <p:spPr bwMode="auto">
          <a:xfrm flipH="1" flipV="1">
            <a:off x="6553200" y="2590800"/>
            <a:ext cx="685800" cy="228600"/>
          </a:xfrm>
          <a:prstGeom prst="line">
            <a:avLst/>
          </a:prstGeom>
          <a:noFill/>
          <a:ln w="19050" cap="rnd">
            <a:solidFill>
              <a:srgbClr val="0000FF"/>
            </a:solidFill>
            <a:prstDash val="sysDot"/>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4" name="Oval 33"/>
          <p:cNvSpPr>
            <a:spLocks noChangeArrowheads="1"/>
          </p:cNvSpPr>
          <p:nvPr/>
        </p:nvSpPr>
        <p:spPr bwMode="auto">
          <a:xfrm>
            <a:off x="2743200" y="5791200"/>
            <a:ext cx="533400" cy="9144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5315" name="Line 39"/>
          <p:cNvSpPr>
            <a:spLocks noChangeShapeType="1"/>
          </p:cNvSpPr>
          <p:nvPr/>
        </p:nvSpPr>
        <p:spPr bwMode="auto">
          <a:xfrm>
            <a:off x="2743200" y="6172200"/>
            <a:ext cx="533400" cy="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6" name="Line 43"/>
          <p:cNvSpPr>
            <a:spLocks noChangeShapeType="1"/>
          </p:cNvSpPr>
          <p:nvPr/>
        </p:nvSpPr>
        <p:spPr bwMode="auto">
          <a:xfrm>
            <a:off x="2743200" y="6324600"/>
            <a:ext cx="533400" cy="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7" name="Line 54"/>
          <p:cNvSpPr>
            <a:spLocks noChangeShapeType="1"/>
          </p:cNvSpPr>
          <p:nvPr/>
        </p:nvSpPr>
        <p:spPr bwMode="auto">
          <a:xfrm>
            <a:off x="2819400" y="5943600"/>
            <a:ext cx="381000" cy="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8" name="Line 55"/>
          <p:cNvSpPr>
            <a:spLocks noChangeShapeType="1"/>
          </p:cNvSpPr>
          <p:nvPr/>
        </p:nvSpPr>
        <p:spPr bwMode="auto">
          <a:xfrm>
            <a:off x="2819400" y="6553200"/>
            <a:ext cx="381000" cy="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9" name="Line 66"/>
          <p:cNvSpPr>
            <a:spLocks noChangeShapeType="1"/>
          </p:cNvSpPr>
          <p:nvPr/>
        </p:nvSpPr>
        <p:spPr bwMode="auto">
          <a:xfrm>
            <a:off x="2743200" y="6248400"/>
            <a:ext cx="533400" cy="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0" name="Text Box 67"/>
          <p:cNvSpPr txBox="1">
            <a:spLocks noChangeArrowheads="1"/>
          </p:cNvSpPr>
          <p:nvPr/>
        </p:nvSpPr>
        <p:spPr bwMode="auto">
          <a:xfrm>
            <a:off x="271463" y="6102350"/>
            <a:ext cx="51435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en-US" altLang="en-US" sz="900"/>
              <a:t>Object</a:t>
            </a:r>
          </a:p>
          <a:p>
            <a:pPr algn="ctr" eaLnBrk="1" hangingPunct="1">
              <a:lnSpc>
                <a:spcPct val="80000"/>
              </a:lnSpc>
              <a:spcBef>
                <a:spcPct val="0"/>
              </a:spcBef>
              <a:buClrTx/>
              <a:buSzTx/>
              <a:buFontTx/>
              <a:buNone/>
            </a:pPr>
            <a:r>
              <a:rPr lang="en-US" altLang="en-US" sz="900"/>
              <a:t>point</a:t>
            </a:r>
          </a:p>
        </p:txBody>
      </p:sp>
      <p:sp>
        <p:nvSpPr>
          <p:cNvPr id="55321" name="Text Box 68"/>
          <p:cNvSpPr txBox="1">
            <a:spLocks noChangeArrowheads="1"/>
          </p:cNvSpPr>
          <p:nvPr/>
        </p:nvSpPr>
        <p:spPr bwMode="auto">
          <a:xfrm>
            <a:off x="8394700" y="6084888"/>
            <a:ext cx="6731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en-US" altLang="en-US" sz="900"/>
              <a:t>Image</a:t>
            </a:r>
          </a:p>
          <a:p>
            <a:pPr algn="ctr" eaLnBrk="1" hangingPunct="1">
              <a:lnSpc>
                <a:spcPct val="80000"/>
              </a:lnSpc>
              <a:spcBef>
                <a:spcPct val="0"/>
              </a:spcBef>
              <a:buClrTx/>
              <a:buSzTx/>
              <a:buFontTx/>
              <a:buNone/>
            </a:pPr>
            <a:r>
              <a:rPr lang="en-US" altLang="en-US" sz="900"/>
              <a:t>blur circle</a:t>
            </a:r>
          </a:p>
        </p:txBody>
      </p:sp>
      <p:sp>
        <p:nvSpPr>
          <p:cNvPr id="55322" name="Rectangle 69"/>
          <p:cNvSpPr>
            <a:spLocks noChangeArrowheads="1"/>
          </p:cNvSpPr>
          <p:nvPr/>
        </p:nvSpPr>
        <p:spPr bwMode="auto">
          <a:xfrm>
            <a:off x="2819400" y="5715000"/>
            <a:ext cx="685800" cy="1143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5323" name="Line 70"/>
          <p:cNvSpPr>
            <a:spLocks noChangeShapeType="1"/>
          </p:cNvSpPr>
          <p:nvPr/>
        </p:nvSpPr>
        <p:spPr bwMode="auto">
          <a:xfrm>
            <a:off x="2819400" y="5943600"/>
            <a:ext cx="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4" name="Line 48"/>
          <p:cNvSpPr>
            <a:spLocks noChangeShapeType="1"/>
          </p:cNvSpPr>
          <p:nvPr/>
        </p:nvSpPr>
        <p:spPr bwMode="auto">
          <a:xfrm flipV="1">
            <a:off x="838200" y="5943600"/>
            <a:ext cx="1981200" cy="3048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5" name="Line 51"/>
          <p:cNvSpPr>
            <a:spLocks noChangeShapeType="1"/>
          </p:cNvSpPr>
          <p:nvPr/>
        </p:nvSpPr>
        <p:spPr bwMode="auto">
          <a:xfrm>
            <a:off x="2819400" y="5943600"/>
            <a:ext cx="5105400" cy="3048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6" name="Line 49"/>
          <p:cNvSpPr>
            <a:spLocks noChangeShapeType="1"/>
          </p:cNvSpPr>
          <p:nvPr/>
        </p:nvSpPr>
        <p:spPr bwMode="auto">
          <a:xfrm>
            <a:off x="838200" y="6248400"/>
            <a:ext cx="1981200" cy="3048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7" name="Line 50"/>
          <p:cNvSpPr>
            <a:spLocks noChangeShapeType="1"/>
          </p:cNvSpPr>
          <p:nvPr/>
        </p:nvSpPr>
        <p:spPr bwMode="auto">
          <a:xfrm flipV="1">
            <a:off x="2819400" y="6248400"/>
            <a:ext cx="5105400" cy="3048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8" name="Line 35"/>
          <p:cNvSpPr>
            <a:spLocks noChangeShapeType="1"/>
          </p:cNvSpPr>
          <p:nvPr/>
        </p:nvSpPr>
        <p:spPr bwMode="auto">
          <a:xfrm flipV="1">
            <a:off x="838200" y="6172200"/>
            <a:ext cx="19050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9" name="Line 36"/>
          <p:cNvSpPr>
            <a:spLocks noChangeShapeType="1"/>
          </p:cNvSpPr>
          <p:nvPr/>
        </p:nvSpPr>
        <p:spPr bwMode="auto">
          <a:xfrm>
            <a:off x="838200" y="6248400"/>
            <a:ext cx="19050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0" name="Line 37"/>
          <p:cNvSpPr>
            <a:spLocks noChangeShapeType="1"/>
          </p:cNvSpPr>
          <p:nvPr/>
        </p:nvSpPr>
        <p:spPr bwMode="auto">
          <a:xfrm flipV="1">
            <a:off x="2743200" y="6248400"/>
            <a:ext cx="55626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1" name="Line 34"/>
          <p:cNvSpPr>
            <a:spLocks noChangeShapeType="1"/>
          </p:cNvSpPr>
          <p:nvPr/>
        </p:nvSpPr>
        <p:spPr bwMode="auto">
          <a:xfrm>
            <a:off x="2743200" y="6248400"/>
            <a:ext cx="5562600" cy="0"/>
          </a:xfrm>
          <a:prstGeom prst="line">
            <a:avLst/>
          </a:prstGeom>
          <a:noFill/>
          <a:ln w="9525">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2" name="Line 40"/>
          <p:cNvSpPr>
            <a:spLocks noChangeShapeType="1"/>
          </p:cNvSpPr>
          <p:nvPr/>
        </p:nvSpPr>
        <p:spPr bwMode="auto">
          <a:xfrm>
            <a:off x="990600" y="6248400"/>
            <a:ext cx="1752600" cy="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3" name="Oval 60"/>
          <p:cNvSpPr>
            <a:spLocks noChangeArrowheads="1"/>
          </p:cNvSpPr>
          <p:nvPr/>
        </p:nvSpPr>
        <p:spPr bwMode="auto">
          <a:xfrm>
            <a:off x="8272463" y="6096000"/>
            <a:ext cx="152400" cy="304800"/>
          </a:xfrm>
          <a:prstGeom prst="ellipse">
            <a:avLst/>
          </a:prstGeom>
          <a:solidFill>
            <a:srgbClr val="DDDDDD"/>
          </a:solidFill>
          <a:ln w="9525">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5334" name="Oval 61"/>
          <p:cNvSpPr>
            <a:spLocks noChangeArrowheads="1"/>
          </p:cNvSpPr>
          <p:nvPr/>
        </p:nvSpPr>
        <p:spPr bwMode="auto">
          <a:xfrm>
            <a:off x="8272463" y="6172200"/>
            <a:ext cx="152400" cy="152400"/>
          </a:xfrm>
          <a:prstGeom prst="ellipse">
            <a:avLst/>
          </a:prstGeom>
          <a:solidFill>
            <a:schemeClr val="tx1"/>
          </a:solidFill>
          <a:ln w="9525">
            <a:solidFill>
              <a:srgbClr val="B2B2B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5335" name="Line 63"/>
          <p:cNvSpPr>
            <a:spLocks noChangeShapeType="1"/>
          </p:cNvSpPr>
          <p:nvPr/>
        </p:nvSpPr>
        <p:spPr bwMode="auto">
          <a:xfrm>
            <a:off x="7924800" y="6248400"/>
            <a:ext cx="381000" cy="76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6" name="Line 38"/>
          <p:cNvSpPr>
            <a:spLocks noChangeShapeType="1"/>
          </p:cNvSpPr>
          <p:nvPr/>
        </p:nvSpPr>
        <p:spPr bwMode="auto">
          <a:xfrm>
            <a:off x="2743200" y="6172200"/>
            <a:ext cx="55626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7" name="Line 62"/>
          <p:cNvSpPr>
            <a:spLocks noChangeShapeType="1"/>
          </p:cNvSpPr>
          <p:nvPr/>
        </p:nvSpPr>
        <p:spPr bwMode="auto">
          <a:xfrm flipV="1">
            <a:off x="7924800" y="6172200"/>
            <a:ext cx="381000" cy="76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8" name="Text Box 71"/>
          <p:cNvSpPr txBox="1">
            <a:spLocks noChangeArrowheads="1"/>
          </p:cNvSpPr>
          <p:nvPr/>
        </p:nvSpPr>
        <p:spPr bwMode="auto">
          <a:xfrm>
            <a:off x="7615238" y="1981200"/>
            <a:ext cx="1116012"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5000"/>
              </a:lnSpc>
              <a:spcBef>
                <a:spcPct val="0"/>
              </a:spcBef>
              <a:buClrTx/>
              <a:buSzTx/>
              <a:buFontTx/>
              <a:buNone/>
            </a:pPr>
            <a:r>
              <a:rPr lang="en-US" altLang="en-US" sz="1000"/>
              <a:t>Poorly-focused</a:t>
            </a:r>
          </a:p>
          <a:p>
            <a:pPr algn="ctr" eaLnBrk="1" hangingPunct="1">
              <a:lnSpc>
                <a:spcPct val="85000"/>
              </a:lnSpc>
              <a:spcBef>
                <a:spcPct val="0"/>
              </a:spcBef>
              <a:buClrTx/>
              <a:buSzTx/>
              <a:buFontTx/>
              <a:buNone/>
            </a:pPr>
            <a:r>
              <a:rPr lang="en-US" altLang="en-US" sz="1000"/>
              <a:t>retinal blur circle</a:t>
            </a:r>
          </a:p>
        </p:txBody>
      </p:sp>
      <p:sp>
        <p:nvSpPr>
          <p:cNvPr id="55339" name="AutoShape 72"/>
          <p:cNvSpPr>
            <a:spLocks/>
          </p:cNvSpPr>
          <p:nvPr/>
        </p:nvSpPr>
        <p:spPr bwMode="auto">
          <a:xfrm>
            <a:off x="7315200" y="2286000"/>
            <a:ext cx="152400" cy="609600"/>
          </a:xfrm>
          <a:prstGeom prst="rightBrace">
            <a:avLst>
              <a:gd name="adj1" fmla="val 3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5340" name="Line 73"/>
          <p:cNvSpPr>
            <a:spLocks noChangeShapeType="1"/>
          </p:cNvSpPr>
          <p:nvPr/>
        </p:nvSpPr>
        <p:spPr bwMode="auto">
          <a:xfrm flipH="1">
            <a:off x="7467600" y="22860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1" name="Text Box 74"/>
          <p:cNvSpPr txBox="1">
            <a:spLocks noChangeArrowheads="1"/>
          </p:cNvSpPr>
          <p:nvPr/>
        </p:nvSpPr>
        <p:spPr bwMode="auto">
          <a:xfrm>
            <a:off x="4800600" y="3200400"/>
            <a:ext cx="1704975"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200"/>
              <a:t>Note the </a:t>
            </a:r>
            <a:r>
              <a:rPr lang="en-US" altLang="en-US" sz="1200" i="1"/>
              <a:t>myopic shift-</a:t>
            </a:r>
            <a:r>
              <a:rPr lang="en-US" altLang="en-US" sz="1200"/>
              <a:t>-</a:t>
            </a:r>
          </a:p>
          <a:p>
            <a:pPr eaLnBrk="1" hangingPunct="1">
              <a:lnSpc>
                <a:spcPct val="85000"/>
              </a:lnSpc>
              <a:spcBef>
                <a:spcPct val="0"/>
              </a:spcBef>
              <a:buClrTx/>
              <a:buSzTx/>
              <a:buFontTx/>
              <a:buNone/>
            </a:pPr>
            <a:r>
              <a:rPr lang="en-US" altLang="en-US" sz="1200"/>
              <a:t>ie, peripheral rays are</a:t>
            </a:r>
          </a:p>
          <a:p>
            <a:pPr eaLnBrk="1" hangingPunct="1">
              <a:lnSpc>
                <a:spcPct val="85000"/>
              </a:lnSpc>
              <a:spcBef>
                <a:spcPct val="0"/>
              </a:spcBef>
              <a:buClrTx/>
              <a:buSzTx/>
              <a:buFontTx/>
              <a:buNone/>
            </a:pPr>
            <a:r>
              <a:rPr lang="en-US" altLang="en-US" sz="1200"/>
              <a:t>focused in the vitreous</a:t>
            </a:r>
          </a:p>
        </p:txBody>
      </p:sp>
      <p:sp>
        <p:nvSpPr>
          <p:cNvPr id="55342" name="Line 75"/>
          <p:cNvSpPr>
            <a:spLocks noChangeShapeType="1"/>
          </p:cNvSpPr>
          <p:nvPr/>
        </p:nvSpPr>
        <p:spPr bwMode="auto">
          <a:xfrm flipV="1">
            <a:off x="6096000" y="2667000"/>
            <a:ext cx="3810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3" name="Text Box 64"/>
          <p:cNvSpPr txBox="1">
            <a:spLocks noChangeArrowheads="1"/>
          </p:cNvSpPr>
          <p:nvPr/>
        </p:nvSpPr>
        <p:spPr bwMode="auto">
          <a:xfrm>
            <a:off x="76200" y="1981200"/>
            <a:ext cx="107950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200" i="1">
                <a:solidFill>
                  <a:srgbClr val="0000FF"/>
                </a:solidFill>
              </a:rPr>
              <a:t>(Remember,</a:t>
            </a:r>
          </a:p>
          <a:p>
            <a:pPr eaLnBrk="1" hangingPunct="1">
              <a:lnSpc>
                <a:spcPct val="85000"/>
              </a:lnSpc>
              <a:spcBef>
                <a:spcPct val="0"/>
              </a:spcBef>
              <a:buClrTx/>
              <a:buSzTx/>
              <a:buFontTx/>
              <a:buNone/>
            </a:pPr>
            <a:r>
              <a:rPr lang="en-US" altLang="en-US" sz="1200" i="1">
                <a:solidFill>
                  <a:srgbClr val="0000FF"/>
                </a:solidFill>
              </a:rPr>
              <a:t>all these rays</a:t>
            </a:r>
          </a:p>
          <a:p>
            <a:pPr eaLnBrk="1" hangingPunct="1">
              <a:lnSpc>
                <a:spcPct val="85000"/>
              </a:lnSpc>
              <a:spcBef>
                <a:spcPct val="0"/>
              </a:spcBef>
              <a:buClrTx/>
              <a:buSzTx/>
              <a:buFontTx/>
              <a:buNone/>
            </a:pPr>
            <a:r>
              <a:rPr lang="en-US" altLang="en-US" sz="1200" i="1">
                <a:solidFill>
                  <a:srgbClr val="0000FF"/>
                </a:solidFill>
              </a:rPr>
              <a:t>are from the</a:t>
            </a:r>
          </a:p>
          <a:p>
            <a:pPr eaLnBrk="1" hangingPunct="1">
              <a:lnSpc>
                <a:spcPct val="85000"/>
              </a:lnSpc>
              <a:spcBef>
                <a:spcPct val="0"/>
              </a:spcBef>
              <a:buClrTx/>
              <a:buSzTx/>
              <a:buFontTx/>
              <a:buNone/>
            </a:pPr>
            <a:endParaRPr lang="en-US" altLang="en-US" sz="1200" i="1">
              <a:solidFill>
                <a:srgbClr val="0000FF"/>
              </a:solidFill>
            </a:endParaRPr>
          </a:p>
          <a:p>
            <a:pPr eaLnBrk="1" hangingPunct="1">
              <a:lnSpc>
                <a:spcPct val="85000"/>
              </a:lnSpc>
              <a:spcBef>
                <a:spcPct val="0"/>
              </a:spcBef>
              <a:buClrTx/>
              <a:buSzTx/>
              <a:buFontTx/>
              <a:buNone/>
            </a:pPr>
            <a:r>
              <a:rPr lang="en-US" altLang="en-US" sz="1200" i="1">
                <a:solidFill>
                  <a:srgbClr val="0000FF"/>
                </a:solidFill>
              </a:rPr>
              <a:t>same point</a:t>
            </a:r>
          </a:p>
          <a:p>
            <a:pPr eaLnBrk="1" hangingPunct="1">
              <a:lnSpc>
                <a:spcPct val="85000"/>
              </a:lnSpc>
              <a:spcBef>
                <a:spcPct val="0"/>
              </a:spcBef>
              <a:buClrTx/>
              <a:buSzTx/>
              <a:buFontTx/>
              <a:buNone/>
            </a:pPr>
            <a:r>
              <a:rPr lang="en-US" altLang="en-US" sz="1200" i="1">
                <a:solidFill>
                  <a:srgbClr val="0000FF"/>
                </a:solidFill>
              </a:rPr>
              <a:t>on the object</a:t>
            </a:r>
          </a:p>
          <a:p>
            <a:pPr eaLnBrk="1" hangingPunct="1">
              <a:lnSpc>
                <a:spcPct val="85000"/>
              </a:lnSpc>
              <a:spcBef>
                <a:spcPct val="0"/>
              </a:spcBef>
              <a:buClrTx/>
              <a:buSzTx/>
              <a:buFontTx/>
              <a:buNone/>
            </a:pPr>
            <a:r>
              <a:rPr lang="en-US" altLang="en-US" sz="1200" i="1">
                <a:solidFill>
                  <a:srgbClr val="0000FF"/>
                </a:solidFill>
              </a:rPr>
              <a:t>at infinity.)</a:t>
            </a:r>
          </a:p>
        </p:txBody>
      </p:sp>
      <p:sp>
        <p:nvSpPr>
          <p:cNvPr id="55344" name="AutoShape 68"/>
          <p:cNvSpPr>
            <a:spLocks/>
          </p:cNvSpPr>
          <p:nvPr/>
        </p:nvSpPr>
        <p:spPr bwMode="auto">
          <a:xfrm>
            <a:off x="1143000" y="1752600"/>
            <a:ext cx="228600" cy="1676400"/>
          </a:xfrm>
          <a:prstGeom prst="leftBrace">
            <a:avLst>
              <a:gd name="adj1" fmla="val 6111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4" name="Text Box 63"/>
          <p:cNvSpPr txBox="1">
            <a:spLocks noChangeArrowheads="1"/>
          </p:cNvSpPr>
          <p:nvPr/>
        </p:nvSpPr>
        <p:spPr bwMode="auto">
          <a:xfrm>
            <a:off x="76200" y="4676775"/>
            <a:ext cx="8939213" cy="86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sz="1400" dirty="0">
                <a:solidFill>
                  <a:schemeClr val="bg1">
                    <a:lumMod val="75000"/>
                  </a:schemeClr>
                </a:solidFill>
              </a:rPr>
              <a:t>When the pupil is small, light reaching the retina consists largely of paraxial rays; </a:t>
            </a:r>
            <a:r>
              <a:rPr lang="en-US" sz="1400" dirty="0" err="1">
                <a:solidFill>
                  <a:schemeClr val="bg1">
                    <a:lumMod val="75000"/>
                  </a:schemeClr>
                </a:solidFill>
              </a:rPr>
              <a:t>ie</a:t>
            </a:r>
            <a:r>
              <a:rPr lang="en-US" sz="1400" dirty="0">
                <a:solidFill>
                  <a:schemeClr val="bg1">
                    <a:lumMod val="75000"/>
                  </a:schemeClr>
                </a:solidFill>
              </a:rPr>
              <a:t>, rays passing through the</a:t>
            </a:r>
          </a:p>
          <a:p>
            <a:pPr eaLnBrk="1" hangingPunct="1">
              <a:lnSpc>
                <a:spcPct val="90000"/>
              </a:lnSpc>
              <a:defRPr/>
            </a:pPr>
            <a:r>
              <a:rPr lang="en-US" sz="1400" dirty="0">
                <a:solidFill>
                  <a:schemeClr val="bg1">
                    <a:lumMod val="75000"/>
                  </a:schemeClr>
                </a:solidFill>
              </a:rPr>
              <a:t>central portion of the cornea</a:t>
            </a:r>
            <a:r>
              <a:rPr lang="en-US" sz="1400" dirty="0">
                <a:solidFill>
                  <a:srgbClr val="0000FF"/>
                </a:solidFill>
              </a:rPr>
              <a:t>. However, when the pupil is large, rays passing through the peripheral </a:t>
            </a:r>
          </a:p>
          <a:p>
            <a:pPr eaLnBrk="1" hangingPunct="1">
              <a:lnSpc>
                <a:spcPct val="90000"/>
              </a:lnSpc>
              <a:defRPr/>
            </a:pPr>
            <a:r>
              <a:rPr lang="en-US" sz="1400" dirty="0">
                <a:solidFill>
                  <a:srgbClr val="0000FF"/>
                </a:solidFill>
              </a:rPr>
              <a:t>cornea come into play, and spherical aberration causes these rays to be focused more anteriorly, resulting</a:t>
            </a:r>
          </a:p>
          <a:p>
            <a:pPr eaLnBrk="1" hangingPunct="1">
              <a:lnSpc>
                <a:spcPct val="90000"/>
              </a:lnSpc>
              <a:defRPr/>
            </a:pPr>
            <a:r>
              <a:rPr lang="en-US" sz="1400" dirty="0">
                <a:solidFill>
                  <a:srgbClr val="0000FF"/>
                </a:solidFill>
              </a:rPr>
              <a:t>in a myopic component to the final image. </a:t>
            </a:r>
          </a:p>
        </p:txBody>
      </p:sp>
      <p:sp>
        <p:nvSpPr>
          <p:cNvPr id="55346"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321C423-B288-4787-86B3-508D8E8C7E09}" type="slidenum">
              <a:rPr lang="en-US" altLang="en-US" smtClean="0"/>
              <a:pPr/>
              <a:t>74</a:t>
            </a:fld>
            <a:endParaRPr lang="en-US" altLang="en-US"/>
          </a:p>
        </p:txBody>
      </p:sp>
      <p:sp>
        <p:nvSpPr>
          <p:cNvPr id="55347" name="Line 10"/>
          <p:cNvSpPr>
            <a:spLocks noChangeShapeType="1"/>
          </p:cNvSpPr>
          <p:nvPr/>
        </p:nvSpPr>
        <p:spPr bwMode="auto">
          <a:xfrm flipH="1">
            <a:off x="1371600" y="1898650"/>
            <a:ext cx="1981200" cy="6350"/>
          </a:xfrm>
          <a:prstGeom prst="line">
            <a:avLst/>
          </a:prstGeom>
          <a:noFill/>
          <a:ln w="19050">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8" name="Line 57"/>
          <p:cNvSpPr>
            <a:spLocks noChangeShapeType="1"/>
          </p:cNvSpPr>
          <p:nvPr/>
        </p:nvSpPr>
        <p:spPr bwMode="auto">
          <a:xfrm flipH="1" flipV="1">
            <a:off x="1384300" y="2819400"/>
            <a:ext cx="1816100" cy="0"/>
          </a:xfrm>
          <a:prstGeom prst="line">
            <a:avLst/>
          </a:prstGeom>
          <a:noFill/>
          <a:ln w="19050">
            <a:solidFill>
              <a:srgbClr val="99CC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9" name="Line 60"/>
          <p:cNvSpPr>
            <a:spLocks noChangeShapeType="1"/>
          </p:cNvSpPr>
          <p:nvPr/>
        </p:nvSpPr>
        <p:spPr bwMode="auto">
          <a:xfrm flipH="1" flipV="1">
            <a:off x="1384300" y="2344738"/>
            <a:ext cx="1816100" cy="17462"/>
          </a:xfrm>
          <a:prstGeom prst="line">
            <a:avLst/>
          </a:prstGeom>
          <a:noFill/>
          <a:ln w="19050">
            <a:solidFill>
              <a:srgbClr val="99CC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0" name="Line 77"/>
          <p:cNvSpPr>
            <a:spLocks noChangeShapeType="1"/>
          </p:cNvSpPr>
          <p:nvPr/>
        </p:nvSpPr>
        <p:spPr bwMode="auto">
          <a:xfrm flipH="1">
            <a:off x="4191000" y="2590800"/>
            <a:ext cx="3048000" cy="180975"/>
          </a:xfrm>
          <a:prstGeom prst="line">
            <a:avLst/>
          </a:prstGeom>
          <a:noFill/>
          <a:ln w="19050">
            <a:solidFill>
              <a:srgbClr val="99CC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1" name="Line 78"/>
          <p:cNvSpPr>
            <a:spLocks noChangeShapeType="1"/>
          </p:cNvSpPr>
          <p:nvPr/>
        </p:nvSpPr>
        <p:spPr bwMode="auto">
          <a:xfrm flipH="1" flipV="1">
            <a:off x="4191000" y="2438400"/>
            <a:ext cx="3048000" cy="152400"/>
          </a:xfrm>
          <a:prstGeom prst="line">
            <a:avLst/>
          </a:prstGeom>
          <a:noFill/>
          <a:ln w="19050">
            <a:solidFill>
              <a:srgbClr val="99CC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2" name="Line 71"/>
          <p:cNvSpPr>
            <a:spLocks noChangeShapeType="1"/>
          </p:cNvSpPr>
          <p:nvPr/>
        </p:nvSpPr>
        <p:spPr bwMode="auto">
          <a:xfrm flipH="1" flipV="1">
            <a:off x="3200400" y="2362200"/>
            <a:ext cx="850900" cy="47625"/>
          </a:xfrm>
          <a:prstGeom prst="line">
            <a:avLst/>
          </a:prstGeom>
          <a:noFill/>
          <a:ln w="19050">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3" name="Line 71"/>
          <p:cNvSpPr>
            <a:spLocks noChangeShapeType="1"/>
          </p:cNvSpPr>
          <p:nvPr/>
        </p:nvSpPr>
        <p:spPr bwMode="auto">
          <a:xfrm flipH="1">
            <a:off x="3200400" y="2760663"/>
            <a:ext cx="850900" cy="41275"/>
          </a:xfrm>
          <a:prstGeom prst="line">
            <a:avLst/>
          </a:prstGeom>
          <a:noFill/>
          <a:ln w="19050">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Tree>
    <p:extLst>
      <p:ext uri="{BB962C8B-B14F-4D97-AF65-F5344CB8AC3E}">
        <p14:creationId xmlns:p14="http://schemas.microsoft.com/office/powerpoint/2010/main" val="40483383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65"/>
          <p:cNvSpPr>
            <a:spLocks noChangeArrowheads="1"/>
          </p:cNvSpPr>
          <p:nvPr/>
        </p:nvSpPr>
        <p:spPr bwMode="auto">
          <a:xfrm>
            <a:off x="0" y="0"/>
            <a:ext cx="9144000" cy="6858000"/>
          </a:xfrm>
          <a:prstGeom prst="rect">
            <a:avLst/>
          </a:prstGeom>
          <a:solidFill>
            <a:srgbClr val="4D4D4D"/>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6323" name="Oval 2"/>
          <p:cNvSpPr>
            <a:spLocks noChangeArrowheads="1"/>
          </p:cNvSpPr>
          <p:nvPr/>
        </p:nvSpPr>
        <p:spPr bwMode="auto">
          <a:xfrm>
            <a:off x="3352800" y="762000"/>
            <a:ext cx="3886200" cy="37338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6324" name="Oval 3"/>
          <p:cNvSpPr>
            <a:spLocks noChangeArrowheads="1"/>
          </p:cNvSpPr>
          <p:nvPr/>
        </p:nvSpPr>
        <p:spPr bwMode="auto">
          <a:xfrm>
            <a:off x="3200400" y="1600200"/>
            <a:ext cx="1066800" cy="2057400"/>
          </a:xfrm>
          <a:prstGeom prst="ellipse">
            <a:avLst/>
          </a:prstGeom>
          <a:solidFill>
            <a:srgbClr val="4D4D4D"/>
          </a:solidFill>
          <a:ln w="381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6325" name="Rectangle 4"/>
          <p:cNvSpPr>
            <a:spLocks noChangeArrowheads="1"/>
          </p:cNvSpPr>
          <p:nvPr/>
        </p:nvSpPr>
        <p:spPr bwMode="auto">
          <a:xfrm>
            <a:off x="3733800" y="1600200"/>
            <a:ext cx="838200" cy="2133600"/>
          </a:xfrm>
          <a:prstGeom prst="rect">
            <a:avLst/>
          </a:prstGeom>
          <a:solidFill>
            <a:srgbClr val="4D4D4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6326" name="Rectangle 5"/>
          <p:cNvSpPr>
            <a:spLocks noChangeArrowheads="1"/>
          </p:cNvSpPr>
          <p:nvPr/>
        </p:nvSpPr>
        <p:spPr bwMode="auto">
          <a:xfrm>
            <a:off x="3733800" y="1524000"/>
            <a:ext cx="457200" cy="152400"/>
          </a:xfrm>
          <a:prstGeom prst="rect">
            <a:avLst/>
          </a:prstGeom>
          <a:solidFill>
            <a:srgbClr val="4D4D4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6327" name="Line 9"/>
          <p:cNvSpPr>
            <a:spLocks noChangeShapeType="1"/>
          </p:cNvSpPr>
          <p:nvPr/>
        </p:nvSpPr>
        <p:spPr bwMode="auto">
          <a:xfrm flipH="1">
            <a:off x="1371600" y="3276600"/>
            <a:ext cx="1933575" cy="0"/>
          </a:xfrm>
          <a:prstGeom prst="line">
            <a:avLst/>
          </a:prstGeom>
          <a:noFill/>
          <a:ln w="19050">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28" name="Line 19"/>
          <p:cNvSpPr>
            <a:spLocks noChangeShapeType="1"/>
          </p:cNvSpPr>
          <p:nvPr/>
        </p:nvSpPr>
        <p:spPr bwMode="auto">
          <a:xfrm flipH="1">
            <a:off x="304800" y="2590800"/>
            <a:ext cx="3581400" cy="0"/>
          </a:xfrm>
          <a:prstGeom prst="line">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29" name="Line 20"/>
          <p:cNvSpPr>
            <a:spLocks noChangeShapeType="1"/>
          </p:cNvSpPr>
          <p:nvPr/>
        </p:nvSpPr>
        <p:spPr bwMode="auto">
          <a:xfrm flipH="1">
            <a:off x="4953000" y="2590800"/>
            <a:ext cx="3581400" cy="0"/>
          </a:xfrm>
          <a:prstGeom prst="line">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30" name="Line 21"/>
          <p:cNvSpPr>
            <a:spLocks noChangeShapeType="1"/>
          </p:cNvSpPr>
          <p:nvPr/>
        </p:nvSpPr>
        <p:spPr bwMode="auto">
          <a:xfrm flipH="1">
            <a:off x="3886200" y="2590800"/>
            <a:ext cx="1066800" cy="0"/>
          </a:xfrm>
          <a:prstGeom prst="line">
            <a:avLst/>
          </a:prstGeom>
          <a:noFill/>
          <a:ln w="31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31" name="AutoShape 8"/>
          <p:cNvSpPr>
            <a:spLocks noChangeArrowheads="1"/>
          </p:cNvSpPr>
          <p:nvPr/>
        </p:nvSpPr>
        <p:spPr bwMode="auto">
          <a:xfrm>
            <a:off x="3505200" y="1600200"/>
            <a:ext cx="685800" cy="19812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200" y="10800"/>
                </a:moveTo>
                <a:cubicBezTo>
                  <a:pt x="2200" y="15550"/>
                  <a:pt x="6050" y="19400"/>
                  <a:pt x="10800" y="19400"/>
                </a:cubicBezTo>
                <a:cubicBezTo>
                  <a:pt x="15550" y="19400"/>
                  <a:pt x="19400" y="15550"/>
                  <a:pt x="19400" y="10800"/>
                </a:cubicBezTo>
                <a:cubicBezTo>
                  <a:pt x="19400" y="6050"/>
                  <a:pt x="15550" y="2200"/>
                  <a:pt x="10800" y="2200"/>
                </a:cubicBezTo>
                <a:cubicBezTo>
                  <a:pt x="6050" y="2200"/>
                  <a:pt x="2200" y="6050"/>
                  <a:pt x="2200" y="10800"/>
                </a:cubicBezTo>
                <a:close/>
              </a:path>
            </a:pathLst>
          </a:cu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32" name="Line 17"/>
          <p:cNvSpPr>
            <a:spLocks noChangeShapeType="1"/>
          </p:cNvSpPr>
          <p:nvPr/>
        </p:nvSpPr>
        <p:spPr bwMode="auto">
          <a:xfrm flipH="1" flipV="1">
            <a:off x="3352800" y="1905000"/>
            <a:ext cx="698500" cy="14605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33" name="Line 18"/>
          <p:cNvSpPr>
            <a:spLocks noChangeShapeType="1"/>
          </p:cNvSpPr>
          <p:nvPr/>
        </p:nvSpPr>
        <p:spPr bwMode="auto">
          <a:xfrm flipH="1">
            <a:off x="3276600" y="3124200"/>
            <a:ext cx="762000" cy="1524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34" name="Line 29"/>
          <p:cNvSpPr>
            <a:spLocks noChangeShapeType="1"/>
          </p:cNvSpPr>
          <p:nvPr/>
        </p:nvSpPr>
        <p:spPr bwMode="auto">
          <a:xfrm flipH="1">
            <a:off x="4191000" y="2590800"/>
            <a:ext cx="2362200" cy="485775"/>
          </a:xfrm>
          <a:prstGeom prst="line">
            <a:avLst/>
          </a:prstGeom>
          <a:noFill/>
          <a:ln w="19050">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35" name="Line 30"/>
          <p:cNvSpPr>
            <a:spLocks noChangeShapeType="1"/>
          </p:cNvSpPr>
          <p:nvPr/>
        </p:nvSpPr>
        <p:spPr bwMode="auto">
          <a:xfrm flipH="1" flipV="1">
            <a:off x="4191000" y="2085975"/>
            <a:ext cx="2362200" cy="504825"/>
          </a:xfrm>
          <a:prstGeom prst="line">
            <a:avLst/>
          </a:prstGeom>
          <a:noFill/>
          <a:ln w="19050">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36" name="Line 31"/>
          <p:cNvSpPr>
            <a:spLocks noChangeShapeType="1"/>
          </p:cNvSpPr>
          <p:nvPr/>
        </p:nvSpPr>
        <p:spPr bwMode="auto">
          <a:xfrm flipH="1">
            <a:off x="6553200" y="2362200"/>
            <a:ext cx="685800" cy="228600"/>
          </a:xfrm>
          <a:prstGeom prst="line">
            <a:avLst/>
          </a:prstGeom>
          <a:noFill/>
          <a:ln w="19050">
            <a:solidFill>
              <a:srgbClr val="0000FF"/>
            </a:solidFill>
            <a:prstDash val="sysDot"/>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37" name="Line 32"/>
          <p:cNvSpPr>
            <a:spLocks noChangeShapeType="1"/>
          </p:cNvSpPr>
          <p:nvPr/>
        </p:nvSpPr>
        <p:spPr bwMode="auto">
          <a:xfrm flipH="1" flipV="1">
            <a:off x="6553200" y="2590800"/>
            <a:ext cx="685800" cy="228600"/>
          </a:xfrm>
          <a:prstGeom prst="line">
            <a:avLst/>
          </a:prstGeom>
          <a:noFill/>
          <a:ln w="19050" cap="rnd">
            <a:solidFill>
              <a:srgbClr val="0000FF"/>
            </a:solidFill>
            <a:prstDash val="sysDot"/>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38" name="Oval 33"/>
          <p:cNvSpPr>
            <a:spLocks noChangeArrowheads="1"/>
          </p:cNvSpPr>
          <p:nvPr/>
        </p:nvSpPr>
        <p:spPr bwMode="auto">
          <a:xfrm>
            <a:off x="2743200" y="5791200"/>
            <a:ext cx="533400" cy="9144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6339" name="Line 39"/>
          <p:cNvSpPr>
            <a:spLocks noChangeShapeType="1"/>
          </p:cNvSpPr>
          <p:nvPr/>
        </p:nvSpPr>
        <p:spPr bwMode="auto">
          <a:xfrm>
            <a:off x="2743200" y="6172200"/>
            <a:ext cx="533400" cy="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40" name="Line 43"/>
          <p:cNvSpPr>
            <a:spLocks noChangeShapeType="1"/>
          </p:cNvSpPr>
          <p:nvPr/>
        </p:nvSpPr>
        <p:spPr bwMode="auto">
          <a:xfrm>
            <a:off x="2743200" y="6324600"/>
            <a:ext cx="533400" cy="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41" name="Line 54"/>
          <p:cNvSpPr>
            <a:spLocks noChangeShapeType="1"/>
          </p:cNvSpPr>
          <p:nvPr/>
        </p:nvSpPr>
        <p:spPr bwMode="auto">
          <a:xfrm>
            <a:off x="2819400" y="5943600"/>
            <a:ext cx="381000" cy="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42" name="Line 55"/>
          <p:cNvSpPr>
            <a:spLocks noChangeShapeType="1"/>
          </p:cNvSpPr>
          <p:nvPr/>
        </p:nvSpPr>
        <p:spPr bwMode="auto">
          <a:xfrm>
            <a:off x="2819400" y="6553200"/>
            <a:ext cx="381000" cy="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43" name="Line 66"/>
          <p:cNvSpPr>
            <a:spLocks noChangeShapeType="1"/>
          </p:cNvSpPr>
          <p:nvPr/>
        </p:nvSpPr>
        <p:spPr bwMode="auto">
          <a:xfrm>
            <a:off x="2743200" y="6248400"/>
            <a:ext cx="533400" cy="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44" name="Text Box 67"/>
          <p:cNvSpPr txBox="1">
            <a:spLocks noChangeArrowheads="1"/>
          </p:cNvSpPr>
          <p:nvPr/>
        </p:nvSpPr>
        <p:spPr bwMode="auto">
          <a:xfrm>
            <a:off x="271463" y="6102350"/>
            <a:ext cx="51435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en-US" altLang="en-US" sz="900"/>
              <a:t>Object</a:t>
            </a:r>
          </a:p>
          <a:p>
            <a:pPr algn="ctr" eaLnBrk="1" hangingPunct="1">
              <a:lnSpc>
                <a:spcPct val="80000"/>
              </a:lnSpc>
              <a:spcBef>
                <a:spcPct val="0"/>
              </a:spcBef>
              <a:buClrTx/>
              <a:buSzTx/>
              <a:buFontTx/>
              <a:buNone/>
            </a:pPr>
            <a:r>
              <a:rPr lang="en-US" altLang="en-US" sz="900"/>
              <a:t>point</a:t>
            </a:r>
          </a:p>
        </p:txBody>
      </p:sp>
      <p:sp>
        <p:nvSpPr>
          <p:cNvPr id="56345" name="Text Box 68"/>
          <p:cNvSpPr txBox="1">
            <a:spLocks noChangeArrowheads="1"/>
          </p:cNvSpPr>
          <p:nvPr/>
        </p:nvSpPr>
        <p:spPr bwMode="auto">
          <a:xfrm>
            <a:off x="8394700" y="6084888"/>
            <a:ext cx="6731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en-US" altLang="en-US" sz="900"/>
              <a:t>Image</a:t>
            </a:r>
          </a:p>
          <a:p>
            <a:pPr algn="ctr" eaLnBrk="1" hangingPunct="1">
              <a:lnSpc>
                <a:spcPct val="80000"/>
              </a:lnSpc>
              <a:spcBef>
                <a:spcPct val="0"/>
              </a:spcBef>
              <a:buClrTx/>
              <a:buSzTx/>
              <a:buFontTx/>
              <a:buNone/>
            </a:pPr>
            <a:r>
              <a:rPr lang="en-US" altLang="en-US" sz="900"/>
              <a:t>blur circle</a:t>
            </a:r>
          </a:p>
        </p:txBody>
      </p:sp>
      <p:sp>
        <p:nvSpPr>
          <p:cNvPr id="56346" name="Rectangle 69"/>
          <p:cNvSpPr>
            <a:spLocks noChangeArrowheads="1"/>
          </p:cNvSpPr>
          <p:nvPr/>
        </p:nvSpPr>
        <p:spPr bwMode="auto">
          <a:xfrm>
            <a:off x="2819400" y="5715000"/>
            <a:ext cx="685800" cy="1143000"/>
          </a:xfrm>
          <a:prstGeom prst="rect">
            <a:avLst/>
          </a:prstGeom>
          <a:solidFill>
            <a:srgbClr val="4D4D4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6347" name="Line 70"/>
          <p:cNvSpPr>
            <a:spLocks noChangeShapeType="1"/>
          </p:cNvSpPr>
          <p:nvPr/>
        </p:nvSpPr>
        <p:spPr bwMode="auto">
          <a:xfrm>
            <a:off x="2819400" y="5943600"/>
            <a:ext cx="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48" name="Line 48"/>
          <p:cNvSpPr>
            <a:spLocks noChangeShapeType="1"/>
          </p:cNvSpPr>
          <p:nvPr/>
        </p:nvSpPr>
        <p:spPr bwMode="auto">
          <a:xfrm flipV="1">
            <a:off x="838200" y="5943600"/>
            <a:ext cx="1981200" cy="3048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49" name="Line 51"/>
          <p:cNvSpPr>
            <a:spLocks noChangeShapeType="1"/>
          </p:cNvSpPr>
          <p:nvPr/>
        </p:nvSpPr>
        <p:spPr bwMode="auto">
          <a:xfrm>
            <a:off x="2819400" y="5943600"/>
            <a:ext cx="5105400" cy="3048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50" name="Line 49"/>
          <p:cNvSpPr>
            <a:spLocks noChangeShapeType="1"/>
          </p:cNvSpPr>
          <p:nvPr/>
        </p:nvSpPr>
        <p:spPr bwMode="auto">
          <a:xfrm>
            <a:off x="838200" y="6248400"/>
            <a:ext cx="1981200" cy="3048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51" name="Line 50"/>
          <p:cNvSpPr>
            <a:spLocks noChangeShapeType="1"/>
          </p:cNvSpPr>
          <p:nvPr/>
        </p:nvSpPr>
        <p:spPr bwMode="auto">
          <a:xfrm flipV="1">
            <a:off x="2819400" y="6248400"/>
            <a:ext cx="5105400" cy="30480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52" name="Line 35"/>
          <p:cNvSpPr>
            <a:spLocks noChangeShapeType="1"/>
          </p:cNvSpPr>
          <p:nvPr/>
        </p:nvSpPr>
        <p:spPr bwMode="auto">
          <a:xfrm flipV="1">
            <a:off x="838200" y="6172200"/>
            <a:ext cx="19050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53" name="Line 36"/>
          <p:cNvSpPr>
            <a:spLocks noChangeShapeType="1"/>
          </p:cNvSpPr>
          <p:nvPr/>
        </p:nvSpPr>
        <p:spPr bwMode="auto">
          <a:xfrm>
            <a:off x="838200" y="6248400"/>
            <a:ext cx="19050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54" name="Line 37"/>
          <p:cNvSpPr>
            <a:spLocks noChangeShapeType="1"/>
          </p:cNvSpPr>
          <p:nvPr/>
        </p:nvSpPr>
        <p:spPr bwMode="auto">
          <a:xfrm flipV="1">
            <a:off x="2743200" y="6248400"/>
            <a:ext cx="55626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55" name="Line 34"/>
          <p:cNvSpPr>
            <a:spLocks noChangeShapeType="1"/>
          </p:cNvSpPr>
          <p:nvPr/>
        </p:nvSpPr>
        <p:spPr bwMode="auto">
          <a:xfrm>
            <a:off x="2743200" y="6248400"/>
            <a:ext cx="5562600" cy="0"/>
          </a:xfrm>
          <a:prstGeom prst="line">
            <a:avLst/>
          </a:prstGeom>
          <a:noFill/>
          <a:ln w="9525">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56" name="Line 40"/>
          <p:cNvSpPr>
            <a:spLocks noChangeShapeType="1"/>
          </p:cNvSpPr>
          <p:nvPr/>
        </p:nvSpPr>
        <p:spPr bwMode="auto">
          <a:xfrm>
            <a:off x="990600" y="6248400"/>
            <a:ext cx="1752600" cy="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57" name="Oval 60"/>
          <p:cNvSpPr>
            <a:spLocks noChangeArrowheads="1"/>
          </p:cNvSpPr>
          <p:nvPr/>
        </p:nvSpPr>
        <p:spPr bwMode="auto">
          <a:xfrm>
            <a:off x="8272463" y="6096000"/>
            <a:ext cx="152400" cy="304800"/>
          </a:xfrm>
          <a:prstGeom prst="ellipse">
            <a:avLst/>
          </a:prstGeom>
          <a:solidFill>
            <a:srgbClr val="DDDDDD"/>
          </a:solidFill>
          <a:ln w="9525">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6358" name="Oval 61"/>
          <p:cNvSpPr>
            <a:spLocks noChangeArrowheads="1"/>
          </p:cNvSpPr>
          <p:nvPr/>
        </p:nvSpPr>
        <p:spPr bwMode="auto">
          <a:xfrm>
            <a:off x="8272463" y="6172200"/>
            <a:ext cx="152400" cy="152400"/>
          </a:xfrm>
          <a:prstGeom prst="ellipse">
            <a:avLst/>
          </a:prstGeom>
          <a:solidFill>
            <a:schemeClr val="tx1"/>
          </a:solidFill>
          <a:ln w="9525">
            <a:solidFill>
              <a:srgbClr val="B2B2B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6359" name="Line 63"/>
          <p:cNvSpPr>
            <a:spLocks noChangeShapeType="1"/>
          </p:cNvSpPr>
          <p:nvPr/>
        </p:nvSpPr>
        <p:spPr bwMode="auto">
          <a:xfrm>
            <a:off x="7924800" y="6248400"/>
            <a:ext cx="381000" cy="76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60" name="Line 38"/>
          <p:cNvSpPr>
            <a:spLocks noChangeShapeType="1"/>
          </p:cNvSpPr>
          <p:nvPr/>
        </p:nvSpPr>
        <p:spPr bwMode="auto">
          <a:xfrm>
            <a:off x="2743200" y="6172200"/>
            <a:ext cx="5562600" cy="76200"/>
          </a:xfrm>
          <a:prstGeom prst="line">
            <a:avLst/>
          </a:prstGeom>
          <a:noFill/>
          <a:ln w="9525">
            <a:solidFill>
              <a:srgbClr val="CCE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61" name="Line 62"/>
          <p:cNvSpPr>
            <a:spLocks noChangeShapeType="1"/>
          </p:cNvSpPr>
          <p:nvPr/>
        </p:nvSpPr>
        <p:spPr bwMode="auto">
          <a:xfrm flipV="1">
            <a:off x="7924800" y="6172200"/>
            <a:ext cx="381000" cy="76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62" name="Text Box 71"/>
          <p:cNvSpPr txBox="1">
            <a:spLocks noChangeArrowheads="1"/>
          </p:cNvSpPr>
          <p:nvPr/>
        </p:nvSpPr>
        <p:spPr bwMode="auto">
          <a:xfrm>
            <a:off x="7615238" y="1981200"/>
            <a:ext cx="1116012"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85000"/>
              </a:lnSpc>
              <a:spcBef>
                <a:spcPct val="0"/>
              </a:spcBef>
              <a:buClrTx/>
              <a:buSzTx/>
              <a:buFontTx/>
              <a:buNone/>
            </a:pPr>
            <a:r>
              <a:rPr lang="en-US" altLang="en-US" sz="1000"/>
              <a:t>Poorly-focused</a:t>
            </a:r>
          </a:p>
          <a:p>
            <a:pPr algn="ctr" eaLnBrk="1" hangingPunct="1">
              <a:lnSpc>
                <a:spcPct val="85000"/>
              </a:lnSpc>
              <a:spcBef>
                <a:spcPct val="0"/>
              </a:spcBef>
              <a:buClrTx/>
              <a:buSzTx/>
              <a:buFontTx/>
              <a:buNone/>
            </a:pPr>
            <a:r>
              <a:rPr lang="en-US" altLang="en-US" sz="1000"/>
              <a:t>retinal blur circle</a:t>
            </a:r>
          </a:p>
        </p:txBody>
      </p:sp>
      <p:sp>
        <p:nvSpPr>
          <p:cNvPr id="56363" name="AutoShape 72"/>
          <p:cNvSpPr>
            <a:spLocks/>
          </p:cNvSpPr>
          <p:nvPr/>
        </p:nvSpPr>
        <p:spPr bwMode="auto">
          <a:xfrm>
            <a:off x="7315200" y="2286000"/>
            <a:ext cx="152400" cy="609600"/>
          </a:xfrm>
          <a:prstGeom prst="rightBrace">
            <a:avLst>
              <a:gd name="adj1" fmla="val 3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6364" name="Line 73"/>
          <p:cNvSpPr>
            <a:spLocks noChangeShapeType="1"/>
          </p:cNvSpPr>
          <p:nvPr/>
        </p:nvSpPr>
        <p:spPr bwMode="auto">
          <a:xfrm flipH="1">
            <a:off x="7467600" y="22860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65" name="Text Box 74"/>
          <p:cNvSpPr txBox="1">
            <a:spLocks noChangeArrowheads="1"/>
          </p:cNvSpPr>
          <p:nvPr/>
        </p:nvSpPr>
        <p:spPr bwMode="auto">
          <a:xfrm>
            <a:off x="4800600" y="3200400"/>
            <a:ext cx="1704975"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200"/>
              <a:t>Note the </a:t>
            </a:r>
            <a:r>
              <a:rPr lang="en-US" altLang="en-US" sz="1200" i="1"/>
              <a:t>myopic shift-</a:t>
            </a:r>
            <a:r>
              <a:rPr lang="en-US" altLang="en-US" sz="1200"/>
              <a:t>-</a:t>
            </a:r>
          </a:p>
          <a:p>
            <a:pPr eaLnBrk="1" hangingPunct="1">
              <a:lnSpc>
                <a:spcPct val="85000"/>
              </a:lnSpc>
              <a:spcBef>
                <a:spcPct val="0"/>
              </a:spcBef>
              <a:buClrTx/>
              <a:buSzTx/>
              <a:buFontTx/>
              <a:buNone/>
            </a:pPr>
            <a:r>
              <a:rPr lang="en-US" altLang="en-US" sz="1200"/>
              <a:t>ie, peripheral rays are</a:t>
            </a:r>
          </a:p>
          <a:p>
            <a:pPr eaLnBrk="1" hangingPunct="1">
              <a:lnSpc>
                <a:spcPct val="85000"/>
              </a:lnSpc>
              <a:spcBef>
                <a:spcPct val="0"/>
              </a:spcBef>
              <a:buClrTx/>
              <a:buSzTx/>
              <a:buFontTx/>
              <a:buNone/>
            </a:pPr>
            <a:r>
              <a:rPr lang="en-US" altLang="en-US" sz="1200"/>
              <a:t>focused in the vitreous</a:t>
            </a:r>
          </a:p>
        </p:txBody>
      </p:sp>
      <p:sp>
        <p:nvSpPr>
          <p:cNvPr id="56366" name="Line 75"/>
          <p:cNvSpPr>
            <a:spLocks noChangeShapeType="1"/>
          </p:cNvSpPr>
          <p:nvPr/>
        </p:nvSpPr>
        <p:spPr bwMode="auto">
          <a:xfrm flipV="1">
            <a:off x="6096000" y="2667000"/>
            <a:ext cx="3810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67" name="Text Box 64"/>
          <p:cNvSpPr txBox="1">
            <a:spLocks noChangeArrowheads="1"/>
          </p:cNvSpPr>
          <p:nvPr/>
        </p:nvSpPr>
        <p:spPr bwMode="auto">
          <a:xfrm>
            <a:off x="76200" y="1981200"/>
            <a:ext cx="107950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en-US" sz="1200" i="1">
                <a:solidFill>
                  <a:srgbClr val="0000FF"/>
                </a:solidFill>
              </a:rPr>
              <a:t>(Remember,</a:t>
            </a:r>
          </a:p>
          <a:p>
            <a:pPr eaLnBrk="1" hangingPunct="1">
              <a:lnSpc>
                <a:spcPct val="85000"/>
              </a:lnSpc>
              <a:spcBef>
                <a:spcPct val="0"/>
              </a:spcBef>
              <a:buClrTx/>
              <a:buSzTx/>
              <a:buFontTx/>
              <a:buNone/>
            </a:pPr>
            <a:r>
              <a:rPr lang="en-US" altLang="en-US" sz="1200" i="1">
                <a:solidFill>
                  <a:srgbClr val="0000FF"/>
                </a:solidFill>
              </a:rPr>
              <a:t>all these rays</a:t>
            </a:r>
          </a:p>
          <a:p>
            <a:pPr eaLnBrk="1" hangingPunct="1">
              <a:lnSpc>
                <a:spcPct val="85000"/>
              </a:lnSpc>
              <a:spcBef>
                <a:spcPct val="0"/>
              </a:spcBef>
              <a:buClrTx/>
              <a:buSzTx/>
              <a:buFontTx/>
              <a:buNone/>
            </a:pPr>
            <a:r>
              <a:rPr lang="en-US" altLang="en-US" sz="1200" i="1">
                <a:solidFill>
                  <a:srgbClr val="0000FF"/>
                </a:solidFill>
              </a:rPr>
              <a:t>are from the</a:t>
            </a:r>
          </a:p>
          <a:p>
            <a:pPr eaLnBrk="1" hangingPunct="1">
              <a:lnSpc>
                <a:spcPct val="85000"/>
              </a:lnSpc>
              <a:spcBef>
                <a:spcPct val="0"/>
              </a:spcBef>
              <a:buClrTx/>
              <a:buSzTx/>
              <a:buFontTx/>
              <a:buNone/>
            </a:pPr>
            <a:endParaRPr lang="en-US" altLang="en-US" sz="1200" i="1">
              <a:solidFill>
                <a:srgbClr val="0000FF"/>
              </a:solidFill>
            </a:endParaRPr>
          </a:p>
          <a:p>
            <a:pPr eaLnBrk="1" hangingPunct="1">
              <a:lnSpc>
                <a:spcPct val="85000"/>
              </a:lnSpc>
              <a:spcBef>
                <a:spcPct val="0"/>
              </a:spcBef>
              <a:buClrTx/>
              <a:buSzTx/>
              <a:buFontTx/>
              <a:buNone/>
            </a:pPr>
            <a:r>
              <a:rPr lang="en-US" altLang="en-US" sz="1200" i="1">
                <a:solidFill>
                  <a:srgbClr val="0000FF"/>
                </a:solidFill>
              </a:rPr>
              <a:t>same point</a:t>
            </a:r>
          </a:p>
          <a:p>
            <a:pPr eaLnBrk="1" hangingPunct="1">
              <a:lnSpc>
                <a:spcPct val="85000"/>
              </a:lnSpc>
              <a:spcBef>
                <a:spcPct val="0"/>
              </a:spcBef>
              <a:buClrTx/>
              <a:buSzTx/>
              <a:buFontTx/>
              <a:buNone/>
            </a:pPr>
            <a:r>
              <a:rPr lang="en-US" altLang="en-US" sz="1200" i="1">
                <a:solidFill>
                  <a:srgbClr val="0000FF"/>
                </a:solidFill>
              </a:rPr>
              <a:t>on the object</a:t>
            </a:r>
          </a:p>
          <a:p>
            <a:pPr eaLnBrk="1" hangingPunct="1">
              <a:lnSpc>
                <a:spcPct val="85000"/>
              </a:lnSpc>
              <a:spcBef>
                <a:spcPct val="0"/>
              </a:spcBef>
              <a:buClrTx/>
              <a:buSzTx/>
              <a:buFontTx/>
              <a:buNone/>
            </a:pPr>
            <a:r>
              <a:rPr lang="en-US" altLang="en-US" sz="1200" i="1">
                <a:solidFill>
                  <a:srgbClr val="0000FF"/>
                </a:solidFill>
              </a:rPr>
              <a:t>at infinity.)</a:t>
            </a:r>
          </a:p>
        </p:txBody>
      </p:sp>
      <p:sp>
        <p:nvSpPr>
          <p:cNvPr id="56368" name="AutoShape 68"/>
          <p:cNvSpPr>
            <a:spLocks/>
          </p:cNvSpPr>
          <p:nvPr/>
        </p:nvSpPr>
        <p:spPr bwMode="auto">
          <a:xfrm>
            <a:off x="1143000" y="1752600"/>
            <a:ext cx="228600" cy="1676400"/>
          </a:xfrm>
          <a:prstGeom prst="leftBrace">
            <a:avLst>
              <a:gd name="adj1" fmla="val 6111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6369"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182406B-8FE0-4C95-A68A-6E841F3646B9}" type="slidenum">
              <a:rPr lang="en-US" altLang="en-US" smtClean="0"/>
              <a:pPr/>
              <a:t>75</a:t>
            </a:fld>
            <a:endParaRPr lang="en-US" altLang="en-US"/>
          </a:p>
        </p:txBody>
      </p:sp>
      <p:sp>
        <p:nvSpPr>
          <p:cNvPr id="56370" name="Line 10"/>
          <p:cNvSpPr>
            <a:spLocks noChangeShapeType="1"/>
          </p:cNvSpPr>
          <p:nvPr/>
        </p:nvSpPr>
        <p:spPr bwMode="auto">
          <a:xfrm flipH="1">
            <a:off x="1371600" y="1898650"/>
            <a:ext cx="1981200" cy="6350"/>
          </a:xfrm>
          <a:prstGeom prst="line">
            <a:avLst/>
          </a:prstGeom>
          <a:noFill/>
          <a:ln w="19050">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71" name="Line 57"/>
          <p:cNvSpPr>
            <a:spLocks noChangeShapeType="1"/>
          </p:cNvSpPr>
          <p:nvPr/>
        </p:nvSpPr>
        <p:spPr bwMode="auto">
          <a:xfrm flipH="1" flipV="1">
            <a:off x="1384300" y="2819400"/>
            <a:ext cx="1816100" cy="0"/>
          </a:xfrm>
          <a:prstGeom prst="line">
            <a:avLst/>
          </a:prstGeom>
          <a:noFill/>
          <a:ln w="19050">
            <a:solidFill>
              <a:srgbClr val="99CC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72" name="Line 60"/>
          <p:cNvSpPr>
            <a:spLocks noChangeShapeType="1"/>
          </p:cNvSpPr>
          <p:nvPr/>
        </p:nvSpPr>
        <p:spPr bwMode="auto">
          <a:xfrm flipH="1" flipV="1">
            <a:off x="1384300" y="2344738"/>
            <a:ext cx="1816100" cy="17462"/>
          </a:xfrm>
          <a:prstGeom prst="line">
            <a:avLst/>
          </a:prstGeom>
          <a:noFill/>
          <a:ln w="19050">
            <a:solidFill>
              <a:srgbClr val="99CC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73" name="Line 77"/>
          <p:cNvSpPr>
            <a:spLocks noChangeShapeType="1"/>
          </p:cNvSpPr>
          <p:nvPr/>
        </p:nvSpPr>
        <p:spPr bwMode="auto">
          <a:xfrm flipH="1">
            <a:off x="4191000" y="2590800"/>
            <a:ext cx="3048000" cy="180975"/>
          </a:xfrm>
          <a:prstGeom prst="line">
            <a:avLst/>
          </a:prstGeom>
          <a:noFill/>
          <a:ln w="19050">
            <a:solidFill>
              <a:srgbClr val="99CC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74" name="Line 78"/>
          <p:cNvSpPr>
            <a:spLocks noChangeShapeType="1"/>
          </p:cNvSpPr>
          <p:nvPr/>
        </p:nvSpPr>
        <p:spPr bwMode="auto">
          <a:xfrm flipH="1" flipV="1">
            <a:off x="4191000" y="2438400"/>
            <a:ext cx="3048000" cy="152400"/>
          </a:xfrm>
          <a:prstGeom prst="line">
            <a:avLst/>
          </a:prstGeom>
          <a:noFill/>
          <a:ln w="19050">
            <a:solidFill>
              <a:srgbClr val="99CC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75" name="Line 71"/>
          <p:cNvSpPr>
            <a:spLocks noChangeShapeType="1"/>
          </p:cNvSpPr>
          <p:nvPr/>
        </p:nvSpPr>
        <p:spPr bwMode="auto">
          <a:xfrm flipH="1" flipV="1">
            <a:off x="3200400" y="2362200"/>
            <a:ext cx="850900" cy="47625"/>
          </a:xfrm>
          <a:prstGeom prst="line">
            <a:avLst/>
          </a:prstGeom>
          <a:noFill/>
          <a:ln w="19050">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76" name="Line 71"/>
          <p:cNvSpPr>
            <a:spLocks noChangeShapeType="1"/>
          </p:cNvSpPr>
          <p:nvPr/>
        </p:nvSpPr>
        <p:spPr bwMode="auto">
          <a:xfrm flipH="1">
            <a:off x="3200400" y="2760663"/>
            <a:ext cx="850900" cy="41275"/>
          </a:xfrm>
          <a:prstGeom prst="line">
            <a:avLst/>
          </a:prstGeom>
          <a:noFill/>
          <a:ln w="19050">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77" name="Text Box 63"/>
          <p:cNvSpPr txBox="1">
            <a:spLocks noChangeArrowheads="1"/>
          </p:cNvSpPr>
          <p:nvPr/>
        </p:nvSpPr>
        <p:spPr bwMode="auto">
          <a:xfrm>
            <a:off x="76200" y="4676775"/>
            <a:ext cx="8991600" cy="1062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90000"/>
              </a:lnSpc>
              <a:spcBef>
                <a:spcPct val="0"/>
              </a:spcBef>
              <a:buClrTx/>
              <a:buSzTx/>
              <a:buFontTx/>
              <a:buNone/>
            </a:pPr>
            <a:r>
              <a:rPr lang="en-US" altLang="en-US" sz="1400">
                <a:solidFill>
                  <a:srgbClr val="66CCFF"/>
                </a:solidFill>
              </a:rPr>
              <a:t>When the pupil is small, light reaching the retina consists largely of paraxial rays; ie, rays passing through the</a:t>
            </a:r>
          </a:p>
          <a:p>
            <a:pPr eaLnBrk="1" hangingPunct="1">
              <a:lnSpc>
                <a:spcPct val="90000"/>
              </a:lnSpc>
              <a:spcBef>
                <a:spcPct val="0"/>
              </a:spcBef>
              <a:buClrTx/>
              <a:buSzTx/>
              <a:buFontTx/>
              <a:buNone/>
            </a:pPr>
            <a:r>
              <a:rPr lang="en-US" altLang="en-US" sz="1400">
                <a:solidFill>
                  <a:srgbClr val="66CCFF"/>
                </a:solidFill>
              </a:rPr>
              <a:t>central portion of the cornea. However, when the pupil is large, rays passing through the peripheral</a:t>
            </a:r>
          </a:p>
          <a:p>
            <a:pPr eaLnBrk="1" hangingPunct="1">
              <a:lnSpc>
                <a:spcPct val="90000"/>
              </a:lnSpc>
              <a:spcBef>
                <a:spcPct val="0"/>
              </a:spcBef>
              <a:buClrTx/>
              <a:buSzTx/>
              <a:buFontTx/>
              <a:buNone/>
            </a:pPr>
            <a:r>
              <a:rPr lang="en-US" altLang="en-US" sz="1400">
                <a:solidFill>
                  <a:srgbClr val="66CCFF"/>
                </a:solidFill>
              </a:rPr>
              <a:t>cornea come into play, and spherical aberration causes these rays to be focused more anteriorly, resulting</a:t>
            </a:r>
          </a:p>
          <a:p>
            <a:pPr eaLnBrk="1" hangingPunct="1">
              <a:lnSpc>
                <a:spcPct val="90000"/>
              </a:lnSpc>
              <a:spcBef>
                <a:spcPct val="0"/>
              </a:spcBef>
              <a:buClrTx/>
              <a:buSzTx/>
              <a:buFontTx/>
              <a:buNone/>
            </a:pPr>
            <a:r>
              <a:rPr lang="en-US" altLang="en-US" sz="1400">
                <a:solidFill>
                  <a:srgbClr val="66CCFF"/>
                </a:solidFill>
              </a:rPr>
              <a:t>in a myopic component to the final image. </a:t>
            </a:r>
            <a:r>
              <a:rPr lang="en-US" altLang="en-US" sz="1400" b="1">
                <a:solidFill>
                  <a:srgbClr val="FFFF00"/>
                </a:solidFill>
              </a:rPr>
              <a:t>Spherical aberration is a factor in the phenomenon called </a:t>
            </a:r>
            <a:r>
              <a:rPr lang="en-US" altLang="en-US" sz="1400" b="1" i="1">
                <a:solidFill>
                  <a:srgbClr val="FFFF00"/>
                </a:solidFill>
              </a:rPr>
              <a:t>night myopia</a:t>
            </a:r>
            <a:r>
              <a:rPr lang="en-US" altLang="en-US" sz="1400" b="1">
                <a:solidFill>
                  <a:srgbClr val="FFFF00"/>
                </a:solidFill>
              </a:rPr>
              <a:t>, in which pts complain of blurred vision brought on by dusk- and night-time illumination levels.</a:t>
            </a:r>
          </a:p>
        </p:txBody>
      </p:sp>
      <p:pic>
        <p:nvPicPr>
          <p:cNvPr id="56378" name="Picture 3" descr="C:\Users\Steve\AppData\Local\Microsoft\Windows\Temporary Internet Files\Content.IE5\FFXKYLMR\MC90044601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75488" y="173038"/>
            <a:ext cx="1393825"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79" name="Rectangle 2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rgbClr val="66CCFF"/>
                </a:solidFill>
              </a:rPr>
              <a:t>Aberrations: </a:t>
            </a:r>
            <a:r>
              <a:rPr lang="en-US" altLang="en-US" sz="3900" b="1" i="1" dirty="0">
                <a:solidFill>
                  <a:srgbClr val="66CCFF"/>
                </a:solidFill>
              </a:rPr>
              <a:t>Spherical</a:t>
            </a:r>
          </a:p>
        </p:txBody>
      </p:sp>
    </p:spTree>
    <p:extLst>
      <p:ext uri="{BB962C8B-B14F-4D97-AF65-F5344CB8AC3E}">
        <p14:creationId xmlns:p14="http://schemas.microsoft.com/office/powerpoint/2010/main" val="29045041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348"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49"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0"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1"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2"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3"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4"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5"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6"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rgbClr val="0000FF"/>
                </a:solidFill>
              </a:rPr>
              <a:t>(All these rays</a:t>
            </a:r>
          </a:p>
          <a:p>
            <a:pPr algn="r" eaLnBrk="1" hangingPunct="1">
              <a:lnSpc>
                <a:spcPct val="85000"/>
              </a:lnSpc>
              <a:spcBef>
                <a:spcPct val="0"/>
              </a:spcBef>
              <a:buClrTx/>
              <a:buSzTx/>
              <a:buFontTx/>
              <a:buNone/>
            </a:pPr>
            <a:r>
              <a:rPr lang="en-US" altLang="en-US" sz="1200" b="1" i="1">
                <a:solidFill>
                  <a:srgbClr val="0000FF"/>
                </a:solidFill>
              </a:rPr>
              <a:t>are from the</a:t>
            </a:r>
          </a:p>
          <a:p>
            <a:pPr algn="r" eaLnBrk="1" hangingPunct="1">
              <a:lnSpc>
                <a:spcPct val="85000"/>
              </a:lnSpc>
              <a:spcBef>
                <a:spcPct val="0"/>
              </a:spcBef>
              <a:buClrTx/>
              <a:buSzTx/>
              <a:buFontTx/>
              <a:buNone/>
            </a:pPr>
            <a:r>
              <a:rPr lang="en-US" altLang="en-US" sz="1200" b="1" i="1">
                <a:solidFill>
                  <a:srgbClr val="0000FF"/>
                </a:solidFill>
              </a:rPr>
              <a:t>same </a:t>
            </a:r>
          </a:p>
          <a:p>
            <a:pPr algn="r" eaLnBrk="1" hangingPunct="1">
              <a:lnSpc>
                <a:spcPct val="85000"/>
              </a:lnSpc>
              <a:spcBef>
                <a:spcPct val="0"/>
              </a:spcBef>
              <a:buClrTx/>
              <a:buSzTx/>
              <a:buFontTx/>
              <a:buNone/>
            </a:pPr>
            <a:endParaRPr lang="en-US" altLang="en-US" sz="1200" b="1" i="1">
              <a:solidFill>
                <a:srgbClr val="0000FF"/>
              </a:solidFill>
            </a:endParaRPr>
          </a:p>
          <a:p>
            <a:pPr algn="r" eaLnBrk="1" hangingPunct="1">
              <a:lnSpc>
                <a:spcPct val="85000"/>
              </a:lnSpc>
              <a:spcBef>
                <a:spcPct val="0"/>
              </a:spcBef>
              <a:buClrTx/>
              <a:buSzTx/>
              <a:buFontTx/>
              <a:buNone/>
            </a:pPr>
            <a:r>
              <a:rPr lang="en-US" altLang="en-US" sz="1200" b="1" i="1">
                <a:solidFill>
                  <a:srgbClr val="0000FF"/>
                </a:solidFill>
              </a:rPr>
              <a:t>point</a:t>
            </a:r>
          </a:p>
          <a:p>
            <a:pPr algn="r" eaLnBrk="1" hangingPunct="1">
              <a:lnSpc>
                <a:spcPct val="85000"/>
              </a:lnSpc>
              <a:spcBef>
                <a:spcPct val="0"/>
              </a:spcBef>
              <a:buClrTx/>
              <a:buSzTx/>
              <a:buFontTx/>
              <a:buNone/>
            </a:pPr>
            <a:r>
              <a:rPr lang="en-US" altLang="en-US" sz="1200" b="1" i="1">
                <a:solidFill>
                  <a:srgbClr val="0000FF"/>
                </a:solidFill>
              </a:rPr>
              <a:t>on the object</a:t>
            </a:r>
          </a:p>
          <a:p>
            <a:pPr algn="r" eaLnBrk="1" hangingPunct="1">
              <a:lnSpc>
                <a:spcPct val="85000"/>
              </a:lnSpc>
              <a:spcBef>
                <a:spcPct val="0"/>
              </a:spcBef>
              <a:buClrTx/>
              <a:buSzTx/>
              <a:buFontTx/>
              <a:buNone/>
            </a:pPr>
            <a:r>
              <a:rPr lang="en-US" altLang="en-US" sz="1200" b="1" i="1">
                <a:solidFill>
                  <a:srgbClr val="0000FF"/>
                </a:solidFill>
              </a:rPr>
              <a:t>at infinity.)</a:t>
            </a:r>
          </a:p>
        </p:txBody>
      </p:sp>
      <p:sp>
        <p:nvSpPr>
          <p:cNvPr id="2" name="Left Brace 1"/>
          <p:cNvSpPr/>
          <p:nvPr/>
        </p:nvSpPr>
        <p:spPr>
          <a:xfrm>
            <a:off x="990600" y="238125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7358"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BB9326-C4EF-4491-A79D-74B48A6BE151}" type="slidenum">
              <a:rPr lang="en-US" altLang="en-US" smtClean="0"/>
              <a:pPr/>
              <a:t>76</a:t>
            </a:fld>
            <a:endParaRPr lang="en-US" altLang="en-US"/>
          </a:p>
        </p:txBody>
      </p:sp>
      <p:sp>
        <p:nvSpPr>
          <p:cNvPr id="57359"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361" name="Line 12"/>
          <p:cNvSpPr>
            <a:spLocks noChangeShapeType="1"/>
          </p:cNvSpPr>
          <p:nvPr/>
        </p:nvSpPr>
        <p:spPr bwMode="auto">
          <a:xfrm flipH="1" flipV="1">
            <a:off x="3338513" y="2771775"/>
            <a:ext cx="2757487"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62" name="Line 13"/>
          <p:cNvSpPr>
            <a:spLocks noChangeShapeType="1"/>
          </p:cNvSpPr>
          <p:nvPr/>
        </p:nvSpPr>
        <p:spPr bwMode="auto">
          <a:xfrm flipH="1">
            <a:off x="3276600" y="3352800"/>
            <a:ext cx="2819400"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63" name="Line 15"/>
          <p:cNvSpPr>
            <a:spLocks noChangeShapeType="1"/>
          </p:cNvSpPr>
          <p:nvPr/>
        </p:nvSpPr>
        <p:spPr bwMode="auto">
          <a:xfrm flipH="1">
            <a:off x="3200400" y="3352800"/>
            <a:ext cx="3429000"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64"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65" name="Line 21"/>
          <p:cNvSpPr>
            <a:spLocks noChangeShapeType="1"/>
          </p:cNvSpPr>
          <p:nvPr/>
        </p:nvSpPr>
        <p:spPr bwMode="auto">
          <a:xfrm flipV="1">
            <a:off x="3443288" y="3352800"/>
            <a:ext cx="1966912"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66" name="Line 20"/>
          <p:cNvSpPr>
            <a:spLocks noChangeShapeType="1"/>
          </p:cNvSpPr>
          <p:nvPr/>
        </p:nvSpPr>
        <p:spPr bwMode="auto">
          <a:xfrm>
            <a:off x="3429000" y="2514600"/>
            <a:ext cx="1981200"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67" name="Line 14"/>
          <p:cNvSpPr>
            <a:spLocks noChangeShapeType="1"/>
          </p:cNvSpPr>
          <p:nvPr/>
        </p:nvSpPr>
        <p:spPr bwMode="auto">
          <a:xfrm flipH="1" flipV="1">
            <a:off x="3262313" y="3000375"/>
            <a:ext cx="3367087" cy="3524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68"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69"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71"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57372"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57373" name="TextBox 4"/>
          <p:cNvSpPr txBox="1">
            <a:spLocks noChangeArrowheads="1"/>
          </p:cNvSpPr>
          <p:nvPr/>
        </p:nvSpPr>
        <p:spPr bwMode="auto">
          <a:xfrm>
            <a:off x="347663" y="4810125"/>
            <a:ext cx="8458200" cy="18161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i="1" dirty="0">
                <a:solidFill>
                  <a:srgbClr val="0000FF"/>
                </a:solidFill>
              </a:rPr>
              <a:t>How much spherical aberration does the average human cornea possess?</a:t>
            </a:r>
            <a:endParaRPr lang="en-US" altLang="en-US" sz="1400" i="1" dirty="0">
              <a:solidFill>
                <a:srgbClr val="FFC000"/>
              </a:solidFill>
            </a:endParaRPr>
          </a:p>
          <a:p>
            <a:r>
              <a:rPr lang="en-US" altLang="en-US" sz="1400" dirty="0">
                <a:solidFill>
                  <a:srgbClr val="FFC000"/>
                </a:solidFill>
              </a:rPr>
              <a:t>About +0.27 </a:t>
            </a:r>
            <a:r>
              <a:rPr lang="en-US" altLang="en-US" sz="1400" dirty="0">
                <a:solidFill>
                  <a:srgbClr val="FFC000"/>
                </a:solidFill>
                <a:latin typeface="Symbol" panose="05050102010706020507" pitchFamily="18" charset="2"/>
              </a:rPr>
              <a:t>m</a:t>
            </a:r>
            <a:r>
              <a:rPr lang="en-US" altLang="en-US" sz="1400" dirty="0">
                <a:solidFill>
                  <a:srgbClr val="FFC000"/>
                </a:solidFill>
              </a:rPr>
              <a:t>m (Why </a:t>
            </a:r>
            <a:r>
              <a:rPr lang="en-US" altLang="en-US" sz="1400" dirty="0">
                <a:solidFill>
                  <a:srgbClr val="FFC000"/>
                </a:solidFill>
                <a:latin typeface="Symbol" panose="05050102010706020507" pitchFamily="18" charset="2"/>
              </a:rPr>
              <a:t>m</a:t>
            </a:r>
            <a:r>
              <a:rPr lang="en-US" altLang="en-US" sz="1400" dirty="0">
                <a:solidFill>
                  <a:srgbClr val="FFC000"/>
                </a:solidFill>
              </a:rPr>
              <a:t>m? Don’t ask.)</a:t>
            </a:r>
          </a:p>
          <a:p>
            <a:endParaRPr lang="en-US" altLang="en-US" sz="1400" dirty="0">
              <a:solidFill>
                <a:srgbClr val="FFC000"/>
              </a:solidFill>
            </a:endParaRPr>
          </a:p>
          <a:p>
            <a:r>
              <a:rPr lang="en-US" altLang="en-US" sz="1400" i="1" dirty="0">
                <a:solidFill>
                  <a:srgbClr val="FFC000"/>
                </a:solidFill>
              </a:rPr>
              <a:t>So this means the cornea possesses </a:t>
            </a:r>
            <a:r>
              <a:rPr lang="en-US" altLang="en-US" sz="1400" b="1" i="1" dirty="0">
                <a:solidFill>
                  <a:srgbClr val="FFC000"/>
                </a:solidFill>
              </a:rPr>
              <a:t>positive</a:t>
            </a:r>
            <a:r>
              <a:rPr lang="en-US" altLang="en-US" sz="1400" i="1" dirty="0">
                <a:solidFill>
                  <a:srgbClr val="FFC000"/>
                </a:solidFill>
              </a:rPr>
              <a:t> spherical aberration. But the cornea’s Q factor is negative. What gives?</a:t>
            </a:r>
          </a:p>
          <a:p>
            <a:r>
              <a:rPr lang="en-US" altLang="en-US" sz="1400" dirty="0">
                <a:solidFill>
                  <a:srgbClr val="FFC000"/>
                </a:solidFill>
              </a:rPr>
              <a:t>The Q factor measures the relative </a:t>
            </a:r>
            <a:r>
              <a:rPr lang="en-US" altLang="en-US" sz="1400" dirty="0" err="1">
                <a:solidFill>
                  <a:srgbClr val="FFC000"/>
                </a:solidFill>
              </a:rPr>
              <a:t>asphericity</a:t>
            </a:r>
            <a:r>
              <a:rPr lang="en-US" altLang="en-US" sz="1400" dirty="0">
                <a:solidFill>
                  <a:srgbClr val="FFC000"/>
                </a:solidFill>
              </a:rPr>
              <a:t> of the cornea. A negative Q factor simply means the corneal periphery has less power than the central cornea; it does not mean the cornea as a whole doesn’t have spherical aberration!</a:t>
            </a:r>
          </a:p>
        </p:txBody>
      </p:sp>
      <p:sp>
        <p:nvSpPr>
          <p:cNvPr id="30"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Tree>
    <p:extLst>
      <p:ext uri="{BB962C8B-B14F-4D97-AF65-F5344CB8AC3E}">
        <p14:creationId xmlns:p14="http://schemas.microsoft.com/office/powerpoint/2010/main" val="141773130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372"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3"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4"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5"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6"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7"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8"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9"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0"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rgbClr val="0000FF"/>
                </a:solidFill>
              </a:rPr>
              <a:t>(All these rays</a:t>
            </a:r>
          </a:p>
          <a:p>
            <a:pPr algn="r" eaLnBrk="1" hangingPunct="1">
              <a:lnSpc>
                <a:spcPct val="85000"/>
              </a:lnSpc>
              <a:spcBef>
                <a:spcPct val="0"/>
              </a:spcBef>
              <a:buClrTx/>
              <a:buSzTx/>
              <a:buFontTx/>
              <a:buNone/>
            </a:pPr>
            <a:r>
              <a:rPr lang="en-US" altLang="en-US" sz="1200" b="1" i="1">
                <a:solidFill>
                  <a:srgbClr val="0000FF"/>
                </a:solidFill>
              </a:rPr>
              <a:t>are from the</a:t>
            </a:r>
          </a:p>
          <a:p>
            <a:pPr algn="r" eaLnBrk="1" hangingPunct="1">
              <a:lnSpc>
                <a:spcPct val="85000"/>
              </a:lnSpc>
              <a:spcBef>
                <a:spcPct val="0"/>
              </a:spcBef>
              <a:buClrTx/>
              <a:buSzTx/>
              <a:buFontTx/>
              <a:buNone/>
            </a:pPr>
            <a:r>
              <a:rPr lang="en-US" altLang="en-US" sz="1200" b="1" i="1">
                <a:solidFill>
                  <a:srgbClr val="0000FF"/>
                </a:solidFill>
              </a:rPr>
              <a:t>same </a:t>
            </a:r>
          </a:p>
          <a:p>
            <a:pPr algn="r" eaLnBrk="1" hangingPunct="1">
              <a:lnSpc>
                <a:spcPct val="85000"/>
              </a:lnSpc>
              <a:spcBef>
                <a:spcPct val="0"/>
              </a:spcBef>
              <a:buClrTx/>
              <a:buSzTx/>
              <a:buFontTx/>
              <a:buNone/>
            </a:pPr>
            <a:endParaRPr lang="en-US" altLang="en-US" sz="1200" b="1" i="1">
              <a:solidFill>
                <a:srgbClr val="0000FF"/>
              </a:solidFill>
            </a:endParaRPr>
          </a:p>
          <a:p>
            <a:pPr algn="r" eaLnBrk="1" hangingPunct="1">
              <a:lnSpc>
                <a:spcPct val="85000"/>
              </a:lnSpc>
              <a:spcBef>
                <a:spcPct val="0"/>
              </a:spcBef>
              <a:buClrTx/>
              <a:buSzTx/>
              <a:buFontTx/>
              <a:buNone/>
            </a:pPr>
            <a:r>
              <a:rPr lang="en-US" altLang="en-US" sz="1200" b="1" i="1">
                <a:solidFill>
                  <a:srgbClr val="0000FF"/>
                </a:solidFill>
              </a:rPr>
              <a:t>point</a:t>
            </a:r>
          </a:p>
          <a:p>
            <a:pPr algn="r" eaLnBrk="1" hangingPunct="1">
              <a:lnSpc>
                <a:spcPct val="85000"/>
              </a:lnSpc>
              <a:spcBef>
                <a:spcPct val="0"/>
              </a:spcBef>
              <a:buClrTx/>
              <a:buSzTx/>
              <a:buFontTx/>
              <a:buNone/>
            </a:pPr>
            <a:r>
              <a:rPr lang="en-US" altLang="en-US" sz="1200" b="1" i="1">
                <a:solidFill>
                  <a:srgbClr val="0000FF"/>
                </a:solidFill>
              </a:rPr>
              <a:t>on the object</a:t>
            </a:r>
          </a:p>
          <a:p>
            <a:pPr algn="r" eaLnBrk="1" hangingPunct="1">
              <a:lnSpc>
                <a:spcPct val="85000"/>
              </a:lnSpc>
              <a:spcBef>
                <a:spcPct val="0"/>
              </a:spcBef>
              <a:buClrTx/>
              <a:buSzTx/>
              <a:buFontTx/>
              <a:buNone/>
            </a:pPr>
            <a:r>
              <a:rPr lang="en-US" altLang="en-US" sz="1200" b="1" i="1">
                <a:solidFill>
                  <a:srgbClr val="0000FF"/>
                </a:solidFill>
              </a:rPr>
              <a:t>at infinity.)</a:t>
            </a:r>
          </a:p>
        </p:txBody>
      </p:sp>
      <p:sp>
        <p:nvSpPr>
          <p:cNvPr id="2" name="Left Brace 1"/>
          <p:cNvSpPr/>
          <p:nvPr/>
        </p:nvSpPr>
        <p:spPr>
          <a:xfrm>
            <a:off x="990600" y="238125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8382"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58540D-4C65-4030-91D2-393789A29735}" type="slidenum">
              <a:rPr lang="en-US" altLang="en-US" smtClean="0"/>
              <a:pPr/>
              <a:t>77</a:t>
            </a:fld>
            <a:endParaRPr lang="en-US" altLang="en-US"/>
          </a:p>
        </p:txBody>
      </p:sp>
      <p:sp>
        <p:nvSpPr>
          <p:cNvPr id="58383"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385" name="Line 12"/>
          <p:cNvSpPr>
            <a:spLocks noChangeShapeType="1"/>
          </p:cNvSpPr>
          <p:nvPr/>
        </p:nvSpPr>
        <p:spPr bwMode="auto">
          <a:xfrm flipH="1" flipV="1">
            <a:off x="3338513" y="2771775"/>
            <a:ext cx="2757487"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6" name="Line 13"/>
          <p:cNvSpPr>
            <a:spLocks noChangeShapeType="1"/>
          </p:cNvSpPr>
          <p:nvPr/>
        </p:nvSpPr>
        <p:spPr bwMode="auto">
          <a:xfrm flipH="1">
            <a:off x="3276600" y="3352800"/>
            <a:ext cx="2819400"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7" name="Line 15"/>
          <p:cNvSpPr>
            <a:spLocks noChangeShapeType="1"/>
          </p:cNvSpPr>
          <p:nvPr/>
        </p:nvSpPr>
        <p:spPr bwMode="auto">
          <a:xfrm flipH="1">
            <a:off x="3200400" y="3352800"/>
            <a:ext cx="3429000"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8"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9" name="Line 21"/>
          <p:cNvSpPr>
            <a:spLocks noChangeShapeType="1"/>
          </p:cNvSpPr>
          <p:nvPr/>
        </p:nvSpPr>
        <p:spPr bwMode="auto">
          <a:xfrm flipV="1">
            <a:off x="3443288" y="3352800"/>
            <a:ext cx="1966912"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0" name="Line 20"/>
          <p:cNvSpPr>
            <a:spLocks noChangeShapeType="1"/>
          </p:cNvSpPr>
          <p:nvPr/>
        </p:nvSpPr>
        <p:spPr bwMode="auto">
          <a:xfrm>
            <a:off x="3429000" y="2514600"/>
            <a:ext cx="1981200"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1" name="Line 14"/>
          <p:cNvSpPr>
            <a:spLocks noChangeShapeType="1"/>
          </p:cNvSpPr>
          <p:nvPr/>
        </p:nvSpPr>
        <p:spPr bwMode="auto">
          <a:xfrm flipH="1" flipV="1">
            <a:off x="3262313" y="3000375"/>
            <a:ext cx="3367087" cy="3524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2"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3"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5"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58396"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58397" name="TextBox 4"/>
          <p:cNvSpPr txBox="1">
            <a:spLocks noChangeArrowheads="1"/>
          </p:cNvSpPr>
          <p:nvPr/>
        </p:nvSpPr>
        <p:spPr bwMode="auto">
          <a:xfrm>
            <a:off x="347663" y="4810125"/>
            <a:ext cx="8458200" cy="18161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i="1">
                <a:solidFill>
                  <a:srgbClr val="0000FF"/>
                </a:solidFill>
              </a:rPr>
              <a:t>How much spherical aberration does the average human cornea possess?</a:t>
            </a:r>
          </a:p>
          <a:p>
            <a:r>
              <a:rPr lang="en-US" altLang="en-US" sz="1400">
                <a:solidFill>
                  <a:srgbClr val="0000FF"/>
                </a:solidFill>
              </a:rPr>
              <a:t>About +0.27 </a:t>
            </a:r>
            <a:r>
              <a:rPr lang="en-US" altLang="en-US" sz="1400">
                <a:solidFill>
                  <a:srgbClr val="0000FF"/>
                </a:solidFill>
                <a:latin typeface="Symbol" panose="05050102010706020507" pitchFamily="18" charset="2"/>
              </a:rPr>
              <a:t>m</a:t>
            </a:r>
            <a:r>
              <a:rPr lang="en-US" altLang="en-US" sz="1400">
                <a:solidFill>
                  <a:srgbClr val="0000FF"/>
                </a:solidFill>
              </a:rPr>
              <a:t>m </a:t>
            </a:r>
          </a:p>
          <a:p>
            <a:endParaRPr lang="en-US" altLang="en-US" sz="1400">
              <a:solidFill>
                <a:srgbClr val="FFC000"/>
              </a:solidFill>
            </a:endParaRPr>
          </a:p>
          <a:p>
            <a:r>
              <a:rPr lang="en-US" altLang="en-US" sz="1400" i="1">
                <a:solidFill>
                  <a:srgbClr val="FFC000"/>
                </a:solidFill>
              </a:rPr>
              <a:t>So this means the cornea possesses </a:t>
            </a:r>
            <a:r>
              <a:rPr lang="en-US" altLang="en-US" sz="1400" b="1" i="1">
                <a:solidFill>
                  <a:srgbClr val="FFC000"/>
                </a:solidFill>
              </a:rPr>
              <a:t>positive</a:t>
            </a:r>
            <a:r>
              <a:rPr lang="en-US" altLang="en-US" sz="1400" i="1">
                <a:solidFill>
                  <a:srgbClr val="FFC000"/>
                </a:solidFill>
              </a:rPr>
              <a:t> spherical aberration. But the cornea’s Q factor is negative. What gives?</a:t>
            </a:r>
          </a:p>
          <a:p>
            <a:r>
              <a:rPr lang="en-US" altLang="en-US" sz="1400">
                <a:solidFill>
                  <a:srgbClr val="FFC000"/>
                </a:solidFill>
              </a:rPr>
              <a:t>The Q factor measures the relative asphericity of the cornea. A negative Q factor simply means the corneal periphery has less power than the central cornea; it does not mean the cornea as a whole doesn’t have spherical aberration!</a:t>
            </a:r>
          </a:p>
        </p:txBody>
      </p:sp>
      <p:sp>
        <p:nvSpPr>
          <p:cNvPr id="30"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Tree>
    <p:extLst>
      <p:ext uri="{BB962C8B-B14F-4D97-AF65-F5344CB8AC3E}">
        <p14:creationId xmlns:p14="http://schemas.microsoft.com/office/powerpoint/2010/main" val="352899553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59394"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396"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397"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398"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399"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00"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01"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02"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03"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04"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rgbClr val="0000FF"/>
                </a:solidFill>
              </a:rPr>
              <a:t>(All these rays</a:t>
            </a:r>
          </a:p>
          <a:p>
            <a:pPr algn="r" eaLnBrk="1" hangingPunct="1">
              <a:lnSpc>
                <a:spcPct val="85000"/>
              </a:lnSpc>
              <a:spcBef>
                <a:spcPct val="0"/>
              </a:spcBef>
              <a:buClrTx/>
              <a:buSzTx/>
              <a:buFontTx/>
              <a:buNone/>
            </a:pPr>
            <a:r>
              <a:rPr lang="en-US" altLang="en-US" sz="1200" b="1" i="1">
                <a:solidFill>
                  <a:srgbClr val="0000FF"/>
                </a:solidFill>
              </a:rPr>
              <a:t>are from the</a:t>
            </a:r>
          </a:p>
          <a:p>
            <a:pPr algn="r" eaLnBrk="1" hangingPunct="1">
              <a:lnSpc>
                <a:spcPct val="85000"/>
              </a:lnSpc>
              <a:spcBef>
                <a:spcPct val="0"/>
              </a:spcBef>
              <a:buClrTx/>
              <a:buSzTx/>
              <a:buFontTx/>
              <a:buNone/>
            </a:pPr>
            <a:r>
              <a:rPr lang="en-US" altLang="en-US" sz="1200" b="1" i="1">
                <a:solidFill>
                  <a:srgbClr val="0000FF"/>
                </a:solidFill>
              </a:rPr>
              <a:t>same </a:t>
            </a:r>
          </a:p>
          <a:p>
            <a:pPr algn="r" eaLnBrk="1" hangingPunct="1">
              <a:lnSpc>
                <a:spcPct val="85000"/>
              </a:lnSpc>
              <a:spcBef>
                <a:spcPct val="0"/>
              </a:spcBef>
              <a:buClrTx/>
              <a:buSzTx/>
              <a:buFontTx/>
              <a:buNone/>
            </a:pPr>
            <a:endParaRPr lang="en-US" altLang="en-US" sz="1200" b="1" i="1">
              <a:solidFill>
                <a:srgbClr val="0000FF"/>
              </a:solidFill>
            </a:endParaRPr>
          </a:p>
          <a:p>
            <a:pPr algn="r" eaLnBrk="1" hangingPunct="1">
              <a:lnSpc>
                <a:spcPct val="85000"/>
              </a:lnSpc>
              <a:spcBef>
                <a:spcPct val="0"/>
              </a:spcBef>
              <a:buClrTx/>
              <a:buSzTx/>
              <a:buFontTx/>
              <a:buNone/>
            </a:pPr>
            <a:r>
              <a:rPr lang="en-US" altLang="en-US" sz="1200" b="1" i="1">
                <a:solidFill>
                  <a:srgbClr val="0000FF"/>
                </a:solidFill>
              </a:rPr>
              <a:t>point</a:t>
            </a:r>
          </a:p>
          <a:p>
            <a:pPr algn="r" eaLnBrk="1" hangingPunct="1">
              <a:lnSpc>
                <a:spcPct val="85000"/>
              </a:lnSpc>
              <a:spcBef>
                <a:spcPct val="0"/>
              </a:spcBef>
              <a:buClrTx/>
              <a:buSzTx/>
              <a:buFontTx/>
              <a:buNone/>
            </a:pPr>
            <a:r>
              <a:rPr lang="en-US" altLang="en-US" sz="1200" b="1" i="1">
                <a:solidFill>
                  <a:srgbClr val="0000FF"/>
                </a:solidFill>
              </a:rPr>
              <a:t>on the object</a:t>
            </a:r>
          </a:p>
          <a:p>
            <a:pPr algn="r" eaLnBrk="1" hangingPunct="1">
              <a:lnSpc>
                <a:spcPct val="85000"/>
              </a:lnSpc>
              <a:spcBef>
                <a:spcPct val="0"/>
              </a:spcBef>
              <a:buClrTx/>
              <a:buSzTx/>
              <a:buFontTx/>
              <a:buNone/>
            </a:pPr>
            <a:r>
              <a:rPr lang="en-US" altLang="en-US" sz="1200" b="1" i="1">
                <a:solidFill>
                  <a:srgbClr val="0000FF"/>
                </a:solidFill>
              </a:rPr>
              <a:t>at infinity.)</a:t>
            </a:r>
          </a:p>
        </p:txBody>
      </p:sp>
      <p:sp>
        <p:nvSpPr>
          <p:cNvPr id="2" name="Left Brace 1"/>
          <p:cNvSpPr/>
          <p:nvPr/>
        </p:nvSpPr>
        <p:spPr>
          <a:xfrm>
            <a:off x="990600" y="238125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9406"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31905F-3434-4CF5-B1EE-6360EE3A1C88}" type="slidenum">
              <a:rPr lang="en-US" altLang="en-US" smtClean="0"/>
              <a:pPr/>
              <a:t>78</a:t>
            </a:fld>
            <a:endParaRPr lang="en-US" altLang="en-US"/>
          </a:p>
        </p:txBody>
      </p:sp>
      <p:sp>
        <p:nvSpPr>
          <p:cNvPr id="59407"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409" name="Line 12"/>
          <p:cNvSpPr>
            <a:spLocks noChangeShapeType="1"/>
          </p:cNvSpPr>
          <p:nvPr/>
        </p:nvSpPr>
        <p:spPr bwMode="auto">
          <a:xfrm flipH="1" flipV="1">
            <a:off x="3338513" y="2771775"/>
            <a:ext cx="2757487"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10" name="Line 13"/>
          <p:cNvSpPr>
            <a:spLocks noChangeShapeType="1"/>
          </p:cNvSpPr>
          <p:nvPr/>
        </p:nvSpPr>
        <p:spPr bwMode="auto">
          <a:xfrm flipH="1">
            <a:off x="3276600" y="3352800"/>
            <a:ext cx="2819400"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11" name="Line 15"/>
          <p:cNvSpPr>
            <a:spLocks noChangeShapeType="1"/>
          </p:cNvSpPr>
          <p:nvPr/>
        </p:nvSpPr>
        <p:spPr bwMode="auto">
          <a:xfrm flipH="1">
            <a:off x="3200400" y="3352800"/>
            <a:ext cx="3429000"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12"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13" name="Line 21"/>
          <p:cNvSpPr>
            <a:spLocks noChangeShapeType="1"/>
          </p:cNvSpPr>
          <p:nvPr/>
        </p:nvSpPr>
        <p:spPr bwMode="auto">
          <a:xfrm flipV="1">
            <a:off x="3443288" y="3352800"/>
            <a:ext cx="1966912"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14" name="Line 20"/>
          <p:cNvSpPr>
            <a:spLocks noChangeShapeType="1"/>
          </p:cNvSpPr>
          <p:nvPr/>
        </p:nvSpPr>
        <p:spPr bwMode="auto">
          <a:xfrm>
            <a:off x="3429000" y="2514600"/>
            <a:ext cx="1981200"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15" name="Line 14"/>
          <p:cNvSpPr>
            <a:spLocks noChangeShapeType="1"/>
          </p:cNvSpPr>
          <p:nvPr/>
        </p:nvSpPr>
        <p:spPr bwMode="auto">
          <a:xfrm flipH="1" flipV="1">
            <a:off x="3262313" y="3000375"/>
            <a:ext cx="3367087" cy="3524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16"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17"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19"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59420"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58397" name="TextBox 4"/>
          <p:cNvSpPr txBox="1">
            <a:spLocks noChangeArrowheads="1"/>
          </p:cNvSpPr>
          <p:nvPr/>
        </p:nvSpPr>
        <p:spPr bwMode="auto">
          <a:xfrm>
            <a:off x="347663" y="4810125"/>
            <a:ext cx="8458200" cy="18161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400" i="1" dirty="0">
                <a:solidFill>
                  <a:schemeClr val="bg1">
                    <a:lumMod val="50000"/>
                  </a:schemeClr>
                </a:solidFill>
              </a:rPr>
              <a:t>How much spherical aberration does the average human cornea possess?</a:t>
            </a:r>
          </a:p>
          <a:p>
            <a:pPr>
              <a:defRPr/>
            </a:pPr>
            <a:r>
              <a:rPr lang="en-US" altLang="en-US" sz="1400" b="1" dirty="0">
                <a:solidFill>
                  <a:srgbClr val="0000FF"/>
                </a:solidFill>
              </a:rPr>
              <a:t>About +0.27 </a:t>
            </a:r>
            <a:r>
              <a:rPr lang="en-US" altLang="en-US" sz="1400" b="1" dirty="0">
                <a:solidFill>
                  <a:srgbClr val="0000FF"/>
                </a:solidFill>
                <a:latin typeface="Symbol" panose="05050102010706020507" pitchFamily="18" charset="2"/>
              </a:rPr>
              <a:t>m</a:t>
            </a:r>
            <a:r>
              <a:rPr lang="en-US" altLang="en-US" sz="1400" b="1" dirty="0">
                <a:solidFill>
                  <a:srgbClr val="0000FF"/>
                </a:solidFill>
              </a:rPr>
              <a:t>m </a:t>
            </a:r>
          </a:p>
          <a:p>
            <a:pPr>
              <a:defRPr/>
            </a:pPr>
            <a:endParaRPr lang="en-US" altLang="en-US" sz="1400" dirty="0">
              <a:solidFill>
                <a:srgbClr val="FFC000"/>
              </a:solidFill>
            </a:endParaRPr>
          </a:p>
          <a:p>
            <a:pPr>
              <a:defRPr/>
            </a:pPr>
            <a:r>
              <a:rPr lang="en-US" altLang="en-US" sz="1400" i="1" dirty="0">
                <a:solidFill>
                  <a:srgbClr val="FFC000"/>
                </a:solidFill>
              </a:rPr>
              <a:t>So this means the cornea possesses </a:t>
            </a:r>
            <a:r>
              <a:rPr lang="en-US" altLang="en-US" sz="1400" b="1" i="1" dirty="0">
                <a:solidFill>
                  <a:srgbClr val="FFC000"/>
                </a:solidFill>
              </a:rPr>
              <a:t>positive</a:t>
            </a:r>
            <a:r>
              <a:rPr lang="en-US" altLang="en-US" sz="1400" i="1" dirty="0">
                <a:solidFill>
                  <a:srgbClr val="FFC000"/>
                </a:solidFill>
              </a:rPr>
              <a:t> spherical aberration. But the cornea’s Q factor is negative. What gives?</a:t>
            </a:r>
          </a:p>
          <a:p>
            <a:pPr>
              <a:defRPr/>
            </a:pPr>
            <a:r>
              <a:rPr lang="en-US" altLang="en-US" sz="1400" dirty="0">
                <a:solidFill>
                  <a:srgbClr val="FFC000"/>
                </a:solidFill>
              </a:rPr>
              <a:t>The Q factor measures the relative </a:t>
            </a:r>
            <a:r>
              <a:rPr lang="en-US" altLang="en-US" sz="1400" dirty="0" err="1">
                <a:solidFill>
                  <a:srgbClr val="FFC000"/>
                </a:solidFill>
              </a:rPr>
              <a:t>asphericity</a:t>
            </a:r>
            <a:r>
              <a:rPr lang="en-US" altLang="en-US" sz="1400" dirty="0">
                <a:solidFill>
                  <a:srgbClr val="FFC000"/>
                </a:solidFill>
              </a:rPr>
              <a:t> of the cornea. A negative Q factor simply means the corneal periphery has less power than the central cornea; it does not mean the cornea as a whole doesn’t have spherical aberration!</a:t>
            </a:r>
          </a:p>
        </p:txBody>
      </p:sp>
      <p:sp>
        <p:nvSpPr>
          <p:cNvPr id="59422" name="TextBox 4"/>
          <p:cNvSpPr txBox="1">
            <a:spLocks noChangeArrowheads="1"/>
          </p:cNvSpPr>
          <p:nvPr/>
        </p:nvSpPr>
        <p:spPr bwMode="auto">
          <a:xfrm>
            <a:off x="1096963" y="395288"/>
            <a:ext cx="7696200" cy="16922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300" i="1" dirty="0">
                <a:solidFill>
                  <a:srgbClr val="0000FF"/>
                </a:solidFill>
              </a:rPr>
              <a:t>Why is the unit of spherical aberration </a:t>
            </a:r>
            <a:r>
              <a:rPr lang="en-US" altLang="en-US" sz="1300" dirty="0">
                <a:solidFill>
                  <a:srgbClr val="0000FF"/>
                </a:solidFill>
              </a:rPr>
              <a:t>microns</a:t>
            </a:r>
            <a:r>
              <a:rPr lang="en-US" altLang="en-US" sz="1300" i="1" dirty="0">
                <a:solidFill>
                  <a:srgbClr val="0000FF"/>
                </a:solidFill>
              </a:rPr>
              <a:t>--a unit of distance? What distance is being referred to?</a:t>
            </a:r>
          </a:p>
          <a:p>
            <a:r>
              <a:rPr lang="en-US" altLang="en-US" sz="1300" dirty="0">
                <a:solidFill>
                  <a:srgbClr val="FFFF00"/>
                </a:solidFill>
              </a:rPr>
              <a:t>It refers to the distance between the location where central rays for a focal point and where the peripheral rays form a focal point</a:t>
            </a:r>
          </a:p>
          <a:p>
            <a:endParaRPr lang="en-US" altLang="en-US" sz="1300" dirty="0">
              <a:solidFill>
                <a:srgbClr val="FFFF00"/>
              </a:solidFill>
            </a:endParaRPr>
          </a:p>
          <a:p>
            <a:r>
              <a:rPr lang="en-US" altLang="en-US" sz="1300" i="1" dirty="0">
                <a:solidFill>
                  <a:srgbClr val="FFFF00"/>
                </a:solidFill>
              </a:rPr>
              <a:t>But as can be seen in the figure, the location of the focal point for rays passing through the corneal periphery is a function of ‘how peripheral’ those rays are. Given this, how can one measure spherical aberration?</a:t>
            </a:r>
          </a:p>
          <a:p>
            <a:r>
              <a:rPr lang="en-US" altLang="en-US" sz="1300" dirty="0">
                <a:solidFill>
                  <a:srgbClr val="FFFF00"/>
                </a:solidFill>
              </a:rPr>
              <a:t>By convention, rays passing through the cornea 6 mm from the optical axis are used</a:t>
            </a:r>
          </a:p>
        </p:txBody>
      </p:sp>
    </p:spTree>
    <p:extLst>
      <p:ext uri="{BB962C8B-B14F-4D97-AF65-F5344CB8AC3E}">
        <p14:creationId xmlns:p14="http://schemas.microsoft.com/office/powerpoint/2010/main" val="17350709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60418"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420"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21"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22"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23"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24"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25"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26"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27"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28"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rgbClr val="0000FF"/>
                </a:solidFill>
              </a:rPr>
              <a:t>(All these rays</a:t>
            </a:r>
          </a:p>
          <a:p>
            <a:pPr algn="r" eaLnBrk="1" hangingPunct="1">
              <a:lnSpc>
                <a:spcPct val="85000"/>
              </a:lnSpc>
              <a:spcBef>
                <a:spcPct val="0"/>
              </a:spcBef>
              <a:buClrTx/>
              <a:buSzTx/>
              <a:buFontTx/>
              <a:buNone/>
            </a:pPr>
            <a:r>
              <a:rPr lang="en-US" altLang="en-US" sz="1200" b="1" i="1">
                <a:solidFill>
                  <a:srgbClr val="0000FF"/>
                </a:solidFill>
              </a:rPr>
              <a:t>are from the</a:t>
            </a:r>
          </a:p>
          <a:p>
            <a:pPr algn="r" eaLnBrk="1" hangingPunct="1">
              <a:lnSpc>
                <a:spcPct val="85000"/>
              </a:lnSpc>
              <a:spcBef>
                <a:spcPct val="0"/>
              </a:spcBef>
              <a:buClrTx/>
              <a:buSzTx/>
              <a:buFontTx/>
              <a:buNone/>
            </a:pPr>
            <a:r>
              <a:rPr lang="en-US" altLang="en-US" sz="1200" b="1" i="1">
                <a:solidFill>
                  <a:srgbClr val="0000FF"/>
                </a:solidFill>
              </a:rPr>
              <a:t>same </a:t>
            </a:r>
          </a:p>
          <a:p>
            <a:pPr algn="r" eaLnBrk="1" hangingPunct="1">
              <a:lnSpc>
                <a:spcPct val="85000"/>
              </a:lnSpc>
              <a:spcBef>
                <a:spcPct val="0"/>
              </a:spcBef>
              <a:buClrTx/>
              <a:buSzTx/>
              <a:buFontTx/>
              <a:buNone/>
            </a:pPr>
            <a:endParaRPr lang="en-US" altLang="en-US" sz="1200" b="1" i="1">
              <a:solidFill>
                <a:srgbClr val="0000FF"/>
              </a:solidFill>
            </a:endParaRPr>
          </a:p>
          <a:p>
            <a:pPr algn="r" eaLnBrk="1" hangingPunct="1">
              <a:lnSpc>
                <a:spcPct val="85000"/>
              </a:lnSpc>
              <a:spcBef>
                <a:spcPct val="0"/>
              </a:spcBef>
              <a:buClrTx/>
              <a:buSzTx/>
              <a:buFontTx/>
              <a:buNone/>
            </a:pPr>
            <a:r>
              <a:rPr lang="en-US" altLang="en-US" sz="1200" b="1" i="1">
                <a:solidFill>
                  <a:srgbClr val="0000FF"/>
                </a:solidFill>
              </a:rPr>
              <a:t>point</a:t>
            </a:r>
          </a:p>
          <a:p>
            <a:pPr algn="r" eaLnBrk="1" hangingPunct="1">
              <a:lnSpc>
                <a:spcPct val="85000"/>
              </a:lnSpc>
              <a:spcBef>
                <a:spcPct val="0"/>
              </a:spcBef>
              <a:buClrTx/>
              <a:buSzTx/>
              <a:buFontTx/>
              <a:buNone/>
            </a:pPr>
            <a:r>
              <a:rPr lang="en-US" altLang="en-US" sz="1200" b="1" i="1">
                <a:solidFill>
                  <a:srgbClr val="0000FF"/>
                </a:solidFill>
              </a:rPr>
              <a:t>on the object</a:t>
            </a:r>
          </a:p>
          <a:p>
            <a:pPr algn="r" eaLnBrk="1" hangingPunct="1">
              <a:lnSpc>
                <a:spcPct val="85000"/>
              </a:lnSpc>
              <a:spcBef>
                <a:spcPct val="0"/>
              </a:spcBef>
              <a:buClrTx/>
              <a:buSzTx/>
              <a:buFontTx/>
              <a:buNone/>
            </a:pPr>
            <a:r>
              <a:rPr lang="en-US" altLang="en-US" sz="1200" b="1" i="1">
                <a:solidFill>
                  <a:srgbClr val="0000FF"/>
                </a:solidFill>
              </a:rPr>
              <a:t>at infinity.)</a:t>
            </a:r>
          </a:p>
        </p:txBody>
      </p:sp>
      <p:sp>
        <p:nvSpPr>
          <p:cNvPr id="2" name="Left Brace 1"/>
          <p:cNvSpPr/>
          <p:nvPr/>
        </p:nvSpPr>
        <p:spPr>
          <a:xfrm>
            <a:off x="990600" y="238125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0430"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8673058-154A-421A-9CCD-21A4EC12B7BF}" type="slidenum">
              <a:rPr lang="en-US" altLang="en-US" smtClean="0"/>
              <a:pPr/>
              <a:t>79</a:t>
            </a:fld>
            <a:endParaRPr lang="en-US" altLang="en-US"/>
          </a:p>
        </p:txBody>
      </p:sp>
      <p:sp>
        <p:nvSpPr>
          <p:cNvPr id="60431"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433" name="Line 12"/>
          <p:cNvSpPr>
            <a:spLocks noChangeShapeType="1"/>
          </p:cNvSpPr>
          <p:nvPr/>
        </p:nvSpPr>
        <p:spPr bwMode="auto">
          <a:xfrm flipH="1" flipV="1">
            <a:off x="3338513" y="2771775"/>
            <a:ext cx="2757487"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34" name="Line 13"/>
          <p:cNvSpPr>
            <a:spLocks noChangeShapeType="1"/>
          </p:cNvSpPr>
          <p:nvPr/>
        </p:nvSpPr>
        <p:spPr bwMode="auto">
          <a:xfrm flipH="1">
            <a:off x="3276600" y="3352800"/>
            <a:ext cx="2819400"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35" name="Line 15"/>
          <p:cNvSpPr>
            <a:spLocks noChangeShapeType="1"/>
          </p:cNvSpPr>
          <p:nvPr/>
        </p:nvSpPr>
        <p:spPr bwMode="auto">
          <a:xfrm flipH="1">
            <a:off x="3200400" y="3352800"/>
            <a:ext cx="3429000"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36"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37" name="Line 21"/>
          <p:cNvSpPr>
            <a:spLocks noChangeShapeType="1"/>
          </p:cNvSpPr>
          <p:nvPr/>
        </p:nvSpPr>
        <p:spPr bwMode="auto">
          <a:xfrm flipV="1">
            <a:off x="3443288" y="3352800"/>
            <a:ext cx="1966912"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38" name="Line 20"/>
          <p:cNvSpPr>
            <a:spLocks noChangeShapeType="1"/>
          </p:cNvSpPr>
          <p:nvPr/>
        </p:nvSpPr>
        <p:spPr bwMode="auto">
          <a:xfrm>
            <a:off x="3429000" y="2514600"/>
            <a:ext cx="1981200"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39" name="Line 14"/>
          <p:cNvSpPr>
            <a:spLocks noChangeShapeType="1"/>
          </p:cNvSpPr>
          <p:nvPr/>
        </p:nvSpPr>
        <p:spPr bwMode="auto">
          <a:xfrm flipH="1" flipV="1">
            <a:off x="3262313" y="3000375"/>
            <a:ext cx="3367087" cy="3524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40"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41"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43"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60444"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58397" name="TextBox 4"/>
          <p:cNvSpPr txBox="1">
            <a:spLocks noChangeArrowheads="1"/>
          </p:cNvSpPr>
          <p:nvPr/>
        </p:nvSpPr>
        <p:spPr bwMode="auto">
          <a:xfrm>
            <a:off x="347663" y="4810125"/>
            <a:ext cx="8458200" cy="18161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400" i="1" dirty="0">
                <a:solidFill>
                  <a:schemeClr val="bg1">
                    <a:lumMod val="50000"/>
                  </a:schemeClr>
                </a:solidFill>
              </a:rPr>
              <a:t>How much spherical aberration does the average human cornea possess?</a:t>
            </a:r>
          </a:p>
          <a:p>
            <a:pPr>
              <a:defRPr/>
            </a:pPr>
            <a:r>
              <a:rPr lang="en-US" altLang="en-US" sz="1400" b="1" dirty="0">
                <a:solidFill>
                  <a:srgbClr val="0000FF"/>
                </a:solidFill>
              </a:rPr>
              <a:t>About +0.27 </a:t>
            </a:r>
            <a:r>
              <a:rPr lang="en-US" altLang="en-US" sz="1400" b="1" dirty="0">
                <a:solidFill>
                  <a:srgbClr val="0000FF"/>
                </a:solidFill>
                <a:latin typeface="Symbol" panose="05050102010706020507" pitchFamily="18" charset="2"/>
              </a:rPr>
              <a:t>m</a:t>
            </a:r>
            <a:r>
              <a:rPr lang="en-US" altLang="en-US" sz="1400" b="1" dirty="0">
                <a:solidFill>
                  <a:srgbClr val="0000FF"/>
                </a:solidFill>
              </a:rPr>
              <a:t>m </a:t>
            </a:r>
          </a:p>
          <a:p>
            <a:pPr>
              <a:defRPr/>
            </a:pPr>
            <a:endParaRPr lang="en-US" altLang="en-US" sz="1400" dirty="0">
              <a:solidFill>
                <a:srgbClr val="FFC000"/>
              </a:solidFill>
            </a:endParaRPr>
          </a:p>
          <a:p>
            <a:pPr>
              <a:defRPr/>
            </a:pPr>
            <a:r>
              <a:rPr lang="en-US" altLang="en-US" sz="1400" i="1" dirty="0">
                <a:solidFill>
                  <a:srgbClr val="FFC000"/>
                </a:solidFill>
              </a:rPr>
              <a:t>So this means the cornea possesses </a:t>
            </a:r>
            <a:r>
              <a:rPr lang="en-US" altLang="en-US" sz="1400" b="1" i="1" dirty="0">
                <a:solidFill>
                  <a:srgbClr val="FFC000"/>
                </a:solidFill>
              </a:rPr>
              <a:t>positive</a:t>
            </a:r>
            <a:r>
              <a:rPr lang="en-US" altLang="en-US" sz="1400" i="1" dirty="0">
                <a:solidFill>
                  <a:srgbClr val="FFC000"/>
                </a:solidFill>
              </a:rPr>
              <a:t> spherical aberration. But the cornea’s Q factor is negative. What gives?</a:t>
            </a:r>
          </a:p>
          <a:p>
            <a:pPr>
              <a:defRPr/>
            </a:pPr>
            <a:r>
              <a:rPr lang="en-US" altLang="en-US" sz="1400" dirty="0">
                <a:solidFill>
                  <a:srgbClr val="FFC000"/>
                </a:solidFill>
              </a:rPr>
              <a:t>The Q factor measures the relative </a:t>
            </a:r>
            <a:r>
              <a:rPr lang="en-US" altLang="en-US" sz="1400" dirty="0" err="1">
                <a:solidFill>
                  <a:srgbClr val="FFC000"/>
                </a:solidFill>
              </a:rPr>
              <a:t>asphericity</a:t>
            </a:r>
            <a:r>
              <a:rPr lang="en-US" altLang="en-US" sz="1400" dirty="0">
                <a:solidFill>
                  <a:srgbClr val="FFC000"/>
                </a:solidFill>
              </a:rPr>
              <a:t> of the cornea. A negative Q factor simply means the corneal periphery has less power than the central cornea; it does not mean the cornea as a whole doesn’t have spherical aberration!</a:t>
            </a:r>
          </a:p>
        </p:txBody>
      </p:sp>
      <p:sp>
        <p:nvSpPr>
          <p:cNvPr id="60446" name="TextBox 4"/>
          <p:cNvSpPr txBox="1">
            <a:spLocks noChangeArrowheads="1"/>
          </p:cNvSpPr>
          <p:nvPr/>
        </p:nvSpPr>
        <p:spPr bwMode="auto">
          <a:xfrm>
            <a:off x="1096963" y="395288"/>
            <a:ext cx="7696200" cy="16922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300" i="1" dirty="0">
                <a:solidFill>
                  <a:srgbClr val="0000FF"/>
                </a:solidFill>
              </a:rPr>
              <a:t>Why is the unit of spherical aberration </a:t>
            </a:r>
            <a:r>
              <a:rPr lang="en-US" altLang="en-US" sz="1300" dirty="0">
                <a:solidFill>
                  <a:srgbClr val="0000FF"/>
                </a:solidFill>
              </a:rPr>
              <a:t>microns</a:t>
            </a:r>
            <a:r>
              <a:rPr lang="en-US" altLang="en-US" sz="1300" i="1" dirty="0">
                <a:solidFill>
                  <a:srgbClr val="0000FF"/>
                </a:solidFill>
              </a:rPr>
              <a:t>--a unit of distance? What distance is being referred to?</a:t>
            </a:r>
          </a:p>
          <a:p>
            <a:r>
              <a:rPr lang="en-US" altLang="en-US" sz="1300" dirty="0">
                <a:solidFill>
                  <a:srgbClr val="0000FF"/>
                </a:solidFill>
              </a:rPr>
              <a:t>It refers to the distance between the location where central rays form a focal point and where the peripheral rays form a focal point</a:t>
            </a:r>
            <a:endParaRPr lang="en-US" altLang="en-US" sz="1300" dirty="0">
              <a:solidFill>
                <a:srgbClr val="FFFF00"/>
              </a:solidFill>
            </a:endParaRPr>
          </a:p>
          <a:p>
            <a:endParaRPr lang="en-US" altLang="en-US" sz="1300" dirty="0">
              <a:solidFill>
                <a:srgbClr val="FFFF00"/>
              </a:solidFill>
            </a:endParaRPr>
          </a:p>
          <a:p>
            <a:r>
              <a:rPr lang="en-US" altLang="en-US" sz="1300" i="1" dirty="0">
                <a:solidFill>
                  <a:srgbClr val="FFFF00"/>
                </a:solidFill>
              </a:rPr>
              <a:t>But as can be seen in the figure, the location of the focal point for rays passing through the corneal periphery is a function of ‘how peripheral’ those rays are. Given this, how can one measure spherical aberration?</a:t>
            </a:r>
          </a:p>
          <a:p>
            <a:r>
              <a:rPr lang="en-US" altLang="en-US" sz="1300" dirty="0">
                <a:solidFill>
                  <a:srgbClr val="FFFF00"/>
                </a:solidFill>
              </a:rPr>
              <a:t>By convention, rays passing through the cornea 6 mm from the optical axis are used</a:t>
            </a:r>
          </a:p>
        </p:txBody>
      </p:sp>
    </p:spTree>
    <p:extLst>
      <p:ext uri="{BB962C8B-B14F-4D97-AF65-F5344CB8AC3E}">
        <p14:creationId xmlns:p14="http://schemas.microsoft.com/office/powerpoint/2010/main" val="3828081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381000" y="1143000"/>
            <a:ext cx="8229600" cy="5638800"/>
          </a:xfrm>
        </p:spPr>
        <p:txBody>
          <a:bodyPr/>
          <a:lstStyle/>
          <a:p>
            <a:pPr eaLnBrk="1" hangingPunct="1"/>
            <a:r>
              <a:rPr lang="en-US" dirty="0"/>
              <a:t>Some aberrations are attributable to corrective lenses</a:t>
            </a:r>
          </a:p>
          <a:p>
            <a:pPr eaLnBrk="1" hangingPunct="1"/>
            <a:r>
              <a:rPr lang="en-US" dirty="0"/>
              <a:t>Others are intrinsic to the eye itself</a:t>
            </a:r>
          </a:p>
          <a:p>
            <a:pPr lvl="1" eaLnBrk="1" hangingPunct="1"/>
            <a:r>
              <a:rPr lang="en-US" dirty="0"/>
              <a:t>Three familiar forms:</a:t>
            </a:r>
          </a:p>
          <a:p>
            <a:pPr lvl="2" eaLnBrk="1" hangingPunct="1"/>
            <a:r>
              <a:rPr lang="en-US" dirty="0">
                <a:solidFill>
                  <a:srgbClr val="0000FF"/>
                </a:solidFill>
              </a:rPr>
              <a:t>Spherical error (myopia/hyperopia)</a:t>
            </a:r>
          </a:p>
          <a:p>
            <a:pPr lvl="2" eaLnBrk="1" hangingPunct="1"/>
            <a:r>
              <a:rPr lang="en-US" dirty="0">
                <a:solidFill>
                  <a:srgbClr val="0000FF"/>
                </a:solidFill>
              </a:rPr>
              <a:t>Cylinder (astigmatism)</a:t>
            </a:r>
          </a:p>
          <a:p>
            <a:pPr lvl="2" eaLnBrk="1" hangingPunct="1"/>
            <a:r>
              <a:rPr lang="en-US" dirty="0">
                <a:solidFill>
                  <a:srgbClr val="0000FF"/>
                </a:solidFill>
              </a:rPr>
              <a:t>C</a:t>
            </a:r>
            <a:r>
              <a:rPr lang="en-US" dirty="0">
                <a:solidFill>
                  <a:srgbClr val="C00000"/>
                </a:solidFill>
              </a:rPr>
              <a:t>h</a:t>
            </a:r>
            <a:r>
              <a:rPr lang="en-US" dirty="0">
                <a:solidFill>
                  <a:srgbClr val="FF0000"/>
                </a:solidFill>
              </a:rPr>
              <a:t>r</a:t>
            </a:r>
            <a:r>
              <a:rPr lang="en-US" dirty="0">
                <a:solidFill>
                  <a:srgbClr val="FFC000"/>
                </a:solidFill>
              </a:rPr>
              <a:t>o</a:t>
            </a:r>
            <a:r>
              <a:rPr lang="en-US" dirty="0">
                <a:solidFill>
                  <a:srgbClr val="FFFF00"/>
                </a:solidFill>
              </a:rPr>
              <a:t>m</a:t>
            </a:r>
            <a:r>
              <a:rPr lang="en-US" dirty="0">
                <a:solidFill>
                  <a:srgbClr val="92D050"/>
                </a:solidFill>
              </a:rPr>
              <a:t>a</a:t>
            </a:r>
            <a:r>
              <a:rPr lang="en-US" dirty="0">
                <a:solidFill>
                  <a:srgbClr val="00B0F0"/>
                </a:solidFill>
              </a:rPr>
              <a:t>t</a:t>
            </a:r>
            <a:r>
              <a:rPr lang="en-US" dirty="0">
                <a:solidFill>
                  <a:srgbClr val="0000FF"/>
                </a:solidFill>
              </a:rPr>
              <a:t>i</a:t>
            </a:r>
            <a:r>
              <a:rPr lang="en-US" dirty="0">
                <a:solidFill>
                  <a:srgbClr val="002060"/>
                </a:solidFill>
              </a:rPr>
              <a:t>c</a:t>
            </a:r>
            <a:r>
              <a:rPr lang="en-US" dirty="0">
                <a:solidFill>
                  <a:srgbClr val="0000FF"/>
                </a:solidFill>
              </a:rPr>
              <a:t> </a:t>
            </a:r>
            <a:r>
              <a:rPr lang="en-US" dirty="0">
                <a:solidFill>
                  <a:srgbClr val="C00000"/>
                </a:solidFill>
              </a:rPr>
              <a:t>a</a:t>
            </a:r>
            <a:r>
              <a:rPr lang="en-US" dirty="0">
                <a:solidFill>
                  <a:srgbClr val="FF0000"/>
                </a:solidFill>
              </a:rPr>
              <a:t>b</a:t>
            </a:r>
            <a:r>
              <a:rPr lang="en-US" dirty="0">
                <a:solidFill>
                  <a:srgbClr val="FFC000"/>
                </a:solidFill>
              </a:rPr>
              <a:t>e</a:t>
            </a:r>
            <a:r>
              <a:rPr lang="en-US" dirty="0">
                <a:solidFill>
                  <a:srgbClr val="FFFF00"/>
                </a:solidFill>
              </a:rPr>
              <a:t>r</a:t>
            </a:r>
            <a:r>
              <a:rPr lang="en-US" dirty="0">
                <a:solidFill>
                  <a:srgbClr val="92D050"/>
                </a:solidFill>
              </a:rPr>
              <a:t>r</a:t>
            </a:r>
            <a:r>
              <a:rPr lang="en-US" dirty="0">
                <a:solidFill>
                  <a:srgbClr val="00B050"/>
                </a:solidFill>
              </a:rPr>
              <a:t>a</a:t>
            </a:r>
            <a:r>
              <a:rPr lang="en-US" dirty="0">
                <a:solidFill>
                  <a:srgbClr val="00B0F0"/>
                </a:solidFill>
              </a:rPr>
              <a:t>t</a:t>
            </a:r>
            <a:r>
              <a:rPr lang="en-US" dirty="0">
                <a:solidFill>
                  <a:srgbClr val="7030A0"/>
                </a:solidFill>
              </a:rPr>
              <a:t>i</a:t>
            </a:r>
            <a:r>
              <a:rPr lang="en-US" dirty="0">
                <a:solidFill>
                  <a:schemeClr val="accent5">
                    <a:lumMod val="75000"/>
                  </a:schemeClr>
                </a:solidFill>
              </a:rPr>
              <a:t>o</a:t>
            </a:r>
            <a:r>
              <a:rPr lang="en-US" dirty="0">
                <a:solidFill>
                  <a:srgbClr val="0000FF"/>
                </a:solidFill>
              </a:rPr>
              <a:t>n</a:t>
            </a:r>
          </a:p>
        </p:txBody>
      </p:sp>
      <p:sp>
        <p:nvSpPr>
          <p:cNvPr id="4099" name="Rectangle 4"/>
          <p:cNvSpPr>
            <a:spLocks noGrp="1" noChangeArrowheads="1"/>
          </p:cNvSpPr>
          <p:nvPr>
            <p:ph type="title"/>
          </p:nvPr>
        </p:nvSpPr>
        <p:spPr>
          <a:xfrm>
            <a:off x="457200" y="152400"/>
            <a:ext cx="7543800" cy="685800"/>
          </a:xfrm>
          <a:noFill/>
        </p:spPr>
        <p:txBody>
          <a:bodyPr/>
          <a:lstStyle/>
          <a:p>
            <a:pPr eaLnBrk="1" hangingPunct="1"/>
            <a:r>
              <a:rPr lang="en-US"/>
              <a:t>Aberrations</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8</a:t>
            </a:fld>
            <a:endParaRPr lang="en-US" altLang="en-US"/>
          </a:p>
        </p:txBody>
      </p:sp>
    </p:spTree>
    <p:extLst>
      <p:ext uri="{BB962C8B-B14F-4D97-AF65-F5344CB8AC3E}">
        <p14:creationId xmlns:p14="http://schemas.microsoft.com/office/powerpoint/2010/main" val="13443607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61442"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444"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45"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46"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47"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48"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49"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50"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51"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52"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rgbClr val="0000FF"/>
                </a:solidFill>
              </a:rPr>
              <a:t>(All these rays</a:t>
            </a:r>
          </a:p>
          <a:p>
            <a:pPr algn="r" eaLnBrk="1" hangingPunct="1">
              <a:lnSpc>
                <a:spcPct val="85000"/>
              </a:lnSpc>
              <a:spcBef>
                <a:spcPct val="0"/>
              </a:spcBef>
              <a:buClrTx/>
              <a:buSzTx/>
              <a:buFontTx/>
              <a:buNone/>
            </a:pPr>
            <a:r>
              <a:rPr lang="en-US" altLang="en-US" sz="1200" b="1" i="1">
                <a:solidFill>
                  <a:srgbClr val="0000FF"/>
                </a:solidFill>
              </a:rPr>
              <a:t>are from the</a:t>
            </a:r>
          </a:p>
          <a:p>
            <a:pPr algn="r" eaLnBrk="1" hangingPunct="1">
              <a:lnSpc>
                <a:spcPct val="85000"/>
              </a:lnSpc>
              <a:spcBef>
                <a:spcPct val="0"/>
              </a:spcBef>
              <a:buClrTx/>
              <a:buSzTx/>
              <a:buFontTx/>
              <a:buNone/>
            </a:pPr>
            <a:r>
              <a:rPr lang="en-US" altLang="en-US" sz="1200" b="1" i="1">
                <a:solidFill>
                  <a:srgbClr val="0000FF"/>
                </a:solidFill>
              </a:rPr>
              <a:t>same </a:t>
            </a:r>
          </a:p>
          <a:p>
            <a:pPr algn="r" eaLnBrk="1" hangingPunct="1">
              <a:lnSpc>
                <a:spcPct val="85000"/>
              </a:lnSpc>
              <a:spcBef>
                <a:spcPct val="0"/>
              </a:spcBef>
              <a:buClrTx/>
              <a:buSzTx/>
              <a:buFontTx/>
              <a:buNone/>
            </a:pPr>
            <a:endParaRPr lang="en-US" altLang="en-US" sz="1200" b="1" i="1">
              <a:solidFill>
                <a:srgbClr val="0000FF"/>
              </a:solidFill>
            </a:endParaRPr>
          </a:p>
          <a:p>
            <a:pPr algn="r" eaLnBrk="1" hangingPunct="1">
              <a:lnSpc>
                <a:spcPct val="85000"/>
              </a:lnSpc>
              <a:spcBef>
                <a:spcPct val="0"/>
              </a:spcBef>
              <a:buClrTx/>
              <a:buSzTx/>
              <a:buFontTx/>
              <a:buNone/>
            </a:pPr>
            <a:r>
              <a:rPr lang="en-US" altLang="en-US" sz="1200" b="1" i="1">
                <a:solidFill>
                  <a:srgbClr val="0000FF"/>
                </a:solidFill>
              </a:rPr>
              <a:t>point</a:t>
            </a:r>
          </a:p>
          <a:p>
            <a:pPr algn="r" eaLnBrk="1" hangingPunct="1">
              <a:lnSpc>
                <a:spcPct val="85000"/>
              </a:lnSpc>
              <a:spcBef>
                <a:spcPct val="0"/>
              </a:spcBef>
              <a:buClrTx/>
              <a:buSzTx/>
              <a:buFontTx/>
              <a:buNone/>
            </a:pPr>
            <a:r>
              <a:rPr lang="en-US" altLang="en-US" sz="1200" b="1" i="1">
                <a:solidFill>
                  <a:srgbClr val="0000FF"/>
                </a:solidFill>
              </a:rPr>
              <a:t>on the object</a:t>
            </a:r>
          </a:p>
          <a:p>
            <a:pPr algn="r" eaLnBrk="1" hangingPunct="1">
              <a:lnSpc>
                <a:spcPct val="85000"/>
              </a:lnSpc>
              <a:spcBef>
                <a:spcPct val="0"/>
              </a:spcBef>
              <a:buClrTx/>
              <a:buSzTx/>
              <a:buFontTx/>
              <a:buNone/>
            </a:pPr>
            <a:r>
              <a:rPr lang="en-US" altLang="en-US" sz="1200" b="1" i="1">
                <a:solidFill>
                  <a:srgbClr val="0000FF"/>
                </a:solidFill>
              </a:rPr>
              <a:t>at infinity.)</a:t>
            </a:r>
          </a:p>
        </p:txBody>
      </p:sp>
      <p:sp>
        <p:nvSpPr>
          <p:cNvPr id="2" name="Left Brace 1"/>
          <p:cNvSpPr/>
          <p:nvPr/>
        </p:nvSpPr>
        <p:spPr>
          <a:xfrm>
            <a:off x="990600" y="238125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1454"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9AE78D-4239-4685-8D0E-2004E2402A00}" type="slidenum">
              <a:rPr lang="en-US" altLang="en-US" smtClean="0"/>
              <a:pPr/>
              <a:t>80</a:t>
            </a:fld>
            <a:endParaRPr lang="en-US" altLang="en-US"/>
          </a:p>
        </p:txBody>
      </p:sp>
      <p:sp>
        <p:nvSpPr>
          <p:cNvPr id="61455"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457" name="Line 12"/>
          <p:cNvSpPr>
            <a:spLocks noChangeShapeType="1"/>
          </p:cNvSpPr>
          <p:nvPr/>
        </p:nvSpPr>
        <p:spPr bwMode="auto">
          <a:xfrm flipH="1" flipV="1">
            <a:off x="3338513" y="2771775"/>
            <a:ext cx="2757487"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58" name="Line 13"/>
          <p:cNvSpPr>
            <a:spLocks noChangeShapeType="1"/>
          </p:cNvSpPr>
          <p:nvPr/>
        </p:nvSpPr>
        <p:spPr bwMode="auto">
          <a:xfrm flipH="1">
            <a:off x="3276600" y="3352800"/>
            <a:ext cx="2819400"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59" name="Line 15"/>
          <p:cNvSpPr>
            <a:spLocks noChangeShapeType="1"/>
          </p:cNvSpPr>
          <p:nvPr/>
        </p:nvSpPr>
        <p:spPr bwMode="auto">
          <a:xfrm flipH="1">
            <a:off x="3200400" y="3352800"/>
            <a:ext cx="3429000"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0"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1" name="Line 21"/>
          <p:cNvSpPr>
            <a:spLocks noChangeShapeType="1"/>
          </p:cNvSpPr>
          <p:nvPr/>
        </p:nvSpPr>
        <p:spPr bwMode="auto">
          <a:xfrm flipV="1">
            <a:off x="3443288" y="3352800"/>
            <a:ext cx="1966912"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2" name="Line 20"/>
          <p:cNvSpPr>
            <a:spLocks noChangeShapeType="1"/>
          </p:cNvSpPr>
          <p:nvPr/>
        </p:nvSpPr>
        <p:spPr bwMode="auto">
          <a:xfrm>
            <a:off x="3429000" y="2514600"/>
            <a:ext cx="1981200"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3" name="Line 14"/>
          <p:cNvSpPr>
            <a:spLocks noChangeShapeType="1"/>
          </p:cNvSpPr>
          <p:nvPr/>
        </p:nvSpPr>
        <p:spPr bwMode="auto">
          <a:xfrm flipH="1" flipV="1">
            <a:off x="3262313" y="3000375"/>
            <a:ext cx="3367087" cy="3524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4"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5"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7"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61468"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58397" name="TextBox 4"/>
          <p:cNvSpPr txBox="1">
            <a:spLocks noChangeArrowheads="1"/>
          </p:cNvSpPr>
          <p:nvPr/>
        </p:nvSpPr>
        <p:spPr bwMode="auto">
          <a:xfrm>
            <a:off x="347663" y="4810125"/>
            <a:ext cx="8458200" cy="18161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400" i="1" dirty="0">
                <a:solidFill>
                  <a:schemeClr val="bg1">
                    <a:lumMod val="50000"/>
                  </a:schemeClr>
                </a:solidFill>
              </a:rPr>
              <a:t>How much spherical aberration does the average human cornea possess?</a:t>
            </a:r>
          </a:p>
          <a:p>
            <a:pPr>
              <a:defRPr/>
            </a:pPr>
            <a:r>
              <a:rPr lang="en-US" altLang="en-US" sz="1400" b="1" dirty="0">
                <a:solidFill>
                  <a:srgbClr val="0000FF"/>
                </a:solidFill>
              </a:rPr>
              <a:t>About +0.27 </a:t>
            </a:r>
            <a:r>
              <a:rPr lang="en-US" altLang="en-US" sz="1400" b="1" dirty="0">
                <a:solidFill>
                  <a:srgbClr val="0000FF"/>
                </a:solidFill>
                <a:latin typeface="Symbol" panose="05050102010706020507" pitchFamily="18" charset="2"/>
              </a:rPr>
              <a:t>m</a:t>
            </a:r>
            <a:r>
              <a:rPr lang="en-US" altLang="en-US" sz="1400" b="1" dirty="0">
                <a:solidFill>
                  <a:srgbClr val="0000FF"/>
                </a:solidFill>
              </a:rPr>
              <a:t>m </a:t>
            </a:r>
          </a:p>
          <a:p>
            <a:pPr>
              <a:defRPr/>
            </a:pPr>
            <a:endParaRPr lang="en-US" altLang="en-US" sz="1400" dirty="0">
              <a:solidFill>
                <a:srgbClr val="FFC000"/>
              </a:solidFill>
            </a:endParaRPr>
          </a:p>
          <a:p>
            <a:pPr>
              <a:defRPr/>
            </a:pPr>
            <a:r>
              <a:rPr lang="en-US" altLang="en-US" sz="1400" i="1" dirty="0">
                <a:solidFill>
                  <a:srgbClr val="FFC000"/>
                </a:solidFill>
              </a:rPr>
              <a:t>So this means the cornea possesses </a:t>
            </a:r>
            <a:r>
              <a:rPr lang="en-US" altLang="en-US" sz="1400" b="1" i="1" dirty="0">
                <a:solidFill>
                  <a:srgbClr val="FFC000"/>
                </a:solidFill>
              </a:rPr>
              <a:t>positive</a:t>
            </a:r>
            <a:r>
              <a:rPr lang="en-US" altLang="en-US" sz="1400" i="1" dirty="0">
                <a:solidFill>
                  <a:srgbClr val="FFC000"/>
                </a:solidFill>
              </a:rPr>
              <a:t> spherical aberration. But the cornea’s Q factor is negative. What gives?</a:t>
            </a:r>
          </a:p>
          <a:p>
            <a:pPr>
              <a:defRPr/>
            </a:pPr>
            <a:r>
              <a:rPr lang="en-US" altLang="en-US" sz="1400" dirty="0">
                <a:solidFill>
                  <a:srgbClr val="FFC000"/>
                </a:solidFill>
              </a:rPr>
              <a:t>The Q factor measures the relative </a:t>
            </a:r>
            <a:r>
              <a:rPr lang="en-US" altLang="en-US" sz="1400" dirty="0" err="1">
                <a:solidFill>
                  <a:srgbClr val="FFC000"/>
                </a:solidFill>
              </a:rPr>
              <a:t>asphericity</a:t>
            </a:r>
            <a:r>
              <a:rPr lang="en-US" altLang="en-US" sz="1400" dirty="0">
                <a:solidFill>
                  <a:srgbClr val="FFC000"/>
                </a:solidFill>
              </a:rPr>
              <a:t> of the cornea. A negative Q factor simply means the corneal periphery has less power than the central cornea; it does not mean the cornea as a whole doesn’t have spherical aberration!</a:t>
            </a:r>
          </a:p>
        </p:txBody>
      </p:sp>
      <p:sp>
        <p:nvSpPr>
          <p:cNvPr id="61470" name="TextBox 4"/>
          <p:cNvSpPr txBox="1">
            <a:spLocks noChangeArrowheads="1"/>
          </p:cNvSpPr>
          <p:nvPr/>
        </p:nvSpPr>
        <p:spPr bwMode="auto">
          <a:xfrm>
            <a:off x="1096963" y="395288"/>
            <a:ext cx="7696200" cy="16922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300" i="1" dirty="0">
                <a:solidFill>
                  <a:srgbClr val="0000FF"/>
                </a:solidFill>
              </a:rPr>
              <a:t>Why is the unit of spherical aberration </a:t>
            </a:r>
            <a:r>
              <a:rPr lang="en-US" altLang="en-US" sz="1300" dirty="0">
                <a:solidFill>
                  <a:srgbClr val="0000FF"/>
                </a:solidFill>
              </a:rPr>
              <a:t>microns</a:t>
            </a:r>
            <a:r>
              <a:rPr lang="en-US" altLang="en-US" sz="1300" i="1" dirty="0">
                <a:solidFill>
                  <a:srgbClr val="0000FF"/>
                </a:solidFill>
              </a:rPr>
              <a:t>--a unit of distance? What distance is being referred to?</a:t>
            </a:r>
          </a:p>
          <a:p>
            <a:r>
              <a:rPr lang="en-US" altLang="en-US" sz="1300" dirty="0">
                <a:solidFill>
                  <a:srgbClr val="0000FF"/>
                </a:solidFill>
              </a:rPr>
              <a:t>It refers to the distance between the location where central rays form a focal point and where the peripheral rays form a focal point</a:t>
            </a:r>
          </a:p>
          <a:p>
            <a:endParaRPr lang="en-US" altLang="en-US" sz="1300" dirty="0">
              <a:solidFill>
                <a:srgbClr val="0000FF"/>
              </a:solidFill>
            </a:endParaRPr>
          </a:p>
          <a:p>
            <a:r>
              <a:rPr lang="en-US" altLang="en-US" sz="1300" i="1" dirty="0">
                <a:solidFill>
                  <a:srgbClr val="0000FF"/>
                </a:solidFill>
              </a:rPr>
              <a:t>But as can be seen in the figure, the location of the focal point for rays passing through the corneal periphery is a function of ‘how peripheral’ those rays are. Given this, how can one measure spherical aberration?</a:t>
            </a:r>
            <a:endParaRPr lang="en-US" altLang="en-US" sz="1300" i="1" dirty="0">
              <a:solidFill>
                <a:srgbClr val="FFFF00"/>
              </a:solidFill>
            </a:endParaRPr>
          </a:p>
          <a:p>
            <a:r>
              <a:rPr lang="en-US" altLang="en-US" sz="1300" dirty="0">
                <a:solidFill>
                  <a:srgbClr val="FFFF00"/>
                </a:solidFill>
              </a:rPr>
              <a:t>By convention, rays passing through the cornea 6 mm from the optical axis are used</a:t>
            </a:r>
          </a:p>
        </p:txBody>
      </p:sp>
      <p:cxnSp>
        <p:nvCxnSpPr>
          <p:cNvPr id="31" name="Straight Connector 30"/>
          <p:cNvCxnSpPr/>
          <p:nvPr/>
        </p:nvCxnSpPr>
        <p:spPr>
          <a:xfrm>
            <a:off x="5410200" y="2819400"/>
            <a:ext cx="0" cy="762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096000" y="2819400"/>
            <a:ext cx="0" cy="762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629400" y="2819400"/>
            <a:ext cx="0" cy="762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010400" y="2819400"/>
            <a:ext cx="0" cy="762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629400" y="3276600"/>
            <a:ext cx="381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096000" y="3124200"/>
            <a:ext cx="9144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410200" y="2971800"/>
            <a:ext cx="16002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1478" name="TextBox 5"/>
          <p:cNvSpPr txBox="1">
            <a:spLocks noChangeArrowheads="1"/>
          </p:cNvSpPr>
          <p:nvPr/>
        </p:nvSpPr>
        <p:spPr bwMode="auto">
          <a:xfrm>
            <a:off x="6677025" y="347186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i="1"/>
              <a:t>?</a:t>
            </a:r>
          </a:p>
        </p:txBody>
      </p:sp>
      <p:sp>
        <p:nvSpPr>
          <p:cNvPr id="61479" name="TextBox 38"/>
          <p:cNvSpPr txBox="1">
            <a:spLocks noChangeArrowheads="1"/>
          </p:cNvSpPr>
          <p:nvPr/>
        </p:nvSpPr>
        <p:spPr bwMode="auto">
          <a:xfrm>
            <a:off x="6172200" y="347186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i="1"/>
              <a:t>?</a:t>
            </a:r>
          </a:p>
        </p:txBody>
      </p:sp>
      <p:sp>
        <p:nvSpPr>
          <p:cNvPr id="61480" name="TextBox 39"/>
          <p:cNvSpPr txBox="1">
            <a:spLocks noChangeArrowheads="1"/>
          </p:cNvSpPr>
          <p:nvPr/>
        </p:nvSpPr>
        <p:spPr bwMode="auto">
          <a:xfrm>
            <a:off x="5562600" y="347186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i="1"/>
              <a:t>?</a:t>
            </a:r>
          </a:p>
        </p:txBody>
      </p:sp>
    </p:spTree>
    <p:extLst>
      <p:ext uri="{BB962C8B-B14F-4D97-AF65-F5344CB8AC3E}">
        <p14:creationId xmlns:p14="http://schemas.microsoft.com/office/powerpoint/2010/main" val="261736020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
        <p:nvSpPr>
          <p:cNvPr id="62466"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8372" name="Line 4"/>
          <p:cNvSpPr>
            <a:spLocks noChangeShapeType="1"/>
          </p:cNvSpPr>
          <p:nvPr/>
        </p:nvSpPr>
        <p:spPr bwMode="auto">
          <a:xfrm flipH="1">
            <a:off x="1219200" y="3505200"/>
            <a:ext cx="1981200" cy="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58373" name="Line 5"/>
          <p:cNvSpPr>
            <a:spLocks noChangeShapeType="1"/>
          </p:cNvSpPr>
          <p:nvPr/>
        </p:nvSpPr>
        <p:spPr bwMode="auto">
          <a:xfrm flipH="1">
            <a:off x="1219200" y="3200400"/>
            <a:ext cx="1981200" cy="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62470"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5" name="Line 7"/>
          <p:cNvSpPr>
            <a:spLocks noChangeShapeType="1"/>
          </p:cNvSpPr>
          <p:nvPr/>
        </p:nvSpPr>
        <p:spPr bwMode="auto">
          <a:xfrm flipH="1" flipV="1">
            <a:off x="1219200" y="2743200"/>
            <a:ext cx="2082800" cy="26988"/>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58376" name="Line 8"/>
          <p:cNvSpPr>
            <a:spLocks noChangeShapeType="1"/>
          </p:cNvSpPr>
          <p:nvPr/>
        </p:nvSpPr>
        <p:spPr bwMode="auto">
          <a:xfrm flipH="1">
            <a:off x="1219200" y="2514600"/>
            <a:ext cx="2209800" cy="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58377" name="Line 9"/>
          <p:cNvSpPr>
            <a:spLocks noChangeShapeType="1"/>
          </p:cNvSpPr>
          <p:nvPr/>
        </p:nvSpPr>
        <p:spPr bwMode="auto">
          <a:xfrm flipH="1">
            <a:off x="1219200" y="4191000"/>
            <a:ext cx="2209800" cy="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58378" name="Line 10"/>
          <p:cNvSpPr>
            <a:spLocks noChangeShapeType="1"/>
          </p:cNvSpPr>
          <p:nvPr/>
        </p:nvSpPr>
        <p:spPr bwMode="auto">
          <a:xfrm flipH="1">
            <a:off x="1219200" y="3933825"/>
            <a:ext cx="2057400" cy="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62475"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76"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rgbClr val="0000FF"/>
                </a:solidFill>
              </a:rPr>
              <a:t>(All these rays</a:t>
            </a:r>
          </a:p>
          <a:p>
            <a:pPr algn="r" eaLnBrk="1" hangingPunct="1">
              <a:lnSpc>
                <a:spcPct val="85000"/>
              </a:lnSpc>
              <a:spcBef>
                <a:spcPct val="0"/>
              </a:spcBef>
              <a:buClrTx/>
              <a:buSzTx/>
              <a:buFontTx/>
              <a:buNone/>
            </a:pPr>
            <a:r>
              <a:rPr lang="en-US" altLang="en-US" sz="1200" b="1" i="1">
                <a:solidFill>
                  <a:srgbClr val="0000FF"/>
                </a:solidFill>
              </a:rPr>
              <a:t>are from the</a:t>
            </a:r>
          </a:p>
          <a:p>
            <a:pPr algn="r" eaLnBrk="1" hangingPunct="1">
              <a:lnSpc>
                <a:spcPct val="85000"/>
              </a:lnSpc>
              <a:spcBef>
                <a:spcPct val="0"/>
              </a:spcBef>
              <a:buClrTx/>
              <a:buSzTx/>
              <a:buFontTx/>
              <a:buNone/>
            </a:pPr>
            <a:r>
              <a:rPr lang="en-US" altLang="en-US" sz="1200" b="1" i="1">
                <a:solidFill>
                  <a:srgbClr val="0000FF"/>
                </a:solidFill>
              </a:rPr>
              <a:t>same </a:t>
            </a:r>
          </a:p>
          <a:p>
            <a:pPr algn="r" eaLnBrk="1" hangingPunct="1">
              <a:lnSpc>
                <a:spcPct val="85000"/>
              </a:lnSpc>
              <a:spcBef>
                <a:spcPct val="0"/>
              </a:spcBef>
              <a:buClrTx/>
              <a:buSzTx/>
              <a:buFontTx/>
              <a:buNone/>
            </a:pPr>
            <a:endParaRPr lang="en-US" altLang="en-US" sz="1200" b="1" i="1">
              <a:solidFill>
                <a:srgbClr val="0000FF"/>
              </a:solidFill>
            </a:endParaRPr>
          </a:p>
          <a:p>
            <a:pPr algn="r" eaLnBrk="1" hangingPunct="1">
              <a:lnSpc>
                <a:spcPct val="85000"/>
              </a:lnSpc>
              <a:spcBef>
                <a:spcPct val="0"/>
              </a:spcBef>
              <a:buClrTx/>
              <a:buSzTx/>
              <a:buFontTx/>
              <a:buNone/>
            </a:pPr>
            <a:r>
              <a:rPr lang="en-US" altLang="en-US" sz="1200" b="1" i="1">
                <a:solidFill>
                  <a:srgbClr val="0000FF"/>
                </a:solidFill>
              </a:rPr>
              <a:t>point</a:t>
            </a:r>
          </a:p>
          <a:p>
            <a:pPr algn="r" eaLnBrk="1" hangingPunct="1">
              <a:lnSpc>
                <a:spcPct val="85000"/>
              </a:lnSpc>
              <a:spcBef>
                <a:spcPct val="0"/>
              </a:spcBef>
              <a:buClrTx/>
              <a:buSzTx/>
              <a:buFontTx/>
              <a:buNone/>
            </a:pPr>
            <a:r>
              <a:rPr lang="en-US" altLang="en-US" sz="1200" b="1" i="1">
                <a:solidFill>
                  <a:srgbClr val="0000FF"/>
                </a:solidFill>
              </a:rPr>
              <a:t>on the object</a:t>
            </a:r>
          </a:p>
          <a:p>
            <a:pPr algn="r" eaLnBrk="1" hangingPunct="1">
              <a:lnSpc>
                <a:spcPct val="85000"/>
              </a:lnSpc>
              <a:spcBef>
                <a:spcPct val="0"/>
              </a:spcBef>
              <a:buClrTx/>
              <a:buSzTx/>
              <a:buFontTx/>
              <a:buNone/>
            </a:pPr>
            <a:r>
              <a:rPr lang="en-US" altLang="en-US" sz="1200" b="1" i="1">
                <a:solidFill>
                  <a:srgbClr val="0000FF"/>
                </a:solidFill>
              </a:rPr>
              <a:t>at infinity.)</a:t>
            </a:r>
          </a:p>
        </p:txBody>
      </p:sp>
      <p:sp>
        <p:nvSpPr>
          <p:cNvPr id="2" name="Left Brace 1"/>
          <p:cNvSpPr/>
          <p:nvPr/>
        </p:nvSpPr>
        <p:spPr>
          <a:xfrm>
            <a:off x="990600" y="238125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2478"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E1C515E-F036-4032-B946-B03869A64314}" type="slidenum">
              <a:rPr lang="en-US" altLang="en-US" smtClean="0"/>
              <a:pPr/>
              <a:t>81</a:t>
            </a:fld>
            <a:endParaRPr lang="en-US" altLang="en-US"/>
          </a:p>
        </p:txBody>
      </p:sp>
      <p:sp>
        <p:nvSpPr>
          <p:cNvPr id="62479"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385" name="Line 12"/>
          <p:cNvSpPr>
            <a:spLocks noChangeShapeType="1"/>
          </p:cNvSpPr>
          <p:nvPr/>
        </p:nvSpPr>
        <p:spPr bwMode="auto">
          <a:xfrm flipH="1" flipV="1">
            <a:off x="3338513" y="2771775"/>
            <a:ext cx="2757487" cy="581025"/>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58386" name="Line 13"/>
          <p:cNvSpPr>
            <a:spLocks noChangeShapeType="1"/>
          </p:cNvSpPr>
          <p:nvPr/>
        </p:nvSpPr>
        <p:spPr bwMode="auto">
          <a:xfrm flipH="1">
            <a:off x="3276600" y="3352800"/>
            <a:ext cx="2819400" cy="581025"/>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62483" name="Line 15"/>
          <p:cNvSpPr>
            <a:spLocks noChangeShapeType="1"/>
          </p:cNvSpPr>
          <p:nvPr/>
        </p:nvSpPr>
        <p:spPr bwMode="auto">
          <a:xfrm flipH="1">
            <a:off x="3200400" y="3352800"/>
            <a:ext cx="3429000"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8" name="Line 17"/>
          <p:cNvSpPr>
            <a:spLocks noChangeShapeType="1"/>
          </p:cNvSpPr>
          <p:nvPr/>
        </p:nvSpPr>
        <p:spPr bwMode="auto">
          <a:xfrm flipH="1">
            <a:off x="3200400" y="3352800"/>
            <a:ext cx="4038600" cy="15240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58389" name="Line 21"/>
          <p:cNvSpPr>
            <a:spLocks noChangeShapeType="1"/>
          </p:cNvSpPr>
          <p:nvPr/>
        </p:nvSpPr>
        <p:spPr bwMode="auto">
          <a:xfrm flipV="1">
            <a:off x="3443288" y="3352800"/>
            <a:ext cx="1966912" cy="838200"/>
          </a:xfrm>
          <a:prstGeom prst="line">
            <a:avLst/>
          </a:prstGeom>
          <a:noFill/>
          <a:ln w="19050">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58390" name="Line 20"/>
          <p:cNvSpPr>
            <a:spLocks noChangeShapeType="1"/>
          </p:cNvSpPr>
          <p:nvPr/>
        </p:nvSpPr>
        <p:spPr bwMode="auto">
          <a:xfrm>
            <a:off x="3429000" y="2514600"/>
            <a:ext cx="1981200" cy="838200"/>
          </a:xfrm>
          <a:prstGeom prst="line">
            <a:avLst/>
          </a:prstGeom>
          <a:noFill/>
          <a:ln w="19050">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62487" name="Line 14"/>
          <p:cNvSpPr>
            <a:spLocks noChangeShapeType="1"/>
          </p:cNvSpPr>
          <p:nvPr/>
        </p:nvSpPr>
        <p:spPr bwMode="auto">
          <a:xfrm flipH="1" flipV="1">
            <a:off x="3262313" y="3000375"/>
            <a:ext cx="3367087" cy="3524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2" name="Line 16"/>
          <p:cNvSpPr>
            <a:spLocks noChangeShapeType="1"/>
          </p:cNvSpPr>
          <p:nvPr/>
        </p:nvSpPr>
        <p:spPr bwMode="auto">
          <a:xfrm flipH="1" flipV="1">
            <a:off x="3262313" y="3200400"/>
            <a:ext cx="3976687" cy="15240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62489"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91"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62492"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58397" name="TextBox 4"/>
          <p:cNvSpPr txBox="1">
            <a:spLocks noChangeArrowheads="1"/>
          </p:cNvSpPr>
          <p:nvPr/>
        </p:nvSpPr>
        <p:spPr bwMode="auto">
          <a:xfrm>
            <a:off x="347663" y="4810125"/>
            <a:ext cx="8458200" cy="18161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400" i="1" dirty="0">
                <a:solidFill>
                  <a:schemeClr val="bg1">
                    <a:lumMod val="50000"/>
                  </a:schemeClr>
                </a:solidFill>
              </a:rPr>
              <a:t>How much spherical aberration does the average human cornea possess?</a:t>
            </a:r>
          </a:p>
          <a:p>
            <a:pPr>
              <a:defRPr/>
            </a:pPr>
            <a:r>
              <a:rPr lang="en-US" altLang="en-US" sz="1400" b="1" dirty="0">
                <a:solidFill>
                  <a:srgbClr val="0000FF"/>
                </a:solidFill>
              </a:rPr>
              <a:t>About +0.27 </a:t>
            </a:r>
            <a:r>
              <a:rPr lang="en-US" altLang="en-US" sz="1400" b="1" dirty="0">
                <a:solidFill>
                  <a:srgbClr val="0000FF"/>
                </a:solidFill>
                <a:latin typeface="Symbol" panose="05050102010706020507" pitchFamily="18" charset="2"/>
              </a:rPr>
              <a:t>m</a:t>
            </a:r>
            <a:r>
              <a:rPr lang="en-US" altLang="en-US" sz="1400" b="1" dirty="0">
                <a:solidFill>
                  <a:srgbClr val="0000FF"/>
                </a:solidFill>
              </a:rPr>
              <a:t>m </a:t>
            </a:r>
          </a:p>
          <a:p>
            <a:pPr>
              <a:defRPr/>
            </a:pPr>
            <a:endParaRPr lang="en-US" altLang="en-US" sz="1400" dirty="0">
              <a:solidFill>
                <a:srgbClr val="FFC000"/>
              </a:solidFill>
            </a:endParaRPr>
          </a:p>
          <a:p>
            <a:pPr>
              <a:defRPr/>
            </a:pPr>
            <a:r>
              <a:rPr lang="en-US" altLang="en-US" sz="1400" i="1" dirty="0">
                <a:solidFill>
                  <a:srgbClr val="FFC000"/>
                </a:solidFill>
              </a:rPr>
              <a:t>So this means the cornea possesses </a:t>
            </a:r>
            <a:r>
              <a:rPr lang="en-US" altLang="en-US" sz="1400" b="1" i="1" dirty="0">
                <a:solidFill>
                  <a:srgbClr val="FFC000"/>
                </a:solidFill>
              </a:rPr>
              <a:t>positive</a:t>
            </a:r>
            <a:r>
              <a:rPr lang="en-US" altLang="en-US" sz="1400" i="1" dirty="0">
                <a:solidFill>
                  <a:srgbClr val="FFC000"/>
                </a:solidFill>
              </a:rPr>
              <a:t> spherical aberration. But the cornea’s Q factor is negative. What gives?</a:t>
            </a:r>
          </a:p>
          <a:p>
            <a:pPr>
              <a:defRPr/>
            </a:pPr>
            <a:r>
              <a:rPr lang="en-US" altLang="en-US" sz="1400" dirty="0">
                <a:solidFill>
                  <a:srgbClr val="FFC000"/>
                </a:solidFill>
              </a:rPr>
              <a:t>The Q factor measures the relative </a:t>
            </a:r>
            <a:r>
              <a:rPr lang="en-US" altLang="en-US" sz="1400" dirty="0" err="1">
                <a:solidFill>
                  <a:srgbClr val="FFC000"/>
                </a:solidFill>
              </a:rPr>
              <a:t>asphericity</a:t>
            </a:r>
            <a:r>
              <a:rPr lang="en-US" altLang="en-US" sz="1400" dirty="0">
                <a:solidFill>
                  <a:srgbClr val="FFC000"/>
                </a:solidFill>
              </a:rPr>
              <a:t> of the cornea. A negative Q factor simply means the corneal periphery has less power than the central cornea; it does not mean the cornea as a whole doesn’t have spherical aberration!</a:t>
            </a:r>
          </a:p>
        </p:txBody>
      </p:sp>
      <p:sp>
        <p:nvSpPr>
          <p:cNvPr id="62494" name="TextBox 4"/>
          <p:cNvSpPr txBox="1">
            <a:spLocks noChangeArrowheads="1"/>
          </p:cNvSpPr>
          <p:nvPr/>
        </p:nvSpPr>
        <p:spPr bwMode="auto">
          <a:xfrm>
            <a:off x="1096963" y="395288"/>
            <a:ext cx="7696200" cy="16922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300" i="1" dirty="0">
                <a:solidFill>
                  <a:srgbClr val="0000FF"/>
                </a:solidFill>
              </a:rPr>
              <a:t>Why is the unit of spherical aberration </a:t>
            </a:r>
            <a:r>
              <a:rPr lang="en-US" altLang="en-US" sz="1300" dirty="0">
                <a:solidFill>
                  <a:srgbClr val="0000FF"/>
                </a:solidFill>
              </a:rPr>
              <a:t>microns</a:t>
            </a:r>
            <a:r>
              <a:rPr lang="en-US" altLang="en-US" sz="1300" i="1" dirty="0">
                <a:solidFill>
                  <a:srgbClr val="0000FF"/>
                </a:solidFill>
              </a:rPr>
              <a:t>--a unit of distance? What distance is being referred to?</a:t>
            </a:r>
          </a:p>
          <a:p>
            <a:r>
              <a:rPr lang="en-US" altLang="en-US" sz="1300" dirty="0">
                <a:solidFill>
                  <a:srgbClr val="0000FF"/>
                </a:solidFill>
              </a:rPr>
              <a:t>It refers to the distance between the location where central rays form a focal point and where the peripheral rays form a focal point</a:t>
            </a:r>
          </a:p>
          <a:p>
            <a:endParaRPr lang="en-US" altLang="en-US" sz="1300" dirty="0">
              <a:solidFill>
                <a:srgbClr val="0000FF"/>
              </a:solidFill>
            </a:endParaRPr>
          </a:p>
          <a:p>
            <a:r>
              <a:rPr lang="en-US" altLang="en-US" sz="1300" i="1" dirty="0">
                <a:solidFill>
                  <a:srgbClr val="0000FF"/>
                </a:solidFill>
              </a:rPr>
              <a:t>But as can be seen in the figure, the location of the focal point for rays passing through the corneal periphery is a function of ‘how peripheral’ those rays are. Given this, how can one measure spherical aberration?</a:t>
            </a:r>
          </a:p>
          <a:p>
            <a:r>
              <a:rPr lang="en-US" altLang="en-US" sz="1300" dirty="0">
                <a:solidFill>
                  <a:srgbClr val="0000FF"/>
                </a:solidFill>
              </a:rPr>
              <a:t>By convention, rays passing through the cornea 6 mm from the optical axis are used</a:t>
            </a:r>
          </a:p>
        </p:txBody>
      </p:sp>
      <p:cxnSp>
        <p:nvCxnSpPr>
          <p:cNvPr id="35" name="Straight Connector 34"/>
          <p:cNvCxnSpPr/>
          <p:nvPr/>
        </p:nvCxnSpPr>
        <p:spPr>
          <a:xfrm>
            <a:off x="7010400" y="2819400"/>
            <a:ext cx="0" cy="762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62496" name="TextBox 11"/>
          <p:cNvSpPr txBox="1">
            <a:spLocks noChangeArrowheads="1"/>
          </p:cNvSpPr>
          <p:nvPr/>
        </p:nvSpPr>
        <p:spPr bwMode="auto">
          <a:xfrm>
            <a:off x="5564188" y="3638550"/>
            <a:ext cx="8461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a:solidFill>
                  <a:srgbClr val="FF0000"/>
                </a:solidFill>
              </a:rPr>
              <a:t>0.27 </a:t>
            </a:r>
            <a:r>
              <a:rPr lang="en-US" altLang="en-US" sz="1400" b="1">
                <a:solidFill>
                  <a:srgbClr val="FF0000"/>
                </a:solidFill>
                <a:latin typeface="Symbol" panose="05050102010706020507" pitchFamily="18" charset="2"/>
              </a:rPr>
              <a:t>m</a:t>
            </a:r>
            <a:r>
              <a:rPr lang="en-US" altLang="en-US" sz="1400" b="1">
                <a:solidFill>
                  <a:srgbClr val="FF0000"/>
                </a:solidFill>
              </a:rPr>
              <a:t>m</a:t>
            </a:r>
          </a:p>
        </p:txBody>
      </p:sp>
      <p:cxnSp>
        <p:nvCxnSpPr>
          <p:cNvPr id="15" name="Straight Arrow Connector 14"/>
          <p:cNvCxnSpPr/>
          <p:nvPr/>
        </p:nvCxnSpPr>
        <p:spPr>
          <a:xfrm flipV="1">
            <a:off x="3365500" y="3000375"/>
            <a:ext cx="0" cy="40005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498" name="TextBox 17"/>
          <p:cNvSpPr txBox="1">
            <a:spLocks noChangeArrowheads="1"/>
          </p:cNvSpPr>
          <p:nvPr/>
        </p:nvSpPr>
        <p:spPr bwMode="auto">
          <a:xfrm>
            <a:off x="3455988" y="3044825"/>
            <a:ext cx="6540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a:solidFill>
                  <a:srgbClr val="FF0000"/>
                </a:solidFill>
              </a:rPr>
              <a:t>3 mm</a:t>
            </a:r>
          </a:p>
        </p:txBody>
      </p:sp>
      <p:cxnSp>
        <p:nvCxnSpPr>
          <p:cNvPr id="55" name="Straight Arrow Connector 54"/>
          <p:cNvCxnSpPr/>
          <p:nvPr/>
        </p:nvCxnSpPr>
        <p:spPr>
          <a:xfrm flipV="1">
            <a:off x="3370263" y="3333750"/>
            <a:ext cx="0" cy="40005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500" name="TextBox 55"/>
          <p:cNvSpPr txBox="1">
            <a:spLocks noChangeArrowheads="1"/>
          </p:cNvSpPr>
          <p:nvPr/>
        </p:nvSpPr>
        <p:spPr bwMode="auto">
          <a:xfrm>
            <a:off x="3460750" y="3378200"/>
            <a:ext cx="6540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a:solidFill>
                  <a:srgbClr val="FF0000"/>
                </a:solidFill>
              </a:rPr>
              <a:t>3 mm</a:t>
            </a:r>
          </a:p>
        </p:txBody>
      </p:sp>
      <p:cxnSp>
        <p:nvCxnSpPr>
          <p:cNvPr id="57" name="Straight Connector 56"/>
          <p:cNvCxnSpPr/>
          <p:nvPr/>
        </p:nvCxnSpPr>
        <p:spPr>
          <a:xfrm>
            <a:off x="6629400" y="2819400"/>
            <a:ext cx="0" cy="762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6629400" y="3276600"/>
            <a:ext cx="381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Freeform 22"/>
          <p:cNvSpPr/>
          <p:nvPr/>
        </p:nvSpPr>
        <p:spPr>
          <a:xfrm rot="21399263">
            <a:off x="6426200" y="3549650"/>
            <a:ext cx="396875" cy="328613"/>
          </a:xfrm>
          <a:custGeom>
            <a:avLst/>
            <a:gdLst>
              <a:gd name="connsiteX0" fmla="*/ 0 w 396532"/>
              <a:gd name="connsiteY0" fmla="*/ 300251 h 329142"/>
              <a:gd name="connsiteX1" fmla="*/ 341194 w 396532"/>
              <a:gd name="connsiteY1" fmla="*/ 300251 h 329142"/>
              <a:gd name="connsiteX2" fmla="*/ 395785 w 396532"/>
              <a:gd name="connsiteY2" fmla="*/ 0 h 329142"/>
              <a:gd name="connsiteX3" fmla="*/ 395785 w 396532"/>
              <a:gd name="connsiteY3" fmla="*/ 0 h 329142"/>
              <a:gd name="connsiteX4" fmla="*/ 395785 w 396532"/>
              <a:gd name="connsiteY4" fmla="*/ 0 h 3291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6532" h="329142">
                <a:moveTo>
                  <a:pt x="0" y="300251"/>
                </a:moveTo>
                <a:cubicBezTo>
                  <a:pt x="137615" y="325272"/>
                  <a:pt x="275230" y="350293"/>
                  <a:pt x="341194" y="300251"/>
                </a:cubicBezTo>
                <a:cubicBezTo>
                  <a:pt x="407158" y="250209"/>
                  <a:pt x="395785" y="0"/>
                  <a:pt x="395785" y="0"/>
                </a:cubicBezTo>
                <a:lnTo>
                  <a:pt x="395785" y="0"/>
                </a:lnTo>
                <a:lnTo>
                  <a:pt x="395785" y="0"/>
                </a:ln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504" name="TextBox 23"/>
          <p:cNvSpPr txBox="1">
            <a:spLocks noChangeArrowheads="1"/>
          </p:cNvSpPr>
          <p:nvPr/>
        </p:nvSpPr>
        <p:spPr bwMode="auto">
          <a:xfrm>
            <a:off x="4086225" y="4100513"/>
            <a:ext cx="240188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t>(Drawing not to scale, obviously)</a:t>
            </a:r>
          </a:p>
        </p:txBody>
      </p:sp>
    </p:spTree>
    <p:extLst>
      <p:ext uri="{BB962C8B-B14F-4D97-AF65-F5344CB8AC3E}">
        <p14:creationId xmlns:p14="http://schemas.microsoft.com/office/powerpoint/2010/main" val="134410722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3492"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493"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494"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495"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496"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497"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498"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499"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00"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rgbClr val="0000FF"/>
                </a:solidFill>
              </a:rPr>
              <a:t>(All these rays</a:t>
            </a:r>
          </a:p>
          <a:p>
            <a:pPr algn="r" eaLnBrk="1" hangingPunct="1">
              <a:lnSpc>
                <a:spcPct val="85000"/>
              </a:lnSpc>
              <a:spcBef>
                <a:spcPct val="0"/>
              </a:spcBef>
              <a:buClrTx/>
              <a:buSzTx/>
              <a:buFontTx/>
              <a:buNone/>
            </a:pPr>
            <a:r>
              <a:rPr lang="en-US" altLang="en-US" sz="1200" b="1" i="1">
                <a:solidFill>
                  <a:srgbClr val="0000FF"/>
                </a:solidFill>
              </a:rPr>
              <a:t>are from the</a:t>
            </a:r>
          </a:p>
          <a:p>
            <a:pPr algn="r" eaLnBrk="1" hangingPunct="1">
              <a:lnSpc>
                <a:spcPct val="85000"/>
              </a:lnSpc>
              <a:spcBef>
                <a:spcPct val="0"/>
              </a:spcBef>
              <a:buClrTx/>
              <a:buSzTx/>
              <a:buFontTx/>
              <a:buNone/>
            </a:pPr>
            <a:r>
              <a:rPr lang="en-US" altLang="en-US" sz="1200" b="1" i="1">
                <a:solidFill>
                  <a:srgbClr val="0000FF"/>
                </a:solidFill>
              </a:rPr>
              <a:t>same </a:t>
            </a:r>
          </a:p>
          <a:p>
            <a:pPr algn="r" eaLnBrk="1" hangingPunct="1">
              <a:lnSpc>
                <a:spcPct val="85000"/>
              </a:lnSpc>
              <a:spcBef>
                <a:spcPct val="0"/>
              </a:spcBef>
              <a:buClrTx/>
              <a:buSzTx/>
              <a:buFontTx/>
              <a:buNone/>
            </a:pPr>
            <a:endParaRPr lang="en-US" altLang="en-US" sz="1200" b="1" i="1">
              <a:solidFill>
                <a:srgbClr val="0000FF"/>
              </a:solidFill>
            </a:endParaRPr>
          </a:p>
          <a:p>
            <a:pPr algn="r" eaLnBrk="1" hangingPunct="1">
              <a:lnSpc>
                <a:spcPct val="85000"/>
              </a:lnSpc>
              <a:spcBef>
                <a:spcPct val="0"/>
              </a:spcBef>
              <a:buClrTx/>
              <a:buSzTx/>
              <a:buFontTx/>
              <a:buNone/>
            </a:pPr>
            <a:r>
              <a:rPr lang="en-US" altLang="en-US" sz="1200" b="1" i="1">
                <a:solidFill>
                  <a:srgbClr val="0000FF"/>
                </a:solidFill>
              </a:rPr>
              <a:t>point</a:t>
            </a:r>
          </a:p>
          <a:p>
            <a:pPr algn="r" eaLnBrk="1" hangingPunct="1">
              <a:lnSpc>
                <a:spcPct val="85000"/>
              </a:lnSpc>
              <a:spcBef>
                <a:spcPct val="0"/>
              </a:spcBef>
              <a:buClrTx/>
              <a:buSzTx/>
              <a:buFontTx/>
              <a:buNone/>
            </a:pPr>
            <a:r>
              <a:rPr lang="en-US" altLang="en-US" sz="1200" b="1" i="1">
                <a:solidFill>
                  <a:srgbClr val="0000FF"/>
                </a:solidFill>
              </a:rPr>
              <a:t>on the object</a:t>
            </a:r>
          </a:p>
          <a:p>
            <a:pPr algn="r" eaLnBrk="1" hangingPunct="1">
              <a:lnSpc>
                <a:spcPct val="85000"/>
              </a:lnSpc>
              <a:spcBef>
                <a:spcPct val="0"/>
              </a:spcBef>
              <a:buClrTx/>
              <a:buSzTx/>
              <a:buFontTx/>
              <a:buNone/>
            </a:pPr>
            <a:r>
              <a:rPr lang="en-US" altLang="en-US" sz="1200" b="1" i="1">
                <a:solidFill>
                  <a:srgbClr val="0000FF"/>
                </a:solidFill>
              </a:rPr>
              <a:t>at infinity.)</a:t>
            </a:r>
          </a:p>
        </p:txBody>
      </p:sp>
      <p:sp>
        <p:nvSpPr>
          <p:cNvPr id="2" name="Left Brace 1"/>
          <p:cNvSpPr/>
          <p:nvPr/>
        </p:nvSpPr>
        <p:spPr>
          <a:xfrm>
            <a:off x="990600" y="238125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3502"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1EDDC2D-C74D-46D9-AD16-0D4C93833EAB}" type="slidenum">
              <a:rPr lang="en-US" altLang="en-US" smtClean="0"/>
              <a:pPr/>
              <a:t>82</a:t>
            </a:fld>
            <a:endParaRPr lang="en-US" altLang="en-US"/>
          </a:p>
        </p:txBody>
      </p:sp>
      <p:sp>
        <p:nvSpPr>
          <p:cNvPr id="63503"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3505" name="Line 12"/>
          <p:cNvSpPr>
            <a:spLocks noChangeShapeType="1"/>
          </p:cNvSpPr>
          <p:nvPr/>
        </p:nvSpPr>
        <p:spPr bwMode="auto">
          <a:xfrm flipH="1" flipV="1">
            <a:off x="3338513" y="2771775"/>
            <a:ext cx="2757487"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06" name="Line 13"/>
          <p:cNvSpPr>
            <a:spLocks noChangeShapeType="1"/>
          </p:cNvSpPr>
          <p:nvPr/>
        </p:nvSpPr>
        <p:spPr bwMode="auto">
          <a:xfrm flipH="1">
            <a:off x="3276600" y="3352800"/>
            <a:ext cx="2819400"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07" name="Line 15"/>
          <p:cNvSpPr>
            <a:spLocks noChangeShapeType="1"/>
          </p:cNvSpPr>
          <p:nvPr/>
        </p:nvSpPr>
        <p:spPr bwMode="auto">
          <a:xfrm flipH="1">
            <a:off x="3200400" y="3352800"/>
            <a:ext cx="3429000"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08"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09" name="Line 21"/>
          <p:cNvSpPr>
            <a:spLocks noChangeShapeType="1"/>
          </p:cNvSpPr>
          <p:nvPr/>
        </p:nvSpPr>
        <p:spPr bwMode="auto">
          <a:xfrm flipV="1">
            <a:off x="3443288" y="3352800"/>
            <a:ext cx="1966912"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0" name="Line 20"/>
          <p:cNvSpPr>
            <a:spLocks noChangeShapeType="1"/>
          </p:cNvSpPr>
          <p:nvPr/>
        </p:nvSpPr>
        <p:spPr bwMode="auto">
          <a:xfrm>
            <a:off x="3429000" y="2514600"/>
            <a:ext cx="1981200"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1" name="Line 14"/>
          <p:cNvSpPr>
            <a:spLocks noChangeShapeType="1"/>
          </p:cNvSpPr>
          <p:nvPr/>
        </p:nvSpPr>
        <p:spPr bwMode="auto">
          <a:xfrm flipH="1" flipV="1">
            <a:off x="3262313" y="3000375"/>
            <a:ext cx="3367087" cy="3524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2"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3"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5"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63516"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63517" name="TextBox 4"/>
          <p:cNvSpPr txBox="1">
            <a:spLocks noChangeArrowheads="1"/>
          </p:cNvSpPr>
          <p:nvPr/>
        </p:nvSpPr>
        <p:spPr bwMode="auto">
          <a:xfrm>
            <a:off x="347663" y="4810125"/>
            <a:ext cx="8458200" cy="18161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i="1">
                <a:solidFill>
                  <a:srgbClr val="0000FF"/>
                </a:solidFill>
              </a:rPr>
              <a:t>How much spherical aberration does the average human cornea possess?</a:t>
            </a:r>
          </a:p>
          <a:p>
            <a:r>
              <a:rPr lang="en-US" altLang="en-US" sz="1400">
                <a:solidFill>
                  <a:srgbClr val="0000FF"/>
                </a:solidFill>
              </a:rPr>
              <a:t>About +0.27 </a:t>
            </a:r>
            <a:r>
              <a:rPr lang="en-US" altLang="en-US" sz="1400">
                <a:solidFill>
                  <a:srgbClr val="0000FF"/>
                </a:solidFill>
                <a:latin typeface="Symbol" panose="05050102010706020507" pitchFamily="18" charset="2"/>
              </a:rPr>
              <a:t>m</a:t>
            </a:r>
            <a:r>
              <a:rPr lang="en-US" altLang="en-US" sz="1400">
                <a:solidFill>
                  <a:srgbClr val="0000FF"/>
                </a:solidFill>
              </a:rPr>
              <a:t>m </a:t>
            </a:r>
          </a:p>
          <a:p>
            <a:endParaRPr lang="en-US" altLang="en-US" sz="1400">
              <a:solidFill>
                <a:srgbClr val="0000FF"/>
              </a:solidFill>
            </a:endParaRPr>
          </a:p>
          <a:p>
            <a:r>
              <a:rPr lang="en-US" altLang="en-US" sz="1400" i="1">
                <a:solidFill>
                  <a:srgbClr val="0000FF"/>
                </a:solidFill>
              </a:rPr>
              <a:t>So this means the cornea possesses </a:t>
            </a:r>
            <a:r>
              <a:rPr lang="en-US" altLang="en-US" sz="1400" b="1" i="1">
                <a:solidFill>
                  <a:srgbClr val="0000FF"/>
                </a:solidFill>
              </a:rPr>
              <a:t>positive</a:t>
            </a:r>
            <a:r>
              <a:rPr lang="en-US" altLang="en-US" sz="1400" i="1">
                <a:solidFill>
                  <a:srgbClr val="0000FF"/>
                </a:solidFill>
              </a:rPr>
              <a:t> spherical aberration. But the cornea’s Q factor is negative. What gives?</a:t>
            </a:r>
            <a:endParaRPr lang="en-US" altLang="en-US" sz="1400" i="1">
              <a:solidFill>
                <a:srgbClr val="FFC000"/>
              </a:solidFill>
            </a:endParaRPr>
          </a:p>
          <a:p>
            <a:r>
              <a:rPr lang="en-US" altLang="en-US" sz="1400">
                <a:solidFill>
                  <a:srgbClr val="FFC000"/>
                </a:solidFill>
              </a:rPr>
              <a:t>The Q factor measures the relative asphericity of the cornea. A negative Q factor simply means the corneal periphery has less power than the central cornea; it does not mean the cornea as a whole doesn’t have spherical aberration!</a:t>
            </a:r>
          </a:p>
        </p:txBody>
      </p:sp>
      <p:sp>
        <p:nvSpPr>
          <p:cNvPr id="30"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Tree>
    <p:extLst>
      <p:ext uri="{BB962C8B-B14F-4D97-AF65-F5344CB8AC3E}">
        <p14:creationId xmlns:p14="http://schemas.microsoft.com/office/powerpoint/2010/main" val="13689311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516"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17"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18"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19"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20"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21"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22"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23"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24"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rgbClr val="0000FF"/>
                </a:solidFill>
              </a:rPr>
              <a:t>(All these rays</a:t>
            </a:r>
          </a:p>
          <a:p>
            <a:pPr algn="r" eaLnBrk="1" hangingPunct="1">
              <a:lnSpc>
                <a:spcPct val="85000"/>
              </a:lnSpc>
              <a:spcBef>
                <a:spcPct val="0"/>
              </a:spcBef>
              <a:buClrTx/>
              <a:buSzTx/>
              <a:buFontTx/>
              <a:buNone/>
            </a:pPr>
            <a:r>
              <a:rPr lang="en-US" altLang="en-US" sz="1200" b="1" i="1">
                <a:solidFill>
                  <a:srgbClr val="0000FF"/>
                </a:solidFill>
              </a:rPr>
              <a:t>are from the</a:t>
            </a:r>
          </a:p>
          <a:p>
            <a:pPr algn="r" eaLnBrk="1" hangingPunct="1">
              <a:lnSpc>
                <a:spcPct val="85000"/>
              </a:lnSpc>
              <a:spcBef>
                <a:spcPct val="0"/>
              </a:spcBef>
              <a:buClrTx/>
              <a:buSzTx/>
              <a:buFontTx/>
              <a:buNone/>
            </a:pPr>
            <a:r>
              <a:rPr lang="en-US" altLang="en-US" sz="1200" b="1" i="1">
                <a:solidFill>
                  <a:srgbClr val="0000FF"/>
                </a:solidFill>
              </a:rPr>
              <a:t>same </a:t>
            </a:r>
          </a:p>
          <a:p>
            <a:pPr algn="r" eaLnBrk="1" hangingPunct="1">
              <a:lnSpc>
                <a:spcPct val="85000"/>
              </a:lnSpc>
              <a:spcBef>
                <a:spcPct val="0"/>
              </a:spcBef>
              <a:buClrTx/>
              <a:buSzTx/>
              <a:buFontTx/>
              <a:buNone/>
            </a:pPr>
            <a:endParaRPr lang="en-US" altLang="en-US" sz="1200" b="1" i="1">
              <a:solidFill>
                <a:srgbClr val="0000FF"/>
              </a:solidFill>
            </a:endParaRPr>
          </a:p>
          <a:p>
            <a:pPr algn="r" eaLnBrk="1" hangingPunct="1">
              <a:lnSpc>
                <a:spcPct val="85000"/>
              </a:lnSpc>
              <a:spcBef>
                <a:spcPct val="0"/>
              </a:spcBef>
              <a:buClrTx/>
              <a:buSzTx/>
              <a:buFontTx/>
              <a:buNone/>
            </a:pPr>
            <a:r>
              <a:rPr lang="en-US" altLang="en-US" sz="1200" b="1" i="1">
                <a:solidFill>
                  <a:srgbClr val="0000FF"/>
                </a:solidFill>
              </a:rPr>
              <a:t>point</a:t>
            </a:r>
          </a:p>
          <a:p>
            <a:pPr algn="r" eaLnBrk="1" hangingPunct="1">
              <a:lnSpc>
                <a:spcPct val="85000"/>
              </a:lnSpc>
              <a:spcBef>
                <a:spcPct val="0"/>
              </a:spcBef>
              <a:buClrTx/>
              <a:buSzTx/>
              <a:buFontTx/>
              <a:buNone/>
            </a:pPr>
            <a:r>
              <a:rPr lang="en-US" altLang="en-US" sz="1200" b="1" i="1">
                <a:solidFill>
                  <a:srgbClr val="0000FF"/>
                </a:solidFill>
              </a:rPr>
              <a:t>on the object</a:t>
            </a:r>
          </a:p>
          <a:p>
            <a:pPr algn="r" eaLnBrk="1" hangingPunct="1">
              <a:lnSpc>
                <a:spcPct val="85000"/>
              </a:lnSpc>
              <a:spcBef>
                <a:spcPct val="0"/>
              </a:spcBef>
              <a:buClrTx/>
              <a:buSzTx/>
              <a:buFontTx/>
              <a:buNone/>
            </a:pPr>
            <a:r>
              <a:rPr lang="en-US" altLang="en-US" sz="1200" b="1" i="1">
                <a:solidFill>
                  <a:srgbClr val="0000FF"/>
                </a:solidFill>
              </a:rPr>
              <a:t>at infinity.)</a:t>
            </a:r>
          </a:p>
        </p:txBody>
      </p:sp>
      <p:sp>
        <p:nvSpPr>
          <p:cNvPr id="2" name="Left Brace 1"/>
          <p:cNvSpPr/>
          <p:nvPr/>
        </p:nvSpPr>
        <p:spPr>
          <a:xfrm>
            <a:off x="990600" y="238125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4526"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10E0645-CB4E-4C9F-B579-8A89716BFA0D}" type="slidenum">
              <a:rPr lang="en-US" altLang="en-US" smtClean="0"/>
              <a:pPr/>
              <a:t>83</a:t>
            </a:fld>
            <a:endParaRPr lang="en-US" altLang="en-US"/>
          </a:p>
        </p:txBody>
      </p:sp>
      <p:sp>
        <p:nvSpPr>
          <p:cNvPr id="64527"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529" name="Line 12"/>
          <p:cNvSpPr>
            <a:spLocks noChangeShapeType="1"/>
          </p:cNvSpPr>
          <p:nvPr/>
        </p:nvSpPr>
        <p:spPr bwMode="auto">
          <a:xfrm flipH="1" flipV="1">
            <a:off x="3338513" y="2771775"/>
            <a:ext cx="2757487"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0" name="Line 13"/>
          <p:cNvSpPr>
            <a:spLocks noChangeShapeType="1"/>
          </p:cNvSpPr>
          <p:nvPr/>
        </p:nvSpPr>
        <p:spPr bwMode="auto">
          <a:xfrm flipH="1">
            <a:off x="3276600" y="3352800"/>
            <a:ext cx="2819400"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1" name="Line 15"/>
          <p:cNvSpPr>
            <a:spLocks noChangeShapeType="1"/>
          </p:cNvSpPr>
          <p:nvPr/>
        </p:nvSpPr>
        <p:spPr bwMode="auto">
          <a:xfrm flipH="1">
            <a:off x="3200400" y="3352800"/>
            <a:ext cx="3429000"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2"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3" name="Line 21"/>
          <p:cNvSpPr>
            <a:spLocks noChangeShapeType="1"/>
          </p:cNvSpPr>
          <p:nvPr/>
        </p:nvSpPr>
        <p:spPr bwMode="auto">
          <a:xfrm flipV="1">
            <a:off x="3443288" y="3352800"/>
            <a:ext cx="1966912"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4" name="Line 20"/>
          <p:cNvSpPr>
            <a:spLocks noChangeShapeType="1"/>
          </p:cNvSpPr>
          <p:nvPr/>
        </p:nvSpPr>
        <p:spPr bwMode="auto">
          <a:xfrm>
            <a:off x="3429000" y="2514600"/>
            <a:ext cx="1981200"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5" name="Line 14"/>
          <p:cNvSpPr>
            <a:spLocks noChangeShapeType="1"/>
          </p:cNvSpPr>
          <p:nvPr/>
        </p:nvSpPr>
        <p:spPr bwMode="auto">
          <a:xfrm flipH="1" flipV="1">
            <a:off x="3262313" y="3000375"/>
            <a:ext cx="3367087" cy="3524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6"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7"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9"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64540"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64541" name="TextBox 4"/>
          <p:cNvSpPr txBox="1">
            <a:spLocks noChangeArrowheads="1"/>
          </p:cNvSpPr>
          <p:nvPr/>
        </p:nvSpPr>
        <p:spPr bwMode="auto">
          <a:xfrm>
            <a:off x="347663" y="4810125"/>
            <a:ext cx="8458200" cy="18161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i="1">
                <a:solidFill>
                  <a:srgbClr val="0000FF"/>
                </a:solidFill>
              </a:rPr>
              <a:t>How much spherical aberration does the average human cornea possess?</a:t>
            </a:r>
          </a:p>
          <a:p>
            <a:r>
              <a:rPr lang="en-US" altLang="en-US" sz="1400">
                <a:solidFill>
                  <a:srgbClr val="0000FF"/>
                </a:solidFill>
              </a:rPr>
              <a:t>About +0.27 </a:t>
            </a:r>
            <a:r>
              <a:rPr lang="en-US" altLang="en-US" sz="1400">
                <a:solidFill>
                  <a:srgbClr val="0000FF"/>
                </a:solidFill>
                <a:latin typeface="Symbol" panose="05050102010706020507" pitchFamily="18" charset="2"/>
              </a:rPr>
              <a:t>m</a:t>
            </a:r>
            <a:r>
              <a:rPr lang="en-US" altLang="en-US" sz="1400">
                <a:solidFill>
                  <a:srgbClr val="0000FF"/>
                </a:solidFill>
              </a:rPr>
              <a:t>m</a:t>
            </a:r>
          </a:p>
          <a:p>
            <a:endParaRPr lang="en-US" altLang="en-US" sz="1400">
              <a:solidFill>
                <a:srgbClr val="0000FF"/>
              </a:solidFill>
            </a:endParaRPr>
          </a:p>
          <a:p>
            <a:r>
              <a:rPr lang="en-US" altLang="en-US" sz="1400" i="1">
                <a:solidFill>
                  <a:srgbClr val="0000FF"/>
                </a:solidFill>
              </a:rPr>
              <a:t>So this means the cornea possesses </a:t>
            </a:r>
            <a:r>
              <a:rPr lang="en-US" altLang="en-US" sz="1400" b="1" i="1">
                <a:solidFill>
                  <a:srgbClr val="0000FF"/>
                </a:solidFill>
              </a:rPr>
              <a:t>positive</a:t>
            </a:r>
            <a:r>
              <a:rPr lang="en-US" altLang="en-US" sz="1400" i="1">
                <a:solidFill>
                  <a:srgbClr val="0000FF"/>
                </a:solidFill>
              </a:rPr>
              <a:t> spherical aberration. But the cornea’s Q factor is negative. What gives?</a:t>
            </a:r>
          </a:p>
          <a:p>
            <a:r>
              <a:rPr lang="en-US" altLang="en-US" sz="1400">
                <a:solidFill>
                  <a:srgbClr val="0000FF"/>
                </a:solidFill>
              </a:rPr>
              <a:t>The Q factor measures the </a:t>
            </a:r>
            <a:r>
              <a:rPr lang="en-US" altLang="en-US" sz="1400" i="1">
                <a:solidFill>
                  <a:srgbClr val="0000FF"/>
                </a:solidFill>
              </a:rPr>
              <a:t>relative</a:t>
            </a:r>
            <a:r>
              <a:rPr lang="en-US" altLang="en-US" sz="1400">
                <a:solidFill>
                  <a:srgbClr val="0000FF"/>
                </a:solidFill>
              </a:rPr>
              <a:t> asphericity of the cornea. A negative Q factor simply means the corneal periphery has less power than the central cornea; it does not mean the cornea as a whole doesn’t have spherical aberration!</a:t>
            </a:r>
          </a:p>
        </p:txBody>
      </p:sp>
      <p:sp>
        <p:nvSpPr>
          <p:cNvPr id="30" name="Rectangle 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dirty="0">
                <a:solidFill>
                  <a:schemeClr val="tx2"/>
                </a:solidFill>
              </a:rPr>
              <a:t>Aberrations: </a:t>
            </a:r>
            <a:r>
              <a:rPr lang="en-US" altLang="en-US" sz="3900" b="1" i="1" dirty="0">
                <a:solidFill>
                  <a:schemeClr val="tx2"/>
                </a:solidFill>
              </a:rPr>
              <a:t>Spherical</a:t>
            </a:r>
          </a:p>
        </p:txBody>
      </p:sp>
    </p:spTree>
    <p:extLst>
      <p:ext uri="{BB962C8B-B14F-4D97-AF65-F5344CB8AC3E}">
        <p14:creationId xmlns:p14="http://schemas.microsoft.com/office/powerpoint/2010/main" val="63199551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5540"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41"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42"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43"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44"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45"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46"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47"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48"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rgbClr val="0000FF"/>
                </a:solidFill>
              </a:rPr>
              <a:t>(All these rays</a:t>
            </a:r>
          </a:p>
          <a:p>
            <a:pPr algn="r" eaLnBrk="1" hangingPunct="1">
              <a:lnSpc>
                <a:spcPct val="85000"/>
              </a:lnSpc>
              <a:spcBef>
                <a:spcPct val="0"/>
              </a:spcBef>
              <a:buClrTx/>
              <a:buSzTx/>
              <a:buFontTx/>
              <a:buNone/>
            </a:pPr>
            <a:r>
              <a:rPr lang="en-US" altLang="en-US" sz="1200" b="1" i="1">
                <a:solidFill>
                  <a:srgbClr val="0000FF"/>
                </a:solidFill>
              </a:rPr>
              <a:t>are from the</a:t>
            </a:r>
          </a:p>
          <a:p>
            <a:pPr algn="r" eaLnBrk="1" hangingPunct="1">
              <a:lnSpc>
                <a:spcPct val="85000"/>
              </a:lnSpc>
              <a:spcBef>
                <a:spcPct val="0"/>
              </a:spcBef>
              <a:buClrTx/>
              <a:buSzTx/>
              <a:buFontTx/>
              <a:buNone/>
            </a:pPr>
            <a:r>
              <a:rPr lang="en-US" altLang="en-US" sz="1200" b="1" i="1">
                <a:solidFill>
                  <a:srgbClr val="0000FF"/>
                </a:solidFill>
              </a:rPr>
              <a:t>same </a:t>
            </a:r>
          </a:p>
          <a:p>
            <a:pPr algn="r" eaLnBrk="1" hangingPunct="1">
              <a:lnSpc>
                <a:spcPct val="85000"/>
              </a:lnSpc>
              <a:spcBef>
                <a:spcPct val="0"/>
              </a:spcBef>
              <a:buClrTx/>
              <a:buSzTx/>
              <a:buFontTx/>
              <a:buNone/>
            </a:pPr>
            <a:endParaRPr lang="en-US" altLang="en-US" sz="1200" b="1" i="1">
              <a:solidFill>
                <a:srgbClr val="0000FF"/>
              </a:solidFill>
            </a:endParaRPr>
          </a:p>
          <a:p>
            <a:pPr algn="r" eaLnBrk="1" hangingPunct="1">
              <a:lnSpc>
                <a:spcPct val="85000"/>
              </a:lnSpc>
              <a:spcBef>
                <a:spcPct val="0"/>
              </a:spcBef>
              <a:buClrTx/>
              <a:buSzTx/>
              <a:buFontTx/>
              <a:buNone/>
            </a:pPr>
            <a:r>
              <a:rPr lang="en-US" altLang="en-US" sz="1200" b="1" i="1">
                <a:solidFill>
                  <a:srgbClr val="0000FF"/>
                </a:solidFill>
              </a:rPr>
              <a:t>point</a:t>
            </a:r>
          </a:p>
          <a:p>
            <a:pPr algn="r" eaLnBrk="1" hangingPunct="1">
              <a:lnSpc>
                <a:spcPct val="85000"/>
              </a:lnSpc>
              <a:spcBef>
                <a:spcPct val="0"/>
              </a:spcBef>
              <a:buClrTx/>
              <a:buSzTx/>
              <a:buFontTx/>
              <a:buNone/>
            </a:pPr>
            <a:r>
              <a:rPr lang="en-US" altLang="en-US" sz="1200" b="1" i="1">
                <a:solidFill>
                  <a:srgbClr val="0000FF"/>
                </a:solidFill>
              </a:rPr>
              <a:t>on the object</a:t>
            </a:r>
          </a:p>
          <a:p>
            <a:pPr algn="r" eaLnBrk="1" hangingPunct="1">
              <a:lnSpc>
                <a:spcPct val="85000"/>
              </a:lnSpc>
              <a:spcBef>
                <a:spcPct val="0"/>
              </a:spcBef>
              <a:buClrTx/>
              <a:buSzTx/>
              <a:buFontTx/>
              <a:buNone/>
            </a:pPr>
            <a:r>
              <a:rPr lang="en-US" altLang="en-US" sz="1200" b="1" i="1">
                <a:solidFill>
                  <a:srgbClr val="0000FF"/>
                </a:solidFill>
              </a:rPr>
              <a:t>at infinity.)</a:t>
            </a:r>
          </a:p>
        </p:txBody>
      </p:sp>
      <p:sp>
        <p:nvSpPr>
          <p:cNvPr id="2" name="Left Brace 1"/>
          <p:cNvSpPr/>
          <p:nvPr/>
        </p:nvSpPr>
        <p:spPr>
          <a:xfrm>
            <a:off x="990600" y="238125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5550"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F3E866-BD66-4920-B30D-0E0F80760432}" type="slidenum">
              <a:rPr lang="en-US" altLang="en-US" smtClean="0"/>
              <a:pPr/>
              <a:t>84</a:t>
            </a:fld>
            <a:endParaRPr lang="en-US" altLang="en-US"/>
          </a:p>
        </p:txBody>
      </p:sp>
      <p:sp>
        <p:nvSpPr>
          <p:cNvPr id="65551"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5553" name="Line 12"/>
          <p:cNvSpPr>
            <a:spLocks noChangeShapeType="1"/>
          </p:cNvSpPr>
          <p:nvPr/>
        </p:nvSpPr>
        <p:spPr bwMode="auto">
          <a:xfrm flipH="1" flipV="1">
            <a:off x="3338513" y="2771775"/>
            <a:ext cx="2757487"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54" name="Line 13"/>
          <p:cNvSpPr>
            <a:spLocks noChangeShapeType="1"/>
          </p:cNvSpPr>
          <p:nvPr/>
        </p:nvSpPr>
        <p:spPr bwMode="auto">
          <a:xfrm flipH="1">
            <a:off x="3276600" y="3352800"/>
            <a:ext cx="2819400"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55" name="Line 15"/>
          <p:cNvSpPr>
            <a:spLocks noChangeShapeType="1"/>
          </p:cNvSpPr>
          <p:nvPr/>
        </p:nvSpPr>
        <p:spPr bwMode="auto">
          <a:xfrm flipH="1">
            <a:off x="3200400" y="3352800"/>
            <a:ext cx="3429000"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56"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57" name="Line 21"/>
          <p:cNvSpPr>
            <a:spLocks noChangeShapeType="1"/>
          </p:cNvSpPr>
          <p:nvPr/>
        </p:nvSpPr>
        <p:spPr bwMode="auto">
          <a:xfrm flipV="1">
            <a:off x="3443288" y="3352800"/>
            <a:ext cx="1966912"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58" name="Line 20"/>
          <p:cNvSpPr>
            <a:spLocks noChangeShapeType="1"/>
          </p:cNvSpPr>
          <p:nvPr/>
        </p:nvSpPr>
        <p:spPr bwMode="auto">
          <a:xfrm>
            <a:off x="3429000" y="2514600"/>
            <a:ext cx="1981200"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59" name="Line 14"/>
          <p:cNvSpPr>
            <a:spLocks noChangeShapeType="1"/>
          </p:cNvSpPr>
          <p:nvPr/>
        </p:nvSpPr>
        <p:spPr bwMode="auto">
          <a:xfrm flipH="1" flipV="1">
            <a:off x="3262313" y="3000375"/>
            <a:ext cx="3367087" cy="3524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60"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61"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62" name="Rectangle 1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a:solidFill>
                  <a:schemeClr val="tx2"/>
                </a:solidFill>
              </a:rPr>
              <a:t>Spherical Aberration</a:t>
            </a:r>
            <a:endParaRPr lang="en-US" altLang="en-US" sz="3900" b="1" i="1">
              <a:solidFill>
                <a:schemeClr val="tx2"/>
              </a:solidFill>
            </a:endParaRPr>
          </a:p>
        </p:txBody>
      </p:sp>
      <p:sp>
        <p:nvSpPr>
          <p:cNvPr id="65563"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65564"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65565" name="TextBox 4"/>
          <p:cNvSpPr txBox="1">
            <a:spLocks noChangeArrowheads="1"/>
          </p:cNvSpPr>
          <p:nvPr/>
        </p:nvSpPr>
        <p:spPr bwMode="auto">
          <a:xfrm>
            <a:off x="347663" y="4810125"/>
            <a:ext cx="8458200" cy="18161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i="1">
                <a:solidFill>
                  <a:srgbClr val="0000FF"/>
                </a:solidFill>
              </a:rPr>
              <a:t>How much spherical aberration does the average human cornea possess?</a:t>
            </a:r>
          </a:p>
          <a:p>
            <a:r>
              <a:rPr lang="en-US" altLang="en-US" sz="1400">
                <a:solidFill>
                  <a:srgbClr val="0000FF"/>
                </a:solidFill>
              </a:rPr>
              <a:t>About +0.27 </a:t>
            </a:r>
            <a:r>
              <a:rPr lang="en-US" altLang="en-US" sz="1400">
                <a:solidFill>
                  <a:srgbClr val="0000FF"/>
                </a:solidFill>
                <a:latin typeface="Symbol" panose="05050102010706020507" pitchFamily="18" charset="2"/>
              </a:rPr>
              <a:t>m</a:t>
            </a:r>
            <a:r>
              <a:rPr lang="en-US" altLang="en-US" sz="1400">
                <a:solidFill>
                  <a:srgbClr val="0000FF"/>
                </a:solidFill>
              </a:rPr>
              <a:t>m </a:t>
            </a:r>
          </a:p>
          <a:p>
            <a:endParaRPr lang="en-US" altLang="en-US" sz="1400">
              <a:solidFill>
                <a:srgbClr val="0000FF"/>
              </a:solidFill>
            </a:endParaRPr>
          </a:p>
          <a:p>
            <a:r>
              <a:rPr lang="en-US" altLang="en-US" sz="1400" i="1">
                <a:solidFill>
                  <a:srgbClr val="0000FF"/>
                </a:solidFill>
              </a:rPr>
              <a:t>So this means the cornea possesses </a:t>
            </a:r>
            <a:r>
              <a:rPr lang="en-US" altLang="en-US" sz="1400" b="1" i="1">
                <a:solidFill>
                  <a:srgbClr val="0000FF"/>
                </a:solidFill>
              </a:rPr>
              <a:t>positive</a:t>
            </a:r>
            <a:r>
              <a:rPr lang="en-US" altLang="en-US" sz="1400" i="1">
                <a:solidFill>
                  <a:srgbClr val="0000FF"/>
                </a:solidFill>
              </a:rPr>
              <a:t> spherical aberration. But the cornea’s Q factor is negative. What gives?</a:t>
            </a:r>
          </a:p>
          <a:p>
            <a:r>
              <a:rPr lang="en-US" altLang="en-US" sz="1400">
                <a:solidFill>
                  <a:srgbClr val="0000FF"/>
                </a:solidFill>
              </a:rPr>
              <a:t>The Q factor measures the </a:t>
            </a:r>
            <a:r>
              <a:rPr lang="en-US" altLang="en-US" sz="1400" i="1">
                <a:solidFill>
                  <a:srgbClr val="0000FF"/>
                </a:solidFill>
              </a:rPr>
              <a:t>relative</a:t>
            </a:r>
            <a:r>
              <a:rPr lang="en-US" altLang="en-US" sz="1400">
                <a:solidFill>
                  <a:srgbClr val="0000FF"/>
                </a:solidFill>
              </a:rPr>
              <a:t> asphericity of the cornea. A negative Q factor simply means the corneal periphery has less power than the central cornea; it does not mean the cornea as a whole doesn’t have spherical aberration!</a:t>
            </a:r>
          </a:p>
        </p:txBody>
      </p:sp>
      <p:sp>
        <p:nvSpPr>
          <p:cNvPr id="65566" name="TextBox 30"/>
          <p:cNvSpPr txBox="1">
            <a:spLocks noChangeArrowheads="1"/>
          </p:cNvSpPr>
          <p:nvPr/>
        </p:nvSpPr>
        <p:spPr bwMode="auto">
          <a:xfrm>
            <a:off x="381000" y="158750"/>
            <a:ext cx="8348663" cy="18161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i="1">
                <a:solidFill>
                  <a:srgbClr val="0000FF"/>
                </a:solidFill>
              </a:rPr>
              <a:t>Recall that the cornea’s Q factor is -0.26. What would it be if the cornea had no spherical aberration?</a:t>
            </a:r>
          </a:p>
          <a:p>
            <a:r>
              <a:rPr lang="en-US" altLang="en-US" sz="1400">
                <a:solidFill>
                  <a:srgbClr val="FFFF00"/>
                </a:solidFill>
              </a:rPr>
              <a:t>About -0.52</a:t>
            </a:r>
          </a:p>
          <a:p>
            <a:endParaRPr lang="en-US" altLang="en-US" sz="1400">
              <a:solidFill>
                <a:srgbClr val="FFFF00"/>
              </a:solidFill>
            </a:endParaRPr>
          </a:p>
          <a:p>
            <a:r>
              <a:rPr lang="en-US" altLang="en-US" sz="1400" i="1">
                <a:solidFill>
                  <a:srgbClr val="FFFF00"/>
                </a:solidFill>
              </a:rPr>
              <a:t>Why didn’t we evolve corneas with a Q factor of -0.52?</a:t>
            </a:r>
          </a:p>
          <a:p>
            <a:r>
              <a:rPr lang="en-US" altLang="en-US" sz="1400">
                <a:solidFill>
                  <a:srgbClr val="FFFF00"/>
                </a:solidFill>
              </a:rPr>
              <a:t>Well, know one can say for sure of course. But what </a:t>
            </a:r>
            <a:r>
              <a:rPr lang="en-US" altLang="en-US" sz="1400" b="1">
                <a:solidFill>
                  <a:srgbClr val="FFFF00"/>
                </a:solidFill>
              </a:rPr>
              <a:t>can</a:t>
            </a:r>
            <a:r>
              <a:rPr lang="en-US" altLang="en-US" sz="1400">
                <a:solidFill>
                  <a:srgbClr val="FFFF00"/>
                </a:solidFill>
              </a:rPr>
              <a:t> be said with certainty is that a Q factor of -0.52 would require a radically different angle between the cornea and the sclera--an angle that could not be achieved given the biomechanics and size of the normal human globe. Thus, a Q factor of -0.52 would require a very radical ‘re-design’ of the globe--and thus of the orbits, and the cranium, and etc.</a:t>
            </a:r>
          </a:p>
        </p:txBody>
      </p:sp>
    </p:spTree>
    <p:extLst>
      <p:ext uri="{BB962C8B-B14F-4D97-AF65-F5344CB8AC3E}">
        <p14:creationId xmlns:p14="http://schemas.microsoft.com/office/powerpoint/2010/main" val="25962615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6564"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5"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6"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7"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8"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9"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0"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1"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2"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rgbClr val="0000FF"/>
                </a:solidFill>
              </a:rPr>
              <a:t>(All these rays</a:t>
            </a:r>
          </a:p>
          <a:p>
            <a:pPr algn="r" eaLnBrk="1" hangingPunct="1">
              <a:lnSpc>
                <a:spcPct val="85000"/>
              </a:lnSpc>
              <a:spcBef>
                <a:spcPct val="0"/>
              </a:spcBef>
              <a:buClrTx/>
              <a:buSzTx/>
              <a:buFontTx/>
              <a:buNone/>
            </a:pPr>
            <a:r>
              <a:rPr lang="en-US" altLang="en-US" sz="1200" b="1" i="1">
                <a:solidFill>
                  <a:srgbClr val="0000FF"/>
                </a:solidFill>
              </a:rPr>
              <a:t>are from the</a:t>
            </a:r>
          </a:p>
          <a:p>
            <a:pPr algn="r" eaLnBrk="1" hangingPunct="1">
              <a:lnSpc>
                <a:spcPct val="85000"/>
              </a:lnSpc>
              <a:spcBef>
                <a:spcPct val="0"/>
              </a:spcBef>
              <a:buClrTx/>
              <a:buSzTx/>
              <a:buFontTx/>
              <a:buNone/>
            </a:pPr>
            <a:r>
              <a:rPr lang="en-US" altLang="en-US" sz="1200" b="1" i="1">
                <a:solidFill>
                  <a:srgbClr val="0000FF"/>
                </a:solidFill>
              </a:rPr>
              <a:t>same </a:t>
            </a:r>
          </a:p>
          <a:p>
            <a:pPr algn="r" eaLnBrk="1" hangingPunct="1">
              <a:lnSpc>
                <a:spcPct val="85000"/>
              </a:lnSpc>
              <a:spcBef>
                <a:spcPct val="0"/>
              </a:spcBef>
              <a:buClrTx/>
              <a:buSzTx/>
              <a:buFontTx/>
              <a:buNone/>
            </a:pPr>
            <a:endParaRPr lang="en-US" altLang="en-US" sz="1200" b="1" i="1">
              <a:solidFill>
                <a:srgbClr val="0000FF"/>
              </a:solidFill>
            </a:endParaRPr>
          </a:p>
          <a:p>
            <a:pPr algn="r" eaLnBrk="1" hangingPunct="1">
              <a:lnSpc>
                <a:spcPct val="85000"/>
              </a:lnSpc>
              <a:spcBef>
                <a:spcPct val="0"/>
              </a:spcBef>
              <a:buClrTx/>
              <a:buSzTx/>
              <a:buFontTx/>
              <a:buNone/>
            </a:pPr>
            <a:r>
              <a:rPr lang="en-US" altLang="en-US" sz="1200" b="1" i="1">
                <a:solidFill>
                  <a:srgbClr val="0000FF"/>
                </a:solidFill>
              </a:rPr>
              <a:t>point</a:t>
            </a:r>
          </a:p>
          <a:p>
            <a:pPr algn="r" eaLnBrk="1" hangingPunct="1">
              <a:lnSpc>
                <a:spcPct val="85000"/>
              </a:lnSpc>
              <a:spcBef>
                <a:spcPct val="0"/>
              </a:spcBef>
              <a:buClrTx/>
              <a:buSzTx/>
              <a:buFontTx/>
              <a:buNone/>
            </a:pPr>
            <a:r>
              <a:rPr lang="en-US" altLang="en-US" sz="1200" b="1" i="1">
                <a:solidFill>
                  <a:srgbClr val="0000FF"/>
                </a:solidFill>
              </a:rPr>
              <a:t>on the object</a:t>
            </a:r>
          </a:p>
          <a:p>
            <a:pPr algn="r" eaLnBrk="1" hangingPunct="1">
              <a:lnSpc>
                <a:spcPct val="85000"/>
              </a:lnSpc>
              <a:spcBef>
                <a:spcPct val="0"/>
              </a:spcBef>
              <a:buClrTx/>
              <a:buSzTx/>
              <a:buFontTx/>
              <a:buNone/>
            </a:pPr>
            <a:r>
              <a:rPr lang="en-US" altLang="en-US" sz="1200" b="1" i="1">
                <a:solidFill>
                  <a:srgbClr val="0000FF"/>
                </a:solidFill>
              </a:rPr>
              <a:t>at infinity.)</a:t>
            </a:r>
          </a:p>
        </p:txBody>
      </p:sp>
      <p:sp>
        <p:nvSpPr>
          <p:cNvPr id="2" name="Left Brace 1"/>
          <p:cNvSpPr/>
          <p:nvPr/>
        </p:nvSpPr>
        <p:spPr>
          <a:xfrm>
            <a:off x="990600" y="238125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6574"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6B6A37-4C55-442D-B012-E249BCD35044}" type="slidenum">
              <a:rPr lang="en-US" altLang="en-US" smtClean="0"/>
              <a:pPr/>
              <a:t>85</a:t>
            </a:fld>
            <a:endParaRPr lang="en-US" altLang="en-US"/>
          </a:p>
        </p:txBody>
      </p:sp>
      <p:sp>
        <p:nvSpPr>
          <p:cNvPr id="66575"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6577" name="Line 12"/>
          <p:cNvSpPr>
            <a:spLocks noChangeShapeType="1"/>
          </p:cNvSpPr>
          <p:nvPr/>
        </p:nvSpPr>
        <p:spPr bwMode="auto">
          <a:xfrm flipH="1" flipV="1">
            <a:off x="3338513" y="2771775"/>
            <a:ext cx="2757487"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8" name="Line 13"/>
          <p:cNvSpPr>
            <a:spLocks noChangeShapeType="1"/>
          </p:cNvSpPr>
          <p:nvPr/>
        </p:nvSpPr>
        <p:spPr bwMode="auto">
          <a:xfrm flipH="1">
            <a:off x="3276600" y="3352800"/>
            <a:ext cx="2819400"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9" name="Line 15"/>
          <p:cNvSpPr>
            <a:spLocks noChangeShapeType="1"/>
          </p:cNvSpPr>
          <p:nvPr/>
        </p:nvSpPr>
        <p:spPr bwMode="auto">
          <a:xfrm flipH="1">
            <a:off x="3200400" y="3352800"/>
            <a:ext cx="3429000"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80"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81" name="Line 21"/>
          <p:cNvSpPr>
            <a:spLocks noChangeShapeType="1"/>
          </p:cNvSpPr>
          <p:nvPr/>
        </p:nvSpPr>
        <p:spPr bwMode="auto">
          <a:xfrm flipV="1">
            <a:off x="3443288" y="3352800"/>
            <a:ext cx="1966912"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82" name="Line 20"/>
          <p:cNvSpPr>
            <a:spLocks noChangeShapeType="1"/>
          </p:cNvSpPr>
          <p:nvPr/>
        </p:nvSpPr>
        <p:spPr bwMode="auto">
          <a:xfrm>
            <a:off x="3429000" y="2514600"/>
            <a:ext cx="1981200"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83" name="Line 14"/>
          <p:cNvSpPr>
            <a:spLocks noChangeShapeType="1"/>
          </p:cNvSpPr>
          <p:nvPr/>
        </p:nvSpPr>
        <p:spPr bwMode="auto">
          <a:xfrm flipH="1" flipV="1">
            <a:off x="3262313" y="3000375"/>
            <a:ext cx="3367087" cy="3524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84"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85"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86" name="Rectangle 1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a:solidFill>
                  <a:schemeClr val="tx2"/>
                </a:solidFill>
              </a:rPr>
              <a:t>Spherical Aberration</a:t>
            </a:r>
            <a:endParaRPr lang="en-US" altLang="en-US" sz="3900" b="1" i="1">
              <a:solidFill>
                <a:schemeClr val="tx2"/>
              </a:solidFill>
            </a:endParaRPr>
          </a:p>
        </p:txBody>
      </p:sp>
      <p:sp>
        <p:nvSpPr>
          <p:cNvPr id="66587"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66588"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66589" name="TextBox 4"/>
          <p:cNvSpPr txBox="1">
            <a:spLocks noChangeArrowheads="1"/>
          </p:cNvSpPr>
          <p:nvPr/>
        </p:nvSpPr>
        <p:spPr bwMode="auto">
          <a:xfrm>
            <a:off x="347663" y="4810125"/>
            <a:ext cx="8458200" cy="18161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i="1">
                <a:solidFill>
                  <a:srgbClr val="0000FF"/>
                </a:solidFill>
              </a:rPr>
              <a:t>How much spherical aberration does the average human cornea possess?</a:t>
            </a:r>
          </a:p>
          <a:p>
            <a:r>
              <a:rPr lang="en-US" altLang="en-US" sz="1400">
                <a:solidFill>
                  <a:srgbClr val="0000FF"/>
                </a:solidFill>
              </a:rPr>
              <a:t>About +0.27 </a:t>
            </a:r>
            <a:r>
              <a:rPr lang="en-US" altLang="en-US" sz="1400">
                <a:solidFill>
                  <a:srgbClr val="0000FF"/>
                </a:solidFill>
                <a:latin typeface="Symbol" panose="05050102010706020507" pitchFamily="18" charset="2"/>
              </a:rPr>
              <a:t>m</a:t>
            </a:r>
            <a:r>
              <a:rPr lang="en-US" altLang="en-US" sz="1400">
                <a:solidFill>
                  <a:srgbClr val="0000FF"/>
                </a:solidFill>
              </a:rPr>
              <a:t>m</a:t>
            </a:r>
          </a:p>
          <a:p>
            <a:endParaRPr lang="en-US" altLang="en-US" sz="1400">
              <a:solidFill>
                <a:srgbClr val="0000FF"/>
              </a:solidFill>
            </a:endParaRPr>
          </a:p>
          <a:p>
            <a:r>
              <a:rPr lang="en-US" altLang="en-US" sz="1400" i="1">
                <a:solidFill>
                  <a:srgbClr val="0000FF"/>
                </a:solidFill>
              </a:rPr>
              <a:t>So this means the cornea possesses </a:t>
            </a:r>
            <a:r>
              <a:rPr lang="en-US" altLang="en-US" sz="1400" b="1" i="1">
                <a:solidFill>
                  <a:srgbClr val="0000FF"/>
                </a:solidFill>
              </a:rPr>
              <a:t>positive</a:t>
            </a:r>
            <a:r>
              <a:rPr lang="en-US" altLang="en-US" sz="1400" i="1">
                <a:solidFill>
                  <a:srgbClr val="0000FF"/>
                </a:solidFill>
              </a:rPr>
              <a:t> spherical aberration. But the cornea’s Q factor is negative. What gives?</a:t>
            </a:r>
          </a:p>
          <a:p>
            <a:r>
              <a:rPr lang="en-US" altLang="en-US" sz="1400">
                <a:solidFill>
                  <a:srgbClr val="0000FF"/>
                </a:solidFill>
              </a:rPr>
              <a:t>The Q factor measures the </a:t>
            </a:r>
            <a:r>
              <a:rPr lang="en-US" altLang="en-US" sz="1400" i="1">
                <a:solidFill>
                  <a:srgbClr val="0000FF"/>
                </a:solidFill>
              </a:rPr>
              <a:t>relative</a:t>
            </a:r>
            <a:r>
              <a:rPr lang="en-US" altLang="en-US" sz="1400">
                <a:solidFill>
                  <a:srgbClr val="0000FF"/>
                </a:solidFill>
              </a:rPr>
              <a:t> asphericity of the cornea. A negative Q factor simply means the corneal periphery has less power than the central cornea; it does not mean the cornea as a whole doesn’t have spherical aberration!</a:t>
            </a:r>
          </a:p>
        </p:txBody>
      </p:sp>
      <p:sp>
        <p:nvSpPr>
          <p:cNvPr id="66590" name="TextBox 30"/>
          <p:cNvSpPr txBox="1">
            <a:spLocks noChangeArrowheads="1"/>
          </p:cNvSpPr>
          <p:nvPr/>
        </p:nvSpPr>
        <p:spPr bwMode="auto">
          <a:xfrm>
            <a:off x="381000" y="158750"/>
            <a:ext cx="8348663" cy="18161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i="1">
                <a:solidFill>
                  <a:srgbClr val="0000FF"/>
                </a:solidFill>
              </a:rPr>
              <a:t>Recall that the cornea’s Q factor is -0.26. What would it be if the cornea had no spherical aberration?</a:t>
            </a:r>
          </a:p>
          <a:p>
            <a:r>
              <a:rPr lang="en-US" altLang="en-US" sz="1400">
                <a:solidFill>
                  <a:srgbClr val="0000FF"/>
                </a:solidFill>
              </a:rPr>
              <a:t>About -0.52</a:t>
            </a:r>
            <a:endParaRPr lang="en-US" altLang="en-US" sz="1400">
              <a:solidFill>
                <a:srgbClr val="FFFF00"/>
              </a:solidFill>
            </a:endParaRPr>
          </a:p>
          <a:p>
            <a:endParaRPr lang="en-US" altLang="en-US" sz="1400">
              <a:solidFill>
                <a:srgbClr val="FFFF00"/>
              </a:solidFill>
            </a:endParaRPr>
          </a:p>
          <a:p>
            <a:r>
              <a:rPr lang="en-US" altLang="en-US" sz="1400" i="1">
                <a:solidFill>
                  <a:srgbClr val="FFFF00"/>
                </a:solidFill>
              </a:rPr>
              <a:t>Why didn’t we evolve corneas with a Q factor of -0.52?</a:t>
            </a:r>
          </a:p>
          <a:p>
            <a:r>
              <a:rPr lang="en-US" altLang="en-US" sz="1400">
                <a:solidFill>
                  <a:srgbClr val="FFFF00"/>
                </a:solidFill>
              </a:rPr>
              <a:t>Well, know one can say for sure of course. But what </a:t>
            </a:r>
            <a:r>
              <a:rPr lang="en-US" altLang="en-US" sz="1400" b="1">
                <a:solidFill>
                  <a:srgbClr val="FFFF00"/>
                </a:solidFill>
              </a:rPr>
              <a:t>can</a:t>
            </a:r>
            <a:r>
              <a:rPr lang="en-US" altLang="en-US" sz="1400">
                <a:solidFill>
                  <a:srgbClr val="FFFF00"/>
                </a:solidFill>
              </a:rPr>
              <a:t> be said with certainty is that a Q factor of -0.52 would require a radically different angle between the cornea and the sclera--an angle that could not be achieved given the biomechanics and size of the normal human globe. Thus, a Q factor of -0.52 would require a very radical ‘re-design’ of the globe--and thus of the orbits, and the cranium, and etc.</a:t>
            </a:r>
          </a:p>
        </p:txBody>
      </p:sp>
    </p:spTree>
    <p:extLst>
      <p:ext uri="{BB962C8B-B14F-4D97-AF65-F5344CB8AC3E}">
        <p14:creationId xmlns:p14="http://schemas.microsoft.com/office/powerpoint/2010/main" val="283311805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7588"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89"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0"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1"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2"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3"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4"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5"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6"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rgbClr val="0000FF"/>
                </a:solidFill>
              </a:rPr>
              <a:t>(All these rays</a:t>
            </a:r>
          </a:p>
          <a:p>
            <a:pPr algn="r" eaLnBrk="1" hangingPunct="1">
              <a:lnSpc>
                <a:spcPct val="85000"/>
              </a:lnSpc>
              <a:spcBef>
                <a:spcPct val="0"/>
              </a:spcBef>
              <a:buClrTx/>
              <a:buSzTx/>
              <a:buFontTx/>
              <a:buNone/>
            </a:pPr>
            <a:r>
              <a:rPr lang="en-US" altLang="en-US" sz="1200" b="1" i="1">
                <a:solidFill>
                  <a:srgbClr val="0000FF"/>
                </a:solidFill>
              </a:rPr>
              <a:t>are from the</a:t>
            </a:r>
          </a:p>
          <a:p>
            <a:pPr algn="r" eaLnBrk="1" hangingPunct="1">
              <a:lnSpc>
                <a:spcPct val="85000"/>
              </a:lnSpc>
              <a:spcBef>
                <a:spcPct val="0"/>
              </a:spcBef>
              <a:buClrTx/>
              <a:buSzTx/>
              <a:buFontTx/>
              <a:buNone/>
            </a:pPr>
            <a:r>
              <a:rPr lang="en-US" altLang="en-US" sz="1200" b="1" i="1">
                <a:solidFill>
                  <a:srgbClr val="0000FF"/>
                </a:solidFill>
              </a:rPr>
              <a:t>same </a:t>
            </a:r>
          </a:p>
          <a:p>
            <a:pPr algn="r" eaLnBrk="1" hangingPunct="1">
              <a:lnSpc>
                <a:spcPct val="85000"/>
              </a:lnSpc>
              <a:spcBef>
                <a:spcPct val="0"/>
              </a:spcBef>
              <a:buClrTx/>
              <a:buSzTx/>
              <a:buFontTx/>
              <a:buNone/>
            </a:pPr>
            <a:endParaRPr lang="en-US" altLang="en-US" sz="1200" b="1" i="1">
              <a:solidFill>
                <a:srgbClr val="0000FF"/>
              </a:solidFill>
            </a:endParaRPr>
          </a:p>
          <a:p>
            <a:pPr algn="r" eaLnBrk="1" hangingPunct="1">
              <a:lnSpc>
                <a:spcPct val="85000"/>
              </a:lnSpc>
              <a:spcBef>
                <a:spcPct val="0"/>
              </a:spcBef>
              <a:buClrTx/>
              <a:buSzTx/>
              <a:buFontTx/>
              <a:buNone/>
            </a:pPr>
            <a:r>
              <a:rPr lang="en-US" altLang="en-US" sz="1200" b="1" i="1">
                <a:solidFill>
                  <a:srgbClr val="0000FF"/>
                </a:solidFill>
              </a:rPr>
              <a:t>point</a:t>
            </a:r>
          </a:p>
          <a:p>
            <a:pPr algn="r" eaLnBrk="1" hangingPunct="1">
              <a:lnSpc>
                <a:spcPct val="85000"/>
              </a:lnSpc>
              <a:spcBef>
                <a:spcPct val="0"/>
              </a:spcBef>
              <a:buClrTx/>
              <a:buSzTx/>
              <a:buFontTx/>
              <a:buNone/>
            </a:pPr>
            <a:r>
              <a:rPr lang="en-US" altLang="en-US" sz="1200" b="1" i="1">
                <a:solidFill>
                  <a:srgbClr val="0000FF"/>
                </a:solidFill>
              </a:rPr>
              <a:t>on the object</a:t>
            </a:r>
          </a:p>
          <a:p>
            <a:pPr algn="r" eaLnBrk="1" hangingPunct="1">
              <a:lnSpc>
                <a:spcPct val="85000"/>
              </a:lnSpc>
              <a:spcBef>
                <a:spcPct val="0"/>
              </a:spcBef>
              <a:buClrTx/>
              <a:buSzTx/>
              <a:buFontTx/>
              <a:buNone/>
            </a:pPr>
            <a:r>
              <a:rPr lang="en-US" altLang="en-US" sz="1200" b="1" i="1">
                <a:solidFill>
                  <a:srgbClr val="0000FF"/>
                </a:solidFill>
              </a:rPr>
              <a:t>at infinity.)</a:t>
            </a:r>
          </a:p>
        </p:txBody>
      </p:sp>
      <p:sp>
        <p:nvSpPr>
          <p:cNvPr id="2" name="Left Brace 1"/>
          <p:cNvSpPr/>
          <p:nvPr/>
        </p:nvSpPr>
        <p:spPr>
          <a:xfrm>
            <a:off x="990600" y="238125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7598"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AB306EA-A81E-4DD6-A7F7-33171B227E9E}" type="slidenum">
              <a:rPr lang="en-US" altLang="en-US" smtClean="0"/>
              <a:pPr/>
              <a:t>86</a:t>
            </a:fld>
            <a:endParaRPr lang="en-US" altLang="en-US"/>
          </a:p>
        </p:txBody>
      </p:sp>
      <p:sp>
        <p:nvSpPr>
          <p:cNvPr id="67599"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7601" name="Line 12"/>
          <p:cNvSpPr>
            <a:spLocks noChangeShapeType="1"/>
          </p:cNvSpPr>
          <p:nvPr/>
        </p:nvSpPr>
        <p:spPr bwMode="auto">
          <a:xfrm flipH="1" flipV="1">
            <a:off x="3338513" y="2771775"/>
            <a:ext cx="2757487"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602" name="Line 13"/>
          <p:cNvSpPr>
            <a:spLocks noChangeShapeType="1"/>
          </p:cNvSpPr>
          <p:nvPr/>
        </p:nvSpPr>
        <p:spPr bwMode="auto">
          <a:xfrm flipH="1">
            <a:off x="3276600" y="3352800"/>
            <a:ext cx="2819400"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603" name="Line 15"/>
          <p:cNvSpPr>
            <a:spLocks noChangeShapeType="1"/>
          </p:cNvSpPr>
          <p:nvPr/>
        </p:nvSpPr>
        <p:spPr bwMode="auto">
          <a:xfrm flipH="1">
            <a:off x="3200400" y="3352800"/>
            <a:ext cx="3429000"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604"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605" name="Line 21"/>
          <p:cNvSpPr>
            <a:spLocks noChangeShapeType="1"/>
          </p:cNvSpPr>
          <p:nvPr/>
        </p:nvSpPr>
        <p:spPr bwMode="auto">
          <a:xfrm flipV="1">
            <a:off x="3443288" y="3352800"/>
            <a:ext cx="1966912"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606" name="Line 20"/>
          <p:cNvSpPr>
            <a:spLocks noChangeShapeType="1"/>
          </p:cNvSpPr>
          <p:nvPr/>
        </p:nvSpPr>
        <p:spPr bwMode="auto">
          <a:xfrm>
            <a:off x="3429000" y="2514600"/>
            <a:ext cx="1981200"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607" name="Line 14"/>
          <p:cNvSpPr>
            <a:spLocks noChangeShapeType="1"/>
          </p:cNvSpPr>
          <p:nvPr/>
        </p:nvSpPr>
        <p:spPr bwMode="auto">
          <a:xfrm flipH="1" flipV="1">
            <a:off x="3262313" y="3000375"/>
            <a:ext cx="3367087" cy="3524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608"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609"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610" name="Rectangle 1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a:solidFill>
                  <a:schemeClr val="tx2"/>
                </a:solidFill>
              </a:rPr>
              <a:t>Spherical Aberration</a:t>
            </a:r>
            <a:endParaRPr lang="en-US" altLang="en-US" sz="3900" b="1" i="1">
              <a:solidFill>
                <a:schemeClr val="tx2"/>
              </a:solidFill>
            </a:endParaRPr>
          </a:p>
        </p:txBody>
      </p:sp>
      <p:sp>
        <p:nvSpPr>
          <p:cNvPr id="67611"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67612"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67613" name="TextBox 4"/>
          <p:cNvSpPr txBox="1">
            <a:spLocks noChangeArrowheads="1"/>
          </p:cNvSpPr>
          <p:nvPr/>
        </p:nvSpPr>
        <p:spPr bwMode="auto">
          <a:xfrm>
            <a:off x="347663" y="4810125"/>
            <a:ext cx="8458200" cy="18161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i="1">
                <a:solidFill>
                  <a:srgbClr val="0000FF"/>
                </a:solidFill>
              </a:rPr>
              <a:t>How much spherical aberration does the average human cornea possess?</a:t>
            </a:r>
          </a:p>
          <a:p>
            <a:r>
              <a:rPr lang="en-US" altLang="en-US" sz="1400">
                <a:solidFill>
                  <a:srgbClr val="0000FF"/>
                </a:solidFill>
              </a:rPr>
              <a:t>About +0.27 </a:t>
            </a:r>
            <a:r>
              <a:rPr lang="en-US" altLang="en-US" sz="1400">
                <a:solidFill>
                  <a:srgbClr val="0000FF"/>
                </a:solidFill>
                <a:latin typeface="Symbol" panose="05050102010706020507" pitchFamily="18" charset="2"/>
              </a:rPr>
              <a:t>m</a:t>
            </a:r>
            <a:r>
              <a:rPr lang="en-US" altLang="en-US" sz="1400">
                <a:solidFill>
                  <a:srgbClr val="0000FF"/>
                </a:solidFill>
              </a:rPr>
              <a:t>m</a:t>
            </a:r>
          </a:p>
          <a:p>
            <a:endParaRPr lang="en-US" altLang="en-US" sz="1400">
              <a:solidFill>
                <a:srgbClr val="0000FF"/>
              </a:solidFill>
            </a:endParaRPr>
          </a:p>
          <a:p>
            <a:r>
              <a:rPr lang="en-US" altLang="en-US" sz="1400" i="1">
                <a:solidFill>
                  <a:srgbClr val="0000FF"/>
                </a:solidFill>
              </a:rPr>
              <a:t>So this means the cornea possesses </a:t>
            </a:r>
            <a:r>
              <a:rPr lang="en-US" altLang="en-US" sz="1400" b="1" i="1">
                <a:solidFill>
                  <a:srgbClr val="0000FF"/>
                </a:solidFill>
              </a:rPr>
              <a:t>positive</a:t>
            </a:r>
            <a:r>
              <a:rPr lang="en-US" altLang="en-US" sz="1400" i="1">
                <a:solidFill>
                  <a:srgbClr val="0000FF"/>
                </a:solidFill>
              </a:rPr>
              <a:t> spherical aberration. But the cornea’s Q factor is negative. What gives?</a:t>
            </a:r>
          </a:p>
          <a:p>
            <a:r>
              <a:rPr lang="en-US" altLang="en-US" sz="1400">
                <a:solidFill>
                  <a:srgbClr val="0000FF"/>
                </a:solidFill>
              </a:rPr>
              <a:t>The Q factor measures the </a:t>
            </a:r>
            <a:r>
              <a:rPr lang="en-US" altLang="en-US" sz="1400" i="1">
                <a:solidFill>
                  <a:srgbClr val="0000FF"/>
                </a:solidFill>
              </a:rPr>
              <a:t>relative</a:t>
            </a:r>
            <a:r>
              <a:rPr lang="en-US" altLang="en-US" sz="1400">
                <a:solidFill>
                  <a:srgbClr val="0000FF"/>
                </a:solidFill>
              </a:rPr>
              <a:t> asphericity of the cornea. A negative Q factor simply means the corneal periphery has less power than the central cornea; it does not mean the cornea as a whole doesn’t have spherical aberration!</a:t>
            </a:r>
          </a:p>
        </p:txBody>
      </p:sp>
      <p:sp>
        <p:nvSpPr>
          <p:cNvPr id="67614" name="TextBox 30"/>
          <p:cNvSpPr txBox="1">
            <a:spLocks noChangeArrowheads="1"/>
          </p:cNvSpPr>
          <p:nvPr/>
        </p:nvSpPr>
        <p:spPr bwMode="auto">
          <a:xfrm>
            <a:off x="381000" y="158750"/>
            <a:ext cx="8348663" cy="18161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i="1">
                <a:solidFill>
                  <a:srgbClr val="0000FF"/>
                </a:solidFill>
              </a:rPr>
              <a:t>Recall that the cornea’s Q factor is -0.26. What would it be if the cornea had no spherical aberration?</a:t>
            </a:r>
          </a:p>
          <a:p>
            <a:r>
              <a:rPr lang="en-US" altLang="en-US" sz="1400">
                <a:solidFill>
                  <a:srgbClr val="0000FF"/>
                </a:solidFill>
              </a:rPr>
              <a:t>About -0.52</a:t>
            </a:r>
          </a:p>
          <a:p>
            <a:endParaRPr lang="en-US" altLang="en-US" sz="1400">
              <a:solidFill>
                <a:srgbClr val="0000FF"/>
              </a:solidFill>
            </a:endParaRPr>
          </a:p>
          <a:p>
            <a:r>
              <a:rPr lang="en-US" altLang="en-US" sz="1400" i="1">
                <a:solidFill>
                  <a:srgbClr val="0000FF"/>
                </a:solidFill>
              </a:rPr>
              <a:t>Why didn’t we evolve corneas with a Q factor of -0.52?</a:t>
            </a:r>
            <a:endParaRPr lang="en-US" altLang="en-US" sz="1400" i="1">
              <a:solidFill>
                <a:srgbClr val="FFFF00"/>
              </a:solidFill>
            </a:endParaRPr>
          </a:p>
          <a:p>
            <a:r>
              <a:rPr lang="en-US" altLang="en-US" sz="1400">
                <a:solidFill>
                  <a:srgbClr val="FFFF00"/>
                </a:solidFill>
              </a:rPr>
              <a:t>Well, know one can say for sure of course. But what </a:t>
            </a:r>
            <a:r>
              <a:rPr lang="en-US" altLang="en-US" sz="1400" b="1">
                <a:solidFill>
                  <a:srgbClr val="FFFF00"/>
                </a:solidFill>
              </a:rPr>
              <a:t>can</a:t>
            </a:r>
            <a:r>
              <a:rPr lang="en-US" altLang="en-US" sz="1400">
                <a:solidFill>
                  <a:srgbClr val="FFFF00"/>
                </a:solidFill>
              </a:rPr>
              <a:t> be said with certainty is that a Q factor of -0.52 would require a radically different angle between the cornea and the sclera--an angle that could not be achieved given the biomechanics and size of the normal human globe. Thus, a Q factor of -0.52 would require a very radical ‘re-design’ of the globe--and thus of the orbits, and the cranium, and etc.</a:t>
            </a:r>
          </a:p>
        </p:txBody>
      </p:sp>
    </p:spTree>
    <p:extLst>
      <p:ext uri="{BB962C8B-B14F-4D97-AF65-F5344CB8AC3E}">
        <p14:creationId xmlns:p14="http://schemas.microsoft.com/office/powerpoint/2010/main" val="395029622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612"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3"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4"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5"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6"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7"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8"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9"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20"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rgbClr val="0000FF"/>
                </a:solidFill>
              </a:rPr>
              <a:t>(All these rays</a:t>
            </a:r>
          </a:p>
          <a:p>
            <a:pPr algn="r" eaLnBrk="1" hangingPunct="1">
              <a:lnSpc>
                <a:spcPct val="85000"/>
              </a:lnSpc>
              <a:spcBef>
                <a:spcPct val="0"/>
              </a:spcBef>
              <a:buClrTx/>
              <a:buSzTx/>
              <a:buFontTx/>
              <a:buNone/>
            </a:pPr>
            <a:r>
              <a:rPr lang="en-US" altLang="en-US" sz="1200" b="1" i="1">
                <a:solidFill>
                  <a:srgbClr val="0000FF"/>
                </a:solidFill>
              </a:rPr>
              <a:t>are from the</a:t>
            </a:r>
          </a:p>
          <a:p>
            <a:pPr algn="r" eaLnBrk="1" hangingPunct="1">
              <a:lnSpc>
                <a:spcPct val="85000"/>
              </a:lnSpc>
              <a:spcBef>
                <a:spcPct val="0"/>
              </a:spcBef>
              <a:buClrTx/>
              <a:buSzTx/>
              <a:buFontTx/>
              <a:buNone/>
            </a:pPr>
            <a:r>
              <a:rPr lang="en-US" altLang="en-US" sz="1200" b="1" i="1">
                <a:solidFill>
                  <a:srgbClr val="0000FF"/>
                </a:solidFill>
              </a:rPr>
              <a:t>same </a:t>
            </a:r>
          </a:p>
          <a:p>
            <a:pPr algn="r" eaLnBrk="1" hangingPunct="1">
              <a:lnSpc>
                <a:spcPct val="85000"/>
              </a:lnSpc>
              <a:spcBef>
                <a:spcPct val="0"/>
              </a:spcBef>
              <a:buClrTx/>
              <a:buSzTx/>
              <a:buFontTx/>
              <a:buNone/>
            </a:pPr>
            <a:endParaRPr lang="en-US" altLang="en-US" sz="1200" b="1" i="1">
              <a:solidFill>
                <a:srgbClr val="0000FF"/>
              </a:solidFill>
            </a:endParaRPr>
          </a:p>
          <a:p>
            <a:pPr algn="r" eaLnBrk="1" hangingPunct="1">
              <a:lnSpc>
                <a:spcPct val="85000"/>
              </a:lnSpc>
              <a:spcBef>
                <a:spcPct val="0"/>
              </a:spcBef>
              <a:buClrTx/>
              <a:buSzTx/>
              <a:buFontTx/>
              <a:buNone/>
            </a:pPr>
            <a:r>
              <a:rPr lang="en-US" altLang="en-US" sz="1200" b="1" i="1">
                <a:solidFill>
                  <a:srgbClr val="0000FF"/>
                </a:solidFill>
              </a:rPr>
              <a:t>point</a:t>
            </a:r>
          </a:p>
          <a:p>
            <a:pPr algn="r" eaLnBrk="1" hangingPunct="1">
              <a:lnSpc>
                <a:spcPct val="85000"/>
              </a:lnSpc>
              <a:spcBef>
                <a:spcPct val="0"/>
              </a:spcBef>
              <a:buClrTx/>
              <a:buSzTx/>
              <a:buFontTx/>
              <a:buNone/>
            </a:pPr>
            <a:r>
              <a:rPr lang="en-US" altLang="en-US" sz="1200" b="1" i="1">
                <a:solidFill>
                  <a:srgbClr val="0000FF"/>
                </a:solidFill>
              </a:rPr>
              <a:t>on the object</a:t>
            </a:r>
          </a:p>
          <a:p>
            <a:pPr algn="r" eaLnBrk="1" hangingPunct="1">
              <a:lnSpc>
                <a:spcPct val="85000"/>
              </a:lnSpc>
              <a:spcBef>
                <a:spcPct val="0"/>
              </a:spcBef>
              <a:buClrTx/>
              <a:buSzTx/>
              <a:buFontTx/>
              <a:buNone/>
            </a:pPr>
            <a:r>
              <a:rPr lang="en-US" altLang="en-US" sz="1200" b="1" i="1">
                <a:solidFill>
                  <a:srgbClr val="0000FF"/>
                </a:solidFill>
              </a:rPr>
              <a:t>at infinity.)</a:t>
            </a:r>
          </a:p>
        </p:txBody>
      </p:sp>
      <p:sp>
        <p:nvSpPr>
          <p:cNvPr id="2" name="Left Brace 1"/>
          <p:cNvSpPr/>
          <p:nvPr/>
        </p:nvSpPr>
        <p:spPr>
          <a:xfrm>
            <a:off x="990600" y="238125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8622"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DDD5FE-CD49-4763-9766-2704EFCA2C60}" type="slidenum">
              <a:rPr lang="en-US" altLang="en-US" smtClean="0"/>
              <a:pPr/>
              <a:t>87</a:t>
            </a:fld>
            <a:endParaRPr lang="en-US" altLang="en-US"/>
          </a:p>
        </p:txBody>
      </p:sp>
      <p:sp>
        <p:nvSpPr>
          <p:cNvPr id="68623"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625" name="Line 12"/>
          <p:cNvSpPr>
            <a:spLocks noChangeShapeType="1"/>
          </p:cNvSpPr>
          <p:nvPr/>
        </p:nvSpPr>
        <p:spPr bwMode="auto">
          <a:xfrm flipH="1" flipV="1">
            <a:off x="3338513" y="2771775"/>
            <a:ext cx="2757487"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26" name="Line 13"/>
          <p:cNvSpPr>
            <a:spLocks noChangeShapeType="1"/>
          </p:cNvSpPr>
          <p:nvPr/>
        </p:nvSpPr>
        <p:spPr bwMode="auto">
          <a:xfrm flipH="1">
            <a:off x="3276600" y="3352800"/>
            <a:ext cx="2819400"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27" name="Line 15"/>
          <p:cNvSpPr>
            <a:spLocks noChangeShapeType="1"/>
          </p:cNvSpPr>
          <p:nvPr/>
        </p:nvSpPr>
        <p:spPr bwMode="auto">
          <a:xfrm flipH="1">
            <a:off x="3200400" y="3352800"/>
            <a:ext cx="3429000"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28"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29" name="Line 21"/>
          <p:cNvSpPr>
            <a:spLocks noChangeShapeType="1"/>
          </p:cNvSpPr>
          <p:nvPr/>
        </p:nvSpPr>
        <p:spPr bwMode="auto">
          <a:xfrm flipV="1">
            <a:off x="3443288" y="3352800"/>
            <a:ext cx="1966912"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0" name="Line 20"/>
          <p:cNvSpPr>
            <a:spLocks noChangeShapeType="1"/>
          </p:cNvSpPr>
          <p:nvPr/>
        </p:nvSpPr>
        <p:spPr bwMode="auto">
          <a:xfrm>
            <a:off x="3429000" y="2514600"/>
            <a:ext cx="1981200"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1" name="Line 14"/>
          <p:cNvSpPr>
            <a:spLocks noChangeShapeType="1"/>
          </p:cNvSpPr>
          <p:nvPr/>
        </p:nvSpPr>
        <p:spPr bwMode="auto">
          <a:xfrm flipH="1" flipV="1">
            <a:off x="3262313" y="3000375"/>
            <a:ext cx="3367087" cy="3524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2"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3"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4" name="Rectangle 1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a:solidFill>
                  <a:schemeClr val="tx2"/>
                </a:solidFill>
              </a:rPr>
              <a:t>Spherical Aberration</a:t>
            </a:r>
            <a:endParaRPr lang="en-US" altLang="en-US" sz="3900" b="1" i="1">
              <a:solidFill>
                <a:schemeClr val="tx2"/>
              </a:solidFill>
            </a:endParaRPr>
          </a:p>
        </p:txBody>
      </p:sp>
      <p:sp>
        <p:nvSpPr>
          <p:cNvPr id="68635"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68636"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68637" name="TextBox 4"/>
          <p:cNvSpPr txBox="1">
            <a:spLocks noChangeArrowheads="1"/>
          </p:cNvSpPr>
          <p:nvPr/>
        </p:nvSpPr>
        <p:spPr bwMode="auto">
          <a:xfrm>
            <a:off x="347663" y="4810125"/>
            <a:ext cx="8458200" cy="18161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i="1">
                <a:solidFill>
                  <a:srgbClr val="0000FF"/>
                </a:solidFill>
              </a:rPr>
              <a:t>How much spherical aberration does the average human cornea possess?</a:t>
            </a:r>
          </a:p>
          <a:p>
            <a:r>
              <a:rPr lang="en-US" altLang="en-US" sz="1400">
                <a:solidFill>
                  <a:srgbClr val="0000FF"/>
                </a:solidFill>
              </a:rPr>
              <a:t>About +0.27 </a:t>
            </a:r>
            <a:r>
              <a:rPr lang="en-US" altLang="en-US" sz="1400">
                <a:solidFill>
                  <a:srgbClr val="0000FF"/>
                </a:solidFill>
                <a:latin typeface="Symbol" panose="05050102010706020507" pitchFamily="18" charset="2"/>
              </a:rPr>
              <a:t>m</a:t>
            </a:r>
            <a:r>
              <a:rPr lang="en-US" altLang="en-US" sz="1400">
                <a:solidFill>
                  <a:srgbClr val="0000FF"/>
                </a:solidFill>
              </a:rPr>
              <a:t>m </a:t>
            </a:r>
          </a:p>
          <a:p>
            <a:endParaRPr lang="en-US" altLang="en-US" sz="1400">
              <a:solidFill>
                <a:srgbClr val="0000FF"/>
              </a:solidFill>
            </a:endParaRPr>
          </a:p>
          <a:p>
            <a:r>
              <a:rPr lang="en-US" altLang="en-US" sz="1400" i="1">
                <a:solidFill>
                  <a:srgbClr val="0000FF"/>
                </a:solidFill>
              </a:rPr>
              <a:t>So this means the cornea possesses </a:t>
            </a:r>
            <a:r>
              <a:rPr lang="en-US" altLang="en-US" sz="1400" b="1" i="1">
                <a:solidFill>
                  <a:srgbClr val="0000FF"/>
                </a:solidFill>
              </a:rPr>
              <a:t>positive</a:t>
            </a:r>
            <a:r>
              <a:rPr lang="en-US" altLang="en-US" sz="1400" i="1">
                <a:solidFill>
                  <a:srgbClr val="0000FF"/>
                </a:solidFill>
              </a:rPr>
              <a:t> spherical aberration. But the cornea’s Q factor is negative. What gives?</a:t>
            </a:r>
          </a:p>
          <a:p>
            <a:r>
              <a:rPr lang="en-US" altLang="en-US" sz="1400">
                <a:solidFill>
                  <a:srgbClr val="0000FF"/>
                </a:solidFill>
              </a:rPr>
              <a:t>The Q factor measures the </a:t>
            </a:r>
            <a:r>
              <a:rPr lang="en-US" altLang="en-US" sz="1400" i="1">
                <a:solidFill>
                  <a:srgbClr val="0000FF"/>
                </a:solidFill>
              </a:rPr>
              <a:t>relative</a:t>
            </a:r>
            <a:r>
              <a:rPr lang="en-US" altLang="en-US" sz="1400">
                <a:solidFill>
                  <a:srgbClr val="0000FF"/>
                </a:solidFill>
              </a:rPr>
              <a:t> asphericity of the cornea. A negative Q factor simply means the corneal periphery has less power than the central cornea; it does not mean the cornea as a whole doesn’t have spherical aberration!</a:t>
            </a:r>
          </a:p>
        </p:txBody>
      </p:sp>
      <p:sp>
        <p:nvSpPr>
          <p:cNvPr id="68638" name="TextBox 4"/>
          <p:cNvSpPr txBox="1">
            <a:spLocks noChangeArrowheads="1"/>
          </p:cNvSpPr>
          <p:nvPr/>
        </p:nvSpPr>
        <p:spPr bwMode="auto">
          <a:xfrm>
            <a:off x="381000" y="158750"/>
            <a:ext cx="8348663" cy="18161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i="1" dirty="0">
                <a:solidFill>
                  <a:srgbClr val="0000FF"/>
                </a:solidFill>
              </a:rPr>
              <a:t>Recall that the cornea’s Q factor is -0.26. What would it be if the cornea had no spherical aberration?</a:t>
            </a:r>
          </a:p>
          <a:p>
            <a:r>
              <a:rPr lang="en-US" altLang="en-US" sz="1400" dirty="0">
                <a:solidFill>
                  <a:srgbClr val="0000FF"/>
                </a:solidFill>
              </a:rPr>
              <a:t>About -0.52</a:t>
            </a:r>
          </a:p>
          <a:p>
            <a:endParaRPr lang="en-US" altLang="en-US" sz="1400" dirty="0">
              <a:solidFill>
                <a:srgbClr val="0000FF"/>
              </a:solidFill>
            </a:endParaRPr>
          </a:p>
          <a:p>
            <a:r>
              <a:rPr lang="en-US" altLang="en-US" sz="1400" i="1" dirty="0">
                <a:solidFill>
                  <a:srgbClr val="0000FF"/>
                </a:solidFill>
              </a:rPr>
              <a:t>Why didn’t we evolve corneas with a Q factor of -0.52?</a:t>
            </a:r>
          </a:p>
          <a:p>
            <a:r>
              <a:rPr lang="en-US" altLang="en-US" sz="1400" dirty="0">
                <a:solidFill>
                  <a:srgbClr val="0000FF"/>
                </a:solidFill>
              </a:rPr>
              <a:t>Well, no one can say for sure of course. But what </a:t>
            </a:r>
            <a:r>
              <a:rPr lang="en-US" altLang="en-US" sz="1400" b="1" dirty="0">
                <a:solidFill>
                  <a:srgbClr val="0000FF"/>
                </a:solidFill>
              </a:rPr>
              <a:t>can</a:t>
            </a:r>
            <a:r>
              <a:rPr lang="en-US" altLang="en-US" sz="1400" dirty="0">
                <a:solidFill>
                  <a:srgbClr val="0000FF"/>
                </a:solidFill>
              </a:rPr>
              <a:t> be said with certainty is that a Q factor of -0.52 would require a radically different angle between the cornea and the sclera--an angle that could not be achieved given the biomechanics and size of the normal human globe. </a:t>
            </a:r>
            <a:r>
              <a:rPr lang="en-US" altLang="en-US" sz="1400" dirty="0">
                <a:solidFill>
                  <a:srgbClr val="FFFF00"/>
                </a:solidFill>
              </a:rPr>
              <a:t>Thus, a Q factor of -0.52 would require a very radical ‘re-design’ of the globe--and thus of the orbits, and the cranium, and etc.</a:t>
            </a:r>
          </a:p>
        </p:txBody>
      </p:sp>
    </p:spTree>
    <p:extLst>
      <p:ext uri="{BB962C8B-B14F-4D97-AF65-F5344CB8AC3E}">
        <p14:creationId xmlns:p14="http://schemas.microsoft.com/office/powerpoint/2010/main" val="295783027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612"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3"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4"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5"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6"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7"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8"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9"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20"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rgbClr val="0000FF"/>
                </a:solidFill>
              </a:rPr>
              <a:t>(All these rays</a:t>
            </a:r>
          </a:p>
          <a:p>
            <a:pPr algn="r" eaLnBrk="1" hangingPunct="1">
              <a:lnSpc>
                <a:spcPct val="85000"/>
              </a:lnSpc>
              <a:spcBef>
                <a:spcPct val="0"/>
              </a:spcBef>
              <a:buClrTx/>
              <a:buSzTx/>
              <a:buFontTx/>
              <a:buNone/>
            </a:pPr>
            <a:r>
              <a:rPr lang="en-US" altLang="en-US" sz="1200" b="1" i="1">
                <a:solidFill>
                  <a:srgbClr val="0000FF"/>
                </a:solidFill>
              </a:rPr>
              <a:t>are from the</a:t>
            </a:r>
          </a:p>
          <a:p>
            <a:pPr algn="r" eaLnBrk="1" hangingPunct="1">
              <a:lnSpc>
                <a:spcPct val="85000"/>
              </a:lnSpc>
              <a:spcBef>
                <a:spcPct val="0"/>
              </a:spcBef>
              <a:buClrTx/>
              <a:buSzTx/>
              <a:buFontTx/>
              <a:buNone/>
            </a:pPr>
            <a:r>
              <a:rPr lang="en-US" altLang="en-US" sz="1200" b="1" i="1">
                <a:solidFill>
                  <a:srgbClr val="0000FF"/>
                </a:solidFill>
              </a:rPr>
              <a:t>same </a:t>
            </a:r>
          </a:p>
          <a:p>
            <a:pPr algn="r" eaLnBrk="1" hangingPunct="1">
              <a:lnSpc>
                <a:spcPct val="85000"/>
              </a:lnSpc>
              <a:spcBef>
                <a:spcPct val="0"/>
              </a:spcBef>
              <a:buClrTx/>
              <a:buSzTx/>
              <a:buFontTx/>
              <a:buNone/>
            </a:pPr>
            <a:endParaRPr lang="en-US" altLang="en-US" sz="1200" b="1" i="1">
              <a:solidFill>
                <a:srgbClr val="0000FF"/>
              </a:solidFill>
            </a:endParaRPr>
          </a:p>
          <a:p>
            <a:pPr algn="r" eaLnBrk="1" hangingPunct="1">
              <a:lnSpc>
                <a:spcPct val="85000"/>
              </a:lnSpc>
              <a:spcBef>
                <a:spcPct val="0"/>
              </a:spcBef>
              <a:buClrTx/>
              <a:buSzTx/>
              <a:buFontTx/>
              <a:buNone/>
            </a:pPr>
            <a:r>
              <a:rPr lang="en-US" altLang="en-US" sz="1200" b="1" i="1">
                <a:solidFill>
                  <a:srgbClr val="0000FF"/>
                </a:solidFill>
              </a:rPr>
              <a:t>point</a:t>
            </a:r>
          </a:p>
          <a:p>
            <a:pPr algn="r" eaLnBrk="1" hangingPunct="1">
              <a:lnSpc>
                <a:spcPct val="85000"/>
              </a:lnSpc>
              <a:spcBef>
                <a:spcPct val="0"/>
              </a:spcBef>
              <a:buClrTx/>
              <a:buSzTx/>
              <a:buFontTx/>
              <a:buNone/>
            </a:pPr>
            <a:r>
              <a:rPr lang="en-US" altLang="en-US" sz="1200" b="1" i="1">
                <a:solidFill>
                  <a:srgbClr val="0000FF"/>
                </a:solidFill>
              </a:rPr>
              <a:t>on the object</a:t>
            </a:r>
          </a:p>
          <a:p>
            <a:pPr algn="r" eaLnBrk="1" hangingPunct="1">
              <a:lnSpc>
                <a:spcPct val="85000"/>
              </a:lnSpc>
              <a:spcBef>
                <a:spcPct val="0"/>
              </a:spcBef>
              <a:buClrTx/>
              <a:buSzTx/>
              <a:buFontTx/>
              <a:buNone/>
            </a:pPr>
            <a:r>
              <a:rPr lang="en-US" altLang="en-US" sz="1200" b="1" i="1">
                <a:solidFill>
                  <a:srgbClr val="0000FF"/>
                </a:solidFill>
              </a:rPr>
              <a:t>at infinity.)</a:t>
            </a:r>
          </a:p>
        </p:txBody>
      </p:sp>
      <p:sp>
        <p:nvSpPr>
          <p:cNvPr id="2" name="Left Brace 1"/>
          <p:cNvSpPr/>
          <p:nvPr/>
        </p:nvSpPr>
        <p:spPr>
          <a:xfrm>
            <a:off x="990600" y="238125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8622"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DDD5FE-CD49-4763-9766-2704EFCA2C60}" type="slidenum">
              <a:rPr lang="en-US" altLang="en-US" smtClean="0"/>
              <a:pPr/>
              <a:t>88</a:t>
            </a:fld>
            <a:endParaRPr lang="en-US" altLang="en-US"/>
          </a:p>
        </p:txBody>
      </p:sp>
      <p:sp>
        <p:nvSpPr>
          <p:cNvPr id="68623"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625" name="Line 12"/>
          <p:cNvSpPr>
            <a:spLocks noChangeShapeType="1"/>
          </p:cNvSpPr>
          <p:nvPr/>
        </p:nvSpPr>
        <p:spPr bwMode="auto">
          <a:xfrm flipH="1" flipV="1">
            <a:off x="3338513" y="2771775"/>
            <a:ext cx="2757487"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26" name="Line 13"/>
          <p:cNvSpPr>
            <a:spLocks noChangeShapeType="1"/>
          </p:cNvSpPr>
          <p:nvPr/>
        </p:nvSpPr>
        <p:spPr bwMode="auto">
          <a:xfrm flipH="1">
            <a:off x="3276600" y="3352800"/>
            <a:ext cx="2819400" cy="5810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27" name="Line 15"/>
          <p:cNvSpPr>
            <a:spLocks noChangeShapeType="1"/>
          </p:cNvSpPr>
          <p:nvPr/>
        </p:nvSpPr>
        <p:spPr bwMode="auto">
          <a:xfrm flipH="1">
            <a:off x="3200400" y="3352800"/>
            <a:ext cx="3429000"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28"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29" name="Line 21"/>
          <p:cNvSpPr>
            <a:spLocks noChangeShapeType="1"/>
          </p:cNvSpPr>
          <p:nvPr/>
        </p:nvSpPr>
        <p:spPr bwMode="auto">
          <a:xfrm flipV="1">
            <a:off x="3443288" y="3352800"/>
            <a:ext cx="1966912"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0" name="Line 20"/>
          <p:cNvSpPr>
            <a:spLocks noChangeShapeType="1"/>
          </p:cNvSpPr>
          <p:nvPr/>
        </p:nvSpPr>
        <p:spPr bwMode="auto">
          <a:xfrm>
            <a:off x="3429000" y="2514600"/>
            <a:ext cx="1981200"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1" name="Line 14"/>
          <p:cNvSpPr>
            <a:spLocks noChangeShapeType="1"/>
          </p:cNvSpPr>
          <p:nvPr/>
        </p:nvSpPr>
        <p:spPr bwMode="auto">
          <a:xfrm flipH="1" flipV="1">
            <a:off x="3262313" y="3000375"/>
            <a:ext cx="3367087" cy="352425"/>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2"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3"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4" name="Rectangle 1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a:solidFill>
                  <a:schemeClr val="tx2"/>
                </a:solidFill>
              </a:rPr>
              <a:t>Spherical Aberration</a:t>
            </a:r>
            <a:endParaRPr lang="en-US" altLang="en-US" sz="3900" b="1" i="1">
              <a:solidFill>
                <a:schemeClr val="tx2"/>
              </a:solidFill>
            </a:endParaRPr>
          </a:p>
        </p:txBody>
      </p:sp>
      <p:sp>
        <p:nvSpPr>
          <p:cNvPr id="68635"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68636"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t>Optical</a:t>
            </a:r>
          </a:p>
          <a:p>
            <a:pPr algn="ctr" eaLnBrk="1" hangingPunct="1">
              <a:spcBef>
                <a:spcPct val="0"/>
              </a:spcBef>
              <a:buClrTx/>
              <a:buSzTx/>
              <a:buFontTx/>
              <a:buNone/>
            </a:pPr>
            <a:r>
              <a:rPr lang="en-US" altLang="en-US" sz="1200" i="1"/>
              <a:t>axis</a:t>
            </a:r>
          </a:p>
        </p:txBody>
      </p:sp>
      <p:sp>
        <p:nvSpPr>
          <p:cNvPr id="68637" name="TextBox 4"/>
          <p:cNvSpPr txBox="1">
            <a:spLocks noChangeArrowheads="1"/>
          </p:cNvSpPr>
          <p:nvPr/>
        </p:nvSpPr>
        <p:spPr bwMode="auto">
          <a:xfrm>
            <a:off x="347663" y="4810125"/>
            <a:ext cx="8458200" cy="18161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i="1">
                <a:solidFill>
                  <a:srgbClr val="0000FF"/>
                </a:solidFill>
              </a:rPr>
              <a:t>How much spherical aberration does the average human cornea possess?</a:t>
            </a:r>
          </a:p>
          <a:p>
            <a:r>
              <a:rPr lang="en-US" altLang="en-US" sz="1400">
                <a:solidFill>
                  <a:srgbClr val="0000FF"/>
                </a:solidFill>
              </a:rPr>
              <a:t>About +0.27 </a:t>
            </a:r>
            <a:r>
              <a:rPr lang="en-US" altLang="en-US" sz="1400">
                <a:solidFill>
                  <a:srgbClr val="0000FF"/>
                </a:solidFill>
                <a:latin typeface="Symbol" panose="05050102010706020507" pitchFamily="18" charset="2"/>
              </a:rPr>
              <a:t>m</a:t>
            </a:r>
            <a:r>
              <a:rPr lang="en-US" altLang="en-US" sz="1400">
                <a:solidFill>
                  <a:srgbClr val="0000FF"/>
                </a:solidFill>
              </a:rPr>
              <a:t>m </a:t>
            </a:r>
          </a:p>
          <a:p>
            <a:endParaRPr lang="en-US" altLang="en-US" sz="1400">
              <a:solidFill>
                <a:srgbClr val="0000FF"/>
              </a:solidFill>
            </a:endParaRPr>
          </a:p>
          <a:p>
            <a:r>
              <a:rPr lang="en-US" altLang="en-US" sz="1400" i="1">
                <a:solidFill>
                  <a:srgbClr val="0000FF"/>
                </a:solidFill>
              </a:rPr>
              <a:t>So this means the cornea possesses </a:t>
            </a:r>
            <a:r>
              <a:rPr lang="en-US" altLang="en-US" sz="1400" b="1" i="1">
                <a:solidFill>
                  <a:srgbClr val="0000FF"/>
                </a:solidFill>
              </a:rPr>
              <a:t>positive</a:t>
            </a:r>
            <a:r>
              <a:rPr lang="en-US" altLang="en-US" sz="1400" i="1">
                <a:solidFill>
                  <a:srgbClr val="0000FF"/>
                </a:solidFill>
              </a:rPr>
              <a:t> spherical aberration. But the cornea’s Q factor is negative. What gives?</a:t>
            </a:r>
          </a:p>
          <a:p>
            <a:r>
              <a:rPr lang="en-US" altLang="en-US" sz="1400">
                <a:solidFill>
                  <a:srgbClr val="0000FF"/>
                </a:solidFill>
              </a:rPr>
              <a:t>The Q factor measures the </a:t>
            </a:r>
            <a:r>
              <a:rPr lang="en-US" altLang="en-US" sz="1400" i="1">
                <a:solidFill>
                  <a:srgbClr val="0000FF"/>
                </a:solidFill>
              </a:rPr>
              <a:t>relative</a:t>
            </a:r>
            <a:r>
              <a:rPr lang="en-US" altLang="en-US" sz="1400">
                <a:solidFill>
                  <a:srgbClr val="0000FF"/>
                </a:solidFill>
              </a:rPr>
              <a:t> asphericity of the cornea. A negative Q factor simply means the corneal periphery has less power than the central cornea; it does not mean the cornea as a whole doesn’t have spherical aberration!</a:t>
            </a:r>
          </a:p>
        </p:txBody>
      </p:sp>
      <p:sp>
        <p:nvSpPr>
          <p:cNvPr id="68638" name="TextBox 4"/>
          <p:cNvSpPr txBox="1">
            <a:spLocks noChangeArrowheads="1"/>
          </p:cNvSpPr>
          <p:nvPr/>
        </p:nvSpPr>
        <p:spPr bwMode="auto">
          <a:xfrm>
            <a:off x="381000" y="158750"/>
            <a:ext cx="8348663" cy="18161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i="1" dirty="0">
                <a:solidFill>
                  <a:srgbClr val="0000FF"/>
                </a:solidFill>
              </a:rPr>
              <a:t>Recall that the cornea’s Q factor is -0.26. What would it be if the cornea had no spherical aberration?</a:t>
            </a:r>
          </a:p>
          <a:p>
            <a:r>
              <a:rPr lang="en-US" altLang="en-US" sz="1400" dirty="0">
                <a:solidFill>
                  <a:srgbClr val="0000FF"/>
                </a:solidFill>
              </a:rPr>
              <a:t>About -0.52</a:t>
            </a:r>
          </a:p>
          <a:p>
            <a:endParaRPr lang="en-US" altLang="en-US" sz="1400" dirty="0">
              <a:solidFill>
                <a:srgbClr val="0000FF"/>
              </a:solidFill>
            </a:endParaRPr>
          </a:p>
          <a:p>
            <a:r>
              <a:rPr lang="en-US" altLang="en-US" sz="1400" i="1" dirty="0">
                <a:solidFill>
                  <a:srgbClr val="0000FF"/>
                </a:solidFill>
              </a:rPr>
              <a:t>Why didn’t we evolve corneas with a Q factor of -0.52?</a:t>
            </a:r>
          </a:p>
          <a:p>
            <a:r>
              <a:rPr lang="en-US" altLang="en-US" sz="1400" dirty="0">
                <a:solidFill>
                  <a:srgbClr val="0000FF"/>
                </a:solidFill>
              </a:rPr>
              <a:t>Well, no one can say for sure of course. But what </a:t>
            </a:r>
            <a:r>
              <a:rPr lang="en-US" altLang="en-US" sz="1400" b="1" dirty="0">
                <a:solidFill>
                  <a:srgbClr val="0000FF"/>
                </a:solidFill>
              </a:rPr>
              <a:t>can</a:t>
            </a:r>
            <a:r>
              <a:rPr lang="en-US" altLang="en-US" sz="1400" dirty="0">
                <a:solidFill>
                  <a:srgbClr val="0000FF"/>
                </a:solidFill>
              </a:rPr>
              <a:t> be said with certainty is that a Q factor of -0.52 would require a radically different angle between the cornea and the sclera--an angle that could not be achieved given the biomechanics and size of the normal human globe. </a:t>
            </a:r>
            <a:r>
              <a:rPr lang="en-US" altLang="en-US" sz="1400" dirty="0"/>
              <a:t>Thus, a Q factor of -0.52 would require a very radical ‘re-design’ of the globe--and thus of the orbits, and the cranium, and etc.</a:t>
            </a:r>
          </a:p>
        </p:txBody>
      </p:sp>
    </p:spTree>
    <p:extLst>
      <p:ext uri="{BB962C8B-B14F-4D97-AF65-F5344CB8AC3E}">
        <p14:creationId xmlns:p14="http://schemas.microsoft.com/office/powerpoint/2010/main" val="38136993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9636"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37"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38"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39"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40"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41"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42"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43"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44"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chemeClr val="bg1">
                    <a:lumMod val="75000"/>
                  </a:schemeClr>
                </a:solidFill>
              </a:rPr>
              <a:t>(All these rays</a:t>
            </a:r>
          </a:p>
          <a:p>
            <a:pPr algn="r" eaLnBrk="1" hangingPunct="1">
              <a:lnSpc>
                <a:spcPct val="85000"/>
              </a:lnSpc>
              <a:spcBef>
                <a:spcPct val="0"/>
              </a:spcBef>
              <a:buClrTx/>
              <a:buSzTx/>
              <a:buFontTx/>
              <a:buNone/>
            </a:pPr>
            <a:r>
              <a:rPr lang="en-US" altLang="en-US" sz="1200" b="1" i="1">
                <a:solidFill>
                  <a:schemeClr val="bg1">
                    <a:lumMod val="75000"/>
                  </a:schemeClr>
                </a:solidFill>
              </a:rPr>
              <a:t>are from the</a:t>
            </a:r>
          </a:p>
          <a:p>
            <a:pPr algn="r" eaLnBrk="1" hangingPunct="1">
              <a:lnSpc>
                <a:spcPct val="85000"/>
              </a:lnSpc>
              <a:spcBef>
                <a:spcPct val="0"/>
              </a:spcBef>
              <a:buClrTx/>
              <a:buSzTx/>
              <a:buFontTx/>
              <a:buNone/>
            </a:pPr>
            <a:r>
              <a:rPr lang="en-US" altLang="en-US" sz="1200" b="1" i="1">
                <a:solidFill>
                  <a:schemeClr val="bg1">
                    <a:lumMod val="75000"/>
                  </a:schemeClr>
                </a:solidFill>
              </a:rPr>
              <a:t>same </a:t>
            </a:r>
          </a:p>
          <a:p>
            <a:pPr algn="r" eaLnBrk="1" hangingPunct="1">
              <a:lnSpc>
                <a:spcPct val="85000"/>
              </a:lnSpc>
              <a:spcBef>
                <a:spcPct val="0"/>
              </a:spcBef>
              <a:buClrTx/>
              <a:buSzTx/>
              <a:buFontTx/>
              <a:buNone/>
            </a:pPr>
            <a:endParaRPr lang="en-US" altLang="en-US" sz="1200" b="1" i="1">
              <a:solidFill>
                <a:schemeClr val="bg1">
                  <a:lumMod val="75000"/>
                </a:schemeClr>
              </a:solidFill>
            </a:endParaRPr>
          </a:p>
          <a:p>
            <a:pPr algn="r" eaLnBrk="1" hangingPunct="1">
              <a:lnSpc>
                <a:spcPct val="85000"/>
              </a:lnSpc>
              <a:spcBef>
                <a:spcPct val="0"/>
              </a:spcBef>
              <a:buClrTx/>
              <a:buSzTx/>
              <a:buFontTx/>
              <a:buNone/>
            </a:pPr>
            <a:r>
              <a:rPr lang="en-US" altLang="en-US" sz="1200" b="1" i="1">
                <a:solidFill>
                  <a:schemeClr val="bg1">
                    <a:lumMod val="75000"/>
                  </a:schemeClr>
                </a:solidFill>
              </a:rPr>
              <a:t>point</a:t>
            </a:r>
          </a:p>
          <a:p>
            <a:pPr algn="r" eaLnBrk="1" hangingPunct="1">
              <a:lnSpc>
                <a:spcPct val="85000"/>
              </a:lnSpc>
              <a:spcBef>
                <a:spcPct val="0"/>
              </a:spcBef>
              <a:buClrTx/>
              <a:buSzTx/>
              <a:buFontTx/>
              <a:buNone/>
            </a:pPr>
            <a:r>
              <a:rPr lang="en-US" altLang="en-US" sz="1200" b="1" i="1">
                <a:solidFill>
                  <a:schemeClr val="bg1">
                    <a:lumMod val="75000"/>
                  </a:schemeClr>
                </a:solidFill>
              </a:rPr>
              <a:t>on the object</a:t>
            </a:r>
          </a:p>
          <a:p>
            <a:pPr algn="r" eaLnBrk="1" hangingPunct="1">
              <a:lnSpc>
                <a:spcPct val="85000"/>
              </a:lnSpc>
              <a:spcBef>
                <a:spcPct val="0"/>
              </a:spcBef>
              <a:buClrTx/>
              <a:buSzTx/>
              <a:buFontTx/>
              <a:buNone/>
            </a:pPr>
            <a:r>
              <a:rPr lang="en-US" altLang="en-US" sz="1200" b="1" i="1">
                <a:solidFill>
                  <a:schemeClr val="bg1">
                    <a:lumMod val="75000"/>
                  </a:schemeClr>
                </a:solidFill>
              </a:rPr>
              <a:t>at infinity.)</a:t>
            </a:r>
          </a:p>
        </p:txBody>
      </p:sp>
      <p:sp>
        <p:nvSpPr>
          <p:cNvPr id="2" name="Left Brace 1"/>
          <p:cNvSpPr/>
          <p:nvPr/>
        </p:nvSpPr>
        <p:spPr>
          <a:xfrm>
            <a:off x="990600" y="238125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chemeClr val="bg1">
                  <a:lumMod val="75000"/>
                </a:schemeClr>
              </a:solidFill>
            </a:endParaRPr>
          </a:p>
        </p:txBody>
      </p:sp>
      <p:sp>
        <p:nvSpPr>
          <p:cNvPr id="69646"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DED841-075F-47A4-996A-15CCF1313BF0}" type="slidenum">
              <a:rPr lang="en-US" altLang="en-US" smtClean="0"/>
              <a:pPr/>
              <a:t>89</a:t>
            </a:fld>
            <a:endParaRPr lang="en-US" altLang="en-US"/>
          </a:p>
        </p:txBody>
      </p:sp>
      <p:sp>
        <p:nvSpPr>
          <p:cNvPr id="69647"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9649" name="Rectangle 1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a:solidFill>
                  <a:schemeClr val="tx2"/>
                </a:solidFill>
              </a:rPr>
              <a:t>Spherical Aberration</a:t>
            </a:r>
            <a:endParaRPr lang="en-US" altLang="en-US" sz="3900" b="1" i="1">
              <a:solidFill>
                <a:schemeClr val="tx2"/>
              </a:solidFill>
            </a:endParaRPr>
          </a:p>
        </p:txBody>
      </p:sp>
      <p:sp>
        <p:nvSpPr>
          <p:cNvPr id="69650"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solidFill>
                  <a:schemeClr val="bg1">
                    <a:lumMod val="75000"/>
                  </a:schemeClr>
                </a:solidFill>
              </a:rPr>
              <a:t>Optical</a:t>
            </a:r>
          </a:p>
          <a:p>
            <a:pPr algn="ctr" eaLnBrk="1" hangingPunct="1">
              <a:spcBef>
                <a:spcPct val="0"/>
              </a:spcBef>
              <a:buClrTx/>
              <a:buSzTx/>
              <a:buFontTx/>
              <a:buNone/>
            </a:pPr>
            <a:r>
              <a:rPr lang="en-US" altLang="en-US" sz="1200" i="1">
                <a:solidFill>
                  <a:schemeClr val="bg1">
                    <a:lumMod val="75000"/>
                  </a:schemeClr>
                </a:solidFill>
              </a:rPr>
              <a:t>axis</a:t>
            </a:r>
          </a:p>
        </p:txBody>
      </p:sp>
      <p:sp>
        <p:nvSpPr>
          <p:cNvPr id="69651"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solidFill>
                  <a:schemeClr val="bg1">
                    <a:lumMod val="75000"/>
                  </a:schemeClr>
                </a:solidFill>
              </a:rPr>
              <a:t>Optical</a:t>
            </a:r>
          </a:p>
          <a:p>
            <a:pPr algn="ctr" eaLnBrk="1" hangingPunct="1">
              <a:spcBef>
                <a:spcPct val="0"/>
              </a:spcBef>
              <a:buClrTx/>
              <a:buSzTx/>
              <a:buFontTx/>
              <a:buNone/>
            </a:pPr>
            <a:r>
              <a:rPr lang="en-US" altLang="en-US" sz="1200" i="1">
                <a:solidFill>
                  <a:schemeClr val="bg1">
                    <a:lumMod val="75000"/>
                  </a:schemeClr>
                </a:solidFill>
              </a:rPr>
              <a:t>axis</a:t>
            </a:r>
          </a:p>
        </p:txBody>
      </p:sp>
      <p:sp>
        <p:nvSpPr>
          <p:cNvPr id="50205" name="TextBox 4"/>
          <p:cNvSpPr txBox="1">
            <a:spLocks noChangeArrowheads="1"/>
          </p:cNvSpPr>
          <p:nvPr/>
        </p:nvSpPr>
        <p:spPr bwMode="auto">
          <a:xfrm>
            <a:off x="347663" y="4810125"/>
            <a:ext cx="8458200" cy="1816100"/>
          </a:xfrm>
          <a:prstGeom prst="rect">
            <a:avLst/>
          </a:prstGeom>
          <a:solidFill>
            <a:srgbClr val="FFC000"/>
          </a:soli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400" i="1" dirty="0">
                <a:solidFill>
                  <a:schemeClr val="bg1">
                    <a:lumMod val="50000"/>
                  </a:schemeClr>
                </a:solidFill>
              </a:rPr>
              <a:t>How much spherical aberration does the average human cornea possess?</a:t>
            </a:r>
          </a:p>
          <a:p>
            <a:pPr>
              <a:defRPr/>
            </a:pPr>
            <a:r>
              <a:rPr lang="en-US" altLang="en-US" sz="1400" dirty="0">
                <a:solidFill>
                  <a:schemeClr val="bg1">
                    <a:lumMod val="50000"/>
                  </a:schemeClr>
                </a:solidFill>
              </a:rPr>
              <a:t>About +0.27 </a:t>
            </a:r>
            <a:r>
              <a:rPr lang="en-US" altLang="en-US" sz="1400" dirty="0">
                <a:solidFill>
                  <a:schemeClr val="bg1">
                    <a:lumMod val="50000"/>
                  </a:schemeClr>
                </a:solidFill>
                <a:latin typeface="Symbol" panose="05050102010706020507" pitchFamily="18" charset="2"/>
              </a:rPr>
              <a:t>m</a:t>
            </a:r>
            <a:r>
              <a:rPr lang="en-US" altLang="en-US" sz="1400" dirty="0">
                <a:solidFill>
                  <a:schemeClr val="bg1">
                    <a:lumMod val="50000"/>
                  </a:schemeClr>
                </a:solidFill>
              </a:rPr>
              <a:t>m </a:t>
            </a:r>
          </a:p>
          <a:p>
            <a:pPr>
              <a:defRPr/>
            </a:pPr>
            <a:endParaRPr lang="en-US" altLang="en-US" sz="1400" dirty="0">
              <a:solidFill>
                <a:schemeClr val="bg1">
                  <a:lumMod val="50000"/>
                </a:schemeClr>
              </a:solidFill>
            </a:endParaRPr>
          </a:p>
          <a:p>
            <a:pPr>
              <a:defRPr/>
            </a:pPr>
            <a:r>
              <a:rPr lang="en-US" altLang="en-US" sz="1400" i="1" dirty="0">
                <a:solidFill>
                  <a:schemeClr val="bg1">
                    <a:lumMod val="50000"/>
                  </a:schemeClr>
                </a:solidFill>
              </a:rPr>
              <a:t>So this means the cornea possesses </a:t>
            </a:r>
            <a:r>
              <a:rPr lang="en-US" altLang="en-US" sz="1400" b="1" i="1" dirty="0">
                <a:solidFill>
                  <a:schemeClr val="bg1">
                    <a:lumMod val="50000"/>
                  </a:schemeClr>
                </a:solidFill>
              </a:rPr>
              <a:t>positive</a:t>
            </a:r>
            <a:r>
              <a:rPr lang="en-US" altLang="en-US" sz="1400" i="1" dirty="0">
                <a:solidFill>
                  <a:schemeClr val="bg1">
                    <a:lumMod val="50000"/>
                  </a:schemeClr>
                </a:solidFill>
              </a:rPr>
              <a:t> spherical aberration. But the cornea’s Q factor is negative. What gives?</a:t>
            </a:r>
          </a:p>
          <a:p>
            <a:pPr>
              <a:defRPr/>
            </a:pPr>
            <a:r>
              <a:rPr lang="en-US" altLang="en-US" sz="1400" dirty="0">
                <a:solidFill>
                  <a:schemeClr val="bg1">
                    <a:lumMod val="50000"/>
                  </a:schemeClr>
                </a:solidFill>
              </a:rPr>
              <a:t>The Q factor measures the </a:t>
            </a:r>
            <a:r>
              <a:rPr lang="en-US" altLang="en-US" sz="1400" i="1" dirty="0">
                <a:solidFill>
                  <a:schemeClr val="bg1">
                    <a:lumMod val="50000"/>
                  </a:schemeClr>
                </a:solidFill>
              </a:rPr>
              <a:t>relative</a:t>
            </a:r>
            <a:r>
              <a:rPr lang="en-US" altLang="en-US" sz="1400" dirty="0">
                <a:solidFill>
                  <a:schemeClr val="bg1">
                    <a:lumMod val="50000"/>
                  </a:schemeClr>
                </a:solidFill>
              </a:rPr>
              <a:t> </a:t>
            </a:r>
            <a:r>
              <a:rPr lang="en-US" altLang="en-US" sz="1400" dirty="0" err="1">
                <a:solidFill>
                  <a:schemeClr val="bg1">
                    <a:lumMod val="50000"/>
                  </a:schemeClr>
                </a:solidFill>
              </a:rPr>
              <a:t>asphericity</a:t>
            </a:r>
            <a:r>
              <a:rPr lang="en-US" altLang="en-US" sz="1400" dirty="0">
                <a:solidFill>
                  <a:schemeClr val="bg1">
                    <a:lumMod val="50000"/>
                  </a:schemeClr>
                </a:solidFill>
              </a:rPr>
              <a:t> of the cornea. A negative Q factor simply means the corneal periphery has less power than the central cornea; it does not mean the cornea as a whole doesn’t have spherical aberration!</a:t>
            </a:r>
          </a:p>
        </p:txBody>
      </p:sp>
      <p:sp>
        <p:nvSpPr>
          <p:cNvPr id="40" name="TextBox 39"/>
          <p:cNvSpPr txBox="1"/>
          <p:nvPr/>
        </p:nvSpPr>
        <p:spPr>
          <a:xfrm>
            <a:off x="381000" y="158750"/>
            <a:ext cx="8348663" cy="1816100"/>
          </a:xfrm>
          <a:prstGeom prst="rect">
            <a:avLst/>
          </a:prstGeom>
          <a:solidFill>
            <a:srgbClr val="FFFF00"/>
          </a:solidFill>
        </p:spPr>
        <p:txBody>
          <a:bodyPr>
            <a:spAutoFit/>
          </a:bodyPr>
          <a:lstStyle/>
          <a:p>
            <a:pPr>
              <a:defRPr/>
            </a:pPr>
            <a:r>
              <a:rPr lang="en-US" sz="1400" i="1" dirty="0">
                <a:solidFill>
                  <a:schemeClr val="bg1">
                    <a:lumMod val="65000"/>
                  </a:schemeClr>
                </a:solidFill>
              </a:rPr>
              <a:t>Recall that the cornea’s Q factor is -0.26. What would it be if the cornea had no spherical aberration?</a:t>
            </a:r>
          </a:p>
          <a:p>
            <a:pPr>
              <a:defRPr/>
            </a:pPr>
            <a:r>
              <a:rPr lang="en-US" sz="1400" dirty="0">
                <a:solidFill>
                  <a:schemeClr val="bg1">
                    <a:lumMod val="65000"/>
                  </a:schemeClr>
                </a:solidFill>
              </a:rPr>
              <a:t>About -0.52</a:t>
            </a:r>
          </a:p>
          <a:p>
            <a:pPr>
              <a:defRPr/>
            </a:pPr>
            <a:endParaRPr lang="en-US" sz="1400" dirty="0">
              <a:solidFill>
                <a:srgbClr val="0000FF"/>
              </a:solidFill>
            </a:endParaRPr>
          </a:p>
          <a:p>
            <a:pPr>
              <a:defRPr/>
            </a:pPr>
            <a:r>
              <a:rPr lang="en-US" sz="1400" i="1" dirty="0">
                <a:solidFill>
                  <a:srgbClr val="0000FF"/>
                </a:solidFill>
              </a:rPr>
              <a:t>Why didn’t we evolve corneas with a Q factor of -0.52?</a:t>
            </a:r>
          </a:p>
          <a:p>
            <a:pPr>
              <a:defRPr/>
            </a:pPr>
            <a:r>
              <a:rPr lang="en-US" sz="1400" dirty="0">
                <a:solidFill>
                  <a:schemeClr val="bg1">
                    <a:lumMod val="65000"/>
                  </a:schemeClr>
                </a:solidFill>
              </a:rPr>
              <a:t>Well, </a:t>
            </a:r>
            <a:r>
              <a:rPr lang="en-US" altLang="en-US" sz="1400" dirty="0">
                <a:solidFill>
                  <a:schemeClr val="bg1">
                    <a:lumMod val="65000"/>
                  </a:schemeClr>
                </a:solidFill>
              </a:rPr>
              <a:t>no</a:t>
            </a:r>
            <a:r>
              <a:rPr lang="en-US" sz="1400" dirty="0">
                <a:solidFill>
                  <a:schemeClr val="bg1">
                    <a:lumMod val="65000"/>
                  </a:schemeClr>
                </a:solidFill>
              </a:rPr>
              <a:t> one can say for sure of course. But what </a:t>
            </a:r>
            <a:r>
              <a:rPr lang="en-US" sz="1400" b="1" dirty="0">
                <a:solidFill>
                  <a:schemeClr val="bg1">
                    <a:lumMod val="65000"/>
                  </a:schemeClr>
                </a:solidFill>
              </a:rPr>
              <a:t>can</a:t>
            </a:r>
            <a:r>
              <a:rPr lang="en-US" sz="1400" dirty="0">
                <a:solidFill>
                  <a:schemeClr val="bg1">
                    <a:lumMod val="65000"/>
                  </a:schemeClr>
                </a:solidFill>
              </a:rPr>
              <a:t> be said with certainty is that a Q factor of -0.52 would require a radically different angle between the cornea and the sclera--an angle that could not be achieved given the biomechanics and size of the normal human globe. Thus, a Q factor of -0.52 would require a very radical ‘re-design’ of the globe--and thus of the orbits, and the cranium, and etc.</a:t>
            </a:r>
          </a:p>
        </p:txBody>
      </p:sp>
      <p:sp>
        <p:nvSpPr>
          <p:cNvPr id="6" name="TextBox 5"/>
          <p:cNvSpPr txBox="1"/>
          <p:nvPr/>
        </p:nvSpPr>
        <p:spPr>
          <a:xfrm>
            <a:off x="457200" y="1241425"/>
            <a:ext cx="8272463" cy="692150"/>
          </a:xfrm>
          <a:prstGeom prst="rect">
            <a:avLst/>
          </a:prstGeom>
          <a:solidFill>
            <a:schemeClr val="accent5">
              <a:lumMod val="75000"/>
            </a:schemeClr>
          </a:solidFill>
        </p:spPr>
        <p:txBody>
          <a:bodyPr>
            <a:spAutoFit/>
          </a:bodyPr>
          <a:lstStyle/>
          <a:p>
            <a:pPr>
              <a:defRPr/>
            </a:pPr>
            <a:r>
              <a:rPr lang="en-US" sz="1300" dirty="0"/>
              <a:t>Interestingly, while we didn’t evolve </a:t>
            </a:r>
            <a:r>
              <a:rPr lang="en-US" sz="1300" b="1" dirty="0"/>
              <a:t>corneas</a:t>
            </a:r>
            <a:r>
              <a:rPr lang="en-US" sz="1300" dirty="0"/>
              <a:t> with a Q factor of -0.52, we did evolve </a:t>
            </a:r>
            <a:r>
              <a:rPr lang="en-US" sz="1300" b="1" dirty="0"/>
              <a:t>eyes</a:t>
            </a:r>
            <a:r>
              <a:rPr lang="en-US" sz="1300" dirty="0"/>
              <a:t> with it. The human lens of a young adult has an average Q value of about -0.25. Thus, the entire refracting system of the average young adult human eye has a total Q factor very close to -0.52, and thus has little to no spherical aberration!</a:t>
            </a:r>
          </a:p>
        </p:txBody>
      </p:sp>
      <p:cxnSp>
        <p:nvCxnSpPr>
          <p:cNvPr id="8" name="Straight Connector 7"/>
          <p:cNvCxnSpPr/>
          <p:nvPr/>
        </p:nvCxnSpPr>
        <p:spPr>
          <a:xfrm>
            <a:off x="2286000" y="914400"/>
            <a:ext cx="6096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9656" name="TextBox 12"/>
          <p:cNvSpPr txBox="1">
            <a:spLocks noChangeArrowheads="1"/>
          </p:cNvSpPr>
          <p:nvPr/>
        </p:nvSpPr>
        <p:spPr bwMode="auto">
          <a:xfrm>
            <a:off x="2349500" y="663575"/>
            <a:ext cx="5635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Segoe Script" panose="020B0504020000000003" pitchFamily="34" charset="0"/>
              </a:rPr>
              <a:t>eyes</a:t>
            </a:r>
          </a:p>
        </p:txBody>
      </p:sp>
      <p:sp>
        <p:nvSpPr>
          <p:cNvPr id="69657" name="TextBox 38"/>
          <p:cNvSpPr txBox="1">
            <a:spLocks noChangeArrowheads="1"/>
          </p:cNvSpPr>
          <p:nvPr/>
        </p:nvSpPr>
        <p:spPr bwMode="auto">
          <a:xfrm>
            <a:off x="4724400" y="814388"/>
            <a:ext cx="927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Segoe Script" panose="020B0504020000000003" pitchFamily="34" charset="0"/>
              </a:rPr>
              <a:t>We did!</a:t>
            </a:r>
          </a:p>
        </p:txBody>
      </p:sp>
      <p:sp>
        <p:nvSpPr>
          <p:cNvPr id="69658" name="Oval 3"/>
          <p:cNvSpPr>
            <a:spLocks noChangeArrowheads="1"/>
          </p:cNvSpPr>
          <p:nvPr/>
        </p:nvSpPr>
        <p:spPr bwMode="auto">
          <a:xfrm>
            <a:off x="3543300" y="2598738"/>
            <a:ext cx="862013" cy="1520825"/>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9659" name="Line 65"/>
          <p:cNvSpPr>
            <a:spLocks noChangeShapeType="1"/>
          </p:cNvSpPr>
          <p:nvPr/>
        </p:nvSpPr>
        <p:spPr bwMode="auto">
          <a:xfrm flipH="1">
            <a:off x="3789363" y="4119563"/>
            <a:ext cx="184150" cy="336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60" name="Line 66"/>
          <p:cNvSpPr>
            <a:spLocks noChangeShapeType="1"/>
          </p:cNvSpPr>
          <p:nvPr/>
        </p:nvSpPr>
        <p:spPr bwMode="auto">
          <a:xfrm flipH="1">
            <a:off x="3910013" y="4119563"/>
            <a:ext cx="63500" cy="476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61" name="Line 68"/>
          <p:cNvSpPr>
            <a:spLocks noChangeShapeType="1"/>
          </p:cNvSpPr>
          <p:nvPr/>
        </p:nvSpPr>
        <p:spPr bwMode="auto">
          <a:xfrm flipH="1" flipV="1">
            <a:off x="3948113" y="2058988"/>
            <a:ext cx="26987" cy="4841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62" name="Line 69"/>
          <p:cNvSpPr>
            <a:spLocks noChangeShapeType="1"/>
          </p:cNvSpPr>
          <p:nvPr/>
        </p:nvSpPr>
        <p:spPr bwMode="auto">
          <a:xfrm flipV="1">
            <a:off x="3975100" y="1989138"/>
            <a:ext cx="122238"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63" name="Line 20"/>
          <p:cNvSpPr>
            <a:spLocks noChangeShapeType="1"/>
          </p:cNvSpPr>
          <p:nvPr/>
        </p:nvSpPr>
        <p:spPr bwMode="auto">
          <a:xfrm>
            <a:off x="3429000" y="2514600"/>
            <a:ext cx="3595688"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64" name="Line 12"/>
          <p:cNvSpPr>
            <a:spLocks noChangeShapeType="1"/>
          </p:cNvSpPr>
          <p:nvPr/>
        </p:nvSpPr>
        <p:spPr bwMode="auto">
          <a:xfrm flipH="1" flipV="1">
            <a:off x="3338513" y="2771775"/>
            <a:ext cx="3671887" cy="59055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65" name="Line 14"/>
          <p:cNvSpPr>
            <a:spLocks noChangeShapeType="1"/>
          </p:cNvSpPr>
          <p:nvPr/>
        </p:nvSpPr>
        <p:spPr bwMode="auto">
          <a:xfrm flipH="1" flipV="1">
            <a:off x="3262313" y="3000375"/>
            <a:ext cx="3762375"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66"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67" name="Line 15"/>
          <p:cNvSpPr>
            <a:spLocks noChangeShapeType="1"/>
          </p:cNvSpPr>
          <p:nvPr/>
        </p:nvSpPr>
        <p:spPr bwMode="auto">
          <a:xfrm flipH="1">
            <a:off x="3200400" y="3409950"/>
            <a:ext cx="3824288" cy="32385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68" name="Line 13"/>
          <p:cNvSpPr>
            <a:spLocks noChangeShapeType="1"/>
          </p:cNvSpPr>
          <p:nvPr/>
        </p:nvSpPr>
        <p:spPr bwMode="auto">
          <a:xfrm flipH="1">
            <a:off x="3276600" y="3381375"/>
            <a:ext cx="3748088" cy="55245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69" name="Line 21"/>
          <p:cNvSpPr>
            <a:spLocks noChangeShapeType="1"/>
          </p:cNvSpPr>
          <p:nvPr/>
        </p:nvSpPr>
        <p:spPr bwMode="auto">
          <a:xfrm flipV="1">
            <a:off x="3443288" y="3381375"/>
            <a:ext cx="3581400" cy="80962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70"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71"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72" name="Line 70"/>
          <p:cNvSpPr>
            <a:spLocks noChangeShapeType="1"/>
          </p:cNvSpPr>
          <p:nvPr/>
        </p:nvSpPr>
        <p:spPr bwMode="auto">
          <a:xfrm flipH="1" flipV="1">
            <a:off x="3851275" y="2205038"/>
            <a:ext cx="123825" cy="393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73" name="Line 67"/>
          <p:cNvSpPr>
            <a:spLocks noChangeShapeType="1"/>
          </p:cNvSpPr>
          <p:nvPr/>
        </p:nvSpPr>
        <p:spPr bwMode="auto">
          <a:xfrm>
            <a:off x="3973513" y="4119563"/>
            <a:ext cx="71437" cy="6191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235338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3"/>
          <p:cNvSpPr txBox="1">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r>
              <a:rPr lang="en-US" dirty="0"/>
              <a:t>Aberrations</a:t>
            </a:r>
            <a:endParaRPr lang="en-US" i="1" dirty="0"/>
          </a:p>
        </p:txBody>
      </p:sp>
      <p:sp>
        <p:nvSpPr>
          <p:cNvPr id="7" name="Content Placeholder 2"/>
          <p:cNvSpPr>
            <a:spLocks noGrp="1"/>
          </p:cNvSpPr>
          <p:nvPr>
            <p:ph idx="1"/>
          </p:nvPr>
        </p:nvSpPr>
        <p:spPr>
          <a:xfrm>
            <a:off x="381000" y="1143000"/>
            <a:ext cx="8610600" cy="5715000"/>
          </a:xfrm>
        </p:spPr>
        <p:txBody>
          <a:bodyPr/>
          <a:lstStyle/>
          <a:p>
            <a:r>
              <a:rPr lang="en-US" dirty="0"/>
              <a:t>Back in the day, only three aberrations        were addressed by clinicians:</a:t>
            </a:r>
          </a:p>
          <a:p>
            <a:pPr marL="344487" lvl="1" indent="0">
              <a:buNone/>
            </a:pPr>
            <a:r>
              <a:rPr lang="en-US" dirty="0"/>
              <a:t>1) </a:t>
            </a:r>
            <a:r>
              <a:rPr lang="en-US" dirty="0">
                <a:solidFill>
                  <a:schemeClr val="bg1"/>
                </a:solidFill>
              </a:rPr>
              <a:t>Spherical error (</a:t>
            </a:r>
            <a:r>
              <a:rPr lang="en-US" dirty="0" err="1">
                <a:solidFill>
                  <a:schemeClr val="bg1"/>
                </a:solidFill>
              </a:rPr>
              <a:t>ie</a:t>
            </a:r>
            <a:r>
              <a:rPr lang="en-US" dirty="0">
                <a:solidFill>
                  <a:schemeClr val="bg1"/>
                </a:solidFill>
              </a:rPr>
              <a:t>, myopia/hyperopia)</a:t>
            </a:r>
          </a:p>
          <a:p>
            <a:pPr marL="344487" lvl="1" indent="0">
              <a:buNone/>
            </a:pPr>
            <a:r>
              <a:rPr lang="en-US" dirty="0"/>
              <a:t>2) </a:t>
            </a:r>
            <a:r>
              <a:rPr lang="en-US" dirty="0">
                <a:solidFill>
                  <a:schemeClr val="bg1"/>
                </a:solidFill>
              </a:rPr>
              <a:t>Regular astigmatism</a:t>
            </a:r>
          </a:p>
          <a:p>
            <a:pPr lvl="2"/>
            <a:r>
              <a:rPr lang="en-US" i="1" dirty="0">
                <a:solidFill>
                  <a:schemeClr val="bg1"/>
                </a:solidFill>
              </a:rPr>
              <a:t>Regular</a:t>
            </a:r>
            <a:r>
              <a:rPr lang="en-US" dirty="0">
                <a:solidFill>
                  <a:schemeClr val="bg1"/>
                </a:solidFill>
              </a:rPr>
              <a:t> meaning ‘that which can be corrected with cylindrical lenses’</a:t>
            </a:r>
          </a:p>
          <a:p>
            <a:pPr marL="344487" lvl="1" indent="0">
              <a:buNone/>
            </a:pPr>
            <a:r>
              <a:rPr lang="en-US" dirty="0"/>
              <a:t>3) </a:t>
            </a:r>
            <a:r>
              <a:rPr lang="en-US" dirty="0">
                <a:solidFill>
                  <a:schemeClr val="bg1"/>
                </a:solidFill>
              </a:rPr>
              <a:t>Irregular astigmatism</a:t>
            </a:r>
          </a:p>
          <a:p>
            <a:pPr lvl="2"/>
            <a:r>
              <a:rPr lang="en-US" i="1" dirty="0">
                <a:solidFill>
                  <a:schemeClr val="bg1"/>
                </a:solidFill>
              </a:rPr>
              <a:t>Irregular</a:t>
            </a:r>
            <a:r>
              <a:rPr lang="en-US" dirty="0">
                <a:solidFill>
                  <a:schemeClr val="bg1"/>
                </a:solidFill>
              </a:rPr>
              <a:t> meaning ‘that which </a:t>
            </a:r>
            <a:r>
              <a:rPr lang="en-US" b="1" dirty="0">
                <a:solidFill>
                  <a:schemeClr val="bg1"/>
                </a:solidFill>
              </a:rPr>
              <a:t>can’t</a:t>
            </a:r>
            <a:r>
              <a:rPr lang="en-US" dirty="0">
                <a:solidFill>
                  <a:schemeClr val="bg1"/>
                </a:solidFill>
              </a:rPr>
              <a:t> be corrected with cylindrical lenses’</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9</a:t>
            </a:fld>
            <a:endParaRPr lang="en-US" altLang="en-US"/>
          </a:p>
        </p:txBody>
      </p:sp>
      <p:sp>
        <p:nvSpPr>
          <p:cNvPr id="3" name="Rectangle 2"/>
          <p:cNvSpPr/>
          <p:nvPr/>
        </p:nvSpPr>
        <p:spPr>
          <a:xfrm>
            <a:off x="1066800" y="3124200"/>
            <a:ext cx="381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66800" y="4419600"/>
            <a:ext cx="381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511508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708"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09"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10"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11"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12"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3"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14"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15"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16"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chemeClr val="bg1">
                    <a:lumMod val="75000"/>
                  </a:schemeClr>
                </a:solidFill>
              </a:rPr>
              <a:t>(All these rays</a:t>
            </a:r>
          </a:p>
          <a:p>
            <a:pPr algn="r" eaLnBrk="1" hangingPunct="1">
              <a:lnSpc>
                <a:spcPct val="85000"/>
              </a:lnSpc>
              <a:spcBef>
                <a:spcPct val="0"/>
              </a:spcBef>
              <a:buClrTx/>
              <a:buSzTx/>
              <a:buFontTx/>
              <a:buNone/>
            </a:pPr>
            <a:r>
              <a:rPr lang="en-US" altLang="en-US" sz="1200" b="1" i="1">
                <a:solidFill>
                  <a:schemeClr val="bg1">
                    <a:lumMod val="75000"/>
                  </a:schemeClr>
                </a:solidFill>
              </a:rPr>
              <a:t>are from the</a:t>
            </a:r>
          </a:p>
          <a:p>
            <a:pPr algn="r" eaLnBrk="1" hangingPunct="1">
              <a:lnSpc>
                <a:spcPct val="85000"/>
              </a:lnSpc>
              <a:spcBef>
                <a:spcPct val="0"/>
              </a:spcBef>
              <a:buClrTx/>
              <a:buSzTx/>
              <a:buFontTx/>
              <a:buNone/>
            </a:pPr>
            <a:r>
              <a:rPr lang="en-US" altLang="en-US" sz="1200" b="1" i="1">
                <a:solidFill>
                  <a:schemeClr val="bg1">
                    <a:lumMod val="75000"/>
                  </a:schemeClr>
                </a:solidFill>
              </a:rPr>
              <a:t>same </a:t>
            </a:r>
          </a:p>
          <a:p>
            <a:pPr algn="r" eaLnBrk="1" hangingPunct="1">
              <a:lnSpc>
                <a:spcPct val="85000"/>
              </a:lnSpc>
              <a:spcBef>
                <a:spcPct val="0"/>
              </a:spcBef>
              <a:buClrTx/>
              <a:buSzTx/>
              <a:buFontTx/>
              <a:buNone/>
            </a:pPr>
            <a:endParaRPr lang="en-US" altLang="en-US" sz="1200" b="1" i="1">
              <a:solidFill>
                <a:schemeClr val="bg1">
                  <a:lumMod val="75000"/>
                </a:schemeClr>
              </a:solidFill>
            </a:endParaRPr>
          </a:p>
          <a:p>
            <a:pPr algn="r" eaLnBrk="1" hangingPunct="1">
              <a:lnSpc>
                <a:spcPct val="85000"/>
              </a:lnSpc>
              <a:spcBef>
                <a:spcPct val="0"/>
              </a:spcBef>
              <a:buClrTx/>
              <a:buSzTx/>
              <a:buFontTx/>
              <a:buNone/>
            </a:pPr>
            <a:r>
              <a:rPr lang="en-US" altLang="en-US" sz="1200" b="1" i="1">
                <a:solidFill>
                  <a:schemeClr val="bg1">
                    <a:lumMod val="75000"/>
                  </a:schemeClr>
                </a:solidFill>
              </a:rPr>
              <a:t>point</a:t>
            </a:r>
          </a:p>
          <a:p>
            <a:pPr algn="r" eaLnBrk="1" hangingPunct="1">
              <a:lnSpc>
                <a:spcPct val="85000"/>
              </a:lnSpc>
              <a:spcBef>
                <a:spcPct val="0"/>
              </a:spcBef>
              <a:buClrTx/>
              <a:buSzTx/>
              <a:buFontTx/>
              <a:buNone/>
            </a:pPr>
            <a:r>
              <a:rPr lang="en-US" altLang="en-US" sz="1200" b="1" i="1">
                <a:solidFill>
                  <a:schemeClr val="bg1">
                    <a:lumMod val="75000"/>
                  </a:schemeClr>
                </a:solidFill>
              </a:rPr>
              <a:t>on the object</a:t>
            </a:r>
          </a:p>
          <a:p>
            <a:pPr algn="r" eaLnBrk="1" hangingPunct="1">
              <a:lnSpc>
                <a:spcPct val="85000"/>
              </a:lnSpc>
              <a:spcBef>
                <a:spcPct val="0"/>
              </a:spcBef>
              <a:buClrTx/>
              <a:buSzTx/>
              <a:buFontTx/>
              <a:buNone/>
            </a:pPr>
            <a:r>
              <a:rPr lang="en-US" altLang="en-US" sz="1200" b="1" i="1">
                <a:solidFill>
                  <a:schemeClr val="bg1">
                    <a:lumMod val="75000"/>
                  </a:schemeClr>
                </a:solidFill>
              </a:rPr>
              <a:t>at infinity.)</a:t>
            </a:r>
          </a:p>
        </p:txBody>
      </p:sp>
      <p:sp>
        <p:nvSpPr>
          <p:cNvPr id="2" name="Left Brace 1"/>
          <p:cNvSpPr/>
          <p:nvPr/>
        </p:nvSpPr>
        <p:spPr>
          <a:xfrm>
            <a:off x="990600" y="238125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2718"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9B18CD-30A6-4781-B54A-B6EBA7160535}" type="slidenum">
              <a:rPr lang="en-US" altLang="en-US" smtClean="0"/>
              <a:pPr/>
              <a:t>90</a:t>
            </a:fld>
            <a:endParaRPr lang="en-US" altLang="en-US"/>
          </a:p>
        </p:txBody>
      </p:sp>
      <p:sp>
        <p:nvSpPr>
          <p:cNvPr id="72719"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721" name="Rectangle 1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a:solidFill>
                  <a:schemeClr val="tx2"/>
                </a:solidFill>
              </a:rPr>
              <a:t>Spherical Aberration</a:t>
            </a:r>
            <a:endParaRPr lang="en-US" altLang="en-US" sz="3900" b="1" i="1">
              <a:solidFill>
                <a:schemeClr val="tx2"/>
              </a:solidFill>
            </a:endParaRPr>
          </a:p>
        </p:txBody>
      </p:sp>
      <p:sp>
        <p:nvSpPr>
          <p:cNvPr id="72722"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solidFill>
                  <a:schemeClr val="bg1">
                    <a:lumMod val="75000"/>
                  </a:schemeClr>
                </a:solidFill>
              </a:rPr>
              <a:t>Optical</a:t>
            </a:r>
          </a:p>
          <a:p>
            <a:pPr algn="ctr" eaLnBrk="1" hangingPunct="1">
              <a:spcBef>
                <a:spcPct val="0"/>
              </a:spcBef>
              <a:buClrTx/>
              <a:buSzTx/>
              <a:buFontTx/>
              <a:buNone/>
            </a:pPr>
            <a:r>
              <a:rPr lang="en-US" altLang="en-US" sz="1200" i="1">
                <a:solidFill>
                  <a:schemeClr val="bg1">
                    <a:lumMod val="75000"/>
                  </a:schemeClr>
                </a:solidFill>
              </a:rPr>
              <a:t>axis</a:t>
            </a:r>
          </a:p>
        </p:txBody>
      </p:sp>
      <p:sp>
        <p:nvSpPr>
          <p:cNvPr id="72723"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solidFill>
                  <a:schemeClr val="bg1">
                    <a:lumMod val="75000"/>
                  </a:schemeClr>
                </a:solidFill>
              </a:rPr>
              <a:t>Optical</a:t>
            </a:r>
          </a:p>
          <a:p>
            <a:pPr algn="ctr" eaLnBrk="1" hangingPunct="1">
              <a:spcBef>
                <a:spcPct val="0"/>
              </a:spcBef>
              <a:buClrTx/>
              <a:buSzTx/>
              <a:buFontTx/>
              <a:buNone/>
            </a:pPr>
            <a:r>
              <a:rPr lang="en-US" altLang="en-US" sz="1200" i="1">
                <a:solidFill>
                  <a:schemeClr val="bg1">
                    <a:lumMod val="75000"/>
                  </a:schemeClr>
                </a:solidFill>
              </a:rPr>
              <a:t>axis</a:t>
            </a:r>
          </a:p>
        </p:txBody>
      </p:sp>
      <p:sp>
        <p:nvSpPr>
          <p:cNvPr id="50205" name="TextBox 4"/>
          <p:cNvSpPr txBox="1">
            <a:spLocks noChangeArrowheads="1"/>
          </p:cNvSpPr>
          <p:nvPr/>
        </p:nvSpPr>
        <p:spPr bwMode="auto">
          <a:xfrm>
            <a:off x="347663" y="4810125"/>
            <a:ext cx="8458200" cy="1816100"/>
          </a:xfrm>
          <a:prstGeom prst="rect">
            <a:avLst/>
          </a:prstGeom>
          <a:solidFill>
            <a:srgbClr val="FFC000"/>
          </a:soli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400" i="1" dirty="0">
                <a:solidFill>
                  <a:schemeClr val="bg1">
                    <a:lumMod val="50000"/>
                  </a:schemeClr>
                </a:solidFill>
              </a:rPr>
              <a:t>How much spherical aberration does the average human cornea possess?</a:t>
            </a:r>
          </a:p>
          <a:p>
            <a:pPr>
              <a:defRPr/>
            </a:pPr>
            <a:r>
              <a:rPr lang="en-US" altLang="en-US" sz="1400" dirty="0">
                <a:solidFill>
                  <a:schemeClr val="bg1">
                    <a:lumMod val="50000"/>
                  </a:schemeClr>
                </a:solidFill>
              </a:rPr>
              <a:t>About +0.27 </a:t>
            </a:r>
            <a:r>
              <a:rPr lang="en-US" altLang="en-US" sz="1400" dirty="0">
                <a:solidFill>
                  <a:schemeClr val="bg1">
                    <a:lumMod val="50000"/>
                  </a:schemeClr>
                </a:solidFill>
                <a:latin typeface="Symbol" panose="05050102010706020507" pitchFamily="18" charset="2"/>
              </a:rPr>
              <a:t>m</a:t>
            </a:r>
            <a:r>
              <a:rPr lang="en-US" altLang="en-US" sz="1400" dirty="0">
                <a:solidFill>
                  <a:schemeClr val="bg1">
                    <a:lumMod val="50000"/>
                  </a:schemeClr>
                </a:solidFill>
              </a:rPr>
              <a:t>m</a:t>
            </a:r>
          </a:p>
          <a:p>
            <a:pPr>
              <a:defRPr/>
            </a:pPr>
            <a:endParaRPr lang="en-US" altLang="en-US" sz="1400" dirty="0">
              <a:solidFill>
                <a:schemeClr val="bg1">
                  <a:lumMod val="50000"/>
                </a:schemeClr>
              </a:solidFill>
            </a:endParaRPr>
          </a:p>
          <a:p>
            <a:pPr>
              <a:defRPr/>
            </a:pPr>
            <a:r>
              <a:rPr lang="en-US" altLang="en-US" sz="1400" i="1" dirty="0">
                <a:solidFill>
                  <a:schemeClr val="bg1">
                    <a:lumMod val="50000"/>
                  </a:schemeClr>
                </a:solidFill>
              </a:rPr>
              <a:t>So this means the cornea possesses </a:t>
            </a:r>
            <a:r>
              <a:rPr lang="en-US" altLang="en-US" sz="1400" b="1" i="1" dirty="0">
                <a:solidFill>
                  <a:schemeClr val="bg1">
                    <a:lumMod val="50000"/>
                  </a:schemeClr>
                </a:solidFill>
              </a:rPr>
              <a:t>positive</a:t>
            </a:r>
            <a:r>
              <a:rPr lang="en-US" altLang="en-US" sz="1400" i="1" dirty="0">
                <a:solidFill>
                  <a:schemeClr val="bg1">
                    <a:lumMod val="50000"/>
                  </a:schemeClr>
                </a:solidFill>
              </a:rPr>
              <a:t> spherical aberration. But the cornea’s Q factor is negative. What gives?</a:t>
            </a:r>
          </a:p>
          <a:p>
            <a:pPr>
              <a:defRPr/>
            </a:pPr>
            <a:r>
              <a:rPr lang="en-US" altLang="en-US" sz="1400" dirty="0">
                <a:solidFill>
                  <a:schemeClr val="bg1">
                    <a:lumMod val="50000"/>
                  </a:schemeClr>
                </a:solidFill>
              </a:rPr>
              <a:t>The Q factor measures the </a:t>
            </a:r>
            <a:r>
              <a:rPr lang="en-US" altLang="en-US" sz="1400" i="1" dirty="0">
                <a:solidFill>
                  <a:schemeClr val="bg1">
                    <a:lumMod val="50000"/>
                  </a:schemeClr>
                </a:solidFill>
              </a:rPr>
              <a:t>relative</a:t>
            </a:r>
            <a:r>
              <a:rPr lang="en-US" altLang="en-US" sz="1400" dirty="0">
                <a:solidFill>
                  <a:schemeClr val="bg1">
                    <a:lumMod val="50000"/>
                  </a:schemeClr>
                </a:solidFill>
              </a:rPr>
              <a:t> </a:t>
            </a:r>
            <a:r>
              <a:rPr lang="en-US" altLang="en-US" sz="1400" dirty="0" err="1">
                <a:solidFill>
                  <a:schemeClr val="bg1">
                    <a:lumMod val="50000"/>
                  </a:schemeClr>
                </a:solidFill>
              </a:rPr>
              <a:t>asphericity</a:t>
            </a:r>
            <a:r>
              <a:rPr lang="en-US" altLang="en-US" sz="1400" dirty="0">
                <a:solidFill>
                  <a:schemeClr val="bg1">
                    <a:lumMod val="50000"/>
                  </a:schemeClr>
                </a:solidFill>
              </a:rPr>
              <a:t> of the cornea. A negative Q factor simply means the corneal periphery has less power than the central cornea; it does not mean the cornea as a whole doesn’t have spherical aberration!</a:t>
            </a:r>
          </a:p>
        </p:txBody>
      </p:sp>
      <p:sp>
        <p:nvSpPr>
          <p:cNvPr id="40" name="TextBox 39"/>
          <p:cNvSpPr txBox="1"/>
          <p:nvPr/>
        </p:nvSpPr>
        <p:spPr>
          <a:xfrm>
            <a:off x="381000" y="158750"/>
            <a:ext cx="8348663" cy="1816100"/>
          </a:xfrm>
          <a:prstGeom prst="rect">
            <a:avLst/>
          </a:prstGeom>
          <a:solidFill>
            <a:srgbClr val="FFFF00"/>
          </a:solidFill>
        </p:spPr>
        <p:txBody>
          <a:bodyPr>
            <a:spAutoFit/>
          </a:bodyPr>
          <a:lstStyle/>
          <a:p>
            <a:pPr>
              <a:defRPr/>
            </a:pPr>
            <a:r>
              <a:rPr lang="en-US" sz="1400" i="1" dirty="0">
                <a:solidFill>
                  <a:schemeClr val="bg1">
                    <a:lumMod val="65000"/>
                  </a:schemeClr>
                </a:solidFill>
              </a:rPr>
              <a:t>Recall that the cornea’s Q factor is -0.26. What would it be if the cornea had no spherical aberration?</a:t>
            </a:r>
          </a:p>
          <a:p>
            <a:pPr>
              <a:defRPr/>
            </a:pPr>
            <a:r>
              <a:rPr lang="en-US" sz="1400" dirty="0">
                <a:solidFill>
                  <a:schemeClr val="bg1">
                    <a:lumMod val="65000"/>
                  </a:schemeClr>
                </a:solidFill>
              </a:rPr>
              <a:t>About -0.52</a:t>
            </a:r>
          </a:p>
          <a:p>
            <a:pPr>
              <a:defRPr/>
            </a:pPr>
            <a:endParaRPr lang="en-US" sz="1400" dirty="0">
              <a:solidFill>
                <a:srgbClr val="0000FF"/>
              </a:solidFill>
            </a:endParaRPr>
          </a:p>
          <a:p>
            <a:pPr>
              <a:defRPr/>
            </a:pPr>
            <a:r>
              <a:rPr lang="en-US" sz="1400" i="1" dirty="0">
                <a:solidFill>
                  <a:srgbClr val="0000FF"/>
                </a:solidFill>
              </a:rPr>
              <a:t>Why didn’t we evolve corneas with a Q factor of -0.52?</a:t>
            </a:r>
          </a:p>
          <a:p>
            <a:pPr>
              <a:defRPr/>
            </a:pPr>
            <a:r>
              <a:rPr lang="en-US" sz="1400" dirty="0">
                <a:solidFill>
                  <a:schemeClr val="bg1">
                    <a:lumMod val="65000"/>
                  </a:schemeClr>
                </a:solidFill>
              </a:rPr>
              <a:t>Well, </a:t>
            </a:r>
            <a:r>
              <a:rPr lang="en-US" altLang="en-US" sz="1400" dirty="0">
                <a:solidFill>
                  <a:schemeClr val="bg1">
                    <a:lumMod val="65000"/>
                  </a:schemeClr>
                </a:solidFill>
              </a:rPr>
              <a:t>no</a:t>
            </a:r>
            <a:r>
              <a:rPr lang="en-US" sz="1400" dirty="0">
                <a:solidFill>
                  <a:schemeClr val="bg1">
                    <a:lumMod val="65000"/>
                  </a:schemeClr>
                </a:solidFill>
              </a:rPr>
              <a:t> one can say for sure of course. But what </a:t>
            </a:r>
            <a:r>
              <a:rPr lang="en-US" sz="1400" b="1" dirty="0">
                <a:solidFill>
                  <a:schemeClr val="bg1">
                    <a:lumMod val="65000"/>
                  </a:schemeClr>
                </a:solidFill>
              </a:rPr>
              <a:t>can</a:t>
            </a:r>
            <a:r>
              <a:rPr lang="en-US" sz="1400" dirty="0">
                <a:solidFill>
                  <a:schemeClr val="bg1">
                    <a:lumMod val="65000"/>
                  </a:schemeClr>
                </a:solidFill>
              </a:rPr>
              <a:t> be said with certainty is that a Q factor of -0.52 would require a radically different angle between the cornea and the sclera--an angle that could not be achieved given the biomechanics and size of the normal human globe. Thus, a Q factor of -0.52 would require a very radical ‘re-design’ of the globe--and thus of the orbits, and the cranium, and etc.</a:t>
            </a:r>
          </a:p>
        </p:txBody>
      </p:sp>
      <p:sp>
        <p:nvSpPr>
          <p:cNvPr id="6" name="TextBox 5"/>
          <p:cNvSpPr txBox="1"/>
          <p:nvPr/>
        </p:nvSpPr>
        <p:spPr>
          <a:xfrm>
            <a:off x="457200" y="1241425"/>
            <a:ext cx="8272463" cy="692150"/>
          </a:xfrm>
          <a:prstGeom prst="rect">
            <a:avLst/>
          </a:prstGeom>
          <a:solidFill>
            <a:schemeClr val="accent5">
              <a:lumMod val="75000"/>
            </a:schemeClr>
          </a:solidFill>
        </p:spPr>
        <p:txBody>
          <a:bodyPr>
            <a:spAutoFit/>
          </a:bodyPr>
          <a:lstStyle/>
          <a:p>
            <a:pPr>
              <a:defRPr/>
            </a:pPr>
            <a:r>
              <a:rPr lang="en-US" sz="1300" dirty="0">
                <a:solidFill>
                  <a:schemeClr val="bg1">
                    <a:lumMod val="50000"/>
                  </a:schemeClr>
                </a:solidFill>
              </a:rPr>
              <a:t>Interestingly, while we didn’t evolve </a:t>
            </a:r>
            <a:r>
              <a:rPr lang="en-US" sz="1300" b="1" dirty="0">
                <a:solidFill>
                  <a:schemeClr val="bg1">
                    <a:lumMod val="50000"/>
                  </a:schemeClr>
                </a:solidFill>
              </a:rPr>
              <a:t>corneas</a:t>
            </a:r>
            <a:r>
              <a:rPr lang="en-US" sz="1300" dirty="0">
                <a:solidFill>
                  <a:schemeClr val="bg1">
                    <a:lumMod val="50000"/>
                  </a:schemeClr>
                </a:solidFill>
              </a:rPr>
              <a:t> with a Q factor of -0.52, we did evolve </a:t>
            </a:r>
            <a:r>
              <a:rPr lang="en-US" sz="1300" b="1" dirty="0">
                <a:solidFill>
                  <a:schemeClr val="bg1">
                    <a:lumMod val="50000"/>
                  </a:schemeClr>
                </a:solidFill>
              </a:rPr>
              <a:t>eyes</a:t>
            </a:r>
            <a:r>
              <a:rPr lang="en-US" sz="1300" dirty="0">
                <a:solidFill>
                  <a:schemeClr val="bg1">
                    <a:lumMod val="50000"/>
                  </a:schemeClr>
                </a:solidFill>
              </a:rPr>
              <a:t> with it. The human lens of a </a:t>
            </a:r>
            <a:r>
              <a:rPr lang="en-US" sz="1300" dirty="0"/>
              <a:t>young adult </a:t>
            </a:r>
            <a:r>
              <a:rPr lang="en-US" sz="1300" dirty="0">
                <a:solidFill>
                  <a:schemeClr val="bg1">
                    <a:lumMod val="50000"/>
                  </a:schemeClr>
                </a:solidFill>
              </a:rPr>
              <a:t>has an average Q value of about -0.25. Thus, the entire refracting system of the average </a:t>
            </a:r>
            <a:r>
              <a:rPr lang="en-US" sz="1300" dirty="0"/>
              <a:t>young adult </a:t>
            </a:r>
            <a:r>
              <a:rPr lang="en-US" sz="1300" dirty="0">
                <a:solidFill>
                  <a:schemeClr val="bg1">
                    <a:lumMod val="50000"/>
                  </a:schemeClr>
                </a:solidFill>
              </a:rPr>
              <a:t>human eye has a total Q factor very close to -0.52, and thus has little to no spherical aberration!</a:t>
            </a:r>
          </a:p>
        </p:txBody>
      </p:sp>
      <p:cxnSp>
        <p:nvCxnSpPr>
          <p:cNvPr id="8" name="Straight Connector 7"/>
          <p:cNvCxnSpPr/>
          <p:nvPr/>
        </p:nvCxnSpPr>
        <p:spPr>
          <a:xfrm>
            <a:off x="2286000" y="914400"/>
            <a:ext cx="6096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2728" name="TextBox 12"/>
          <p:cNvSpPr txBox="1">
            <a:spLocks noChangeArrowheads="1"/>
          </p:cNvSpPr>
          <p:nvPr/>
        </p:nvSpPr>
        <p:spPr bwMode="auto">
          <a:xfrm>
            <a:off x="2349500" y="663575"/>
            <a:ext cx="5635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Segoe Script" panose="020B0504020000000003" pitchFamily="34" charset="0"/>
              </a:rPr>
              <a:t>eyes</a:t>
            </a:r>
          </a:p>
        </p:txBody>
      </p:sp>
      <p:sp>
        <p:nvSpPr>
          <p:cNvPr id="72729" name="TextBox 38"/>
          <p:cNvSpPr txBox="1">
            <a:spLocks noChangeArrowheads="1"/>
          </p:cNvSpPr>
          <p:nvPr/>
        </p:nvSpPr>
        <p:spPr bwMode="auto">
          <a:xfrm>
            <a:off x="4724400" y="814388"/>
            <a:ext cx="927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Segoe Script" panose="020B0504020000000003" pitchFamily="34" charset="0"/>
              </a:rPr>
              <a:t>We did!</a:t>
            </a:r>
          </a:p>
        </p:txBody>
      </p:sp>
      <p:sp>
        <p:nvSpPr>
          <p:cNvPr id="72730" name="Oval 3"/>
          <p:cNvSpPr>
            <a:spLocks noChangeArrowheads="1"/>
          </p:cNvSpPr>
          <p:nvPr/>
        </p:nvSpPr>
        <p:spPr bwMode="auto">
          <a:xfrm>
            <a:off x="3543300" y="2598738"/>
            <a:ext cx="862013" cy="1520825"/>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solidFill>
                <a:schemeClr val="bg1">
                  <a:lumMod val="75000"/>
                </a:schemeClr>
              </a:solidFill>
            </a:endParaRPr>
          </a:p>
        </p:txBody>
      </p:sp>
      <p:sp>
        <p:nvSpPr>
          <p:cNvPr id="72731" name="Line 65"/>
          <p:cNvSpPr>
            <a:spLocks noChangeShapeType="1"/>
          </p:cNvSpPr>
          <p:nvPr/>
        </p:nvSpPr>
        <p:spPr bwMode="auto">
          <a:xfrm flipH="1">
            <a:off x="3789363" y="4119563"/>
            <a:ext cx="184150" cy="336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2" name="Line 66"/>
          <p:cNvSpPr>
            <a:spLocks noChangeShapeType="1"/>
          </p:cNvSpPr>
          <p:nvPr/>
        </p:nvSpPr>
        <p:spPr bwMode="auto">
          <a:xfrm flipH="1">
            <a:off x="3910013" y="4119563"/>
            <a:ext cx="63500" cy="476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3" name="Line 68"/>
          <p:cNvSpPr>
            <a:spLocks noChangeShapeType="1"/>
          </p:cNvSpPr>
          <p:nvPr/>
        </p:nvSpPr>
        <p:spPr bwMode="auto">
          <a:xfrm flipH="1" flipV="1">
            <a:off x="3948113" y="2058988"/>
            <a:ext cx="26987" cy="4841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4" name="Line 69"/>
          <p:cNvSpPr>
            <a:spLocks noChangeShapeType="1"/>
          </p:cNvSpPr>
          <p:nvPr/>
        </p:nvSpPr>
        <p:spPr bwMode="auto">
          <a:xfrm flipV="1">
            <a:off x="3975100" y="1989138"/>
            <a:ext cx="122238"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5" name="Line 20"/>
          <p:cNvSpPr>
            <a:spLocks noChangeShapeType="1"/>
          </p:cNvSpPr>
          <p:nvPr/>
        </p:nvSpPr>
        <p:spPr bwMode="auto">
          <a:xfrm>
            <a:off x="3429000" y="2514600"/>
            <a:ext cx="3595688"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6" name="Line 12"/>
          <p:cNvSpPr>
            <a:spLocks noChangeShapeType="1"/>
          </p:cNvSpPr>
          <p:nvPr/>
        </p:nvSpPr>
        <p:spPr bwMode="auto">
          <a:xfrm flipH="1" flipV="1">
            <a:off x="3338513" y="2771775"/>
            <a:ext cx="3671887" cy="59055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37" name="Line 14"/>
          <p:cNvSpPr>
            <a:spLocks noChangeShapeType="1"/>
          </p:cNvSpPr>
          <p:nvPr/>
        </p:nvSpPr>
        <p:spPr bwMode="auto">
          <a:xfrm flipH="1" flipV="1">
            <a:off x="3262313" y="3000375"/>
            <a:ext cx="3762375"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38"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39" name="Line 15"/>
          <p:cNvSpPr>
            <a:spLocks noChangeShapeType="1"/>
          </p:cNvSpPr>
          <p:nvPr/>
        </p:nvSpPr>
        <p:spPr bwMode="auto">
          <a:xfrm flipH="1">
            <a:off x="3200400" y="3409950"/>
            <a:ext cx="3824288" cy="32385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40" name="Line 13"/>
          <p:cNvSpPr>
            <a:spLocks noChangeShapeType="1"/>
          </p:cNvSpPr>
          <p:nvPr/>
        </p:nvSpPr>
        <p:spPr bwMode="auto">
          <a:xfrm flipH="1">
            <a:off x="3276600" y="3381375"/>
            <a:ext cx="3748088" cy="55245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41" name="Line 21"/>
          <p:cNvSpPr>
            <a:spLocks noChangeShapeType="1"/>
          </p:cNvSpPr>
          <p:nvPr/>
        </p:nvSpPr>
        <p:spPr bwMode="auto">
          <a:xfrm flipV="1">
            <a:off x="3443288" y="3381375"/>
            <a:ext cx="3581400" cy="80962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42"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43"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44" name="Line 70"/>
          <p:cNvSpPr>
            <a:spLocks noChangeShapeType="1"/>
          </p:cNvSpPr>
          <p:nvPr/>
        </p:nvSpPr>
        <p:spPr bwMode="auto">
          <a:xfrm flipH="1" flipV="1">
            <a:off x="3851275" y="2205038"/>
            <a:ext cx="123825" cy="393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45" name="Line 67"/>
          <p:cNvSpPr>
            <a:spLocks noChangeShapeType="1"/>
          </p:cNvSpPr>
          <p:nvPr/>
        </p:nvSpPr>
        <p:spPr bwMode="auto">
          <a:xfrm>
            <a:off x="3973513" y="4119563"/>
            <a:ext cx="71437" cy="6191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Oval 4"/>
          <p:cNvSpPr/>
          <p:nvPr/>
        </p:nvSpPr>
        <p:spPr>
          <a:xfrm>
            <a:off x="1143000" y="1377950"/>
            <a:ext cx="1128713" cy="3746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Oval 42"/>
          <p:cNvSpPr/>
          <p:nvPr/>
        </p:nvSpPr>
        <p:spPr>
          <a:xfrm>
            <a:off x="457200" y="1606550"/>
            <a:ext cx="1066800" cy="3746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748" name="TextBox 6"/>
          <p:cNvSpPr txBox="1">
            <a:spLocks noChangeArrowheads="1"/>
          </p:cNvSpPr>
          <p:nvPr/>
        </p:nvSpPr>
        <p:spPr bwMode="auto">
          <a:xfrm>
            <a:off x="1658938" y="1824038"/>
            <a:ext cx="6265862" cy="954107"/>
          </a:xfrm>
          <a:prstGeom prst="rect">
            <a:avLst/>
          </a:prstGeom>
          <a:solidFill>
            <a:srgbClr val="FF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solidFill>
                  <a:srgbClr val="0000FF"/>
                </a:solidFill>
              </a:rPr>
              <a:t>‘Young adult’ </a:t>
            </a:r>
            <a:r>
              <a:rPr lang="en-US" altLang="en-US" sz="1400" i="1" dirty="0">
                <a:solidFill>
                  <a:srgbClr val="0000FF"/>
                </a:solidFill>
              </a:rPr>
              <a:t>seems to be emphasized, implying that the Q factor is </a:t>
            </a:r>
            <a:r>
              <a:rPr lang="en-US" altLang="en-US" sz="1400" b="1" dirty="0">
                <a:solidFill>
                  <a:srgbClr val="0000FF"/>
                </a:solidFill>
              </a:rPr>
              <a:t>not</a:t>
            </a:r>
            <a:r>
              <a:rPr lang="en-US" altLang="en-US" sz="1400" i="1" dirty="0">
                <a:solidFill>
                  <a:srgbClr val="0000FF"/>
                </a:solidFill>
              </a:rPr>
              <a:t> -0.25 in older adults. What happens to the Q factor of the lens as we age?</a:t>
            </a:r>
            <a:endParaRPr lang="en-US" altLang="en-US" sz="1400" i="1" dirty="0">
              <a:solidFill>
                <a:srgbClr val="FF99FF"/>
              </a:solidFill>
            </a:endParaRPr>
          </a:p>
          <a:p>
            <a:r>
              <a:rPr lang="en-US" altLang="en-US" sz="1400" dirty="0">
                <a:solidFill>
                  <a:srgbClr val="FF99FF"/>
                </a:solidFill>
              </a:rPr>
              <a:t> It becomes progressively  less  negative, ultimately reaching a value of  0  </a:t>
            </a:r>
          </a:p>
          <a:p>
            <a:r>
              <a:rPr lang="en-US" altLang="en-US" sz="1400" dirty="0">
                <a:solidFill>
                  <a:srgbClr val="FF99FF"/>
                </a:solidFill>
              </a:rPr>
              <a:t>at about age  40</a:t>
            </a:r>
          </a:p>
        </p:txBody>
      </p:sp>
    </p:spTree>
    <p:extLst>
      <p:ext uri="{BB962C8B-B14F-4D97-AF65-F5344CB8AC3E}">
        <p14:creationId xmlns:p14="http://schemas.microsoft.com/office/powerpoint/2010/main" val="49228831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708"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09"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10"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11"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12"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3"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14"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15"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16"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chemeClr val="bg1">
                    <a:lumMod val="75000"/>
                  </a:schemeClr>
                </a:solidFill>
              </a:rPr>
              <a:t>(All these rays</a:t>
            </a:r>
          </a:p>
          <a:p>
            <a:pPr algn="r" eaLnBrk="1" hangingPunct="1">
              <a:lnSpc>
                <a:spcPct val="85000"/>
              </a:lnSpc>
              <a:spcBef>
                <a:spcPct val="0"/>
              </a:spcBef>
              <a:buClrTx/>
              <a:buSzTx/>
              <a:buFontTx/>
              <a:buNone/>
            </a:pPr>
            <a:r>
              <a:rPr lang="en-US" altLang="en-US" sz="1200" b="1" i="1">
                <a:solidFill>
                  <a:schemeClr val="bg1">
                    <a:lumMod val="75000"/>
                  </a:schemeClr>
                </a:solidFill>
              </a:rPr>
              <a:t>are from the</a:t>
            </a:r>
          </a:p>
          <a:p>
            <a:pPr algn="r" eaLnBrk="1" hangingPunct="1">
              <a:lnSpc>
                <a:spcPct val="85000"/>
              </a:lnSpc>
              <a:spcBef>
                <a:spcPct val="0"/>
              </a:spcBef>
              <a:buClrTx/>
              <a:buSzTx/>
              <a:buFontTx/>
              <a:buNone/>
            </a:pPr>
            <a:r>
              <a:rPr lang="en-US" altLang="en-US" sz="1200" b="1" i="1">
                <a:solidFill>
                  <a:schemeClr val="bg1">
                    <a:lumMod val="75000"/>
                  </a:schemeClr>
                </a:solidFill>
              </a:rPr>
              <a:t>same </a:t>
            </a:r>
          </a:p>
          <a:p>
            <a:pPr algn="r" eaLnBrk="1" hangingPunct="1">
              <a:lnSpc>
                <a:spcPct val="85000"/>
              </a:lnSpc>
              <a:spcBef>
                <a:spcPct val="0"/>
              </a:spcBef>
              <a:buClrTx/>
              <a:buSzTx/>
              <a:buFontTx/>
              <a:buNone/>
            </a:pPr>
            <a:endParaRPr lang="en-US" altLang="en-US" sz="1200" b="1" i="1">
              <a:solidFill>
                <a:schemeClr val="bg1">
                  <a:lumMod val="75000"/>
                </a:schemeClr>
              </a:solidFill>
            </a:endParaRPr>
          </a:p>
          <a:p>
            <a:pPr algn="r" eaLnBrk="1" hangingPunct="1">
              <a:lnSpc>
                <a:spcPct val="85000"/>
              </a:lnSpc>
              <a:spcBef>
                <a:spcPct val="0"/>
              </a:spcBef>
              <a:buClrTx/>
              <a:buSzTx/>
              <a:buFontTx/>
              <a:buNone/>
            </a:pPr>
            <a:r>
              <a:rPr lang="en-US" altLang="en-US" sz="1200" b="1" i="1">
                <a:solidFill>
                  <a:schemeClr val="bg1">
                    <a:lumMod val="75000"/>
                  </a:schemeClr>
                </a:solidFill>
              </a:rPr>
              <a:t>point</a:t>
            </a:r>
          </a:p>
          <a:p>
            <a:pPr algn="r" eaLnBrk="1" hangingPunct="1">
              <a:lnSpc>
                <a:spcPct val="85000"/>
              </a:lnSpc>
              <a:spcBef>
                <a:spcPct val="0"/>
              </a:spcBef>
              <a:buClrTx/>
              <a:buSzTx/>
              <a:buFontTx/>
              <a:buNone/>
            </a:pPr>
            <a:r>
              <a:rPr lang="en-US" altLang="en-US" sz="1200" b="1" i="1">
                <a:solidFill>
                  <a:schemeClr val="bg1">
                    <a:lumMod val="75000"/>
                  </a:schemeClr>
                </a:solidFill>
              </a:rPr>
              <a:t>on the object</a:t>
            </a:r>
          </a:p>
          <a:p>
            <a:pPr algn="r" eaLnBrk="1" hangingPunct="1">
              <a:lnSpc>
                <a:spcPct val="85000"/>
              </a:lnSpc>
              <a:spcBef>
                <a:spcPct val="0"/>
              </a:spcBef>
              <a:buClrTx/>
              <a:buSzTx/>
              <a:buFontTx/>
              <a:buNone/>
            </a:pPr>
            <a:r>
              <a:rPr lang="en-US" altLang="en-US" sz="1200" b="1" i="1">
                <a:solidFill>
                  <a:schemeClr val="bg1">
                    <a:lumMod val="75000"/>
                  </a:schemeClr>
                </a:solidFill>
              </a:rPr>
              <a:t>at infinity.)</a:t>
            </a:r>
          </a:p>
        </p:txBody>
      </p:sp>
      <p:sp>
        <p:nvSpPr>
          <p:cNvPr id="2" name="Left Brace 1"/>
          <p:cNvSpPr/>
          <p:nvPr/>
        </p:nvSpPr>
        <p:spPr>
          <a:xfrm>
            <a:off x="990600" y="238125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2718"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9B18CD-30A6-4781-B54A-B6EBA7160535}" type="slidenum">
              <a:rPr lang="en-US" altLang="en-US" smtClean="0"/>
              <a:pPr/>
              <a:t>91</a:t>
            </a:fld>
            <a:endParaRPr lang="en-US" altLang="en-US"/>
          </a:p>
        </p:txBody>
      </p:sp>
      <p:sp>
        <p:nvSpPr>
          <p:cNvPr id="72719"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721" name="Rectangle 1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a:solidFill>
                  <a:schemeClr val="tx2"/>
                </a:solidFill>
              </a:rPr>
              <a:t>Spherical Aberration</a:t>
            </a:r>
            <a:endParaRPr lang="en-US" altLang="en-US" sz="3900" b="1" i="1">
              <a:solidFill>
                <a:schemeClr val="tx2"/>
              </a:solidFill>
            </a:endParaRPr>
          </a:p>
        </p:txBody>
      </p:sp>
      <p:sp>
        <p:nvSpPr>
          <p:cNvPr id="72722"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solidFill>
                  <a:schemeClr val="bg1">
                    <a:lumMod val="75000"/>
                  </a:schemeClr>
                </a:solidFill>
              </a:rPr>
              <a:t>Optical</a:t>
            </a:r>
          </a:p>
          <a:p>
            <a:pPr algn="ctr" eaLnBrk="1" hangingPunct="1">
              <a:spcBef>
                <a:spcPct val="0"/>
              </a:spcBef>
              <a:buClrTx/>
              <a:buSzTx/>
              <a:buFontTx/>
              <a:buNone/>
            </a:pPr>
            <a:r>
              <a:rPr lang="en-US" altLang="en-US" sz="1200" i="1">
                <a:solidFill>
                  <a:schemeClr val="bg1">
                    <a:lumMod val="75000"/>
                  </a:schemeClr>
                </a:solidFill>
              </a:rPr>
              <a:t>axis</a:t>
            </a:r>
          </a:p>
        </p:txBody>
      </p:sp>
      <p:sp>
        <p:nvSpPr>
          <p:cNvPr id="72723"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solidFill>
                  <a:schemeClr val="bg1">
                    <a:lumMod val="75000"/>
                  </a:schemeClr>
                </a:solidFill>
              </a:rPr>
              <a:t>Optical</a:t>
            </a:r>
          </a:p>
          <a:p>
            <a:pPr algn="ctr" eaLnBrk="1" hangingPunct="1">
              <a:spcBef>
                <a:spcPct val="0"/>
              </a:spcBef>
              <a:buClrTx/>
              <a:buSzTx/>
              <a:buFontTx/>
              <a:buNone/>
            </a:pPr>
            <a:r>
              <a:rPr lang="en-US" altLang="en-US" sz="1200" i="1">
                <a:solidFill>
                  <a:schemeClr val="bg1">
                    <a:lumMod val="75000"/>
                  </a:schemeClr>
                </a:solidFill>
              </a:rPr>
              <a:t>axis</a:t>
            </a:r>
          </a:p>
        </p:txBody>
      </p:sp>
      <p:sp>
        <p:nvSpPr>
          <p:cNvPr id="50205" name="TextBox 4"/>
          <p:cNvSpPr txBox="1">
            <a:spLocks noChangeArrowheads="1"/>
          </p:cNvSpPr>
          <p:nvPr/>
        </p:nvSpPr>
        <p:spPr bwMode="auto">
          <a:xfrm>
            <a:off x="347663" y="4810125"/>
            <a:ext cx="8458200" cy="1816100"/>
          </a:xfrm>
          <a:prstGeom prst="rect">
            <a:avLst/>
          </a:prstGeom>
          <a:solidFill>
            <a:srgbClr val="FFC000"/>
          </a:soli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400" i="1" dirty="0">
                <a:solidFill>
                  <a:schemeClr val="bg1">
                    <a:lumMod val="50000"/>
                  </a:schemeClr>
                </a:solidFill>
              </a:rPr>
              <a:t>How much spherical aberration does the average human cornea possess?</a:t>
            </a:r>
          </a:p>
          <a:p>
            <a:pPr>
              <a:defRPr/>
            </a:pPr>
            <a:r>
              <a:rPr lang="en-US" altLang="en-US" sz="1400" dirty="0">
                <a:solidFill>
                  <a:schemeClr val="bg1">
                    <a:lumMod val="50000"/>
                  </a:schemeClr>
                </a:solidFill>
              </a:rPr>
              <a:t>About +0.27 </a:t>
            </a:r>
            <a:r>
              <a:rPr lang="en-US" altLang="en-US" sz="1400" dirty="0">
                <a:solidFill>
                  <a:schemeClr val="bg1">
                    <a:lumMod val="50000"/>
                  </a:schemeClr>
                </a:solidFill>
                <a:latin typeface="Symbol" panose="05050102010706020507" pitchFamily="18" charset="2"/>
              </a:rPr>
              <a:t>m</a:t>
            </a:r>
            <a:r>
              <a:rPr lang="en-US" altLang="en-US" sz="1400" dirty="0">
                <a:solidFill>
                  <a:schemeClr val="bg1">
                    <a:lumMod val="50000"/>
                  </a:schemeClr>
                </a:solidFill>
              </a:rPr>
              <a:t>m</a:t>
            </a:r>
          </a:p>
          <a:p>
            <a:pPr>
              <a:defRPr/>
            </a:pPr>
            <a:endParaRPr lang="en-US" altLang="en-US" sz="1400" dirty="0">
              <a:solidFill>
                <a:schemeClr val="bg1">
                  <a:lumMod val="50000"/>
                </a:schemeClr>
              </a:solidFill>
            </a:endParaRPr>
          </a:p>
          <a:p>
            <a:pPr>
              <a:defRPr/>
            </a:pPr>
            <a:r>
              <a:rPr lang="en-US" altLang="en-US" sz="1400" i="1" dirty="0">
                <a:solidFill>
                  <a:schemeClr val="bg1">
                    <a:lumMod val="50000"/>
                  </a:schemeClr>
                </a:solidFill>
              </a:rPr>
              <a:t>So this means the cornea possesses </a:t>
            </a:r>
            <a:r>
              <a:rPr lang="en-US" altLang="en-US" sz="1400" b="1" i="1" dirty="0">
                <a:solidFill>
                  <a:schemeClr val="bg1">
                    <a:lumMod val="50000"/>
                  </a:schemeClr>
                </a:solidFill>
              </a:rPr>
              <a:t>positive</a:t>
            </a:r>
            <a:r>
              <a:rPr lang="en-US" altLang="en-US" sz="1400" i="1" dirty="0">
                <a:solidFill>
                  <a:schemeClr val="bg1">
                    <a:lumMod val="50000"/>
                  </a:schemeClr>
                </a:solidFill>
              </a:rPr>
              <a:t> spherical aberration. But the cornea’s Q factor is negative. What gives?</a:t>
            </a:r>
          </a:p>
          <a:p>
            <a:pPr>
              <a:defRPr/>
            </a:pPr>
            <a:r>
              <a:rPr lang="en-US" altLang="en-US" sz="1400" dirty="0">
                <a:solidFill>
                  <a:schemeClr val="bg1">
                    <a:lumMod val="50000"/>
                  </a:schemeClr>
                </a:solidFill>
              </a:rPr>
              <a:t>The Q factor measures the </a:t>
            </a:r>
            <a:r>
              <a:rPr lang="en-US" altLang="en-US" sz="1400" i="1" dirty="0">
                <a:solidFill>
                  <a:schemeClr val="bg1">
                    <a:lumMod val="50000"/>
                  </a:schemeClr>
                </a:solidFill>
              </a:rPr>
              <a:t>relative</a:t>
            </a:r>
            <a:r>
              <a:rPr lang="en-US" altLang="en-US" sz="1400" dirty="0">
                <a:solidFill>
                  <a:schemeClr val="bg1">
                    <a:lumMod val="50000"/>
                  </a:schemeClr>
                </a:solidFill>
              </a:rPr>
              <a:t> </a:t>
            </a:r>
            <a:r>
              <a:rPr lang="en-US" altLang="en-US" sz="1400" dirty="0" err="1">
                <a:solidFill>
                  <a:schemeClr val="bg1">
                    <a:lumMod val="50000"/>
                  </a:schemeClr>
                </a:solidFill>
              </a:rPr>
              <a:t>asphericity</a:t>
            </a:r>
            <a:r>
              <a:rPr lang="en-US" altLang="en-US" sz="1400" dirty="0">
                <a:solidFill>
                  <a:schemeClr val="bg1">
                    <a:lumMod val="50000"/>
                  </a:schemeClr>
                </a:solidFill>
              </a:rPr>
              <a:t> of the cornea. A negative Q factor simply means the corneal periphery has less power than the central cornea; it does not mean the cornea as a whole doesn’t have spherical aberration!</a:t>
            </a:r>
          </a:p>
        </p:txBody>
      </p:sp>
      <p:sp>
        <p:nvSpPr>
          <p:cNvPr id="40" name="TextBox 39"/>
          <p:cNvSpPr txBox="1"/>
          <p:nvPr/>
        </p:nvSpPr>
        <p:spPr>
          <a:xfrm>
            <a:off x="381000" y="158750"/>
            <a:ext cx="8348663" cy="1816100"/>
          </a:xfrm>
          <a:prstGeom prst="rect">
            <a:avLst/>
          </a:prstGeom>
          <a:solidFill>
            <a:srgbClr val="FFFF00"/>
          </a:solidFill>
        </p:spPr>
        <p:txBody>
          <a:bodyPr>
            <a:spAutoFit/>
          </a:bodyPr>
          <a:lstStyle/>
          <a:p>
            <a:pPr>
              <a:defRPr/>
            </a:pPr>
            <a:r>
              <a:rPr lang="en-US" sz="1400" i="1" dirty="0">
                <a:solidFill>
                  <a:schemeClr val="bg1">
                    <a:lumMod val="65000"/>
                  </a:schemeClr>
                </a:solidFill>
              </a:rPr>
              <a:t>Recall that the cornea’s Q factor is -0.26. What would it be if the cornea had no spherical aberration?</a:t>
            </a:r>
          </a:p>
          <a:p>
            <a:pPr>
              <a:defRPr/>
            </a:pPr>
            <a:r>
              <a:rPr lang="en-US" sz="1400" dirty="0">
                <a:solidFill>
                  <a:schemeClr val="bg1">
                    <a:lumMod val="65000"/>
                  </a:schemeClr>
                </a:solidFill>
              </a:rPr>
              <a:t>About -0.52</a:t>
            </a:r>
          </a:p>
          <a:p>
            <a:pPr>
              <a:defRPr/>
            </a:pPr>
            <a:endParaRPr lang="en-US" sz="1400" dirty="0">
              <a:solidFill>
                <a:srgbClr val="0000FF"/>
              </a:solidFill>
            </a:endParaRPr>
          </a:p>
          <a:p>
            <a:pPr>
              <a:defRPr/>
            </a:pPr>
            <a:r>
              <a:rPr lang="en-US" sz="1400" i="1" dirty="0">
                <a:solidFill>
                  <a:srgbClr val="0000FF"/>
                </a:solidFill>
              </a:rPr>
              <a:t>Why didn’t we evolve corneas with a Q factor of -0.52?</a:t>
            </a:r>
          </a:p>
          <a:p>
            <a:pPr>
              <a:defRPr/>
            </a:pPr>
            <a:r>
              <a:rPr lang="en-US" sz="1400" dirty="0">
                <a:solidFill>
                  <a:schemeClr val="bg1">
                    <a:lumMod val="65000"/>
                  </a:schemeClr>
                </a:solidFill>
              </a:rPr>
              <a:t>Well, </a:t>
            </a:r>
            <a:r>
              <a:rPr lang="en-US" altLang="en-US" sz="1400" dirty="0">
                <a:solidFill>
                  <a:schemeClr val="bg1">
                    <a:lumMod val="65000"/>
                  </a:schemeClr>
                </a:solidFill>
              </a:rPr>
              <a:t>no</a:t>
            </a:r>
            <a:r>
              <a:rPr lang="en-US" sz="1400" dirty="0">
                <a:solidFill>
                  <a:schemeClr val="bg1">
                    <a:lumMod val="65000"/>
                  </a:schemeClr>
                </a:solidFill>
              </a:rPr>
              <a:t> one can say for sure of course. But what </a:t>
            </a:r>
            <a:r>
              <a:rPr lang="en-US" sz="1400" b="1" dirty="0">
                <a:solidFill>
                  <a:schemeClr val="bg1">
                    <a:lumMod val="65000"/>
                  </a:schemeClr>
                </a:solidFill>
              </a:rPr>
              <a:t>can</a:t>
            </a:r>
            <a:r>
              <a:rPr lang="en-US" sz="1400" dirty="0">
                <a:solidFill>
                  <a:schemeClr val="bg1">
                    <a:lumMod val="65000"/>
                  </a:schemeClr>
                </a:solidFill>
              </a:rPr>
              <a:t> be said with certainty is that a Q factor of -0.52 would require a radically different angle between the cornea and the sclera--an angle that could not be achieved given the biomechanics and size of the normal human globe. Thus, a Q factor of -0.52 would require a very radical ‘re-design’ of the globe--and thus of the orbits, and the cranium, and etc.</a:t>
            </a:r>
          </a:p>
        </p:txBody>
      </p:sp>
      <p:sp>
        <p:nvSpPr>
          <p:cNvPr id="6" name="TextBox 5"/>
          <p:cNvSpPr txBox="1"/>
          <p:nvPr/>
        </p:nvSpPr>
        <p:spPr>
          <a:xfrm>
            <a:off x="457200" y="1241425"/>
            <a:ext cx="8272463" cy="692150"/>
          </a:xfrm>
          <a:prstGeom prst="rect">
            <a:avLst/>
          </a:prstGeom>
          <a:solidFill>
            <a:schemeClr val="accent5">
              <a:lumMod val="75000"/>
            </a:schemeClr>
          </a:solidFill>
        </p:spPr>
        <p:txBody>
          <a:bodyPr>
            <a:spAutoFit/>
          </a:bodyPr>
          <a:lstStyle/>
          <a:p>
            <a:pPr>
              <a:defRPr/>
            </a:pPr>
            <a:r>
              <a:rPr lang="en-US" sz="1300" dirty="0">
                <a:solidFill>
                  <a:schemeClr val="bg1">
                    <a:lumMod val="50000"/>
                  </a:schemeClr>
                </a:solidFill>
              </a:rPr>
              <a:t>Interestingly, while we didn’t evolve </a:t>
            </a:r>
            <a:r>
              <a:rPr lang="en-US" sz="1300" b="1" dirty="0">
                <a:solidFill>
                  <a:schemeClr val="bg1">
                    <a:lumMod val="50000"/>
                  </a:schemeClr>
                </a:solidFill>
              </a:rPr>
              <a:t>corneas</a:t>
            </a:r>
            <a:r>
              <a:rPr lang="en-US" sz="1300" dirty="0">
                <a:solidFill>
                  <a:schemeClr val="bg1">
                    <a:lumMod val="50000"/>
                  </a:schemeClr>
                </a:solidFill>
              </a:rPr>
              <a:t> with a Q factor of -0.52, we did evolve </a:t>
            </a:r>
            <a:r>
              <a:rPr lang="en-US" sz="1300" b="1" dirty="0">
                <a:solidFill>
                  <a:schemeClr val="bg1">
                    <a:lumMod val="50000"/>
                  </a:schemeClr>
                </a:solidFill>
              </a:rPr>
              <a:t>eyes</a:t>
            </a:r>
            <a:r>
              <a:rPr lang="en-US" sz="1300" dirty="0">
                <a:solidFill>
                  <a:schemeClr val="bg1">
                    <a:lumMod val="50000"/>
                  </a:schemeClr>
                </a:solidFill>
              </a:rPr>
              <a:t> with it. The human lens of a </a:t>
            </a:r>
            <a:r>
              <a:rPr lang="en-US" sz="1300" dirty="0"/>
              <a:t>young adult </a:t>
            </a:r>
            <a:r>
              <a:rPr lang="en-US" sz="1300" dirty="0">
                <a:solidFill>
                  <a:schemeClr val="bg1">
                    <a:lumMod val="50000"/>
                  </a:schemeClr>
                </a:solidFill>
              </a:rPr>
              <a:t>has an average Q value of about -0.25. Thus, the entire refracting system of the average </a:t>
            </a:r>
            <a:r>
              <a:rPr lang="en-US" sz="1300" dirty="0"/>
              <a:t>young adult </a:t>
            </a:r>
            <a:r>
              <a:rPr lang="en-US" sz="1300" dirty="0">
                <a:solidFill>
                  <a:schemeClr val="bg1">
                    <a:lumMod val="50000"/>
                  </a:schemeClr>
                </a:solidFill>
              </a:rPr>
              <a:t>human eye has a total Q factor very close to -0.52, and thus has little to no spherical aberration!</a:t>
            </a:r>
          </a:p>
        </p:txBody>
      </p:sp>
      <p:cxnSp>
        <p:nvCxnSpPr>
          <p:cNvPr id="8" name="Straight Connector 7"/>
          <p:cNvCxnSpPr/>
          <p:nvPr/>
        </p:nvCxnSpPr>
        <p:spPr>
          <a:xfrm>
            <a:off x="2286000" y="914400"/>
            <a:ext cx="6096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2728" name="TextBox 12"/>
          <p:cNvSpPr txBox="1">
            <a:spLocks noChangeArrowheads="1"/>
          </p:cNvSpPr>
          <p:nvPr/>
        </p:nvSpPr>
        <p:spPr bwMode="auto">
          <a:xfrm>
            <a:off x="2349500" y="663575"/>
            <a:ext cx="5635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Segoe Script" panose="020B0504020000000003" pitchFamily="34" charset="0"/>
              </a:rPr>
              <a:t>eyes</a:t>
            </a:r>
          </a:p>
        </p:txBody>
      </p:sp>
      <p:sp>
        <p:nvSpPr>
          <p:cNvPr id="72729" name="TextBox 38"/>
          <p:cNvSpPr txBox="1">
            <a:spLocks noChangeArrowheads="1"/>
          </p:cNvSpPr>
          <p:nvPr/>
        </p:nvSpPr>
        <p:spPr bwMode="auto">
          <a:xfrm>
            <a:off x="4724400" y="814388"/>
            <a:ext cx="927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Segoe Script" panose="020B0504020000000003" pitchFamily="34" charset="0"/>
              </a:rPr>
              <a:t>We did!</a:t>
            </a:r>
          </a:p>
        </p:txBody>
      </p:sp>
      <p:sp>
        <p:nvSpPr>
          <p:cNvPr id="72730" name="Oval 3"/>
          <p:cNvSpPr>
            <a:spLocks noChangeArrowheads="1"/>
          </p:cNvSpPr>
          <p:nvPr/>
        </p:nvSpPr>
        <p:spPr bwMode="auto">
          <a:xfrm>
            <a:off x="3543300" y="2598738"/>
            <a:ext cx="862013" cy="1520825"/>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solidFill>
                <a:schemeClr val="bg1">
                  <a:lumMod val="75000"/>
                </a:schemeClr>
              </a:solidFill>
            </a:endParaRPr>
          </a:p>
        </p:txBody>
      </p:sp>
      <p:sp>
        <p:nvSpPr>
          <p:cNvPr id="72731" name="Line 65"/>
          <p:cNvSpPr>
            <a:spLocks noChangeShapeType="1"/>
          </p:cNvSpPr>
          <p:nvPr/>
        </p:nvSpPr>
        <p:spPr bwMode="auto">
          <a:xfrm flipH="1">
            <a:off x="3789363" y="4119563"/>
            <a:ext cx="184150" cy="336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2" name="Line 66"/>
          <p:cNvSpPr>
            <a:spLocks noChangeShapeType="1"/>
          </p:cNvSpPr>
          <p:nvPr/>
        </p:nvSpPr>
        <p:spPr bwMode="auto">
          <a:xfrm flipH="1">
            <a:off x="3910013" y="4119563"/>
            <a:ext cx="63500" cy="476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3" name="Line 68"/>
          <p:cNvSpPr>
            <a:spLocks noChangeShapeType="1"/>
          </p:cNvSpPr>
          <p:nvPr/>
        </p:nvSpPr>
        <p:spPr bwMode="auto">
          <a:xfrm flipH="1" flipV="1">
            <a:off x="3948113" y="2058988"/>
            <a:ext cx="26987" cy="4841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4" name="Line 69"/>
          <p:cNvSpPr>
            <a:spLocks noChangeShapeType="1"/>
          </p:cNvSpPr>
          <p:nvPr/>
        </p:nvSpPr>
        <p:spPr bwMode="auto">
          <a:xfrm flipV="1">
            <a:off x="3975100" y="1989138"/>
            <a:ext cx="122238"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5" name="Line 20"/>
          <p:cNvSpPr>
            <a:spLocks noChangeShapeType="1"/>
          </p:cNvSpPr>
          <p:nvPr/>
        </p:nvSpPr>
        <p:spPr bwMode="auto">
          <a:xfrm>
            <a:off x="3429000" y="2514600"/>
            <a:ext cx="3595688"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6" name="Line 12"/>
          <p:cNvSpPr>
            <a:spLocks noChangeShapeType="1"/>
          </p:cNvSpPr>
          <p:nvPr/>
        </p:nvSpPr>
        <p:spPr bwMode="auto">
          <a:xfrm flipH="1" flipV="1">
            <a:off x="3338513" y="2771775"/>
            <a:ext cx="3671887" cy="59055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37" name="Line 14"/>
          <p:cNvSpPr>
            <a:spLocks noChangeShapeType="1"/>
          </p:cNvSpPr>
          <p:nvPr/>
        </p:nvSpPr>
        <p:spPr bwMode="auto">
          <a:xfrm flipH="1" flipV="1">
            <a:off x="3262313" y="3000375"/>
            <a:ext cx="3762375"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38"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39" name="Line 15"/>
          <p:cNvSpPr>
            <a:spLocks noChangeShapeType="1"/>
          </p:cNvSpPr>
          <p:nvPr/>
        </p:nvSpPr>
        <p:spPr bwMode="auto">
          <a:xfrm flipH="1">
            <a:off x="3200400" y="3409950"/>
            <a:ext cx="3824288" cy="32385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40" name="Line 13"/>
          <p:cNvSpPr>
            <a:spLocks noChangeShapeType="1"/>
          </p:cNvSpPr>
          <p:nvPr/>
        </p:nvSpPr>
        <p:spPr bwMode="auto">
          <a:xfrm flipH="1">
            <a:off x="3276600" y="3381375"/>
            <a:ext cx="3748088" cy="55245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41" name="Line 21"/>
          <p:cNvSpPr>
            <a:spLocks noChangeShapeType="1"/>
          </p:cNvSpPr>
          <p:nvPr/>
        </p:nvSpPr>
        <p:spPr bwMode="auto">
          <a:xfrm flipV="1">
            <a:off x="3443288" y="3381375"/>
            <a:ext cx="3581400" cy="80962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42"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43"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44" name="Line 70"/>
          <p:cNvSpPr>
            <a:spLocks noChangeShapeType="1"/>
          </p:cNvSpPr>
          <p:nvPr/>
        </p:nvSpPr>
        <p:spPr bwMode="auto">
          <a:xfrm flipH="1" flipV="1">
            <a:off x="3851275" y="2205038"/>
            <a:ext cx="123825" cy="393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45" name="Line 67"/>
          <p:cNvSpPr>
            <a:spLocks noChangeShapeType="1"/>
          </p:cNvSpPr>
          <p:nvPr/>
        </p:nvSpPr>
        <p:spPr bwMode="auto">
          <a:xfrm>
            <a:off x="3973513" y="4119563"/>
            <a:ext cx="71437" cy="6191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Oval 4"/>
          <p:cNvSpPr/>
          <p:nvPr/>
        </p:nvSpPr>
        <p:spPr>
          <a:xfrm>
            <a:off x="1143000" y="1377950"/>
            <a:ext cx="1128713" cy="3746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Oval 42"/>
          <p:cNvSpPr/>
          <p:nvPr/>
        </p:nvSpPr>
        <p:spPr>
          <a:xfrm>
            <a:off x="457200" y="1606550"/>
            <a:ext cx="1066800" cy="3746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748" name="TextBox 6"/>
          <p:cNvSpPr txBox="1">
            <a:spLocks noChangeArrowheads="1"/>
          </p:cNvSpPr>
          <p:nvPr/>
        </p:nvSpPr>
        <p:spPr bwMode="auto">
          <a:xfrm>
            <a:off x="1658938" y="1824038"/>
            <a:ext cx="6265862" cy="954107"/>
          </a:xfrm>
          <a:prstGeom prst="rect">
            <a:avLst/>
          </a:prstGeom>
          <a:solidFill>
            <a:srgbClr val="FF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solidFill>
                  <a:srgbClr val="0000FF"/>
                </a:solidFill>
              </a:rPr>
              <a:t>‘Young adult’ </a:t>
            </a:r>
            <a:r>
              <a:rPr lang="en-US" altLang="en-US" sz="1400" i="1" dirty="0">
                <a:solidFill>
                  <a:srgbClr val="0000FF"/>
                </a:solidFill>
              </a:rPr>
              <a:t>seems to be emphasized, implying that the Q factor is </a:t>
            </a:r>
            <a:r>
              <a:rPr lang="en-US" altLang="en-US" sz="1400" b="1" dirty="0">
                <a:solidFill>
                  <a:srgbClr val="0000FF"/>
                </a:solidFill>
              </a:rPr>
              <a:t>not</a:t>
            </a:r>
            <a:r>
              <a:rPr lang="en-US" altLang="en-US" sz="1400" i="1" dirty="0">
                <a:solidFill>
                  <a:srgbClr val="0000FF"/>
                </a:solidFill>
              </a:rPr>
              <a:t> -0.25 in older adults. What happens to the Q factor of the lens as we age?</a:t>
            </a:r>
          </a:p>
          <a:p>
            <a:r>
              <a:rPr lang="en-US" altLang="en-US" sz="1400" dirty="0">
                <a:solidFill>
                  <a:srgbClr val="0000FF"/>
                </a:solidFill>
              </a:rPr>
              <a:t> It becomes progressively  less  negative, ultimately reaching a value of  0  </a:t>
            </a:r>
          </a:p>
          <a:p>
            <a:r>
              <a:rPr lang="en-US" altLang="en-US" sz="1400" dirty="0">
                <a:solidFill>
                  <a:srgbClr val="0000FF"/>
                </a:solidFill>
              </a:rPr>
              <a:t>at about age  40</a:t>
            </a:r>
          </a:p>
        </p:txBody>
      </p:sp>
      <p:sp>
        <p:nvSpPr>
          <p:cNvPr id="45" name="Rectangle 44">
            <a:extLst>
              <a:ext uri="{FF2B5EF4-FFF2-40B4-BE49-F238E27FC236}">
                <a16:creationId xmlns:a16="http://schemas.microsoft.com/office/drawing/2014/main" id="{9C274669-5018-403A-82B3-A7D87865712D}"/>
              </a:ext>
            </a:extLst>
          </p:cNvPr>
          <p:cNvSpPr/>
          <p:nvPr/>
        </p:nvSpPr>
        <p:spPr>
          <a:xfrm>
            <a:off x="3772385" y="2311222"/>
            <a:ext cx="471487" cy="259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700"/>
              </a:lnSpc>
              <a:defRPr/>
            </a:pPr>
            <a:r>
              <a:rPr lang="en-US" sz="800" dirty="0">
                <a:solidFill>
                  <a:schemeClr val="tx1"/>
                </a:solidFill>
              </a:rPr>
              <a:t>more v less</a:t>
            </a:r>
          </a:p>
        </p:txBody>
      </p:sp>
      <p:sp>
        <p:nvSpPr>
          <p:cNvPr id="46" name="Rectangle 45">
            <a:extLst>
              <a:ext uri="{FF2B5EF4-FFF2-40B4-BE49-F238E27FC236}">
                <a16:creationId xmlns:a16="http://schemas.microsoft.com/office/drawing/2014/main" id="{62F1DB55-64C7-4381-BE89-C16B5C1D450E}"/>
              </a:ext>
            </a:extLst>
          </p:cNvPr>
          <p:cNvSpPr/>
          <p:nvPr/>
        </p:nvSpPr>
        <p:spPr>
          <a:xfrm>
            <a:off x="7388226" y="2273231"/>
            <a:ext cx="280159" cy="255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50" dirty="0">
                <a:solidFill>
                  <a:schemeClr val="tx1"/>
                </a:solidFill>
              </a:rPr>
              <a:t>#</a:t>
            </a:r>
          </a:p>
        </p:txBody>
      </p:sp>
      <p:sp>
        <p:nvSpPr>
          <p:cNvPr id="47" name="Rectangle 46">
            <a:extLst>
              <a:ext uri="{FF2B5EF4-FFF2-40B4-BE49-F238E27FC236}">
                <a16:creationId xmlns:a16="http://schemas.microsoft.com/office/drawing/2014/main" id="{0F3A3B6F-028C-49E0-B067-6FDA25992CE2}"/>
              </a:ext>
            </a:extLst>
          </p:cNvPr>
          <p:cNvSpPr/>
          <p:nvPr/>
        </p:nvSpPr>
        <p:spPr>
          <a:xfrm>
            <a:off x="2782128" y="2529167"/>
            <a:ext cx="280159" cy="255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50" dirty="0">
                <a:solidFill>
                  <a:schemeClr val="tx1"/>
                </a:solidFill>
              </a:rPr>
              <a:t>#</a:t>
            </a:r>
          </a:p>
        </p:txBody>
      </p:sp>
    </p:spTree>
    <p:extLst>
      <p:ext uri="{BB962C8B-B14F-4D97-AF65-F5344CB8AC3E}">
        <p14:creationId xmlns:p14="http://schemas.microsoft.com/office/powerpoint/2010/main" val="207131671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708"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09"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10"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11"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12"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3"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14"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15"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16"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chemeClr val="bg1">
                    <a:lumMod val="75000"/>
                  </a:schemeClr>
                </a:solidFill>
              </a:rPr>
              <a:t>(All these rays</a:t>
            </a:r>
          </a:p>
          <a:p>
            <a:pPr algn="r" eaLnBrk="1" hangingPunct="1">
              <a:lnSpc>
                <a:spcPct val="85000"/>
              </a:lnSpc>
              <a:spcBef>
                <a:spcPct val="0"/>
              </a:spcBef>
              <a:buClrTx/>
              <a:buSzTx/>
              <a:buFontTx/>
              <a:buNone/>
            </a:pPr>
            <a:r>
              <a:rPr lang="en-US" altLang="en-US" sz="1200" b="1" i="1">
                <a:solidFill>
                  <a:schemeClr val="bg1">
                    <a:lumMod val="75000"/>
                  </a:schemeClr>
                </a:solidFill>
              </a:rPr>
              <a:t>are from the</a:t>
            </a:r>
          </a:p>
          <a:p>
            <a:pPr algn="r" eaLnBrk="1" hangingPunct="1">
              <a:lnSpc>
                <a:spcPct val="85000"/>
              </a:lnSpc>
              <a:spcBef>
                <a:spcPct val="0"/>
              </a:spcBef>
              <a:buClrTx/>
              <a:buSzTx/>
              <a:buFontTx/>
              <a:buNone/>
            </a:pPr>
            <a:r>
              <a:rPr lang="en-US" altLang="en-US" sz="1200" b="1" i="1">
                <a:solidFill>
                  <a:schemeClr val="bg1">
                    <a:lumMod val="75000"/>
                  </a:schemeClr>
                </a:solidFill>
              </a:rPr>
              <a:t>same </a:t>
            </a:r>
          </a:p>
          <a:p>
            <a:pPr algn="r" eaLnBrk="1" hangingPunct="1">
              <a:lnSpc>
                <a:spcPct val="85000"/>
              </a:lnSpc>
              <a:spcBef>
                <a:spcPct val="0"/>
              </a:spcBef>
              <a:buClrTx/>
              <a:buSzTx/>
              <a:buFontTx/>
              <a:buNone/>
            </a:pPr>
            <a:endParaRPr lang="en-US" altLang="en-US" sz="1200" b="1" i="1">
              <a:solidFill>
                <a:schemeClr val="bg1">
                  <a:lumMod val="75000"/>
                </a:schemeClr>
              </a:solidFill>
            </a:endParaRPr>
          </a:p>
          <a:p>
            <a:pPr algn="r" eaLnBrk="1" hangingPunct="1">
              <a:lnSpc>
                <a:spcPct val="85000"/>
              </a:lnSpc>
              <a:spcBef>
                <a:spcPct val="0"/>
              </a:spcBef>
              <a:buClrTx/>
              <a:buSzTx/>
              <a:buFontTx/>
              <a:buNone/>
            </a:pPr>
            <a:r>
              <a:rPr lang="en-US" altLang="en-US" sz="1200" b="1" i="1">
                <a:solidFill>
                  <a:schemeClr val="bg1">
                    <a:lumMod val="75000"/>
                  </a:schemeClr>
                </a:solidFill>
              </a:rPr>
              <a:t>point</a:t>
            </a:r>
          </a:p>
          <a:p>
            <a:pPr algn="r" eaLnBrk="1" hangingPunct="1">
              <a:lnSpc>
                <a:spcPct val="85000"/>
              </a:lnSpc>
              <a:spcBef>
                <a:spcPct val="0"/>
              </a:spcBef>
              <a:buClrTx/>
              <a:buSzTx/>
              <a:buFontTx/>
              <a:buNone/>
            </a:pPr>
            <a:r>
              <a:rPr lang="en-US" altLang="en-US" sz="1200" b="1" i="1">
                <a:solidFill>
                  <a:schemeClr val="bg1">
                    <a:lumMod val="75000"/>
                  </a:schemeClr>
                </a:solidFill>
              </a:rPr>
              <a:t>on the object</a:t>
            </a:r>
          </a:p>
          <a:p>
            <a:pPr algn="r" eaLnBrk="1" hangingPunct="1">
              <a:lnSpc>
                <a:spcPct val="85000"/>
              </a:lnSpc>
              <a:spcBef>
                <a:spcPct val="0"/>
              </a:spcBef>
              <a:buClrTx/>
              <a:buSzTx/>
              <a:buFontTx/>
              <a:buNone/>
            </a:pPr>
            <a:r>
              <a:rPr lang="en-US" altLang="en-US" sz="1200" b="1" i="1">
                <a:solidFill>
                  <a:schemeClr val="bg1">
                    <a:lumMod val="75000"/>
                  </a:schemeClr>
                </a:solidFill>
              </a:rPr>
              <a:t>at infinity.)</a:t>
            </a:r>
          </a:p>
        </p:txBody>
      </p:sp>
      <p:sp>
        <p:nvSpPr>
          <p:cNvPr id="2" name="Left Brace 1"/>
          <p:cNvSpPr/>
          <p:nvPr/>
        </p:nvSpPr>
        <p:spPr>
          <a:xfrm>
            <a:off x="990600" y="238125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2718"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9B18CD-30A6-4781-B54A-B6EBA7160535}" type="slidenum">
              <a:rPr lang="en-US" altLang="en-US" smtClean="0"/>
              <a:pPr/>
              <a:t>92</a:t>
            </a:fld>
            <a:endParaRPr lang="en-US" altLang="en-US"/>
          </a:p>
        </p:txBody>
      </p:sp>
      <p:sp>
        <p:nvSpPr>
          <p:cNvPr id="72719"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721" name="Rectangle 1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a:solidFill>
                  <a:schemeClr val="tx2"/>
                </a:solidFill>
              </a:rPr>
              <a:t>Spherical Aberration</a:t>
            </a:r>
            <a:endParaRPr lang="en-US" altLang="en-US" sz="3900" b="1" i="1">
              <a:solidFill>
                <a:schemeClr val="tx2"/>
              </a:solidFill>
            </a:endParaRPr>
          </a:p>
        </p:txBody>
      </p:sp>
      <p:sp>
        <p:nvSpPr>
          <p:cNvPr id="72722"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solidFill>
                  <a:schemeClr val="bg1">
                    <a:lumMod val="75000"/>
                  </a:schemeClr>
                </a:solidFill>
              </a:rPr>
              <a:t>Optical</a:t>
            </a:r>
          </a:p>
          <a:p>
            <a:pPr algn="ctr" eaLnBrk="1" hangingPunct="1">
              <a:spcBef>
                <a:spcPct val="0"/>
              </a:spcBef>
              <a:buClrTx/>
              <a:buSzTx/>
              <a:buFontTx/>
              <a:buNone/>
            </a:pPr>
            <a:r>
              <a:rPr lang="en-US" altLang="en-US" sz="1200" i="1">
                <a:solidFill>
                  <a:schemeClr val="bg1">
                    <a:lumMod val="75000"/>
                  </a:schemeClr>
                </a:solidFill>
              </a:rPr>
              <a:t>axis</a:t>
            </a:r>
          </a:p>
        </p:txBody>
      </p:sp>
      <p:sp>
        <p:nvSpPr>
          <p:cNvPr id="72723"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solidFill>
                  <a:schemeClr val="bg1">
                    <a:lumMod val="75000"/>
                  </a:schemeClr>
                </a:solidFill>
              </a:rPr>
              <a:t>Optical</a:t>
            </a:r>
          </a:p>
          <a:p>
            <a:pPr algn="ctr" eaLnBrk="1" hangingPunct="1">
              <a:spcBef>
                <a:spcPct val="0"/>
              </a:spcBef>
              <a:buClrTx/>
              <a:buSzTx/>
              <a:buFontTx/>
              <a:buNone/>
            </a:pPr>
            <a:r>
              <a:rPr lang="en-US" altLang="en-US" sz="1200" i="1">
                <a:solidFill>
                  <a:schemeClr val="bg1">
                    <a:lumMod val="75000"/>
                  </a:schemeClr>
                </a:solidFill>
              </a:rPr>
              <a:t>axis</a:t>
            </a:r>
          </a:p>
        </p:txBody>
      </p:sp>
      <p:sp>
        <p:nvSpPr>
          <p:cNvPr id="50205" name="TextBox 4"/>
          <p:cNvSpPr txBox="1">
            <a:spLocks noChangeArrowheads="1"/>
          </p:cNvSpPr>
          <p:nvPr/>
        </p:nvSpPr>
        <p:spPr bwMode="auto">
          <a:xfrm>
            <a:off x="347663" y="4810125"/>
            <a:ext cx="8458200" cy="1816100"/>
          </a:xfrm>
          <a:prstGeom prst="rect">
            <a:avLst/>
          </a:prstGeom>
          <a:solidFill>
            <a:srgbClr val="FFC000"/>
          </a:soli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400" i="1" dirty="0">
                <a:solidFill>
                  <a:schemeClr val="bg1">
                    <a:lumMod val="50000"/>
                  </a:schemeClr>
                </a:solidFill>
              </a:rPr>
              <a:t>How much spherical aberration does the average human cornea possess?</a:t>
            </a:r>
          </a:p>
          <a:p>
            <a:pPr>
              <a:defRPr/>
            </a:pPr>
            <a:r>
              <a:rPr lang="en-US" altLang="en-US" sz="1400" dirty="0">
                <a:solidFill>
                  <a:schemeClr val="bg1">
                    <a:lumMod val="50000"/>
                  </a:schemeClr>
                </a:solidFill>
              </a:rPr>
              <a:t>About +0.27 </a:t>
            </a:r>
            <a:r>
              <a:rPr lang="en-US" altLang="en-US" sz="1400" dirty="0">
                <a:solidFill>
                  <a:schemeClr val="bg1">
                    <a:lumMod val="50000"/>
                  </a:schemeClr>
                </a:solidFill>
                <a:latin typeface="Symbol" panose="05050102010706020507" pitchFamily="18" charset="2"/>
              </a:rPr>
              <a:t>m</a:t>
            </a:r>
            <a:r>
              <a:rPr lang="en-US" altLang="en-US" sz="1400" dirty="0">
                <a:solidFill>
                  <a:schemeClr val="bg1">
                    <a:lumMod val="50000"/>
                  </a:schemeClr>
                </a:solidFill>
              </a:rPr>
              <a:t>m</a:t>
            </a:r>
          </a:p>
          <a:p>
            <a:pPr>
              <a:defRPr/>
            </a:pPr>
            <a:endParaRPr lang="en-US" altLang="en-US" sz="1400" dirty="0">
              <a:solidFill>
                <a:schemeClr val="bg1">
                  <a:lumMod val="50000"/>
                </a:schemeClr>
              </a:solidFill>
            </a:endParaRPr>
          </a:p>
          <a:p>
            <a:pPr>
              <a:defRPr/>
            </a:pPr>
            <a:r>
              <a:rPr lang="en-US" altLang="en-US" sz="1400" i="1" dirty="0">
                <a:solidFill>
                  <a:schemeClr val="bg1">
                    <a:lumMod val="50000"/>
                  </a:schemeClr>
                </a:solidFill>
              </a:rPr>
              <a:t>So this means the cornea possesses </a:t>
            </a:r>
            <a:r>
              <a:rPr lang="en-US" altLang="en-US" sz="1400" b="1" i="1" dirty="0">
                <a:solidFill>
                  <a:schemeClr val="bg1">
                    <a:lumMod val="50000"/>
                  </a:schemeClr>
                </a:solidFill>
              </a:rPr>
              <a:t>positive</a:t>
            </a:r>
            <a:r>
              <a:rPr lang="en-US" altLang="en-US" sz="1400" i="1" dirty="0">
                <a:solidFill>
                  <a:schemeClr val="bg1">
                    <a:lumMod val="50000"/>
                  </a:schemeClr>
                </a:solidFill>
              </a:rPr>
              <a:t> spherical aberration. But the cornea’s Q factor is negative. What gives?</a:t>
            </a:r>
          </a:p>
          <a:p>
            <a:pPr>
              <a:defRPr/>
            </a:pPr>
            <a:r>
              <a:rPr lang="en-US" altLang="en-US" sz="1400" dirty="0">
                <a:solidFill>
                  <a:schemeClr val="bg1">
                    <a:lumMod val="50000"/>
                  </a:schemeClr>
                </a:solidFill>
              </a:rPr>
              <a:t>The Q factor measures the </a:t>
            </a:r>
            <a:r>
              <a:rPr lang="en-US" altLang="en-US" sz="1400" i="1" dirty="0">
                <a:solidFill>
                  <a:schemeClr val="bg1">
                    <a:lumMod val="50000"/>
                  </a:schemeClr>
                </a:solidFill>
              </a:rPr>
              <a:t>relative</a:t>
            </a:r>
            <a:r>
              <a:rPr lang="en-US" altLang="en-US" sz="1400" dirty="0">
                <a:solidFill>
                  <a:schemeClr val="bg1">
                    <a:lumMod val="50000"/>
                  </a:schemeClr>
                </a:solidFill>
              </a:rPr>
              <a:t> </a:t>
            </a:r>
            <a:r>
              <a:rPr lang="en-US" altLang="en-US" sz="1400" dirty="0" err="1">
                <a:solidFill>
                  <a:schemeClr val="bg1">
                    <a:lumMod val="50000"/>
                  </a:schemeClr>
                </a:solidFill>
              </a:rPr>
              <a:t>asphericity</a:t>
            </a:r>
            <a:r>
              <a:rPr lang="en-US" altLang="en-US" sz="1400" dirty="0">
                <a:solidFill>
                  <a:schemeClr val="bg1">
                    <a:lumMod val="50000"/>
                  </a:schemeClr>
                </a:solidFill>
              </a:rPr>
              <a:t> of the cornea. A negative Q factor simply means the corneal periphery has less power than the central cornea; it does not mean the cornea as a whole doesn’t have spherical aberration!</a:t>
            </a:r>
          </a:p>
        </p:txBody>
      </p:sp>
      <p:sp>
        <p:nvSpPr>
          <p:cNvPr id="40" name="TextBox 39"/>
          <p:cNvSpPr txBox="1"/>
          <p:nvPr/>
        </p:nvSpPr>
        <p:spPr>
          <a:xfrm>
            <a:off x="381000" y="158750"/>
            <a:ext cx="8348663" cy="1816100"/>
          </a:xfrm>
          <a:prstGeom prst="rect">
            <a:avLst/>
          </a:prstGeom>
          <a:solidFill>
            <a:srgbClr val="FFFF00"/>
          </a:solidFill>
        </p:spPr>
        <p:txBody>
          <a:bodyPr>
            <a:spAutoFit/>
          </a:bodyPr>
          <a:lstStyle/>
          <a:p>
            <a:pPr>
              <a:defRPr/>
            </a:pPr>
            <a:r>
              <a:rPr lang="en-US" sz="1400" i="1" dirty="0">
                <a:solidFill>
                  <a:schemeClr val="bg1">
                    <a:lumMod val="65000"/>
                  </a:schemeClr>
                </a:solidFill>
              </a:rPr>
              <a:t>Recall that the cornea’s Q factor is -0.26. What would it be if the cornea had no spherical aberration?</a:t>
            </a:r>
          </a:p>
          <a:p>
            <a:pPr>
              <a:defRPr/>
            </a:pPr>
            <a:r>
              <a:rPr lang="en-US" sz="1400" dirty="0">
                <a:solidFill>
                  <a:schemeClr val="bg1">
                    <a:lumMod val="65000"/>
                  </a:schemeClr>
                </a:solidFill>
              </a:rPr>
              <a:t>About -0.52</a:t>
            </a:r>
          </a:p>
          <a:p>
            <a:pPr>
              <a:defRPr/>
            </a:pPr>
            <a:endParaRPr lang="en-US" sz="1400" dirty="0">
              <a:solidFill>
                <a:srgbClr val="0000FF"/>
              </a:solidFill>
            </a:endParaRPr>
          </a:p>
          <a:p>
            <a:pPr>
              <a:defRPr/>
            </a:pPr>
            <a:r>
              <a:rPr lang="en-US" sz="1400" i="1" dirty="0">
                <a:solidFill>
                  <a:srgbClr val="0000FF"/>
                </a:solidFill>
              </a:rPr>
              <a:t>Why didn’t we evolve corneas with a Q factor of -0.52?</a:t>
            </a:r>
          </a:p>
          <a:p>
            <a:pPr>
              <a:defRPr/>
            </a:pPr>
            <a:r>
              <a:rPr lang="en-US" sz="1400" dirty="0">
                <a:solidFill>
                  <a:schemeClr val="bg1">
                    <a:lumMod val="65000"/>
                  </a:schemeClr>
                </a:solidFill>
              </a:rPr>
              <a:t>Well, </a:t>
            </a:r>
            <a:r>
              <a:rPr lang="en-US" altLang="en-US" sz="1400" dirty="0">
                <a:solidFill>
                  <a:schemeClr val="bg1">
                    <a:lumMod val="65000"/>
                  </a:schemeClr>
                </a:solidFill>
              </a:rPr>
              <a:t>no</a:t>
            </a:r>
            <a:r>
              <a:rPr lang="en-US" sz="1400" dirty="0">
                <a:solidFill>
                  <a:schemeClr val="bg1">
                    <a:lumMod val="65000"/>
                  </a:schemeClr>
                </a:solidFill>
              </a:rPr>
              <a:t> one can say for sure of course. But what </a:t>
            </a:r>
            <a:r>
              <a:rPr lang="en-US" sz="1400" b="1" dirty="0">
                <a:solidFill>
                  <a:schemeClr val="bg1">
                    <a:lumMod val="65000"/>
                  </a:schemeClr>
                </a:solidFill>
              </a:rPr>
              <a:t>can</a:t>
            </a:r>
            <a:r>
              <a:rPr lang="en-US" sz="1400" dirty="0">
                <a:solidFill>
                  <a:schemeClr val="bg1">
                    <a:lumMod val="65000"/>
                  </a:schemeClr>
                </a:solidFill>
              </a:rPr>
              <a:t> be said with certainty is that a Q factor of -0.52 would require a radically different angle between the cornea and the sclera--an angle that could not be achieved given the biomechanics and size of the normal human globe. Thus, a Q factor of -0.52 would require a very radical ‘re-design’ of the globe--and thus of the orbits, and the cranium, and etc.</a:t>
            </a:r>
          </a:p>
        </p:txBody>
      </p:sp>
      <p:sp>
        <p:nvSpPr>
          <p:cNvPr id="6" name="TextBox 5"/>
          <p:cNvSpPr txBox="1"/>
          <p:nvPr/>
        </p:nvSpPr>
        <p:spPr>
          <a:xfrm>
            <a:off x="457200" y="1241425"/>
            <a:ext cx="8272463" cy="692150"/>
          </a:xfrm>
          <a:prstGeom prst="rect">
            <a:avLst/>
          </a:prstGeom>
          <a:solidFill>
            <a:schemeClr val="accent5">
              <a:lumMod val="75000"/>
            </a:schemeClr>
          </a:solidFill>
        </p:spPr>
        <p:txBody>
          <a:bodyPr>
            <a:spAutoFit/>
          </a:bodyPr>
          <a:lstStyle/>
          <a:p>
            <a:pPr>
              <a:defRPr/>
            </a:pPr>
            <a:r>
              <a:rPr lang="en-US" sz="1300" dirty="0">
                <a:solidFill>
                  <a:schemeClr val="bg1">
                    <a:lumMod val="50000"/>
                  </a:schemeClr>
                </a:solidFill>
              </a:rPr>
              <a:t>Interestingly, while we didn’t evolve </a:t>
            </a:r>
            <a:r>
              <a:rPr lang="en-US" sz="1300" b="1" dirty="0">
                <a:solidFill>
                  <a:schemeClr val="bg1">
                    <a:lumMod val="50000"/>
                  </a:schemeClr>
                </a:solidFill>
              </a:rPr>
              <a:t>corneas</a:t>
            </a:r>
            <a:r>
              <a:rPr lang="en-US" sz="1300" dirty="0">
                <a:solidFill>
                  <a:schemeClr val="bg1">
                    <a:lumMod val="50000"/>
                  </a:schemeClr>
                </a:solidFill>
              </a:rPr>
              <a:t> with a Q factor of -0.52, we did evolve </a:t>
            </a:r>
            <a:r>
              <a:rPr lang="en-US" sz="1300" b="1" dirty="0">
                <a:solidFill>
                  <a:schemeClr val="bg1">
                    <a:lumMod val="50000"/>
                  </a:schemeClr>
                </a:solidFill>
              </a:rPr>
              <a:t>eyes</a:t>
            </a:r>
            <a:r>
              <a:rPr lang="en-US" sz="1300" dirty="0">
                <a:solidFill>
                  <a:schemeClr val="bg1">
                    <a:lumMod val="50000"/>
                  </a:schemeClr>
                </a:solidFill>
              </a:rPr>
              <a:t> with it. The human lens of a </a:t>
            </a:r>
            <a:r>
              <a:rPr lang="en-US" sz="1300" dirty="0"/>
              <a:t>young adult </a:t>
            </a:r>
            <a:r>
              <a:rPr lang="en-US" sz="1300" dirty="0">
                <a:solidFill>
                  <a:schemeClr val="bg1">
                    <a:lumMod val="50000"/>
                  </a:schemeClr>
                </a:solidFill>
              </a:rPr>
              <a:t>has an average Q value of about -0.25. Thus, the entire refracting system of the average </a:t>
            </a:r>
            <a:r>
              <a:rPr lang="en-US" sz="1300" dirty="0"/>
              <a:t>young adult </a:t>
            </a:r>
            <a:r>
              <a:rPr lang="en-US" sz="1300" dirty="0">
                <a:solidFill>
                  <a:schemeClr val="bg1">
                    <a:lumMod val="50000"/>
                  </a:schemeClr>
                </a:solidFill>
              </a:rPr>
              <a:t>human eye has a total Q factor very close to -0.52, and thus has little to no spherical aberration!</a:t>
            </a:r>
          </a:p>
        </p:txBody>
      </p:sp>
      <p:cxnSp>
        <p:nvCxnSpPr>
          <p:cNvPr id="8" name="Straight Connector 7"/>
          <p:cNvCxnSpPr/>
          <p:nvPr/>
        </p:nvCxnSpPr>
        <p:spPr>
          <a:xfrm>
            <a:off x="2286000" y="914400"/>
            <a:ext cx="6096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2728" name="TextBox 12"/>
          <p:cNvSpPr txBox="1">
            <a:spLocks noChangeArrowheads="1"/>
          </p:cNvSpPr>
          <p:nvPr/>
        </p:nvSpPr>
        <p:spPr bwMode="auto">
          <a:xfrm>
            <a:off x="2349500" y="663575"/>
            <a:ext cx="5635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Segoe Script" panose="020B0504020000000003" pitchFamily="34" charset="0"/>
              </a:rPr>
              <a:t>eyes</a:t>
            </a:r>
          </a:p>
        </p:txBody>
      </p:sp>
      <p:sp>
        <p:nvSpPr>
          <p:cNvPr id="72729" name="TextBox 38"/>
          <p:cNvSpPr txBox="1">
            <a:spLocks noChangeArrowheads="1"/>
          </p:cNvSpPr>
          <p:nvPr/>
        </p:nvSpPr>
        <p:spPr bwMode="auto">
          <a:xfrm>
            <a:off x="4724400" y="814388"/>
            <a:ext cx="927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Segoe Script" panose="020B0504020000000003" pitchFamily="34" charset="0"/>
              </a:rPr>
              <a:t>We did!</a:t>
            </a:r>
          </a:p>
        </p:txBody>
      </p:sp>
      <p:sp>
        <p:nvSpPr>
          <p:cNvPr id="72730" name="Oval 3"/>
          <p:cNvSpPr>
            <a:spLocks noChangeArrowheads="1"/>
          </p:cNvSpPr>
          <p:nvPr/>
        </p:nvSpPr>
        <p:spPr bwMode="auto">
          <a:xfrm>
            <a:off x="3543300" y="2598738"/>
            <a:ext cx="862013" cy="1520825"/>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solidFill>
                <a:schemeClr val="bg1">
                  <a:lumMod val="75000"/>
                </a:schemeClr>
              </a:solidFill>
            </a:endParaRPr>
          </a:p>
        </p:txBody>
      </p:sp>
      <p:sp>
        <p:nvSpPr>
          <p:cNvPr id="72731" name="Line 65"/>
          <p:cNvSpPr>
            <a:spLocks noChangeShapeType="1"/>
          </p:cNvSpPr>
          <p:nvPr/>
        </p:nvSpPr>
        <p:spPr bwMode="auto">
          <a:xfrm flipH="1">
            <a:off x="3789363" y="4119563"/>
            <a:ext cx="184150" cy="336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2" name="Line 66"/>
          <p:cNvSpPr>
            <a:spLocks noChangeShapeType="1"/>
          </p:cNvSpPr>
          <p:nvPr/>
        </p:nvSpPr>
        <p:spPr bwMode="auto">
          <a:xfrm flipH="1">
            <a:off x="3910013" y="4119563"/>
            <a:ext cx="63500" cy="476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3" name="Line 68"/>
          <p:cNvSpPr>
            <a:spLocks noChangeShapeType="1"/>
          </p:cNvSpPr>
          <p:nvPr/>
        </p:nvSpPr>
        <p:spPr bwMode="auto">
          <a:xfrm flipH="1" flipV="1">
            <a:off x="3948113" y="2058988"/>
            <a:ext cx="26987" cy="4841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4" name="Line 69"/>
          <p:cNvSpPr>
            <a:spLocks noChangeShapeType="1"/>
          </p:cNvSpPr>
          <p:nvPr/>
        </p:nvSpPr>
        <p:spPr bwMode="auto">
          <a:xfrm flipV="1">
            <a:off x="3975100" y="1989138"/>
            <a:ext cx="122238"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5" name="Line 20"/>
          <p:cNvSpPr>
            <a:spLocks noChangeShapeType="1"/>
          </p:cNvSpPr>
          <p:nvPr/>
        </p:nvSpPr>
        <p:spPr bwMode="auto">
          <a:xfrm>
            <a:off x="3429000" y="2514600"/>
            <a:ext cx="3595688"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6" name="Line 12"/>
          <p:cNvSpPr>
            <a:spLocks noChangeShapeType="1"/>
          </p:cNvSpPr>
          <p:nvPr/>
        </p:nvSpPr>
        <p:spPr bwMode="auto">
          <a:xfrm flipH="1" flipV="1">
            <a:off x="3338513" y="2771775"/>
            <a:ext cx="3671887" cy="59055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37" name="Line 14"/>
          <p:cNvSpPr>
            <a:spLocks noChangeShapeType="1"/>
          </p:cNvSpPr>
          <p:nvPr/>
        </p:nvSpPr>
        <p:spPr bwMode="auto">
          <a:xfrm flipH="1" flipV="1">
            <a:off x="3262313" y="3000375"/>
            <a:ext cx="3762375"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38"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39" name="Line 15"/>
          <p:cNvSpPr>
            <a:spLocks noChangeShapeType="1"/>
          </p:cNvSpPr>
          <p:nvPr/>
        </p:nvSpPr>
        <p:spPr bwMode="auto">
          <a:xfrm flipH="1">
            <a:off x="3200400" y="3409950"/>
            <a:ext cx="3824288" cy="32385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40" name="Line 13"/>
          <p:cNvSpPr>
            <a:spLocks noChangeShapeType="1"/>
          </p:cNvSpPr>
          <p:nvPr/>
        </p:nvSpPr>
        <p:spPr bwMode="auto">
          <a:xfrm flipH="1">
            <a:off x="3276600" y="3381375"/>
            <a:ext cx="3748088" cy="55245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41" name="Line 21"/>
          <p:cNvSpPr>
            <a:spLocks noChangeShapeType="1"/>
          </p:cNvSpPr>
          <p:nvPr/>
        </p:nvSpPr>
        <p:spPr bwMode="auto">
          <a:xfrm flipV="1">
            <a:off x="3443288" y="3381375"/>
            <a:ext cx="3581400" cy="80962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42"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43"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lumMod val="75000"/>
                </a:schemeClr>
              </a:solidFill>
            </a:endParaRPr>
          </a:p>
        </p:txBody>
      </p:sp>
      <p:sp>
        <p:nvSpPr>
          <p:cNvPr id="72744" name="Line 70"/>
          <p:cNvSpPr>
            <a:spLocks noChangeShapeType="1"/>
          </p:cNvSpPr>
          <p:nvPr/>
        </p:nvSpPr>
        <p:spPr bwMode="auto">
          <a:xfrm flipH="1" flipV="1">
            <a:off x="3851275" y="2205038"/>
            <a:ext cx="123825" cy="393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45" name="Line 67"/>
          <p:cNvSpPr>
            <a:spLocks noChangeShapeType="1"/>
          </p:cNvSpPr>
          <p:nvPr/>
        </p:nvSpPr>
        <p:spPr bwMode="auto">
          <a:xfrm>
            <a:off x="3973513" y="4119563"/>
            <a:ext cx="71437" cy="6191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Oval 4"/>
          <p:cNvSpPr/>
          <p:nvPr/>
        </p:nvSpPr>
        <p:spPr>
          <a:xfrm>
            <a:off x="1143000" y="1377950"/>
            <a:ext cx="1128713" cy="3746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Oval 42"/>
          <p:cNvSpPr/>
          <p:nvPr/>
        </p:nvSpPr>
        <p:spPr>
          <a:xfrm>
            <a:off x="457200" y="1606550"/>
            <a:ext cx="1066800" cy="3746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748" name="TextBox 6"/>
          <p:cNvSpPr txBox="1">
            <a:spLocks noChangeArrowheads="1"/>
          </p:cNvSpPr>
          <p:nvPr/>
        </p:nvSpPr>
        <p:spPr bwMode="auto">
          <a:xfrm>
            <a:off x="1658938" y="1824038"/>
            <a:ext cx="6265862" cy="954107"/>
          </a:xfrm>
          <a:prstGeom prst="rect">
            <a:avLst/>
          </a:prstGeom>
          <a:solidFill>
            <a:srgbClr val="FF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solidFill>
                  <a:srgbClr val="0000FF"/>
                </a:solidFill>
              </a:rPr>
              <a:t>‘Young adult’ </a:t>
            </a:r>
            <a:r>
              <a:rPr lang="en-US" altLang="en-US" sz="1400" i="1" dirty="0">
                <a:solidFill>
                  <a:srgbClr val="0000FF"/>
                </a:solidFill>
              </a:rPr>
              <a:t>seems to be emphasized, implying that the Q factor is </a:t>
            </a:r>
            <a:r>
              <a:rPr lang="en-US" altLang="en-US" sz="1400" b="1" dirty="0">
                <a:solidFill>
                  <a:srgbClr val="0000FF"/>
                </a:solidFill>
              </a:rPr>
              <a:t>not</a:t>
            </a:r>
            <a:r>
              <a:rPr lang="en-US" altLang="en-US" sz="1400" i="1" dirty="0">
                <a:solidFill>
                  <a:srgbClr val="0000FF"/>
                </a:solidFill>
              </a:rPr>
              <a:t> -0.25 in older adults. What happens to the Q factor of the lens as we age?</a:t>
            </a:r>
          </a:p>
          <a:p>
            <a:r>
              <a:rPr lang="en-US" altLang="en-US" sz="1400" dirty="0">
                <a:solidFill>
                  <a:srgbClr val="0000FF"/>
                </a:solidFill>
              </a:rPr>
              <a:t> It becomes progressively  less  negative, ultimately reaching a value of  0  </a:t>
            </a:r>
          </a:p>
          <a:p>
            <a:r>
              <a:rPr lang="en-US" altLang="en-US" sz="1400" dirty="0">
                <a:solidFill>
                  <a:srgbClr val="0000FF"/>
                </a:solidFill>
              </a:rPr>
              <a:t>at about age  40</a:t>
            </a:r>
          </a:p>
        </p:txBody>
      </p:sp>
    </p:spTree>
    <p:extLst>
      <p:ext uri="{BB962C8B-B14F-4D97-AF65-F5344CB8AC3E}">
        <p14:creationId xmlns:p14="http://schemas.microsoft.com/office/powerpoint/2010/main" val="70765074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708"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09"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0"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1"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2"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3"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4"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5"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6"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chemeClr val="bg1">
                    <a:lumMod val="75000"/>
                  </a:schemeClr>
                </a:solidFill>
              </a:rPr>
              <a:t>(All these rays</a:t>
            </a:r>
          </a:p>
          <a:p>
            <a:pPr algn="r" eaLnBrk="1" hangingPunct="1">
              <a:lnSpc>
                <a:spcPct val="85000"/>
              </a:lnSpc>
              <a:spcBef>
                <a:spcPct val="0"/>
              </a:spcBef>
              <a:buClrTx/>
              <a:buSzTx/>
              <a:buFontTx/>
              <a:buNone/>
            </a:pPr>
            <a:r>
              <a:rPr lang="en-US" altLang="en-US" sz="1200" b="1" i="1">
                <a:solidFill>
                  <a:schemeClr val="bg1">
                    <a:lumMod val="75000"/>
                  </a:schemeClr>
                </a:solidFill>
              </a:rPr>
              <a:t>are from the</a:t>
            </a:r>
          </a:p>
          <a:p>
            <a:pPr algn="r" eaLnBrk="1" hangingPunct="1">
              <a:lnSpc>
                <a:spcPct val="85000"/>
              </a:lnSpc>
              <a:spcBef>
                <a:spcPct val="0"/>
              </a:spcBef>
              <a:buClrTx/>
              <a:buSzTx/>
              <a:buFontTx/>
              <a:buNone/>
            </a:pPr>
            <a:r>
              <a:rPr lang="en-US" altLang="en-US" sz="1200" b="1" i="1">
                <a:solidFill>
                  <a:schemeClr val="bg1">
                    <a:lumMod val="75000"/>
                  </a:schemeClr>
                </a:solidFill>
              </a:rPr>
              <a:t>same </a:t>
            </a:r>
          </a:p>
          <a:p>
            <a:pPr algn="r" eaLnBrk="1" hangingPunct="1">
              <a:lnSpc>
                <a:spcPct val="85000"/>
              </a:lnSpc>
              <a:spcBef>
                <a:spcPct val="0"/>
              </a:spcBef>
              <a:buClrTx/>
              <a:buSzTx/>
              <a:buFontTx/>
              <a:buNone/>
            </a:pPr>
            <a:endParaRPr lang="en-US" altLang="en-US" sz="1200" b="1" i="1">
              <a:solidFill>
                <a:schemeClr val="bg1">
                  <a:lumMod val="75000"/>
                </a:schemeClr>
              </a:solidFill>
            </a:endParaRPr>
          </a:p>
          <a:p>
            <a:pPr algn="r" eaLnBrk="1" hangingPunct="1">
              <a:lnSpc>
                <a:spcPct val="85000"/>
              </a:lnSpc>
              <a:spcBef>
                <a:spcPct val="0"/>
              </a:spcBef>
              <a:buClrTx/>
              <a:buSzTx/>
              <a:buFontTx/>
              <a:buNone/>
            </a:pPr>
            <a:r>
              <a:rPr lang="en-US" altLang="en-US" sz="1200" b="1" i="1">
                <a:solidFill>
                  <a:schemeClr val="bg1">
                    <a:lumMod val="75000"/>
                  </a:schemeClr>
                </a:solidFill>
              </a:rPr>
              <a:t>point</a:t>
            </a:r>
          </a:p>
          <a:p>
            <a:pPr algn="r" eaLnBrk="1" hangingPunct="1">
              <a:lnSpc>
                <a:spcPct val="85000"/>
              </a:lnSpc>
              <a:spcBef>
                <a:spcPct val="0"/>
              </a:spcBef>
              <a:buClrTx/>
              <a:buSzTx/>
              <a:buFontTx/>
              <a:buNone/>
            </a:pPr>
            <a:r>
              <a:rPr lang="en-US" altLang="en-US" sz="1200" b="1" i="1">
                <a:solidFill>
                  <a:schemeClr val="bg1">
                    <a:lumMod val="75000"/>
                  </a:schemeClr>
                </a:solidFill>
              </a:rPr>
              <a:t>on the object</a:t>
            </a:r>
          </a:p>
          <a:p>
            <a:pPr algn="r" eaLnBrk="1" hangingPunct="1">
              <a:lnSpc>
                <a:spcPct val="85000"/>
              </a:lnSpc>
              <a:spcBef>
                <a:spcPct val="0"/>
              </a:spcBef>
              <a:buClrTx/>
              <a:buSzTx/>
              <a:buFontTx/>
              <a:buNone/>
            </a:pPr>
            <a:r>
              <a:rPr lang="en-US" altLang="en-US" sz="1200" b="1" i="1">
                <a:solidFill>
                  <a:schemeClr val="bg1">
                    <a:lumMod val="75000"/>
                  </a:schemeClr>
                </a:solidFill>
              </a:rPr>
              <a:t>at infinity.)</a:t>
            </a:r>
          </a:p>
        </p:txBody>
      </p:sp>
      <p:sp>
        <p:nvSpPr>
          <p:cNvPr id="2" name="Left Brace 1"/>
          <p:cNvSpPr/>
          <p:nvPr/>
        </p:nvSpPr>
        <p:spPr>
          <a:xfrm>
            <a:off x="990600" y="238125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2718"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9B18CD-30A6-4781-B54A-B6EBA7160535}" type="slidenum">
              <a:rPr lang="en-US" altLang="en-US" smtClean="0"/>
              <a:pPr/>
              <a:t>93</a:t>
            </a:fld>
            <a:endParaRPr lang="en-US" altLang="en-US"/>
          </a:p>
        </p:txBody>
      </p:sp>
      <p:sp>
        <p:nvSpPr>
          <p:cNvPr id="72719"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721" name="Rectangle 1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a:solidFill>
                  <a:schemeClr val="tx2"/>
                </a:solidFill>
              </a:rPr>
              <a:t>Spherical Aberration</a:t>
            </a:r>
            <a:endParaRPr lang="en-US" altLang="en-US" sz="3900" b="1" i="1">
              <a:solidFill>
                <a:schemeClr val="tx2"/>
              </a:solidFill>
            </a:endParaRPr>
          </a:p>
        </p:txBody>
      </p:sp>
      <p:sp>
        <p:nvSpPr>
          <p:cNvPr id="72722"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solidFill>
                  <a:schemeClr val="bg1">
                    <a:lumMod val="75000"/>
                  </a:schemeClr>
                </a:solidFill>
              </a:rPr>
              <a:t>Optical</a:t>
            </a:r>
          </a:p>
          <a:p>
            <a:pPr algn="ctr" eaLnBrk="1" hangingPunct="1">
              <a:spcBef>
                <a:spcPct val="0"/>
              </a:spcBef>
              <a:buClrTx/>
              <a:buSzTx/>
              <a:buFontTx/>
              <a:buNone/>
            </a:pPr>
            <a:r>
              <a:rPr lang="en-US" altLang="en-US" sz="1200" i="1">
                <a:solidFill>
                  <a:schemeClr val="bg1">
                    <a:lumMod val="75000"/>
                  </a:schemeClr>
                </a:solidFill>
              </a:rPr>
              <a:t>axis</a:t>
            </a:r>
          </a:p>
        </p:txBody>
      </p:sp>
      <p:sp>
        <p:nvSpPr>
          <p:cNvPr id="72723"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solidFill>
                  <a:schemeClr val="bg1">
                    <a:lumMod val="75000"/>
                  </a:schemeClr>
                </a:solidFill>
              </a:rPr>
              <a:t>Optical</a:t>
            </a:r>
          </a:p>
          <a:p>
            <a:pPr algn="ctr" eaLnBrk="1" hangingPunct="1">
              <a:spcBef>
                <a:spcPct val="0"/>
              </a:spcBef>
              <a:buClrTx/>
              <a:buSzTx/>
              <a:buFontTx/>
              <a:buNone/>
            </a:pPr>
            <a:r>
              <a:rPr lang="en-US" altLang="en-US" sz="1200" i="1">
                <a:solidFill>
                  <a:schemeClr val="bg1">
                    <a:lumMod val="75000"/>
                  </a:schemeClr>
                </a:solidFill>
              </a:rPr>
              <a:t>axis</a:t>
            </a:r>
          </a:p>
        </p:txBody>
      </p:sp>
      <p:sp>
        <p:nvSpPr>
          <p:cNvPr id="50205" name="TextBox 4"/>
          <p:cNvSpPr txBox="1">
            <a:spLocks noChangeArrowheads="1"/>
          </p:cNvSpPr>
          <p:nvPr/>
        </p:nvSpPr>
        <p:spPr bwMode="auto">
          <a:xfrm>
            <a:off x="347663" y="4810125"/>
            <a:ext cx="8458200" cy="1816100"/>
          </a:xfrm>
          <a:prstGeom prst="rect">
            <a:avLst/>
          </a:prstGeom>
          <a:solidFill>
            <a:srgbClr val="FFC000"/>
          </a:soli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400" i="1" dirty="0">
                <a:solidFill>
                  <a:schemeClr val="bg1">
                    <a:lumMod val="50000"/>
                  </a:schemeClr>
                </a:solidFill>
              </a:rPr>
              <a:t>How much spherical aberration does the average human cornea possess?</a:t>
            </a:r>
          </a:p>
          <a:p>
            <a:pPr>
              <a:defRPr/>
            </a:pPr>
            <a:r>
              <a:rPr lang="en-US" altLang="en-US" sz="1400" dirty="0">
                <a:solidFill>
                  <a:schemeClr val="bg1">
                    <a:lumMod val="50000"/>
                  </a:schemeClr>
                </a:solidFill>
              </a:rPr>
              <a:t>About +0.27 </a:t>
            </a:r>
            <a:r>
              <a:rPr lang="en-US" altLang="en-US" sz="1400" dirty="0">
                <a:solidFill>
                  <a:schemeClr val="bg1">
                    <a:lumMod val="50000"/>
                  </a:schemeClr>
                </a:solidFill>
                <a:latin typeface="Symbol" panose="05050102010706020507" pitchFamily="18" charset="2"/>
              </a:rPr>
              <a:t>m</a:t>
            </a:r>
            <a:r>
              <a:rPr lang="en-US" altLang="en-US" sz="1400" dirty="0">
                <a:solidFill>
                  <a:schemeClr val="bg1">
                    <a:lumMod val="50000"/>
                  </a:schemeClr>
                </a:solidFill>
              </a:rPr>
              <a:t>m</a:t>
            </a:r>
          </a:p>
          <a:p>
            <a:pPr>
              <a:defRPr/>
            </a:pPr>
            <a:endParaRPr lang="en-US" altLang="en-US" sz="1400" dirty="0">
              <a:solidFill>
                <a:schemeClr val="bg1">
                  <a:lumMod val="50000"/>
                </a:schemeClr>
              </a:solidFill>
            </a:endParaRPr>
          </a:p>
          <a:p>
            <a:pPr>
              <a:defRPr/>
            </a:pPr>
            <a:r>
              <a:rPr lang="en-US" altLang="en-US" sz="1400" i="1" dirty="0">
                <a:solidFill>
                  <a:schemeClr val="bg1">
                    <a:lumMod val="50000"/>
                  </a:schemeClr>
                </a:solidFill>
              </a:rPr>
              <a:t>So this means the cornea possesses </a:t>
            </a:r>
            <a:r>
              <a:rPr lang="en-US" altLang="en-US" sz="1400" b="1" i="1" dirty="0">
                <a:solidFill>
                  <a:schemeClr val="bg1">
                    <a:lumMod val="50000"/>
                  </a:schemeClr>
                </a:solidFill>
              </a:rPr>
              <a:t>positive</a:t>
            </a:r>
            <a:r>
              <a:rPr lang="en-US" altLang="en-US" sz="1400" i="1" dirty="0">
                <a:solidFill>
                  <a:schemeClr val="bg1">
                    <a:lumMod val="50000"/>
                  </a:schemeClr>
                </a:solidFill>
              </a:rPr>
              <a:t> spherical aberration. But the cornea’s Q factor is negative. What gives?</a:t>
            </a:r>
          </a:p>
          <a:p>
            <a:pPr>
              <a:defRPr/>
            </a:pPr>
            <a:r>
              <a:rPr lang="en-US" altLang="en-US" sz="1400" dirty="0">
                <a:solidFill>
                  <a:schemeClr val="bg1">
                    <a:lumMod val="50000"/>
                  </a:schemeClr>
                </a:solidFill>
              </a:rPr>
              <a:t>The Q factor measures the </a:t>
            </a:r>
            <a:r>
              <a:rPr lang="en-US" altLang="en-US" sz="1400" i="1" dirty="0">
                <a:solidFill>
                  <a:schemeClr val="bg1">
                    <a:lumMod val="50000"/>
                  </a:schemeClr>
                </a:solidFill>
              </a:rPr>
              <a:t>relative</a:t>
            </a:r>
            <a:r>
              <a:rPr lang="en-US" altLang="en-US" sz="1400" dirty="0">
                <a:solidFill>
                  <a:schemeClr val="bg1">
                    <a:lumMod val="50000"/>
                  </a:schemeClr>
                </a:solidFill>
              </a:rPr>
              <a:t> </a:t>
            </a:r>
            <a:r>
              <a:rPr lang="en-US" altLang="en-US" sz="1400" dirty="0" err="1">
                <a:solidFill>
                  <a:schemeClr val="bg1">
                    <a:lumMod val="50000"/>
                  </a:schemeClr>
                </a:solidFill>
              </a:rPr>
              <a:t>asphericity</a:t>
            </a:r>
            <a:r>
              <a:rPr lang="en-US" altLang="en-US" sz="1400" dirty="0">
                <a:solidFill>
                  <a:schemeClr val="bg1">
                    <a:lumMod val="50000"/>
                  </a:schemeClr>
                </a:solidFill>
              </a:rPr>
              <a:t> of the cornea. A negative Q factor simply means the corneal periphery has less power than the central cornea; it does not mean the cornea as a whole doesn’t have spherical aberration!</a:t>
            </a:r>
          </a:p>
        </p:txBody>
      </p:sp>
      <p:sp>
        <p:nvSpPr>
          <p:cNvPr id="40" name="TextBox 39"/>
          <p:cNvSpPr txBox="1"/>
          <p:nvPr/>
        </p:nvSpPr>
        <p:spPr>
          <a:xfrm>
            <a:off x="381000" y="158750"/>
            <a:ext cx="8348663" cy="1816100"/>
          </a:xfrm>
          <a:prstGeom prst="rect">
            <a:avLst/>
          </a:prstGeom>
          <a:solidFill>
            <a:srgbClr val="FFFF00"/>
          </a:solidFill>
        </p:spPr>
        <p:txBody>
          <a:bodyPr>
            <a:spAutoFit/>
          </a:bodyPr>
          <a:lstStyle/>
          <a:p>
            <a:pPr>
              <a:defRPr/>
            </a:pPr>
            <a:r>
              <a:rPr lang="en-US" sz="1400" i="1" dirty="0">
                <a:solidFill>
                  <a:schemeClr val="bg1">
                    <a:lumMod val="65000"/>
                  </a:schemeClr>
                </a:solidFill>
              </a:rPr>
              <a:t>Recall that the cornea’s Q factor is -0.26. What would it be if the cornea had no spherical aberration?</a:t>
            </a:r>
          </a:p>
          <a:p>
            <a:pPr>
              <a:defRPr/>
            </a:pPr>
            <a:r>
              <a:rPr lang="en-US" sz="1400" dirty="0">
                <a:solidFill>
                  <a:schemeClr val="bg1">
                    <a:lumMod val="65000"/>
                  </a:schemeClr>
                </a:solidFill>
              </a:rPr>
              <a:t>About -0.52</a:t>
            </a:r>
          </a:p>
          <a:p>
            <a:pPr>
              <a:defRPr/>
            </a:pPr>
            <a:endParaRPr lang="en-US" sz="1400" dirty="0">
              <a:solidFill>
                <a:schemeClr val="bg1">
                  <a:lumMod val="65000"/>
                </a:schemeClr>
              </a:solidFill>
            </a:endParaRPr>
          </a:p>
          <a:p>
            <a:pPr>
              <a:defRPr/>
            </a:pPr>
            <a:r>
              <a:rPr lang="en-US" sz="1400" i="1" dirty="0">
                <a:solidFill>
                  <a:schemeClr val="bg1">
                    <a:lumMod val="65000"/>
                  </a:schemeClr>
                </a:solidFill>
              </a:rPr>
              <a:t>Why didn’t we evolve corneas with a Q factor of -0.52?</a:t>
            </a:r>
          </a:p>
          <a:p>
            <a:pPr>
              <a:defRPr/>
            </a:pPr>
            <a:r>
              <a:rPr lang="en-US" sz="1400" dirty="0">
                <a:solidFill>
                  <a:schemeClr val="bg1">
                    <a:lumMod val="65000"/>
                  </a:schemeClr>
                </a:solidFill>
              </a:rPr>
              <a:t>Well, </a:t>
            </a:r>
            <a:r>
              <a:rPr lang="en-US" altLang="en-US" sz="1400" dirty="0">
                <a:solidFill>
                  <a:schemeClr val="bg1">
                    <a:lumMod val="65000"/>
                  </a:schemeClr>
                </a:solidFill>
              </a:rPr>
              <a:t>no</a:t>
            </a:r>
            <a:r>
              <a:rPr lang="en-US" sz="1400" dirty="0">
                <a:solidFill>
                  <a:schemeClr val="bg1">
                    <a:lumMod val="65000"/>
                  </a:schemeClr>
                </a:solidFill>
              </a:rPr>
              <a:t> one can say for sure of course. But what </a:t>
            </a:r>
            <a:r>
              <a:rPr lang="en-US" sz="1400" b="1" dirty="0">
                <a:solidFill>
                  <a:schemeClr val="bg1">
                    <a:lumMod val="65000"/>
                  </a:schemeClr>
                </a:solidFill>
              </a:rPr>
              <a:t>can</a:t>
            </a:r>
            <a:r>
              <a:rPr lang="en-US" sz="1400" dirty="0">
                <a:solidFill>
                  <a:schemeClr val="bg1">
                    <a:lumMod val="65000"/>
                  </a:schemeClr>
                </a:solidFill>
              </a:rPr>
              <a:t> be said with certainty is that a Q factor of -0.52 would require a radically different angle between the cornea and the sclera--an angle that could not be achieved given the biomechanics and size of the normal human globe. Thus, a Q factor of -0.52 would require a very radical ‘re-design’ of the globe--and thus of the orbits, and the cranium, and etc.</a:t>
            </a:r>
          </a:p>
        </p:txBody>
      </p:sp>
      <p:sp>
        <p:nvSpPr>
          <p:cNvPr id="6" name="TextBox 5"/>
          <p:cNvSpPr txBox="1"/>
          <p:nvPr/>
        </p:nvSpPr>
        <p:spPr>
          <a:xfrm>
            <a:off x="457200" y="1241425"/>
            <a:ext cx="8272463" cy="692150"/>
          </a:xfrm>
          <a:prstGeom prst="rect">
            <a:avLst/>
          </a:prstGeom>
          <a:solidFill>
            <a:schemeClr val="accent5">
              <a:lumMod val="75000"/>
            </a:schemeClr>
          </a:solidFill>
        </p:spPr>
        <p:txBody>
          <a:bodyPr>
            <a:spAutoFit/>
          </a:bodyPr>
          <a:lstStyle/>
          <a:p>
            <a:pPr>
              <a:defRPr/>
            </a:pPr>
            <a:r>
              <a:rPr lang="en-US" sz="1300" dirty="0">
                <a:solidFill>
                  <a:schemeClr val="bg1">
                    <a:lumMod val="50000"/>
                  </a:schemeClr>
                </a:solidFill>
              </a:rPr>
              <a:t>Interestingly, while we didn’t evolve </a:t>
            </a:r>
            <a:r>
              <a:rPr lang="en-US" sz="1300" b="1" dirty="0">
                <a:solidFill>
                  <a:schemeClr val="bg1">
                    <a:lumMod val="50000"/>
                  </a:schemeClr>
                </a:solidFill>
              </a:rPr>
              <a:t>corneas</a:t>
            </a:r>
            <a:r>
              <a:rPr lang="en-US" sz="1300" dirty="0">
                <a:solidFill>
                  <a:schemeClr val="bg1">
                    <a:lumMod val="50000"/>
                  </a:schemeClr>
                </a:solidFill>
              </a:rPr>
              <a:t> with a Q factor of -0.52, we did evolve </a:t>
            </a:r>
            <a:r>
              <a:rPr lang="en-US" sz="1300" b="1" dirty="0">
                <a:solidFill>
                  <a:schemeClr val="bg1">
                    <a:lumMod val="50000"/>
                  </a:schemeClr>
                </a:solidFill>
              </a:rPr>
              <a:t>eyes</a:t>
            </a:r>
            <a:r>
              <a:rPr lang="en-US" sz="1300" dirty="0">
                <a:solidFill>
                  <a:schemeClr val="bg1">
                    <a:lumMod val="50000"/>
                  </a:schemeClr>
                </a:solidFill>
              </a:rPr>
              <a:t> with it. The human lens of a young adult has an average Q value of about -0.25. Thus, the entire refracting system of the average young adult human eye has a total Q factor very close to -0.52, and thus has little to no spherical aberration!</a:t>
            </a:r>
          </a:p>
        </p:txBody>
      </p:sp>
      <p:cxnSp>
        <p:nvCxnSpPr>
          <p:cNvPr id="8" name="Straight Connector 7"/>
          <p:cNvCxnSpPr/>
          <p:nvPr/>
        </p:nvCxnSpPr>
        <p:spPr>
          <a:xfrm>
            <a:off x="2286000" y="914400"/>
            <a:ext cx="609600" cy="7620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2728" name="TextBox 12"/>
          <p:cNvSpPr txBox="1">
            <a:spLocks noChangeArrowheads="1"/>
          </p:cNvSpPr>
          <p:nvPr/>
        </p:nvSpPr>
        <p:spPr bwMode="auto">
          <a:xfrm>
            <a:off x="2349500" y="663575"/>
            <a:ext cx="5635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solidFill>
                  <a:schemeClr val="bg1">
                    <a:lumMod val="65000"/>
                  </a:schemeClr>
                </a:solidFill>
                <a:latin typeface="Segoe Script" panose="020B0504020000000003" pitchFamily="34" charset="0"/>
              </a:rPr>
              <a:t>eyes</a:t>
            </a:r>
          </a:p>
        </p:txBody>
      </p:sp>
      <p:sp>
        <p:nvSpPr>
          <p:cNvPr id="72729" name="TextBox 38"/>
          <p:cNvSpPr txBox="1">
            <a:spLocks noChangeArrowheads="1"/>
          </p:cNvSpPr>
          <p:nvPr/>
        </p:nvSpPr>
        <p:spPr bwMode="auto">
          <a:xfrm>
            <a:off x="4724400" y="814388"/>
            <a:ext cx="927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solidFill>
                  <a:schemeClr val="bg1">
                    <a:lumMod val="65000"/>
                  </a:schemeClr>
                </a:solidFill>
                <a:latin typeface="Segoe Script" panose="020B0504020000000003" pitchFamily="34" charset="0"/>
              </a:rPr>
              <a:t>We did!</a:t>
            </a:r>
          </a:p>
        </p:txBody>
      </p:sp>
      <p:sp>
        <p:nvSpPr>
          <p:cNvPr id="72730" name="Oval 3"/>
          <p:cNvSpPr>
            <a:spLocks noChangeArrowheads="1"/>
          </p:cNvSpPr>
          <p:nvPr/>
        </p:nvSpPr>
        <p:spPr bwMode="auto">
          <a:xfrm>
            <a:off x="3543300" y="2598738"/>
            <a:ext cx="862013" cy="1520825"/>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72731" name="Line 65"/>
          <p:cNvSpPr>
            <a:spLocks noChangeShapeType="1"/>
          </p:cNvSpPr>
          <p:nvPr/>
        </p:nvSpPr>
        <p:spPr bwMode="auto">
          <a:xfrm flipH="1">
            <a:off x="3789363" y="4119563"/>
            <a:ext cx="184150" cy="336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2" name="Line 66"/>
          <p:cNvSpPr>
            <a:spLocks noChangeShapeType="1"/>
          </p:cNvSpPr>
          <p:nvPr/>
        </p:nvSpPr>
        <p:spPr bwMode="auto">
          <a:xfrm flipH="1">
            <a:off x="3910013" y="4119563"/>
            <a:ext cx="63500" cy="476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3" name="Line 68"/>
          <p:cNvSpPr>
            <a:spLocks noChangeShapeType="1"/>
          </p:cNvSpPr>
          <p:nvPr/>
        </p:nvSpPr>
        <p:spPr bwMode="auto">
          <a:xfrm flipH="1" flipV="1">
            <a:off x="3948113" y="2058988"/>
            <a:ext cx="26987" cy="4841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4" name="Line 69"/>
          <p:cNvSpPr>
            <a:spLocks noChangeShapeType="1"/>
          </p:cNvSpPr>
          <p:nvPr/>
        </p:nvSpPr>
        <p:spPr bwMode="auto">
          <a:xfrm flipV="1">
            <a:off x="3975100" y="1989138"/>
            <a:ext cx="122238"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5" name="Line 20"/>
          <p:cNvSpPr>
            <a:spLocks noChangeShapeType="1"/>
          </p:cNvSpPr>
          <p:nvPr/>
        </p:nvSpPr>
        <p:spPr bwMode="auto">
          <a:xfrm>
            <a:off x="3429000" y="2514600"/>
            <a:ext cx="3595688"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6" name="Line 12"/>
          <p:cNvSpPr>
            <a:spLocks noChangeShapeType="1"/>
          </p:cNvSpPr>
          <p:nvPr/>
        </p:nvSpPr>
        <p:spPr bwMode="auto">
          <a:xfrm flipH="1" flipV="1">
            <a:off x="3338513" y="2771775"/>
            <a:ext cx="3671887" cy="59055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7" name="Line 14"/>
          <p:cNvSpPr>
            <a:spLocks noChangeShapeType="1"/>
          </p:cNvSpPr>
          <p:nvPr/>
        </p:nvSpPr>
        <p:spPr bwMode="auto">
          <a:xfrm flipH="1" flipV="1">
            <a:off x="3262313" y="3000375"/>
            <a:ext cx="3762375"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8"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9" name="Line 15"/>
          <p:cNvSpPr>
            <a:spLocks noChangeShapeType="1"/>
          </p:cNvSpPr>
          <p:nvPr/>
        </p:nvSpPr>
        <p:spPr bwMode="auto">
          <a:xfrm flipH="1">
            <a:off x="3200400" y="3409950"/>
            <a:ext cx="3824288" cy="32385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40" name="Line 13"/>
          <p:cNvSpPr>
            <a:spLocks noChangeShapeType="1"/>
          </p:cNvSpPr>
          <p:nvPr/>
        </p:nvSpPr>
        <p:spPr bwMode="auto">
          <a:xfrm flipH="1">
            <a:off x="3276600" y="3381375"/>
            <a:ext cx="3748088" cy="55245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41" name="Line 21"/>
          <p:cNvSpPr>
            <a:spLocks noChangeShapeType="1"/>
          </p:cNvSpPr>
          <p:nvPr/>
        </p:nvSpPr>
        <p:spPr bwMode="auto">
          <a:xfrm flipV="1">
            <a:off x="3443288" y="3381375"/>
            <a:ext cx="3581400" cy="80962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42"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43"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44" name="Line 70"/>
          <p:cNvSpPr>
            <a:spLocks noChangeShapeType="1"/>
          </p:cNvSpPr>
          <p:nvPr/>
        </p:nvSpPr>
        <p:spPr bwMode="auto">
          <a:xfrm flipH="1" flipV="1">
            <a:off x="3851275" y="2205038"/>
            <a:ext cx="123825" cy="393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45" name="Line 67"/>
          <p:cNvSpPr>
            <a:spLocks noChangeShapeType="1"/>
          </p:cNvSpPr>
          <p:nvPr/>
        </p:nvSpPr>
        <p:spPr bwMode="auto">
          <a:xfrm>
            <a:off x="3973513" y="4119563"/>
            <a:ext cx="71437" cy="6191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Oval 4"/>
          <p:cNvSpPr/>
          <p:nvPr/>
        </p:nvSpPr>
        <p:spPr>
          <a:xfrm>
            <a:off x="1143000" y="1377950"/>
            <a:ext cx="1128713" cy="37465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Oval 42"/>
          <p:cNvSpPr/>
          <p:nvPr/>
        </p:nvSpPr>
        <p:spPr>
          <a:xfrm>
            <a:off x="457200" y="1606550"/>
            <a:ext cx="1066800" cy="37465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TextBox 6"/>
          <p:cNvSpPr txBox="1">
            <a:spLocks noChangeArrowheads="1"/>
          </p:cNvSpPr>
          <p:nvPr/>
        </p:nvSpPr>
        <p:spPr bwMode="auto">
          <a:xfrm>
            <a:off x="1726097" y="2832884"/>
            <a:ext cx="6132350" cy="954107"/>
          </a:xfrm>
          <a:prstGeom prst="rect">
            <a:avLst/>
          </a:prstGeom>
          <a:solidFill>
            <a:schemeClr val="accent5">
              <a:lumMod val="75000"/>
            </a:schemeClr>
          </a:solidFill>
          <a:ln>
            <a:no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i="1" dirty="0">
                <a:solidFill>
                  <a:srgbClr val="0000FF"/>
                </a:solidFill>
              </a:rPr>
              <a:t>What characteristic of older eyes—quite frustrating for anyone attempting to retinoscope them—serves to offset the spherical-aberration-inducing loss of negative Q factor in the lens?</a:t>
            </a:r>
            <a:endParaRPr lang="en-US" altLang="en-US" sz="1400" i="1" dirty="0">
              <a:solidFill>
                <a:schemeClr val="accent5">
                  <a:lumMod val="75000"/>
                </a:schemeClr>
              </a:solidFill>
            </a:endParaRPr>
          </a:p>
          <a:p>
            <a:r>
              <a:rPr lang="en-US" altLang="en-US" sz="1400" b="1" dirty="0">
                <a:solidFill>
                  <a:schemeClr val="accent5">
                    <a:lumMod val="75000"/>
                  </a:schemeClr>
                </a:solidFill>
              </a:rPr>
              <a:t>The pupil tends to be </a:t>
            </a:r>
            <a:r>
              <a:rPr lang="en-US" altLang="en-US" sz="1400" b="1" dirty="0" err="1">
                <a:solidFill>
                  <a:schemeClr val="accent5">
                    <a:lumMod val="75000"/>
                  </a:schemeClr>
                </a:solidFill>
              </a:rPr>
              <a:t>miotic</a:t>
            </a:r>
            <a:r>
              <a:rPr lang="en-US" altLang="en-US" sz="1400" b="1" dirty="0">
                <a:solidFill>
                  <a:schemeClr val="accent5">
                    <a:lumMod val="75000"/>
                  </a:schemeClr>
                </a:solidFill>
              </a:rPr>
              <a:t>, which blocks the more peripheral rays</a:t>
            </a:r>
          </a:p>
        </p:txBody>
      </p:sp>
      <p:sp>
        <p:nvSpPr>
          <p:cNvPr id="46" name="TextBox 6">
            <a:extLst>
              <a:ext uri="{FF2B5EF4-FFF2-40B4-BE49-F238E27FC236}">
                <a16:creationId xmlns:a16="http://schemas.microsoft.com/office/drawing/2014/main" id="{4CF86459-BAE4-42BB-A3B5-4A83A9991396}"/>
              </a:ext>
            </a:extLst>
          </p:cNvPr>
          <p:cNvSpPr txBox="1">
            <a:spLocks noChangeArrowheads="1"/>
          </p:cNvSpPr>
          <p:nvPr/>
        </p:nvSpPr>
        <p:spPr bwMode="auto">
          <a:xfrm>
            <a:off x="1658938" y="1824038"/>
            <a:ext cx="6265862" cy="954107"/>
          </a:xfrm>
          <a:prstGeom prst="rect">
            <a:avLst/>
          </a:prstGeom>
          <a:solidFill>
            <a:srgbClr val="FF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solidFill>
                  <a:srgbClr val="9F9F9F"/>
                </a:solidFill>
              </a:rPr>
              <a:t>‘Young adult’ </a:t>
            </a:r>
            <a:r>
              <a:rPr lang="en-US" altLang="en-US" sz="1400" i="1" dirty="0">
                <a:solidFill>
                  <a:srgbClr val="9F9F9F"/>
                </a:solidFill>
              </a:rPr>
              <a:t>seems to be emphasized, implying that the Q factor is </a:t>
            </a:r>
            <a:r>
              <a:rPr lang="en-US" altLang="en-US" sz="1400" b="1" dirty="0">
                <a:solidFill>
                  <a:srgbClr val="9F9F9F"/>
                </a:solidFill>
              </a:rPr>
              <a:t>not</a:t>
            </a:r>
            <a:r>
              <a:rPr lang="en-US" altLang="en-US" sz="1400" i="1" dirty="0">
                <a:solidFill>
                  <a:srgbClr val="9F9F9F"/>
                </a:solidFill>
              </a:rPr>
              <a:t> -0.25 in older adults. What happens to the Q factor of the lens as we age?</a:t>
            </a:r>
          </a:p>
          <a:p>
            <a:r>
              <a:rPr lang="en-US" altLang="en-US" sz="1400" dirty="0">
                <a:solidFill>
                  <a:srgbClr val="9F9F9F"/>
                </a:solidFill>
              </a:rPr>
              <a:t> It becomes progressively  less  negative, </a:t>
            </a:r>
            <a:r>
              <a:rPr lang="en-US" altLang="en-US" sz="1400" u="sng" dirty="0">
                <a:solidFill>
                  <a:srgbClr val="0000FF"/>
                </a:solidFill>
              </a:rPr>
              <a:t>ultimately reaching a value of  0  </a:t>
            </a:r>
          </a:p>
          <a:p>
            <a:r>
              <a:rPr lang="en-US" altLang="en-US" sz="1400" u="sng" dirty="0">
                <a:solidFill>
                  <a:srgbClr val="0000FF"/>
                </a:solidFill>
              </a:rPr>
              <a:t>at about age  40</a:t>
            </a:r>
          </a:p>
        </p:txBody>
      </p:sp>
    </p:spTree>
    <p:extLst>
      <p:ext uri="{BB962C8B-B14F-4D97-AF65-F5344CB8AC3E}">
        <p14:creationId xmlns:p14="http://schemas.microsoft.com/office/powerpoint/2010/main" val="175626533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Oval 2"/>
          <p:cNvSpPr>
            <a:spLocks noChangeArrowheads="1"/>
          </p:cNvSpPr>
          <p:nvPr/>
        </p:nvSpPr>
        <p:spPr bwMode="auto">
          <a:xfrm>
            <a:off x="3200400" y="2362200"/>
            <a:ext cx="1066800" cy="2057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708" name="Line 4"/>
          <p:cNvSpPr>
            <a:spLocks noChangeShapeType="1"/>
          </p:cNvSpPr>
          <p:nvPr/>
        </p:nvSpPr>
        <p:spPr bwMode="auto">
          <a:xfrm flipH="1">
            <a:off x="1219200" y="35052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09" name="Line 5"/>
          <p:cNvSpPr>
            <a:spLocks noChangeShapeType="1"/>
          </p:cNvSpPr>
          <p:nvPr/>
        </p:nvSpPr>
        <p:spPr bwMode="auto">
          <a:xfrm flipH="1">
            <a:off x="1219200" y="32004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0" name="Line 6"/>
          <p:cNvSpPr>
            <a:spLocks noChangeShapeType="1"/>
          </p:cNvSpPr>
          <p:nvPr/>
        </p:nvSpPr>
        <p:spPr bwMode="auto">
          <a:xfrm flipH="1">
            <a:off x="1219200" y="2971800"/>
            <a:ext cx="2043113"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1" name="Line 7"/>
          <p:cNvSpPr>
            <a:spLocks noChangeShapeType="1"/>
          </p:cNvSpPr>
          <p:nvPr/>
        </p:nvSpPr>
        <p:spPr bwMode="auto">
          <a:xfrm flipH="1" flipV="1">
            <a:off x="1219200" y="2743200"/>
            <a:ext cx="2082800" cy="269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2" name="Line 8"/>
          <p:cNvSpPr>
            <a:spLocks noChangeShapeType="1"/>
          </p:cNvSpPr>
          <p:nvPr/>
        </p:nvSpPr>
        <p:spPr bwMode="auto">
          <a:xfrm flipH="1">
            <a:off x="1219200" y="25146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3" name="Line 9"/>
          <p:cNvSpPr>
            <a:spLocks noChangeShapeType="1"/>
          </p:cNvSpPr>
          <p:nvPr/>
        </p:nvSpPr>
        <p:spPr bwMode="auto">
          <a:xfrm flipH="1">
            <a:off x="1219200" y="4191000"/>
            <a:ext cx="22098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4" name="Line 10"/>
          <p:cNvSpPr>
            <a:spLocks noChangeShapeType="1"/>
          </p:cNvSpPr>
          <p:nvPr/>
        </p:nvSpPr>
        <p:spPr bwMode="auto">
          <a:xfrm flipH="1">
            <a:off x="1219200" y="3933825"/>
            <a:ext cx="20574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5" name="Line 11"/>
          <p:cNvSpPr>
            <a:spLocks noChangeShapeType="1"/>
          </p:cNvSpPr>
          <p:nvPr/>
        </p:nvSpPr>
        <p:spPr bwMode="auto">
          <a:xfrm flipH="1">
            <a:off x="1219200" y="3733800"/>
            <a:ext cx="1981200"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6"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pPr>
            <a:r>
              <a:rPr lang="en-US" altLang="en-US" sz="1200" b="1" i="1">
                <a:solidFill>
                  <a:schemeClr val="bg1">
                    <a:lumMod val="75000"/>
                  </a:schemeClr>
                </a:solidFill>
              </a:rPr>
              <a:t>(All these rays</a:t>
            </a:r>
          </a:p>
          <a:p>
            <a:pPr algn="r" eaLnBrk="1" hangingPunct="1">
              <a:lnSpc>
                <a:spcPct val="85000"/>
              </a:lnSpc>
              <a:spcBef>
                <a:spcPct val="0"/>
              </a:spcBef>
              <a:buClrTx/>
              <a:buSzTx/>
              <a:buFontTx/>
              <a:buNone/>
            </a:pPr>
            <a:r>
              <a:rPr lang="en-US" altLang="en-US" sz="1200" b="1" i="1">
                <a:solidFill>
                  <a:schemeClr val="bg1">
                    <a:lumMod val="75000"/>
                  </a:schemeClr>
                </a:solidFill>
              </a:rPr>
              <a:t>are from the</a:t>
            </a:r>
          </a:p>
          <a:p>
            <a:pPr algn="r" eaLnBrk="1" hangingPunct="1">
              <a:lnSpc>
                <a:spcPct val="85000"/>
              </a:lnSpc>
              <a:spcBef>
                <a:spcPct val="0"/>
              </a:spcBef>
              <a:buClrTx/>
              <a:buSzTx/>
              <a:buFontTx/>
              <a:buNone/>
            </a:pPr>
            <a:r>
              <a:rPr lang="en-US" altLang="en-US" sz="1200" b="1" i="1">
                <a:solidFill>
                  <a:schemeClr val="bg1">
                    <a:lumMod val="75000"/>
                  </a:schemeClr>
                </a:solidFill>
              </a:rPr>
              <a:t>same </a:t>
            </a:r>
          </a:p>
          <a:p>
            <a:pPr algn="r" eaLnBrk="1" hangingPunct="1">
              <a:lnSpc>
                <a:spcPct val="85000"/>
              </a:lnSpc>
              <a:spcBef>
                <a:spcPct val="0"/>
              </a:spcBef>
              <a:buClrTx/>
              <a:buSzTx/>
              <a:buFontTx/>
              <a:buNone/>
            </a:pPr>
            <a:endParaRPr lang="en-US" altLang="en-US" sz="1200" b="1" i="1">
              <a:solidFill>
                <a:schemeClr val="bg1">
                  <a:lumMod val="75000"/>
                </a:schemeClr>
              </a:solidFill>
            </a:endParaRPr>
          </a:p>
          <a:p>
            <a:pPr algn="r" eaLnBrk="1" hangingPunct="1">
              <a:lnSpc>
                <a:spcPct val="85000"/>
              </a:lnSpc>
              <a:spcBef>
                <a:spcPct val="0"/>
              </a:spcBef>
              <a:buClrTx/>
              <a:buSzTx/>
              <a:buFontTx/>
              <a:buNone/>
            </a:pPr>
            <a:r>
              <a:rPr lang="en-US" altLang="en-US" sz="1200" b="1" i="1">
                <a:solidFill>
                  <a:schemeClr val="bg1">
                    <a:lumMod val="75000"/>
                  </a:schemeClr>
                </a:solidFill>
              </a:rPr>
              <a:t>point</a:t>
            </a:r>
          </a:p>
          <a:p>
            <a:pPr algn="r" eaLnBrk="1" hangingPunct="1">
              <a:lnSpc>
                <a:spcPct val="85000"/>
              </a:lnSpc>
              <a:spcBef>
                <a:spcPct val="0"/>
              </a:spcBef>
              <a:buClrTx/>
              <a:buSzTx/>
              <a:buFontTx/>
              <a:buNone/>
            </a:pPr>
            <a:r>
              <a:rPr lang="en-US" altLang="en-US" sz="1200" b="1" i="1">
                <a:solidFill>
                  <a:schemeClr val="bg1">
                    <a:lumMod val="75000"/>
                  </a:schemeClr>
                </a:solidFill>
              </a:rPr>
              <a:t>on the object</a:t>
            </a:r>
          </a:p>
          <a:p>
            <a:pPr algn="r" eaLnBrk="1" hangingPunct="1">
              <a:lnSpc>
                <a:spcPct val="85000"/>
              </a:lnSpc>
              <a:spcBef>
                <a:spcPct val="0"/>
              </a:spcBef>
              <a:buClrTx/>
              <a:buSzTx/>
              <a:buFontTx/>
              <a:buNone/>
            </a:pPr>
            <a:r>
              <a:rPr lang="en-US" altLang="en-US" sz="1200" b="1" i="1">
                <a:solidFill>
                  <a:schemeClr val="bg1">
                    <a:lumMod val="75000"/>
                  </a:schemeClr>
                </a:solidFill>
              </a:rPr>
              <a:t>at infinity.)</a:t>
            </a:r>
          </a:p>
        </p:txBody>
      </p:sp>
      <p:sp>
        <p:nvSpPr>
          <p:cNvPr id="2" name="Left Brace 1"/>
          <p:cNvSpPr/>
          <p:nvPr/>
        </p:nvSpPr>
        <p:spPr>
          <a:xfrm>
            <a:off x="990600" y="2381250"/>
            <a:ext cx="304800" cy="1962150"/>
          </a:xfrm>
          <a:prstGeom prst="leftBrace">
            <a:avLst/>
          </a:prstGeom>
          <a:ln w="1905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2718"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9B18CD-30A6-4781-B54A-B6EBA7160535}" type="slidenum">
              <a:rPr lang="en-US" altLang="en-US" smtClean="0"/>
              <a:pPr/>
              <a:t>94</a:t>
            </a:fld>
            <a:endParaRPr lang="en-US" altLang="en-US"/>
          </a:p>
        </p:txBody>
      </p:sp>
      <p:sp>
        <p:nvSpPr>
          <p:cNvPr id="72719" name="Oval 2"/>
          <p:cNvSpPr>
            <a:spLocks noChangeArrowheads="1"/>
          </p:cNvSpPr>
          <p:nvPr/>
        </p:nvSpPr>
        <p:spPr bwMode="auto">
          <a:xfrm>
            <a:off x="3352800" y="1600200"/>
            <a:ext cx="3657600" cy="3505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721" name="Rectangle 1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a:solidFill>
                  <a:schemeClr val="tx2"/>
                </a:solidFill>
              </a:rPr>
              <a:t>Spherical Aberration</a:t>
            </a:r>
            <a:endParaRPr lang="en-US" altLang="en-US" sz="3900" b="1" i="1">
              <a:solidFill>
                <a:schemeClr val="tx2"/>
              </a:solidFill>
            </a:endParaRPr>
          </a:p>
        </p:txBody>
      </p:sp>
      <p:sp>
        <p:nvSpPr>
          <p:cNvPr id="72722"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solidFill>
                  <a:schemeClr val="bg1">
                    <a:lumMod val="75000"/>
                  </a:schemeClr>
                </a:solidFill>
              </a:rPr>
              <a:t>Optical</a:t>
            </a:r>
          </a:p>
          <a:p>
            <a:pPr algn="ctr" eaLnBrk="1" hangingPunct="1">
              <a:spcBef>
                <a:spcPct val="0"/>
              </a:spcBef>
              <a:buClrTx/>
              <a:buSzTx/>
              <a:buFontTx/>
              <a:buNone/>
            </a:pPr>
            <a:r>
              <a:rPr lang="en-US" altLang="en-US" sz="1200" i="1">
                <a:solidFill>
                  <a:schemeClr val="bg1">
                    <a:lumMod val="75000"/>
                  </a:schemeClr>
                </a:solidFill>
              </a:rPr>
              <a:t>axis</a:t>
            </a:r>
          </a:p>
        </p:txBody>
      </p:sp>
      <p:sp>
        <p:nvSpPr>
          <p:cNvPr id="72723"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i="1">
                <a:solidFill>
                  <a:schemeClr val="bg1">
                    <a:lumMod val="75000"/>
                  </a:schemeClr>
                </a:solidFill>
              </a:rPr>
              <a:t>Optical</a:t>
            </a:r>
          </a:p>
          <a:p>
            <a:pPr algn="ctr" eaLnBrk="1" hangingPunct="1">
              <a:spcBef>
                <a:spcPct val="0"/>
              </a:spcBef>
              <a:buClrTx/>
              <a:buSzTx/>
              <a:buFontTx/>
              <a:buNone/>
            </a:pPr>
            <a:r>
              <a:rPr lang="en-US" altLang="en-US" sz="1200" i="1">
                <a:solidFill>
                  <a:schemeClr val="bg1">
                    <a:lumMod val="75000"/>
                  </a:schemeClr>
                </a:solidFill>
              </a:rPr>
              <a:t>axis</a:t>
            </a:r>
          </a:p>
        </p:txBody>
      </p:sp>
      <p:sp>
        <p:nvSpPr>
          <p:cNvPr id="50205" name="TextBox 4"/>
          <p:cNvSpPr txBox="1">
            <a:spLocks noChangeArrowheads="1"/>
          </p:cNvSpPr>
          <p:nvPr/>
        </p:nvSpPr>
        <p:spPr bwMode="auto">
          <a:xfrm>
            <a:off x="347663" y="4810125"/>
            <a:ext cx="8458200" cy="1816100"/>
          </a:xfrm>
          <a:prstGeom prst="rect">
            <a:avLst/>
          </a:prstGeom>
          <a:solidFill>
            <a:srgbClr val="FFC000"/>
          </a:soli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400" i="1" dirty="0">
                <a:solidFill>
                  <a:schemeClr val="bg1">
                    <a:lumMod val="50000"/>
                  </a:schemeClr>
                </a:solidFill>
              </a:rPr>
              <a:t>How much spherical aberration does the average human cornea possess?</a:t>
            </a:r>
          </a:p>
          <a:p>
            <a:pPr>
              <a:defRPr/>
            </a:pPr>
            <a:r>
              <a:rPr lang="en-US" altLang="en-US" sz="1400" dirty="0">
                <a:solidFill>
                  <a:schemeClr val="bg1">
                    <a:lumMod val="50000"/>
                  </a:schemeClr>
                </a:solidFill>
              </a:rPr>
              <a:t>About +0.27 </a:t>
            </a:r>
            <a:r>
              <a:rPr lang="en-US" altLang="en-US" sz="1400" dirty="0">
                <a:solidFill>
                  <a:schemeClr val="bg1">
                    <a:lumMod val="50000"/>
                  </a:schemeClr>
                </a:solidFill>
                <a:latin typeface="Symbol" panose="05050102010706020507" pitchFamily="18" charset="2"/>
              </a:rPr>
              <a:t>m</a:t>
            </a:r>
            <a:r>
              <a:rPr lang="en-US" altLang="en-US" sz="1400" dirty="0">
                <a:solidFill>
                  <a:schemeClr val="bg1">
                    <a:lumMod val="50000"/>
                  </a:schemeClr>
                </a:solidFill>
              </a:rPr>
              <a:t>m</a:t>
            </a:r>
          </a:p>
          <a:p>
            <a:pPr>
              <a:defRPr/>
            </a:pPr>
            <a:endParaRPr lang="en-US" altLang="en-US" sz="1400" dirty="0">
              <a:solidFill>
                <a:schemeClr val="bg1">
                  <a:lumMod val="50000"/>
                </a:schemeClr>
              </a:solidFill>
            </a:endParaRPr>
          </a:p>
          <a:p>
            <a:pPr>
              <a:defRPr/>
            </a:pPr>
            <a:r>
              <a:rPr lang="en-US" altLang="en-US" sz="1400" i="1" dirty="0">
                <a:solidFill>
                  <a:schemeClr val="bg1">
                    <a:lumMod val="50000"/>
                  </a:schemeClr>
                </a:solidFill>
              </a:rPr>
              <a:t>So this means the cornea possesses </a:t>
            </a:r>
            <a:r>
              <a:rPr lang="en-US" altLang="en-US" sz="1400" b="1" i="1" dirty="0">
                <a:solidFill>
                  <a:schemeClr val="bg1">
                    <a:lumMod val="50000"/>
                  </a:schemeClr>
                </a:solidFill>
              </a:rPr>
              <a:t>positive</a:t>
            </a:r>
            <a:r>
              <a:rPr lang="en-US" altLang="en-US" sz="1400" i="1" dirty="0">
                <a:solidFill>
                  <a:schemeClr val="bg1">
                    <a:lumMod val="50000"/>
                  </a:schemeClr>
                </a:solidFill>
              </a:rPr>
              <a:t> spherical aberration. But the cornea’s Q factor is negative. What gives?</a:t>
            </a:r>
          </a:p>
          <a:p>
            <a:pPr>
              <a:defRPr/>
            </a:pPr>
            <a:r>
              <a:rPr lang="en-US" altLang="en-US" sz="1400" dirty="0">
                <a:solidFill>
                  <a:schemeClr val="bg1">
                    <a:lumMod val="50000"/>
                  </a:schemeClr>
                </a:solidFill>
              </a:rPr>
              <a:t>The Q factor measures the </a:t>
            </a:r>
            <a:r>
              <a:rPr lang="en-US" altLang="en-US" sz="1400" i="1" dirty="0">
                <a:solidFill>
                  <a:schemeClr val="bg1">
                    <a:lumMod val="50000"/>
                  </a:schemeClr>
                </a:solidFill>
              </a:rPr>
              <a:t>relative</a:t>
            </a:r>
            <a:r>
              <a:rPr lang="en-US" altLang="en-US" sz="1400" dirty="0">
                <a:solidFill>
                  <a:schemeClr val="bg1">
                    <a:lumMod val="50000"/>
                  </a:schemeClr>
                </a:solidFill>
              </a:rPr>
              <a:t> </a:t>
            </a:r>
            <a:r>
              <a:rPr lang="en-US" altLang="en-US" sz="1400" dirty="0" err="1">
                <a:solidFill>
                  <a:schemeClr val="bg1">
                    <a:lumMod val="50000"/>
                  </a:schemeClr>
                </a:solidFill>
              </a:rPr>
              <a:t>asphericity</a:t>
            </a:r>
            <a:r>
              <a:rPr lang="en-US" altLang="en-US" sz="1400" dirty="0">
                <a:solidFill>
                  <a:schemeClr val="bg1">
                    <a:lumMod val="50000"/>
                  </a:schemeClr>
                </a:solidFill>
              </a:rPr>
              <a:t> of the cornea. A negative Q factor simply means the corneal periphery has less power than the central cornea; it does not mean the cornea as a whole doesn’t have spherical aberration!</a:t>
            </a:r>
          </a:p>
        </p:txBody>
      </p:sp>
      <p:sp>
        <p:nvSpPr>
          <p:cNvPr id="40" name="TextBox 39"/>
          <p:cNvSpPr txBox="1"/>
          <p:nvPr/>
        </p:nvSpPr>
        <p:spPr>
          <a:xfrm>
            <a:off x="381000" y="158750"/>
            <a:ext cx="8348663" cy="1816100"/>
          </a:xfrm>
          <a:prstGeom prst="rect">
            <a:avLst/>
          </a:prstGeom>
          <a:solidFill>
            <a:srgbClr val="FFFF00"/>
          </a:solidFill>
        </p:spPr>
        <p:txBody>
          <a:bodyPr>
            <a:spAutoFit/>
          </a:bodyPr>
          <a:lstStyle/>
          <a:p>
            <a:pPr>
              <a:defRPr/>
            </a:pPr>
            <a:r>
              <a:rPr lang="en-US" sz="1400" i="1" dirty="0">
                <a:solidFill>
                  <a:schemeClr val="bg1">
                    <a:lumMod val="65000"/>
                  </a:schemeClr>
                </a:solidFill>
              </a:rPr>
              <a:t>Recall that the cornea’s Q factor is -0.26. What would it be if the cornea had no spherical aberration?</a:t>
            </a:r>
          </a:p>
          <a:p>
            <a:pPr>
              <a:defRPr/>
            </a:pPr>
            <a:r>
              <a:rPr lang="en-US" sz="1400" dirty="0">
                <a:solidFill>
                  <a:schemeClr val="bg1">
                    <a:lumMod val="65000"/>
                  </a:schemeClr>
                </a:solidFill>
              </a:rPr>
              <a:t>About -0.52</a:t>
            </a:r>
          </a:p>
          <a:p>
            <a:pPr>
              <a:defRPr/>
            </a:pPr>
            <a:endParaRPr lang="en-US" sz="1400" dirty="0">
              <a:solidFill>
                <a:schemeClr val="bg1">
                  <a:lumMod val="65000"/>
                </a:schemeClr>
              </a:solidFill>
            </a:endParaRPr>
          </a:p>
          <a:p>
            <a:pPr>
              <a:defRPr/>
            </a:pPr>
            <a:r>
              <a:rPr lang="en-US" sz="1400" i="1" dirty="0">
                <a:solidFill>
                  <a:schemeClr val="bg1">
                    <a:lumMod val="65000"/>
                  </a:schemeClr>
                </a:solidFill>
              </a:rPr>
              <a:t>Why didn’t we evolve corneas with a Q factor of -0.52?</a:t>
            </a:r>
          </a:p>
          <a:p>
            <a:pPr>
              <a:defRPr/>
            </a:pPr>
            <a:r>
              <a:rPr lang="en-US" sz="1400" dirty="0">
                <a:solidFill>
                  <a:schemeClr val="bg1">
                    <a:lumMod val="65000"/>
                  </a:schemeClr>
                </a:solidFill>
              </a:rPr>
              <a:t>Well, </a:t>
            </a:r>
            <a:r>
              <a:rPr lang="en-US" altLang="en-US" sz="1400" dirty="0">
                <a:solidFill>
                  <a:schemeClr val="bg1">
                    <a:lumMod val="65000"/>
                  </a:schemeClr>
                </a:solidFill>
              </a:rPr>
              <a:t>no</a:t>
            </a:r>
            <a:r>
              <a:rPr lang="en-US" sz="1400" dirty="0">
                <a:solidFill>
                  <a:schemeClr val="bg1">
                    <a:lumMod val="65000"/>
                  </a:schemeClr>
                </a:solidFill>
              </a:rPr>
              <a:t> one can say for sure of course. But what </a:t>
            </a:r>
            <a:r>
              <a:rPr lang="en-US" sz="1400" b="1" dirty="0">
                <a:solidFill>
                  <a:schemeClr val="bg1">
                    <a:lumMod val="65000"/>
                  </a:schemeClr>
                </a:solidFill>
              </a:rPr>
              <a:t>can</a:t>
            </a:r>
            <a:r>
              <a:rPr lang="en-US" sz="1400" dirty="0">
                <a:solidFill>
                  <a:schemeClr val="bg1">
                    <a:lumMod val="65000"/>
                  </a:schemeClr>
                </a:solidFill>
              </a:rPr>
              <a:t> be said with certainty is that a Q factor of -0.52 would require a radically different angle between the cornea and the sclera--an angle that could not be achieved given the biomechanics and size of the normal human globe. Thus, a Q factor of -0.52 would require a very radical ‘re-design’ of the globe--and thus of the orbits, and the cranium, and etc.</a:t>
            </a:r>
          </a:p>
        </p:txBody>
      </p:sp>
      <p:sp>
        <p:nvSpPr>
          <p:cNvPr id="6" name="TextBox 5"/>
          <p:cNvSpPr txBox="1"/>
          <p:nvPr/>
        </p:nvSpPr>
        <p:spPr>
          <a:xfrm>
            <a:off x="457200" y="1241425"/>
            <a:ext cx="8272463" cy="692150"/>
          </a:xfrm>
          <a:prstGeom prst="rect">
            <a:avLst/>
          </a:prstGeom>
          <a:solidFill>
            <a:schemeClr val="accent5">
              <a:lumMod val="75000"/>
            </a:schemeClr>
          </a:solidFill>
        </p:spPr>
        <p:txBody>
          <a:bodyPr>
            <a:spAutoFit/>
          </a:bodyPr>
          <a:lstStyle/>
          <a:p>
            <a:pPr>
              <a:defRPr/>
            </a:pPr>
            <a:r>
              <a:rPr lang="en-US" sz="1300" dirty="0">
                <a:solidFill>
                  <a:schemeClr val="bg1">
                    <a:lumMod val="50000"/>
                  </a:schemeClr>
                </a:solidFill>
              </a:rPr>
              <a:t>Interestingly, while we didn’t evolve </a:t>
            </a:r>
            <a:r>
              <a:rPr lang="en-US" sz="1300" b="1" dirty="0">
                <a:solidFill>
                  <a:schemeClr val="bg1">
                    <a:lumMod val="50000"/>
                  </a:schemeClr>
                </a:solidFill>
              </a:rPr>
              <a:t>corneas</a:t>
            </a:r>
            <a:r>
              <a:rPr lang="en-US" sz="1300" dirty="0">
                <a:solidFill>
                  <a:schemeClr val="bg1">
                    <a:lumMod val="50000"/>
                  </a:schemeClr>
                </a:solidFill>
              </a:rPr>
              <a:t> with a Q factor of -0.52, we did evolve </a:t>
            </a:r>
            <a:r>
              <a:rPr lang="en-US" sz="1300" b="1" dirty="0">
                <a:solidFill>
                  <a:schemeClr val="bg1">
                    <a:lumMod val="50000"/>
                  </a:schemeClr>
                </a:solidFill>
              </a:rPr>
              <a:t>eyes</a:t>
            </a:r>
            <a:r>
              <a:rPr lang="en-US" sz="1300" dirty="0">
                <a:solidFill>
                  <a:schemeClr val="bg1">
                    <a:lumMod val="50000"/>
                  </a:schemeClr>
                </a:solidFill>
              </a:rPr>
              <a:t> with it. The human lens of a young adult has an average Q value of about -0.25. Thus, the entire refracting system of the average young adult human eye has a total Q factor very close to -0.52, and thus has little to no spherical aberration!</a:t>
            </a:r>
          </a:p>
        </p:txBody>
      </p:sp>
      <p:cxnSp>
        <p:nvCxnSpPr>
          <p:cNvPr id="8" name="Straight Connector 7"/>
          <p:cNvCxnSpPr/>
          <p:nvPr/>
        </p:nvCxnSpPr>
        <p:spPr>
          <a:xfrm>
            <a:off x="2286000" y="914400"/>
            <a:ext cx="609600" cy="7620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2728" name="TextBox 12"/>
          <p:cNvSpPr txBox="1">
            <a:spLocks noChangeArrowheads="1"/>
          </p:cNvSpPr>
          <p:nvPr/>
        </p:nvSpPr>
        <p:spPr bwMode="auto">
          <a:xfrm>
            <a:off x="2349500" y="663575"/>
            <a:ext cx="5635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solidFill>
                  <a:schemeClr val="bg1">
                    <a:lumMod val="65000"/>
                  </a:schemeClr>
                </a:solidFill>
                <a:latin typeface="Segoe Script" panose="020B0504020000000003" pitchFamily="34" charset="0"/>
              </a:rPr>
              <a:t>eyes</a:t>
            </a:r>
          </a:p>
        </p:txBody>
      </p:sp>
      <p:sp>
        <p:nvSpPr>
          <p:cNvPr id="72729" name="TextBox 38"/>
          <p:cNvSpPr txBox="1">
            <a:spLocks noChangeArrowheads="1"/>
          </p:cNvSpPr>
          <p:nvPr/>
        </p:nvSpPr>
        <p:spPr bwMode="auto">
          <a:xfrm>
            <a:off x="4724400" y="814388"/>
            <a:ext cx="927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solidFill>
                  <a:schemeClr val="bg1">
                    <a:lumMod val="65000"/>
                  </a:schemeClr>
                </a:solidFill>
                <a:latin typeface="Segoe Script" panose="020B0504020000000003" pitchFamily="34" charset="0"/>
              </a:rPr>
              <a:t>We did!</a:t>
            </a:r>
          </a:p>
        </p:txBody>
      </p:sp>
      <p:sp>
        <p:nvSpPr>
          <p:cNvPr id="72730" name="Oval 3"/>
          <p:cNvSpPr>
            <a:spLocks noChangeArrowheads="1"/>
          </p:cNvSpPr>
          <p:nvPr/>
        </p:nvSpPr>
        <p:spPr bwMode="auto">
          <a:xfrm>
            <a:off x="3543300" y="2598738"/>
            <a:ext cx="862013" cy="1520825"/>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72731" name="Line 65"/>
          <p:cNvSpPr>
            <a:spLocks noChangeShapeType="1"/>
          </p:cNvSpPr>
          <p:nvPr/>
        </p:nvSpPr>
        <p:spPr bwMode="auto">
          <a:xfrm flipH="1">
            <a:off x="3789363" y="4119563"/>
            <a:ext cx="184150" cy="336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2" name="Line 66"/>
          <p:cNvSpPr>
            <a:spLocks noChangeShapeType="1"/>
          </p:cNvSpPr>
          <p:nvPr/>
        </p:nvSpPr>
        <p:spPr bwMode="auto">
          <a:xfrm flipH="1">
            <a:off x="3910013" y="4119563"/>
            <a:ext cx="63500" cy="476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3" name="Line 68"/>
          <p:cNvSpPr>
            <a:spLocks noChangeShapeType="1"/>
          </p:cNvSpPr>
          <p:nvPr/>
        </p:nvSpPr>
        <p:spPr bwMode="auto">
          <a:xfrm flipH="1" flipV="1">
            <a:off x="3948113" y="2058988"/>
            <a:ext cx="26987" cy="4841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4" name="Line 69"/>
          <p:cNvSpPr>
            <a:spLocks noChangeShapeType="1"/>
          </p:cNvSpPr>
          <p:nvPr/>
        </p:nvSpPr>
        <p:spPr bwMode="auto">
          <a:xfrm flipV="1">
            <a:off x="3975100" y="1989138"/>
            <a:ext cx="122238"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5" name="Line 20"/>
          <p:cNvSpPr>
            <a:spLocks noChangeShapeType="1"/>
          </p:cNvSpPr>
          <p:nvPr/>
        </p:nvSpPr>
        <p:spPr bwMode="auto">
          <a:xfrm>
            <a:off x="3429000" y="2514600"/>
            <a:ext cx="3595688" cy="838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6" name="Line 12"/>
          <p:cNvSpPr>
            <a:spLocks noChangeShapeType="1"/>
          </p:cNvSpPr>
          <p:nvPr/>
        </p:nvSpPr>
        <p:spPr bwMode="auto">
          <a:xfrm flipH="1" flipV="1">
            <a:off x="3338513" y="2771775"/>
            <a:ext cx="3671887" cy="59055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7" name="Line 14"/>
          <p:cNvSpPr>
            <a:spLocks noChangeShapeType="1"/>
          </p:cNvSpPr>
          <p:nvPr/>
        </p:nvSpPr>
        <p:spPr bwMode="auto">
          <a:xfrm flipH="1" flipV="1">
            <a:off x="3262313" y="3000375"/>
            <a:ext cx="3762375" cy="3810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8" name="Line 16"/>
          <p:cNvSpPr>
            <a:spLocks noChangeShapeType="1"/>
          </p:cNvSpPr>
          <p:nvPr/>
        </p:nvSpPr>
        <p:spPr bwMode="auto">
          <a:xfrm flipH="1" flipV="1">
            <a:off x="3262313" y="3200400"/>
            <a:ext cx="3976687"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9" name="Line 15"/>
          <p:cNvSpPr>
            <a:spLocks noChangeShapeType="1"/>
          </p:cNvSpPr>
          <p:nvPr/>
        </p:nvSpPr>
        <p:spPr bwMode="auto">
          <a:xfrm flipH="1">
            <a:off x="3200400" y="3409950"/>
            <a:ext cx="3824288" cy="32385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40" name="Line 13"/>
          <p:cNvSpPr>
            <a:spLocks noChangeShapeType="1"/>
          </p:cNvSpPr>
          <p:nvPr/>
        </p:nvSpPr>
        <p:spPr bwMode="auto">
          <a:xfrm flipH="1">
            <a:off x="3276600" y="3381375"/>
            <a:ext cx="3748088" cy="55245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41" name="Line 21"/>
          <p:cNvSpPr>
            <a:spLocks noChangeShapeType="1"/>
          </p:cNvSpPr>
          <p:nvPr/>
        </p:nvSpPr>
        <p:spPr bwMode="auto">
          <a:xfrm flipV="1">
            <a:off x="3443288" y="3381375"/>
            <a:ext cx="3581400" cy="80962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42" name="Line 3"/>
          <p:cNvSpPr>
            <a:spLocks noChangeShapeType="1"/>
          </p:cNvSpPr>
          <p:nvPr/>
        </p:nvSpPr>
        <p:spPr bwMode="auto">
          <a:xfrm flipH="1">
            <a:off x="304800" y="3352800"/>
            <a:ext cx="822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43" name="Line 17"/>
          <p:cNvSpPr>
            <a:spLocks noChangeShapeType="1"/>
          </p:cNvSpPr>
          <p:nvPr/>
        </p:nvSpPr>
        <p:spPr bwMode="auto">
          <a:xfrm flipH="1">
            <a:off x="3200400" y="3352800"/>
            <a:ext cx="4038600" cy="152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44" name="Line 70"/>
          <p:cNvSpPr>
            <a:spLocks noChangeShapeType="1"/>
          </p:cNvSpPr>
          <p:nvPr/>
        </p:nvSpPr>
        <p:spPr bwMode="auto">
          <a:xfrm flipH="1" flipV="1">
            <a:off x="3851275" y="2205038"/>
            <a:ext cx="123825" cy="393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45" name="Line 67"/>
          <p:cNvSpPr>
            <a:spLocks noChangeShapeType="1"/>
          </p:cNvSpPr>
          <p:nvPr/>
        </p:nvSpPr>
        <p:spPr bwMode="auto">
          <a:xfrm>
            <a:off x="3973513" y="4119563"/>
            <a:ext cx="71437" cy="6191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Oval 4"/>
          <p:cNvSpPr/>
          <p:nvPr/>
        </p:nvSpPr>
        <p:spPr>
          <a:xfrm>
            <a:off x="1143000" y="1377950"/>
            <a:ext cx="1128713" cy="37465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Oval 42"/>
          <p:cNvSpPr/>
          <p:nvPr/>
        </p:nvSpPr>
        <p:spPr>
          <a:xfrm>
            <a:off x="457200" y="1606550"/>
            <a:ext cx="1066800" cy="37465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TextBox 6"/>
          <p:cNvSpPr txBox="1">
            <a:spLocks noChangeArrowheads="1"/>
          </p:cNvSpPr>
          <p:nvPr/>
        </p:nvSpPr>
        <p:spPr bwMode="auto">
          <a:xfrm>
            <a:off x="1726097" y="2832884"/>
            <a:ext cx="6132350" cy="954107"/>
          </a:xfrm>
          <a:prstGeom prst="rect">
            <a:avLst/>
          </a:prstGeom>
          <a:solidFill>
            <a:schemeClr val="accent5">
              <a:lumMod val="75000"/>
            </a:schemeClr>
          </a:solidFill>
          <a:ln>
            <a:no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i="1" dirty="0">
                <a:solidFill>
                  <a:srgbClr val="0000FF"/>
                </a:solidFill>
              </a:rPr>
              <a:t>What characteristic of older eyes—quite frustrating for anyone attempting to retinoscope them—serves to offset the spherical-aberration-inducing loss of negative Q factor in the lens?</a:t>
            </a:r>
          </a:p>
          <a:p>
            <a:r>
              <a:rPr lang="en-US" altLang="en-US" sz="1400" dirty="0">
                <a:solidFill>
                  <a:srgbClr val="0000FF"/>
                </a:solidFill>
              </a:rPr>
              <a:t>The pupil tends to be </a:t>
            </a:r>
            <a:r>
              <a:rPr lang="en-US" altLang="en-US" sz="1400" b="1" dirty="0" err="1">
                <a:solidFill>
                  <a:srgbClr val="0000FF"/>
                </a:solidFill>
              </a:rPr>
              <a:t>miotic</a:t>
            </a:r>
            <a:r>
              <a:rPr lang="en-US" altLang="en-US" sz="1400" dirty="0">
                <a:solidFill>
                  <a:srgbClr val="0000FF"/>
                </a:solidFill>
              </a:rPr>
              <a:t>,</a:t>
            </a:r>
            <a:r>
              <a:rPr lang="en-US" altLang="en-US" sz="1400" b="1" dirty="0">
                <a:solidFill>
                  <a:srgbClr val="0000FF"/>
                </a:solidFill>
              </a:rPr>
              <a:t> </a:t>
            </a:r>
            <a:r>
              <a:rPr lang="en-US" altLang="en-US" sz="1400" dirty="0">
                <a:solidFill>
                  <a:srgbClr val="0000FF"/>
                </a:solidFill>
              </a:rPr>
              <a:t>which blocks the more peripheral rays</a:t>
            </a:r>
          </a:p>
        </p:txBody>
      </p:sp>
      <p:sp>
        <p:nvSpPr>
          <p:cNvPr id="46" name="TextBox 6">
            <a:extLst>
              <a:ext uri="{FF2B5EF4-FFF2-40B4-BE49-F238E27FC236}">
                <a16:creationId xmlns:a16="http://schemas.microsoft.com/office/drawing/2014/main" id="{4CF86459-BAE4-42BB-A3B5-4A83A9991396}"/>
              </a:ext>
            </a:extLst>
          </p:cNvPr>
          <p:cNvSpPr txBox="1">
            <a:spLocks noChangeArrowheads="1"/>
          </p:cNvSpPr>
          <p:nvPr/>
        </p:nvSpPr>
        <p:spPr bwMode="auto">
          <a:xfrm>
            <a:off x="1658938" y="1824038"/>
            <a:ext cx="6265862" cy="954107"/>
          </a:xfrm>
          <a:prstGeom prst="rect">
            <a:avLst/>
          </a:prstGeom>
          <a:solidFill>
            <a:srgbClr val="FF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solidFill>
                  <a:srgbClr val="9F9F9F"/>
                </a:solidFill>
              </a:rPr>
              <a:t>‘Young adult’ </a:t>
            </a:r>
            <a:r>
              <a:rPr lang="en-US" altLang="en-US" sz="1400" i="1" dirty="0">
                <a:solidFill>
                  <a:srgbClr val="9F9F9F"/>
                </a:solidFill>
              </a:rPr>
              <a:t>seems to be emphasized, implying that the Q factor is </a:t>
            </a:r>
            <a:r>
              <a:rPr lang="en-US" altLang="en-US" sz="1400" b="1" dirty="0">
                <a:solidFill>
                  <a:srgbClr val="9F9F9F"/>
                </a:solidFill>
              </a:rPr>
              <a:t>not</a:t>
            </a:r>
            <a:r>
              <a:rPr lang="en-US" altLang="en-US" sz="1400" i="1" dirty="0">
                <a:solidFill>
                  <a:srgbClr val="9F9F9F"/>
                </a:solidFill>
              </a:rPr>
              <a:t> -0.25 in older adults. What happens to the Q factor of the lens as we age?</a:t>
            </a:r>
          </a:p>
          <a:p>
            <a:r>
              <a:rPr lang="en-US" altLang="en-US" sz="1400" dirty="0">
                <a:solidFill>
                  <a:srgbClr val="9F9F9F"/>
                </a:solidFill>
              </a:rPr>
              <a:t> It becomes progressively  less  negative, </a:t>
            </a:r>
            <a:r>
              <a:rPr lang="en-US" altLang="en-US" sz="1400" u="sng" dirty="0">
                <a:solidFill>
                  <a:srgbClr val="0000FF"/>
                </a:solidFill>
              </a:rPr>
              <a:t>ultimately reaching a value of  0  </a:t>
            </a:r>
          </a:p>
          <a:p>
            <a:r>
              <a:rPr lang="en-US" altLang="en-US" sz="1400" u="sng" dirty="0">
                <a:solidFill>
                  <a:srgbClr val="0000FF"/>
                </a:solidFill>
              </a:rPr>
              <a:t>at about age  40</a:t>
            </a:r>
          </a:p>
        </p:txBody>
      </p:sp>
    </p:spTree>
    <p:extLst>
      <p:ext uri="{BB962C8B-B14F-4D97-AF65-F5344CB8AC3E}">
        <p14:creationId xmlns:p14="http://schemas.microsoft.com/office/powerpoint/2010/main" val="129700057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Oval 2"/>
          <p:cNvSpPr>
            <a:spLocks noChangeArrowheads="1"/>
          </p:cNvSpPr>
          <p:nvPr/>
        </p:nvSpPr>
        <p:spPr bwMode="auto">
          <a:xfrm>
            <a:off x="3200400" y="2362200"/>
            <a:ext cx="1066800" cy="2057400"/>
          </a:xfrm>
          <a:prstGeom prst="ellipse">
            <a:avLst/>
          </a:prstGeom>
          <a:solidFill>
            <a:schemeClr val="bg1"/>
          </a:solidFill>
          <a:ln w="38100">
            <a:solidFill>
              <a:schemeClr val="bg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solidFill>
                <a:schemeClr val="bg1">
                  <a:lumMod val="75000"/>
                </a:schemeClr>
              </a:solidFill>
            </a:endParaRPr>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lumMod val="75000"/>
                </a:schemeClr>
              </a:solidFill>
            </a:endParaRPr>
          </a:p>
        </p:txBody>
      </p:sp>
      <p:sp>
        <p:nvSpPr>
          <p:cNvPr id="50180" name="Line 4"/>
          <p:cNvSpPr>
            <a:spLocks noChangeShapeType="1"/>
          </p:cNvSpPr>
          <p:nvPr/>
        </p:nvSpPr>
        <p:spPr bwMode="auto">
          <a:xfrm flipH="1">
            <a:off x="1219200" y="3505200"/>
            <a:ext cx="1981200" cy="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81" name="Line 5"/>
          <p:cNvSpPr>
            <a:spLocks noChangeShapeType="1"/>
          </p:cNvSpPr>
          <p:nvPr/>
        </p:nvSpPr>
        <p:spPr bwMode="auto">
          <a:xfrm flipH="1">
            <a:off x="1219200" y="3200400"/>
            <a:ext cx="1981200" cy="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82" name="Line 6"/>
          <p:cNvSpPr>
            <a:spLocks noChangeShapeType="1"/>
          </p:cNvSpPr>
          <p:nvPr/>
        </p:nvSpPr>
        <p:spPr bwMode="auto">
          <a:xfrm flipH="1">
            <a:off x="1219200" y="2971800"/>
            <a:ext cx="2043113" cy="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83" name="Line 7"/>
          <p:cNvSpPr>
            <a:spLocks noChangeShapeType="1"/>
          </p:cNvSpPr>
          <p:nvPr/>
        </p:nvSpPr>
        <p:spPr bwMode="auto">
          <a:xfrm flipH="1" flipV="1">
            <a:off x="1219200" y="2743200"/>
            <a:ext cx="2082800" cy="26988"/>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84" name="Line 8"/>
          <p:cNvSpPr>
            <a:spLocks noChangeShapeType="1"/>
          </p:cNvSpPr>
          <p:nvPr/>
        </p:nvSpPr>
        <p:spPr bwMode="auto">
          <a:xfrm flipH="1">
            <a:off x="1219200" y="2514600"/>
            <a:ext cx="2209800" cy="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85" name="Line 9"/>
          <p:cNvSpPr>
            <a:spLocks noChangeShapeType="1"/>
          </p:cNvSpPr>
          <p:nvPr/>
        </p:nvSpPr>
        <p:spPr bwMode="auto">
          <a:xfrm flipH="1">
            <a:off x="1219200" y="4191000"/>
            <a:ext cx="2209800" cy="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86" name="Line 10"/>
          <p:cNvSpPr>
            <a:spLocks noChangeShapeType="1"/>
          </p:cNvSpPr>
          <p:nvPr/>
        </p:nvSpPr>
        <p:spPr bwMode="auto">
          <a:xfrm flipH="1">
            <a:off x="1219200" y="3933825"/>
            <a:ext cx="2057400" cy="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87" name="Line 11"/>
          <p:cNvSpPr>
            <a:spLocks noChangeShapeType="1"/>
          </p:cNvSpPr>
          <p:nvPr/>
        </p:nvSpPr>
        <p:spPr bwMode="auto">
          <a:xfrm flipH="1">
            <a:off x="1219200" y="3733800"/>
            <a:ext cx="1981200" cy="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88"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defRPr/>
            </a:pPr>
            <a:r>
              <a:rPr lang="en-US" altLang="en-US" sz="1200" b="1" i="1">
                <a:solidFill>
                  <a:schemeClr val="bg1">
                    <a:lumMod val="75000"/>
                  </a:schemeClr>
                </a:solidFill>
              </a:rPr>
              <a:t>(All these rays</a:t>
            </a:r>
          </a:p>
          <a:p>
            <a:pPr algn="r" eaLnBrk="1" hangingPunct="1">
              <a:lnSpc>
                <a:spcPct val="85000"/>
              </a:lnSpc>
              <a:spcBef>
                <a:spcPct val="0"/>
              </a:spcBef>
              <a:buClrTx/>
              <a:buSzTx/>
              <a:buFontTx/>
              <a:buNone/>
              <a:defRPr/>
            </a:pPr>
            <a:r>
              <a:rPr lang="en-US" altLang="en-US" sz="1200" b="1" i="1">
                <a:solidFill>
                  <a:schemeClr val="bg1">
                    <a:lumMod val="75000"/>
                  </a:schemeClr>
                </a:solidFill>
              </a:rPr>
              <a:t>are from the</a:t>
            </a:r>
          </a:p>
          <a:p>
            <a:pPr algn="r" eaLnBrk="1" hangingPunct="1">
              <a:lnSpc>
                <a:spcPct val="85000"/>
              </a:lnSpc>
              <a:spcBef>
                <a:spcPct val="0"/>
              </a:spcBef>
              <a:buClrTx/>
              <a:buSzTx/>
              <a:buFontTx/>
              <a:buNone/>
              <a:defRPr/>
            </a:pPr>
            <a:r>
              <a:rPr lang="en-US" altLang="en-US" sz="1200" b="1" i="1">
                <a:solidFill>
                  <a:schemeClr val="bg1">
                    <a:lumMod val="75000"/>
                  </a:schemeClr>
                </a:solidFill>
              </a:rPr>
              <a:t>same </a:t>
            </a:r>
          </a:p>
          <a:p>
            <a:pPr algn="r" eaLnBrk="1" hangingPunct="1">
              <a:lnSpc>
                <a:spcPct val="85000"/>
              </a:lnSpc>
              <a:spcBef>
                <a:spcPct val="0"/>
              </a:spcBef>
              <a:buClrTx/>
              <a:buSzTx/>
              <a:buFontTx/>
              <a:buNone/>
              <a:defRPr/>
            </a:pPr>
            <a:endParaRPr lang="en-US" altLang="en-US" sz="1200" b="1" i="1">
              <a:solidFill>
                <a:schemeClr val="bg1">
                  <a:lumMod val="75000"/>
                </a:schemeClr>
              </a:solidFill>
            </a:endParaRPr>
          </a:p>
          <a:p>
            <a:pPr algn="r" eaLnBrk="1" hangingPunct="1">
              <a:lnSpc>
                <a:spcPct val="85000"/>
              </a:lnSpc>
              <a:spcBef>
                <a:spcPct val="0"/>
              </a:spcBef>
              <a:buClrTx/>
              <a:buSzTx/>
              <a:buFontTx/>
              <a:buNone/>
              <a:defRPr/>
            </a:pPr>
            <a:r>
              <a:rPr lang="en-US" altLang="en-US" sz="1200" b="1" i="1">
                <a:solidFill>
                  <a:schemeClr val="bg1">
                    <a:lumMod val="75000"/>
                  </a:schemeClr>
                </a:solidFill>
              </a:rPr>
              <a:t>point</a:t>
            </a:r>
          </a:p>
          <a:p>
            <a:pPr algn="r" eaLnBrk="1" hangingPunct="1">
              <a:lnSpc>
                <a:spcPct val="85000"/>
              </a:lnSpc>
              <a:spcBef>
                <a:spcPct val="0"/>
              </a:spcBef>
              <a:buClrTx/>
              <a:buSzTx/>
              <a:buFontTx/>
              <a:buNone/>
              <a:defRPr/>
            </a:pPr>
            <a:r>
              <a:rPr lang="en-US" altLang="en-US" sz="1200" b="1" i="1">
                <a:solidFill>
                  <a:schemeClr val="bg1">
                    <a:lumMod val="75000"/>
                  </a:schemeClr>
                </a:solidFill>
              </a:rPr>
              <a:t>on the object</a:t>
            </a:r>
          </a:p>
          <a:p>
            <a:pPr algn="r" eaLnBrk="1" hangingPunct="1">
              <a:lnSpc>
                <a:spcPct val="85000"/>
              </a:lnSpc>
              <a:spcBef>
                <a:spcPct val="0"/>
              </a:spcBef>
              <a:buClrTx/>
              <a:buSzTx/>
              <a:buFontTx/>
              <a:buNone/>
              <a:defRPr/>
            </a:pPr>
            <a:r>
              <a:rPr lang="en-US" altLang="en-US" sz="1200" b="1" i="1">
                <a:solidFill>
                  <a:schemeClr val="bg1">
                    <a:lumMod val="75000"/>
                  </a:schemeClr>
                </a:solidFill>
              </a:rPr>
              <a:t>at infinity.)</a:t>
            </a:r>
          </a:p>
        </p:txBody>
      </p:sp>
      <p:sp>
        <p:nvSpPr>
          <p:cNvPr id="2" name="Left Brace 1"/>
          <p:cNvSpPr/>
          <p:nvPr/>
        </p:nvSpPr>
        <p:spPr>
          <a:xfrm>
            <a:off x="990600" y="2381250"/>
            <a:ext cx="304800" cy="1962150"/>
          </a:xfrm>
          <a:prstGeom prst="leftBrac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chemeClr val="bg1">
                  <a:lumMod val="75000"/>
                </a:schemeClr>
              </a:solidFill>
            </a:endParaRPr>
          </a:p>
        </p:txBody>
      </p:sp>
      <p:sp>
        <p:nvSpPr>
          <p:cNvPr id="74766"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897A88C-C397-4C28-AF49-E36EF8D4C139}" type="slidenum">
              <a:rPr lang="en-US" altLang="en-US" smtClean="0"/>
              <a:pPr/>
              <a:t>95</a:t>
            </a:fld>
            <a:endParaRPr lang="en-US" altLang="en-US"/>
          </a:p>
        </p:txBody>
      </p:sp>
      <p:sp>
        <p:nvSpPr>
          <p:cNvPr id="50191" name="Oval 2"/>
          <p:cNvSpPr>
            <a:spLocks noChangeArrowheads="1"/>
          </p:cNvSpPr>
          <p:nvPr/>
        </p:nvSpPr>
        <p:spPr bwMode="auto">
          <a:xfrm>
            <a:off x="3352800" y="1600200"/>
            <a:ext cx="3657600" cy="3505200"/>
          </a:xfrm>
          <a:prstGeom prst="ellipse">
            <a:avLst/>
          </a:prstGeom>
          <a:noFill/>
          <a:ln w="38100">
            <a:solidFill>
              <a:schemeClr val="bg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lumMod val="75000"/>
                </a:schemeClr>
              </a:solidFill>
            </a:endParaRPr>
          </a:p>
        </p:txBody>
      </p:sp>
      <p:sp>
        <p:nvSpPr>
          <p:cNvPr id="50193" name="Line 12"/>
          <p:cNvSpPr>
            <a:spLocks noChangeShapeType="1"/>
          </p:cNvSpPr>
          <p:nvPr/>
        </p:nvSpPr>
        <p:spPr bwMode="auto">
          <a:xfrm flipH="1" flipV="1">
            <a:off x="3338513" y="2771775"/>
            <a:ext cx="2757487" cy="581025"/>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94" name="Line 13"/>
          <p:cNvSpPr>
            <a:spLocks noChangeShapeType="1"/>
          </p:cNvSpPr>
          <p:nvPr/>
        </p:nvSpPr>
        <p:spPr bwMode="auto">
          <a:xfrm flipH="1">
            <a:off x="3276600" y="3352800"/>
            <a:ext cx="2819400" cy="581025"/>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95" name="Line 15"/>
          <p:cNvSpPr>
            <a:spLocks noChangeShapeType="1"/>
          </p:cNvSpPr>
          <p:nvPr/>
        </p:nvSpPr>
        <p:spPr bwMode="auto">
          <a:xfrm flipH="1">
            <a:off x="3200400" y="3352800"/>
            <a:ext cx="3429000" cy="38100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96" name="Line 17"/>
          <p:cNvSpPr>
            <a:spLocks noChangeShapeType="1"/>
          </p:cNvSpPr>
          <p:nvPr/>
        </p:nvSpPr>
        <p:spPr bwMode="auto">
          <a:xfrm flipH="1">
            <a:off x="3200400" y="3352800"/>
            <a:ext cx="4038600" cy="15240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97" name="Line 21"/>
          <p:cNvSpPr>
            <a:spLocks noChangeShapeType="1"/>
          </p:cNvSpPr>
          <p:nvPr/>
        </p:nvSpPr>
        <p:spPr bwMode="auto">
          <a:xfrm flipV="1">
            <a:off x="3443288" y="3352800"/>
            <a:ext cx="1966912" cy="838200"/>
          </a:xfrm>
          <a:prstGeom prst="line">
            <a:avLst/>
          </a:prstGeom>
          <a:noFill/>
          <a:ln w="19050">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98" name="Line 20"/>
          <p:cNvSpPr>
            <a:spLocks noChangeShapeType="1"/>
          </p:cNvSpPr>
          <p:nvPr/>
        </p:nvSpPr>
        <p:spPr bwMode="auto">
          <a:xfrm>
            <a:off x="3429000" y="2514600"/>
            <a:ext cx="1981200" cy="838200"/>
          </a:xfrm>
          <a:prstGeom prst="line">
            <a:avLst/>
          </a:prstGeom>
          <a:noFill/>
          <a:ln w="19050">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99" name="Line 14"/>
          <p:cNvSpPr>
            <a:spLocks noChangeShapeType="1"/>
          </p:cNvSpPr>
          <p:nvPr/>
        </p:nvSpPr>
        <p:spPr bwMode="auto">
          <a:xfrm flipH="1" flipV="1">
            <a:off x="3262313" y="3000375"/>
            <a:ext cx="3367087" cy="352425"/>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200" name="Line 16"/>
          <p:cNvSpPr>
            <a:spLocks noChangeShapeType="1"/>
          </p:cNvSpPr>
          <p:nvPr/>
        </p:nvSpPr>
        <p:spPr bwMode="auto">
          <a:xfrm flipH="1" flipV="1">
            <a:off x="3262313" y="3200400"/>
            <a:ext cx="3976687" cy="15240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201" name="Line 3"/>
          <p:cNvSpPr>
            <a:spLocks noChangeShapeType="1"/>
          </p:cNvSpPr>
          <p:nvPr/>
        </p:nvSpPr>
        <p:spPr bwMode="auto">
          <a:xfrm flipH="1">
            <a:off x="304800" y="3352800"/>
            <a:ext cx="8229600" cy="0"/>
          </a:xfrm>
          <a:prstGeom prst="line">
            <a:avLst/>
          </a:prstGeom>
          <a:noFill/>
          <a:ln w="19050">
            <a:solidFill>
              <a:schemeClr val="bg1">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74778" name="Rectangle 1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a:solidFill>
                  <a:schemeClr val="tx2"/>
                </a:solidFill>
              </a:rPr>
              <a:t>Spherical Aberration</a:t>
            </a:r>
            <a:endParaRPr lang="en-US" altLang="en-US" sz="3900" b="1" i="1">
              <a:solidFill>
                <a:schemeClr val="tx2"/>
              </a:solidFill>
            </a:endParaRPr>
          </a:p>
        </p:txBody>
      </p:sp>
      <p:sp>
        <p:nvSpPr>
          <p:cNvPr id="50203"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defRPr/>
            </a:pPr>
            <a:r>
              <a:rPr lang="en-US" altLang="en-US" sz="1200" i="1">
                <a:solidFill>
                  <a:schemeClr val="bg1">
                    <a:lumMod val="75000"/>
                  </a:schemeClr>
                </a:solidFill>
              </a:rPr>
              <a:t>Optical</a:t>
            </a:r>
          </a:p>
          <a:p>
            <a:pPr algn="ctr" eaLnBrk="1" hangingPunct="1">
              <a:spcBef>
                <a:spcPct val="0"/>
              </a:spcBef>
              <a:buClrTx/>
              <a:buSzTx/>
              <a:buFontTx/>
              <a:buNone/>
              <a:defRPr/>
            </a:pPr>
            <a:r>
              <a:rPr lang="en-US" altLang="en-US" sz="1200" i="1">
                <a:solidFill>
                  <a:schemeClr val="bg1">
                    <a:lumMod val="75000"/>
                  </a:schemeClr>
                </a:solidFill>
              </a:rPr>
              <a:t>axis</a:t>
            </a:r>
          </a:p>
        </p:txBody>
      </p:sp>
      <p:sp>
        <p:nvSpPr>
          <p:cNvPr id="50204"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defRPr/>
            </a:pPr>
            <a:r>
              <a:rPr lang="en-US" altLang="en-US" sz="1200" i="1">
                <a:solidFill>
                  <a:schemeClr val="bg1">
                    <a:lumMod val="75000"/>
                  </a:schemeClr>
                </a:solidFill>
              </a:rPr>
              <a:t>Optical</a:t>
            </a:r>
          </a:p>
          <a:p>
            <a:pPr algn="ctr" eaLnBrk="1" hangingPunct="1">
              <a:spcBef>
                <a:spcPct val="0"/>
              </a:spcBef>
              <a:buClrTx/>
              <a:buSzTx/>
              <a:buFontTx/>
              <a:buNone/>
              <a:defRPr/>
            </a:pPr>
            <a:r>
              <a:rPr lang="en-US" altLang="en-US" sz="1200" i="1">
                <a:solidFill>
                  <a:schemeClr val="bg1">
                    <a:lumMod val="75000"/>
                  </a:schemeClr>
                </a:solidFill>
              </a:rPr>
              <a:t>axis</a:t>
            </a:r>
          </a:p>
        </p:txBody>
      </p:sp>
      <p:sp>
        <p:nvSpPr>
          <p:cNvPr id="50205" name="TextBox 4"/>
          <p:cNvSpPr txBox="1">
            <a:spLocks noChangeArrowheads="1"/>
          </p:cNvSpPr>
          <p:nvPr/>
        </p:nvSpPr>
        <p:spPr bwMode="auto">
          <a:xfrm>
            <a:off x="347663" y="4810125"/>
            <a:ext cx="8458200" cy="1816100"/>
          </a:xfrm>
          <a:prstGeom prst="rect">
            <a:avLst/>
          </a:prstGeom>
          <a:solidFill>
            <a:srgbClr val="FFC000"/>
          </a:soli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400" i="1" dirty="0">
                <a:solidFill>
                  <a:schemeClr val="bg1">
                    <a:lumMod val="50000"/>
                  </a:schemeClr>
                </a:solidFill>
              </a:rPr>
              <a:t>How much spherical aberration does the average human cornea possess?</a:t>
            </a:r>
          </a:p>
          <a:p>
            <a:pPr>
              <a:defRPr/>
            </a:pPr>
            <a:r>
              <a:rPr lang="en-US" altLang="en-US" sz="1400" dirty="0">
                <a:solidFill>
                  <a:schemeClr val="bg1">
                    <a:lumMod val="50000"/>
                  </a:schemeClr>
                </a:solidFill>
              </a:rPr>
              <a:t>About </a:t>
            </a:r>
            <a:r>
              <a:rPr lang="en-US" altLang="en-US" sz="1400" b="1" dirty="0">
                <a:solidFill>
                  <a:srgbClr val="0000FF"/>
                </a:solidFill>
              </a:rPr>
              <a:t>+0.27 </a:t>
            </a:r>
            <a:r>
              <a:rPr lang="en-US" altLang="en-US" sz="1400" dirty="0">
                <a:solidFill>
                  <a:schemeClr val="bg1">
                    <a:lumMod val="50000"/>
                  </a:schemeClr>
                </a:solidFill>
                <a:latin typeface="Symbol" panose="05050102010706020507" pitchFamily="18" charset="2"/>
              </a:rPr>
              <a:t>m</a:t>
            </a:r>
            <a:r>
              <a:rPr lang="en-US" altLang="en-US" sz="1400" dirty="0">
                <a:solidFill>
                  <a:schemeClr val="bg1">
                    <a:lumMod val="50000"/>
                  </a:schemeClr>
                </a:solidFill>
              </a:rPr>
              <a:t>m</a:t>
            </a:r>
          </a:p>
          <a:p>
            <a:pPr>
              <a:defRPr/>
            </a:pPr>
            <a:endParaRPr lang="en-US" altLang="en-US" sz="1400" dirty="0">
              <a:solidFill>
                <a:schemeClr val="bg1">
                  <a:lumMod val="50000"/>
                </a:schemeClr>
              </a:solidFill>
            </a:endParaRPr>
          </a:p>
          <a:p>
            <a:pPr>
              <a:defRPr/>
            </a:pPr>
            <a:r>
              <a:rPr lang="en-US" altLang="en-US" sz="1400" i="1" dirty="0">
                <a:solidFill>
                  <a:schemeClr val="bg1">
                    <a:lumMod val="50000"/>
                  </a:schemeClr>
                </a:solidFill>
              </a:rPr>
              <a:t>So this means the cornea possesses </a:t>
            </a:r>
            <a:r>
              <a:rPr lang="en-US" altLang="en-US" sz="1400" b="1" i="1" dirty="0">
                <a:solidFill>
                  <a:schemeClr val="bg1">
                    <a:lumMod val="50000"/>
                  </a:schemeClr>
                </a:solidFill>
              </a:rPr>
              <a:t>positive</a:t>
            </a:r>
            <a:r>
              <a:rPr lang="en-US" altLang="en-US" sz="1400" i="1" dirty="0">
                <a:solidFill>
                  <a:schemeClr val="bg1">
                    <a:lumMod val="50000"/>
                  </a:schemeClr>
                </a:solidFill>
              </a:rPr>
              <a:t> spherical aberration. But the cornea’s Q factor is negative. What gives?</a:t>
            </a:r>
          </a:p>
          <a:p>
            <a:pPr>
              <a:defRPr/>
            </a:pPr>
            <a:r>
              <a:rPr lang="en-US" altLang="en-US" sz="1400" dirty="0">
                <a:solidFill>
                  <a:schemeClr val="bg1">
                    <a:lumMod val="50000"/>
                  </a:schemeClr>
                </a:solidFill>
              </a:rPr>
              <a:t>The Q factor measures the </a:t>
            </a:r>
            <a:r>
              <a:rPr lang="en-US" altLang="en-US" sz="1400" i="1" dirty="0">
                <a:solidFill>
                  <a:schemeClr val="bg1">
                    <a:lumMod val="50000"/>
                  </a:schemeClr>
                </a:solidFill>
              </a:rPr>
              <a:t>relative</a:t>
            </a:r>
            <a:r>
              <a:rPr lang="en-US" altLang="en-US" sz="1400" dirty="0">
                <a:solidFill>
                  <a:schemeClr val="bg1">
                    <a:lumMod val="50000"/>
                  </a:schemeClr>
                </a:solidFill>
              </a:rPr>
              <a:t> </a:t>
            </a:r>
            <a:r>
              <a:rPr lang="en-US" altLang="en-US" sz="1400" dirty="0" err="1">
                <a:solidFill>
                  <a:schemeClr val="bg1">
                    <a:lumMod val="50000"/>
                  </a:schemeClr>
                </a:solidFill>
              </a:rPr>
              <a:t>asphericity</a:t>
            </a:r>
            <a:r>
              <a:rPr lang="en-US" altLang="en-US" sz="1400" dirty="0">
                <a:solidFill>
                  <a:schemeClr val="bg1">
                    <a:lumMod val="50000"/>
                  </a:schemeClr>
                </a:solidFill>
              </a:rPr>
              <a:t> of the cornea. A negative Q factor simply means the corneal periphery has less power than the central cornea; it does not mean the cornea as a whole doesn’t have spherical aberration!</a:t>
            </a:r>
          </a:p>
        </p:txBody>
      </p:sp>
      <p:sp>
        <p:nvSpPr>
          <p:cNvPr id="37" name="TextBox 36"/>
          <p:cNvSpPr txBox="1"/>
          <p:nvPr/>
        </p:nvSpPr>
        <p:spPr>
          <a:xfrm>
            <a:off x="381000" y="158750"/>
            <a:ext cx="8348663" cy="1816100"/>
          </a:xfrm>
          <a:prstGeom prst="rect">
            <a:avLst/>
          </a:prstGeom>
          <a:solidFill>
            <a:srgbClr val="FFFF00"/>
          </a:solidFill>
        </p:spPr>
        <p:txBody>
          <a:bodyPr>
            <a:spAutoFit/>
          </a:bodyPr>
          <a:lstStyle/>
          <a:p>
            <a:pPr>
              <a:defRPr/>
            </a:pPr>
            <a:r>
              <a:rPr lang="en-US" sz="1400" i="1" dirty="0">
                <a:solidFill>
                  <a:schemeClr val="bg1">
                    <a:lumMod val="65000"/>
                  </a:schemeClr>
                </a:solidFill>
              </a:rPr>
              <a:t>Recall that the cornea’s Q factor is </a:t>
            </a:r>
            <a:r>
              <a:rPr lang="en-US" sz="1400" b="1" i="1" dirty="0">
                <a:solidFill>
                  <a:srgbClr val="0000FF"/>
                </a:solidFill>
              </a:rPr>
              <a:t>-0.26</a:t>
            </a:r>
            <a:r>
              <a:rPr lang="en-US" sz="1400" i="1" dirty="0">
                <a:solidFill>
                  <a:srgbClr val="0000FF"/>
                </a:solidFill>
              </a:rPr>
              <a:t>. </a:t>
            </a:r>
            <a:r>
              <a:rPr lang="en-US" sz="1400" i="1" dirty="0">
                <a:solidFill>
                  <a:schemeClr val="bg1">
                    <a:lumMod val="65000"/>
                  </a:schemeClr>
                </a:solidFill>
              </a:rPr>
              <a:t>What would it be if the cornea had no spherical aberration?</a:t>
            </a:r>
          </a:p>
          <a:p>
            <a:pPr>
              <a:defRPr/>
            </a:pPr>
            <a:r>
              <a:rPr lang="en-US" sz="1400" dirty="0">
                <a:solidFill>
                  <a:schemeClr val="bg1">
                    <a:lumMod val="65000"/>
                  </a:schemeClr>
                </a:solidFill>
              </a:rPr>
              <a:t>About -0.52</a:t>
            </a:r>
          </a:p>
          <a:p>
            <a:pPr>
              <a:defRPr/>
            </a:pPr>
            <a:endParaRPr lang="en-US" sz="1400" dirty="0">
              <a:solidFill>
                <a:schemeClr val="bg1">
                  <a:lumMod val="65000"/>
                </a:schemeClr>
              </a:solidFill>
            </a:endParaRPr>
          </a:p>
          <a:p>
            <a:pPr>
              <a:defRPr/>
            </a:pPr>
            <a:r>
              <a:rPr lang="en-US" sz="1400" i="1" dirty="0">
                <a:solidFill>
                  <a:schemeClr val="bg1">
                    <a:lumMod val="65000"/>
                  </a:schemeClr>
                </a:solidFill>
              </a:rPr>
              <a:t>Why didn’t we evolve corneas with a Q factor of -0.52?</a:t>
            </a:r>
          </a:p>
          <a:p>
            <a:pPr>
              <a:defRPr/>
            </a:pPr>
            <a:r>
              <a:rPr lang="en-US" sz="1400" dirty="0">
                <a:solidFill>
                  <a:schemeClr val="bg1">
                    <a:lumMod val="65000"/>
                  </a:schemeClr>
                </a:solidFill>
              </a:rPr>
              <a:t>Well, </a:t>
            </a:r>
            <a:r>
              <a:rPr lang="en-US" altLang="en-US" sz="1400" dirty="0">
                <a:solidFill>
                  <a:schemeClr val="bg1">
                    <a:lumMod val="65000"/>
                  </a:schemeClr>
                </a:solidFill>
              </a:rPr>
              <a:t>no</a:t>
            </a:r>
            <a:r>
              <a:rPr lang="en-US" sz="1400" dirty="0">
                <a:solidFill>
                  <a:schemeClr val="bg1">
                    <a:lumMod val="65000"/>
                  </a:schemeClr>
                </a:solidFill>
              </a:rPr>
              <a:t> one can say for sure of course. But what </a:t>
            </a:r>
            <a:r>
              <a:rPr lang="en-US" sz="1400" b="1" dirty="0">
                <a:solidFill>
                  <a:schemeClr val="bg1">
                    <a:lumMod val="65000"/>
                  </a:schemeClr>
                </a:solidFill>
              </a:rPr>
              <a:t>can</a:t>
            </a:r>
            <a:r>
              <a:rPr lang="en-US" sz="1400" dirty="0">
                <a:solidFill>
                  <a:schemeClr val="bg1">
                    <a:lumMod val="65000"/>
                  </a:schemeClr>
                </a:solidFill>
              </a:rPr>
              <a:t> be said with certainty is that a Q factor of -0.52 would require a radically different angle between the cornea and the sclera--an angle that could not be achieved given the biomechanics and size of the normal human globe. Thus, a Q factor of -0.52 would require a very radical ‘re-design’ of the globe--and thus of the orbits, and the cranium, and etc.</a:t>
            </a:r>
          </a:p>
        </p:txBody>
      </p:sp>
      <p:sp>
        <p:nvSpPr>
          <p:cNvPr id="32" name="Oval 31"/>
          <p:cNvSpPr/>
          <p:nvPr/>
        </p:nvSpPr>
        <p:spPr>
          <a:xfrm>
            <a:off x="873125" y="4895850"/>
            <a:ext cx="650875" cy="4953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8" name="Straight Arrow Connector 7"/>
          <p:cNvCxnSpPr/>
          <p:nvPr/>
        </p:nvCxnSpPr>
        <p:spPr>
          <a:xfrm flipH="1">
            <a:off x="1295400" y="581025"/>
            <a:ext cx="2068513" cy="4314825"/>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3124200" y="79375"/>
            <a:ext cx="652463" cy="4953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TextBox 9">
            <a:extLst>
              <a:ext uri="{FF2B5EF4-FFF2-40B4-BE49-F238E27FC236}">
                <a16:creationId xmlns:a16="http://schemas.microsoft.com/office/drawing/2014/main" id="{AA241A9C-300F-4B6D-BAC4-972F653F4C8F}"/>
              </a:ext>
            </a:extLst>
          </p:cNvPr>
          <p:cNvSpPr txBox="1">
            <a:spLocks noChangeArrowheads="1"/>
          </p:cNvSpPr>
          <p:nvPr/>
        </p:nvSpPr>
        <p:spPr bwMode="auto">
          <a:xfrm>
            <a:off x="182563" y="2678113"/>
            <a:ext cx="7208837" cy="738664"/>
          </a:xfrm>
          <a:prstGeom prst="rect">
            <a:avLst/>
          </a:prstGeom>
          <a:solidFill>
            <a:srgbClr val="99CCFF"/>
          </a:solidFill>
          <a:ln>
            <a:no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i="1" dirty="0">
                <a:solidFill>
                  <a:srgbClr val="0000FF"/>
                </a:solidFill>
              </a:rPr>
              <a:t>So, the average cornea has a spherical aberration of +0.27 </a:t>
            </a:r>
            <a:r>
              <a:rPr lang="en-US" altLang="en-US" sz="1400" i="1" dirty="0">
                <a:solidFill>
                  <a:srgbClr val="0000FF"/>
                </a:solidFill>
                <a:latin typeface="Symbol" panose="05050102010706020507" pitchFamily="18" charset="2"/>
              </a:rPr>
              <a:t>m</a:t>
            </a:r>
            <a:r>
              <a:rPr lang="en-US" altLang="en-US" sz="1400" i="1" dirty="0">
                <a:solidFill>
                  <a:srgbClr val="0000FF"/>
                </a:solidFill>
              </a:rPr>
              <a:t>m and a Q factor of -0.26. Surely it’s not a coincidence that these numbers almost perfectly cancel one another out?</a:t>
            </a:r>
          </a:p>
          <a:p>
            <a:r>
              <a:rPr lang="en-US" altLang="en-US" sz="1400" b="1" dirty="0">
                <a:solidFill>
                  <a:srgbClr val="99CCFF"/>
                </a:solidFill>
              </a:rPr>
              <a:t>I’m afraid that’s exactly what it is--a coincidence</a:t>
            </a:r>
          </a:p>
        </p:txBody>
      </p:sp>
    </p:spTree>
    <p:extLst>
      <p:ext uri="{BB962C8B-B14F-4D97-AF65-F5344CB8AC3E}">
        <p14:creationId xmlns:p14="http://schemas.microsoft.com/office/powerpoint/2010/main" val="396489411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Oval 2"/>
          <p:cNvSpPr>
            <a:spLocks noChangeArrowheads="1"/>
          </p:cNvSpPr>
          <p:nvPr/>
        </p:nvSpPr>
        <p:spPr bwMode="auto">
          <a:xfrm>
            <a:off x="3200400" y="2362200"/>
            <a:ext cx="1066800" cy="2057400"/>
          </a:xfrm>
          <a:prstGeom prst="ellipse">
            <a:avLst/>
          </a:prstGeom>
          <a:solidFill>
            <a:schemeClr val="bg1"/>
          </a:solidFill>
          <a:ln w="38100">
            <a:solidFill>
              <a:schemeClr val="bg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solidFill>
                <a:schemeClr val="bg1">
                  <a:lumMod val="75000"/>
                </a:schemeClr>
              </a:solidFill>
            </a:endParaRPr>
          </a:p>
        </p:txBody>
      </p:sp>
      <p:sp>
        <p:nvSpPr>
          <p:cNvPr id="3" name="Rectangle 2"/>
          <p:cNvSpPr/>
          <p:nvPr/>
        </p:nvSpPr>
        <p:spPr>
          <a:xfrm>
            <a:off x="3719513" y="2185988"/>
            <a:ext cx="6858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lumMod val="75000"/>
                </a:schemeClr>
              </a:solidFill>
            </a:endParaRPr>
          </a:p>
        </p:txBody>
      </p:sp>
      <p:sp>
        <p:nvSpPr>
          <p:cNvPr id="50180" name="Line 4"/>
          <p:cNvSpPr>
            <a:spLocks noChangeShapeType="1"/>
          </p:cNvSpPr>
          <p:nvPr/>
        </p:nvSpPr>
        <p:spPr bwMode="auto">
          <a:xfrm flipH="1">
            <a:off x="1219200" y="3505200"/>
            <a:ext cx="1981200" cy="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81" name="Line 5"/>
          <p:cNvSpPr>
            <a:spLocks noChangeShapeType="1"/>
          </p:cNvSpPr>
          <p:nvPr/>
        </p:nvSpPr>
        <p:spPr bwMode="auto">
          <a:xfrm flipH="1">
            <a:off x="1219200" y="3200400"/>
            <a:ext cx="1981200" cy="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82" name="Line 6"/>
          <p:cNvSpPr>
            <a:spLocks noChangeShapeType="1"/>
          </p:cNvSpPr>
          <p:nvPr/>
        </p:nvSpPr>
        <p:spPr bwMode="auto">
          <a:xfrm flipH="1">
            <a:off x="1219200" y="2971800"/>
            <a:ext cx="2043113" cy="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83" name="Line 7"/>
          <p:cNvSpPr>
            <a:spLocks noChangeShapeType="1"/>
          </p:cNvSpPr>
          <p:nvPr/>
        </p:nvSpPr>
        <p:spPr bwMode="auto">
          <a:xfrm flipH="1" flipV="1">
            <a:off x="1219200" y="2743200"/>
            <a:ext cx="2082800" cy="26988"/>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84" name="Line 8"/>
          <p:cNvSpPr>
            <a:spLocks noChangeShapeType="1"/>
          </p:cNvSpPr>
          <p:nvPr/>
        </p:nvSpPr>
        <p:spPr bwMode="auto">
          <a:xfrm flipH="1">
            <a:off x="1219200" y="2514600"/>
            <a:ext cx="2209800" cy="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85" name="Line 9"/>
          <p:cNvSpPr>
            <a:spLocks noChangeShapeType="1"/>
          </p:cNvSpPr>
          <p:nvPr/>
        </p:nvSpPr>
        <p:spPr bwMode="auto">
          <a:xfrm flipH="1">
            <a:off x="1219200" y="4191000"/>
            <a:ext cx="2209800" cy="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86" name="Line 10"/>
          <p:cNvSpPr>
            <a:spLocks noChangeShapeType="1"/>
          </p:cNvSpPr>
          <p:nvPr/>
        </p:nvSpPr>
        <p:spPr bwMode="auto">
          <a:xfrm flipH="1">
            <a:off x="1219200" y="3933825"/>
            <a:ext cx="2057400" cy="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87" name="Line 11"/>
          <p:cNvSpPr>
            <a:spLocks noChangeShapeType="1"/>
          </p:cNvSpPr>
          <p:nvPr/>
        </p:nvSpPr>
        <p:spPr bwMode="auto">
          <a:xfrm flipH="1">
            <a:off x="1219200" y="3733800"/>
            <a:ext cx="1981200" cy="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88" name="Text Box 64"/>
          <p:cNvSpPr txBox="1">
            <a:spLocks noChangeArrowheads="1"/>
          </p:cNvSpPr>
          <p:nvPr/>
        </p:nvSpPr>
        <p:spPr bwMode="auto">
          <a:xfrm>
            <a:off x="-77788" y="2771775"/>
            <a:ext cx="1235076"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lnSpc>
                <a:spcPct val="85000"/>
              </a:lnSpc>
              <a:spcBef>
                <a:spcPct val="0"/>
              </a:spcBef>
              <a:buClrTx/>
              <a:buSzTx/>
              <a:buFontTx/>
              <a:buNone/>
              <a:defRPr/>
            </a:pPr>
            <a:r>
              <a:rPr lang="en-US" altLang="en-US" sz="1200" b="1" i="1">
                <a:solidFill>
                  <a:schemeClr val="bg1">
                    <a:lumMod val="75000"/>
                  </a:schemeClr>
                </a:solidFill>
              </a:rPr>
              <a:t>(All these rays</a:t>
            </a:r>
          </a:p>
          <a:p>
            <a:pPr algn="r" eaLnBrk="1" hangingPunct="1">
              <a:lnSpc>
                <a:spcPct val="85000"/>
              </a:lnSpc>
              <a:spcBef>
                <a:spcPct val="0"/>
              </a:spcBef>
              <a:buClrTx/>
              <a:buSzTx/>
              <a:buFontTx/>
              <a:buNone/>
              <a:defRPr/>
            </a:pPr>
            <a:r>
              <a:rPr lang="en-US" altLang="en-US" sz="1200" b="1" i="1">
                <a:solidFill>
                  <a:schemeClr val="bg1">
                    <a:lumMod val="75000"/>
                  </a:schemeClr>
                </a:solidFill>
              </a:rPr>
              <a:t>are from the</a:t>
            </a:r>
          </a:p>
          <a:p>
            <a:pPr algn="r" eaLnBrk="1" hangingPunct="1">
              <a:lnSpc>
                <a:spcPct val="85000"/>
              </a:lnSpc>
              <a:spcBef>
                <a:spcPct val="0"/>
              </a:spcBef>
              <a:buClrTx/>
              <a:buSzTx/>
              <a:buFontTx/>
              <a:buNone/>
              <a:defRPr/>
            </a:pPr>
            <a:r>
              <a:rPr lang="en-US" altLang="en-US" sz="1200" b="1" i="1">
                <a:solidFill>
                  <a:schemeClr val="bg1">
                    <a:lumMod val="75000"/>
                  </a:schemeClr>
                </a:solidFill>
              </a:rPr>
              <a:t>same </a:t>
            </a:r>
          </a:p>
          <a:p>
            <a:pPr algn="r" eaLnBrk="1" hangingPunct="1">
              <a:lnSpc>
                <a:spcPct val="85000"/>
              </a:lnSpc>
              <a:spcBef>
                <a:spcPct val="0"/>
              </a:spcBef>
              <a:buClrTx/>
              <a:buSzTx/>
              <a:buFontTx/>
              <a:buNone/>
              <a:defRPr/>
            </a:pPr>
            <a:endParaRPr lang="en-US" altLang="en-US" sz="1200" b="1" i="1">
              <a:solidFill>
                <a:schemeClr val="bg1">
                  <a:lumMod val="75000"/>
                </a:schemeClr>
              </a:solidFill>
            </a:endParaRPr>
          </a:p>
          <a:p>
            <a:pPr algn="r" eaLnBrk="1" hangingPunct="1">
              <a:lnSpc>
                <a:spcPct val="85000"/>
              </a:lnSpc>
              <a:spcBef>
                <a:spcPct val="0"/>
              </a:spcBef>
              <a:buClrTx/>
              <a:buSzTx/>
              <a:buFontTx/>
              <a:buNone/>
              <a:defRPr/>
            </a:pPr>
            <a:r>
              <a:rPr lang="en-US" altLang="en-US" sz="1200" b="1" i="1">
                <a:solidFill>
                  <a:schemeClr val="bg1">
                    <a:lumMod val="75000"/>
                  </a:schemeClr>
                </a:solidFill>
              </a:rPr>
              <a:t>point</a:t>
            </a:r>
          </a:p>
          <a:p>
            <a:pPr algn="r" eaLnBrk="1" hangingPunct="1">
              <a:lnSpc>
                <a:spcPct val="85000"/>
              </a:lnSpc>
              <a:spcBef>
                <a:spcPct val="0"/>
              </a:spcBef>
              <a:buClrTx/>
              <a:buSzTx/>
              <a:buFontTx/>
              <a:buNone/>
              <a:defRPr/>
            </a:pPr>
            <a:r>
              <a:rPr lang="en-US" altLang="en-US" sz="1200" b="1" i="1">
                <a:solidFill>
                  <a:schemeClr val="bg1">
                    <a:lumMod val="75000"/>
                  </a:schemeClr>
                </a:solidFill>
              </a:rPr>
              <a:t>on the object</a:t>
            </a:r>
          </a:p>
          <a:p>
            <a:pPr algn="r" eaLnBrk="1" hangingPunct="1">
              <a:lnSpc>
                <a:spcPct val="85000"/>
              </a:lnSpc>
              <a:spcBef>
                <a:spcPct val="0"/>
              </a:spcBef>
              <a:buClrTx/>
              <a:buSzTx/>
              <a:buFontTx/>
              <a:buNone/>
              <a:defRPr/>
            </a:pPr>
            <a:r>
              <a:rPr lang="en-US" altLang="en-US" sz="1200" b="1" i="1">
                <a:solidFill>
                  <a:schemeClr val="bg1">
                    <a:lumMod val="75000"/>
                  </a:schemeClr>
                </a:solidFill>
              </a:rPr>
              <a:t>at infinity.)</a:t>
            </a:r>
          </a:p>
        </p:txBody>
      </p:sp>
      <p:sp>
        <p:nvSpPr>
          <p:cNvPr id="2" name="Left Brace 1"/>
          <p:cNvSpPr/>
          <p:nvPr/>
        </p:nvSpPr>
        <p:spPr>
          <a:xfrm>
            <a:off x="990600" y="2381250"/>
            <a:ext cx="304800" cy="1962150"/>
          </a:xfrm>
          <a:prstGeom prst="leftBrac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chemeClr val="bg1">
                  <a:lumMod val="75000"/>
                </a:schemeClr>
              </a:solidFill>
            </a:endParaRPr>
          </a:p>
        </p:txBody>
      </p:sp>
      <p:sp>
        <p:nvSpPr>
          <p:cNvPr id="74766"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897A88C-C397-4C28-AF49-E36EF8D4C139}" type="slidenum">
              <a:rPr lang="en-US" altLang="en-US" smtClean="0"/>
              <a:pPr/>
              <a:t>96</a:t>
            </a:fld>
            <a:endParaRPr lang="en-US" altLang="en-US"/>
          </a:p>
        </p:txBody>
      </p:sp>
      <p:sp>
        <p:nvSpPr>
          <p:cNvPr id="50191" name="Oval 2"/>
          <p:cNvSpPr>
            <a:spLocks noChangeArrowheads="1"/>
          </p:cNvSpPr>
          <p:nvPr/>
        </p:nvSpPr>
        <p:spPr bwMode="auto">
          <a:xfrm>
            <a:off x="3352800" y="1600200"/>
            <a:ext cx="3657600" cy="3505200"/>
          </a:xfrm>
          <a:prstGeom prst="ellipse">
            <a:avLst/>
          </a:prstGeom>
          <a:noFill/>
          <a:ln w="38100">
            <a:solidFill>
              <a:schemeClr val="bg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 name="Moon 3"/>
          <p:cNvSpPr/>
          <p:nvPr/>
        </p:nvSpPr>
        <p:spPr>
          <a:xfrm>
            <a:off x="3276600" y="2362200"/>
            <a:ext cx="519113" cy="205740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lumMod val="75000"/>
                </a:schemeClr>
              </a:solidFill>
            </a:endParaRPr>
          </a:p>
        </p:txBody>
      </p:sp>
      <p:sp>
        <p:nvSpPr>
          <p:cNvPr id="50193" name="Line 12"/>
          <p:cNvSpPr>
            <a:spLocks noChangeShapeType="1"/>
          </p:cNvSpPr>
          <p:nvPr/>
        </p:nvSpPr>
        <p:spPr bwMode="auto">
          <a:xfrm flipH="1" flipV="1">
            <a:off x="3338513" y="2771775"/>
            <a:ext cx="2757487" cy="581025"/>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94" name="Line 13"/>
          <p:cNvSpPr>
            <a:spLocks noChangeShapeType="1"/>
          </p:cNvSpPr>
          <p:nvPr/>
        </p:nvSpPr>
        <p:spPr bwMode="auto">
          <a:xfrm flipH="1">
            <a:off x="3276600" y="3352800"/>
            <a:ext cx="2819400" cy="581025"/>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95" name="Line 15"/>
          <p:cNvSpPr>
            <a:spLocks noChangeShapeType="1"/>
          </p:cNvSpPr>
          <p:nvPr/>
        </p:nvSpPr>
        <p:spPr bwMode="auto">
          <a:xfrm flipH="1">
            <a:off x="3200400" y="3352800"/>
            <a:ext cx="3429000" cy="38100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96" name="Line 17"/>
          <p:cNvSpPr>
            <a:spLocks noChangeShapeType="1"/>
          </p:cNvSpPr>
          <p:nvPr/>
        </p:nvSpPr>
        <p:spPr bwMode="auto">
          <a:xfrm flipH="1">
            <a:off x="3200400" y="3352800"/>
            <a:ext cx="4038600" cy="15240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97" name="Line 21"/>
          <p:cNvSpPr>
            <a:spLocks noChangeShapeType="1"/>
          </p:cNvSpPr>
          <p:nvPr/>
        </p:nvSpPr>
        <p:spPr bwMode="auto">
          <a:xfrm flipV="1">
            <a:off x="3443288" y="3352800"/>
            <a:ext cx="1966912" cy="838200"/>
          </a:xfrm>
          <a:prstGeom prst="line">
            <a:avLst/>
          </a:prstGeom>
          <a:noFill/>
          <a:ln w="19050">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98" name="Line 20"/>
          <p:cNvSpPr>
            <a:spLocks noChangeShapeType="1"/>
          </p:cNvSpPr>
          <p:nvPr/>
        </p:nvSpPr>
        <p:spPr bwMode="auto">
          <a:xfrm>
            <a:off x="3429000" y="2514600"/>
            <a:ext cx="1981200" cy="838200"/>
          </a:xfrm>
          <a:prstGeom prst="line">
            <a:avLst/>
          </a:prstGeom>
          <a:noFill/>
          <a:ln w="19050">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199" name="Line 14"/>
          <p:cNvSpPr>
            <a:spLocks noChangeShapeType="1"/>
          </p:cNvSpPr>
          <p:nvPr/>
        </p:nvSpPr>
        <p:spPr bwMode="auto">
          <a:xfrm flipH="1" flipV="1">
            <a:off x="3262313" y="3000375"/>
            <a:ext cx="3367087" cy="352425"/>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200" name="Line 16"/>
          <p:cNvSpPr>
            <a:spLocks noChangeShapeType="1"/>
          </p:cNvSpPr>
          <p:nvPr/>
        </p:nvSpPr>
        <p:spPr bwMode="auto">
          <a:xfrm flipH="1" flipV="1">
            <a:off x="3262313" y="3200400"/>
            <a:ext cx="3976687" cy="152400"/>
          </a:xfrm>
          <a:prstGeom prst="line">
            <a:avLst/>
          </a:prstGeom>
          <a:noFill/>
          <a:ln w="19050">
            <a:solidFill>
              <a:schemeClr val="bg1">
                <a:lumMod val="75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50201" name="Line 3"/>
          <p:cNvSpPr>
            <a:spLocks noChangeShapeType="1"/>
          </p:cNvSpPr>
          <p:nvPr/>
        </p:nvSpPr>
        <p:spPr bwMode="auto">
          <a:xfrm flipH="1">
            <a:off x="304800" y="3352800"/>
            <a:ext cx="8229600" cy="0"/>
          </a:xfrm>
          <a:prstGeom prst="line">
            <a:avLst/>
          </a:prstGeom>
          <a:noFill/>
          <a:ln w="19050">
            <a:solidFill>
              <a:schemeClr val="bg1">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lumMod val="75000"/>
                </a:schemeClr>
              </a:solidFill>
            </a:endParaRPr>
          </a:p>
        </p:txBody>
      </p:sp>
      <p:sp>
        <p:nvSpPr>
          <p:cNvPr id="74778" name="Rectangle 132"/>
          <p:cNvSpPr>
            <a:spLocks noChangeArrowheads="1"/>
          </p:cNvSpPr>
          <p:nvPr/>
        </p:nvSpPr>
        <p:spPr bwMode="auto">
          <a:xfrm>
            <a:off x="457200" y="152400"/>
            <a:ext cx="7543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900" b="1">
                <a:solidFill>
                  <a:schemeClr val="tx2"/>
                </a:solidFill>
              </a:rPr>
              <a:t>Spherical Aberration</a:t>
            </a:r>
            <a:endParaRPr lang="en-US" altLang="en-US" sz="3900" b="1" i="1">
              <a:solidFill>
                <a:schemeClr val="tx2"/>
              </a:solidFill>
            </a:endParaRPr>
          </a:p>
        </p:txBody>
      </p:sp>
      <p:sp>
        <p:nvSpPr>
          <p:cNvPr id="50203" name="Text Box 19"/>
          <p:cNvSpPr txBox="1">
            <a:spLocks noChangeArrowheads="1"/>
          </p:cNvSpPr>
          <p:nvPr/>
        </p:nvSpPr>
        <p:spPr bwMode="auto">
          <a:xfrm>
            <a:off x="22225" y="3124200"/>
            <a:ext cx="661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defRPr/>
            </a:pPr>
            <a:r>
              <a:rPr lang="en-US" altLang="en-US" sz="1200" i="1">
                <a:solidFill>
                  <a:schemeClr val="bg1">
                    <a:lumMod val="75000"/>
                  </a:schemeClr>
                </a:solidFill>
              </a:rPr>
              <a:t>Optical</a:t>
            </a:r>
          </a:p>
          <a:p>
            <a:pPr algn="ctr" eaLnBrk="1" hangingPunct="1">
              <a:spcBef>
                <a:spcPct val="0"/>
              </a:spcBef>
              <a:buClrTx/>
              <a:buSzTx/>
              <a:buFontTx/>
              <a:buNone/>
              <a:defRPr/>
            </a:pPr>
            <a:r>
              <a:rPr lang="en-US" altLang="en-US" sz="1200" i="1">
                <a:solidFill>
                  <a:schemeClr val="bg1">
                    <a:lumMod val="75000"/>
                  </a:schemeClr>
                </a:solidFill>
              </a:rPr>
              <a:t>axis</a:t>
            </a:r>
          </a:p>
        </p:txBody>
      </p:sp>
      <p:sp>
        <p:nvSpPr>
          <p:cNvPr id="50204" name="Text Box 19"/>
          <p:cNvSpPr txBox="1">
            <a:spLocks noChangeArrowheads="1"/>
          </p:cNvSpPr>
          <p:nvPr/>
        </p:nvSpPr>
        <p:spPr bwMode="auto">
          <a:xfrm>
            <a:off x="7872413" y="3124200"/>
            <a:ext cx="6619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defRPr/>
            </a:pPr>
            <a:r>
              <a:rPr lang="en-US" altLang="en-US" sz="1200" i="1">
                <a:solidFill>
                  <a:schemeClr val="bg1">
                    <a:lumMod val="75000"/>
                  </a:schemeClr>
                </a:solidFill>
              </a:rPr>
              <a:t>Optical</a:t>
            </a:r>
          </a:p>
          <a:p>
            <a:pPr algn="ctr" eaLnBrk="1" hangingPunct="1">
              <a:spcBef>
                <a:spcPct val="0"/>
              </a:spcBef>
              <a:buClrTx/>
              <a:buSzTx/>
              <a:buFontTx/>
              <a:buNone/>
              <a:defRPr/>
            </a:pPr>
            <a:r>
              <a:rPr lang="en-US" altLang="en-US" sz="1200" i="1">
                <a:solidFill>
                  <a:schemeClr val="bg1">
                    <a:lumMod val="75000"/>
                  </a:schemeClr>
                </a:solidFill>
              </a:rPr>
              <a:t>axis</a:t>
            </a:r>
          </a:p>
        </p:txBody>
      </p:sp>
      <p:sp>
        <p:nvSpPr>
          <p:cNvPr id="50205" name="TextBox 4"/>
          <p:cNvSpPr txBox="1">
            <a:spLocks noChangeArrowheads="1"/>
          </p:cNvSpPr>
          <p:nvPr/>
        </p:nvSpPr>
        <p:spPr bwMode="auto">
          <a:xfrm>
            <a:off x="347663" y="4810125"/>
            <a:ext cx="8458200" cy="1816100"/>
          </a:xfrm>
          <a:prstGeom prst="rect">
            <a:avLst/>
          </a:prstGeom>
          <a:solidFill>
            <a:srgbClr val="FFC000"/>
          </a:soli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400" i="1" dirty="0">
                <a:solidFill>
                  <a:schemeClr val="bg1">
                    <a:lumMod val="50000"/>
                  </a:schemeClr>
                </a:solidFill>
              </a:rPr>
              <a:t>How much spherical aberration does the average human cornea possess?</a:t>
            </a:r>
          </a:p>
          <a:p>
            <a:pPr>
              <a:defRPr/>
            </a:pPr>
            <a:r>
              <a:rPr lang="en-US" altLang="en-US" sz="1400" dirty="0">
                <a:solidFill>
                  <a:schemeClr val="bg1">
                    <a:lumMod val="50000"/>
                  </a:schemeClr>
                </a:solidFill>
              </a:rPr>
              <a:t>About </a:t>
            </a:r>
            <a:r>
              <a:rPr lang="en-US" altLang="en-US" sz="1400" b="1" dirty="0">
                <a:solidFill>
                  <a:srgbClr val="0000FF"/>
                </a:solidFill>
              </a:rPr>
              <a:t>+0.27 </a:t>
            </a:r>
            <a:r>
              <a:rPr lang="en-US" altLang="en-US" sz="1400" dirty="0">
                <a:solidFill>
                  <a:schemeClr val="bg1">
                    <a:lumMod val="50000"/>
                  </a:schemeClr>
                </a:solidFill>
                <a:latin typeface="Symbol" panose="05050102010706020507" pitchFamily="18" charset="2"/>
              </a:rPr>
              <a:t>m</a:t>
            </a:r>
            <a:r>
              <a:rPr lang="en-US" altLang="en-US" sz="1400" dirty="0">
                <a:solidFill>
                  <a:schemeClr val="bg1">
                    <a:lumMod val="50000"/>
                  </a:schemeClr>
                </a:solidFill>
              </a:rPr>
              <a:t>m</a:t>
            </a:r>
          </a:p>
          <a:p>
            <a:pPr>
              <a:defRPr/>
            </a:pPr>
            <a:endParaRPr lang="en-US" altLang="en-US" sz="1400" dirty="0">
              <a:solidFill>
                <a:schemeClr val="bg1">
                  <a:lumMod val="50000"/>
                </a:schemeClr>
              </a:solidFill>
            </a:endParaRPr>
          </a:p>
          <a:p>
            <a:pPr>
              <a:defRPr/>
            </a:pPr>
            <a:r>
              <a:rPr lang="en-US" altLang="en-US" sz="1400" i="1" dirty="0">
                <a:solidFill>
                  <a:schemeClr val="bg1">
                    <a:lumMod val="50000"/>
                  </a:schemeClr>
                </a:solidFill>
              </a:rPr>
              <a:t>So this means the cornea possesses </a:t>
            </a:r>
            <a:r>
              <a:rPr lang="en-US" altLang="en-US" sz="1400" b="1" i="1" dirty="0">
                <a:solidFill>
                  <a:schemeClr val="bg1">
                    <a:lumMod val="50000"/>
                  </a:schemeClr>
                </a:solidFill>
              </a:rPr>
              <a:t>positive</a:t>
            </a:r>
            <a:r>
              <a:rPr lang="en-US" altLang="en-US" sz="1400" i="1" dirty="0">
                <a:solidFill>
                  <a:schemeClr val="bg1">
                    <a:lumMod val="50000"/>
                  </a:schemeClr>
                </a:solidFill>
              </a:rPr>
              <a:t> spherical aberration. But the cornea’s Q factor is negative. What gives?</a:t>
            </a:r>
          </a:p>
          <a:p>
            <a:pPr>
              <a:defRPr/>
            </a:pPr>
            <a:r>
              <a:rPr lang="en-US" altLang="en-US" sz="1400" dirty="0">
                <a:solidFill>
                  <a:schemeClr val="bg1">
                    <a:lumMod val="50000"/>
                  </a:schemeClr>
                </a:solidFill>
              </a:rPr>
              <a:t>The Q factor measures the </a:t>
            </a:r>
            <a:r>
              <a:rPr lang="en-US" altLang="en-US" sz="1400" i="1" dirty="0">
                <a:solidFill>
                  <a:schemeClr val="bg1">
                    <a:lumMod val="50000"/>
                  </a:schemeClr>
                </a:solidFill>
              </a:rPr>
              <a:t>relative</a:t>
            </a:r>
            <a:r>
              <a:rPr lang="en-US" altLang="en-US" sz="1400" dirty="0">
                <a:solidFill>
                  <a:schemeClr val="bg1">
                    <a:lumMod val="50000"/>
                  </a:schemeClr>
                </a:solidFill>
              </a:rPr>
              <a:t> </a:t>
            </a:r>
            <a:r>
              <a:rPr lang="en-US" altLang="en-US" sz="1400" dirty="0" err="1">
                <a:solidFill>
                  <a:schemeClr val="bg1">
                    <a:lumMod val="50000"/>
                  </a:schemeClr>
                </a:solidFill>
              </a:rPr>
              <a:t>asphericity</a:t>
            </a:r>
            <a:r>
              <a:rPr lang="en-US" altLang="en-US" sz="1400" dirty="0">
                <a:solidFill>
                  <a:schemeClr val="bg1">
                    <a:lumMod val="50000"/>
                  </a:schemeClr>
                </a:solidFill>
              </a:rPr>
              <a:t> of the cornea. A negative Q factor simply means the corneal periphery has less power than the central cornea; it does not mean the cornea as a whole doesn’t have spherical aberration!</a:t>
            </a:r>
          </a:p>
        </p:txBody>
      </p:sp>
      <p:sp>
        <p:nvSpPr>
          <p:cNvPr id="37" name="TextBox 36"/>
          <p:cNvSpPr txBox="1"/>
          <p:nvPr/>
        </p:nvSpPr>
        <p:spPr>
          <a:xfrm>
            <a:off x="381000" y="158750"/>
            <a:ext cx="8348663" cy="1816100"/>
          </a:xfrm>
          <a:prstGeom prst="rect">
            <a:avLst/>
          </a:prstGeom>
          <a:solidFill>
            <a:srgbClr val="FFFF00"/>
          </a:solidFill>
        </p:spPr>
        <p:txBody>
          <a:bodyPr>
            <a:spAutoFit/>
          </a:bodyPr>
          <a:lstStyle/>
          <a:p>
            <a:pPr>
              <a:defRPr/>
            </a:pPr>
            <a:r>
              <a:rPr lang="en-US" sz="1400" i="1" dirty="0">
                <a:solidFill>
                  <a:schemeClr val="bg1">
                    <a:lumMod val="65000"/>
                  </a:schemeClr>
                </a:solidFill>
              </a:rPr>
              <a:t>Recall that the cornea’s Q factor is </a:t>
            </a:r>
            <a:r>
              <a:rPr lang="en-US" sz="1400" b="1" i="1" dirty="0">
                <a:solidFill>
                  <a:srgbClr val="0000FF"/>
                </a:solidFill>
              </a:rPr>
              <a:t>-0.26</a:t>
            </a:r>
            <a:r>
              <a:rPr lang="en-US" sz="1400" i="1" dirty="0">
                <a:solidFill>
                  <a:srgbClr val="0000FF"/>
                </a:solidFill>
              </a:rPr>
              <a:t>. </a:t>
            </a:r>
            <a:r>
              <a:rPr lang="en-US" sz="1400" i="1" dirty="0">
                <a:solidFill>
                  <a:schemeClr val="bg1">
                    <a:lumMod val="65000"/>
                  </a:schemeClr>
                </a:solidFill>
              </a:rPr>
              <a:t>What would it be if the cornea had no spherical aberration?</a:t>
            </a:r>
          </a:p>
          <a:p>
            <a:pPr>
              <a:defRPr/>
            </a:pPr>
            <a:r>
              <a:rPr lang="en-US" sz="1400" dirty="0">
                <a:solidFill>
                  <a:schemeClr val="bg1">
                    <a:lumMod val="65000"/>
                  </a:schemeClr>
                </a:solidFill>
              </a:rPr>
              <a:t>About -0.52</a:t>
            </a:r>
          </a:p>
          <a:p>
            <a:pPr>
              <a:defRPr/>
            </a:pPr>
            <a:endParaRPr lang="en-US" sz="1400" dirty="0">
              <a:solidFill>
                <a:schemeClr val="bg1">
                  <a:lumMod val="65000"/>
                </a:schemeClr>
              </a:solidFill>
            </a:endParaRPr>
          </a:p>
          <a:p>
            <a:pPr>
              <a:defRPr/>
            </a:pPr>
            <a:r>
              <a:rPr lang="en-US" sz="1400" i="1" dirty="0">
                <a:solidFill>
                  <a:schemeClr val="bg1">
                    <a:lumMod val="65000"/>
                  </a:schemeClr>
                </a:solidFill>
              </a:rPr>
              <a:t>Why didn’t we evolve corneas with a Q factor of -0.52?</a:t>
            </a:r>
          </a:p>
          <a:p>
            <a:pPr>
              <a:defRPr/>
            </a:pPr>
            <a:r>
              <a:rPr lang="en-US" sz="1400" dirty="0">
                <a:solidFill>
                  <a:schemeClr val="bg1">
                    <a:lumMod val="65000"/>
                  </a:schemeClr>
                </a:solidFill>
              </a:rPr>
              <a:t>Well, </a:t>
            </a:r>
            <a:r>
              <a:rPr lang="en-US" altLang="en-US" sz="1400" dirty="0">
                <a:solidFill>
                  <a:schemeClr val="bg1">
                    <a:lumMod val="65000"/>
                  </a:schemeClr>
                </a:solidFill>
              </a:rPr>
              <a:t>no</a:t>
            </a:r>
            <a:r>
              <a:rPr lang="en-US" sz="1400" dirty="0">
                <a:solidFill>
                  <a:schemeClr val="bg1">
                    <a:lumMod val="65000"/>
                  </a:schemeClr>
                </a:solidFill>
              </a:rPr>
              <a:t> one can say for sure of course. But what </a:t>
            </a:r>
            <a:r>
              <a:rPr lang="en-US" sz="1400" b="1" dirty="0">
                <a:solidFill>
                  <a:schemeClr val="bg1">
                    <a:lumMod val="65000"/>
                  </a:schemeClr>
                </a:solidFill>
              </a:rPr>
              <a:t>can</a:t>
            </a:r>
            <a:r>
              <a:rPr lang="en-US" sz="1400" dirty="0">
                <a:solidFill>
                  <a:schemeClr val="bg1">
                    <a:lumMod val="65000"/>
                  </a:schemeClr>
                </a:solidFill>
              </a:rPr>
              <a:t> be said with certainty is that a Q factor of -0.52 would require a radically different angle between the cornea and the sclera--an angle that could not be achieved given the biomechanics and size of the normal human globe. Thus, a Q factor of -0.52 would require a very radical ‘re-design’ of the globe--and thus of the orbits, and the cranium, and etc.</a:t>
            </a:r>
          </a:p>
        </p:txBody>
      </p:sp>
      <p:sp>
        <p:nvSpPr>
          <p:cNvPr id="32" name="Oval 31"/>
          <p:cNvSpPr/>
          <p:nvPr/>
        </p:nvSpPr>
        <p:spPr>
          <a:xfrm>
            <a:off x="873125" y="4895850"/>
            <a:ext cx="650875" cy="4953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8" name="Straight Arrow Connector 7"/>
          <p:cNvCxnSpPr/>
          <p:nvPr/>
        </p:nvCxnSpPr>
        <p:spPr>
          <a:xfrm flipH="1">
            <a:off x="1295400" y="581025"/>
            <a:ext cx="2068513" cy="4314825"/>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4785" name="TextBox 9"/>
          <p:cNvSpPr txBox="1">
            <a:spLocks noChangeArrowheads="1"/>
          </p:cNvSpPr>
          <p:nvPr/>
        </p:nvSpPr>
        <p:spPr bwMode="auto">
          <a:xfrm>
            <a:off x="182563" y="2678113"/>
            <a:ext cx="7208837" cy="738664"/>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i="1" dirty="0">
                <a:solidFill>
                  <a:srgbClr val="0000FF"/>
                </a:solidFill>
              </a:rPr>
              <a:t>So, the average cornea has a spherical aberration of +0.27 </a:t>
            </a:r>
            <a:r>
              <a:rPr lang="en-US" altLang="en-US" sz="1400" i="1" dirty="0">
                <a:solidFill>
                  <a:srgbClr val="0000FF"/>
                </a:solidFill>
                <a:latin typeface="Symbol" panose="05050102010706020507" pitchFamily="18" charset="2"/>
              </a:rPr>
              <a:t>m</a:t>
            </a:r>
            <a:r>
              <a:rPr lang="en-US" altLang="en-US" sz="1400" i="1" dirty="0">
                <a:solidFill>
                  <a:srgbClr val="0000FF"/>
                </a:solidFill>
              </a:rPr>
              <a:t>m and a Q factor of -0.26. Surely it’s not a coincidence that these numbers almost perfectly cancel one another out?</a:t>
            </a:r>
          </a:p>
          <a:p>
            <a:r>
              <a:rPr lang="en-US" altLang="en-US" sz="1400" dirty="0">
                <a:solidFill>
                  <a:srgbClr val="0000FF"/>
                </a:solidFill>
              </a:rPr>
              <a:t>I’m afraid that’s exactly what it is--a coincidence</a:t>
            </a:r>
          </a:p>
        </p:txBody>
      </p:sp>
      <p:sp>
        <p:nvSpPr>
          <p:cNvPr id="6" name="Oval 5"/>
          <p:cNvSpPr/>
          <p:nvPr/>
        </p:nvSpPr>
        <p:spPr>
          <a:xfrm>
            <a:off x="3124200" y="79375"/>
            <a:ext cx="652463" cy="4953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7454882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4" name="Content Placeholder 3"/>
          <p:cNvSpPr>
            <a:spLocks noGrp="1"/>
          </p:cNvSpPr>
          <p:nvPr>
            <p:ph idx="1"/>
          </p:nvPr>
        </p:nvSpPr>
        <p:spPr/>
        <p:txBody>
          <a:bodyPr/>
          <a:lstStyle/>
          <a:p>
            <a:r>
              <a:rPr lang="en-US" dirty="0"/>
              <a:t>A mathematical system for describing and systematizing optical aberrations</a:t>
            </a:r>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97</a:t>
            </a:fld>
            <a:endParaRPr lang="en-US" altLang="en-US"/>
          </a:p>
        </p:txBody>
      </p:sp>
      <p:sp>
        <p:nvSpPr>
          <p:cNvPr id="3" name="Arrow: Right 2">
            <a:extLst>
              <a:ext uri="{FF2B5EF4-FFF2-40B4-BE49-F238E27FC236}">
                <a16:creationId xmlns:a16="http://schemas.microsoft.com/office/drawing/2014/main" id="{4784C9C2-B141-8B74-1344-34DFD0F6F369}"/>
              </a:ext>
            </a:extLst>
          </p:cNvPr>
          <p:cNvSpPr/>
          <p:nvPr/>
        </p:nvSpPr>
        <p:spPr>
          <a:xfrm rot="18755142">
            <a:off x="3434578" y="1088232"/>
            <a:ext cx="1289964"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527345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4" name="Content Placeholder 3"/>
          <p:cNvSpPr>
            <a:spLocks noGrp="1"/>
          </p:cNvSpPr>
          <p:nvPr>
            <p:ph idx="1"/>
          </p:nvPr>
        </p:nvSpPr>
        <p:spPr/>
        <p:txBody>
          <a:bodyPr/>
          <a:lstStyle/>
          <a:p>
            <a:r>
              <a:rPr lang="en-US" dirty="0"/>
              <a:t>A mathematical system for describing and systematizing optical aberrations</a:t>
            </a:r>
          </a:p>
          <a:p>
            <a:pPr lvl="1"/>
            <a:r>
              <a:rPr lang="en-US" dirty="0"/>
              <a:t>A series of </a:t>
            </a:r>
            <a:r>
              <a:rPr lang="en-US" dirty="0">
                <a:solidFill>
                  <a:srgbClr val="0000FF"/>
                </a:solidFill>
              </a:rPr>
              <a:t>shapes</a:t>
            </a:r>
            <a:r>
              <a:rPr lang="en-US" dirty="0"/>
              <a:t>; when combined, they can account for the overall contour of a </a:t>
            </a:r>
            <a:r>
              <a:rPr lang="en-US" dirty="0" err="1"/>
              <a:t>wavefront</a:t>
            </a:r>
            <a:endParaRPr lang="en-US" dirty="0"/>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98</a:t>
            </a:fld>
            <a:endParaRPr lang="en-US" altLang="en-US"/>
          </a:p>
        </p:txBody>
      </p:sp>
      <p:sp>
        <p:nvSpPr>
          <p:cNvPr id="3" name="Rectangle 2"/>
          <p:cNvSpPr/>
          <p:nvPr/>
        </p:nvSpPr>
        <p:spPr>
          <a:xfrm>
            <a:off x="2895600" y="2743200"/>
            <a:ext cx="1066800" cy="457200"/>
          </a:xfrm>
          <a:prstGeom prst="rect">
            <a:avLst/>
          </a:prstGeom>
          <a:solidFill>
            <a:srgbClr val="CC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90F19D5F-1627-1BC1-1E90-06EA15F01CF1}"/>
              </a:ext>
            </a:extLst>
          </p:cNvPr>
          <p:cNvSpPr/>
          <p:nvPr/>
        </p:nvSpPr>
        <p:spPr>
          <a:xfrm rot="18755142">
            <a:off x="3434578" y="1088232"/>
            <a:ext cx="1289964"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277108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95600" y="2743200"/>
            <a:ext cx="1066800" cy="457200"/>
          </a:xfrm>
          <a:prstGeom prst="rect">
            <a:avLst/>
          </a:prstGeom>
          <a:solidFill>
            <a:srgbClr val="CC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7" name="Rectangle 32"/>
          <p:cNvSpPr>
            <a:spLocks noChangeArrowheads="1"/>
          </p:cNvSpPr>
          <p:nvPr/>
        </p:nvSpPr>
        <p:spPr bwMode="auto">
          <a:xfrm>
            <a:off x="457200" y="152400"/>
            <a:ext cx="8382000" cy="685800"/>
          </a:xfrm>
          <a:prstGeom prst="rect">
            <a:avLst/>
          </a:prstGeom>
          <a:solidFill>
            <a:schemeClr val="bg1"/>
          </a:solidFill>
          <a:ln>
            <a:noFill/>
          </a:ln>
          <a:effectLst/>
        </p:spPr>
        <p:txBody>
          <a:bodyPr anchor="b"/>
          <a:lstStyle/>
          <a:p>
            <a:r>
              <a:rPr lang="en-US" sz="3900" b="1" dirty="0">
                <a:solidFill>
                  <a:schemeClr val="tx2"/>
                </a:solidFill>
              </a:rPr>
              <a:t>Aberrations: </a:t>
            </a:r>
            <a:r>
              <a:rPr lang="en-US" sz="3900" b="1" i="1" dirty="0">
                <a:solidFill>
                  <a:schemeClr val="tx2"/>
                </a:solidFill>
              </a:rPr>
              <a:t>Zernike Polynomials</a:t>
            </a:r>
          </a:p>
        </p:txBody>
      </p:sp>
      <p:sp>
        <p:nvSpPr>
          <p:cNvPr id="4" name="Content Placeholder 3"/>
          <p:cNvSpPr>
            <a:spLocks noGrp="1"/>
          </p:cNvSpPr>
          <p:nvPr>
            <p:ph idx="1"/>
          </p:nvPr>
        </p:nvSpPr>
        <p:spPr/>
        <p:txBody>
          <a:bodyPr/>
          <a:lstStyle/>
          <a:p>
            <a:r>
              <a:rPr lang="en-US" dirty="0"/>
              <a:t>A mathematical system for describing and systematizing optical aberrations</a:t>
            </a:r>
          </a:p>
          <a:p>
            <a:pPr lvl="1"/>
            <a:r>
              <a:rPr lang="en-US" dirty="0"/>
              <a:t>A series of </a:t>
            </a:r>
            <a:r>
              <a:rPr lang="en-US" dirty="0">
                <a:solidFill>
                  <a:srgbClr val="0000FF"/>
                </a:solidFill>
              </a:rPr>
              <a:t>shapes</a:t>
            </a:r>
            <a:r>
              <a:rPr lang="en-US" dirty="0"/>
              <a:t>; when combined, they can account for the overall contour of a </a:t>
            </a:r>
            <a:r>
              <a:rPr lang="en-US" dirty="0" err="1"/>
              <a:t>wavefront</a:t>
            </a:r>
            <a:endParaRPr lang="en-US" dirty="0"/>
          </a:p>
        </p:txBody>
      </p:sp>
      <p:sp>
        <p:nvSpPr>
          <p:cNvPr id="2" name="Slide Number Placeholder 1"/>
          <p:cNvSpPr>
            <a:spLocks noGrp="1"/>
          </p:cNvSpPr>
          <p:nvPr>
            <p:ph type="sldNum" sz="quarter" idx="12"/>
          </p:nvPr>
        </p:nvSpPr>
        <p:spPr/>
        <p:txBody>
          <a:bodyPr/>
          <a:lstStyle/>
          <a:p>
            <a:pPr>
              <a:defRPr/>
            </a:pPr>
            <a:fld id="{C3D0DB06-924B-45E5-94D1-6781A6646192}" type="slidenum">
              <a:rPr lang="en-US" altLang="en-US" smtClean="0"/>
              <a:pPr>
                <a:defRPr/>
              </a:pPr>
              <a:t>99</a:t>
            </a:fld>
            <a:endParaRPr lang="en-US" altLang="en-US"/>
          </a:p>
        </p:txBody>
      </p:sp>
      <p:sp>
        <p:nvSpPr>
          <p:cNvPr id="7" name="Arrow: Right 6">
            <a:extLst>
              <a:ext uri="{FF2B5EF4-FFF2-40B4-BE49-F238E27FC236}">
                <a16:creationId xmlns:a16="http://schemas.microsoft.com/office/drawing/2014/main" id="{C4851823-D118-4A62-4068-221097D2E2CA}"/>
              </a:ext>
            </a:extLst>
          </p:cNvPr>
          <p:cNvSpPr/>
          <p:nvPr/>
        </p:nvSpPr>
        <p:spPr>
          <a:xfrm rot="18755142">
            <a:off x="3434578" y="1088232"/>
            <a:ext cx="1289964"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3635880"/>
      </p:ext>
    </p:extLst>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4615</TotalTime>
  <Words>16851</Words>
  <Application>Microsoft Office PowerPoint</Application>
  <PresentationFormat>On-screen Show (4:3)</PresentationFormat>
  <Paragraphs>2263</Paragraphs>
  <Slides>136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136</vt:i4>
      </vt:variant>
    </vt:vector>
  </HeadingPairs>
  <TitlesOfParts>
    <vt:vector size="142" baseType="lpstr">
      <vt:lpstr>Arial</vt:lpstr>
      <vt:lpstr>Calibri</vt:lpstr>
      <vt:lpstr>Segoe Script</vt:lpstr>
      <vt:lpstr>Symbol</vt:lpstr>
      <vt:lpstr>Wingdings</vt:lpstr>
      <vt:lpstr>Network</vt:lpstr>
      <vt:lpstr>Aberrations</vt:lpstr>
      <vt:lpstr>Aberrations</vt:lpstr>
      <vt:lpstr>Aberrations</vt:lpstr>
      <vt:lpstr>Aberrations</vt:lpstr>
      <vt:lpstr>Aberrations</vt:lpstr>
      <vt:lpstr>Aberrations</vt:lpstr>
      <vt:lpstr>Aberrations</vt:lpstr>
      <vt:lpstr>Aberrations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Aberrations</vt:lpstr>
      <vt:lpstr>Aberrations</vt:lpstr>
      <vt:lpstr>Aberrations</vt:lpstr>
      <vt:lpstr>Aberrations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LSU Health Sciences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Aberrations,</dc:title>
  <dc:creator>Steven Flynn</dc:creator>
  <cp:lastModifiedBy>Steven Flynn</cp:lastModifiedBy>
  <cp:revision>407</cp:revision>
  <dcterms:created xsi:type="dcterms:W3CDTF">2009-08-20T19:45:46Z</dcterms:created>
  <dcterms:modified xsi:type="dcterms:W3CDTF">2022-06-28T22:31:04Z</dcterms:modified>
</cp:coreProperties>
</file>