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24" r:id="rId5"/>
    <p:sldId id="271" r:id="rId6"/>
    <p:sldId id="273" r:id="rId7"/>
    <p:sldId id="274" r:id="rId8"/>
    <p:sldId id="592" r:id="rId9"/>
    <p:sldId id="275" r:id="rId10"/>
    <p:sldId id="276" r:id="rId11"/>
    <p:sldId id="277" r:id="rId12"/>
    <p:sldId id="278" r:id="rId13"/>
    <p:sldId id="279" r:id="rId14"/>
    <p:sldId id="280" r:id="rId15"/>
    <p:sldId id="281" r:id="rId16"/>
    <p:sldId id="282" r:id="rId17"/>
    <p:sldId id="325" r:id="rId18"/>
    <p:sldId id="323" r:id="rId19"/>
    <p:sldId id="286" r:id="rId20"/>
    <p:sldId id="287" r:id="rId21"/>
    <p:sldId id="397" r:id="rId22"/>
    <p:sldId id="3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70"/>
  </p:normalViewPr>
  <p:slideViewPr>
    <p:cSldViewPr snapToObjects="1">
      <p:cViewPr varScale="1">
        <p:scale>
          <a:sx n="104" d="100"/>
          <a:sy n="104" d="100"/>
        </p:scale>
        <p:origin x="47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74E6-35AF-5B4C-B197-951B3443EB77}"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DF85-3280-3542-9647-8105EC0AC318}" type="slidenum">
              <a:rPr lang="en-US" smtClean="0"/>
              <a:t>‹#›</a:t>
            </a:fld>
            <a:endParaRPr lang="en-US"/>
          </a:p>
        </p:txBody>
      </p:sp>
    </p:spTree>
    <p:extLst>
      <p:ext uri="{BB962C8B-B14F-4D97-AF65-F5344CB8AC3E}">
        <p14:creationId xmlns:p14="http://schemas.microsoft.com/office/powerpoint/2010/main" val="1662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the Code of Ethics was written in the early 80’s</a:t>
            </a:r>
          </a:p>
          <a:p>
            <a:pPr eaLnBrk="1" hangingPunct="1">
              <a:spcBef>
                <a:spcPct val="0"/>
              </a:spcBef>
            </a:pPr>
            <a:r>
              <a:rPr lang="en-US" altLang="en-US" dirty="0"/>
              <a:t>	felt it was essential to be approved by the FTC</a:t>
            </a:r>
          </a:p>
          <a:p>
            <a:pPr eaLnBrk="1" hangingPunct="1">
              <a:spcBef>
                <a:spcPct val="0"/>
              </a:spcBef>
            </a:pPr>
            <a:r>
              <a:rPr lang="en-US" altLang="en-US" dirty="0"/>
              <a:t>	Rule 13 was part of the original Code</a:t>
            </a:r>
          </a:p>
          <a:p>
            <a:pPr eaLnBrk="1" hangingPunct="1">
              <a:spcBef>
                <a:spcPct val="0"/>
              </a:spcBef>
            </a:pPr>
            <a:r>
              <a:rPr lang="en-US" altLang="en-US" dirty="0"/>
              <a:t>		that FTC approved in 1983,</a:t>
            </a:r>
          </a:p>
          <a:p>
            <a:pPr eaLnBrk="1" hangingPunct="1">
              <a:spcBef>
                <a:spcPct val="0"/>
              </a:spcBef>
            </a:pPr>
            <a:r>
              <a:rPr lang="en-US" altLang="en-US" dirty="0"/>
              <a:t>The Code was adopted by the Academy in November 1983</a:t>
            </a:r>
          </a:p>
          <a:p>
            <a:pPr eaLnBrk="1" hangingPunct="1">
              <a:spcBef>
                <a:spcPct val="0"/>
              </a:spcBef>
            </a:pPr>
            <a:r>
              <a:rPr lang="en-US" altLang="en-US" dirty="0"/>
              <a:t>Went into effect January 1984.</a:t>
            </a:r>
          </a:p>
          <a:p>
            <a:pPr eaLnBrk="1" hangingPunct="1">
              <a:spcBef>
                <a:spcPct val="0"/>
              </a:spcBef>
            </a:pPr>
            <a:endParaRPr lang="en-US" altLang="en-US" dirty="0"/>
          </a:p>
          <a:p>
            <a:pPr eaLnBrk="1" hangingPunct="1">
              <a:spcBef>
                <a:spcPct val="0"/>
              </a:spcBef>
            </a:pPr>
            <a:r>
              <a:rPr lang="en-US" altLang="en-US" dirty="0"/>
              <a:t>Rule 13 governs advertising by members of the AAO</a:t>
            </a:r>
          </a:p>
          <a:p>
            <a:pPr eaLnBrk="1" hangingPunct="1">
              <a:spcBef>
                <a:spcPct val="0"/>
              </a:spcBef>
            </a:pPr>
            <a:r>
              <a:rPr lang="en-US" altLang="en-US" dirty="0"/>
              <a:t>	The close parallels to FTC law are obvious</a:t>
            </a:r>
          </a:p>
          <a:p>
            <a:pPr eaLnBrk="1" hangingPunct="1">
              <a:spcBef>
                <a:spcPct val="0"/>
              </a:spcBef>
            </a:pPr>
            <a:r>
              <a:rPr lang="en-US" altLang="en-US" dirty="0"/>
              <a:t>	(read)</a:t>
            </a:r>
          </a:p>
          <a:p>
            <a:pPr eaLnBrk="1" hangingPunct="1">
              <a:spcBef>
                <a:spcPct val="0"/>
              </a:spcBef>
            </a:pPr>
            <a:endParaRPr lang="en-US" altLang="en-US" dirty="0"/>
          </a:p>
        </p:txBody>
      </p:sp>
    </p:spTree>
    <p:extLst>
      <p:ext uri="{BB962C8B-B14F-4D97-AF65-F5344CB8AC3E}">
        <p14:creationId xmlns:p14="http://schemas.microsoft.com/office/powerpoint/2010/main" val="172504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20CCF68-78E4-4988-B052-9911DB4D5A63}"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Includes claims that must be substantiable</a:t>
            </a:r>
            <a:r>
              <a:rPr lang="en-US" altLang="en-US" baseline="0" dirty="0"/>
              <a:t> – </a:t>
            </a:r>
          </a:p>
          <a:p>
            <a:pPr eaLnBrk="1" hangingPunct="1">
              <a:spcBef>
                <a:spcPct val="0"/>
              </a:spcBef>
            </a:pPr>
            <a:r>
              <a:rPr lang="en-US" altLang="en-US" baseline="0" dirty="0"/>
              <a:t> - The number of procedures performed</a:t>
            </a:r>
          </a:p>
          <a:p>
            <a:pPr eaLnBrk="1" hangingPunct="1">
              <a:spcBef>
                <a:spcPct val="0"/>
              </a:spcBef>
            </a:pPr>
            <a:r>
              <a:rPr lang="en-US" altLang="en-US" baseline="0" dirty="0"/>
              <a:t> - The implied claim that patients won’t need glasses or contacts after LASIK</a:t>
            </a:r>
          </a:p>
          <a:p>
            <a:pPr eaLnBrk="1" hangingPunct="1">
              <a:spcBef>
                <a:spcPct val="0"/>
              </a:spcBef>
            </a:pPr>
            <a:endParaRPr lang="en-US" altLang="en-US" baseline="0" dirty="0"/>
          </a:p>
          <a:p>
            <a:pPr eaLnBrk="1" hangingPunct="1">
              <a:spcBef>
                <a:spcPct val="0"/>
              </a:spcBef>
            </a:pPr>
            <a:r>
              <a:rPr lang="en-US" altLang="en-US" baseline="0" dirty="0"/>
              <a:t>The double asterisks next to the money back guarantee refer to tiny type at the bottom of the ad that says: “**Preop best corrected vision must be 20/20 or better.”  Not sure why you’d need LASIK if your preop vision is 20/20 or better… </a:t>
            </a:r>
            <a:endParaRPr lang="en-US" altLang="en-US" dirty="0"/>
          </a:p>
        </p:txBody>
      </p:sp>
    </p:spTree>
    <p:extLst>
      <p:ext uri="{BB962C8B-B14F-4D97-AF65-F5344CB8AC3E}">
        <p14:creationId xmlns:p14="http://schemas.microsoft.com/office/powerpoint/2010/main" val="25266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4539071-0E00-451E-B40F-62B715EE8F02}"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5" name="Rectangle 3"/>
          <p:cNvSpPr>
            <a:spLocks noGrp="1" noChangeArrowheads="1"/>
          </p:cNvSpPr>
          <p:nvPr>
            <p:ph type="body" idx="1"/>
          </p:nvPr>
        </p:nvSpPr>
        <p:spPr/>
        <p:txBody>
          <a:bodyPr/>
          <a:lstStyle/>
          <a:p>
            <a:pPr fontAlgn="auto">
              <a:spcBef>
                <a:spcPts val="0"/>
              </a:spcBef>
              <a:spcAft>
                <a:spcPts val="0"/>
              </a:spcAft>
              <a:defRPr/>
            </a:pPr>
            <a:r>
              <a:rPr lang="en-US" dirty="0">
                <a:effectLst>
                  <a:outerShdw blurRad="38100" dist="38100" dir="2700000" algn="tl">
                    <a:srgbClr val="000000"/>
                  </a:outerShdw>
                </a:effectLst>
              </a:rPr>
              <a:t>Implies 20/20 Vision</a:t>
            </a:r>
          </a:p>
          <a:p>
            <a:pPr fontAlgn="auto">
              <a:spcBef>
                <a:spcPts val="0"/>
              </a:spcBef>
              <a:spcAft>
                <a:spcPts val="0"/>
              </a:spcAft>
              <a:defRPr/>
            </a:pPr>
            <a:endParaRPr lang="en-US" dirty="0">
              <a:effectLst>
                <a:outerShdw blurRad="38100" dist="38100" dir="2700000" algn="tl">
                  <a:srgbClr val="000000"/>
                </a:outerShdw>
              </a:effectLst>
            </a:endParaRPr>
          </a:p>
          <a:p>
            <a:pPr fontAlgn="auto">
              <a:spcBef>
                <a:spcPts val="0"/>
              </a:spcBef>
              <a:spcAft>
                <a:spcPts val="0"/>
              </a:spcAft>
              <a:defRPr/>
            </a:pPr>
            <a:r>
              <a:rPr lang="en-US" dirty="0">
                <a:effectLst>
                  <a:outerShdw blurRad="38100" dist="38100" dir="2700000" algn="tl">
                    <a:srgbClr val="000000"/>
                  </a:outerShdw>
                </a:effectLst>
              </a:rPr>
              <a:t>The ad on the left states that the facility has “the most skilled internationally-trained doctors” which is a claim of</a:t>
            </a:r>
            <a:r>
              <a:rPr lang="en-US" baseline="0" dirty="0">
                <a:effectLst>
                  <a:outerShdw blurRad="38100" dist="38100" dir="2700000" algn="tl">
                    <a:srgbClr val="000000"/>
                  </a:outerShdw>
                </a:effectLst>
              </a:rPr>
              <a:t> superiority that must be substantiable. </a:t>
            </a:r>
            <a:endParaRPr lang="en-US" dirty="0">
              <a:effectLst>
                <a:outerShdw blurRad="38100" dist="38100" dir="2700000" algn="tl">
                  <a:srgbClr val="000000"/>
                </a:outerShdw>
              </a:effectLst>
            </a:endParaRPr>
          </a:p>
          <a:p>
            <a:pPr fontAlgn="auto">
              <a:spcBef>
                <a:spcPts val="0"/>
              </a:spcBef>
              <a:spcAft>
                <a:spcPts val="0"/>
              </a:spcAft>
              <a:defRPr/>
            </a:pPr>
            <a:endParaRPr lang="en-US" dirty="0"/>
          </a:p>
          <a:p>
            <a:pPr fontAlgn="auto">
              <a:spcBef>
                <a:spcPts val="0"/>
              </a:spcBef>
              <a:spcAft>
                <a:spcPts val="0"/>
              </a:spcAft>
              <a:defRPr/>
            </a:pPr>
            <a:r>
              <a:rPr lang="en-US" dirty="0"/>
              <a:t>“Kiss ‘Em Goodbye?” is implied claim</a:t>
            </a:r>
          </a:p>
          <a:p>
            <a:pPr fontAlgn="auto">
              <a:spcBef>
                <a:spcPts val="0"/>
              </a:spcBef>
              <a:spcAft>
                <a:spcPts val="0"/>
              </a:spcAft>
              <a:defRPr/>
            </a:pPr>
            <a:r>
              <a:rPr lang="en-US" dirty="0"/>
              <a:t>The ad on the right would be great without the image of the glasses blowing away and the headline question. </a:t>
            </a:r>
          </a:p>
        </p:txBody>
      </p:sp>
    </p:spTree>
    <p:extLst>
      <p:ext uri="{BB962C8B-B14F-4D97-AF65-F5344CB8AC3E}">
        <p14:creationId xmlns:p14="http://schemas.microsoft.com/office/powerpoint/2010/main" val="14699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C891857-3700-4DA9-A431-492EE4DEF639}"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ad originally included</a:t>
            </a:r>
            <a:r>
              <a:rPr lang="en-US" altLang="en-US" baseline="0" dirty="0"/>
              <a:t> a photo of a box cutter with the “No” symbol” and </a:t>
            </a:r>
            <a:r>
              <a:rPr lang="en-US" altLang="en-US" dirty="0"/>
              <a:t>came out shortly after 9-11.  After we communicated with the practice, they changed it</a:t>
            </a:r>
            <a:r>
              <a:rPr lang="en-US" altLang="en-US" baseline="0" dirty="0"/>
              <a:t> t</a:t>
            </a:r>
            <a:r>
              <a:rPr lang="en-US" altLang="en-US" dirty="0"/>
              <a:t>o the single-edged razor blade – not much better. I</a:t>
            </a:r>
            <a:r>
              <a:rPr lang="en-US" altLang="en-US" baseline="0" dirty="0"/>
              <a:t>t’s still preying upon the anxieties and fears of patients. </a:t>
            </a:r>
            <a:endParaRPr lang="en-US" altLang="en-US" dirty="0"/>
          </a:p>
        </p:txBody>
      </p:sp>
    </p:spTree>
    <p:extLst>
      <p:ext uri="{BB962C8B-B14F-4D97-AF65-F5344CB8AC3E}">
        <p14:creationId xmlns:p14="http://schemas.microsoft.com/office/powerpoint/2010/main" val="192693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problems….)</a:t>
            </a:r>
          </a:p>
        </p:txBody>
      </p:sp>
      <p:sp>
        <p:nvSpPr>
          <p:cNvPr id="4" name="Slide Number Placeholder 3"/>
          <p:cNvSpPr>
            <a:spLocks noGrp="1"/>
          </p:cNvSpPr>
          <p:nvPr>
            <p:ph type="sldNum" sz="quarter" idx="10"/>
          </p:nvPr>
        </p:nvSpPr>
        <p:spPr/>
        <p:txBody>
          <a:bodyPr/>
          <a:lstStyle/>
          <a:p>
            <a:fld id="{26CCDF85-3280-3542-9647-8105EC0AC318}" type="slidenum">
              <a:rPr lang="en-US" smtClean="0"/>
              <a:t>14</a:t>
            </a:fld>
            <a:endParaRPr lang="en-US" dirty="0"/>
          </a:p>
        </p:txBody>
      </p:sp>
    </p:spTree>
    <p:extLst>
      <p:ext uri="{BB962C8B-B14F-4D97-AF65-F5344CB8AC3E}">
        <p14:creationId xmlns:p14="http://schemas.microsoft.com/office/powerpoint/2010/main" val="54101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out problems….)</a:t>
            </a:r>
          </a:p>
          <a:p>
            <a:endParaRPr lang="en-US" dirty="0"/>
          </a:p>
        </p:txBody>
      </p:sp>
      <p:sp>
        <p:nvSpPr>
          <p:cNvPr id="4" name="Slide Number Placeholder 3"/>
          <p:cNvSpPr>
            <a:spLocks noGrp="1"/>
          </p:cNvSpPr>
          <p:nvPr>
            <p:ph type="sldNum" sz="quarter" idx="10"/>
          </p:nvPr>
        </p:nvSpPr>
        <p:spPr/>
        <p:txBody>
          <a:bodyPr/>
          <a:lstStyle/>
          <a:p>
            <a:fld id="{26CCDF85-3280-3542-9647-8105EC0AC318}" type="slidenum">
              <a:rPr lang="en-US" smtClean="0"/>
              <a:t>15</a:t>
            </a:fld>
            <a:endParaRPr lang="en-US" dirty="0"/>
          </a:p>
        </p:txBody>
      </p:sp>
    </p:spTree>
    <p:extLst>
      <p:ext uri="{BB962C8B-B14F-4D97-AF65-F5344CB8AC3E}">
        <p14:creationId xmlns:p14="http://schemas.microsoft.com/office/powerpoint/2010/main" val="297766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52AF4D-748F-4AEE-B42C-0D1D04E1A8FC}"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people are waiting for a refractive</a:t>
            </a:r>
            <a:r>
              <a:rPr lang="en-US" altLang="en-US" baseline="0" dirty="0"/>
              <a:t> surgeon to have a complication. During depositions or at trial they will point to a practitioner’s advertising to boost damages. </a:t>
            </a:r>
          </a:p>
          <a:p>
            <a:pPr eaLnBrk="1" hangingPunct="1">
              <a:spcBef>
                <a:spcPct val="0"/>
              </a:spcBef>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Your advertising can work against you if you make promises, guarantees, even if you include unrealistic images of patients after surgery. </a:t>
            </a: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35051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0399B5A-39A3-4E97-909F-3D1D21F9A030}"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More attorney ads for false claims.</a:t>
            </a:r>
          </a:p>
        </p:txBody>
      </p:sp>
    </p:spTree>
    <p:extLst>
      <p:ext uri="{BB962C8B-B14F-4D97-AF65-F5344CB8AC3E}">
        <p14:creationId xmlns:p14="http://schemas.microsoft.com/office/powerpoint/2010/main" val="4850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fld id="{F5F00E4A-8783-465C-95FA-BE8231E2234E}"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rPr>
              <a:pPr marL="0" marR="0" lvl="0" indent="0" algn="r" defTabSz="91440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Express Claims </a:t>
            </a:r>
            <a:r>
              <a:rPr lang="en-US" altLang="en-US" dirty="0"/>
              <a:t>-advertiser must document that research was conducted, prior to the advertisement, and that the research was performed in an objective manner using generally accepted research methods in the scientific community.</a:t>
            </a:r>
          </a:p>
          <a:p>
            <a:pPr eaLnBrk="1" hangingPunct="1">
              <a:spcBef>
                <a:spcPct val="0"/>
              </a:spcBef>
            </a:pPr>
            <a:endParaRPr lang="en-US" altLang="en-US" dirty="0"/>
          </a:p>
          <a:p>
            <a:pPr eaLnBrk="1" hangingPunct="1">
              <a:spcBef>
                <a:spcPct val="0"/>
              </a:spcBef>
            </a:pPr>
            <a:r>
              <a:rPr lang="en-US" altLang="en-US" dirty="0"/>
              <a:t>Claim:  “95% of LASIK patients achieve 20/40 vision or better.”</a:t>
            </a:r>
          </a:p>
          <a:p>
            <a:pPr eaLnBrk="1" hangingPunct="1">
              <a:spcBef>
                <a:spcPct val="0"/>
              </a:spcBef>
            </a:pPr>
            <a:r>
              <a:rPr lang="en-US" altLang="en-US" dirty="0"/>
              <a:t>If this claim is based on a clinical study, the surgeon making the claim needs to be sure the study is scientifically reliable, that he or she is performing the same surgery using the same protocol as was used in the study, and that the surgeon’s outcomes do not vary significantly from the reported results.</a:t>
            </a:r>
          </a:p>
          <a:p>
            <a:pPr eaLnBrk="1" hangingPunct="1">
              <a:spcBef>
                <a:spcPct val="0"/>
              </a:spcBef>
            </a:pPr>
            <a:endParaRPr lang="en-US" altLang="en-US" dirty="0"/>
          </a:p>
          <a:p>
            <a:pPr eaLnBrk="1" hangingPunct="1">
              <a:spcBef>
                <a:spcPct val="0"/>
              </a:spcBef>
            </a:pPr>
            <a:r>
              <a:rPr lang="en-US" altLang="en-US" b="1" dirty="0"/>
              <a:t>General claim </a:t>
            </a:r>
            <a:r>
              <a:rPr lang="en-US" altLang="en-US" dirty="0"/>
              <a:t>(such as “medically proven”) usually requires at least two well-controlled clinical tests.</a:t>
            </a:r>
          </a:p>
          <a:p>
            <a:pPr eaLnBrk="1" hangingPunct="1">
              <a:spcBef>
                <a:spcPct val="0"/>
              </a:spcBef>
            </a:pPr>
            <a:r>
              <a:rPr lang="en-US" altLang="en-US" dirty="0"/>
              <a:t>(1) the study subjects are suitable for study, assigned to test groups to minimize bias, and are controlled for variables; </a:t>
            </a:r>
          </a:p>
          <a:p>
            <a:pPr eaLnBrk="1" hangingPunct="1">
              <a:spcBef>
                <a:spcPct val="0"/>
              </a:spcBef>
            </a:pPr>
            <a:r>
              <a:rPr lang="en-US" altLang="en-US" dirty="0"/>
              <a:t>(2) if comparative,  the study is documented as a double-blind study; and </a:t>
            </a:r>
          </a:p>
          <a:p>
            <a:pPr eaLnBrk="1" hangingPunct="1">
              <a:spcBef>
                <a:spcPct val="0"/>
              </a:spcBef>
            </a:pPr>
            <a:r>
              <a:rPr lang="en-US" altLang="en-US" dirty="0"/>
              <a:t>(3) a protocol identifies the objectives of the study, explanation of the study methods, and describes the use and comparison of the control to the study drug or procedure.</a:t>
            </a:r>
          </a:p>
          <a:p>
            <a:pPr eaLnBrk="1" hangingPunct="1">
              <a:spcBef>
                <a:spcPct val="0"/>
              </a:spcBef>
            </a:pPr>
            <a:endParaRPr lang="en-US" altLang="en-US" dirty="0"/>
          </a:p>
          <a:p>
            <a:pPr eaLnBrk="1" hangingPunct="1">
              <a:spcBef>
                <a:spcPct val="0"/>
              </a:spcBef>
            </a:pPr>
            <a:r>
              <a:rPr lang="en-US" altLang="en-US" b="1" dirty="0"/>
              <a:t>Implied Claim</a:t>
            </a:r>
            <a:r>
              <a:rPr lang="en-US" altLang="en-US" dirty="0"/>
              <a:t>. The advertiser should:</a:t>
            </a:r>
          </a:p>
          <a:p>
            <a:pPr eaLnBrk="1" hangingPunct="1">
              <a:spcBef>
                <a:spcPct val="0"/>
              </a:spcBef>
            </a:pPr>
            <a:r>
              <a:rPr lang="en-US" altLang="en-US" dirty="0"/>
              <a:t>          1. give a source of the claim</a:t>
            </a:r>
          </a:p>
          <a:p>
            <a:pPr eaLnBrk="1" hangingPunct="1">
              <a:spcBef>
                <a:spcPct val="0"/>
              </a:spcBef>
            </a:pPr>
            <a:r>
              <a:rPr lang="en-US" altLang="en-US" dirty="0"/>
              <a:t>                           or</a:t>
            </a:r>
          </a:p>
          <a:p>
            <a:pPr eaLnBrk="1" hangingPunct="1">
              <a:spcBef>
                <a:spcPct val="0"/>
              </a:spcBef>
            </a:pPr>
            <a:r>
              <a:rPr lang="en-US" altLang="en-US" dirty="0"/>
              <a:t>          2. avoid  such a claim</a:t>
            </a:r>
          </a:p>
          <a:p>
            <a:pPr eaLnBrk="1" hangingPunct="1">
              <a:spcBef>
                <a:spcPct val="0"/>
              </a:spcBef>
            </a:pPr>
            <a:r>
              <a:rPr lang="en-US" altLang="en-US" dirty="0"/>
              <a:t>    		    And</a:t>
            </a:r>
          </a:p>
          <a:p>
            <a:pPr eaLnBrk="1" hangingPunct="1">
              <a:spcBef>
                <a:spcPct val="0"/>
              </a:spcBef>
            </a:pPr>
            <a:r>
              <a:rPr lang="en-US" altLang="en-US" dirty="0"/>
              <a:t>The claim should not exceed the data from the source from which the claim is made.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77928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substantiation requirements are written into the Act. </a:t>
            </a:r>
          </a:p>
        </p:txBody>
      </p:sp>
    </p:spTree>
    <p:extLst>
      <p:ext uri="{BB962C8B-B14F-4D97-AF65-F5344CB8AC3E}">
        <p14:creationId xmlns:p14="http://schemas.microsoft.com/office/powerpoint/2010/main" val="139311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The World’s Briefest History of Puffery </a:t>
            </a:r>
          </a:p>
          <a:p>
            <a:r>
              <a:rPr lang="en-US" dirty="0"/>
              <a:t>The legal origins of the term “puffery” can be traced back to an 1893 English Court of Appeal case involving a manufacturer’s promise </a:t>
            </a:r>
          </a:p>
          <a:p>
            <a:endParaRPr lang="en-US" dirty="0"/>
          </a:p>
          <a:p>
            <a:r>
              <a:rPr lang="en-US" dirty="0"/>
              <a:t>to compensate customers with £100 pounds (in that era, a considerable sum), if they were to contract the flu after properly using the Carbolic Smoke Ball - a rubber ball with a tube that allowed users to inhale carbolic acid vapors purportedly to prevent disease.1 </a:t>
            </a:r>
          </a:p>
          <a:p>
            <a:endParaRPr lang="en-US" dirty="0"/>
          </a:p>
          <a:p>
            <a:r>
              <a:rPr lang="en-US" dirty="0"/>
              <a:t>Eventually, a consumer sued the company after it refused to reimburse the customer who contracted the flu. During trial, the manufacturer defended its marketing claims by arguing such statements were “mere puff” and not meant to be construed literally.2   Although the three judge panel ruled against the manufacturer, the decision endorsed the notion that traditional rules relating to promises might not apply to advertisements that were clearly not meant to be taken seriously. </a:t>
            </a:r>
          </a:p>
          <a:p>
            <a:endParaRPr lang="en-US" dirty="0"/>
          </a:p>
          <a:p>
            <a:r>
              <a:rPr lang="en-US" dirty="0"/>
              <a:t>Thus, the legal defense of puffery was born</a:t>
            </a:r>
          </a:p>
          <a:p>
            <a:endParaRPr lang="en-US" dirty="0"/>
          </a:p>
          <a:p>
            <a:r>
              <a:rPr lang="en-US" dirty="0"/>
              <a:t>IN THE MODERN ERA  - the legal definition of puffery depends slightly on your geographic location. Not all courts employ the same definition of puffery. </a:t>
            </a:r>
          </a:p>
          <a:p>
            <a:endParaRPr lang="en-US" dirty="0"/>
          </a:p>
          <a:p>
            <a:r>
              <a:rPr lang="en-US" dirty="0"/>
              <a:t>The U.S. Court of Appeals for the Third Circuit differs from the The Ninth Circuit, which again differs from the 5</a:t>
            </a:r>
            <a:r>
              <a:rPr lang="en-US" baseline="30000" dirty="0"/>
              <a:t>th</a:t>
            </a:r>
            <a:r>
              <a:rPr lang="en-US" dirty="0"/>
              <a:t> Circuit. </a:t>
            </a:r>
          </a:p>
          <a:p>
            <a:endParaRPr lang="en-US" dirty="0"/>
          </a:p>
          <a:p>
            <a:r>
              <a:rPr lang="en-US" dirty="0"/>
              <a:t>Some memorable examples include Nike’s Air Jordan slogan, “It’s gotta be the shoes!”; Star buck’s slogan, “the best coffee for the best you”; and GEICO’s “[switch ing to GEICO is] so easy a caveman can do it.” The Federal Trade Commission has established its own definition of puffery, limiting the defense to marketing claims “that ordinary consumers do not take seriously.”7</a:t>
            </a:r>
          </a:p>
        </p:txBody>
      </p:sp>
      <p:sp>
        <p:nvSpPr>
          <p:cNvPr id="4" name="Slide Number Placeholder 3"/>
          <p:cNvSpPr>
            <a:spLocks noGrp="1"/>
          </p:cNvSpPr>
          <p:nvPr>
            <p:ph type="sldNum" sz="quarter" idx="5"/>
          </p:nvPr>
        </p:nvSpPr>
        <p:spPr/>
        <p:txBody>
          <a:bodyPr/>
          <a:lstStyle/>
          <a:p>
            <a:fld id="{26CCDF85-3280-3542-9647-8105EC0AC318}" type="slidenum">
              <a:rPr lang="en-US" smtClean="0"/>
              <a:t>5</a:t>
            </a:fld>
            <a:endParaRPr lang="en-US" dirty="0"/>
          </a:p>
        </p:txBody>
      </p:sp>
    </p:spTree>
    <p:extLst>
      <p:ext uri="{BB962C8B-B14F-4D97-AF65-F5344CB8AC3E}">
        <p14:creationId xmlns:p14="http://schemas.microsoft.com/office/powerpoint/2010/main" val="14817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50000"/>
              </a:lnSpc>
              <a:spcBef>
                <a:spcPct val="0"/>
              </a:spcBef>
            </a:pPr>
            <a:r>
              <a:rPr lang="en-US" altLang="en-US" b="1" dirty="0"/>
              <a:t>Safe</a:t>
            </a:r>
          </a:p>
          <a:p>
            <a:pPr lvl="1" eaLnBrk="1" hangingPunct="1">
              <a:lnSpc>
                <a:spcPct val="50000"/>
              </a:lnSpc>
              <a:spcBef>
                <a:spcPct val="0"/>
              </a:spcBef>
            </a:pPr>
            <a:r>
              <a:rPr lang="en-US" altLang="en-US" dirty="0"/>
              <a:t>Completely harmless?</a:t>
            </a:r>
          </a:p>
          <a:p>
            <a:pPr lvl="1" eaLnBrk="1" hangingPunct="1">
              <a:lnSpc>
                <a:spcPct val="50000"/>
              </a:lnSpc>
              <a:spcBef>
                <a:spcPct val="0"/>
              </a:spcBef>
            </a:pPr>
            <a:r>
              <a:rPr lang="en-US" altLang="en-US" dirty="0"/>
              <a:t>Safer than existing technologies?</a:t>
            </a:r>
          </a:p>
          <a:p>
            <a:pPr lvl="1" eaLnBrk="1" hangingPunct="1">
              <a:lnSpc>
                <a:spcPct val="50000"/>
              </a:lnSpc>
              <a:spcBef>
                <a:spcPct val="0"/>
              </a:spcBef>
            </a:pPr>
            <a:r>
              <a:rPr lang="en-US" altLang="en-US" dirty="0"/>
              <a:t>Comparatively safe? </a:t>
            </a:r>
            <a:endParaRPr lang="en-US" altLang="en-US" sz="1800" dirty="0"/>
          </a:p>
          <a:p>
            <a:pPr eaLnBrk="1" hangingPunct="1">
              <a:spcBef>
                <a:spcPct val="0"/>
              </a:spcBef>
            </a:pPr>
            <a:endParaRPr lang="en-US" altLang="en-US" dirty="0"/>
          </a:p>
          <a:p>
            <a:pPr eaLnBrk="1" hangingPunct="1">
              <a:spcBef>
                <a:spcPct val="0"/>
              </a:spcBef>
            </a:pPr>
            <a:r>
              <a:rPr lang="en-US" altLang="en-US" b="1" dirty="0"/>
              <a:t>Free</a:t>
            </a:r>
            <a:r>
              <a:rPr lang="en-US" altLang="en-US" dirty="0"/>
              <a:t> – must define what is free</a:t>
            </a:r>
          </a:p>
          <a:p>
            <a:pPr eaLnBrk="1" hangingPunct="1">
              <a:spcBef>
                <a:spcPct val="0"/>
              </a:spcBef>
            </a:pPr>
            <a:endParaRPr lang="en-US" altLang="en-US" dirty="0"/>
          </a:p>
          <a:p>
            <a:pPr>
              <a:spcBef>
                <a:spcPct val="0"/>
              </a:spcBef>
            </a:pPr>
            <a:r>
              <a:rPr lang="en-US" altLang="en-US" b="1" dirty="0"/>
              <a:t>Guarantee</a:t>
            </a:r>
            <a:r>
              <a:rPr lang="en-US" altLang="en-US" dirty="0"/>
              <a:t> – must define conditions, FTC frowns upon this claim because of how it is interpreted by the patient. </a:t>
            </a:r>
          </a:p>
          <a:p>
            <a:pPr eaLnBrk="1" hangingPunct="1">
              <a:spcBef>
                <a:spcPct val="0"/>
              </a:spcBef>
            </a:pPr>
            <a:endParaRPr lang="en-US" altLang="en-US" dirty="0"/>
          </a:p>
        </p:txBody>
      </p:sp>
    </p:spTree>
    <p:extLst>
      <p:ext uri="{BB962C8B-B14F-4D97-AF65-F5344CB8AC3E}">
        <p14:creationId xmlns:p14="http://schemas.microsoft.com/office/powerpoint/2010/main" val="421471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D2FED07-2321-4779-8768-8D62B3DA5F55}"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We’re not exactly sure what the first ad is about. The motorcycle is a Harley, so maybe that’s the reference to “kiss a pig”.</a:t>
            </a:r>
            <a:r>
              <a:rPr lang="en-US" altLang="en-US" baseline="0" dirty="0"/>
              <a:t> It promotes “free” surgery.</a:t>
            </a:r>
          </a:p>
          <a:p>
            <a:pPr eaLnBrk="1" hangingPunct="1">
              <a:spcBef>
                <a:spcPct val="0"/>
              </a:spcBef>
            </a:pPr>
            <a:endParaRPr lang="en-US" altLang="en-US" baseline="0" dirty="0"/>
          </a:p>
          <a:p>
            <a:pPr eaLnBrk="1" hangingPunct="1">
              <a:spcBef>
                <a:spcPct val="0"/>
              </a:spcBef>
            </a:pPr>
            <a:r>
              <a:rPr lang="en-US" altLang="en-US" baseline="0" dirty="0"/>
              <a:t>The second ad also touts “free” surgery by entering a raffle. </a:t>
            </a:r>
          </a:p>
          <a:p>
            <a:pPr eaLnBrk="1" hangingPunct="1">
              <a:spcBef>
                <a:spcPct val="0"/>
              </a:spcBef>
            </a:pPr>
            <a:endParaRPr lang="en-US" altLang="en-US" baseline="0" dirty="0"/>
          </a:p>
          <a:p>
            <a:pPr eaLnBrk="1" hangingPunct="1">
              <a:spcBef>
                <a:spcPct val="0"/>
              </a:spcBef>
            </a:pPr>
            <a:r>
              <a:rPr lang="en-US" altLang="en-US" baseline="0" dirty="0"/>
              <a:t>No surgery is ever completely free. The ad could be deemed an “enticement” and may be problematic in the event of an unplanned outcome. </a:t>
            </a:r>
            <a:endParaRPr lang="en-US" altLang="en-US" dirty="0"/>
          </a:p>
        </p:txBody>
      </p:sp>
    </p:spTree>
    <p:extLst>
      <p:ext uri="{BB962C8B-B14F-4D97-AF65-F5344CB8AC3E}">
        <p14:creationId xmlns:p14="http://schemas.microsoft.com/office/powerpoint/2010/main" val="326488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AA2EE0C-3481-4198-B0A8-2B9252D9E77C}"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Slightly over-stating the potential outcome and benefits…</a:t>
            </a:r>
          </a:p>
        </p:txBody>
      </p:sp>
    </p:spTree>
    <p:extLst>
      <p:ext uri="{BB962C8B-B14F-4D97-AF65-F5344CB8AC3E}">
        <p14:creationId xmlns:p14="http://schemas.microsoft.com/office/powerpoint/2010/main" val="312391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BE3AF3D-64E7-43D3-BD04-DA1F24A99C96}"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“10X SAFER” is an express claim that needs specific, scientifically verified substantiation to back it up. </a:t>
            </a:r>
          </a:p>
          <a:p>
            <a:pPr eaLnBrk="1" hangingPunct="1">
              <a:spcBef>
                <a:spcPct val="0"/>
              </a:spcBef>
            </a:pPr>
            <a:r>
              <a:rPr lang="en-US" altLang="en-US" dirty="0"/>
              <a:t>“Live Surgery” is always a risky venture from several</a:t>
            </a:r>
            <a:r>
              <a:rPr lang="en-US" altLang="en-US" baseline="0" dirty="0"/>
              <a:t> standpoints: informed consent, unplanned intraoperative event, potential poor outcome, etc. </a:t>
            </a:r>
            <a:endParaRPr lang="en-US" altLang="en-US" dirty="0"/>
          </a:p>
        </p:txBody>
      </p:sp>
    </p:spTree>
    <p:extLst>
      <p:ext uri="{BB962C8B-B14F-4D97-AF65-F5344CB8AC3E}">
        <p14:creationId xmlns:p14="http://schemas.microsoft.com/office/powerpoint/2010/main" val="124885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82C61A4-5C2F-4966-BBE2-C4BEE597AD23}"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More fun?</a:t>
            </a:r>
          </a:p>
        </p:txBody>
      </p:sp>
    </p:spTree>
    <p:extLst>
      <p:ext uri="{BB962C8B-B14F-4D97-AF65-F5344CB8AC3E}">
        <p14:creationId xmlns:p14="http://schemas.microsoft.com/office/powerpoint/2010/main" val="1978532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spcBef>
                <a:spcPts val="0"/>
              </a:spcBef>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501" y="457200"/>
            <a:ext cx="2578188" cy="79779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0200" y="782550"/>
            <a:ext cx="2286000" cy="185288"/>
          </a:xfrm>
          <a:prstGeom prst="rect">
            <a:avLst/>
          </a:prstGeom>
        </p:spPr>
      </p:pic>
    </p:spTree>
    <p:extLst>
      <p:ext uri="{BB962C8B-B14F-4D97-AF65-F5344CB8AC3E}">
        <p14:creationId xmlns:p14="http://schemas.microsoft.com/office/powerpoint/2010/main" val="1345617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
        <p:nvSpPr>
          <p:cNvPr id="7"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8" name="Text Placeholder 2"/>
          <p:cNvSpPr>
            <a:spLocks noGrp="1"/>
          </p:cNvSpPr>
          <p:nvPr>
            <p:ph type="body" idx="1" hasCustomPrompt="1"/>
          </p:nvPr>
        </p:nvSpPr>
        <p:spPr>
          <a:xfrm>
            <a:off x="609600" y="3810000"/>
            <a:ext cx="9906000" cy="1828800"/>
          </a:xfrm>
        </p:spPr>
        <p:txBody>
          <a:bodyPr>
            <a:noAutofit/>
          </a:bodyPr>
          <a:lstStyle>
            <a:lvl1pPr marL="0" indent="0">
              <a:spcBef>
                <a:spcPts val="0"/>
              </a:spcBef>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a:p>
            <a:pPr lvl="0"/>
            <a:endParaRPr lang="en-US" dirty="0"/>
          </a:p>
        </p:txBody>
      </p:sp>
      <p:sp>
        <p:nvSpPr>
          <p:cNvPr id="9" name="Oval 8"/>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0" name="Oval 9"/>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4" name="Rectangle 3"/>
          <p:cNvSpPr/>
          <p:nvPr userDrawn="1"/>
        </p:nvSpPr>
        <p:spPr>
          <a:xfrm>
            <a:off x="9753600" y="0"/>
            <a:ext cx="2438393" cy="1257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Tree>
    <p:extLst>
      <p:ext uri="{BB962C8B-B14F-4D97-AF65-F5344CB8AC3E}">
        <p14:creationId xmlns:p14="http://schemas.microsoft.com/office/powerpoint/2010/main" val="408715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marL="688975" indent="-344488">
              <a:buFont typeface="Courier New" panose="02070309020205020404" pitchFamily="49" charset="0"/>
              <a:buChar char="o"/>
              <a:defRPr>
                <a:solidFill>
                  <a:schemeClr val="tx2"/>
                </a:solidFill>
              </a:defRPr>
            </a:lvl2pPr>
            <a:lvl3pPr marL="1027113" indent="-344488">
              <a:buFont typeface="Wingdings" panose="05000000000000000000" pitchFamily="2" charset="2"/>
              <a:buChar char="§"/>
              <a:defRPr>
                <a:solidFill>
                  <a:schemeClr val="tx2"/>
                </a:solidFill>
              </a:defRPr>
            </a:lvl3pPr>
            <a:lvl4pPr marL="1377950" indent="-350838">
              <a:buFont typeface="Wingdings" panose="05000000000000000000" pitchFamily="2" charset="2"/>
              <a:buChar char="ú"/>
              <a:defRPr>
                <a:solidFill>
                  <a:schemeClr val="tx2"/>
                </a:solidFill>
              </a:defRPr>
            </a:lvl4pPr>
            <a:lvl5pPr marL="1716088" indent="-344488">
              <a:buFont typeface="Arial" panose="020B0604020202020204" pitchFamily="34" charset="0"/>
              <a:buChar char="-"/>
              <a:defRPr>
                <a:solidFill>
                  <a:schemeClr val="tx2"/>
                </a:solidFill>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Tree>
    <p:extLst>
      <p:ext uri="{BB962C8B-B14F-4D97-AF65-F5344CB8AC3E}">
        <p14:creationId xmlns:p14="http://schemas.microsoft.com/office/powerpoint/2010/main" val="3478928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8138">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745442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2882350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3207916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752600"/>
            <a:ext cx="8910805" cy="2757347"/>
          </a:xfrm>
          <a:prstGeom prst="rect">
            <a:avLst/>
          </a:prstGeom>
        </p:spPr>
      </p:pic>
    </p:spTree>
    <p:extLst>
      <p:ext uri="{BB962C8B-B14F-4D97-AF65-F5344CB8AC3E}">
        <p14:creationId xmlns:p14="http://schemas.microsoft.com/office/powerpoint/2010/main" val="5154065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a:p>
        </p:txBody>
      </p:sp>
      <p:grpSp>
        <p:nvGrpSpPr>
          <p:cNvPr id="7" name="Group 6"/>
          <p:cNvGrpSpPr/>
          <p:nvPr/>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368" y="5984010"/>
            <a:ext cx="2578188" cy="797790"/>
          </a:xfrm>
          <a:prstGeom prst="rect">
            <a:avLst/>
          </a:prstGeom>
        </p:spPr>
      </p:pic>
      <p:cxnSp>
        <p:nvCxnSpPr>
          <p:cNvPr id="18" name="Straight Connector 17"/>
          <p:cNvCxnSpPr/>
          <p:nvPr/>
        </p:nvCxnSpPr>
        <p:spPr>
          <a:xfrm>
            <a:off x="609600" y="6397083"/>
            <a:ext cx="0" cy="0"/>
          </a:xfrm>
          <a:prstGeom prst="line">
            <a:avLst/>
          </a:prstGeom>
          <a:ln w="9525" cmpd="sng"/>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5440" y="6309360"/>
            <a:ext cx="2286000" cy="185288"/>
          </a:xfrm>
          <a:prstGeom prst="rect">
            <a:avLst/>
          </a:prstGeom>
        </p:spPr>
      </p:pic>
    </p:spTree>
    <p:extLst>
      <p:ext uri="{BB962C8B-B14F-4D97-AF65-F5344CB8AC3E}">
        <p14:creationId xmlns:p14="http://schemas.microsoft.com/office/powerpoint/2010/main" val="19045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5" r:id="rId6"/>
    <p:sldLayoutId id="2147483657" r:id="rId7"/>
  </p:sldLayoutIdLst>
  <p:transition>
    <p:fade/>
  </p:transition>
  <p:hf sldNum="0"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688975" indent="-344488" algn="l" defTabSz="914400" rtl="0" eaLnBrk="1" latinLnBrk="0" hangingPunct="1">
        <a:lnSpc>
          <a:spcPct val="100000"/>
        </a:lnSpc>
        <a:spcBef>
          <a:spcPts val="600"/>
        </a:spcBef>
        <a:buClr>
          <a:schemeClr val="bg2"/>
        </a:buClr>
        <a:buFont typeface="Courier New" panose="02070309020205020404" pitchFamily="49" charset="0"/>
        <a:buChar char="o"/>
        <a:tabLst/>
        <a:defRPr sz="2000" kern="1200">
          <a:solidFill>
            <a:schemeClr val="tx2"/>
          </a:solidFill>
          <a:latin typeface="+mn-lt"/>
          <a:ea typeface="+mn-ea"/>
          <a:cs typeface="+mn-cs"/>
        </a:defRPr>
      </a:lvl2pPr>
      <a:lvl3pPr marL="1027113" indent="-344488" algn="l" defTabSz="914400" rtl="0" eaLnBrk="1" latinLnBrk="0" hangingPunct="1">
        <a:lnSpc>
          <a:spcPct val="100000"/>
        </a:lnSpc>
        <a:spcBef>
          <a:spcPts val="600"/>
        </a:spcBef>
        <a:buClr>
          <a:schemeClr val="bg2"/>
        </a:buClr>
        <a:buFont typeface="Wingdings" panose="05000000000000000000" pitchFamily="2" charset="2"/>
        <a:buChar char="§"/>
        <a:tabLst/>
        <a:defRPr sz="1800" kern="1200">
          <a:solidFill>
            <a:schemeClr val="tx2"/>
          </a:solidFill>
          <a:latin typeface="+mn-lt"/>
          <a:ea typeface="+mn-ea"/>
          <a:cs typeface="+mn-cs"/>
        </a:defRPr>
      </a:lvl3pPr>
      <a:lvl4pPr marL="1377950" indent="-344488" algn="l" defTabSz="914400" rtl="0" eaLnBrk="1" latinLnBrk="0" hangingPunct="1">
        <a:lnSpc>
          <a:spcPct val="100000"/>
        </a:lnSpc>
        <a:spcBef>
          <a:spcPts val="600"/>
        </a:spcBef>
        <a:buClr>
          <a:schemeClr val="bg2"/>
        </a:buClr>
        <a:buFont typeface="Wingdings" panose="05000000000000000000" pitchFamily="2" charset="2"/>
        <a:buChar char="ú"/>
        <a:tabLst/>
        <a:defRPr sz="1600" kern="1200">
          <a:solidFill>
            <a:schemeClr val="tx2"/>
          </a:solidFill>
          <a:latin typeface="+mn-lt"/>
          <a:ea typeface="+mn-ea"/>
          <a:cs typeface="+mn-cs"/>
        </a:defRPr>
      </a:lvl4pPr>
      <a:lvl5pPr marL="1716088" indent="-344488" algn="l" defTabSz="914400" rtl="0" eaLnBrk="1" latinLnBrk="0" hangingPunct="1">
        <a:lnSpc>
          <a:spcPct val="100000"/>
        </a:lnSpc>
        <a:spcBef>
          <a:spcPts val="600"/>
        </a:spcBef>
        <a:buClr>
          <a:schemeClr val="bg2"/>
        </a:buClr>
        <a:buFont typeface="Arial" panose="020B0604020202020204" pitchFamily="34" charset="0"/>
        <a:buChar char="-"/>
        <a:tabLst/>
        <a:defRPr sz="1400" kern="1200">
          <a:solidFill>
            <a:schemeClr val="tx2"/>
          </a:solidFill>
          <a:latin typeface="+mn-lt"/>
          <a:ea typeface="+mn-ea"/>
          <a:cs typeface="+mn-cs"/>
        </a:defRPr>
      </a:lvl5pPr>
      <a:lvl6pPr marL="2054225"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2405063" indent="-346075" algn="l" defTabSz="914400" rtl="0" eaLnBrk="1" latinLnBrk="0" hangingPunct="1">
        <a:lnSpc>
          <a:spcPct val="90000"/>
        </a:lnSpc>
        <a:spcBef>
          <a:spcPts val="500"/>
        </a:spcBef>
        <a:buFont typeface="Courier New" panose="02070309020205020404" pitchFamily="49" charset="0"/>
        <a:buChar char="o"/>
        <a:defRPr sz="1000" kern="1200">
          <a:solidFill>
            <a:schemeClr val="tx2"/>
          </a:solidFill>
          <a:latin typeface="+mn-lt"/>
          <a:ea typeface="+mn-ea"/>
          <a:cs typeface="+mn-cs"/>
        </a:defRPr>
      </a:lvl7pPr>
      <a:lvl8pPr marL="2743200" indent="-339725" algn="l" defTabSz="914400" rtl="0" eaLnBrk="1" latinLnBrk="0" hangingPunct="1">
        <a:lnSpc>
          <a:spcPct val="90000"/>
        </a:lnSpc>
        <a:spcBef>
          <a:spcPts val="500"/>
        </a:spcBef>
        <a:buFont typeface="Wingdings" panose="05000000000000000000" pitchFamily="2" charset="2"/>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8B40D-CF21-4996-8FA2-05FC38D55C86}"/>
              </a:ext>
            </a:extLst>
          </p:cNvPr>
          <p:cNvSpPr>
            <a:spLocks noGrp="1"/>
          </p:cNvSpPr>
          <p:nvPr>
            <p:ph type="title"/>
          </p:nvPr>
        </p:nvSpPr>
        <p:spPr/>
        <p:txBody>
          <a:bodyPr/>
          <a:lstStyle/>
          <a:p>
            <a:r>
              <a:rPr lang="en-US" altLang="en-US" dirty="0"/>
              <a:t>Case Studies in </a:t>
            </a:r>
            <a:br>
              <a:rPr lang="en-US" altLang="en-US" dirty="0"/>
            </a:br>
            <a:r>
              <a:rPr lang="en-US" altLang="en-US" dirty="0"/>
              <a:t>Professional Advertising</a:t>
            </a:r>
            <a:endParaRPr lang="en-US" dirty="0"/>
          </a:p>
        </p:txBody>
      </p:sp>
      <p:sp>
        <p:nvSpPr>
          <p:cNvPr id="5" name="Text Placeholder 4">
            <a:extLst>
              <a:ext uri="{FF2B5EF4-FFF2-40B4-BE49-F238E27FC236}">
                <a16:creationId xmlns:a16="http://schemas.microsoft.com/office/drawing/2014/main" id="{3839F5A0-D049-4807-BF6B-6D312D7275E2}"/>
              </a:ext>
            </a:extLst>
          </p:cNvPr>
          <p:cNvSpPr>
            <a:spLocks noGrp="1"/>
          </p:cNvSpPr>
          <p:nvPr>
            <p:ph type="body" idx="1"/>
          </p:nvPr>
        </p:nvSpPr>
        <p:spPr/>
        <p:txBody>
          <a:bodyPr/>
          <a:lstStyle/>
          <a:p>
            <a:pPr algn="ctr"/>
            <a:r>
              <a:rPr lang="en-US" altLang="en-US" sz="3600" dirty="0"/>
              <a:t>Sample Advertisements with </a:t>
            </a:r>
            <a:br>
              <a:rPr lang="en-US" altLang="en-US" sz="3600" dirty="0"/>
            </a:br>
            <a:r>
              <a:rPr lang="en-US" altLang="en-US" sz="3600" dirty="0"/>
              <a:t>Problem Areas Identified</a:t>
            </a:r>
            <a:endParaRPr lang="en-US" sz="3600" dirty="0"/>
          </a:p>
        </p:txBody>
      </p:sp>
    </p:spTree>
    <p:extLst>
      <p:ext uri="{BB962C8B-B14F-4D97-AF65-F5344CB8AC3E}">
        <p14:creationId xmlns:p14="http://schemas.microsoft.com/office/powerpoint/2010/main" val="4964686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3"/>
          <p:cNvSpPr>
            <a:spLocks noGrp="1" noChangeArrowheads="1"/>
          </p:cNvSpPr>
          <p:nvPr>
            <p:ph sz="half" idx="2"/>
          </p:nvPr>
        </p:nvSpPr>
        <p:spPr/>
        <p:txBody>
          <a:bodyPr/>
          <a:lstStyle/>
          <a:p>
            <a:r>
              <a:rPr lang="en-US" altLang="en-US" dirty="0"/>
              <a:t>                  </a:t>
            </a:r>
          </a:p>
        </p:txBody>
      </p:sp>
      <p:pic>
        <p:nvPicPr>
          <p:cNvPr id="93189" name="Picture 2" descr="http://eyerepublic.com/ilasik-manila/images/stories/lasik3-surgery-mr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
            <a:ext cx="7215067" cy="55927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28600" y="1828800"/>
            <a:ext cx="2145978" cy="640135"/>
          </a:xfrm>
          <a:prstGeom prst="rect">
            <a:avLst/>
          </a:prstGeom>
        </p:spPr>
      </p:pic>
    </p:spTree>
    <p:extLst>
      <p:ext uri="{BB962C8B-B14F-4D97-AF65-F5344CB8AC3E}">
        <p14:creationId xmlns:p14="http://schemas.microsoft.com/office/powerpoint/2010/main" val="3934243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14420" y="990600"/>
            <a:ext cx="7672230" cy="5100807"/>
          </a:xfrm>
          <a:prstGeom prst="rect">
            <a:avLst/>
          </a:prstGeom>
        </p:spPr>
      </p:pic>
      <p:sp>
        <p:nvSpPr>
          <p:cNvPr id="6" name="Rectangle 5"/>
          <p:cNvSpPr/>
          <p:nvPr/>
        </p:nvSpPr>
        <p:spPr>
          <a:xfrm>
            <a:off x="68229" y="3444413"/>
            <a:ext cx="2101857" cy="461665"/>
          </a:xfrm>
          <a:prstGeom prst="rect">
            <a:avLst/>
          </a:prstGeom>
        </p:spPr>
        <p:txBody>
          <a:bodyPr wrap="none">
            <a:spAutoFit/>
          </a:bodyPr>
          <a:lstStyle/>
          <a:p>
            <a:pPr lvl="0">
              <a:spcBef>
                <a:spcPts val="1800"/>
              </a:spcBef>
              <a:buClr>
                <a:srgbClr val="351F65"/>
              </a:buClr>
            </a:pPr>
            <a:r>
              <a:rPr lang="en-US" sz="2400" dirty="0">
                <a:solidFill>
                  <a:srgbClr val="53565A"/>
                </a:solidFill>
              </a:rPr>
              <a:t>Express claim</a:t>
            </a:r>
          </a:p>
        </p:txBody>
      </p:sp>
      <p:sp>
        <p:nvSpPr>
          <p:cNvPr id="7" name="Rectangle 6"/>
          <p:cNvSpPr/>
          <p:nvPr/>
        </p:nvSpPr>
        <p:spPr>
          <a:xfrm>
            <a:off x="10093324" y="1580381"/>
            <a:ext cx="1640193" cy="461665"/>
          </a:xfrm>
          <a:prstGeom prst="rect">
            <a:avLst/>
          </a:prstGeom>
        </p:spPr>
        <p:txBody>
          <a:bodyPr wrap="none">
            <a:spAutoFit/>
          </a:bodyPr>
          <a:lstStyle/>
          <a:p>
            <a:pPr lvl="0">
              <a:spcBef>
                <a:spcPts val="1800"/>
              </a:spcBef>
              <a:buClr>
                <a:srgbClr val="351F65"/>
              </a:buClr>
            </a:pPr>
            <a:r>
              <a:rPr lang="en-US" sz="2400" dirty="0">
                <a:solidFill>
                  <a:srgbClr val="53565A"/>
                </a:solidFill>
              </a:rPr>
              <a:t>Guarantee</a:t>
            </a:r>
          </a:p>
        </p:txBody>
      </p:sp>
      <p:pic>
        <p:nvPicPr>
          <p:cNvPr id="8" name="Picture 7"/>
          <p:cNvPicPr>
            <a:picLocks noChangeAspect="1"/>
          </p:cNvPicPr>
          <p:nvPr/>
        </p:nvPicPr>
        <p:blipFill>
          <a:blip r:embed="rId4"/>
          <a:stretch>
            <a:fillRect/>
          </a:stretch>
        </p:blipFill>
        <p:spPr>
          <a:xfrm flipH="1" flipV="1">
            <a:off x="5486400" y="2158007"/>
            <a:ext cx="5638800" cy="1146627"/>
          </a:xfrm>
          <a:prstGeom prst="rect">
            <a:avLst/>
          </a:prstGeom>
        </p:spPr>
      </p:pic>
      <p:pic>
        <p:nvPicPr>
          <p:cNvPr id="9" name="Picture 8"/>
          <p:cNvPicPr>
            <a:picLocks noChangeAspect="1"/>
          </p:cNvPicPr>
          <p:nvPr/>
        </p:nvPicPr>
        <p:blipFill>
          <a:blip r:embed="rId5"/>
          <a:stretch>
            <a:fillRect/>
          </a:stretch>
        </p:blipFill>
        <p:spPr>
          <a:xfrm>
            <a:off x="719245" y="3090041"/>
            <a:ext cx="1813279" cy="354372"/>
          </a:xfrm>
          <a:prstGeom prst="rect">
            <a:avLst/>
          </a:prstGeom>
        </p:spPr>
      </p:pic>
    </p:spTree>
    <p:extLst>
      <p:ext uri="{BB962C8B-B14F-4D97-AF65-F5344CB8AC3E}">
        <p14:creationId xmlns:p14="http://schemas.microsoft.com/office/powerpoint/2010/main" val="114331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216482" y="706581"/>
            <a:ext cx="3809524" cy="5361905"/>
          </a:xfrm>
          <a:prstGeom prst="rect">
            <a:avLst/>
          </a:prstGeom>
        </p:spPr>
      </p:pic>
      <p:pic>
        <p:nvPicPr>
          <p:cNvPr id="10" name="Picture 9"/>
          <p:cNvPicPr>
            <a:picLocks noChangeAspect="1"/>
          </p:cNvPicPr>
          <p:nvPr/>
        </p:nvPicPr>
        <p:blipFill>
          <a:blip r:embed="rId4"/>
          <a:stretch>
            <a:fillRect/>
          </a:stretch>
        </p:blipFill>
        <p:spPr>
          <a:xfrm>
            <a:off x="6187785" y="702425"/>
            <a:ext cx="3784287" cy="5317376"/>
          </a:xfrm>
          <a:prstGeom prst="rect">
            <a:avLst/>
          </a:prstGeom>
        </p:spPr>
      </p:pic>
      <p:sp>
        <p:nvSpPr>
          <p:cNvPr id="5" name="Rectangle 4"/>
          <p:cNvSpPr/>
          <p:nvPr/>
        </p:nvSpPr>
        <p:spPr>
          <a:xfrm>
            <a:off x="4826001" y="5384801"/>
            <a:ext cx="1038225" cy="568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12" name="Line 8"/>
          <p:cNvSpPr>
            <a:spLocks noChangeShapeType="1"/>
          </p:cNvSpPr>
          <p:nvPr/>
        </p:nvSpPr>
        <p:spPr bwMode="auto">
          <a:xfrm flipH="1" flipV="1">
            <a:off x="9719644" y="4267200"/>
            <a:ext cx="1479928" cy="29448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3" name="Line 8"/>
          <p:cNvSpPr>
            <a:spLocks noChangeShapeType="1"/>
          </p:cNvSpPr>
          <p:nvPr/>
        </p:nvSpPr>
        <p:spPr bwMode="auto">
          <a:xfrm flipV="1">
            <a:off x="1458168" y="2527635"/>
            <a:ext cx="2313779" cy="377916"/>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3" name="Rectangle 2"/>
          <p:cNvSpPr/>
          <p:nvPr/>
        </p:nvSpPr>
        <p:spPr>
          <a:xfrm>
            <a:off x="103672" y="2845904"/>
            <a:ext cx="1983235" cy="461665"/>
          </a:xfrm>
          <a:prstGeom prst="rect">
            <a:avLst/>
          </a:prstGeom>
        </p:spPr>
        <p:txBody>
          <a:bodyPr wrap="none">
            <a:spAutoFit/>
          </a:bodyPr>
          <a:lstStyle/>
          <a:p>
            <a:pPr lvl="0">
              <a:spcBef>
                <a:spcPts val="1800"/>
              </a:spcBef>
              <a:buClr>
                <a:srgbClr val="351F65"/>
              </a:buClr>
            </a:pPr>
            <a:r>
              <a:rPr lang="en-US" sz="2400" dirty="0">
                <a:solidFill>
                  <a:srgbClr val="53565A"/>
                </a:solidFill>
              </a:rPr>
              <a:t>Implied claim</a:t>
            </a:r>
          </a:p>
        </p:txBody>
      </p:sp>
      <p:sp>
        <p:nvSpPr>
          <p:cNvPr id="4" name="Rectangle 3"/>
          <p:cNvSpPr/>
          <p:nvPr/>
        </p:nvSpPr>
        <p:spPr>
          <a:xfrm>
            <a:off x="10025512" y="4536430"/>
            <a:ext cx="1983235" cy="461665"/>
          </a:xfrm>
          <a:prstGeom prst="rect">
            <a:avLst/>
          </a:prstGeom>
        </p:spPr>
        <p:txBody>
          <a:bodyPr wrap="none">
            <a:spAutoFit/>
          </a:bodyPr>
          <a:lstStyle/>
          <a:p>
            <a:pPr lvl="0">
              <a:spcBef>
                <a:spcPts val="1800"/>
              </a:spcBef>
              <a:buClr>
                <a:srgbClr val="351F65"/>
              </a:buClr>
            </a:pPr>
            <a:r>
              <a:rPr lang="en-US" sz="2400" dirty="0">
                <a:solidFill>
                  <a:srgbClr val="53565A"/>
                </a:solidFill>
              </a:rPr>
              <a:t>Implied claim</a:t>
            </a:r>
          </a:p>
        </p:txBody>
      </p:sp>
    </p:spTree>
    <p:extLst>
      <p:ext uri="{BB962C8B-B14F-4D97-AF65-F5344CB8AC3E}">
        <p14:creationId xmlns:p14="http://schemas.microsoft.com/office/powerpoint/2010/main" val="678079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70301" y="2120900"/>
            <a:ext cx="2424113" cy="97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8" name="Rectangle 7"/>
          <p:cNvSpPr/>
          <p:nvPr/>
        </p:nvSpPr>
        <p:spPr>
          <a:xfrm>
            <a:off x="6373814" y="1519239"/>
            <a:ext cx="3557587" cy="479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9" name="Rectangle 8"/>
          <p:cNvSpPr/>
          <p:nvPr/>
        </p:nvSpPr>
        <p:spPr>
          <a:xfrm>
            <a:off x="8026400" y="5313363"/>
            <a:ext cx="1131888" cy="595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10" name="Rectangle 9"/>
          <p:cNvSpPr/>
          <p:nvPr/>
        </p:nvSpPr>
        <p:spPr>
          <a:xfrm rot="20822011">
            <a:off x="6305267" y="5386950"/>
            <a:ext cx="1740498" cy="731709"/>
          </a:xfrm>
          <a:prstGeom prst="rect">
            <a:avLst/>
          </a:prstGeom>
          <a:solidFill>
            <a:schemeClr val="bg1"/>
          </a:solidFill>
          <a:ln>
            <a:noFill/>
          </a:ln>
          <a:effectLst/>
          <a:scene3d>
            <a:camera prst="orthographicFront">
              <a:rot lat="0" lon="0" rev="105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11" name="Rectangle 10"/>
          <p:cNvSpPr/>
          <p:nvPr/>
        </p:nvSpPr>
        <p:spPr>
          <a:xfrm>
            <a:off x="8274050" y="5692776"/>
            <a:ext cx="1131888" cy="595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sp>
        <p:nvSpPr>
          <p:cNvPr id="12" name="Rectangle 11"/>
          <p:cNvSpPr/>
          <p:nvPr/>
        </p:nvSpPr>
        <p:spPr>
          <a:xfrm>
            <a:off x="8178800" y="2524126"/>
            <a:ext cx="1550988" cy="163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ysClr val="windowText" lastClr="000000"/>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l="2344" t="19252" r="40599" b="34004"/>
          <a:stretch>
            <a:fillRect/>
          </a:stretch>
        </p:blipFill>
        <p:spPr bwMode="auto">
          <a:xfrm>
            <a:off x="4305852" y="984719"/>
            <a:ext cx="663575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Rectangle 6"/>
          <p:cNvSpPr>
            <a:spLocks noChangeArrowheads="1"/>
          </p:cNvSpPr>
          <p:nvPr/>
        </p:nvSpPr>
        <p:spPr bwMode="auto">
          <a:xfrm>
            <a:off x="6895066" y="3631569"/>
            <a:ext cx="4046536" cy="79533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 name="Content Placeholder 3"/>
          <p:cNvSpPr>
            <a:spLocks noGrp="1"/>
          </p:cNvSpPr>
          <p:nvPr>
            <p:ph sz="half" idx="1"/>
          </p:nvPr>
        </p:nvSpPr>
        <p:spPr>
          <a:xfrm>
            <a:off x="632239" y="1638004"/>
            <a:ext cx="5029200" cy="4114800"/>
          </a:xfrm>
        </p:spPr>
        <p:txBody>
          <a:bodyPr/>
          <a:lstStyle/>
          <a:p>
            <a:r>
              <a:rPr lang="en-US" dirty="0"/>
              <a:t>Appeals to patients’ </a:t>
            </a:r>
            <a:br>
              <a:rPr lang="en-US" dirty="0"/>
            </a:br>
            <a:r>
              <a:rPr lang="en-US" dirty="0"/>
              <a:t>anxieties</a:t>
            </a:r>
          </a:p>
        </p:txBody>
      </p:sp>
      <p:sp>
        <p:nvSpPr>
          <p:cNvPr id="19" name="Line 8"/>
          <p:cNvSpPr>
            <a:spLocks noChangeShapeType="1"/>
          </p:cNvSpPr>
          <p:nvPr/>
        </p:nvSpPr>
        <p:spPr bwMode="auto">
          <a:xfrm flipV="1">
            <a:off x="1400700" y="3434798"/>
            <a:ext cx="3142164" cy="52121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0" name="Line 8"/>
          <p:cNvSpPr>
            <a:spLocks noChangeShapeType="1"/>
          </p:cNvSpPr>
          <p:nvPr/>
        </p:nvSpPr>
        <p:spPr bwMode="auto">
          <a:xfrm flipV="1">
            <a:off x="2057400" y="4609294"/>
            <a:ext cx="4655518" cy="869169"/>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Tree>
    <p:extLst>
      <p:ext uri="{BB962C8B-B14F-4D97-AF65-F5344CB8AC3E}">
        <p14:creationId xmlns:p14="http://schemas.microsoft.com/office/powerpoint/2010/main" val="2145373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5849576" y="1447800"/>
            <a:ext cx="4924441" cy="4681759"/>
          </a:xfrm>
          <a:prstGeom prst="rect">
            <a:avLst/>
          </a:prstGeom>
        </p:spPr>
      </p:pic>
      <p:sp>
        <p:nvSpPr>
          <p:cNvPr id="14" name="Content Placeholder 13"/>
          <p:cNvSpPr>
            <a:spLocks noGrp="1"/>
          </p:cNvSpPr>
          <p:nvPr>
            <p:ph sz="half" idx="2"/>
          </p:nvPr>
        </p:nvSpPr>
        <p:spPr>
          <a:xfrm>
            <a:off x="563217" y="1388376"/>
            <a:ext cx="5486400" cy="4495800"/>
          </a:xfrm>
        </p:spPr>
        <p:txBody>
          <a:bodyPr/>
          <a:lstStyle/>
          <a:p>
            <a:r>
              <a:rPr lang="en-US" dirty="0"/>
              <a:t>Appeals to patients’ anxieties </a:t>
            </a:r>
          </a:p>
        </p:txBody>
      </p:sp>
      <p:sp>
        <p:nvSpPr>
          <p:cNvPr id="5" name="Slide Number Placeholder 4"/>
          <p:cNvSpPr>
            <a:spLocks noGrp="1"/>
          </p:cNvSpPr>
          <p:nvPr>
            <p:ph type="sldNum" sz="quarter" idx="12"/>
          </p:nvPr>
        </p:nvSpPr>
        <p:spPr/>
        <p:txBody>
          <a:bodyPr/>
          <a:lstStyle/>
          <a:p>
            <a:fld id="{12A9E14D-4218-D743-BB5B-B907FBBABC66}" type="slidenum">
              <a:rPr lang="en-US" smtClean="0"/>
              <a:t>14</a:t>
            </a:fld>
            <a:endParaRPr lang="en-US" dirty="0"/>
          </a:p>
        </p:txBody>
      </p:sp>
      <p:sp>
        <p:nvSpPr>
          <p:cNvPr id="10" name="Line 15"/>
          <p:cNvSpPr>
            <a:spLocks noChangeShapeType="1"/>
          </p:cNvSpPr>
          <p:nvPr/>
        </p:nvSpPr>
        <p:spPr bwMode="auto">
          <a:xfrm>
            <a:off x="2590799" y="3448582"/>
            <a:ext cx="3140765"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1" name="Line 15"/>
          <p:cNvSpPr>
            <a:spLocks noChangeShapeType="1"/>
          </p:cNvSpPr>
          <p:nvPr/>
        </p:nvSpPr>
        <p:spPr bwMode="auto">
          <a:xfrm flipV="1">
            <a:off x="2590800" y="2057397"/>
            <a:ext cx="31242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Tree>
    <p:extLst>
      <p:ext uri="{BB962C8B-B14F-4D97-AF65-F5344CB8AC3E}">
        <p14:creationId xmlns:p14="http://schemas.microsoft.com/office/powerpoint/2010/main" val="3055991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6096000" y="609600"/>
            <a:ext cx="2845380" cy="5435257"/>
          </a:xfrm>
          <a:prstGeom prst="rect">
            <a:avLst/>
          </a:prstGeom>
        </p:spPr>
      </p:pic>
      <p:sp>
        <p:nvSpPr>
          <p:cNvPr id="5" name="Slide Number Placeholder 4"/>
          <p:cNvSpPr>
            <a:spLocks noGrp="1"/>
          </p:cNvSpPr>
          <p:nvPr>
            <p:ph type="sldNum" sz="quarter" idx="12"/>
          </p:nvPr>
        </p:nvSpPr>
        <p:spPr/>
        <p:txBody>
          <a:bodyPr/>
          <a:lstStyle/>
          <a:p>
            <a:fld id="{12A9E14D-4218-D743-BB5B-B907FBBABC66}" type="slidenum">
              <a:rPr lang="en-US" smtClean="0"/>
              <a:t>15</a:t>
            </a:fld>
            <a:endParaRPr lang="en-US" dirty="0"/>
          </a:p>
        </p:txBody>
      </p:sp>
      <p:sp>
        <p:nvSpPr>
          <p:cNvPr id="7" name="Line 4"/>
          <p:cNvSpPr>
            <a:spLocks noGrp="1" noChangeShapeType="1"/>
          </p:cNvSpPr>
          <p:nvPr>
            <p:ph sz="half" idx="1"/>
          </p:nvPr>
        </p:nvSpPr>
        <p:spPr bwMode="auto">
          <a:xfrm>
            <a:off x="2209800" y="1828800"/>
            <a:ext cx="3581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Implied claim</a:t>
            </a:r>
          </a:p>
        </p:txBody>
      </p:sp>
      <p:sp>
        <p:nvSpPr>
          <p:cNvPr id="8" name="Line 4"/>
          <p:cNvSpPr txBox="1">
            <a:spLocks noChangeShapeType="1"/>
          </p:cNvSpPr>
          <p:nvPr/>
        </p:nvSpPr>
        <p:spPr bwMode="auto">
          <a:xfrm>
            <a:off x="2286000" y="4724400"/>
            <a:ext cx="36576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Autofit/>
          </a:bodyPr>
          <a:lst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Potential bait and switch</a:t>
            </a:r>
          </a:p>
        </p:txBody>
      </p:sp>
    </p:spTree>
    <p:extLst>
      <p:ext uri="{BB962C8B-B14F-4D97-AF65-F5344CB8AC3E}">
        <p14:creationId xmlns:p14="http://schemas.microsoft.com/office/powerpoint/2010/main" val="3496061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C:\Documents and Settings\aldave\Documents\AAO and ASCRS Committees\AAO\Ethics Panel\Lectures\Images\LASIK adverti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13063"/>
            <a:ext cx="6781800" cy="542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2590800" y="2514600"/>
            <a:ext cx="2286000" cy="138300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03365" y="1295400"/>
            <a:ext cx="3501506" cy="1815882"/>
          </a:xfrm>
          <a:prstGeom prst="rect">
            <a:avLst/>
          </a:prstGeom>
        </p:spPr>
        <p:txBody>
          <a:bodyPr wrap="square">
            <a:spAutoFit/>
          </a:bodyPr>
          <a:lstStyle/>
          <a:p>
            <a:r>
              <a:rPr lang="en-US" sz="2800" dirty="0">
                <a:solidFill>
                  <a:schemeClr val="tx1">
                    <a:lumMod val="65000"/>
                    <a:lumOff val="35000"/>
                  </a:schemeClr>
                </a:solidFill>
              </a:rPr>
              <a:t>Potentially deceptive advertising may equal more damages </a:t>
            </a:r>
          </a:p>
        </p:txBody>
      </p:sp>
    </p:spTree>
    <p:extLst>
      <p:ext uri="{BB962C8B-B14F-4D97-AF65-F5344CB8AC3E}">
        <p14:creationId xmlns:p14="http://schemas.microsoft.com/office/powerpoint/2010/main" val="37508946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aldave\Documents\AAO and ASCRS Committees\AAO\Ethics Panel\Lectures\Images\LASIK advertis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689845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4051" y="1407800"/>
            <a:ext cx="6096000" cy="3785652"/>
          </a:xfrm>
          <a:prstGeom prst="rect">
            <a:avLst/>
          </a:prstGeom>
        </p:spPr>
        <p:txBody>
          <a:bodyPr>
            <a:spAutoFit/>
          </a:bodyPr>
          <a:lstStyle/>
          <a:p>
            <a:r>
              <a:rPr lang="en-US" sz="2000" dirty="0">
                <a:solidFill>
                  <a:schemeClr val="tx1">
                    <a:lumMod val="65000"/>
                    <a:lumOff val="35000"/>
                  </a:schemeClr>
                </a:solidFill>
              </a:rPr>
              <a:t>False claims may be shown </a:t>
            </a:r>
          </a:p>
          <a:p>
            <a:r>
              <a:rPr lang="en-US" sz="2000" dirty="0">
                <a:solidFill>
                  <a:schemeClr val="tx1">
                    <a:lumMod val="65000"/>
                    <a:lumOff val="35000"/>
                  </a:schemeClr>
                </a:solidFill>
              </a:rPr>
              <a:t>to have lured a patient into a</a:t>
            </a:r>
          </a:p>
          <a:p>
            <a:r>
              <a:rPr lang="en-US" sz="2000" dirty="0">
                <a:solidFill>
                  <a:schemeClr val="tx1">
                    <a:lumMod val="65000"/>
                    <a:lumOff val="35000"/>
                  </a:schemeClr>
                </a:solidFill>
              </a:rPr>
              <a:t>practice and into agreeing </a:t>
            </a:r>
            <a:br>
              <a:rPr lang="en-US" sz="2000" dirty="0">
                <a:solidFill>
                  <a:schemeClr val="tx1">
                    <a:lumMod val="65000"/>
                    <a:lumOff val="35000"/>
                  </a:schemeClr>
                </a:solidFill>
              </a:rPr>
            </a:br>
            <a:r>
              <a:rPr lang="en-US" sz="2000" dirty="0">
                <a:solidFill>
                  <a:schemeClr val="tx1">
                    <a:lumMod val="65000"/>
                    <a:lumOff val="35000"/>
                  </a:schemeClr>
                </a:solidFill>
              </a:rPr>
              <a:t>with the recommendation for </a:t>
            </a:r>
            <a:br>
              <a:rPr lang="en-US" sz="2000" dirty="0">
                <a:solidFill>
                  <a:schemeClr val="tx1">
                    <a:lumMod val="65000"/>
                    <a:lumOff val="35000"/>
                  </a:schemeClr>
                </a:solidFill>
              </a:rPr>
            </a:br>
            <a:r>
              <a:rPr lang="en-US" sz="2000" dirty="0">
                <a:solidFill>
                  <a:schemeClr val="tx1">
                    <a:lumMod val="65000"/>
                    <a:lumOff val="35000"/>
                  </a:schemeClr>
                </a:solidFill>
              </a:rPr>
              <a:t>to surgery.</a:t>
            </a:r>
          </a:p>
          <a:p>
            <a:endParaRPr lang="en-US" sz="2000" dirty="0">
              <a:solidFill>
                <a:schemeClr val="tx1">
                  <a:lumMod val="65000"/>
                  <a:lumOff val="35000"/>
                </a:schemeClr>
              </a:solidFill>
            </a:endParaRPr>
          </a:p>
          <a:p>
            <a:r>
              <a:rPr lang="en-US" sz="2000" i="1" dirty="0">
                <a:solidFill>
                  <a:schemeClr val="tx1">
                    <a:lumMod val="65000"/>
                    <a:lumOff val="35000"/>
                  </a:schemeClr>
                </a:solidFill>
              </a:rPr>
              <a:t>“…in order to win damages for </a:t>
            </a:r>
            <a:br>
              <a:rPr lang="en-US" sz="2000" i="1" dirty="0">
                <a:solidFill>
                  <a:schemeClr val="tx1">
                    <a:lumMod val="65000"/>
                    <a:lumOff val="35000"/>
                  </a:schemeClr>
                </a:solidFill>
              </a:rPr>
            </a:br>
            <a:r>
              <a:rPr lang="en-US" sz="2000" i="1" dirty="0">
                <a:solidFill>
                  <a:schemeClr val="tx1">
                    <a:lumMod val="65000"/>
                    <a:lumOff val="35000"/>
                  </a:schemeClr>
                </a:solidFill>
              </a:rPr>
              <a:t>misleading advertising, we (have) </a:t>
            </a:r>
            <a:br>
              <a:rPr lang="en-US" sz="2000" i="1" dirty="0">
                <a:solidFill>
                  <a:schemeClr val="tx1">
                    <a:lumMod val="65000"/>
                    <a:lumOff val="35000"/>
                  </a:schemeClr>
                </a:solidFill>
              </a:rPr>
            </a:br>
            <a:r>
              <a:rPr lang="en-US" sz="2000" i="1" dirty="0">
                <a:solidFill>
                  <a:schemeClr val="tx1">
                    <a:lumMod val="65000"/>
                    <a:lumOff val="35000"/>
                  </a:schemeClr>
                </a:solidFill>
              </a:rPr>
              <a:t>to prove…that the doctor did </a:t>
            </a:r>
            <a:br>
              <a:rPr lang="en-US" sz="2000" i="1" dirty="0">
                <a:solidFill>
                  <a:schemeClr val="tx1">
                    <a:lumMod val="65000"/>
                    <a:lumOff val="35000"/>
                  </a:schemeClr>
                </a:solidFill>
              </a:rPr>
            </a:br>
            <a:r>
              <a:rPr lang="en-US" sz="2000" i="1" dirty="0">
                <a:solidFill>
                  <a:schemeClr val="tx1">
                    <a:lumMod val="65000"/>
                    <a:lumOff val="35000"/>
                  </a:schemeClr>
                </a:solidFill>
              </a:rPr>
              <a:t>nothing to refute the deceptive </a:t>
            </a:r>
            <a:br>
              <a:rPr lang="en-US" sz="2000" i="1" dirty="0">
                <a:solidFill>
                  <a:schemeClr val="tx1">
                    <a:lumMod val="65000"/>
                    <a:lumOff val="35000"/>
                  </a:schemeClr>
                </a:solidFill>
              </a:rPr>
            </a:br>
            <a:r>
              <a:rPr lang="en-US" sz="2000" i="1" dirty="0">
                <a:solidFill>
                  <a:schemeClr val="tx1">
                    <a:lumMod val="65000"/>
                    <a:lumOff val="35000"/>
                  </a:schemeClr>
                </a:solidFill>
              </a:rPr>
              <a:t>advertising and it led to your </a:t>
            </a:r>
          </a:p>
          <a:p>
            <a:r>
              <a:rPr lang="en-US" sz="2000" i="1" dirty="0">
                <a:solidFill>
                  <a:schemeClr val="tx1">
                    <a:lumMod val="65000"/>
                    <a:lumOff val="35000"/>
                  </a:schemeClr>
                </a:solidFill>
              </a:rPr>
              <a:t>injury…” </a:t>
            </a:r>
          </a:p>
        </p:txBody>
      </p:sp>
      <p:pic>
        <p:nvPicPr>
          <p:cNvPr id="3" name="Picture 2"/>
          <p:cNvPicPr>
            <a:picLocks noChangeAspect="1"/>
          </p:cNvPicPr>
          <p:nvPr/>
        </p:nvPicPr>
        <p:blipFill>
          <a:blip r:embed="rId4"/>
          <a:stretch>
            <a:fillRect/>
          </a:stretch>
        </p:blipFill>
        <p:spPr>
          <a:xfrm rot="2202427" flipV="1">
            <a:off x="3007432" y="2387016"/>
            <a:ext cx="2333345" cy="1403256"/>
          </a:xfrm>
          <a:prstGeom prst="rect">
            <a:avLst/>
          </a:prstGeom>
          <a:ln w="38100">
            <a:noFill/>
          </a:ln>
        </p:spPr>
      </p:pic>
    </p:spTree>
    <p:extLst>
      <p:ext uri="{BB962C8B-B14F-4D97-AF65-F5344CB8AC3E}">
        <p14:creationId xmlns:p14="http://schemas.microsoft.com/office/powerpoint/2010/main" val="3559994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746AD-3237-402D-9CF7-1976152B88AB}"/>
              </a:ext>
            </a:extLst>
          </p:cNvPr>
          <p:cNvSpPr>
            <a:spLocks noGrp="1"/>
          </p:cNvSpPr>
          <p:nvPr>
            <p:ph type="title"/>
          </p:nvPr>
        </p:nvSpPr>
        <p:spPr/>
        <p:txBody>
          <a:bodyPr/>
          <a:lstStyle/>
          <a:p>
            <a:r>
              <a:rPr lang="en-US" dirty="0"/>
              <a:t>What Do You Think? </a:t>
            </a:r>
          </a:p>
        </p:txBody>
      </p:sp>
      <p:sp>
        <p:nvSpPr>
          <p:cNvPr id="5" name="Content Placeholder 4">
            <a:extLst>
              <a:ext uri="{FF2B5EF4-FFF2-40B4-BE49-F238E27FC236}">
                <a16:creationId xmlns:a16="http://schemas.microsoft.com/office/drawing/2014/main" id="{84DC1842-5AE1-4FA0-82A2-1D5D9258D28D}"/>
              </a:ext>
            </a:extLst>
          </p:cNvPr>
          <p:cNvSpPr>
            <a:spLocks noGrp="1"/>
          </p:cNvSpPr>
          <p:nvPr>
            <p:ph idx="1"/>
          </p:nvPr>
        </p:nvSpPr>
        <p:spPr/>
        <p:txBody>
          <a:bodyPr/>
          <a:lstStyle/>
          <a:p>
            <a:r>
              <a:rPr lang="en-US" dirty="0"/>
              <a:t>What advertising is misleading and what is informative? </a:t>
            </a:r>
          </a:p>
          <a:p>
            <a:r>
              <a:rPr lang="en-US" dirty="0"/>
              <a:t>What claims of superiority are truly substantiable? </a:t>
            </a:r>
          </a:p>
          <a:p>
            <a:r>
              <a:rPr lang="en-US" dirty="0"/>
              <a:t>Can balanced advertising demonstrate both risks and benefits of surgical procedures? </a:t>
            </a:r>
          </a:p>
          <a:p>
            <a:r>
              <a:rPr lang="en-US" dirty="0"/>
              <a:t>How does imagery lead to potential deception? </a:t>
            </a:r>
          </a:p>
          <a:p>
            <a:r>
              <a:rPr lang="en-US" dirty="0"/>
              <a:t>Why do medical practices engage in clearly misleading advertising? </a:t>
            </a:r>
          </a:p>
          <a:p>
            <a:endParaRPr lang="en-US" dirty="0"/>
          </a:p>
          <a:p>
            <a:endParaRPr lang="en-US" dirty="0"/>
          </a:p>
        </p:txBody>
      </p:sp>
    </p:spTree>
    <p:extLst>
      <p:ext uri="{BB962C8B-B14F-4D97-AF65-F5344CB8AC3E}">
        <p14:creationId xmlns:p14="http://schemas.microsoft.com/office/powerpoint/2010/main" val="4140855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573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cs typeface="Book Antiqua" panose="02040602050305030304" pitchFamily="18" charset="0"/>
              </a:rPr>
              <a:t>Code of Ethics Rule 13</a:t>
            </a:r>
            <a:br>
              <a:rPr lang="en-US" altLang="en-US" dirty="0">
                <a:cs typeface="Book Antiqua" panose="02040602050305030304" pitchFamily="18" charset="0"/>
              </a:rPr>
            </a:br>
            <a:r>
              <a:rPr lang="en-US" altLang="en-US" dirty="0">
                <a:cs typeface="Book Antiqua" panose="02040602050305030304" pitchFamily="18" charset="0"/>
              </a:rPr>
              <a:t>Communications to the Public</a:t>
            </a:r>
          </a:p>
        </p:txBody>
      </p:sp>
      <p:sp>
        <p:nvSpPr>
          <p:cNvPr id="98307" name="Rectangle 3"/>
          <p:cNvSpPr>
            <a:spLocks noGrp="1" noChangeArrowheads="1"/>
          </p:cNvSpPr>
          <p:nvPr>
            <p:ph type="body" idx="1"/>
          </p:nvPr>
        </p:nvSpPr>
        <p:spPr>
          <a:xfrm>
            <a:off x="609600" y="1524000"/>
            <a:ext cx="10134600" cy="4460117"/>
          </a:xfrm>
        </p:spPr>
        <p:txBody>
          <a:bodyPr/>
          <a:lstStyle/>
          <a:p>
            <a:r>
              <a:rPr lang="en-US" altLang="en-US" dirty="0"/>
              <a:t>No false, deceptive or misleading information</a:t>
            </a:r>
          </a:p>
          <a:p>
            <a:r>
              <a:rPr lang="en-US" altLang="en-US" dirty="0"/>
              <a:t>No deceptive omissions</a:t>
            </a:r>
          </a:p>
          <a:p>
            <a:r>
              <a:rPr lang="en-US" altLang="en-US" dirty="0"/>
              <a:t>No appeals to patients’ anxiety</a:t>
            </a:r>
          </a:p>
          <a:p>
            <a:r>
              <a:rPr lang="en-US" altLang="en-US" dirty="0"/>
              <a:t>Must not create unjustified expectations of results</a:t>
            </a:r>
          </a:p>
          <a:p>
            <a:r>
              <a:rPr lang="en-US" altLang="en-US" dirty="0"/>
              <a:t>Must disclose risks</a:t>
            </a:r>
          </a:p>
          <a:p>
            <a:r>
              <a:rPr lang="en-US" altLang="en-US" dirty="0"/>
              <a:t>Must not misrepresent credentials</a:t>
            </a:r>
          </a:p>
          <a:p>
            <a:r>
              <a:rPr lang="en-US" altLang="en-US" dirty="0"/>
              <a:t>No unsubstantiated claims of superiority</a:t>
            </a:r>
          </a:p>
          <a:p>
            <a:endParaRPr lang="en-US" altLang="en-US" sz="2800" dirty="0"/>
          </a:p>
        </p:txBody>
      </p:sp>
      <p:pic>
        <p:nvPicPr>
          <p:cNvPr id="2" name="Picture 1"/>
          <p:cNvPicPr>
            <a:picLocks noChangeAspect="1"/>
          </p:cNvPicPr>
          <p:nvPr/>
        </p:nvPicPr>
        <p:blipFill>
          <a:blip r:embed="rId3"/>
          <a:stretch>
            <a:fillRect/>
          </a:stretch>
        </p:blipFill>
        <p:spPr>
          <a:xfrm>
            <a:off x="8305800" y="667944"/>
            <a:ext cx="2767824" cy="5580456"/>
          </a:xfrm>
          <a:prstGeom prst="rect">
            <a:avLst/>
          </a:prstGeom>
        </p:spPr>
      </p:pic>
      <p:sp>
        <p:nvSpPr>
          <p:cNvPr id="3" name="Rectangle 2"/>
          <p:cNvSpPr/>
          <p:nvPr/>
        </p:nvSpPr>
        <p:spPr>
          <a:xfrm>
            <a:off x="8431696" y="4731407"/>
            <a:ext cx="2514600" cy="221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85000"/>
                  </a:schemeClr>
                </a:solidFill>
              </a:ln>
              <a:solidFill>
                <a:schemeClr val="bg1">
                  <a:lumMod val="75000"/>
                </a:schemeClr>
              </a:solidFill>
            </a:endParaRPr>
          </a:p>
        </p:txBody>
      </p:sp>
    </p:spTree>
    <p:extLst>
      <p:ext uri="{BB962C8B-B14F-4D97-AF65-F5344CB8AC3E}">
        <p14:creationId xmlns:p14="http://schemas.microsoft.com/office/powerpoint/2010/main" val="2317913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wipe(left)">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wipe(left)">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wipe(left)">
                                      <p:cBhvr>
                                        <p:cTn id="32" dur="500"/>
                                        <p:tgtEl>
                                          <p:spTgt spid="983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8307">
                                            <p:txEl>
                                              <p:pRg st="6" end="6"/>
                                            </p:txEl>
                                          </p:spTgt>
                                        </p:tgtEl>
                                        <p:attrNameLst>
                                          <p:attrName>style.visibility</p:attrName>
                                        </p:attrNameLst>
                                      </p:cBhvr>
                                      <p:to>
                                        <p:strVal val="visible"/>
                                      </p:to>
                                    </p:set>
                                    <p:animEffect transition="in" filter="wipe(left)">
                                      <p:cBhvr>
                                        <p:cTn id="37"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br>
              <a:rPr lang="en-US" altLang="en-US" dirty="0">
                <a:latin typeface="Book Antiqua" panose="02040602050305030304" pitchFamily="18" charset="0"/>
                <a:cs typeface="Book Antiqua" panose="02040602050305030304" pitchFamily="18" charset="0"/>
              </a:rPr>
            </a:br>
            <a:r>
              <a:rPr lang="en-US" altLang="en-US" dirty="0">
                <a:cs typeface="Book Antiqua" panose="02040602050305030304" pitchFamily="18" charset="0"/>
              </a:rPr>
              <a:t>Advertising: Types of Claims</a:t>
            </a:r>
          </a:p>
        </p:txBody>
      </p:sp>
      <p:sp>
        <p:nvSpPr>
          <p:cNvPr id="87043" name="Rectangle 3"/>
          <p:cNvSpPr>
            <a:spLocks noGrp="1" noChangeArrowheads="1"/>
          </p:cNvSpPr>
          <p:nvPr>
            <p:ph idx="1"/>
          </p:nvPr>
        </p:nvSpPr>
        <p:spPr/>
        <p:txBody>
          <a:bodyPr/>
          <a:lstStyle/>
          <a:p>
            <a:pPr eaLnBrk="1" hangingPunct="1"/>
            <a:r>
              <a:rPr lang="en-US" altLang="en-US" sz="2800" u="sng" dirty="0">
                <a:cs typeface="Times New Roman" panose="02020603050405020304" pitchFamily="18" charset="0"/>
              </a:rPr>
              <a:t>Express claims</a:t>
            </a:r>
            <a:r>
              <a:rPr lang="en-US" altLang="en-US" sz="2800" dirty="0">
                <a:cs typeface="Times New Roman" panose="02020603050405020304" pitchFamily="18" charset="0"/>
              </a:rPr>
              <a:t> - specifically states support</a:t>
            </a:r>
          </a:p>
          <a:p>
            <a:pPr lvl="1" eaLnBrk="1" hangingPunct="1"/>
            <a:r>
              <a:rPr lang="en-US" altLang="en-US" sz="2400" dirty="0">
                <a:cs typeface="Times New Roman" panose="02020603050405020304" pitchFamily="18" charset="0"/>
              </a:rPr>
              <a:t>“Studies show” </a:t>
            </a:r>
          </a:p>
          <a:p>
            <a:pPr lvl="1" eaLnBrk="1" hangingPunct="1"/>
            <a:r>
              <a:rPr lang="en-US" altLang="en-US" sz="2400" dirty="0">
                <a:cs typeface="Times New Roman" panose="02020603050405020304" pitchFamily="18" charset="0"/>
              </a:rPr>
              <a:t>“Clinical research proves” </a:t>
            </a:r>
          </a:p>
          <a:p>
            <a:pPr eaLnBrk="1" hangingPunct="1"/>
            <a:r>
              <a:rPr lang="en-US" altLang="en-US" sz="2800" u="sng" dirty="0">
                <a:cs typeface="Times New Roman" panose="02020603050405020304" pitchFamily="18" charset="0"/>
              </a:rPr>
              <a:t>General claims</a:t>
            </a:r>
            <a:r>
              <a:rPr lang="en-US" altLang="en-US" sz="2800" dirty="0">
                <a:cs typeface="Times New Roman" panose="02020603050405020304" pitchFamily="18" charset="0"/>
              </a:rPr>
              <a:t> – non-specific global claims</a:t>
            </a:r>
          </a:p>
          <a:p>
            <a:pPr lvl="1" eaLnBrk="1" hangingPunct="1"/>
            <a:r>
              <a:rPr lang="en-US" altLang="en-US" sz="2400" dirty="0">
                <a:cs typeface="Times New Roman" panose="02020603050405020304" pitchFamily="18" charset="0"/>
              </a:rPr>
              <a:t>“medically proven”</a:t>
            </a:r>
          </a:p>
          <a:p>
            <a:pPr eaLnBrk="1" hangingPunct="1"/>
            <a:r>
              <a:rPr lang="en-US" altLang="en-US" sz="2800" u="sng" dirty="0">
                <a:cs typeface="Times New Roman" panose="02020603050405020304" pitchFamily="18" charset="0"/>
              </a:rPr>
              <a:t>Implied Claims</a:t>
            </a:r>
            <a:r>
              <a:rPr lang="en-US" altLang="en-US" sz="2800" dirty="0">
                <a:cs typeface="Times New Roman" panose="02020603050405020304" pitchFamily="18" charset="0"/>
              </a:rPr>
              <a:t> - suggests something is true </a:t>
            </a:r>
          </a:p>
          <a:p>
            <a:pPr lvl="1" eaLnBrk="1" hangingPunct="1"/>
            <a:r>
              <a:rPr lang="en-US" altLang="en-US" sz="2400" dirty="0">
                <a:cs typeface="Times New Roman" panose="02020603050405020304" pitchFamily="18" charset="0"/>
              </a:rPr>
              <a:t>“Throw away your glasses” (or related graphic)</a:t>
            </a:r>
            <a:endParaRPr lang="en-US" altLang="en-US" sz="2400" dirty="0"/>
          </a:p>
        </p:txBody>
      </p:sp>
      <p:pic>
        <p:nvPicPr>
          <p:cNvPr id="2" name="Picture 1"/>
          <p:cNvPicPr>
            <a:picLocks noChangeAspect="1"/>
          </p:cNvPicPr>
          <p:nvPr/>
        </p:nvPicPr>
        <p:blipFill>
          <a:blip r:embed="rId3"/>
          <a:stretch>
            <a:fillRect/>
          </a:stretch>
        </p:blipFill>
        <p:spPr>
          <a:xfrm>
            <a:off x="8537481" y="1183956"/>
            <a:ext cx="3060457" cy="3426249"/>
          </a:xfrm>
          <a:prstGeom prst="rect">
            <a:avLst/>
          </a:prstGeom>
        </p:spPr>
      </p:pic>
      <p:pic>
        <p:nvPicPr>
          <p:cNvPr id="3" name="Picture 2"/>
          <p:cNvPicPr>
            <a:picLocks noChangeAspect="1"/>
          </p:cNvPicPr>
          <p:nvPr/>
        </p:nvPicPr>
        <p:blipFill>
          <a:blip r:embed="rId4"/>
          <a:stretch>
            <a:fillRect/>
          </a:stretch>
        </p:blipFill>
        <p:spPr>
          <a:xfrm>
            <a:off x="8382000" y="4724505"/>
            <a:ext cx="3371420" cy="493819"/>
          </a:xfrm>
          <a:prstGeom prst="rect">
            <a:avLst/>
          </a:prstGeom>
        </p:spPr>
      </p:pic>
    </p:spTree>
    <p:extLst>
      <p:ext uri="{BB962C8B-B14F-4D97-AF65-F5344CB8AC3E}">
        <p14:creationId xmlns:p14="http://schemas.microsoft.com/office/powerpoint/2010/main" val="37328391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a:cs typeface="Book Antiqua" panose="02040602050305030304" pitchFamily="18" charset="0"/>
              </a:rPr>
              <a:t>Federal Trade Commission (FTC)</a:t>
            </a:r>
            <a:br>
              <a:rPr lang="en-US" altLang="en-US" dirty="0">
                <a:cs typeface="Book Antiqua" panose="02040602050305030304" pitchFamily="18" charset="0"/>
              </a:rPr>
            </a:br>
            <a:r>
              <a:rPr lang="en-US" altLang="en-US" dirty="0">
                <a:cs typeface="Book Antiqua" panose="02040602050305030304" pitchFamily="18" charset="0"/>
              </a:rPr>
              <a:t> Required Advertising Substantiation</a:t>
            </a:r>
          </a:p>
        </p:txBody>
      </p:sp>
      <p:sp>
        <p:nvSpPr>
          <p:cNvPr id="88067" name="Rectangle 3"/>
          <p:cNvSpPr>
            <a:spLocks noGrp="1" noChangeArrowheads="1"/>
          </p:cNvSpPr>
          <p:nvPr>
            <p:ph sz="half" idx="1"/>
          </p:nvPr>
        </p:nvSpPr>
        <p:spPr/>
        <p:txBody>
          <a:bodyPr/>
          <a:lstStyle/>
          <a:p>
            <a:r>
              <a:rPr lang="en-US" altLang="en-US" sz="2600" dirty="0"/>
              <a:t>Applies to </a:t>
            </a:r>
            <a:r>
              <a:rPr lang="en-US" altLang="en-US" sz="2600" i="1" u="sng" dirty="0"/>
              <a:t>all claims</a:t>
            </a:r>
            <a:r>
              <a:rPr lang="en-US" altLang="en-US" sz="2600" dirty="0"/>
              <a:t>, expressed or implied</a:t>
            </a:r>
          </a:p>
          <a:p>
            <a:r>
              <a:rPr lang="en-US" altLang="en-US" sz="2600" dirty="0"/>
              <a:t>Advertising claims must be substantiable</a:t>
            </a:r>
          </a:p>
          <a:p>
            <a:pPr lvl="1"/>
            <a:r>
              <a:rPr lang="en-US" altLang="en-US" sz="2200" dirty="0"/>
              <a:t>Sufficient to support the claim</a:t>
            </a:r>
          </a:p>
          <a:p>
            <a:pPr lvl="1"/>
            <a:r>
              <a:rPr lang="en-US" altLang="en-US" sz="2200" dirty="0"/>
              <a:t>Objective fact</a:t>
            </a:r>
          </a:p>
          <a:p>
            <a:pPr lvl="1"/>
            <a:r>
              <a:rPr lang="en-US" altLang="en-US" sz="2200" dirty="0"/>
              <a:t>Competent, reliable science</a:t>
            </a:r>
          </a:p>
          <a:p>
            <a:pPr lvl="1"/>
            <a:r>
              <a:rPr lang="en-US" altLang="en-US" sz="2200" dirty="0"/>
              <a:t>Not anecdotal</a:t>
            </a:r>
          </a:p>
          <a:p>
            <a:pPr lvl="1"/>
            <a:endParaRPr lang="en-US" altLang="en-US" sz="2400" dirty="0"/>
          </a:p>
        </p:txBody>
      </p:sp>
      <p:sp>
        <p:nvSpPr>
          <p:cNvPr id="2" name="Content Placeholder 1"/>
          <p:cNvSpPr>
            <a:spLocks noGrp="1"/>
          </p:cNvSpPr>
          <p:nvPr>
            <p:ph sz="half" idx="2"/>
          </p:nvPr>
        </p:nvSpPr>
        <p:spPr/>
        <p:txBody>
          <a:bodyPr/>
          <a:lstStyle/>
          <a:p>
            <a:r>
              <a:rPr lang="en-US" altLang="en-US" sz="2600" dirty="0"/>
              <a:t>Substantiation must be available at time of claim</a:t>
            </a:r>
          </a:p>
          <a:p>
            <a:r>
              <a:rPr lang="en-US" altLang="en-US" sz="2600" dirty="0"/>
              <a:t>Claims of Superiority</a:t>
            </a:r>
          </a:p>
          <a:p>
            <a:pPr lvl="1"/>
            <a:r>
              <a:rPr lang="en-US" altLang="en-US" sz="2200" dirty="0"/>
              <a:t>Must be subject to objective substantiation</a:t>
            </a:r>
          </a:p>
          <a:p>
            <a:pPr lvl="1"/>
            <a:r>
              <a:rPr lang="en-US" altLang="en-US" sz="2200" dirty="0"/>
              <a:t>Puffery or exaggeration (legal? yes…ethical?)</a:t>
            </a:r>
          </a:p>
          <a:p>
            <a:pPr lvl="1"/>
            <a:endParaRPr lang="en-US" altLang="en-US" sz="2400" dirty="0"/>
          </a:p>
          <a:p>
            <a:pPr lvl="1"/>
            <a:endParaRPr lang="en-US" altLang="en-US" sz="2400" dirty="0"/>
          </a:p>
          <a:p>
            <a:endParaRPr lang="en-US" dirty="0"/>
          </a:p>
        </p:txBody>
      </p:sp>
    </p:spTree>
    <p:extLst>
      <p:ext uri="{BB962C8B-B14F-4D97-AF65-F5344CB8AC3E}">
        <p14:creationId xmlns:p14="http://schemas.microsoft.com/office/powerpoint/2010/main" val="3458566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7476-0525-4DCE-AF53-D2590C28402A}"/>
              </a:ext>
            </a:extLst>
          </p:cNvPr>
          <p:cNvSpPr>
            <a:spLocks noGrp="1"/>
          </p:cNvSpPr>
          <p:nvPr>
            <p:ph type="title"/>
          </p:nvPr>
        </p:nvSpPr>
        <p:spPr/>
        <p:txBody>
          <a:bodyPr/>
          <a:lstStyle/>
          <a:p>
            <a:r>
              <a:rPr lang="en-US" dirty="0"/>
              <a:t>Puffery is a Legal Term (truly)</a:t>
            </a:r>
          </a:p>
        </p:txBody>
      </p:sp>
      <p:sp>
        <p:nvSpPr>
          <p:cNvPr id="3" name="Content Placeholder 2">
            <a:extLst>
              <a:ext uri="{FF2B5EF4-FFF2-40B4-BE49-F238E27FC236}">
                <a16:creationId xmlns:a16="http://schemas.microsoft.com/office/drawing/2014/main" id="{68F0A2A9-2BEF-4FED-97FB-BDCBB1E8D5D6}"/>
              </a:ext>
            </a:extLst>
          </p:cNvPr>
          <p:cNvSpPr>
            <a:spLocks noGrp="1"/>
          </p:cNvSpPr>
          <p:nvPr>
            <p:ph idx="1"/>
          </p:nvPr>
        </p:nvSpPr>
        <p:spPr/>
        <p:txBody>
          <a:bodyPr/>
          <a:lstStyle/>
          <a:p>
            <a:r>
              <a:rPr lang="en-US" dirty="0"/>
              <a:t>In everyday language, “puffery” refers to exaggerated or false praise</a:t>
            </a:r>
          </a:p>
          <a:p>
            <a:r>
              <a:rPr lang="en-US" dirty="0"/>
              <a:t>In law, “puffery” is a promotional statement or claim that expresses subjective rather than objective views, which no "reasonable person" would take literally:</a:t>
            </a:r>
          </a:p>
          <a:p>
            <a:pPr lvl="1"/>
            <a:r>
              <a:rPr lang="en-US" dirty="0"/>
              <a:t>The best surgeon In the world</a:t>
            </a:r>
          </a:p>
          <a:p>
            <a:pPr lvl="1"/>
            <a:r>
              <a:rPr lang="en-US" dirty="0"/>
              <a:t>The best outcomes of any ophthalmologist</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3AADFEA-19A4-484E-B53E-A666EF1532AB}"/>
              </a:ext>
            </a:extLst>
          </p:cNvPr>
          <p:cNvSpPr>
            <a:spLocks noGrp="1"/>
          </p:cNvSpPr>
          <p:nvPr>
            <p:ph type="sldNum" sz="quarter" idx="12"/>
          </p:nvPr>
        </p:nvSpPr>
        <p:spPr/>
        <p:txBody>
          <a:bodyPr/>
          <a:lstStyle/>
          <a:p>
            <a:fld id="{12A9E14D-4218-D743-BB5B-B907FBBABC66}" type="slidenum">
              <a:rPr lang="en-US" smtClean="0"/>
              <a:pPr/>
              <a:t>5</a:t>
            </a:fld>
            <a:endParaRPr lang="en-US" dirty="0"/>
          </a:p>
        </p:txBody>
      </p:sp>
    </p:spTree>
    <p:extLst>
      <p:ext uri="{BB962C8B-B14F-4D97-AF65-F5344CB8AC3E}">
        <p14:creationId xmlns:p14="http://schemas.microsoft.com/office/powerpoint/2010/main" val="39079737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br>
              <a:rPr lang="en-US" altLang="en-US" dirty="0">
                <a:latin typeface="Book Antiqua" panose="02040602050305030304" pitchFamily="18" charset="0"/>
                <a:cs typeface="Book Antiqua" panose="02040602050305030304" pitchFamily="18" charset="0"/>
              </a:rPr>
            </a:br>
            <a:r>
              <a:rPr lang="en-US" altLang="en-US" dirty="0">
                <a:cs typeface="Book Antiqua" panose="02040602050305030304" pitchFamily="18" charset="0"/>
              </a:rPr>
              <a:t>Advertising: Words and Phrases to Avoid</a:t>
            </a:r>
          </a:p>
        </p:txBody>
      </p:sp>
      <p:sp>
        <p:nvSpPr>
          <p:cNvPr id="89091" name="Rectangle 3"/>
          <p:cNvSpPr>
            <a:spLocks noGrp="1" noChangeArrowheads="1"/>
          </p:cNvSpPr>
          <p:nvPr>
            <p:ph type="body" idx="1"/>
          </p:nvPr>
        </p:nvSpPr>
        <p:spPr/>
        <p:txBody>
          <a:bodyPr/>
          <a:lstStyle/>
          <a:p>
            <a:r>
              <a:rPr lang="en-US" altLang="en-US" dirty="0"/>
              <a:t>Safe</a:t>
            </a:r>
          </a:p>
          <a:p>
            <a:r>
              <a:rPr lang="en-US" altLang="en-US" dirty="0"/>
              <a:t>Pioneer, Leader, World Famous</a:t>
            </a:r>
          </a:p>
          <a:p>
            <a:r>
              <a:rPr lang="en-US" altLang="en-US" dirty="0"/>
              <a:t>Easy</a:t>
            </a:r>
          </a:p>
          <a:p>
            <a:r>
              <a:rPr lang="en-US" altLang="en-US" dirty="0"/>
              <a:t>Painless</a:t>
            </a:r>
          </a:p>
          <a:p>
            <a:r>
              <a:rPr lang="en-US" altLang="en-US" dirty="0"/>
              <a:t>Bloodless</a:t>
            </a:r>
          </a:p>
          <a:p>
            <a:r>
              <a:rPr lang="en-US" altLang="en-US" dirty="0"/>
              <a:t>Free</a:t>
            </a:r>
          </a:p>
          <a:p>
            <a:r>
              <a:rPr lang="en-US" altLang="en-US" dirty="0"/>
              <a:t>Guarantee</a:t>
            </a:r>
          </a:p>
          <a:p>
            <a:endParaRPr lang="en-US" altLang="en-US" dirty="0"/>
          </a:p>
        </p:txBody>
      </p:sp>
      <p:pic>
        <p:nvPicPr>
          <p:cNvPr id="89092" name="Picture 2" descr="http://lh6.ggpht.com/_ZgdYFzQjv5I/SvXRIrAKR2I/AAAAAAAAAtM/db3wIz98EVo/Misleading%20LASIK%20advertisements%5B16%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587" y="3081528"/>
            <a:ext cx="6599753" cy="29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9160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Real Advertisements</a:t>
            </a:r>
          </a:p>
        </p:txBody>
      </p:sp>
      <p:pic>
        <p:nvPicPr>
          <p:cNvPr id="90115" name="Picture 4" descr="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80979" y="2133600"/>
            <a:ext cx="2553979" cy="3570464"/>
          </a:xfrm>
          <a:ln w="9525">
            <a:solidFill>
              <a:schemeClr val="tx1"/>
            </a:solidFill>
          </a:ln>
        </p:spPr>
      </p:pic>
      <p:pic>
        <p:nvPicPr>
          <p:cNvPr id="7" name="Picture 6"/>
          <p:cNvPicPr>
            <a:picLocks noChangeAspect="1"/>
          </p:cNvPicPr>
          <p:nvPr/>
        </p:nvPicPr>
        <p:blipFill>
          <a:blip r:embed="rId4"/>
          <a:stretch>
            <a:fillRect/>
          </a:stretch>
        </p:blipFill>
        <p:spPr>
          <a:xfrm>
            <a:off x="5444836" y="1600200"/>
            <a:ext cx="4885714" cy="3714286"/>
          </a:xfrm>
          <a:prstGeom prst="rect">
            <a:avLst/>
          </a:prstGeom>
        </p:spPr>
      </p:pic>
      <p:pic>
        <p:nvPicPr>
          <p:cNvPr id="8" name="Picture 7"/>
          <p:cNvPicPr>
            <a:picLocks noChangeAspect="1"/>
          </p:cNvPicPr>
          <p:nvPr/>
        </p:nvPicPr>
        <p:blipFill>
          <a:blip r:embed="rId5"/>
          <a:stretch>
            <a:fillRect/>
          </a:stretch>
        </p:blipFill>
        <p:spPr>
          <a:xfrm rot="2512096" flipV="1">
            <a:off x="112341" y="3476668"/>
            <a:ext cx="2304192" cy="612122"/>
          </a:xfrm>
          <a:prstGeom prst="rect">
            <a:avLst/>
          </a:prstGeom>
        </p:spPr>
      </p:pic>
      <p:pic>
        <p:nvPicPr>
          <p:cNvPr id="9" name="Picture 8"/>
          <p:cNvPicPr>
            <a:picLocks noChangeAspect="1"/>
          </p:cNvPicPr>
          <p:nvPr/>
        </p:nvPicPr>
        <p:blipFill>
          <a:blip r:embed="rId5"/>
          <a:stretch>
            <a:fillRect/>
          </a:stretch>
        </p:blipFill>
        <p:spPr>
          <a:xfrm flipH="1">
            <a:off x="8839200" y="2742906"/>
            <a:ext cx="1981200" cy="469433"/>
          </a:xfrm>
          <a:prstGeom prst="rect">
            <a:avLst/>
          </a:prstGeom>
        </p:spPr>
      </p:pic>
      <p:sp>
        <p:nvSpPr>
          <p:cNvPr id="11" name="Rectangle 10"/>
          <p:cNvSpPr/>
          <p:nvPr/>
        </p:nvSpPr>
        <p:spPr>
          <a:xfrm>
            <a:off x="424070" y="2384432"/>
            <a:ext cx="840367" cy="461665"/>
          </a:xfrm>
          <a:prstGeom prst="rect">
            <a:avLst/>
          </a:prstGeom>
        </p:spPr>
        <p:txBody>
          <a:bodyPr wrap="square">
            <a:spAutoFit/>
          </a:bodyPr>
          <a:lstStyle/>
          <a:p>
            <a:pPr lvl="0">
              <a:spcBef>
                <a:spcPts val="1800"/>
              </a:spcBef>
              <a:buClr>
                <a:srgbClr val="351F65"/>
              </a:buClr>
            </a:pPr>
            <a:r>
              <a:rPr lang="en-US" sz="2400" dirty="0">
                <a:solidFill>
                  <a:srgbClr val="53565A"/>
                </a:solidFill>
              </a:rPr>
              <a:t>Free</a:t>
            </a:r>
          </a:p>
        </p:txBody>
      </p:sp>
      <p:pic>
        <p:nvPicPr>
          <p:cNvPr id="12" name="Picture 11"/>
          <p:cNvPicPr>
            <a:picLocks noChangeAspect="1"/>
          </p:cNvPicPr>
          <p:nvPr/>
        </p:nvPicPr>
        <p:blipFill>
          <a:blip r:embed="rId6"/>
          <a:stretch>
            <a:fillRect/>
          </a:stretch>
        </p:blipFill>
        <p:spPr>
          <a:xfrm>
            <a:off x="10804418" y="3081996"/>
            <a:ext cx="1005927" cy="646232"/>
          </a:xfrm>
          <a:prstGeom prst="rect">
            <a:avLst/>
          </a:prstGeom>
        </p:spPr>
      </p:pic>
    </p:spTree>
    <p:extLst>
      <p:ext uri="{BB962C8B-B14F-4D97-AF65-F5344CB8AC3E}">
        <p14:creationId xmlns:p14="http://schemas.microsoft.com/office/powerpoint/2010/main" val="21507112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1" y="838200"/>
            <a:ext cx="6553200" cy="4606235"/>
          </a:xfrm>
          <a:prstGeom prst="rect">
            <a:avLst/>
          </a:prstGeom>
        </p:spPr>
      </p:pic>
      <p:pic>
        <p:nvPicPr>
          <p:cNvPr id="7" name="Picture 6"/>
          <p:cNvPicPr>
            <a:picLocks noChangeAspect="1"/>
          </p:cNvPicPr>
          <p:nvPr/>
        </p:nvPicPr>
        <p:blipFill>
          <a:blip r:embed="rId4"/>
          <a:stretch>
            <a:fillRect/>
          </a:stretch>
        </p:blipFill>
        <p:spPr>
          <a:xfrm rot="17812085">
            <a:off x="1808980" y="1585099"/>
            <a:ext cx="2371253" cy="1133954"/>
          </a:xfrm>
          <a:prstGeom prst="rect">
            <a:avLst/>
          </a:prstGeom>
        </p:spPr>
      </p:pic>
      <p:pic>
        <p:nvPicPr>
          <p:cNvPr id="10" name="Picture 9"/>
          <p:cNvPicPr>
            <a:picLocks noChangeAspect="1"/>
          </p:cNvPicPr>
          <p:nvPr/>
        </p:nvPicPr>
        <p:blipFill>
          <a:blip r:embed="rId5"/>
          <a:stretch>
            <a:fillRect/>
          </a:stretch>
        </p:blipFill>
        <p:spPr>
          <a:xfrm>
            <a:off x="685800" y="2971800"/>
            <a:ext cx="2145978" cy="640135"/>
          </a:xfrm>
          <a:prstGeom prst="rect">
            <a:avLst/>
          </a:prstGeom>
        </p:spPr>
      </p:pic>
    </p:spTree>
    <p:extLst>
      <p:ext uri="{BB962C8B-B14F-4D97-AF65-F5344CB8AC3E}">
        <p14:creationId xmlns:p14="http://schemas.microsoft.com/office/powerpoint/2010/main" val="994999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84613" y="5715000"/>
            <a:ext cx="2273300" cy="735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prstClr val="white"/>
              </a:solidFill>
            </a:endParaRPr>
          </a:p>
        </p:txBody>
      </p:sp>
      <p:graphicFrame>
        <p:nvGraphicFramePr>
          <p:cNvPr id="7" name="Table 6"/>
          <p:cNvGraphicFramePr>
            <a:graphicFrameLocks noGrp="1"/>
          </p:cNvGraphicFramePr>
          <p:nvPr/>
        </p:nvGraphicFramePr>
        <p:xfrm>
          <a:off x="2734258" y="152400"/>
          <a:ext cx="3592974" cy="6083983"/>
        </p:xfrm>
        <a:graphic>
          <a:graphicData uri="http://schemas.openxmlformats.org/drawingml/2006/table">
            <a:tbl>
              <a:tblPr firstRow="1" firstCol="1" bandRow="1">
                <a:tableStyleId>{5C22544A-7EE6-4342-B048-85BDC9FD1C3A}</a:tableStyleId>
              </a:tblPr>
              <a:tblGrid>
                <a:gridCol w="3592974">
                  <a:extLst>
                    <a:ext uri="{9D8B030D-6E8A-4147-A177-3AD203B41FA5}">
                      <a16:colId xmlns:a16="http://schemas.microsoft.com/office/drawing/2014/main" val="20000"/>
                    </a:ext>
                  </a:extLst>
                </a:gridCol>
              </a:tblGrid>
              <a:tr h="766418">
                <a:tc>
                  <a:txBody>
                    <a:bodyPr/>
                    <a:lstStyle/>
                    <a:p>
                      <a:pPr marL="0" marR="0" algn="ctr">
                        <a:lnSpc>
                          <a:spcPct val="115000"/>
                        </a:lnSpc>
                        <a:spcBef>
                          <a:spcPts val="0"/>
                        </a:spcBef>
                        <a:spcAft>
                          <a:spcPts val="0"/>
                        </a:spcAft>
                      </a:pPr>
                      <a:r>
                        <a:rPr lang="en-US" sz="2400" dirty="0">
                          <a:effectLst/>
                        </a:rPr>
                        <a:t>Live Seminar Patient Promotion</a:t>
                      </a:r>
                      <a:endParaRPr lang="en-US" sz="2400" dirty="0">
                        <a:effectLst/>
                        <a:latin typeface="Times New Roman"/>
                        <a:ea typeface="Calibri"/>
                      </a:endParaRPr>
                    </a:p>
                  </a:txBody>
                  <a:tcPr marL="219075" marR="228600" marT="0" marB="0"/>
                </a:tc>
                <a:extLst>
                  <a:ext uri="{0D108BD9-81ED-4DB2-BD59-A6C34878D82A}">
                    <a16:rowId xmlns:a16="http://schemas.microsoft.com/office/drawing/2014/main" val="10000"/>
                  </a:ext>
                </a:extLst>
              </a:tr>
              <a:tr h="4948582">
                <a:tc>
                  <a:txBody>
                    <a:bodyPr/>
                    <a:lstStyle/>
                    <a:p>
                      <a:pPr marL="0" marR="0" algn="ctr">
                        <a:lnSpc>
                          <a:spcPct val="100000"/>
                        </a:lnSpc>
                        <a:spcBef>
                          <a:spcPts val="0"/>
                        </a:spcBef>
                        <a:spcAft>
                          <a:spcPts val="0"/>
                        </a:spcAft>
                      </a:pPr>
                      <a:r>
                        <a:rPr lang="en-US" sz="1500" dirty="0">
                          <a:effectLst/>
                        </a:rPr>
                        <a:t>FOR ALL YOU WHO WANT TO GET RID OF GLASSES AND CONTACTS FOREVER BUT ARE AFRAID OF LASIK</a:t>
                      </a:r>
                      <a:br>
                        <a:rPr lang="en-US" sz="1500" dirty="0">
                          <a:effectLst/>
                        </a:rPr>
                      </a:br>
                      <a:r>
                        <a:rPr lang="en-US" sz="1500" dirty="0">
                          <a:effectLst/>
                        </a:rPr>
                        <a:t>OR THINK YOU CAN'T AFFORD IT:</a:t>
                      </a:r>
                      <a:br>
                        <a:rPr lang="en-US" sz="1500" dirty="0">
                          <a:effectLst/>
                        </a:rPr>
                      </a:br>
                      <a:br>
                        <a:rPr lang="en-US" sz="1500" dirty="0">
                          <a:effectLst/>
                        </a:rPr>
                      </a:br>
                      <a:r>
                        <a:rPr lang="en-US" sz="1500" dirty="0">
                          <a:effectLst/>
                        </a:rPr>
                        <a:t>FIRST OF ALL, DID YOU KNOW THAT SAFESIGHT IS 10X SAFER THAN LASIK?</a:t>
                      </a:r>
                    </a:p>
                    <a:p>
                      <a:pPr marL="0" marR="0" algn="ctr">
                        <a:lnSpc>
                          <a:spcPct val="100000"/>
                        </a:lnSpc>
                        <a:spcBef>
                          <a:spcPts val="0"/>
                        </a:spcBef>
                        <a:spcAft>
                          <a:spcPts val="0"/>
                        </a:spcAft>
                      </a:pPr>
                      <a:r>
                        <a:rPr lang="en-US" sz="1500" dirty="0">
                          <a:effectLst/>
                        </a:rPr>
                        <a:t> AND CAN TREAT ALMOST EVERYONE WHO CANNOT HAVE LASIK? </a:t>
                      </a:r>
                      <a:br>
                        <a:rPr lang="en-US" sz="1500" dirty="0">
                          <a:effectLst/>
                        </a:rPr>
                      </a:br>
                      <a:r>
                        <a:rPr lang="en-US" sz="1500" dirty="0">
                          <a:effectLst/>
                        </a:rPr>
                        <a:t>AND CAN FIX MOST LASIK COMPLICATIONS?</a:t>
                      </a:r>
                      <a:br>
                        <a:rPr lang="en-US" sz="1500" dirty="0">
                          <a:effectLst/>
                        </a:rPr>
                      </a:br>
                      <a:br>
                        <a:rPr lang="en-US" sz="1500" dirty="0">
                          <a:effectLst/>
                        </a:rPr>
                      </a:br>
                      <a:r>
                        <a:rPr lang="en-US" sz="1500" dirty="0">
                          <a:effectLst/>
                        </a:rPr>
                        <a:t>You can get the Newer Safer Noncutting SafeSight procedure for FREE </a:t>
                      </a:r>
                    </a:p>
                    <a:p>
                      <a:pPr marL="0" marR="0" algn="ctr">
                        <a:lnSpc>
                          <a:spcPct val="100000"/>
                        </a:lnSpc>
                        <a:spcBef>
                          <a:spcPts val="0"/>
                        </a:spcBef>
                        <a:spcAft>
                          <a:spcPts val="0"/>
                        </a:spcAft>
                      </a:pPr>
                      <a:r>
                        <a:rPr lang="en-US" sz="1500" dirty="0">
                          <a:effectLst/>
                        </a:rPr>
                        <a:t>All you have to do is CALL US NOW</a:t>
                      </a:r>
                      <a:br>
                        <a:rPr lang="en-US" sz="1500" dirty="0">
                          <a:effectLst/>
                        </a:rPr>
                      </a:br>
                      <a:r>
                        <a:rPr lang="en-US" sz="1500" dirty="0">
                          <a:effectLst/>
                        </a:rPr>
                        <a:t>and be our next LIVE SURGERY SEMINAR PATIENT</a:t>
                      </a:r>
                      <a:br>
                        <a:rPr lang="en-US" sz="1500" dirty="0">
                          <a:effectLst/>
                        </a:rPr>
                      </a:br>
                      <a:endParaRPr lang="en-US" sz="1500" dirty="0">
                        <a:effectLst/>
                        <a:latin typeface="Times New Roman"/>
                        <a:ea typeface="Calibri"/>
                      </a:endParaRPr>
                    </a:p>
                  </a:txBody>
                  <a:tcPr marL="238125" marR="114300" marT="76195" marB="171439"/>
                </a:tc>
                <a:extLst>
                  <a:ext uri="{0D108BD9-81ED-4DB2-BD59-A6C34878D82A}">
                    <a16:rowId xmlns:a16="http://schemas.microsoft.com/office/drawing/2014/main" val="10001"/>
                  </a:ext>
                </a:extLst>
              </a:tr>
            </a:tbl>
          </a:graphicData>
        </a:graphic>
      </p:graphicFrame>
      <p:pic>
        <p:nvPicPr>
          <p:cNvPr id="92172" name="Picture 1" descr="C:\Users\MBURKE\Pictures\For Repository\Live Seminar Patient Promo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90">
            <a:off x="7971573" y="846391"/>
            <a:ext cx="3051702" cy="211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Rectangle 1"/>
          <p:cNvSpPr>
            <a:spLocks noChangeArrowheads="1"/>
          </p:cNvSpPr>
          <p:nvPr/>
        </p:nvSpPr>
        <p:spPr bwMode="auto">
          <a:xfrm>
            <a:off x="6720547" y="3307607"/>
            <a:ext cx="514826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800" kern="0" dirty="0">
                <a:latin typeface="Arial" panose="020B0604020202020204" pitchFamily="34" charset="0"/>
              </a:rPr>
              <a:t>“</a:t>
            </a:r>
            <a:r>
              <a:rPr lang="en-US" altLang="en-US" sz="1800" kern="0" dirty="0" err="1">
                <a:latin typeface="Arial" panose="020B0604020202020204" pitchFamily="34" charset="0"/>
              </a:rPr>
              <a:t>TrueSight</a:t>
            </a:r>
            <a:r>
              <a:rPr lang="en-US" altLang="en-US" sz="1800" kern="0" dirty="0">
                <a:latin typeface="Arial" panose="020B0604020202020204" pitchFamily="34" charset="0"/>
              </a:rPr>
              <a:t>™ is the </a:t>
            </a:r>
            <a:r>
              <a:rPr lang="en-US" altLang="en-US" sz="1800" kern="0" dirty="0">
                <a:highlight>
                  <a:srgbClr val="FFFF00"/>
                </a:highlight>
                <a:latin typeface="Arial" panose="020B0604020202020204" pitchFamily="34" charset="0"/>
              </a:rPr>
              <a:t>most modern </a:t>
            </a:r>
            <a:r>
              <a:rPr lang="en-US" altLang="en-US" sz="1800" kern="0" dirty="0">
                <a:latin typeface="Arial" panose="020B0604020202020204" pitchFamily="34" charset="0"/>
              </a:rPr>
              <a:t>way to perform laser vision correction.  Because it’s 100% non-cutting and 100% non-invasive, (surface ablation) it’s </a:t>
            </a:r>
            <a:r>
              <a:rPr lang="en-US" altLang="en-US" sz="1800" kern="0" dirty="0">
                <a:highlight>
                  <a:srgbClr val="FFFF00"/>
                </a:highlight>
                <a:latin typeface="Arial" panose="020B0604020202020204" pitchFamily="34" charset="0"/>
              </a:rPr>
              <a:t>10x safer than LASIK</a:t>
            </a:r>
            <a:r>
              <a:rPr lang="en-US" altLang="en-US" sz="1800" kern="0" dirty="0">
                <a:latin typeface="Arial" panose="020B0604020202020204" pitchFamily="34" charset="0"/>
              </a:rPr>
              <a:t>.  With SafeSight™, none of the </a:t>
            </a:r>
            <a:r>
              <a:rPr lang="en-US" altLang="en-US" sz="1800" kern="0" dirty="0">
                <a:highlight>
                  <a:srgbClr val="FFFF00"/>
                </a:highlight>
                <a:latin typeface="Arial" panose="020B0604020202020204" pitchFamily="34" charset="0"/>
              </a:rPr>
              <a:t>feared flap complications</a:t>
            </a:r>
            <a:r>
              <a:rPr lang="en-US" altLang="en-US" sz="1800" kern="0" dirty="0">
                <a:latin typeface="Arial" panose="020B0604020202020204" pitchFamily="34" charset="0"/>
              </a:rPr>
              <a:t> that may have kept you from getting LASIK is even possible–because we’re not cutting a flap to begin with!”</a:t>
            </a:r>
          </a:p>
          <a:p>
            <a:pPr eaLnBrk="1" hangingPunct="1">
              <a:spcBef>
                <a:spcPct val="0"/>
              </a:spcBef>
              <a:buNone/>
            </a:pPr>
            <a:endParaRPr lang="en-US" altLang="en-US" sz="1800" kern="0" dirty="0">
              <a:latin typeface="Arial" panose="020B0604020202020204" pitchFamily="34" charset="0"/>
            </a:endParaRPr>
          </a:p>
          <a:p>
            <a:pPr eaLnBrk="1" hangingPunct="1">
              <a:spcBef>
                <a:spcPct val="0"/>
              </a:spcBef>
              <a:buNone/>
            </a:pPr>
            <a:r>
              <a:rPr lang="en-US" altLang="en-US" sz="1400" kern="0" dirty="0">
                <a:latin typeface="Arial" panose="020B0604020202020204" pitchFamily="34" charset="0"/>
              </a:rPr>
              <a:t>(Actual ad, but trademarked name changed. Problem phrases highlighted in yellow.)</a:t>
            </a:r>
          </a:p>
        </p:txBody>
      </p:sp>
      <p:sp>
        <p:nvSpPr>
          <p:cNvPr id="2" name="Oval 1"/>
          <p:cNvSpPr/>
          <p:nvPr/>
        </p:nvSpPr>
        <p:spPr>
          <a:xfrm>
            <a:off x="4966905" y="2592187"/>
            <a:ext cx="1219200" cy="3428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1461771" y="1687313"/>
            <a:ext cx="3262629" cy="93735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838" y="5317969"/>
            <a:ext cx="1562098" cy="3970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1376877" y="4417187"/>
            <a:ext cx="3048000" cy="10247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6915" y="1230869"/>
            <a:ext cx="2091485" cy="461665"/>
          </a:xfrm>
          <a:prstGeom prst="rect">
            <a:avLst/>
          </a:prstGeom>
        </p:spPr>
        <p:txBody>
          <a:bodyPr wrap="square">
            <a:spAutoFit/>
          </a:bodyPr>
          <a:lstStyle/>
          <a:p>
            <a:r>
              <a:rPr lang="en-US" altLang="en-US" sz="2400" dirty="0">
                <a:solidFill>
                  <a:schemeClr val="tx1">
                    <a:lumMod val="65000"/>
                    <a:lumOff val="35000"/>
                  </a:schemeClr>
                </a:solidFill>
              </a:rPr>
              <a:t>Express claim </a:t>
            </a:r>
            <a:endParaRPr lang="en-US" sz="2400" dirty="0">
              <a:solidFill>
                <a:schemeClr val="tx1">
                  <a:lumMod val="65000"/>
                  <a:lumOff val="35000"/>
                </a:schemeClr>
              </a:solidFill>
            </a:endParaRPr>
          </a:p>
        </p:txBody>
      </p:sp>
      <p:sp>
        <p:nvSpPr>
          <p:cNvPr id="9" name="Rectangle 8"/>
          <p:cNvSpPr/>
          <p:nvPr/>
        </p:nvSpPr>
        <p:spPr>
          <a:xfrm>
            <a:off x="450433" y="3997421"/>
            <a:ext cx="938077" cy="461665"/>
          </a:xfrm>
          <a:prstGeom prst="rect">
            <a:avLst/>
          </a:prstGeom>
        </p:spPr>
        <p:txBody>
          <a:bodyPr wrap="none">
            <a:spAutoFit/>
          </a:bodyPr>
          <a:lstStyle/>
          <a:p>
            <a:r>
              <a:rPr lang="en-US" altLang="en-US" sz="2400" dirty="0">
                <a:solidFill>
                  <a:schemeClr val="tx1">
                    <a:lumMod val="65000"/>
                    <a:lumOff val="35000"/>
                  </a:schemeClr>
                </a:solidFill>
              </a:rPr>
              <a:t>Risky</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988762332"/>
      </p:ext>
    </p:extLst>
  </p:cSld>
  <p:clrMapOvr>
    <a:masterClrMapping/>
  </p:clrMapOvr>
  <p:transition/>
</p:sld>
</file>

<file path=ppt/theme/theme1.xml><?xml version="1.0" encoding="utf-8"?>
<a:theme xmlns:a="http://schemas.openxmlformats.org/drawingml/2006/main" name="AAO_PPT_TEMPLATE_WIDE_20180109">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PPT  TEMPLATE_WIDE_20161216.potx" id="{E3145F29-EC0F-467F-A28F-783E739528AB}" vid="{B682E372-D806-4981-BDE8-DB47C38DED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3F5B6B876A3E458BE4D524A4037852" ma:contentTypeVersion="8" ma:contentTypeDescription="Create a new document." ma:contentTypeScope="" ma:versionID="7aa00102085b360eb7b9922eea7b719d">
  <xsd:schema xmlns:xsd="http://www.w3.org/2001/XMLSchema" xmlns:xs="http://www.w3.org/2001/XMLSchema" xmlns:p="http://schemas.microsoft.com/office/2006/metadata/properties" xmlns:ns2="272f664c-e4d1-4b55-8c84-187a3b1fbd1d" xmlns:ns3="e56d3aac-1f41-4556-81ab-f0bb9113a72d" targetNamespace="http://schemas.microsoft.com/office/2006/metadata/properties" ma:root="true" ma:fieldsID="bfd57c48e5a2dec8be175cd3cd306b77" ns2:_="" ns3:_="">
    <xsd:import namespace="272f664c-e4d1-4b55-8c84-187a3b1fbd1d"/>
    <xsd:import namespace="e56d3aac-1f41-4556-81ab-f0bb9113a7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f664c-e4d1-4b55-8c84-187a3b1fb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6d3aac-1f41-4556-81ab-f0bb9113a7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1DD854-F139-406C-8CF5-FD51B80AB306}">
  <ds:schemaRefs>
    <ds:schemaRef ds:uri="http://schemas.microsoft.com/sharepoint/v3/contenttype/forms"/>
  </ds:schemaRefs>
</ds:datastoreItem>
</file>

<file path=customXml/itemProps2.xml><?xml version="1.0" encoding="utf-8"?>
<ds:datastoreItem xmlns:ds="http://schemas.openxmlformats.org/officeDocument/2006/customXml" ds:itemID="{E1B2697C-FC7D-4BA5-A983-A977C78F7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f664c-e4d1-4b55-8c84-187a3b1fbd1d"/>
    <ds:schemaRef ds:uri="e56d3aac-1f41-4556-81ab-f0bb9113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2C69CF-8D51-4A32-980C-173A54FFDDBB}">
  <ds:schemaRefs>
    <ds:schemaRef ds:uri="272f664c-e4d1-4b55-8c84-187a3b1fbd1d"/>
    <ds:schemaRef ds:uri="http://purl.org/dc/terms/"/>
    <ds:schemaRef ds:uri="http://schemas.openxmlformats.org/package/2006/metadata/core-properties"/>
    <ds:schemaRef ds:uri="http://purl.org/dc/dcmitype/"/>
    <ds:schemaRef ds:uri="e56d3aac-1f41-4556-81ab-f0bb9113a72d"/>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AAO_PPT_TEMPLATE_WIDE_20180112</Template>
  <TotalTime>5895</TotalTime>
  <Words>1676</Words>
  <Application>Microsoft Office PowerPoint</Application>
  <PresentationFormat>Widescreen</PresentationFormat>
  <Paragraphs>170</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 Antiqua</vt:lpstr>
      <vt:lpstr>Calibri</vt:lpstr>
      <vt:lpstr>Courier New</vt:lpstr>
      <vt:lpstr>Times New Roman</vt:lpstr>
      <vt:lpstr>Wingdings</vt:lpstr>
      <vt:lpstr>AAO_PPT_TEMPLATE_WIDE_20180109</vt:lpstr>
      <vt:lpstr>Case Studies in  Professional Advertising</vt:lpstr>
      <vt:lpstr>Code of Ethics Rule 13 Communications to the Public</vt:lpstr>
      <vt:lpstr> Advertising: Types of Claims</vt:lpstr>
      <vt:lpstr>Federal Trade Commission (FTC)  Required Advertising Substantiation</vt:lpstr>
      <vt:lpstr>Puffery is a Legal Term (truly)</vt:lpstr>
      <vt:lpstr> Advertising: Words and Phrases to Avoid</vt:lpstr>
      <vt:lpstr>Real Advertisements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 </vt:lpstr>
      <vt:lpstr>PowerPoint Presentation</vt:lpstr>
    </vt:vector>
  </TitlesOfParts>
  <Company>Buchalter Nemer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mpearse</dc:creator>
  <cp:lastModifiedBy>Mara Pearse Burke</cp:lastModifiedBy>
  <cp:revision>25</cp:revision>
  <dcterms:created xsi:type="dcterms:W3CDTF">2018-08-15T18:59:43Z</dcterms:created>
  <dcterms:modified xsi:type="dcterms:W3CDTF">2020-09-14T22:02:51Z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0x010100E13F5B6B876A3E458BE4D524A4037852</vt:lpwstr>
  </property>
</Properties>
</file>