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7"/>
  </p:notesMasterIdLst>
  <p:sldIdLst>
    <p:sldId id="310" r:id="rId2"/>
    <p:sldId id="317" r:id="rId3"/>
    <p:sldId id="320" r:id="rId4"/>
    <p:sldId id="318" r:id="rId5"/>
    <p:sldId id="321" r:id="rId6"/>
    <p:sldId id="319" r:id="rId7"/>
    <p:sldId id="322" r:id="rId8"/>
    <p:sldId id="326" r:id="rId9"/>
    <p:sldId id="333" r:id="rId10"/>
    <p:sldId id="327" r:id="rId11"/>
    <p:sldId id="334" r:id="rId12"/>
    <p:sldId id="330" r:id="rId13"/>
    <p:sldId id="336" r:id="rId14"/>
    <p:sldId id="341" r:id="rId15"/>
    <p:sldId id="342" r:id="rId16"/>
    <p:sldId id="343" r:id="rId17"/>
    <p:sldId id="344" r:id="rId18"/>
    <p:sldId id="337" r:id="rId19"/>
    <p:sldId id="338" r:id="rId20"/>
    <p:sldId id="339" r:id="rId21"/>
    <p:sldId id="340" r:id="rId22"/>
    <p:sldId id="345" r:id="rId23"/>
    <p:sldId id="346" r:id="rId24"/>
    <p:sldId id="328" r:id="rId25"/>
    <p:sldId id="347" r:id="rId26"/>
    <p:sldId id="348" r:id="rId27"/>
    <p:sldId id="349" r:id="rId28"/>
    <p:sldId id="350" r:id="rId29"/>
    <p:sldId id="351" r:id="rId30"/>
    <p:sldId id="329" r:id="rId31"/>
    <p:sldId id="353" r:id="rId32"/>
    <p:sldId id="359" r:id="rId33"/>
    <p:sldId id="360" r:id="rId34"/>
    <p:sldId id="354" r:id="rId35"/>
    <p:sldId id="355" r:id="rId36"/>
    <p:sldId id="356" r:id="rId37"/>
    <p:sldId id="357" r:id="rId38"/>
    <p:sldId id="358" r:id="rId39"/>
    <p:sldId id="366" r:id="rId40"/>
    <p:sldId id="331" r:id="rId41"/>
    <p:sldId id="362" r:id="rId42"/>
    <p:sldId id="332" r:id="rId43"/>
    <p:sldId id="363" r:id="rId44"/>
    <p:sldId id="364" r:id="rId45"/>
    <p:sldId id="365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99"/>
    <a:srgbClr val="66FFCC"/>
    <a:srgbClr val="99FF99"/>
    <a:srgbClr val="00CC99"/>
    <a:srgbClr val="B2B2B2"/>
    <a:srgbClr val="FF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AAFBA84-8C9B-4B83-853D-077922F11AE6}" type="datetimeFigureOut">
              <a:rPr lang="en-US"/>
              <a:pPr>
                <a:defRPr/>
              </a:pPr>
              <a:t>4/22/2018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BD7100-BFA3-49E1-AFA0-3EBA9B4C9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18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82E19-8759-43F5-A9DC-885D512D4A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83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28350C-C4DE-4147-B2DB-F03B1DE6B3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2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2D0DA8-1E68-4A33-B3DC-B1076C7D78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12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E788FC-685C-437D-8FD3-D685C52AD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31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3A617-38D9-41D9-B846-3934CBD98C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76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4EA62-7B91-4E29-A406-631B401D99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71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07096-170B-4B7E-9BFA-5DDE318242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19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E6951-7410-45B3-B61E-0AACB37DC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12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508B67-2D51-464B-831E-004A5024C5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37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6E2BA-2B35-49B7-A1EE-D2AB6467FC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14E6D-AB34-41E4-A4C8-C46DD80EE2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70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B6B38E4-A824-44F1-A404-3DD7224E8E65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What three things </a:t>
            </a:r>
            <a:r>
              <a:rPr lang="en-US" altLang="en-US" b="1" i="1" dirty="0" smtClean="0"/>
              <a:t>must</a:t>
            </a:r>
            <a:r>
              <a:rPr lang="en-US" altLang="en-US" dirty="0" smtClean="0"/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--Find all </a:t>
            </a:r>
            <a:r>
              <a:rPr lang="en-US" altLang="en-US" dirty="0" smtClean="0">
                <a:solidFill>
                  <a:srgbClr val="0000FF"/>
                </a:solidFill>
              </a:rPr>
              <a:t>retinal breaks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two words</a:t>
            </a: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80555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0000FF"/>
                </a:solidFill>
              </a:rPr>
              <a:t>--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0000FF"/>
                </a:solidFill>
              </a:rPr>
              <a:t>--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0000FF"/>
                </a:solidFill>
              </a:rPr>
              <a:t>--</a:t>
            </a:r>
            <a:endParaRPr lang="en-US" sz="16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0000FF"/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0000FF"/>
                </a:solidFill>
              </a:rPr>
              <a:t>--Pars </a:t>
            </a:r>
            <a:r>
              <a:rPr lang="en-US" sz="1600" dirty="0" err="1" smtClean="0">
                <a:solidFill>
                  <a:srgbClr val="0000FF"/>
                </a:solidFill>
              </a:rPr>
              <a:t>plana</a:t>
            </a:r>
            <a:r>
              <a:rPr lang="en-US" sz="1600" dirty="0" smtClean="0">
                <a:solidFill>
                  <a:srgbClr val="0000FF"/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0000FF"/>
                </a:solidFill>
              </a:rPr>
              <a:t>--Pneumatic </a:t>
            </a:r>
            <a:r>
              <a:rPr lang="en-US" sz="1600" dirty="0" smtClean="0">
                <a:solidFill>
                  <a:srgbClr val="0000FF"/>
                </a:solidFill>
              </a:rPr>
              <a:t>retinopexy (PR)</a:t>
            </a:r>
            <a:endParaRPr lang="en-US" sz="16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80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--Pneumatic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retinopexy (PR)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530350" y="277882"/>
            <a:ext cx="7004050" cy="224676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How does a SB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bring the retina and underlying tissue into apposition?</a:t>
            </a:r>
            <a:endParaRPr lang="en-US" altLang="en-US" sz="1400" i="1" dirty="0">
              <a:solidFill>
                <a:srgbClr val="FFC000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FFC000"/>
                </a:solidFill>
              </a:rPr>
              <a:t>By indenting the sclera beneath the retinal break. </a:t>
            </a:r>
            <a:r>
              <a:rPr lang="en-US" altLang="en-US" sz="1400" dirty="0" smtClean="0">
                <a:solidFill>
                  <a:srgbClr val="FFC000"/>
                </a:solidFill>
              </a:rPr>
              <a:t>Indention pushes the </a:t>
            </a:r>
            <a:r>
              <a:rPr lang="en-US" altLang="en-US" sz="1400" dirty="0" err="1" smtClean="0">
                <a:solidFill>
                  <a:srgbClr val="FFC000"/>
                </a:solidFill>
              </a:rPr>
              <a:t>subretinal</a:t>
            </a:r>
            <a:r>
              <a:rPr lang="en-US" altLang="en-US" sz="1400" dirty="0" smtClean="0">
                <a:solidFill>
                  <a:srgbClr val="FFC000"/>
                </a:solidFill>
              </a:rPr>
              <a:t> tissue in the direction of the detached retina. It may also </a:t>
            </a:r>
            <a:r>
              <a:rPr lang="en-US" altLang="en-US" sz="1400" dirty="0" smtClean="0">
                <a:solidFill>
                  <a:srgbClr val="FFC000"/>
                </a:solidFill>
              </a:rPr>
              <a:t>dissipate vitreoretinal traction.</a:t>
            </a:r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FFC000"/>
                </a:solidFill>
              </a:rPr>
              <a:t>What effect does SB have on the refractive state of the eye?</a:t>
            </a:r>
          </a:p>
          <a:p>
            <a:pPr eaLnBrk="1" hangingPunct="1"/>
            <a:r>
              <a:rPr lang="en-US" altLang="en-US" sz="1400" dirty="0">
                <a:solidFill>
                  <a:srgbClr val="FFC000"/>
                </a:solidFill>
              </a:rPr>
              <a:t>A myopic shift </a:t>
            </a:r>
            <a:r>
              <a:rPr lang="en-US" altLang="en-US" sz="1400" dirty="0" smtClean="0">
                <a:solidFill>
                  <a:srgbClr val="FFC000"/>
                </a:solidFill>
              </a:rPr>
              <a:t>often results</a:t>
            </a:r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FFC000"/>
                </a:solidFill>
              </a:rPr>
              <a:t>Why does a myopic shift occur?</a:t>
            </a:r>
          </a:p>
          <a:p>
            <a:pPr eaLnBrk="1" hangingPunct="1"/>
            <a:r>
              <a:rPr lang="en-US" altLang="en-US" sz="1400" dirty="0" smtClean="0">
                <a:solidFill>
                  <a:srgbClr val="FFC000"/>
                </a:solidFill>
              </a:rPr>
              <a:t>If the globe is s</a:t>
            </a:r>
            <a:r>
              <a:rPr lang="en-US" altLang="en-US" sz="1400" dirty="0" smtClean="0">
                <a:solidFill>
                  <a:srgbClr val="FFC000"/>
                </a:solidFill>
              </a:rPr>
              <a:t>queezed circumferentially, the resulting increase in </a:t>
            </a:r>
            <a:r>
              <a:rPr lang="en-US" altLang="en-US" sz="1400" dirty="0" smtClean="0">
                <a:solidFill>
                  <a:srgbClr val="FFC000"/>
                </a:solidFill>
              </a:rPr>
              <a:t>A-P </a:t>
            </a:r>
            <a:r>
              <a:rPr lang="en-US" altLang="en-US" sz="1400" dirty="0" smtClean="0">
                <a:solidFill>
                  <a:srgbClr val="FFC000"/>
                </a:solidFill>
              </a:rPr>
              <a:t>length produces axial </a:t>
            </a:r>
            <a:r>
              <a:rPr lang="en-US" altLang="en-US" sz="1400" dirty="0">
                <a:solidFill>
                  <a:srgbClr val="FFC000"/>
                </a:solidFill>
              </a:rPr>
              <a:t>myopia</a:t>
            </a:r>
          </a:p>
        </p:txBody>
      </p:sp>
    </p:spTree>
    <p:extLst>
      <p:ext uri="{BB962C8B-B14F-4D97-AF65-F5344CB8AC3E}">
        <p14:creationId xmlns:p14="http://schemas.microsoft.com/office/powerpoint/2010/main" val="255491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--Pneumatic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retinopexy (PR)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530350" y="277882"/>
            <a:ext cx="7004050" cy="224676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How does a SB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bring the retina and underlying tissue into apposition?</a:t>
            </a: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By indenting the sclera beneath the retinal break. </a:t>
            </a:r>
            <a:r>
              <a:rPr lang="en-US" altLang="en-US" sz="1400" dirty="0" smtClean="0">
                <a:solidFill>
                  <a:srgbClr val="0000FF"/>
                </a:solidFill>
              </a:rPr>
              <a:t>Indention pushes the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subretinal</a:t>
            </a:r>
            <a:r>
              <a:rPr lang="en-US" altLang="en-US" sz="1400" dirty="0" smtClean="0">
                <a:solidFill>
                  <a:srgbClr val="0000FF"/>
                </a:solidFill>
              </a:rPr>
              <a:t> tissue in the direction of the detached retina. It may also </a:t>
            </a:r>
            <a:r>
              <a:rPr lang="en-US" altLang="en-US" sz="1400" dirty="0" smtClean="0">
                <a:solidFill>
                  <a:srgbClr val="0000FF"/>
                </a:solidFill>
              </a:rPr>
              <a:t>dissipate vitreoretinal traction.</a:t>
            </a: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FFC000"/>
                </a:solidFill>
              </a:rPr>
              <a:t>What effect does SB have on the refractive state of the eye?</a:t>
            </a:r>
          </a:p>
          <a:p>
            <a:pPr eaLnBrk="1" hangingPunct="1"/>
            <a:r>
              <a:rPr lang="en-US" altLang="en-US" sz="1400" dirty="0">
                <a:solidFill>
                  <a:srgbClr val="FFC000"/>
                </a:solidFill>
              </a:rPr>
              <a:t>A myopic shift </a:t>
            </a:r>
            <a:r>
              <a:rPr lang="en-US" altLang="en-US" sz="1400" dirty="0" smtClean="0">
                <a:solidFill>
                  <a:srgbClr val="FFC000"/>
                </a:solidFill>
              </a:rPr>
              <a:t>often results</a:t>
            </a:r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FFC000"/>
                </a:solidFill>
              </a:rPr>
              <a:t>Why does a myopic shift occur?</a:t>
            </a:r>
          </a:p>
          <a:p>
            <a:pPr eaLnBrk="1" hangingPunct="1"/>
            <a:r>
              <a:rPr lang="en-US" altLang="en-US" sz="1400" dirty="0" smtClean="0">
                <a:solidFill>
                  <a:srgbClr val="FFC000"/>
                </a:solidFill>
              </a:rPr>
              <a:t>If the globe is s</a:t>
            </a:r>
            <a:r>
              <a:rPr lang="en-US" altLang="en-US" sz="1400" dirty="0" smtClean="0">
                <a:solidFill>
                  <a:srgbClr val="FFC000"/>
                </a:solidFill>
              </a:rPr>
              <a:t>queezed circumferentially, the resulting increase in </a:t>
            </a:r>
            <a:r>
              <a:rPr lang="en-US" altLang="en-US" sz="1400" dirty="0" smtClean="0">
                <a:solidFill>
                  <a:srgbClr val="FFC000"/>
                </a:solidFill>
              </a:rPr>
              <a:t>A-P </a:t>
            </a:r>
            <a:r>
              <a:rPr lang="en-US" altLang="en-US" sz="1400" dirty="0" smtClean="0">
                <a:solidFill>
                  <a:srgbClr val="FFC000"/>
                </a:solidFill>
              </a:rPr>
              <a:t>length produces axial </a:t>
            </a:r>
            <a:r>
              <a:rPr lang="en-US" altLang="en-US" sz="1400" dirty="0">
                <a:solidFill>
                  <a:srgbClr val="FFC000"/>
                </a:solidFill>
              </a:rPr>
              <a:t>myopia</a:t>
            </a:r>
          </a:p>
        </p:txBody>
      </p:sp>
    </p:spTree>
    <p:extLst>
      <p:ext uri="{BB962C8B-B14F-4D97-AF65-F5344CB8AC3E}">
        <p14:creationId xmlns:p14="http://schemas.microsoft.com/office/powerpoint/2010/main" val="51449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--Pneumatic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retinopexy (PR)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530350" y="277882"/>
            <a:ext cx="7004050" cy="224676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How does a SB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bring the retina and underlying tissue into apposition?</a:t>
            </a: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By indenting the sclera beneath the retinal break. </a:t>
            </a:r>
            <a:r>
              <a:rPr lang="en-US" altLang="en-US" sz="1400" dirty="0" smtClean="0">
                <a:solidFill>
                  <a:srgbClr val="0000FF"/>
                </a:solidFill>
              </a:rPr>
              <a:t>Indention pushes the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subretinal</a:t>
            </a:r>
            <a:r>
              <a:rPr lang="en-US" altLang="en-US" sz="1400" dirty="0" smtClean="0">
                <a:solidFill>
                  <a:srgbClr val="0000FF"/>
                </a:solidFill>
              </a:rPr>
              <a:t> tissue in the direction of the detached retina. It may also </a:t>
            </a:r>
            <a:r>
              <a:rPr lang="en-US" altLang="en-US" sz="1400" dirty="0" smtClean="0">
                <a:solidFill>
                  <a:srgbClr val="0000FF"/>
                </a:solidFill>
              </a:rPr>
              <a:t>dissipate vitreoretinal traction.</a:t>
            </a: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FFC000"/>
                </a:solidFill>
              </a:rPr>
              <a:t>What effect does SB have on the refractive state of the eye?</a:t>
            </a:r>
          </a:p>
          <a:p>
            <a:pPr eaLnBrk="1" hangingPunct="1"/>
            <a:r>
              <a:rPr lang="en-US" altLang="en-US" sz="1400" dirty="0">
                <a:solidFill>
                  <a:srgbClr val="FFC000"/>
                </a:solidFill>
              </a:rPr>
              <a:t>A myopic shift </a:t>
            </a:r>
            <a:r>
              <a:rPr lang="en-US" altLang="en-US" sz="1400" dirty="0" smtClean="0">
                <a:solidFill>
                  <a:srgbClr val="FFC000"/>
                </a:solidFill>
              </a:rPr>
              <a:t>often results</a:t>
            </a:r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FFC000"/>
                </a:solidFill>
              </a:rPr>
              <a:t>Why does a myopic shift occur?</a:t>
            </a:r>
          </a:p>
          <a:p>
            <a:pPr eaLnBrk="1" hangingPunct="1"/>
            <a:r>
              <a:rPr lang="en-US" altLang="en-US" sz="1400" dirty="0" smtClean="0">
                <a:solidFill>
                  <a:srgbClr val="FFC000"/>
                </a:solidFill>
              </a:rPr>
              <a:t>If the globe is s</a:t>
            </a:r>
            <a:r>
              <a:rPr lang="en-US" altLang="en-US" sz="1400" dirty="0" smtClean="0">
                <a:solidFill>
                  <a:srgbClr val="FFC000"/>
                </a:solidFill>
              </a:rPr>
              <a:t>queezed circumferentially, the resulting increase in </a:t>
            </a:r>
            <a:r>
              <a:rPr lang="en-US" altLang="en-US" sz="1400" dirty="0" smtClean="0">
                <a:solidFill>
                  <a:srgbClr val="FFC000"/>
                </a:solidFill>
              </a:rPr>
              <a:t>A-P </a:t>
            </a:r>
            <a:r>
              <a:rPr lang="en-US" altLang="en-US" sz="1400" dirty="0" smtClean="0">
                <a:solidFill>
                  <a:srgbClr val="FFC000"/>
                </a:solidFill>
              </a:rPr>
              <a:t>length produces axial </a:t>
            </a:r>
            <a:r>
              <a:rPr lang="en-US" altLang="en-US" sz="1400" dirty="0">
                <a:solidFill>
                  <a:srgbClr val="FFC000"/>
                </a:solidFill>
              </a:rPr>
              <a:t>myopia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38400" y="1185944"/>
            <a:ext cx="4919937" cy="109260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300" i="1" dirty="0" smtClean="0">
                <a:solidFill>
                  <a:srgbClr val="0000FF"/>
                </a:solidFill>
              </a:rPr>
              <a:t>Are all SBs circumferential, </a:t>
            </a:r>
            <a:r>
              <a:rPr lang="en-US" sz="1300" i="1" dirty="0" err="1" smtClean="0">
                <a:solidFill>
                  <a:srgbClr val="0000FF"/>
                </a:solidFill>
              </a:rPr>
              <a:t>ie</a:t>
            </a:r>
            <a:r>
              <a:rPr lang="en-US" sz="1300" i="1" dirty="0" smtClean="0">
                <a:solidFill>
                  <a:srgbClr val="0000FF"/>
                </a:solidFill>
              </a:rPr>
              <a:t>, do they encircle the entire globe?</a:t>
            </a:r>
          </a:p>
          <a:p>
            <a:r>
              <a:rPr lang="en-US" sz="1300" dirty="0" smtClean="0">
                <a:solidFill>
                  <a:srgbClr val="FFFF00"/>
                </a:solidFill>
              </a:rPr>
              <a:t>They can, but more often are segmental</a:t>
            </a:r>
          </a:p>
          <a:p>
            <a:endParaRPr lang="en-US" sz="1300" dirty="0">
              <a:solidFill>
                <a:srgbClr val="FFFF00"/>
              </a:solidFill>
            </a:endParaRPr>
          </a:p>
          <a:p>
            <a:r>
              <a:rPr lang="en-US" sz="1300" i="1" dirty="0" smtClean="0">
                <a:solidFill>
                  <a:srgbClr val="FFFF00"/>
                </a:solidFill>
              </a:rPr>
              <a:t>Are they always oriented parallel to the equator of the globe?</a:t>
            </a:r>
          </a:p>
          <a:p>
            <a:r>
              <a:rPr lang="en-US" sz="1300" dirty="0" smtClean="0">
                <a:solidFill>
                  <a:srgbClr val="FFFF00"/>
                </a:solidFill>
              </a:rPr>
              <a:t>No, on occasion the retinal break(s) dictates radial placement</a:t>
            </a:r>
            <a:endParaRPr lang="en-US" sz="13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13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--Pneumatic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retinopexy (PR)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530350" y="277882"/>
            <a:ext cx="7004050" cy="224676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How does a SB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bring the retina and underlying tissue into apposition?</a:t>
            </a: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By indenting the sclera beneath the retinal break. </a:t>
            </a:r>
            <a:r>
              <a:rPr lang="en-US" altLang="en-US" sz="1400" dirty="0" smtClean="0">
                <a:solidFill>
                  <a:srgbClr val="0000FF"/>
                </a:solidFill>
              </a:rPr>
              <a:t>Indention pushes the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subretinal</a:t>
            </a:r>
            <a:r>
              <a:rPr lang="en-US" altLang="en-US" sz="1400" dirty="0" smtClean="0">
                <a:solidFill>
                  <a:srgbClr val="0000FF"/>
                </a:solidFill>
              </a:rPr>
              <a:t> tissue in the direction of the detached retina. It may also </a:t>
            </a:r>
            <a:r>
              <a:rPr lang="en-US" altLang="en-US" sz="1400" dirty="0" smtClean="0">
                <a:solidFill>
                  <a:srgbClr val="0000FF"/>
                </a:solidFill>
              </a:rPr>
              <a:t>dissipate vitreoretinal traction.</a:t>
            </a: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FFC000"/>
                </a:solidFill>
              </a:rPr>
              <a:t>What effect does SB have on the refractive state of the eye?</a:t>
            </a:r>
          </a:p>
          <a:p>
            <a:pPr eaLnBrk="1" hangingPunct="1"/>
            <a:r>
              <a:rPr lang="en-US" altLang="en-US" sz="1400" dirty="0">
                <a:solidFill>
                  <a:srgbClr val="FFC000"/>
                </a:solidFill>
              </a:rPr>
              <a:t>A myopic shift </a:t>
            </a:r>
            <a:r>
              <a:rPr lang="en-US" altLang="en-US" sz="1400" dirty="0" smtClean="0">
                <a:solidFill>
                  <a:srgbClr val="FFC000"/>
                </a:solidFill>
              </a:rPr>
              <a:t>often results</a:t>
            </a:r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FFC000"/>
                </a:solidFill>
              </a:rPr>
              <a:t>Why does a myopic shift occur?</a:t>
            </a:r>
          </a:p>
          <a:p>
            <a:pPr eaLnBrk="1" hangingPunct="1"/>
            <a:r>
              <a:rPr lang="en-US" altLang="en-US" sz="1400" dirty="0" smtClean="0">
                <a:solidFill>
                  <a:srgbClr val="FFC000"/>
                </a:solidFill>
              </a:rPr>
              <a:t>If the globe is s</a:t>
            </a:r>
            <a:r>
              <a:rPr lang="en-US" altLang="en-US" sz="1400" dirty="0" smtClean="0">
                <a:solidFill>
                  <a:srgbClr val="FFC000"/>
                </a:solidFill>
              </a:rPr>
              <a:t>queezed circumferentially, the resulting increase in </a:t>
            </a:r>
            <a:r>
              <a:rPr lang="en-US" altLang="en-US" sz="1400" dirty="0" smtClean="0">
                <a:solidFill>
                  <a:srgbClr val="FFC000"/>
                </a:solidFill>
              </a:rPr>
              <a:t>A-P </a:t>
            </a:r>
            <a:r>
              <a:rPr lang="en-US" altLang="en-US" sz="1400" dirty="0" smtClean="0">
                <a:solidFill>
                  <a:srgbClr val="FFC000"/>
                </a:solidFill>
              </a:rPr>
              <a:t>length produces axial </a:t>
            </a:r>
            <a:r>
              <a:rPr lang="en-US" altLang="en-US" sz="1400" dirty="0">
                <a:solidFill>
                  <a:srgbClr val="FFC000"/>
                </a:solidFill>
              </a:rPr>
              <a:t>myopia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38400" y="1185944"/>
            <a:ext cx="4919937" cy="109260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300" i="1" dirty="0" smtClean="0">
                <a:solidFill>
                  <a:srgbClr val="0000FF"/>
                </a:solidFill>
              </a:rPr>
              <a:t>Are all SBs circumferential, </a:t>
            </a:r>
            <a:r>
              <a:rPr lang="en-US" sz="1300" i="1" dirty="0" err="1" smtClean="0">
                <a:solidFill>
                  <a:srgbClr val="0000FF"/>
                </a:solidFill>
              </a:rPr>
              <a:t>ie</a:t>
            </a:r>
            <a:r>
              <a:rPr lang="en-US" sz="1300" i="1" dirty="0" smtClean="0">
                <a:solidFill>
                  <a:srgbClr val="0000FF"/>
                </a:solidFill>
              </a:rPr>
              <a:t>, do they encircle the entire globe?</a:t>
            </a:r>
          </a:p>
          <a:p>
            <a:r>
              <a:rPr lang="en-US" sz="1300" dirty="0" smtClean="0">
                <a:solidFill>
                  <a:srgbClr val="0000FF"/>
                </a:solidFill>
              </a:rPr>
              <a:t>They can, but more often are segmental</a:t>
            </a:r>
            <a:endParaRPr lang="en-US" sz="1300" dirty="0" smtClean="0">
              <a:solidFill>
                <a:srgbClr val="FFFF00"/>
              </a:solidFill>
            </a:endParaRPr>
          </a:p>
          <a:p>
            <a:endParaRPr lang="en-US" sz="1300" dirty="0">
              <a:solidFill>
                <a:srgbClr val="FFFF00"/>
              </a:solidFill>
            </a:endParaRPr>
          </a:p>
          <a:p>
            <a:r>
              <a:rPr lang="en-US" sz="1300" i="1" dirty="0" smtClean="0">
                <a:solidFill>
                  <a:srgbClr val="FFFF00"/>
                </a:solidFill>
              </a:rPr>
              <a:t>Are they always oriented parallel to the equator of the globe?</a:t>
            </a:r>
          </a:p>
          <a:p>
            <a:r>
              <a:rPr lang="en-US" sz="1300" dirty="0" smtClean="0">
                <a:solidFill>
                  <a:srgbClr val="FFFF00"/>
                </a:solidFill>
              </a:rPr>
              <a:t>No, on occasion the retinal break(s) dictates radial placement</a:t>
            </a:r>
            <a:endParaRPr lang="en-US" sz="13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70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--Pneumatic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retinopexy (PR)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530350" y="277882"/>
            <a:ext cx="7004050" cy="224676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How does a SB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bring the retina and underlying tissue into apposition?</a:t>
            </a: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By indenting the sclera beneath the retinal break. </a:t>
            </a:r>
            <a:r>
              <a:rPr lang="en-US" altLang="en-US" sz="1400" dirty="0" smtClean="0">
                <a:solidFill>
                  <a:srgbClr val="0000FF"/>
                </a:solidFill>
              </a:rPr>
              <a:t>Indention pushes the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subretinal</a:t>
            </a:r>
            <a:r>
              <a:rPr lang="en-US" altLang="en-US" sz="1400" dirty="0" smtClean="0">
                <a:solidFill>
                  <a:srgbClr val="0000FF"/>
                </a:solidFill>
              </a:rPr>
              <a:t> tissue in the direction of the detached retina. It may also </a:t>
            </a:r>
            <a:r>
              <a:rPr lang="en-US" altLang="en-US" sz="1400" dirty="0" smtClean="0">
                <a:solidFill>
                  <a:srgbClr val="0000FF"/>
                </a:solidFill>
              </a:rPr>
              <a:t>dissipate vitreoretinal traction.</a:t>
            </a: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FFC000"/>
                </a:solidFill>
              </a:rPr>
              <a:t>What effect does SB have on the refractive state of the eye?</a:t>
            </a:r>
          </a:p>
          <a:p>
            <a:pPr eaLnBrk="1" hangingPunct="1"/>
            <a:r>
              <a:rPr lang="en-US" altLang="en-US" sz="1400" dirty="0">
                <a:solidFill>
                  <a:srgbClr val="FFC000"/>
                </a:solidFill>
              </a:rPr>
              <a:t>A myopic shift </a:t>
            </a:r>
            <a:r>
              <a:rPr lang="en-US" altLang="en-US" sz="1400" dirty="0" smtClean="0">
                <a:solidFill>
                  <a:srgbClr val="FFC000"/>
                </a:solidFill>
              </a:rPr>
              <a:t>often results</a:t>
            </a:r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FFC000"/>
                </a:solidFill>
              </a:rPr>
              <a:t>Why does a myopic shift occur?</a:t>
            </a:r>
          </a:p>
          <a:p>
            <a:pPr eaLnBrk="1" hangingPunct="1"/>
            <a:r>
              <a:rPr lang="en-US" altLang="en-US" sz="1400" dirty="0" smtClean="0">
                <a:solidFill>
                  <a:srgbClr val="FFC000"/>
                </a:solidFill>
              </a:rPr>
              <a:t>If the globe is s</a:t>
            </a:r>
            <a:r>
              <a:rPr lang="en-US" altLang="en-US" sz="1400" dirty="0" smtClean="0">
                <a:solidFill>
                  <a:srgbClr val="FFC000"/>
                </a:solidFill>
              </a:rPr>
              <a:t>queezed circumferentially, the resulting increase in </a:t>
            </a:r>
            <a:r>
              <a:rPr lang="en-US" altLang="en-US" sz="1400" dirty="0" smtClean="0">
                <a:solidFill>
                  <a:srgbClr val="FFC000"/>
                </a:solidFill>
              </a:rPr>
              <a:t>A-P </a:t>
            </a:r>
            <a:r>
              <a:rPr lang="en-US" altLang="en-US" sz="1400" dirty="0" smtClean="0">
                <a:solidFill>
                  <a:srgbClr val="FFC000"/>
                </a:solidFill>
              </a:rPr>
              <a:t>length produces axial </a:t>
            </a:r>
            <a:r>
              <a:rPr lang="en-US" altLang="en-US" sz="1400" dirty="0">
                <a:solidFill>
                  <a:srgbClr val="FFC000"/>
                </a:solidFill>
              </a:rPr>
              <a:t>myopia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38400" y="1185944"/>
            <a:ext cx="4919937" cy="109260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300" i="1" dirty="0" smtClean="0">
                <a:solidFill>
                  <a:srgbClr val="0000FF"/>
                </a:solidFill>
              </a:rPr>
              <a:t>Are all SBs circumferential, </a:t>
            </a:r>
            <a:r>
              <a:rPr lang="en-US" sz="1300" i="1" dirty="0" err="1" smtClean="0">
                <a:solidFill>
                  <a:srgbClr val="0000FF"/>
                </a:solidFill>
              </a:rPr>
              <a:t>ie</a:t>
            </a:r>
            <a:r>
              <a:rPr lang="en-US" sz="1300" i="1" dirty="0" smtClean="0">
                <a:solidFill>
                  <a:srgbClr val="0000FF"/>
                </a:solidFill>
              </a:rPr>
              <a:t>, do they encircle the entire globe?</a:t>
            </a:r>
          </a:p>
          <a:p>
            <a:r>
              <a:rPr lang="en-US" sz="1300" dirty="0" smtClean="0">
                <a:solidFill>
                  <a:srgbClr val="0000FF"/>
                </a:solidFill>
              </a:rPr>
              <a:t>They can, but more often are segmental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 smtClean="0">
                <a:solidFill>
                  <a:srgbClr val="0000FF"/>
                </a:solidFill>
              </a:rPr>
              <a:t>Are they always oriented parallel to the equator of the globe?</a:t>
            </a:r>
            <a:endParaRPr lang="en-US" sz="1300" i="1" dirty="0" smtClean="0">
              <a:solidFill>
                <a:srgbClr val="FFFF00"/>
              </a:solidFill>
            </a:endParaRPr>
          </a:p>
          <a:p>
            <a:r>
              <a:rPr lang="en-US" sz="1300" dirty="0" smtClean="0">
                <a:solidFill>
                  <a:srgbClr val="FFFF00"/>
                </a:solidFill>
              </a:rPr>
              <a:t>No, on occasion the retinal break(s) dictates radial placement</a:t>
            </a:r>
            <a:endParaRPr lang="en-US" sz="13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22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--Pneumatic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retinopexy (PR)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530350" y="277882"/>
            <a:ext cx="7004050" cy="224676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How does a SB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bring the retina and underlying tissue into apposition?</a:t>
            </a: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By indenting the sclera beneath the retinal break. </a:t>
            </a:r>
            <a:r>
              <a:rPr lang="en-US" altLang="en-US" sz="1400" dirty="0" smtClean="0">
                <a:solidFill>
                  <a:srgbClr val="0000FF"/>
                </a:solidFill>
              </a:rPr>
              <a:t>Indention pushes the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subretinal</a:t>
            </a:r>
            <a:r>
              <a:rPr lang="en-US" altLang="en-US" sz="1400" dirty="0" smtClean="0">
                <a:solidFill>
                  <a:srgbClr val="0000FF"/>
                </a:solidFill>
              </a:rPr>
              <a:t> tissue in the direction of the detached retina. It may also </a:t>
            </a:r>
            <a:r>
              <a:rPr lang="en-US" altLang="en-US" sz="1400" dirty="0" smtClean="0">
                <a:solidFill>
                  <a:srgbClr val="0000FF"/>
                </a:solidFill>
              </a:rPr>
              <a:t>dissipate vitreoretinal traction.</a:t>
            </a: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FFC000"/>
                </a:solidFill>
              </a:rPr>
              <a:t>What effect does SB have on the refractive state of the eye?</a:t>
            </a:r>
          </a:p>
          <a:p>
            <a:pPr eaLnBrk="1" hangingPunct="1"/>
            <a:r>
              <a:rPr lang="en-US" altLang="en-US" sz="1400" dirty="0">
                <a:solidFill>
                  <a:srgbClr val="FFC000"/>
                </a:solidFill>
              </a:rPr>
              <a:t>A myopic shift </a:t>
            </a:r>
            <a:r>
              <a:rPr lang="en-US" altLang="en-US" sz="1400" dirty="0" smtClean="0">
                <a:solidFill>
                  <a:srgbClr val="FFC000"/>
                </a:solidFill>
              </a:rPr>
              <a:t>often results</a:t>
            </a:r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FFC000"/>
                </a:solidFill>
              </a:rPr>
              <a:t>Why does a myopic shift occur?</a:t>
            </a:r>
          </a:p>
          <a:p>
            <a:pPr eaLnBrk="1" hangingPunct="1"/>
            <a:r>
              <a:rPr lang="en-US" altLang="en-US" sz="1400" dirty="0" smtClean="0">
                <a:solidFill>
                  <a:srgbClr val="FFC000"/>
                </a:solidFill>
              </a:rPr>
              <a:t>If the globe is s</a:t>
            </a:r>
            <a:r>
              <a:rPr lang="en-US" altLang="en-US" sz="1400" dirty="0" smtClean="0">
                <a:solidFill>
                  <a:srgbClr val="FFC000"/>
                </a:solidFill>
              </a:rPr>
              <a:t>queezed circumferentially, the resulting increase in </a:t>
            </a:r>
            <a:r>
              <a:rPr lang="en-US" altLang="en-US" sz="1400" dirty="0" smtClean="0">
                <a:solidFill>
                  <a:srgbClr val="FFC000"/>
                </a:solidFill>
              </a:rPr>
              <a:t>A-P </a:t>
            </a:r>
            <a:r>
              <a:rPr lang="en-US" altLang="en-US" sz="1400" dirty="0" smtClean="0">
                <a:solidFill>
                  <a:srgbClr val="FFC000"/>
                </a:solidFill>
              </a:rPr>
              <a:t>length produces axial </a:t>
            </a:r>
            <a:r>
              <a:rPr lang="en-US" altLang="en-US" sz="1400" dirty="0">
                <a:solidFill>
                  <a:srgbClr val="FFC000"/>
                </a:solidFill>
              </a:rPr>
              <a:t>myopia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38400" y="1185944"/>
            <a:ext cx="4919937" cy="109260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300" i="1" dirty="0" smtClean="0">
                <a:solidFill>
                  <a:srgbClr val="0000FF"/>
                </a:solidFill>
              </a:rPr>
              <a:t>Are all SBs circumferential, </a:t>
            </a:r>
            <a:r>
              <a:rPr lang="en-US" sz="1300" i="1" dirty="0" err="1" smtClean="0">
                <a:solidFill>
                  <a:srgbClr val="0000FF"/>
                </a:solidFill>
              </a:rPr>
              <a:t>ie</a:t>
            </a:r>
            <a:r>
              <a:rPr lang="en-US" sz="1300" i="1" dirty="0" smtClean="0">
                <a:solidFill>
                  <a:srgbClr val="0000FF"/>
                </a:solidFill>
              </a:rPr>
              <a:t>, do they encircle the entire globe?</a:t>
            </a:r>
          </a:p>
          <a:p>
            <a:r>
              <a:rPr lang="en-US" sz="1300" dirty="0" smtClean="0">
                <a:solidFill>
                  <a:srgbClr val="0000FF"/>
                </a:solidFill>
              </a:rPr>
              <a:t>They can, but more often are segmental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 smtClean="0">
                <a:solidFill>
                  <a:srgbClr val="0000FF"/>
                </a:solidFill>
              </a:rPr>
              <a:t>Are they always oriented parallel to the equator of the globe?</a:t>
            </a:r>
          </a:p>
          <a:p>
            <a:r>
              <a:rPr lang="en-US" sz="1300" dirty="0" smtClean="0">
                <a:solidFill>
                  <a:srgbClr val="0000FF"/>
                </a:solidFill>
              </a:rPr>
              <a:t>No, on occasion the retinal break(s) dictates radial placement</a:t>
            </a:r>
            <a:endParaRPr lang="en-US" sz="13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63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--Pneumatic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retinopexy (PR)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530350" y="277882"/>
            <a:ext cx="7004050" cy="224676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How does a SB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bring the retina and underlying tissue into apposition?</a:t>
            </a: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By indenting the sclera beneath the retinal break. </a:t>
            </a:r>
            <a:r>
              <a:rPr lang="en-US" altLang="en-US" sz="1400" dirty="0" smtClean="0">
                <a:solidFill>
                  <a:srgbClr val="0000FF"/>
                </a:solidFill>
              </a:rPr>
              <a:t>Indention pushes the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subretinal</a:t>
            </a:r>
            <a:r>
              <a:rPr lang="en-US" altLang="en-US" sz="1400" dirty="0" smtClean="0">
                <a:solidFill>
                  <a:srgbClr val="0000FF"/>
                </a:solidFill>
              </a:rPr>
              <a:t> tissue in the direction of the detached retina. It may also </a:t>
            </a:r>
            <a:r>
              <a:rPr lang="en-US" altLang="en-US" sz="1400" dirty="0" smtClean="0">
                <a:solidFill>
                  <a:srgbClr val="0000FF"/>
                </a:solidFill>
              </a:rPr>
              <a:t>dissipate vitreoretinal traction.</a:t>
            </a: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What effect does SB have on the refractive state of the eye?</a:t>
            </a:r>
            <a:endParaRPr lang="en-US" altLang="en-US" sz="1400" i="1" dirty="0">
              <a:solidFill>
                <a:srgbClr val="FFC000"/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rgbClr val="FFC000"/>
                </a:solidFill>
              </a:rPr>
              <a:t>A myopic shift </a:t>
            </a:r>
            <a:r>
              <a:rPr lang="en-US" altLang="en-US" sz="1400" dirty="0" smtClean="0">
                <a:solidFill>
                  <a:srgbClr val="FFC000"/>
                </a:solidFill>
              </a:rPr>
              <a:t>often results</a:t>
            </a:r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FFC000"/>
                </a:solidFill>
              </a:rPr>
              <a:t>Why does a myopic shift occur?</a:t>
            </a:r>
          </a:p>
          <a:p>
            <a:pPr eaLnBrk="1" hangingPunct="1"/>
            <a:r>
              <a:rPr lang="en-US" altLang="en-US" sz="1400" dirty="0" smtClean="0">
                <a:solidFill>
                  <a:srgbClr val="FFC000"/>
                </a:solidFill>
              </a:rPr>
              <a:t>If the globe is s</a:t>
            </a:r>
            <a:r>
              <a:rPr lang="en-US" altLang="en-US" sz="1400" dirty="0" smtClean="0">
                <a:solidFill>
                  <a:srgbClr val="FFC000"/>
                </a:solidFill>
              </a:rPr>
              <a:t>queezed circumferentially, the resulting increase in </a:t>
            </a:r>
            <a:r>
              <a:rPr lang="en-US" altLang="en-US" sz="1400" dirty="0" smtClean="0">
                <a:solidFill>
                  <a:srgbClr val="FFC000"/>
                </a:solidFill>
              </a:rPr>
              <a:t>A-P </a:t>
            </a:r>
            <a:r>
              <a:rPr lang="en-US" altLang="en-US" sz="1400" dirty="0" smtClean="0">
                <a:solidFill>
                  <a:srgbClr val="FFC000"/>
                </a:solidFill>
              </a:rPr>
              <a:t>length produces axial </a:t>
            </a:r>
            <a:r>
              <a:rPr lang="en-US" altLang="en-US" sz="1400" dirty="0">
                <a:solidFill>
                  <a:srgbClr val="FFC000"/>
                </a:solidFill>
              </a:rPr>
              <a:t>myopia</a:t>
            </a:r>
          </a:p>
        </p:txBody>
      </p:sp>
    </p:spTree>
    <p:extLst>
      <p:ext uri="{BB962C8B-B14F-4D97-AF65-F5344CB8AC3E}">
        <p14:creationId xmlns:p14="http://schemas.microsoft.com/office/powerpoint/2010/main" val="163500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--Pneumatic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retinopexy (PR)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530350" y="277882"/>
            <a:ext cx="7004050" cy="224676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How does a SB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bring the retina and underlying tissue into apposition?</a:t>
            </a: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By indenting the sclera beneath the retinal break. </a:t>
            </a:r>
            <a:r>
              <a:rPr lang="en-US" altLang="en-US" sz="1400" dirty="0" smtClean="0">
                <a:solidFill>
                  <a:srgbClr val="0000FF"/>
                </a:solidFill>
              </a:rPr>
              <a:t>Indention pushes the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subretinal</a:t>
            </a:r>
            <a:r>
              <a:rPr lang="en-US" altLang="en-US" sz="1400" dirty="0" smtClean="0">
                <a:solidFill>
                  <a:srgbClr val="0000FF"/>
                </a:solidFill>
              </a:rPr>
              <a:t> tissue in the direction of the detached retina. It may also </a:t>
            </a:r>
            <a:r>
              <a:rPr lang="en-US" altLang="en-US" sz="1400" dirty="0" smtClean="0">
                <a:solidFill>
                  <a:srgbClr val="0000FF"/>
                </a:solidFill>
              </a:rPr>
              <a:t>dissipate vitreoretinal traction.</a:t>
            </a: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What effect does SB have on the refractive state of the eye?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A myopic shift </a:t>
            </a:r>
            <a:r>
              <a:rPr lang="en-US" altLang="en-US" sz="1400" dirty="0" smtClean="0">
                <a:solidFill>
                  <a:srgbClr val="0000FF"/>
                </a:solidFill>
              </a:rPr>
              <a:t>often results</a:t>
            </a:r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endParaRPr lang="en-US" altLang="en-US" sz="1400" dirty="0">
              <a:solidFill>
                <a:srgbClr val="FFC000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FFC000"/>
                </a:solidFill>
              </a:rPr>
              <a:t>Why does a myopic shift occur?</a:t>
            </a:r>
          </a:p>
          <a:p>
            <a:pPr eaLnBrk="1" hangingPunct="1"/>
            <a:r>
              <a:rPr lang="en-US" altLang="en-US" sz="1400" dirty="0" smtClean="0">
                <a:solidFill>
                  <a:srgbClr val="FFC000"/>
                </a:solidFill>
              </a:rPr>
              <a:t>If the globe is s</a:t>
            </a:r>
            <a:r>
              <a:rPr lang="en-US" altLang="en-US" sz="1400" dirty="0" smtClean="0">
                <a:solidFill>
                  <a:srgbClr val="FFC000"/>
                </a:solidFill>
              </a:rPr>
              <a:t>queezed circumferentially, the resulting increase in </a:t>
            </a:r>
            <a:r>
              <a:rPr lang="en-US" altLang="en-US" sz="1400" dirty="0" smtClean="0">
                <a:solidFill>
                  <a:srgbClr val="FFC000"/>
                </a:solidFill>
              </a:rPr>
              <a:t>A-P </a:t>
            </a:r>
            <a:r>
              <a:rPr lang="en-US" altLang="en-US" sz="1400" dirty="0" smtClean="0">
                <a:solidFill>
                  <a:srgbClr val="FFC000"/>
                </a:solidFill>
              </a:rPr>
              <a:t>length produces axial </a:t>
            </a:r>
            <a:r>
              <a:rPr lang="en-US" altLang="en-US" sz="1400" dirty="0">
                <a:solidFill>
                  <a:srgbClr val="FFC000"/>
                </a:solidFill>
              </a:rPr>
              <a:t>myopia</a:t>
            </a:r>
          </a:p>
        </p:txBody>
      </p:sp>
    </p:spTree>
    <p:extLst>
      <p:ext uri="{BB962C8B-B14F-4D97-AF65-F5344CB8AC3E}">
        <p14:creationId xmlns:p14="http://schemas.microsoft.com/office/powerpoint/2010/main" val="379338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What three things </a:t>
            </a:r>
            <a:r>
              <a:rPr lang="en-US" altLang="en-US" b="1" i="1" dirty="0" smtClean="0"/>
              <a:t>must</a:t>
            </a:r>
            <a:r>
              <a:rPr lang="en-US" altLang="en-US" dirty="0" smtClean="0"/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--Find all </a:t>
            </a:r>
            <a:r>
              <a:rPr lang="en-US" altLang="en-US" dirty="0" smtClean="0">
                <a:solidFill>
                  <a:srgbClr val="0000FF"/>
                </a:solidFill>
              </a:rPr>
              <a:t>retinal breaks</a:t>
            </a:r>
            <a:endParaRPr lang="en-US" altLang="en-US" dirty="0" smtClean="0"/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</p:spTree>
    <p:extLst>
      <p:ext uri="{BB962C8B-B14F-4D97-AF65-F5344CB8AC3E}">
        <p14:creationId xmlns:p14="http://schemas.microsoft.com/office/powerpoint/2010/main" val="179371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--Pneumatic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retinopexy (PR)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530350" y="277882"/>
            <a:ext cx="7004050" cy="224676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How does a SB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bring the retina and underlying tissue into apposition?</a:t>
            </a: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By indenting the sclera beneath the retinal break. </a:t>
            </a:r>
            <a:r>
              <a:rPr lang="en-US" altLang="en-US" sz="1400" dirty="0" smtClean="0">
                <a:solidFill>
                  <a:srgbClr val="0000FF"/>
                </a:solidFill>
              </a:rPr>
              <a:t>Indention pushes the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subretinal</a:t>
            </a:r>
            <a:r>
              <a:rPr lang="en-US" altLang="en-US" sz="1400" dirty="0" smtClean="0">
                <a:solidFill>
                  <a:srgbClr val="0000FF"/>
                </a:solidFill>
              </a:rPr>
              <a:t> tissue in the direction of the detached retina. It may also </a:t>
            </a:r>
            <a:r>
              <a:rPr lang="en-US" altLang="en-US" sz="1400" dirty="0" smtClean="0">
                <a:solidFill>
                  <a:srgbClr val="0000FF"/>
                </a:solidFill>
              </a:rPr>
              <a:t>dissipate vitreoretinal traction.</a:t>
            </a: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What effect does SB have on the refractive state of the eye?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A myopic shift </a:t>
            </a:r>
            <a:r>
              <a:rPr lang="en-US" altLang="en-US" sz="1400" dirty="0" smtClean="0">
                <a:solidFill>
                  <a:srgbClr val="0000FF"/>
                </a:solidFill>
              </a:rPr>
              <a:t>often results</a:t>
            </a: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Why does a myopic shift occur?</a:t>
            </a:r>
            <a:endParaRPr lang="en-US" altLang="en-US" sz="1400" i="1" dirty="0">
              <a:solidFill>
                <a:srgbClr val="FFC000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FFC000"/>
                </a:solidFill>
              </a:rPr>
              <a:t>If the globe is s</a:t>
            </a:r>
            <a:r>
              <a:rPr lang="en-US" altLang="en-US" sz="1400" dirty="0" smtClean="0">
                <a:solidFill>
                  <a:srgbClr val="FFC000"/>
                </a:solidFill>
              </a:rPr>
              <a:t>queezed circumferentially, the resulting increase in </a:t>
            </a:r>
            <a:r>
              <a:rPr lang="en-US" altLang="en-US" sz="1400" dirty="0" smtClean="0">
                <a:solidFill>
                  <a:srgbClr val="FFC000"/>
                </a:solidFill>
              </a:rPr>
              <a:t>A-P </a:t>
            </a:r>
            <a:r>
              <a:rPr lang="en-US" altLang="en-US" sz="1400" dirty="0" smtClean="0">
                <a:solidFill>
                  <a:srgbClr val="FFC000"/>
                </a:solidFill>
              </a:rPr>
              <a:t>length produces axial </a:t>
            </a:r>
            <a:r>
              <a:rPr lang="en-US" altLang="en-US" sz="1400" dirty="0">
                <a:solidFill>
                  <a:srgbClr val="FFC000"/>
                </a:solidFill>
              </a:rPr>
              <a:t>myopia</a:t>
            </a:r>
          </a:p>
        </p:txBody>
      </p:sp>
    </p:spTree>
    <p:extLst>
      <p:ext uri="{BB962C8B-B14F-4D97-AF65-F5344CB8AC3E}">
        <p14:creationId xmlns:p14="http://schemas.microsoft.com/office/powerpoint/2010/main" val="229196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--Pneumatic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retinopexy (PR)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530350" y="277882"/>
            <a:ext cx="7004050" cy="224676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How does a SB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bring the retina and underlying tissue into apposition?</a:t>
            </a: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By indenting the sclera beneath the retinal break. </a:t>
            </a:r>
            <a:r>
              <a:rPr lang="en-US" altLang="en-US" sz="1400" dirty="0" smtClean="0">
                <a:solidFill>
                  <a:srgbClr val="0000FF"/>
                </a:solidFill>
              </a:rPr>
              <a:t>Indention pushes the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subretinal</a:t>
            </a:r>
            <a:r>
              <a:rPr lang="en-US" altLang="en-US" sz="1400" dirty="0" smtClean="0">
                <a:solidFill>
                  <a:srgbClr val="0000FF"/>
                </a:solidFill>
              </a:rPr>
              <a:t> tissue in the direction of the detached retina. It may also </a:t>
            </a:r>
            <a:r>
              <a:rPr lang="en-US" altLang="en-US" sz="1400" dirty="0" smtClean="0">
                <a:solidFill>
                  <a:srgbClr val="0000FF"/>
                </a:solidFill>
              </a:rPr>
              <a:t>dissipate vitreoretinal traction.</a:t>
            </a: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What effect does SB have on the refractive state of the eye?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A myopic shift </a:t>
            </a:r>
            <a:r>
              <a:rPr lang="en-US" altLang="en-US" sz="1400" dirty="0" smtClean="0">
                <a:solidFill>
                  <a:srgbClr val="0000FF"/>
                </a:solidFill>
              </a:rPr>
              <a:t>often results</a:t>
            </a: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Why does a myopic shift occur?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If the globe is s</a:t>
            </a:r>
            <a:r>
              <a:rPr lang="en-US" altLang="en-US" sz="1400" dirty="0" smtClean="0">
                <a:solidFill>
                  <a:srgbClr val="0000FF"/>
                </a:solidFill>
              </a:rPr>
              <a:t>queezed circumferentially, the resulting increase in </a:t>
            </a:r>
            <a:r>
              <a:rPr lang="en-US" altLang="en-US" sz="1400" dirty="0" smtClean="0">
                <a:solidFill>
                  <a:srgbClr val="0000FF"/>
                </a:solidFill>
              </a:rPr>
              <a:t>A-P </a:t>
            </a:r>
            <a:r>
              <a:rPr lang="en-US" altLang="en-US" sz="1400" dirty="0" smtClean="0">
                <a:solidFill>
                  <a:srgbClr val="0000FF"/>
                </a:solidFill>
              </a:rPr>
              <a:t>length produces axial </a:t>
            </a:r>
            <a:r>
              <a:rPr lang="en-US" altLang="en-US" sz="1400" dirty="0">
                <a:solidFill>
                  <a:srgbClr val="0000FF"/>
                </a:solidFill>
              </a:rPr>
              <a:t>myopia</a:t>
            </a:r>
          </a:p>
        </p:txBody>
      </p:sp>
    </p:spTree>
    <p:extLst>
      <p:ext uri="{BB962C8B-B14F-4D97-AF65-F5344CB8AC3E}">
        <p14:creationId xmlns:p14="http://schemas.microsoft.com/office/powerpoint/2010/main" val="300628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dirty="0"/>
              <a:t>I</a:t>
            </a:r>
            <a:r>
              <a:rPr lang="en-US" altLang="en-US" dirty="0" smtClean="0"/>
              <a:t>nduce an </a:t>
            </a:r>
            <a:r>
              <a:rPr lang="en-US" altLang="en-US" dirty="0" smtClean="0">
                <a:solidFill>
                  <a:srgbClr val="0000FF"/>
                </a:solidFill>
              </a:rPr>
              <a:t>inflammatory response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--Pneumatic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retinopexy (PR)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530350" y="277882"/>
            <a:ext cx="7004050" cy="224676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How does a SB </a:t>
            </a:r>
            <a:r>
              <a:rPr lang="en-US" altLang="en-US" sz="1400" i="1" dirty="0" smtClean="0">
                <a:solidFill>
                  <a:schemeClr val="bg1">
                    <a:lumMod val="65000"/>
                  </a:schemeClr>
                </a:solidFill>
              </a:rPr>
              <a:t>bring the retina and underlying tissue into apposition?</a:t>
            </a:r>
            <a:endParaRPr lang="en-US" altLang="en-US" sz="1400" i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By indenting the sclera beneath the retinal break. </a:t>
            </a:r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Indention pushes the </a:t>
            </a:r>
            <a:r>
              <a:rPr lang="en-US" altLang="en-US" sz="1400" dirty="0" err="1" smtClean="0">
                <a:solidFill>
                  <a:schemeClr val="bg1">
                    <a:lumMod val="65000"/>
                  </a:schemeClr>
                </a:solidFill>
              </a:rPr>
              <a:t>subretinal</a:t>
            </a:r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 tissue in the direction of the detached retina. It may also </a:t>
            </a:r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dissipate vitreoretinal traction.</a:t>
            </a: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effect does SB have on the refractive state of the eye?</a:t>
            </a:r>
          </a:p>
          <a:p>
            <a:pPr eaLnBrk="1" hangingPunct="1"/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A myopic shift </a:t>
            </a:r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often results</a:t>
            </a: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Why does a myopic shift occur?</a:t>
            </a: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If the globe is s</a:t>
            </a:r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queezed circumferentially, the resulting increase in </a:t>
            </a:r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A-P </a:t>
            </a:r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length produces axial 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myopia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" y="3436203"/>
            <a:ext cx="6398525" cy="830997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0000FF"/>
                </a:solidFill>
              </a:rPr>
              <a:t>Which method of ‘inflammation induction’ (</a:t>
            </a:r>
            <a:r>
              <a:rPr lang="en-US" sz="1600" i="1" dirty="0" err="1" smtClean="0">
                <a:solidFill>
                  <a:srgbClr val="0000FF"/>
                </a:solidFill>
              </a:rPr>
              <a:t>ie</a:t>
            </a:r>
            <a:r>
              <a:rPr lang="en-US" sz="1600" i="1" dirty="0" smtClean="0">
                <a:solidFill>
                  <a:srgbClr val="0000FF"/>
                </a:solidFill>
              </a:rPr>
              <a:t>, laser </a:t>
            </a:r>
            <a:r>
              <a:rPr lang="en-US" sz="1600" dirty="0" smtClean="0">
                <a:solidFill>
                  <a:srgbClr val="0000FF"/>
                </a:solidFill>
              </a:rPr>
              <a:t>or</a:t>
            </a:r>
            <a:r>
              <a:rPr lang="en-US" sz="1600" i="1" dirty="0" smtClean="0">
                <a:solidFill>
                  <a:srgbClr val="0000FF"/>
                </a:solidFill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</a:rPr>
              <a:t>cryo</a:t>
            </a:r>
            <a:r>
              <a:rPr lang="en-US" sz="1600" i="1" dirty="0" smtClean="0">
                <a:solidFill>
                  <a:srgbClr val="0000FF"/>
                </a:solidFill>
              </a:rPr>
              <a:t>) is usually used in conjunction with SB surgery?</a:t>
            </a:r>
          </a:p>
          <a:p>
            <a:r>
              <a:rPr lang="en-US" sz="1600" b="1" dirty="0" err="1" smtClean="0">
                <a:solidFill>
                  <a:srgbClr val="99FF99"/>
                </a:solidFill>
              </a:rPr>
              <a:t>Cryo</a:t>
            </a:r>
            <a:endParaRPr lang="en-US" sz="1600" b="1" dirty="0">
              <a:solidFill>
                <a:srgbClr val="99FF99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52400" y="2703146"/>
            <a:ext cx="6019800" cy="6496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9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dirty="0"/>
              <a:t>I</a:t>
            </a:r>
            <a:r>
              <a:rPr lang="en-US" altLang="en-US" dirty="0" smtClean="0"/>
              <a:t>nduce an </a:t>
            </a:r>
            <a:r>
              <a:rPr lang="en-US" altLang="en-US" dirty="0" smtClean="0">
                <a:solidFill>
                  <a:srgbClr val="0000FF"/>
                </a:solidFill>
              </a:rPr>
              <a:t>inflammatory response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--Pneumatic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retinopexy (PR)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530350" y="277882"/>
            <a:ext cx="7004050" cy="224676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How does a SB </a:t>
            </a:r>
            <a:r>
              <a:rPr lang="en-US" altLang="en-US" sz="1400" i="1" dirty="0" smtClean="0">
                <a:solidFill>
                  <a:schemeClr val="bg1">
                    <a:lumMod val="65000"/>
                  </a:schemeClr>
                </a:solidFill>
              </a:rPr>
              <a:t>bring the retina and underlying tissue into apposition?</a:t>
            </a:r>
            <a:endParaRPr lang="en-US" altLang="en-US" sz="1400" i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By indenting the sclera beneath the retinal break. </a:t>
            </a:r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Indention pushes the </a:t>
            </a:r>
            <a:r>
              <a:rPr lang="en-US" altLang="en-US" sz="1400" dirty="0" err="1" smtClean="0">
                <a:solidFill>
                  <a:schemeClr val="bg1">
                    <a:lumMod val="65000"/>
                  </a:schemeClr>
                </a:solidFill>
              </a:rPr>
              <a:t>subretinal</a:t>
            </a:r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 tissue in the direction of the detached retina. It may also </a:t>
            </a:r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dissipate vitreoretinal traction.</a:t>
            </a: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What effect does SB have on the refractive state of the eye?</a:t>
            </a:r>
          </a:p>
          <a:p>
            <a:pPr eaLnBrk="1" hangingPunct="1"/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A myopic shift </a:t>
            </a:r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often results</a:t>
            </a: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Why does a myopic shift occur?</a:t>
            </a: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If the globe is s</a:t>
            </a:r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queezed circumferentially, the resulting increase in </a:t>
            </a:r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A-P </a:t>
            </a:r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length produces axial 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myopia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" y="3436203"/>
            <a:ext cx="6398525" cy="830997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0000FF"/>
                </a:solidFill>
              </a:rPr>
              <a:t>Which method of ‘inflammation induction’ (</a:t>
            </a:r>
            <a:r>
              <a:rPr lang="en-US" sz="1600" i="1" dirty="0" err="1" smtClean="0">
                <a:solidFill>
                  <a:srgbClr val="0000FF"/>
                </a:solidFill>
              </a:rPr>
              <a:t>ie</a:t>
            </a:r>
            <a:r>
              <a:rPr lang="en-US" sz="1600" i="1" dirty="0" smtClean="0">
                <a:solidFill>
                  <a:srgbClr val="0000FF"/>
                </a:solidFill>
              </a:rPr>
              <a:t>, laser </a:t>
            </a:r>
            <a:r>
              <a:rPr lang="en-US" sz="1600" dirty="0" smtClean="0">
                <a:solidFill>
                  <a:srgbClr val="0000FF"/>
                </a:solidFill>
              </a:rPr>
              <a:t>or</a:t>
            </a:r>
            <a:r>
              <a:rPr lang="en-US" sz="1600" i="1" dirty="0" smtClean="0">
                <a:solidFill>
                  <a:srgbClr val="0000FF"/>
                </a:solidFill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</a:rPr>
              <a:t>cryo</a:t>
            </a:r>
            <a:r>
              <a:rPr lang="en-US" sz="1600" i="1" dirty="0" smtClean="0">
                <a:solidFill>
                  <a:srgbClr val="0000FF"/>
                </a:solidFill>
              </a:rPr>
              <a:t>) is usually used in conjunction with SB surgery?</a:t>
            </a:r>
          </a:p>
          <a:p>
            <a:r>
              <a:rPr lang="en-US" sz="1600" b="1" dirty="0" err="1" smtClean="0">
                <a:solidFill>
                  <a:srgbClr val="0000FF"/>
                </a:solidFill>
              </a:rPr>
              <a:t>Cryo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52400" y="2703146"/>
            <a:ext cx="6019800" cy="6496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1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--Pars </a:t>
            </a:r>
            <a:r>
              <a:rPr lang="en-US" sz="1600" b="1" dirty="0" err="1" smtClean="0">
                <a:solidFill>
                  <a:srgbClr val="0000FF"/>
                </a:solidFill>
              </a:rPr>
              <a:t>plana</a:t>
            </a:r>
            <a:r>
              <a:rPr lang="en-US" sz="1600" b="1" dirty="0" smtClean="0">
                <a:solidFill>
                  <a:srgbClr val="0000FF"/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--Pneumatic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retinopexy (PR)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12775" y="1014247"/>
            <a:ext cx="7994650" cy="16004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How does a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PPV bring the retina and underlying tissue into apposition?</a:t>
            </a:r>
            <a:endParaRPr lang="en-US" altLang="en-US" sz="14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vitreous overlying a retinal break is the source of traction that pulls the retina away from the underlying tissue. In a PPV, the vitreous--and hence the source of this traction--is removed</a:t>
            </a:r>
            <a:r>
              <a:rPr lang="en-US" alt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</a:t>
            </a:r>
          </a:p>
          <a:p>
            <a:pPr eaLnBrk="1" hangingPunct="1"/>
            <a:endParaRPr lang="en-US" alt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That’s all there is to it--remove the vitreous, and the retinal simply falls back in place?</a:t>
            </a:r>
          </a:p>
          <a:p>
            <a:pPr eaLnBrk="1" hangingPunct="1"/>
            <a:r>
              <a:rPr lang="en-US" alt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Well, no. A substance (usually a gas or an oil) must be introduced into the vitreous cavity to promote and maintain apposition.</a:t>
            </a:r>
            <a:endParaRPr lang="en-US" alt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34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--Pars </a:t>
            </a:r>
            <a:r>
              <a:rPr lang="en-US" sz="1600" b="1" dirty="0" err="1" smtClean="0">
                <a:solidFill>
                  <a:srgbClr val="0000FF"/>
                </a:solidFill>
              </a:rPr>
              <a:t>plana</a:t>
            </a:r>
            <a:r>
              <a:rPr lang="en-US" sz="1600" b="1" dirty="0" smtClean="0">
                <a:solidFill>
                  <a:srgbClr val="0000FF"/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--Pneumatic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retinopexy (PR)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12775" y="1014247"/>
            <a:ext cx="7994650" cy="16004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How does a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PPV bring the retina and underlying tissue into apposition?</a:t>
            </a: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The vitreous overlying a retinal break is the source of traction that pulls the retina away from the underlying tissue. In a PPV, the vitreous--and hence the source of this traction--is removed</a:t>
            </a:r>
            <a:r>
              <a:rPr lang="en-US" altLang="en-US" sz="1400" dirty="0" smtClean="0">
                <a:solidFill>
                  <a:srgbClr val="0000FF"/>
                </a:solidFill>
              </a:rPr>
              <a:t>.</a:t>
            </a:r>
            <a:endParaRPr lang="en-US" altLang="en-US" sz="14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eaLnBrk="1" hangingPunct="1"/>
            <a:endParaRPr lang="en-US" alt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That’s all there is to it--remove the vitreous, and the retinal simply falls back in place?</a:t>
            </a:r>
          </a:p>
          <a:p>
            <a:pPr eaLnBrk="1" hangingPunct="1"/>
            <a:r>
              <a:rPr lang="en-US" alt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Well, no. A substance (usually a gas or an oil) must be introduced into the vitreous cavity to promote and maintain apposition.</a:t>
            </a:r>
            <a:endParaRPr lang="en-US" alt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16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--Pars </a:t>
            </a:r>
            <a:r>
              <a:rPr lang="en-US" sz="1600" b="1" dirty="0" err="1" smtClean="0">
                <a:solidFill>
                  <a:srgbClr val="0000FF"/>
                </a:solidFill>
              </a:rPr>
              <a:t>plana</a:t>
            </a:r>
            <a:r>
              <a:rPr lang="en-US" sz="1600" b="1" dirty="0" smtClean="0">
                <a:solidFill>
                  <a:srgbClr val="0000FF"/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--Pneumatic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retinopexy (PR)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12775" y="1014247"/>
            <a:ext cx="7994650" cy="16004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How does a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PPV bring the retina and underlying tissue into apposition?</a:t>
            </a: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The vitreous overlying a retinal break is the source of traction that pulls the retina away from the underlying tissue. In a PPV, the vitreous--and hence the source of this traction--is removed</a:t>
            </a:r>
            <a:r>
              <a:rPr lang="en-US" altLang="en-US" sz="1400" dirty="0" smtClean="0">
                <a:solidFill>
                  <a:srgbClr val="0000FF"/>
                </a:solidFill>
              </a:rPr>
              <a:t>.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That’s all there is to it--remove the vitreous, and the retinal simply falls back in place?</a:t>
            </a:r>
            <a:endParaRPr lang="en-US" altLang="en-US" sz="1400" i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Well, no. A substance (usually a gas or an oil) must be introduced into the vitreous cavity to promote and maintain apposition.</a:t>
            </a:r>
            <a:endParaRPr lang="en-US" alt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91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--Pars </a:t>
            </a:r>
            <a:r>
              <a:rPr lang="en-US" sz="1600" b="1" dirty="0" err="1" smtClean="0">
                <a:solidFill>
                  <a:srgbClr val="0000FF"/>
                </a:solidFill>
              </a:rPr>
              <a:t>plana</a:t>
            </a:r>
            <a:r>
              <a:rPr lang="en-US" sz="1600" b="1" dirty="0" smtClean="0">
                <a:solidFill>
                  <a:srgbClr val="0000FF"/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--Pneumatic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retinopexy (PR)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12775" y="1014247"/>
            <a:ext cx="7994650" cy="16004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How does a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PPV bring the retina and underlying tissue into apposition?</a:t>
            </a: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The vitreous overlying a retinal break is the source of traction that pulls the retina away from the underlying tissue. In a PPV, the vitreous--and hence the source of this traction--is removed</a:t>
            </a:r>
            <a:r>
              <a:rPr lang="en-US" altLang="en-US" sz="1400" dirty="0" smtClean="0">
                <a:solidFill>
                  <a:srgbClr val="0000FF"/>
                </a:solidFill>
              </a:rPr>
              <a:t>.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That’s all there is to it--remove the vitreous, and the retinal simply falls back in place?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Well, no. A substance (usually a gas or an oil) must be introduced into the vitreous cavity to promote and maintain apposition.</a:t>
            </a:r>
            <a:endParaRPr lang="en-US" alt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1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/>
              <a:t>I</a:t>
            </a:r>
            <a:r>
              <a:rPr lang="en-US" altLang="en-US" dirty="0" smtClean="0"/>
              <a:t>nduce an </a:t>
            </a:r>
            <a:r>
              <a:rPr lang="en-US" altLang="en-US" dirty="0" smtClean="0">
                <a:solidFill>
                  <a:srgbClr val="0000FF"/>
                </a:solidFill>
              </a:rPr>
              <a:t>inflammatory response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--Pars </a:t>
            </a:r>
            <a:r>
              <a:rPr lang="en-US" sz="1600" b="1" dirty="0" err="1" smtClean="0">
                <a:solidFill>
                  <a:srgbClr val="0000FF"/>
                </a:solidFill>
              </a:rPr>
              <a:t>plana</a:t>
            </a:r>
            <a:r>
              <a:rPr lang="en-US" sz="1600" b="1" dirty="0" smtClean="0">
                <a:solidFill>
                  <a:srgbClr val="0000FF"/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--Pneumatic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retinopexy (PR)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12775" y="1014247"/>
            <a:ext cx="7994650" cy="16004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How does a </a:t>
            </a:r>
            <a:r>
              <a:rPr lang="en-US" altLang="en-US" sz="1400" i="1" dirty="0" smtClean="0">
                <a:solidFill>
                  <a:schemeClr val="bg1">
                    <a:lumMod val="65000"/>
                  </a:schemeClr>
                </a:solidFill>
              </a:rPr>
              <a:t>PPV bring the retina and underlying tissue into apposition?</a:t>
            </a:r>
            <a:endParaRPr lang="en-US" altLang="en-US" sz="1400" i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The vitreous overlying a retinal break is the source of traction that pulls the retina away from the underlying tissue. In a PPV, the vitreous--and hence the source of this traction--is removed</a:t>
            </a:r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eaLnBrk="1" hangingPunct="1"/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en-US" sz="1400" i="1" dirty="0" smtClean="0">
                <a:solidFill>
                  <a:schemeClr val="bg1">
                    <a:lumMod val="65000"/>
                  </a:schemeClr>
                </a:solidFill>
              </a:rPr>
              <a:t>That’s all there is to it--remove the vitreous, and the retinal simply falls back in place?</a:t>
            </a: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Well, no. A substance (usually a gas or an oil) must be introduced into the vitreous cavity to promote and maintain apposition.</a:t>
            </a: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3436203"/>
            <a:ext cx="6398525" cy="830997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0000FF"/>
                </a:solidFill>
              </a:rPr>
              <a:t>Which method of ‘inflammation induction’ (</a:t>
            </a:r>
            <a:r>
              <a:rPr lang="en-US" sz="1600" i="1" dirty="0" err="1" smtClean="0">
                <a:solidFill>
                  <a:srgbClr val="0000FF"/>
                </a:solidFill>
              </a:rPr>
              <a:t>ie</a:t>
            </a:r>
            <a:r>
              <a:rPr lang="en-US" sz="1600" i="1" dirty="0" smtClean="0">
                <a:solidFill>
                  <a:srgbClr val="0000FF"/>
                </a:solidFill>
              </a:rPr>
              <a:t>, laser </a:t>
            </a:r>
            <a:r>
              <a:rPr lang="en-US" sz="1600" dirty="0" smtClean="0">
                <a:solidFill>
                  <a:srgbClr val="0000FF"/>
                </a:solidFill>
              </a:rPr>
              <a:t>or</a:t>
            </a:r>
            <a:r>
              <a:rPr lang="en-US" sz="1600" i="1" dirty="0" smtClean="0">
                <a:solidFill>
                  <a:srgbClr val="0000FF"/>
                </a:solidFill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</a:rPr>
              <a:t>cryo</a:t>
            </a:r>
            <a:r>
              <a:rPr lang="en-US" sz="1600" i="1" dirty="0" smtClean="0">
                <a:solidFill>
                  <a:srgbClr val="0000FF"/>
                </a:solidFill>
              </a:rPr>
              <a:t>) is usually used in conjunction with PPV surgery?</a:t>
            </a:r>
          </a:p>
          <a:p>
            <a:r>
              <a:rPr lang="en-US" sz="1600" b="1" dirty="0" err="1" smtClean="0">
                <a:solidFill>
                  <a:srgbClr val="99FF99"/>
                </a:solidFill>
              </a:rPr>
              <a:t>Cryo</a:t>
            </a:r>
            <a:endParaRPr lang="en-US" sz="1600" b="1" dirty="0">
              <a:solidFill>
                <a:srgbClr val="99FF99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52400" y="2703146"/>
            <a:ext cx="6019800" cy="6496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1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/>
              <a:t>I</a:t>
            </a:r>
            <a:r>
              <a:rPr lang="en-US" altLang="en-US" dirty="0" smtClean="0"/>
              <a:t>nduce an </a:t>
            </a:r>
            <a:r>
              <a:rPr lang="en-US" altLang="en-US" dirty="0" smtClean="0">
                <a:solidFill>
                  <a:srgbClr val="0000FF"/>
                </a:solidFill>
              </a:rPr>
              <a:t>inflammatory response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--Pars </a:t>
            </a:r>
            <a:r>
              <a:rPr lang="en-US" sz="1600" b="1" dirty="0" err="1" smtClean="0">
                <a:solidFill>
                  <a:srgbClr val="0000FF"/>
                </a:solidFill>
              </a:rPr>
              <a:t>plana</a:t>
            </a:r>
            <a:r>
              <a:rPr lang="en-US" sz="1600" b="1" dirty="0" smtClean="0">
                <a:solidFill>
                  <a:srgbClr val="0000FF"/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--Pneumatic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retinopexy (PR)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12775" y="1014247"/>
            <a:ext cx="7994650" cy="16004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How does a </a:t>
            </a:r>
            <a:r>
              <a:rPr lang="en-US" altLang="en-US" sz="1400" i="1" dirty="0" smtClean="0">
                <a:solidFill>
                  <a:schemeClr val="bg1">
                    <a:lumMod val="65000"/>
                  </a:schemeClr>
                </a:solidFill>
              </a:rPr>
              <a:t>PPV bring the retina and underlying tissue into apposition?</a:t>
            </a:r>
            <a:endParaRPr lang="en-US" altLang="en-US" sz="1400" i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The vitreous overlying a retinal break is the source of traction that pulls the retina away from the underlying tissue. In a PPV, the vitreous--and hence the source of this traction--is removed</a:t>
            </a:r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eaLnBrk="1" hangingPunct="1"/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en-US" sz="1400" i="1" dirty="0" smtClean="0">
                <a:solidFill>
                  <a:schemeClr val="bg1">
                    <a:lumMod val="65000"/>
                  </a:schemeClr>
                </a:solidFill>
              </a:rPr>
              <a:t>That’s all there is to it--remove the vitreous, and the retinal simply falls back in place?</a:t>
            </a: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Well, no. A substance (usually a gas or an oil) must be introduced into the vitreous cavity to promote and maintain apposition.</a:t>
            </a: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3436203"/>
            <a:ext cx="6398525" cy="830997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0000FF"/>
                </a:solidFill>
              </a:rPr>
              <a:t>Which method of ‘inflammation induction’ (</a:t>
            </a:r>
            <a:r>
              <a:rPr lang="en-US" sz="1600" i="1" dirty="0" err="1" smtClean="0">
                <a:solidFill>
                  <a:srgbClr val="0000FF"/>
                </a:solidFill>
              </a:rPr>
              <a:t>ie</a:t>
            </a:r>
            <a:r>
              <a:rPr lang="en-US" sz="1600" i="1" dirty="0" smtClean="0">
                <a:solidFill>
                  <a:srgbClr val="0000FF"/>
                </a:solidFill>
              </a:rPr>
              <a:t>, laser </a:t>
            </a:r>
            <a:r>
              <a:rPr lang="en-US" sz="1600" dirty="0" smtClean="0">
                <a:solidFill>
                  <a:srgbClr val="0000FF"/>
                </a:solidFill>
              </a:rPr>
              <a:t>or</a:t>
            </a:r>
            <a:r>
              <a:rPr lang="en-US" sz="1600" i="1" dirty="0" smtClean="0">
                <a:solidFill>
                  <a:srgbClr val="0000FF"/>
                </a:solidFill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</a:rPr>
              <a:t>cryo</a:t>
            </a:r>
            <a:r>
              <a:rPr lang="en-US" sz="1600" i="1" dirty="0" smtClean="0">
                <a:solidFill>
                  <a:srgbClr val="0000FF"/>
                </a:solidFill>
              </a:rPr>
              <a:t>) is usually used in conjunction with PPV surgery?</a:t>
            </a:r>
          </a:p>
          <a:p>
            <a:r>
              <a:rPr lang="en-US" sz="1600" b="1" dirty="0" smtClean="0">
                <a:solidFill>
                  <a:srgbClr val="0000FF"/>
                </a:solidFill>
              </a:rPr>
              <a:t>Laser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52400" y="2703146"/>
            <a:ext cx="6019800" cy="6496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2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What three things </a:t>
            </a:r>
            <a:r>
              <a:rPr lang="en-US" altLang="en-US" b="1" i="1" dirty="0" smtClean="0"/>
              <a:t>must</a:t>
            </a:r>
            <a:r>
              <a:rPr lang="en-US" altLang="en-US" dirty="0" smtClean="0"/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--Find all </a:t>
            </a:r>
            <a:r>
              <a:rPr lang="en-US" altLang="en-US" dirty="0" smtClean="0">
                <a:solidFill>
                  <a:srgbClr val="0000FF"/>
                </a:solidFill>
              </a:rPr>
              <a:t>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dirty="0"/>
              <a:t>I</a:t>
            </a:r>
            <a:r>
              <a:rPr lang="en-US" altLang="en-US" dirty="0" smtClean="0"/>
              <a:t>nduce an </a:t>
            </a:r>
            <a:r>
              <a:rPr lang="en-US" altLang="en-US" dirty="0" smtClean="0">
                <a:solidFill>
                  <a:srgbClr val="0000FF"/>
                </a:solidFill>
              </a:rPr>
              <a:t>inflammatory response </a:t>
            </a:r>
            <a:r>
              <a:rPr lang="en-US" altLang="en-US" dirty="0" smtClean="0"/>
              <a:t>in the </a:t>
            </a:r>
            <a:r>
              <a:rPr lang="en-US" altLang="en-US" dirty="0" err="1" smtClean="0">
                <a:solidFill>
                  <a:srgbClr val="0000FF"/>
                </a:solidFill>
              </a:rPr>
              <a:t>chorioretinal</a:t>
            </a:r>
            <a:r>
              <a:rPr lang="en-US" altLang="en-US" dirty="0" smtClean="0">
                <a:solidFill>
                  <a:srgbClr val="0000FF"/>
                </a:solidFill>
              </a:rPr>
              <a:t> tissue </a:t>
            </a:r>
            <a:r>
              <a:rPr lang="en-US" altLang="en-US" dirty="0" smtClean="0"/>
              <a:t>immediately surrounding the break 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word 1 of 2</a:t>
            </a:r>
            <a:endParaRPr lang="en-US" altLang="en-US" sz="1000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two words</a:t>
            </a:r>
            <a:endParaRPr lang="en-US" altLang="en-US" sz="1000" dirty="0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word 2 of 2</a:t>
            </a: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63302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--Pneumatic </a:t>
            </a:r>
            <a:r>
              <a:rPr lang="en-US" sz="1600" b="1" dirty="0" smtClean="0">
                <a:solidFill>
                  <a:srgbClr val="0000FF"/>
                </a:solidFill>
              </a:rPr>
              <a:t>retinopexy (PR)</a:t>
            </a:r>
            <a:endParaRPr lang="en-US" sz="1600" b="1" dirty="0" smtClean="0">
              <a:solidFill>
                <a:srgbClr val="0000FF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24134" y="1006257"/>
            <a:ext cx="8286466" cy="3108543"/>
          </a:xfrm>
          <a:prstGeom prst="rect">
            <a:avLst/>
          </a:prstGeom>
          <a:solidFill>
            <a:srgbClr val="66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What is the basic procedure </a:t>
            </a:r>
            <a:r>
              <a:rPr lang="en-US" altLang="en-US" sz="1400" i="1" dirty="0">
                <a:solidFill>
                  <a:srgbClr val="0000FF"/>
                </a:solidFill>
              </a:rPr>
              <a:t>in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PR?</a:t>
            </a:r>
            <a:endParaRPr lang="en-US" altLang="en-US" sz="1400" i="1" dirty="0" smtClean="0">
              <a:solidFill>
                <a:srgbClr val="66FFCC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It is as simple as it is elegant. A gas (air; SF</a:t>
            </a:r>
            <a:r>
              <a:rPr lang="en-US" altLang="en-US" sz="1400" baseline="-25000" dirty="0" smtClean="0">
                <a:solidFill>
                  <a:srgbClr val="66FFCC"/>
                </a:solidFill>
              </a:rPr>
              <a:t>6</a:t>
            </a:r>
            <a:r>
              <a:rPr lang="en-US" altLang="en-US" sz="1400" dirty="0" smtClean="0">
                <a:solidFill>
                  <a:srgbClr val="66FFCC"/>
                </a:solidFill>
              </a:rPr>
              <a:t>; C</a:t>
            </a:r>
            <a:r>
              <a:rPr lang="en-US" altLang="en-US" sz="1400" baseline="-25000" dirty="0" smtClean="0">
                <a:solidFill>
                  <a:srgbClr val="66FFCC"/>
                </a:solidFill>
              </a:rPr>
              <a:t>3</a:t>
            </a:r>
            <a:r>
              <a:rPr lang="en-US" altLang="en-US" sz="1400" dirty="0" smtClean="0">
                <a:solidFill>
                  <a:srgbClr val="66FFCC"/>
                </a:solidFill>
              </a:rPr>
              <a:t>F</a:t>
            </a:r>
            <a:r>
              <a:rPr lang="en-US" altLang="en-US" sz="1400" baseline="-25000" dirty="0" smtClean="0">
                <a:solidFill>
                  <a:srgbClr val="66FFCC"/>
                </a:solidFill>
              </a:rPr>
              <a:t>8</a:t>
            </a:r>
            <a:r>
              <a:rPr lang="en-US" altLang="en-US" sz="1400" dirty="0" smtClean="0">
                <a:solidFill>
                  <a:srgbClr val="66FFCC"/>
                </a:solidFill>
              </a:rPr>
              <a:t>) is injected into the vitreous cavity. The floating gas bubble pushes against the RD, and in doing so forces the </a:t>
            </a:r>
            <a:r>
              <a:rPr lang="en-US" altLang="en-US" sz="1400" dirty="0" err="1" smtClean="0">
                <a:solidFill>
                  <a:srgbClr val="66FFCC"/>
                </a:solidFill>
              </a:rPr>
              <a:t>subretinal</a:t>
            </a:r>
            <a:r>
              <a:rPr lang="en-US" altLang="en-US" sz="1400" dirty="0" smtClean="0">
                <a:solidFill>
                  <a:srgbClr val="66FFCC"/>
                </a:solidFill>
              </a:rPr>
              <a:t> fluid back out through the break, as well as pushes the retinal-break region into apposition against the underlying tissue. All via a simple office procedure!</a:t>
            </a:r>
            <a:endParaRPr lang="en-US" altLang="en-US" sz="1400" dirty="0">
              <a:solidFill>
                <a:srgbClr val="66FFCC"/>
              </a:solidFill>
            </a:endParaRPr>
          </a:p>
          <a:p>
            <a:pPr eaLnBrk="1" hangingPunct="1"/>
            <a:endParaRPr lang="en-US" altLang="en-US" sz="1400" i="1" dirty="0" smtClean="0">
              <a:solidFill>
                <a:srgbClr val="66FFCC"/>
              </a:solidFill>
            </a:endParaRPr>
          </a:p>
          <a:p>
            <a:pPr eaLnBrk="1" hangingPunct="1"/>
            <a:r>
              <a:rPr lang="en-US" altLang="en-US" sz="1400" i="1" dirty="0" smtClean="0">
                <a:solidFill>
                  <a:srgbClr val="66FFCC"/>
                </a:solidFill>
              </a:rPr>
              <a:t>Are </a:t>
            </a:r>
            <a:r>
              <a:rPr lang="en-US" altLang="en-US" sz="1400" i="1" dirty="0" smtClean="0">
                <a:solidFill>
                  <a:srgbClr val="66FFCC"/>
                </a:solidFill>
              </a:rPr>
              <a:t>all RDs candidates </a:t>
            </a:r>
            <a:r>
              <a:rPr lang="en-US" altLang="en-US" sz="1400" i="1" dirty="0" smtClean="0">
                <a:solidFill>
                  <a:srgbClr val="66FFCC"/>
                </a:solidFill>
              </a:rPr>
              <a:t>for PR?</a:t>
            </a:r>
            <a:endParaRPr lang="en-US" altLang="en-US" sz="1400" i="1" dirty="0">
              <a:solidFill>
                <a:srgbClr val="66FFCC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Far </a:t>
            </a:r>
            <a:r>
              <a:rPr lang="en-US" altLang="en-US" sz="1400" dirty="0" smtClean="0">
                <a:solidFill>
                  <a:srgbClr val="66FFCC"/>
                </a:solidFill>
              </a:rPr>
              <a:t>from it, unfortunately. To qualify for PR, </a:t>
            </a:r>
            <a:r>
              <a:rPr lang="en-US" altLang="en-US" sz="1400" dirty="0">
                <a:solidFill>
                  <a:srgbClr val="66FFCC"/>
                </a:solidFill>
              </a:rPr>
              <a:t>the </a:t>
            </a:r>
            <a:r>
              <a:rPr lang="en-US" altLang="en-US" sz="1400" dirty="0" smtClean="0">
                <a:solidFill>
                  <a:srgbClr val="66FFCC"/>
                </a:solidFill>
              </a:rPr>
              <a:t>RD </a:t>
            </a:r>
            <a:r>
              <a:rPr lang="en-US" altLang="en-US" sz="1400" dirty="0" smtClean="0">
                <a:solidFill>
                  <a:srgbClr val="66FFCC"/>
                </a:solidFill>
              </a:rPr>
              <a:t>should have </a:t>
            </a:r>
            <a:r>
              <a:rPr lang="en-US" altLang="en-US" sz="1400" dirty="0" smtClean="0">
                <a:solidFill>
                  <a:srgbClr val="66FFCC"/>
                </a:solidFill>
              </a:rPr>
              <a:t>the following characteristics:</a:t>
            </a: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--Ideally there is only one retinal break. But if more than one are present, they must be few in number, and all must lie within </a:t>
            </a:r>
            <a:r>
              <a:rPr lang="en-US" altLang="en-US" sz="1400" dirty="0" smtClean="0">
                <a:solidFill>
                  <a:srgbClr val="66FFCC"/>
                </a:solidFill>
              </a:rPr>
              <a:t>1-2 </a:t>
            </a:r>
            <a:r>
              <a:rPr lang="en-US" altLang="en-US" sz="1400" dirty="0" smtClean="0">
                <a:solidFill>
                  <a:srgbClr val="66FFCC"/>
                </a:solidFill>
              </a:rPr>
              <a:t>clock-hours of </a:t>
            </a:r>
            <a:r>
              <a:rPr lang="en-US" altLang="en-US" sz="1400" dirty="0" smtClean="0">
                <a:solidFill>
                  <a:srgbClr val="66FFCC"/>
                </a:solidFill>
              </a:rPr>
              <a:t>each other</a:t>
            </a: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--The break(s) must be located superiorly (upper 1/3 of retina)</a:t>
            </a: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--Vitreoretinal traction must be minimal</a:t>
            </a: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--The patient must be willing and able to adopt and maintain the (possibly awkward) head position needed to keep the gas bubble pressing against the retinal break</a:t>
            </a:r>
            <a:endParaRPr lang="en-US" altLang="en-US" sz="1400" dirty="0">
              <a:solidFill>
                <a:srgbClr val="66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68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--Pneumatic </a:t>
            </a:r>
            <a:r>
              <a:rPr lang="en-US" sz="1600" b="1" dirty="0" smtClean="0">
                <a:solidFill>
                  <a:srgbClr val="0000FF"/>
                </a:solidFill>
              </a:rPr>
              <a:t>retinopexy (PR)</a:t>
            </a:r>
            <a:endParaRPr lang="en-US" sz="1600" b="1" dirty="0" smtClean="0">
              <a:solidFill>
                <a:srgbClr val="0000FF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24134" y="1006257"/>
            <a:ext cx="8286466" cy="3108543"/>
          </a:xfrm>
          <a:prstGeom prst="rect">
            <a:avLst/>
          </a:prstGeom>
          <a:solidFill>
            <a:srgbClr val="66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What is the basic procedure </a:t>
            </a:r>
            <a:r>
              <a:rPr lang="en-US" altLang="en-US" sz="1400" i="1" dirty="0">
                <a:solidFill>
                  <a:srgbClr val="0000FF"/>
                </a:solidFill>
              </a:rPr>
              <a:t>in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PR?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It is as simple as it is elegant. A gas (air; SF</a:t>
            </a:r>
            <a:r>
              <a:rPr lang="en-US" altLang="en-US" sz="1400" baseline="-25000" dirty="0" smtClean="0">
                <a:solidFill>
                  <a:srgbClr val="0000FF"/>
                </a:solidFill>
              </a:rPr>
              <a:t>6</a:t>
            </a:r>
            <a:r>
              <a:rPr lang="en-US" altLang="en-US" sz="1400" dirty="0" smtClean="0">
                <a:solidFill>
                  <a:srgbClr val="0000FF"/>
                </a:solidFill>
              </a:rPr>
              <a:t>; C</a:t>
            </a:r>
            <a:r>
              <a:rPr lang="en-US" altLang="en-US" sz="1400" baseline="-25000" dirty="0" smtClean="0">
                <a:solidFill>
                  <a:srgbClr val="0000FF"/>
                </a:solidFill>
              </a:rPr>
              <a:t>3</a:t>
            </a:r>
            <a:r>
              <a:rPr lang="en-US" altLang="en-US" sz="1400" dirty="0" smtClean="0">
                <a:solidFill>
                  <a:srgbClr val="0000FF"/>
                </a:solidFill>
              </a:rPr>
              <a:t>F</a:t>
            </a:r>
            <a:r>
              <a:rPr lang="en-US" altLang="en-US" sz="1400" baseline="-25000" dirty="0" smtClean="0">
                <a:solidFill>
                  <a:srgbClr val="0000FF"/>
                </a:solidFill>
              </a:rPr>
              <a:t>8</a:t>
            </a:r>
            <a:r>
              <a:rPr lang="en-US" altLang="en-US" sz="1400" dirty="0" smtClean="0">
                <a:solidFill>
                  <a:srgbClr val="0000FF"/>
                </a:solidFill>
              </a:rPr>
              <a:t>) is injected into the vitreous cavity. The floating gas bubble pushes against the RD, and in doing so forces the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subretinal</a:t>
            </a:r>
            <a:r>
              <a:rPr lang="en-US" altLang="en-US" sz="1400" dirty="0" smtClean="0">
                <a:solidFill>
                  <a:srgbClr val="0000FF"/>
                </a:solidFill>
              </a:rPr>
              <a:t> fluid back out through the break, as well as pushes the retinal-break region into apposition against the underlying tissue. All via a simple office procedure!</a:t>
            </a:r>
            <a:endParaRPr lang="en-US" altLang="en-US" sz="1400" dirty="0">
              <a:solidFill>
                <a:srgbClr val="66FFCC"/>
              </a:solidFill>
            </a:endParaRPr>
          </a:p>
          <a:p>
            <a:pPr eaLnBrk="1" hangingPunct="1"/>
            <a:endParaRPr lang="en-US" altLang="en-US" sz="1400" i="1" dirty="0" smtClean="0">
              <a:solidFill>
                <a:srgbClr val="66FFCC"/>
              </a:solidFill>
            </a:endParaRPr>
          </a:p>
          <a:p>
            <a:pPr eaLnBrk="1" hangingPunct="1"/>
            <a:r>
              <a:rPr lang="en-US" altLang="en-US" sz="1400" i="1" dirty="0" smtClean="0">
                <a:solidFill>
                  <a:srgbClr val="66FFCC"/>
                </a:solidFill>
              </a:rPr>
              <a:t>Are </a:t>
            </a:r>
            <a:r>
              <a:rPr lang="en-US" altLang="en-US" sz="1400" i="1" dirty="0" smtClean="0">
                <a:solidFill>
                  <a:srgbClr val="66FFCC"/>
                </a:solidFill>
              </a:rPr>
              <a:t>all RDs candidates </a:t>
            </a:r>
            <a:r>
              <a:rPr lang="en-US" altLang="en-US" sz="1400" i="1" dirty="0" smtClean="0">
                <a:solidFill>
                  <a:srgbClr val="66FFCC"/>
                </a:solidFill>
              </a:rPr>
              <a:t>for PR?</a:t>
            </a:r>
            <a:endParaRPr lang="en-US" altLang="en-US" sz="1400" i="1" dirty="0">
              <a:solidFill>
                <a:srgbClr val="66FFCC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Far </a:t>
            </a:r>
            <a:r>
              <a:rPr lang="en-US" altLang="en-US" sz="1400" dirty="0" smtClean="0">
                <a:solidFill>
                  <a:srgbClr val="66FFCC"/>
                </a:solidFill>
              </a:rPr>
              <a:t>from it, unfortunately. To qualify for PR, </a:t>
            </a:r>
            <a:r>
              <a:rPr lang="en-US" altLang="en-US" sz="1400" dirty="0">
                <a:solidFill>
                  <a:srgbClr val="66FFCC"/>
                </a:solidFill>
              </a:rPr>
              <a:t>the </a:t>
            </a:r>
            <a:r>
              <a:rPr lang="en-US" altLang="en-US" sz="1400" dirty="0" smtClean="0">
                <a:solidFill>
                  <a:srgbClr val="66FFCC"/>
                </a:solidFill>
              </a:rPr>
              <a:t>RD </a:t>
            </a:r>
            <a:r>
              <a:rPr lang="en-US" altLang="en-US" sz="1400" dirty="0" smtClean="0">
                <a:solidFill>
                  <a:srgbClr val="66FFCC"/>
                </a:solidFill>
              </a:rPr>
              <a:t>should have </a:t>
            </a:r>
            <a:r>
              <a:rPr lang="en-US" altLang="en-US" sz="1400" dirty="0" smtClean="0">
                <a:solidFill>
                  <a:srgbClr val="66FFCC"/>
                </a:solidFill>
              </a:rPr>
              <a:t>the following characteristics:</a:t>
            </a: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--Ideally there is only one retinal break. But if more than one are present, they must be few in number, and all must lie within </a:t>
            </a:r>
            <a:r>
              <a:rPr lang="en-US" altLang="en-US" sz="1400" dirty="0" smtClean="0">
                <a:solidFill>
                  <a:srgbClr val="66FFCC"/>
                </a:solidFill>
              </a:rPr>
              <a:t>1-2 </a:t>
            </a:r>
            <a:r>
              <a:rPr lang="en-US" altLang="en-US" sz="1400" dirty="0" smtClean="0">
                <a:solidFill>
                  <a:srgbClr val="66FFCC"/>
                </a:solidFill>
              </a:rPr>
              <a:t>clock-hours of </a:t>
            </a:r>
            <a:r>
              <a:rPr lang="en-US" altLang="en-US" sz="1400" dirty="0" smtClean="0">
                <a:solidFill>
                  <a:srgbClr val="66FFCC"/>
                </a:solidFill>
              </a:rPr>
              <a:t>each other</a:t>
            </a: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--The break(s) must be located superiorly (upper 1/3 of retina)</a:t>
            </a: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--Vitreoretinal traction must be minimal</a:t>
            </a: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--The patient must be willing and able to adopt and maintain the (possibly awkward) head position needed to keep the gas bubble pressing against the retinal break</a:t>
            </a:r>
            <a:endParaRPr lang="en-US" altLang="en-US" sz="1400" dirty="0">
              <a:solidFill>
                <a:srgbClr val="66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67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--Pneumatic </a:t>
            </a:r>
            <a:r>
              <a:rPr lang="en-US" sz="1600" b="1" dirty="0" smtClean="0">
                <a:solidFill>
                  <a:srgbClr val="0000FF"/>
                </a:solidFill>
              </a:rPr>
              <a:t>retinopexy (PR)</a:t>
            </a:r>
            <a:endParaRPr lang="en-US" sz="1600" b="1" dirty="0" smtClean="0">
              <a:solidFill>
                <a:srgbClr val="0000FF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24134" y="1006257"/>
            <a:ext cx="8286466" cy="3108543"/>
          </a:xfrm>
          <a:prstGeom prst="rect">
            <a:avLst/>
          </a:prstGeom>
          <a:solidFill>
            <a:srgbClr val="66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chemeClr val="bg1">
                    <a:lumMod val="75000"/>
                  </a:schemeClr>
                </a:solidFill>
              </a:rPr>
              <a:t>What is the basic procedure </a:t>
            </a:r>
            <a:r>
              <a:rPr lang="en-US" altLang="en-US" sz="1400" i="1" dirty="0">
                <a:solidFill>
                  <a:schemeClr val="bg1">
                    <a:lumMod val="75000"/>
                  </a:schemeClr>
                </a:solidFill>
              </a:rPr>
              <a:t>in </a:t>
            </a:r>
            <a:r>
              <a:rPr lang="en-US" altLang="en-US" sz="1400" i="1" dirty="0" smtClean="0">
                <a:solidFill>
                  <a:schemeClr val="bg1">
                    <a:lumMod val="75000"/>
                  </a:schemeClr>
                </a:solidFill>
              </a:rPr>
              <a:t>PR?</a:t>
            </a: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It is as simple as it is elegant. A gas (air; </a:t>
            </a:r>
            <a:r>
              <a:rPr lang="en-US" altLang="en-US" sz="1400" dirty="0" smtClean="0">
                <a:solidFill>
                  <a:srgbClr val="0000FF"/>
                </a:solidFill>
              </a:rPr>
              <a:t>SF</a:t>
            </a:r>
            <a:r>
              <a:rPr lang="en-US" altLang="en-US" sz="1400" baseline="-25000" dirty="0" smtClean="0">
                <a:solidFill>
                  <a:srgbClr val="0000FF"/>
                </a:solidFill>
              </a:rPr>
              <a:t>6</a:t>
            </a:r>
            <a:r>
              <a:rPr lang="en-US" altLang="en-US" sz="1400" dirty="0" smtClean="0">
                <a:solidFill>
                  <a:srgbClr val="0000FF"/>
                </a:solidFill>
              </a:rPr>
              <a:t>; C</a:t>
            </a:r>
            <a:r>
              <a:rPr lang="en-US" altLang="en-US" sz="1400" baseline="-25000" dirty="0" smtClean="0">
                <a:solidFill>
                  <a:srgbClr val="0000FF"/>
                </a:solidFill>
              </a:rPr>
              <a:t>3</a:t>
            </a:r>
            <a:r>
              <a:rPr lang="en-US" altLang="en-US" sz="1400" dirty="0" smtClean="0">
                <a:solidFill>
                  <a:srgbClr val="0000FF"/>
                </a:solidFill>
              </a:rPr>
              <a:t>F</a:t>
            </a:r>
            <a:r>
              <a:rPr lang="en-US" altLang="en-US" sz="1400" baseline="-25000" dirty="0" smtClean="0">
                <a:solidFill>
                  <a:srgbClr val="0000FF"/>
                </a:solidFill>
              </a:rPr>
              <a:t>8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) is injected into the vitreous cavity. The floating gas bubble pushes against the RD, and in doing so forces the </a:t>
            </a:r>
            <a:r>
              <a:rPr lang="en-US" altLang="en-US" sz="1400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 fluid back out through the break, as well as pushes the retinal-break region into apposition against the underlying tissue. All via a simple office procedure!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/>
            <a:endParaRPr lang="en-US" altLang="en-US" sz="1400" i="1" dirty="0" smtClean="0">
              <a:solidFill>
                <a:srgbClr val="66FFCC"/>
              </a:solidFill>
            </a:endParaRPr>
          </a:p>
          <a:p>
            <a:pPr eaLnBrk="1" hangingPunct="1"/>
            <a:r>
              <a:rPr lang="en-US" altLang="en-US" sz="1400" i="1" dirty="0" smtClean="0">
                <a:solidFill>
                  <a:srgbClr val="66FFCC"/>
                </a:solidFill>
              </a:rPr>
              <a:t>Are </a:t>
            </a:r>
            <a:r>
              <a:rPr lang="en-US" altLang="en-US" sz="1400" i="1" dirty="0" smtClean="0">
                <a:solidFill>
                  <a:srgbClr val="66FFCC"/>
                </a:solidFill>
              </a:rPr>
              <a:t>all RDs candidates </a:t>
            </a:r>
            <a:r>
              <a:rPr lang="en-US" altLang="en-US" sz="1400" i="1" dirty="0" smtClean="0">
                <a:solidFill>
                  <a:srgbClr val="66FFCC"/>
                </a:solidFill>
              </a:rPr>
              <a:t>for PR?</a:t>
            </a:r>
            <a:endParaRPr lang="en-US" altLang="en-US" sz="1400" i="1" dirty="0">
              <a:solidFill>
                <a:srgbClr val="66FFCC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Far </a:t>
            </a:r>
            <a:r>
              <a:rPr lang="en-US" altLang="en-US" sz="1400" dirty="0" smtClean="0">
                <a:solidFill>
                  <a:srgbClr val="66FFCC"/>
                </a:solidFill>
              </a:rPr>
              <a:t>from it, unfortunately. To qualify for PR, </a:t>
            </a:r>
            <a:r>
              <a:rPr lang="en-US" altLang="en-US" sz="1400" dirty="0">
                <a:solidFill>
                  <a:srgbClr val="66FFCC"/>
                </a:solidFill>
              </a:rPr>
              <a:t>the </a:t>
            </a:r>
            <a:r>
              <a:rPr lang="en-US" altLang="en-US" sz="1400" dirty="0" smtClean="0">
                <a:solidFill>
                  <a:srgbClr val="66FFCC"/>
                </a:solidFill>
              </a:rPr>
              <a:t>RD </a:t>
            </a:r>
            <a:r>
              <a:rPr lang="en-US" altLang="en-US" sz="1400" dirty="0" smtClean="0">
                <a:solidFill>
                  <a:srgbClr val="66FFCC"/>
                </a:solidFill>
              </a:rPr>
              <a:t>should have </a:t>
            </a:r>
            <a:r>
              <a:rPr lang="en-US" altLang="en-US" sz="1400" dirty="0" smtClean="0">
                <a:solidFill>
                  <a:srgbClr val="66FFCC"/>
                </a:solidFill>
              </a:rPr>
              <a:t>the following characteristics:</a:t>
            </a: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--Ideally there is only one retinal break. But if more than one are present, they must be few in number, and all must lie within </a:t>
            </a:r>
            <a:r>
              <a:rPr lang="en-US" altLang="en-US" sz="1400" dirty="0" smtClean="0">
                <a:solidFill>
                  <a:srgbClr val="66FFCC"/>
                </a:solidFill>
              </a:rPr>
              <a:t>1-2 </a:t>
            </a:r>
            <a:r>
              <a:rPr lang="en-US" altLang="en-US" sz="1400" dirty="0" smtClean="0">
                <a:solidFill>
                  <a:srgbClr val="66FFCC"/>
                </a:solidFill>
              </a:rPr>
              <a:t>clock-hours of </a:t>
            </a:r>
            <a:r>
              <a:rPr lang="en-US" altLang="en-US" sz="1400" dirty="0" smtClean="0">
                <a:solidFill>
                  <a:srgbClr val="66FFCC"/>
                </a:solidFill>
              </a:rPr>
              <a:t>each other</a:t>
            </a: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--The break(s) must be located superiorly (upper 1/3 of retina)</a:t>
            </a: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--Vitreoretinal traction must be minimal</a:t>
            </a: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--The patient must be willing and able to adopt and maintain the (possibly awkward) head position needed to keep the gas bubble pressing against the retinal break</a:t>
            </a:r>
            <a:endParaRPr lang="en-US" altLang="en-US" sz="1400" dirty="0">
              <a:solidFill>
                <a:srgbClr val="66FF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3781" y="1558751"/>
            <a:ext cx="2916183" cy="6924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300" i="1" dirty="0" smtClean="0">
                <a:solidFill>
                  <a:srgbClr val="0000FF"/>
                </a:solidFill>
              </a:rPr>
              <a:t>What are the names of these gases?</a:t>
            </a:r>
          </a:p>
          <a:p>
            <a:r>
              <a:rPr lang="en-US" sz="1300" i="1" dirty="0" smtClean="0">
                <a:solidFill>
                  <a:srgbClr val="0000FF"/>
                </a:solidFill>
              </a:rPr>
              <a:t>SF</a:t>
            </a:r>
            <a:r>
              <a:rPr lang="en-US" sz="1300" i="1" baseline="-25000" dirty="0" smtClean="0">
                <a:solidFill>
                  <a:srgbClr val="0000FF"/>
                </a:solidFill>
              </a:rPr>
              <a:t>8</a:t>
            </a:r>
            <a:r>
              <a:rPr lang="en-US" sz="1300" i="1" dirty="0" smtClean="0">
                <a:solidFill>
                  <a:srgbClr val="0000FF"/>
                </a:solidFill>
              </a:rPr>
              <a:t>:</a:t>
            </a:r>
            <a:endParaRPr lang="en-US" sz="1300" b="1" dirty="0" smtClean="0">
              <a:solidFill>
                <a:srgbClr val="0000FF"/>
              </a:solidFill>
            </a:endParaRPr>
          </a:p>
          <a:p>
            <a:r>
              <a:rPr lang="en-US" sz="1300" i="1" dirty="0" smtClean="0">
                <a:solidFill>
                  <a:srgbClr val="0000FF"/>
                </a:solidFill>
              </a:rPr>
              <a:t>C</a:t>
            </a:r>
            <a:r>
              <a:rPr lang="en-US" sz="1300" i="1" baseline="-25000" dirty="0" smtClean="0">
                <a:solidFill>
                  <a:srgbClr val="0000FF"/>
                </a:solidFill>
              </a:rPr>
              <a:t>3</a:t>
            </a:r>
            <a:r>
              <a:rPr lang="en-US" sz="1300" i="1" dirty="0" smtClean="0">
                <a:solidFill>
                  <a:srgbClr val="0000FF"/>
                </a:solidFill>
              </a:rPr>
              <a:t>F</a:t>
            </a:r>
            <a:r>
              <a:rPr lang="en-US" sz="1300" i="1" baseline="-25000" dirty="0" smtClean="0">
                <a:solidFill>
                  <a:srgbClr val="0000FF"/>
                </a:solidFill>
              </a:rPr>
              <a:t>6</a:t>
            </a:r>
            <a:r>
              <a:rPr lang="en-US" sz="1300" i="1" dirty="0" smtClean="0">
                <a:solidFill>
                  <a:srgbClr val="0000FF"/>
                </a:solidFill>
              </a:rPr>
              <a:t>:</a:t>
            </a:r>
            <a:endParaRPr lang="en-US" sz="13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8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--Pneumatic </a:t>
            </a:r>
            <a:r>
              <a:rPr lang="en-US" sz="1600" b="1" dirty="0" smtClean="0">
                <a:solidFill>
                  <a:srgbClr val="0000FF"/>
                </a:solidFill>
              </a:rPr>
              <a:t>retinopexy (PR)</a:t>
            </a:r>
            <a:endParaRPr lang="en-US" sz="1600" b="1" dirty="0" smtClean="0">
              <a:solidFill>
                <a:srgbClr val="0000FF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24134" y="1006257"/>
            <a:ext cx="8286466" cy="3108543"/>
          </a:xfrm>
          <a:prstGeom prst="rect">
            <a:avLst/>
          </a:prstGeom>
          <a:solidFill>
            <a:srgbClr val="66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chemeClr val="bg1">
                    <a:lumMod val="75000"/>
                  </a:schemeClr>
                </a:solidFill>
              </a:rPr>
              <a:t>What is the basic procedure </a:t>
            </a:r>
            <a:r>
              <a:rPr lang="en-US" altLang="en-US" sz="1400" i="1" dirty="0">
                <a:solidFill>
                  <a:schemeClr val="bg1">
                    <a:lumMod val="75000"/>
                  </a:schemeClr>
                </a:solidFill>
              </a:rPr>
              <a:t>in </a:t>
            </a:r>
            <a:r>
              <a:rPr lang="en-US" altLang="en-US" sz="1400" i="1" dirty="0" smtClean="0">
                <a:solidFill>
                  <a:schemeClr val="bg1">
                    <a:lumMod val="75000"/>
                  </a:schemeClr>
                </a:solidFill>
              </a:rPr>
              <a:t>PR?</a:t>
            </a: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It is as simple as it is elegant. A gas (air; </a:t>
            </a:r>
            <a:r>
              <a:rPr lang="en-US" altLang="en-US" sz="1400" dirty="0" smtClean="0">
                <a:solidFill>
                  <a:srgbClr val="0000FF"/>
                </a:solidFill>
              </a:rPr>
              <a:t>SF</a:t>
            </a:r>
            <a:r>
              <a:rPr lang="en-US" altLang="en-US" sz="1400" baseline="-25000" dirty="0" smtClean="0">
                <a:solidFill>
                  <a:srgbClr val="0000FF"/>
                </a:solidFill>
              </a:rPr>
              <a:t>6</a:t>
            </a:r>
            <a:r>
              <a:rPr lang="en-US" altLang="en-US" sz="1400" dirty="0" smtClean="0">
                <a:solidFill>
                  <a:srgbClr val="0000FF"/>
                </a:solidFill>
              </a:rPr>
              <a:t>; C</a:t>
            </a:r>
            <a:r>
              <a:rPr lang="en-US" altLang="en-US" sz="1400" baseline="-25000" dirty="0" smtClean="0">
                <a:solidFill>
                  <a:srgbClr val="0000FF"/>
                </a:solidFill>
              </a:rPr>
              <a:t>3</a:t>
            </a:r>
            <a:r>
              <a:rPr lang="en-US" altLang="en-US" sz="1400" dirty="0" smtClean="0">
                <a:solidFill>
                  <a:srgbClr val="0000FF"/>
                </a:solidFill>
              </a:rPr>
              <a:t>F</a:t>
            </a:r>
            <a:r>
              <a:rPr lang="en-US" altLang="en-US" sz="1400" baseline="-25000" dirty="0" smtClean="0">
                <a:solidFill>
                  <a:srgbClr val="0000FF"/>
                </a:solidFill>
              </a:rPr>
              <a:t>8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) is injected into the vitreous cavity. The floating gas bubble pushes against the RD, and in doing so forces the </a:t>
            </a:r>
            <a:r>
              <a:rPr lang="en-US" altLang="en-US" sz="1400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 fluid back out through the break, as well as pushes the retinal-break region into apposition against the underlying tissue. All via a simple office procedure!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/>
            <a:endParaRPr lang="en-US" altLang="en-US" sz="1400" i="1" dirty="0" smtClean="0">
              <a:solidFill>
                <a:srgbClr val="66FFCC"/>
              </a:solidFill>
            </a:endParaRPr>
          </a:p>
          <a:p>
            <a:pPr eaLnBrk="1" hangingPunct="1"/>
            <a:r>
              <a:rPr lang="en-US" altLang="en-US" sz="1400" i="1" dirty="0" smtClean="0">
                <a:solidFill>
                  <a:srgbClr val="66FFCC"/>
                </a:solidFill>
              </a:rPr>
              <a:t>Are </a:t>
            </a:r>
            <a:r>
              <a:rPr lang="en-US" altLang="en-US" sz="1400" i="1" dirty="0" smtClean="0">
                <a:solidFill>
                  <a:srgbClr val="66FFCC"/>
                </a:solidFill>
              </a:rPr>
              <a:t>all RDs candidates </a:t>
            </a:r>
            <a:r>
              <a:rPr lang="en-US" altLang="en-US" sz="1400" i="1" dirty="0" smtClean="0">
                <a:solidFill>
                  <a:srgbClr val="66FFCC"/>
                </a:solidFill>
              </a:rPr>
              <a:t>for PR?</a:t>
            </a:r>
            <a:endParaRPr lang="en-US" altLang="en-US" sz="1400" i="1" dirty="0">
              <a:solidFill>
                <a:srgbClr val="66FFCC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Far </a:t>
            </a:r>
            <a:r>
              <a:rPr lang="en-US" altLang="en-US" sz="1400" dirty="0" smtClean="0">
                <a:solidFill>
                  <a:srgbClr val="66FFCC"/>
                </a:solidFill>
              </a:rPr>
              <a:t>from it, unfortunately. To qualify for PR, </a:t>
            </a:r>
            <a:r>
              <a:rPr lang="en-US" altLang="en-US" sz="1400" dirty="0">
                <a:solidFill>
                  <a:srgbClr val="66FFCC"/>
                </a:solidFill>
              </a:rPr>
              <a:t>the </a:t>
            </a:r>
            <a:r>
              <a:rPr lang="en-US" altLang="en-US" sz="1400" dirty="0" smtClean="0">
                <a:solidFill>
                  <a:srgbClr val="66FFCC"/>
                </a:solidFill>
              </a:rPr>
              <a:t>RD </a:t>
            </a:r>
            <a:r>
              <a:rPr lang="en-US" altLang="en-US" sz="1400" dirty="0" smtClean="0">
                <a:solidFill>
                  <a:srgbClr val="66FFCC"/>
                </a:solidFill>
              </a:rPr>
              <a:t>should have </a:t>
            </a:r>
            <a:r>
              <a:rPr lang="en-US" altLang="en-US" sz="1400" dirty="0" smtClean="0">
                <a:solidFill>
                  <a:srgbClr val="66FFCC"/>
                </a:solidFill>
              </a:rPr>
              <a:t>the following characteristics:</a:t>
            </a: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--Ideally there is only one retinal break. But if more than one are present, they must be few in number, and all must lie within </a:t>
            </a:r>
            <a:r>
              <a:rPr lang="en-US" altLang="en-US" sz="1400" dirty="0" smtClean="0">
                <a:solidFill>
                  <a:srgbClr val="66FFCC"/>
                </a:solidFill>
              </a:rPr>
              <a:t>1-2 </a:t>
            </a:r>
            <a:r>
              <a:rPr lang="en-US" altLang="en-US" sz="1400" dirty="0" smtClean="0">
                <a:solidFill>
                  <a:srgbClr val="66FFCC"/>
                </a:solidFill>
              </a:rPr>
              <a:t>clock-hours of </a:t>
            </a:r>
            <a:r>
              <a:rPr lang="en-US" altLang="en-US" sz="1400" dirty="0" smtClean="0">
                <a:solidFill>
                  <a:srgbClr val="66FFCC"/>
                </a:solidFill>
              </a:rPr>
              <a:t>each other</a:t>
            </a: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--The break(s) must be located superiorly (upper 1/3 of retina)</a:t>
            </a: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--Vitreoretinal traction must be minimal</a:t>
            </a: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--The patient must be willing and able to adopt and maintain the (possibly awkward) head position needed to keep the gas bubble pressing against the retinal break</a:t>
            </a:r>
            <a:endParaRPr lang="en-US" altLang="en-US" sz="1400" dirty="0">
              <a:solidFill>
                <a:srgbClr val="66FF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3781" y="1558751"/>
            <a:ext cx="2916183" cy="6924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300" i="1" dirty="0" smtClean="0">
                <a:solidFill>
                  <a:srgbClr val="0000FF"/>
                </a:solidFill>
              </a:rPr>
              <a:t>What are the names of these gases?</a:t>
            </a:r>
          </a:p>
          <a:p>
            <a:r>
              <a:rPr lang="en-US" sz="1300" i="1" dirty="0" smtClean="0">
                <a:solidFill>
                  <a:srgbClr val="0000FF"/>
                </a:solidFill>
              </a:rPr>
              <a:t>SF</a:t>
            </a:r>
            <a:r>
              <a:rPr lang="en-US" sz="1300" i="1" baseline="-25000" dirty="0" smtClean="0">
                <a:solidFill>
                  <a:srgbClr val="0000FF"/>
                </a:solidFill>
              </a:rPr>
              <a:t>8</a:t>
            </a:r>
            <a:r>
              <a:rPr lang="en-US" sz="1300" i="1" dirty="0" smtClean="0">
                <a:solidFill>
                  <a:srgbClr val="0000FF"/>
                </a:solidFill>
              </a:rPr>
              <a:t>: </a:t>
            </a:r>
            <a:r>
              <a:rPr lang="en-US" sz="1300" b="1" dirty="0" smtClean="0">
                <a:solidFill>
                  <a:srgbClr val="0000FF"/>
                </a:solidFill>
              </a:rPr>
              <a:t>Sulfur hexafluoride</a:t>
            </a:r>
          </a:p>
          <a:p>
            <a:r>
              <a:rPr lang="en-US" sz="1300" i="1" dirty="0" smtClean="0">
                <a:solidFill>
                  <a:srgbClr val="0000FF"/>
                </a:solidFill>
              </a:rPr>
              <a:t>C</a:t>
            </a:r>
            <a:r>
              <a:rPr lang="en-US" sz="1300" i="1" baseline="-25000" dirty="0" smtClean="0">
                <a:solidFill>
                  <a:srgbClr val="0000FF"/>
                </a:solidFill>
              </a:rPr>
              <a:t>3</a:t>
            </a:r>
            <a:r>
              <a:rPr lang="en-US" sz="1300" i="1" dirty="0" smtClean="0">
                <a:solidFill>
                  <a:srgbClr val="0000FF"/>
                </a:solidFill>
              </a:rPr>
              <a:t>F</a:t>
            </a:r>
            <a:r>
              <a:rPr lang="en-US" sz="1300" i="1" baseline="-25000" dirty="0" smtClean="0">
                <a:solidFill>
                  <a:srgbClr val="0000FF"/>
                </a:solidFill>
              </a:rPr>
              <a:t>6</a:t>
            </a:r>
            <a:r>
              <a:rPr lang="en-US" sz="1300" i="1" dirty="0" smtClean="0">
                <a:solidFill>
                  <a:srgbClr val="0000FF"/>
                </a:solidFill>
              </a:rPr>
              <a:t>: </a:t>
            </a:r>
            <a:r>
              <a:rPr lang="en-US" sz="1300" b="1" dirty="0" err="1" smtClean="0">
                <a:solidFill>
                  <a:srgbClr val="0000FF"/>
                </a:solidFill>
              </a:rPr>
              <a:t>Perfluoropropane</a:t>
            </a:r>
            <a:endParaRPr lang="en-US" sz="13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7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--Pneumatic </a:t>
            </a:r>
            <a:r>
              <a:rPr lang="en-US" sz="1600" b="1" dirty="0" smtClean="0">
                <a:solidFill>
                  <a:srgbClr val="0000FF"/>
                </a:solidFill>
              </a:rPr>
              <a:t>retinopexy (PR)</a:t>
            </a:r>
            <a:endParaRPr lang="en-US" sz="1600" b="1" dirty="0" smtClean="0">
              <a:solidFill>
                <a:srgbClr val="0000FF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24134" y="1006257"/>
            <a:ext cx="8286466" cy="3108543"/>
          </a:xfrm>
          <a:prstGeom prst="rect">
            <a:avLst/>
          </a:prstGeom>
          <a:solidFill>
            <a:srgbClr val="66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What is the basic procedure </a:t>
            </a:r>
            <a:r>
              <a:rPr lang="en-US" altLang="en-US" sz="1400" i="1" dirty="0">
                <a:solidFill>
                  <a:srgbClr val="0000FF"/>
                </a:solidFill>
              </a:rPr>
              <a:t>in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PR?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It is as simple as it is elegant. A gas (air; SF</a:t>
            </a:r>
            <a:r>
              <a:rPr lang="en-US" altLang="en-US" sz="1400" baseline="-25000" dirty="0" smtClean="0">
                <a:solidFill>
                  <a:srgbClr val="0000FF"/>
                </a:solidFill>
              </a:rPr>
              <a:t>6</a:t>
            </a:r>
            <a:r>
              <a:rPr lang="en-US" altLang="en-US" sz="1400" dirty="0" smtClean="0">
                <a:solidFill>
                  <a:srgbClr val="0000FF"/>
                </a:solidFill>
              </a:rPr>
              <a:t>; C</a:t>
            </a:r>
            <a:r>
              <a:rPr lang="en-US" altLang="en-US" sz="1400" baseline="-25000" dirty="0" smtClean="0">
                <a:solidFill>
                  <a:srgbClr val="0000FF"/>
                </a:solidFill>
              </a:rPr>
              <a:t>3</a:t>
            </a:r>
            <a:r>
              <a:rPr lang="en-US" altLang="en-US" sz="1400" dirty="0" smtClean="0">
                <a:solidFill>
                  <a:srgbClr val="0000FF"/>
                </a:solidFill>
              </a:rPr>
              <a:t>F</a:t>
            </a:r>
            <a:r>
              <a:rPr lang="en-US" altLang="en-US" sz="1400" baseline="-25000" dirty="0" smtClean="0">
                <a:solidFill>
                  <a:srgbClr val="0000FF"/>
                </a:solidFill>
              </a:rPr>
              <a:t>8</a:t>
            </a:r>
            <a:r>
              <a:rPr lang="en-US" altLang="en-US" sz="1400" dirty="0" smtClean="0">
                <a:solidFill>
                  <a:srgbClr val="0000FF"/>
                </a:solidFill>
              </a:rPr>
              <a:t>) is injected into the vitreous cavity. The floating gas bubble pushes against the RD, and in doing so forces the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subretinal</a:t>
            </a:r>
            <a:r>
              <a:rPr lang="en-US" altLang="en-US" sz="1400" dirty="0" smtClean="0">
                <a:solidFill>
                  <a:srgbClr val="0000FF"/>
                </a:solidFill>
              </a:rPr>
              <a:t> fluid back out through the break, as well as pushes the retinal-break region into apposition against the underlying tissue. All via a simple office procedure!</a:t>
            </a: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endParaRPr lang="en-US" altLang="en-US" sz="1400" i="1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Sounds great! Are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all RDs candidates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for PR?</a:t>
            </a:r>
            <a:endParaRPr lang="en-US" altLang="en-US" sz="1400" i="1" dirty="0">
              <a:solidFill>
                <a:srgbClr val="66FFCC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Far </a:t>
            </a:r>
            <a:r>
              <a:rPr lang="en-US" altLang="en-US" sz="1400" dirty="0" smtClean="0">
                <a:solidFill>
                  <a:srgbClr val="66FFCC"/>
                </a:solidFill>
              </a:rPr>
              <a:t>from it, unfortunately. To qualify for PR, </a:t>
            </a:r>
            <a:r>
              <a:rPr lang="en-US" altLang="en-US" sz="1400" dirty="0">
                <a:solidFill>
                  <a:srgbClr val="66FFCC"/>
                </a:solidFill>
              </a:rPr>
              <a:t>the </a:t>
            </a:r>
            <a:r>
              <a:rPr lang="en-US" altLang="en-US" sz="1400" dirty="0" smtClean="0">
                <a:solidFill>
                  <a:srgbClr val="66FFCC"/>
                </a:solidFill>
              </a:rPr>
              <a:t>RD </a:t>
            </a:r>
            <a:r>
              <a:rPr lang="en-US" altLang="en-US" sz="1400" dirty="0" smtClean="0">
                <a:solidFill>
                  <a:srgbClr val="66FFCC"/>
                </a:solidFill>
              </a:rPr>
              <a:t>should have </a:t>
            </a:r>
            <a:r>
              <a:rPr lang="en-US" altLang="en-US" sz="1400" dirty="0" smtClean="0">
                <a:solidFill>
                  <a:srgbClr val="66FFCC"/>
                </a:solidFill>
              </a:rPr>
              <a:t>the following characteristics:</a:t>
            </a: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--Ideally there is only one retinal break. But if more than one are present, they must be few in number, and all must lie within </a:t>
            </a:r>
            <a:r>
              <a:rPr lang="en-US" altLang="en-US" sz="1400" dirty="0" smtClean="0">
                <a:solidFill>
                  <a:srgbClr val="66FFCC"/>
                </a:solidFill>
              </a:rPr>
              <a:t>1-2 </a:t>
            </a:r>
            <a:r>
              <a:rPr lang="en-US" altLang="en-US" sz="1400" dirty="0" smtClean="0">
                <a:solidFill>
                  <a:srgbClr val="66FFCC"/>
                </a:solidFill>
              </a:rPr>
              <a:t>clock-hours of </a:t>
            </a:r>
            <a:r>
              <a:rPr lang="en-US" altLang="en-US" sz="1400" dirty="0" smtClean="0">
                <a:solidFill>
                  <a:srgbClr val="66FFCC"/>
                </a:solidFill>
              </a:rPr>
              <a:t>each other</a:t>
            </a: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--The break(s) must be located superiorly (upper 1/3 of retina)</a:t>
            </a: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--Vitreoretinal traction must be minimal</a:t>
            </a:r>
          </a:p>
          <a:p>
            <a:pPr eaLnBrk="1" hangingPunct="1"/>
            <a:r>
              <a:rPr lang="en-US" altLang="en-US" sz="1400" dirty="0" smtClean="0">
                <a:solidFill>
                  <a:srgbClr val="66FFCC"/>
                </a:solidFill>
              </a:rPr>
              <a:t>--The patient must be willing and able to adopt and maintain the (possibly awkward) head position needed to keep the gas bubble pressing against the retinal break</a:t>
            </a:r>
            <a:endParaRPr lang="en-US" altLang="en-US" sz="1400" dirty="0">
              <a:solidFill>
                <a:srgbClr val="66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06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--Pneumatic </a:t>
            </a:r>
            <a:r>
              <a:rPr lang="en-US" sz="1600" b="1" dirty="0" smtClean="0">
                <a:solidFill>
                  <a:srgbClr val="0000FF"/>
                </a:solidFill>
              </a:rPr>
              <a:t>retinopexy (PR)</a:t>
            </a:r>
            <a:endParaRPr lang="en-US" sz="1600" b="1" dirty="0" smtClean="0">
              <a:solidFill>
                <a:srgbClr val="0000FF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24134" y="1006257"/>
            <a:ext cx="8286466" cy="3108543"/>
          </a:xfrm>
          <a:prstGeom prst="rect">
            <a:avLst/>
          </a:prstGeom>
          <a:solidFill>
            <a:srgbClr val="66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What is the basic procedure </a:t>
            </a:r>
            <a:r>
              <a:rPr lang="en-US" altLang="en-US" sz="1400" i="1" dirty="0">
                <a:solidFill>
                  <a:srgbClr val="0000FF"/>
                </a:solidFill>
              </a:rPr>
              <a:t>in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PR?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It is as simple as it is elegant. A gas (air; SF</a:t>
            </a:r>
            <a:r>
              <a:rPr lang="en-US" altLang="en-US" sz="1400" baseline="-25000" dirty="0" smtClean="0">
                <a:solidFill>
                  <a:srgbClr val="0000FF"/>
                </a:solidFill>
              </a:rPr>
              <a:t>6</a:t>
            </a:r>
            <a:r>
              <a:rPr lang="en-US" altLang="en-US" sz="1400" dirty="0" smtClean="0">
                <a:solidFill>
                  <a:srgbClr val="0000FF"/>
                </a:solidFill>
              </a:rPr>
              <a:t>; C</a:t>
            </a:r>
            <a:r>
              <a:rPr lang="en-US" altLang="en-US" sz="1400" baseline="-25000" dirty="0" smtClean="0">
                <a:solidFill>
                  <a:srgbClr val="0000FF"/>
                </a:solidFill>
              </a:rPr>
              <a:t>3</a:t>
            </a:r>
            <a:r>
              <a:rPr lang="en-US" altLang="en-US" sz="1400" dirty="0" smtClean="0">
                <a:solidFill>
                  <a:srgbClr val="0000FF"/>
                </a:solidFill>
              </a:rPr>
              <a:t>F</a:t>
            </a:r>
            <a:r>
              <a:rPr lang="en-US" altLang="en-US" sz="1400" baseline="-25000" dirty="0" smtClean="0">
                <a:solidFill>
                  <a:srgbClr val="0000FF"/>
                </a:solidFill>
              </a:rPr>
              <a:t>8</a:t>
            </a:r>
            <a:r>
              <a:rPr lang="en-US" altLang="en-US" sz="1400" dirty="0" smtClean="0">
                <a:solidFill>
                  <a:srgbClr val="0000FF"/>
                </a:solidFill>
              </a:rPr>
              <a:t>) is injected into the vitreous cavity. The floating gas bubble pushes against the RD, and in doing so forces the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subretinal</a:t>
            </a:r>
            <a:r>
              <a:rPr lang="en-US" altLang="en-US" sz="1400" dirty="0" smtClean="0">
                <a:solidFill>
                  <a:srgbClr val="0000FF"/>
                </a:solidFill>
              </a:rPr>
              <a:t> fluid back out through the break, as well as pushes the retinal-break region into apposition against the underlying tissue. All via a simple office procedure!</a:t>
            </a: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endParaRPr lang="en-US" altLang="en-US" sz="1400" i="1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Sounds great! Are all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RDs candidates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for PR?</a:t>
            </a: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Far </a:t>
            </a:r>
            <a:r>
              <a:rPr lang="en-US" altLang="en-US" sz="1400" dirty="0" smtClean="0">
                <a:solidFill>
                  <a:srgbClr val="0000FF"/>
                </a:solidFill>
              </a:rPr>
              <a:t>from it, unfortunately. To qualify for PR, </a:t>
            </a:r>
            <a:r>
              <a:rPr lang="en-US" altLang="en-US" sz="1400" dirty="0">
                <a:solidFill>
                  <a:srgbClr val="0000FF"/>
                </a:solidFill>
              </a:rPr>
              <a:t>the </a:t>
            </a:r>
            <a:r>
              <a:rPr lang="en-US" altLang="en-US" sz="1400" dirty="0" smtClean="0">
                <a:solidFill>
                  <a:srgbClr val="0000FF"/>
                </a:solidFill>
              </a:rPr>
              <a:t>RD </a:t>
            </a:r>
            <a:r>
              <a:rPr lang="en-US" altLang="en-US" sz="1400" dirty="0" smtClean="0">
                <a:solidFill>
                  <a:srgbClr val="0000FF"/>
                </a:solidFill>
              </a:rPr>
              <a:t>should have </a:t>
            </a:r>
            <a:r>
              <a:rPr lang="en-US" altLang="en-US" sz="1400" dirty="0" smtClean="0">
                <a:solidFill>
                  <a:srgbClr val="0000FF"/>
                </a:solidFill>
              </a:rPr>
              <a:t>the following characteristics: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--</a:t>
            </a:r>
            <a:r>
              <a:rPr lang="en-US" altLang="en-US" sz="1400" dirty="0" smtClean="0">
                <a:solidFill>
                  <a:srgbClr val="66FFCC"/>
                </a:solidFill>
              </a:rPr>
              <a:t>Ideally there is only one retinal break. But if more than one are present, they must be few in number, and all must lie within </a:t>
            </a:r>
            <a:r>
              <a:rPr lang="en-US" altLang="en-US" sz="1400" dirty="0" smtClean="0">
                <a:solidFill>
                  <a:srgbClr val="66FFCC"/>
                </a:solidFill>
              </a:rPr>
              <a:t>1-2 </a:t>
            </a:r>
            <a:r>
              <a:rPr lang="en-US" altLang="en-US" sz="1400" dirty="0" smtClean="0">
                <a:solidFill>
                  <a:srgbClr val="66FFCC"/>
                </a:solidFill>
              </a:rPr>
              <a:t>clock-hours of </a:t>
            </a:r>
            <a:r>
              <a:rPr lang="en-US" altLang="en-US" sz="1400" dirty="0" smtClean="0">
                <a:solidFill>
                  <a:srgbClr val="66FFCC"/>
                </a:solidFill>
              </a:rPr>
              <a:t>each other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--</a:t>
            </a:r>
            <a:r>
              <a:rPr lang="en-US" altLang="en-US" sz="1400" dirty="0" smtClean="0">
                <a:solidFill>
                  <a:srgbClr val="66FFCC"/>
                </a:solidFill>
              </a:rPr>
              <a:t>The break(s) must be located superiorly (upper 1/3 of retina)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--</a:t>
            </a:r>
            <a:r>
              <a:rPr lang="en-US" altLang="en-US" sz="1400" dirty="0" smtClean="0">
                <a:solidFill>
                  <a:srgbClr val="66FFCC"/>
                </a:solidFill>
              </a:rPr>
              <a:t>Vitreoretinal traction must be minimal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--</a:t>
            </a:r>
            <a:r>
              <a:rPr lang="en-US" altLang="en-US" sz="1400" dirty="0" smtClean="0">
                <a:solidFill>
                  <a:srgbClr val="66FFCC"/>
                </a:solidFill>
              </a:rPr>
              <a:t>The patient must be willing and able to adopt and maintain the (possibly awkward) head position needed to keep the gas bubble pressing against the retinal break</a:t>
            </a:r>
            <a:endParaRPr lang="en-US" altLang="en-US" sz="1400" dirty="0">
              <a:solidFill>
                <a:srgbClr val="66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0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A/Q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--Pneumatic </a:t>
            </a:r>
            <a:r>
              <a:rPr lang="en-US" sz="1600" b="1" dirty="0" smtClean="0">
                <a:solidFill>
                  <a:srgbClr val="0000FF"/>
                </a:solidFill>
              </a:rPr>
              <a:t>retinopexy (PR)</a:t>
            </a:r>
            <a:endParaRPr lang="en-US" sz="1600" b="1" dirty="0" smtClean="0">
              <a:solidFill>
                <a:srgbClr val="0000FF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24134" y="1006257"/>
            <a:ext cx="8286466" cy="3108543"/>
          </a:xfrm>
          <a:prstGeom prst="rect">
            <a:avLst/>
          </a:prstGeom>
          <a:solidFill>
            <a:srgbClr val="66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What is the basic procedure </a:t>
            </a:r>
            <a:r>
              <a:rPr lang="en-US" altLang="en-US" sz="1400" i="1" dirty="0">
                <a:solidFill>
                  <a:srgbClr val="0000FF"/>
                </a:solidFill>
              </a:rPr>
              <a:t>in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PR?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It is as simple as it is elegant. A gas (air; SF</a:t>
            </a:r>
            <a:r>
              <a:rPr lang="en-US" altLang="en-US" sz="1400" baseline="-25000" dirty="0" smtClean="0">
                <a:solidFill>
                  <a:srgbClr val="0000FF"/>
                </a:solidFill>
              </a:rPr>
              <a:t>6</a:t>
            </a:r>
            <a:r>
              <a:rPr lang="en-US" altLang="en-US" sz="1400" dirty="0" smtClean="0">
                <a:solidFill>
                  <a:srgbClr val="0000FF"/>
                </a:solidFill>
              </a:rPr>
              <a:t>; C</a:t>
            </a:r>
            <a:r>
              <a:rPr lang="en-US" altLang="en-US" sz="1400" baseline="-25000" dirty="0" smtClean="0">
                <a:solidFill>
                  <a:srgbClr val="0000FF"/>
                </a:solidFill>
              </a:rPr>
              <a:t>3</a:t>
            </a:r>
            <a:r>
              <a:rPr lang="en-US" altLang="en-US" sz="1400" dirty="0" smtClean="0">
                <a:solidFill>
                  <a:srgbClr val="0000FF"/>
                </a:solidFill>
              </a:rPr>
              <a:t>F</a:t>
            </a:r>
            <a:r>
              <a:rPr lang="en-US" altLang="en-US" sz="1400" baseline="-25000" dirty="0" smtClean="0">
                <a:solidFill>
                  <a:srgbClr val="0000FF"/>
                </a:solidFill>
              </a:rPr>
              <a:t>8</a:t>
            </a:r>
            <a:r>
              <a:rPr lang="en-US" altLang="en-US" sz="1400" dirty="0" smtClean="0">
                <a:solidFill>
                  <a:srgbClr val="0000FF"/>
                </a:solidFill>
              </a:rPr>
              <a:t>) is injected into the vitreous cavity. The floating gas bubble pushes against the RD, and in doing so forces the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subretinal</a:t>
            </a:r>
            <a:r>
              <a:rPr lang="en-US" altLang="en-US" sz="1400" dirty="0" smtClean="0">
                <a:solidFill>
                  <a:srgbClr val="0000FF"/>
                </a:solidFill>
              </a:rPr>
              <a:t> fluid back out through the break, as well as pushes the retinal-break region into apposition against the underlying tissue. All via a simple office procedure!</a:t>
            </a: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endParaRPr lang="en-US" altLang="en-US" sz="1400" i="1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Sounds great! Are all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RDs candidates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for PR?</a:t>
            </a: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Far </a:t>
            </a:r>
            <a:r>
              <a:rPr lang="en-US" altLang="en-US" sz="1400" dirty="0" smtClean="0">
                <a:solidFill>
                  <a:srgbClr val="0000FF"/>
                </a:solidFill>
              </a:rPr>
              <a:t>from it, unfortunately. To qualify for PR, </a:t>
            </a:r>
            <a:r>
              <a:rPr lang="en-US" altLang="en-US" sz="1400" dirty="0">
                <a:solidFill>
                  <a:srgbClr val="0000FF"/>
                </a:solidFill>
              </a:rPr>
              <a:t>the </a:t>
            </a:r>
            <a:r>
              <a:rPr lang="en-US" altLang="en-US" sz="1400" dirty="0" smtClean="0">
                <a:solidFill>
                  <a:srgbClr val="0000FF"/>
                </a:solidFill>
              </a:rPr>
              <a:t>RD </a:t>
            </a:r>
            <a:r>
              <a:rPr lang="en-US" altLang="en-US" sz="1400" dirty="0" smtClean="0">
                <a:solidFill>
                  <a:srgbClr val="0000FF"/>
                </a:solidFill>
              </a:rPr>
              <a:t>should have </a:t>
            </a:r>
            <a:r>
              <a:rPr lang="en-US" altLang="en-US" sz="1400" dirty="0" smtClean="0">
                <a:solidFill>
                  <a:srgbClr val="0000FF"/>
                </a:solidFill>
              </a:rPr>
              <a:t>the following characteristics: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--Ideally there is only one retinal break. But if more than one are present, they must be few in number, and all must lie within </a:t>
            </a:r>
            <a:r>
              <a:rPr lang="en-US" altLang="en-US" sz="1400" dirty="0" smtClean="0">
                <a:solidFill>
                  <a:srgbClr val="0000FF"/>
                </a:solidFill>
              </a:rPr>
              <a:t>1-2 </a:t>
            </a:r>
            <a:r>
              <a:rPr lang="en-US" altLang="en-US" sz="1400" dirty="0" smtClean="0">
                <a:solidFill>
                  <a:srgbClr val="0000FF"/>
                </a:solidFill>
              </a:rPr>
              <a:t>clock-hours of </a:t>
            </a:r>
            <a:r>
              <a:rPr lang="en-US" altLang="en-US" sz="1400" dirty="0" smtClean="0">
                <a:solidFill>
                  <a:srgbClr val="0000FF"/>
                </a:solidFill>
              </a:rPr>
              <a:t>each other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--The break(s) must be located superiorly (upper 1/3 of retina)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--Vitreoretinal traction must be minimal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--The patient must be willing and able to adopt and maintain the (possibly awkward) head position needed to keep the gas bubble pressing against the retinal break</a:t>
            </a:r>
            <a:endParaRPr lang="en-US" altLang="en-US" sz="1400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95600" y="3200400"/>
            <a:ext cx="2362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62800" y="2743200"/>
            <a:ext cx="1371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4134" y="2971800"/>
            <a:ext cx="4247866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19400" y="3429000"/>
            <a:ext cx="685800" cy="188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4134" y="3810000"/>
            <a:ext cx="4247866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86400" y="3581400"/>
            <a:ext cx="2667000" cy="234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5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--Pneumatic </a:t>
            </a:r>
            <a:r>
              <a:rPr lang="en-US" sz="1600" b="1" dirty="0" smtClean="0">
                <a:solidFill>
                  <a:srgbClr val="0000FF"/>
                </a:solidFill>
              </a:rPr>
              <a:t>retinopexy (PR)</a:t>
            </a:r>
            <a:endParaRPr lang="en-US" sz="1600" b="1" dirty="0" smtClean="0">
              <a:solidFill>
                <a:srgbClr val="0000FF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24134" y="1006257"/>
            <a:ext cx="8286466" cy="3108543"/>
          </a:xfrm>
          <a:prstGeom prst="rect">
            <a:avLst/>
          </a:prstGeom>
          <a:solidFill>
            <a:srgbClr val="66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What is the basic procedure </a:t>
            </a:r>
            <a:r>
              <a:rPr lang="en-US" altLang="en-US" sz="1400" i="1" dirty="0">
                <a:solidFill>
                  <a:srgbClr val="0000FF"/>
                </a:solidFill>
              </a:rPr>
              <a:t>in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PR?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It is as simple as it is elegant. A gas (air; SF</a:t>
            </a:r>
            <a:r>
              <a:rPr lang="en-US" altLang="en-US" sz="1400" baseline="-25000" dirty="0" smtClean="0">
                <a:solidFill>
                  <a:srgbClr val="0000FF"/>
                </a:solidFill>
              </a:rPr>
              <a:t>6</a:t>
            </a:r>
            <a:r>
              <a:rPr lang="en-US" altLang="en-US" sz="1400" dirty="0" smtClean="0">
                <a:solidFill>
                  <a:srgbClr val="0000FF"/>
                </a:solidFill>
              </a:rPr>
              <a:t>; C</a:t>
            </a:r>
            <a:r>
              <a:rPr lang="en-US" altLang="en-US" sz="1400" baseline="-25000" dirty="0" smtClean="0">
                <a:solidFill>
                  <a:srgbClr val="0000FF"/>
                </a:solidFill>
              </a:rPr>
              <a:t>3</a:t>
            </a:r>
            <a:r>
              <a:rPr lang="en-US" altLang="en-US" sz="1400" dirty="0" smtClean="0">
                <a:solidFill>
                  <a:srgbClr val="0000FF"/>
                </a:solidFill>
              </a:rPr>
              <a:t>F</a:t>
            </a:r>
            <a:r>
              <a:rPr lang="en-US" altLang="en-US" sz="1400" baseline="-25000" dirty="0" smtClean="0">
                <a:solidFill>
                  <a:srgbClr val="0000FF"/>
                </a:solidFill>
              </a:rPr>
              <a:t>8</a:t>
            </a:r>
            <a:r>
              <a:rPr lang="en-US" altLang="en-US" sz="1400" dirty="0" smtClean="0">
                <a:solidFill>
                  <a:srgbClr val="0000FF"/>
                </a:solidFill>
              </a:rPr>
              <a:t>) is injected into the vitreous cavity. The floating gas bubble pushes against the RD, and in doing so forces the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subretinal</a:t>
            </a:r>
            <a:r>
              <a:rPr lang="en-US" altLang="en-US" sz="1400" dirty="0" smtClean="0">
                <a:solidFill>
                  <a:srgbClr val="0000FF"/>
                </a:solidFill>
              </a:rPr>
              <a:t> fluid back out through the break, as well as pushes the retinal-break region into apposition against the underlying tissue. All via a simple office procedure!</a:t>
            </a: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endParaRPr lang="en-US" altLang="en-US" sz="1400" i="1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Sounds great! Are all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RDs candidates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for PR?</a:t>
            </a: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Far </a:t>
            </a:r>
            <a:r>
              <a:rPr lang="en-US" altLang="en-US" sz="1400" dirty="0" smtClean="0">
                <a:solidFill>
                  <a:srgbClr val="0000FF"/>
                </a:solidFill>
              </a:rPr>
              <a:t>from it, unfortunately. To qualify for PR, </a:t>
            </a:r>
            <a:r>
              <a:rPr lang="en-US" altLang="en-US" sz="1400" dirty="0">
                <a:solidFill>
                  <a:srgbClr val="0000FF"/>
                </a:solidFill>
              </a:rPr>
              <a:t>the </a:t>
            </a:r>
            <a:r>
              <a:rPr lang="en-US" altLang="en-US" sz="1400" dirty="0" smtClean="0">
                <a:solidFill>
                  <a:srgbClr val="0000FF"/>
                </a:solidFill>
              </a:rPr>
              <a:t>RD </a:t>
            </a:r>
            <a:r>
              <a:rPr lang="en-US" altLang="en-US" sz="1400" dirty="0" smtClean="0">
                <a:solidFill>
                  <a:srgbClr val="0000FF"/>
                </a:solidFill>
              </a:rPr>
              <a:t>should have </a:t>
            </a:r>
            <a:r>
              <a:rPr lang="en-US" altLang="en-US" sz="1400" dirty="0" smtClean="0">
                <a:solidFill>
                  <a:srgbClr val="0000FF"/>
                </a:solidFill>
              </a:rPr>
              <a:t>the following characteristics: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--Ideally there is only one retinal break. But if more than one are present, they must be few in number, and all must lie within </a:t>
            </a:r>
            <a:r>
              <a:rPr lang="en-US" altLang="en-US" sz="1400" dirty="0" smtClean="0">
                <a:solidFill>
                  <a:srgbClr val="0000FF"/>
                </a:solidFill>
              </a:rPr>
              <a:t>1-2 </a:t>
            </a:r>
            <a:r>
              <a:rPr lang="en-US" altLang="en-US" sz="1400" dirty="0" smtClean="0">
                <a:solidFill>
                  <a:srgbClr val="0000FF"/>
                </a:solidFill>
              </a:rPr>
              <a:t>clock-hours of </a:t>
            </a:r>
            <a:r>
              <a:rPr lang="en-US" altLang="en-US" sz="1400" dirty="0" smtClean="0">
                <a:solidFill>
                  <a:srgbClr val="0000FF"/>
                </a:solidFill>
              </a:rPr>
              <a:t>each other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--The break(s) must be located superiorly (upper 1/3 of retina)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--Vitreoretinal traction must be minimal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--The patient must be willing and able to adopt and maintain the (possibly awkward) head position needed to keep the gas bubble pressing against the retinal break</a:t>
            </a:r>
            <a:endParaRPr lang="en-US" alt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3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38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--Pneumatic </a:t>
            </a:r>
            <a:r>
              <a:rPr lang="en-US" sz="1600" b="1" dirty="0" smtClean="0">
                <a:solidFill>
                  <a:srgbClr val="0000FF"/>
                </a:solidFill>
              </a:rPr>
              <a:t>retinopexy (PR)</a:t>
            </a:r>
            <a:endParaRPr lang="en-US" sz="1600" b="1" dirty="0" smtClean="0">
              <a:solidFill>
                <a:srgbClr val="0000FF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24134" y="1006257"/>
            <a:ext cx="8286466" cy="3108543"/>
          </a:xfrm>
          <a:prstGeom prst="rect">
            <a:avLst/>
          </a:prstGeom>
          <a:solidFill>
            <a:srgbClr val="66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chemeClr val="bg1">
                    <a:lumMod val="75000"/>
                  </a:schemeClr>
                </a:solidFill>
              </a:rPr>
              <a:t>What is the basic procedure </a:t>
            </a:r>
            <a:r>
              <a:rPr lang="en-US" altLang="en-US" sz="1400" i="1" dirty="0">
                <a:solidFill>
                  <a:schemeClr val="bg1">
                    <a:lumMod val="75000"/>
                  </a:schemeClr>
                </a:solidFill>
              </a:rPr>
              <a:t>in </a:t>
            </a:r>
            <a:r>
              <a:rPr lang="en-US" altLang="en-US" sz="1400" i="1" dirty="0" smtClean="0">
                <a:solidFill>
                  <a:schemeClr val="bg1">
                    <a:lumMod val="75000"/>
                  </a:schemeClr>
                </a:solidFill>
              </a:rPr>
              <a:t>PR?</a:t>
            </a: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It is as simple as it is elegant. A gas (air; SF</a:t>
            </a:r>
            <a:r>
              <a:rPr lang="en-US" altLang="en-US" sz="1400" baseline="-25000" dirty="0" smtClean="0">
                <a:solidFill>
                  <a:schemeClr val="bg1">
                    <a:lumMod val="75000"/>
                  </a:schemeClr>
                </a:solidFill>
              </a:rPr>
              <a:t>6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; C</a:t>
            </a:r>
            <a:r>
              <a:rPr lang="en-US" altLang="en-US" sz="1400" baseline="-25000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altLang="en-US" sz="1400" baseline="-25000" dirty="0" smtClean="0">
                <a:solidFill>
                  <a:schemeClr val="bg1">
                    <a:lumMod val="75000"/>
                  </a:schemeClr>
                </a:solidFill>
              </a:rPr>
              <a:t>8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) is injected into the vitreous cavity. The floating gas bubble pushes against the RD, and in doing so forces the </a:t>
            </a:r>
            <a:r>
              <a:rPr lang="en-US" altLang="en-US" sz="1400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 fluid back out through the break, as well as pushes the retinal-break region into apposition against the underlying tissue. All via a simple office procedure!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/>
            <a:endParaRPr lang="en-US" altLang="en-US" sz="14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chemeClr val="bg1">
                    <a:lumMod val="75000"/>
                  </a:schemeClr>
                </a:solidFill>
              </a:rPr>
              <a:t>Sounds great! Are </a:t>
            </a:r>
            <a:r>
              <a:rPr lang="en-US" altLang="en-US" sz="1400" i="1" dirty="0" smtClean="0">
                <a:solidFill>
                  <a:schemeClr val="bg1">
                    <a:lumMod val="75000"/>
                  </a:schemeClr>
                </a:solidFill>
              </a:rPr>
              <a:t>all </a:t>
            </a:r>
            <a:r>
              <a:rPr lang="en-US" altLang="en-US" sz="1400" i="1" dirty="0" smtClean="0">
                <a:solidFill>
                  <a:schemeClr val="bg1">
                    <a:lumMod val="75000"/>
                  </a:schemeClr>
                </a:solidFill>
              </a:rPr>
              <a:t>RDs candidates </a:t>
            </a:r>
            <a:r>
              <a:rPr lang="en-US" altLang="en-US" sz="1400" i="1" dirty="0" smtClean="0">
                <a:solidFill>
                  <a:schemeClr val="bg1">
                    <a:lumMod val="75000"/>
                  </a:schemeClr>
                </a:solidFill>
              </a:rPr>
              <a:t>for PR?</a:t>
            </a:r>
            <a:endParaRPr lang="en-US" altLang="en-US" sz="1400" i="1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Far 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from it, unfortunately. To qualify for PR, </a:t>
            </a:r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RD 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should have 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the following characteristics:</a:t>
            </a: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--Ideally there is only one retinal break. But if more than one are present, they must be few in number, and all must lie within 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1-2 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clock-hours of 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each other</a:t>
            </a: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--The break(s) must be located superiorly (upper 1/3 of retina)</a:t>
            </a: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--Vitreoretinal traction must be minimal</a:t>
            </a: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--The patient must be willing and able to adopt and maintain the (possibly awkward) head position needed to keep the gas bubble pressing against the retinal break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1734" y="3318301"/>
            <a:ext cx="8240974" cy="830997"/>
          </a:xfrm>
          <a:prstGeom prst="rect">
            <a:avLst/>
          </a:prstGeom>
          <a:solidFill>
            <a:srgbClr val="FF6699"/>
          </a:solidFill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0000FF"/>
                </a:solidFill>
              </a:rPr>
              <a:t>Which method of ‘inflammation induction’ (</a:t>
            </a:r>
            <a:r>
              <a:rPr lang="en-US" sz="1600" i="1" dirty="0" err="1" smtClean="0">
                <a:solidFill>
                  <a:srgbClr val="0000FF"/>
                </a:solidFill>
              </a:rPr>
              <a:t>ie</a:t>
            </a:r>
            <a:r>
              <a:rPr lang="en-US" sz="1600" i="1" dirty="0" smtClean="0">
                <a:solidFill>
                  <a:srgbClr val="0000FF"/>
                </a:solidFill>
              </a:rPr>
              <a:t>, laser </a:t>
            </a:r>
            <a:r>
              <a:rPr lang="en-US" sz="1600" dirty="0" smtClean="0">
                <a:solidFill>
                  <a:srgbClr val="0000FF"/>
                </a:solidFill>
              </a:rPr>
              <a:t>or</a:t>
            </a:r>
            <a:r>
              <a:rPr lang="en-US" sz="1600" i="1" dirty="0" smtClean="0">
                <a:solidFill>
                  <a:srgbClr val="0000FF"/>
                </a:solidFill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</a:rPr>
              <a:t>cryo</a:t>
            </a:r>
            <a:r>
              <a:rPr lang="en-US" sz="1600" i="1" dirty="0" smtClean="0">
                <a:solidFill>
                  <a:srgbClr val="0000FF"/>
                </a:solidFill>
              </a:rPr>
              <a:t>) is usually used in conjunction with PR?</a:t>
            </a:r>
          </a:p>
          <a:p>
            <a:r>
              <a:rPr lang="en-US" sz="1600" b="1" dirty="0" smtClean="0">
                <a:solidFill>
                  <a:srgbClr val="FF6699"/>
                </a:solidFill>
              </a:rPr>
              <a:t>Laser</a:t>
            </a:r>
            <a:endParaRPr lang="en-US" sz="1600" b="1" dirty="0">
              <a:solidFill>
                <a:srgbClr val="FF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93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B</a:t>
            </a:r>
            <a:r>
              <a:rPr lang="en-US" altLang="en-US" u="sng" dirty="0" smtClean="0"/>
              <a:t>ring the inflamed choroid and retinal tissue into apposition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39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0875" y="4558407"/>
            <a:ext cx="5772734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What are the surgical approaches to accomplishing </a:t>
            </a:r>
            <a:r>
              <a:rPr lang="en-US" sz="1600" dirty="0" smtClean="0">
                <a:solidFill>
                  <a:srgbClr val="0000FF"/>
                </a:solidFill>
              </a:rPr>
              <a:t>this</a:t>
            </a:r>
            <a:r>
              <a:rPr lang="en-US" sz="1600" i="1" dirty="0" smtClean="0">
                <a:solidFill>
                  <a:srgbClr val="0000FF"/>
                </a:solidFill>
              </a:rPr>
              <a:t> step?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--Scleral buckle (SB)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--Pars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plana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vitrectomy (PPV)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</a:rPr>
              <a:t>--Pneumatic </a:t>
            </a:r>
            <a:r>
              <a:rPr lang="en-US" sz="1600" b="1" dirty="0" smtClean="0">
                <a:solidFill>
                  <a:srgbClr val="0000FF"/>
                </a:solidFill>
              </a:rPr>
              <a:t>retinopexy (PR)</a:t>
            </a:r>
            <a:endParaRPr lang="en-US" sz="1600" b="1" dirty="0" smtClean="0">
              <a:solidFill>
                <a:srgbClr val="0000FF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24134" y="1006257"/>
            <a:ext cx="8286466" cy="3108543"/>
          </a:xfrm>
          <a:prstGeom prst="rect">
            <a:avLst/>
          </a:prstGeom>
          <a:solidFill>
            <a:srgbClr val="66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chemeClr val="bg1">
                    <a:lumMod val="75000"/>
                  </a:schemeClr>
                </a:solidFill>
              </a:rPr>
              <a:t>What is the basic procedure </a:t>
            </a:r>
            <a:r>
              <a:rPr lang="en-US" altLang="en-US" sz="1400" i="1" dirty="0">
                <a:solidFill>
                  <a:schemeClr val="bg1">
                    <a:lumMod val="75000"/>
                  </a:schemeClr>
                </a:solidFill>
              </a:rPr>
              <a:t>in </a:t>
            </a:r>
            <a:r>
              <a:rPr lang="en-US" altLang="en-US" sz="1400" i="1" dirty="0" smtClean="0">
                <a:solidFill>
                  <a:schemeClr val="bg1">
                    <a:lumMod val="75000"/>
                  </a:schemeClr>
                </a:solidFill>
              </a:rPr>
              <a:t>PR?</a:t>
            </a: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It is as simple as it is elegant. A gas (air; SF</a:t>
            </a:r>
            <a:r>
              <a:rPr lang="en-US" altLang="en-US" sz="1400" baseline="-25000" dirty="0" smtClean="0">
                <a:solidFill>
                  <a:schemeClr val="bg1">
                    <a:lumMod val="75000"/>
                  </a:schemeClr>
                </a:solidFill>
              </a:rPr>
              <a:t>6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; C</a:t>
            </a:r>
            <a:r>
              <a:rPr lang="en-US" altLang="en-US" sz="1400" baseline="-25000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altLang="en-US" sz="1400" baseline="-25000" dirty="0" smtClean="0">
                <a:solidFill>
                  <a:schemeClr val="bg1">
                    <a:lumMod val="75000"/>
                  </a:schemeClr>
                </a:solidFill>
              </a:rPr>
              <a:t>8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) is injected into the vitreous cavity. The floating gas bubble pushes against the RD, and in doing so forces the </a:t>
            </a:r>
            <a:r>
              <a:rPr lang="en-US" altLang="en-US" sz="1400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 fluid back out through the break, as well as pushes the retinal-break region into apposition against the underlying tissue. All via a simple office procedure!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/>
            <a:endParaRPr lang="en-US" altLang="en-US" sz="14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chemeClr val="bg1">
                    <a:lumMod val="75000"/>
                  </a:schemeClr>
                </a:solidFill>
              </a:rPr>
              <a:t>Sounds great! Are all </a:t>
            </a:r>
            <a:r>
              <a:rPr lang="en-US" altLang="en-US" sz="1400" i="1" dirty="0" smtClean="0">
                <a:solidFill>
                  <a:schemeClr val="bg1">
                    <a:lumMod val="75000"/>
                  </a:schemeClr>
                </a:solidFill>
              </a:rPr>
              <a:t>RDs candidates </a:t>
            </a:r>
            <a:r>
              <a:rPr lang="en-US" altLang="en-US" sz="1400" i="1" dirty="0" smtClean="0">
                <a:solidFill>
                  <a:schemeClr val="bg1">
                    <a:lumMod val="75000"/>
                  </a:schemeClr>
                </a:solidFill>
              </a:rPr>
              <a:t>for PR?</a:t>
            </a:r>
            <a:endParaRPr lang="en-US" altLang="en-US" sz="1400" i="1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Far 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from it, unfortunately. To qualify for PR, </a:t>
            </a:r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RD 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should have 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the following characteristics:</a:t>
            </a: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--Ideally there is only one retinal break. But if more than one are present, they must be few in number, and all must lie within 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1-2 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clock-hours of 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each other</a:t>
            </a: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--The break(s) must be located superiorly (upper 1/3 of retina)</a:t>
            </a: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--Vitreoretinal traction must be minimal</a:t>
            </a:r>
          </a:p>
          <a:p>
            <a:pPr eaLnBrk="1" hangingPunct="1"/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--The patient must be willing and able to adopt and maintain the (possibly awkward) head position needed to keep the gas bubble pressing against the retinal break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1734" y="3318301"/>
            <a:ext cx="8240974" cy="830997"/>
          </a:xfrm>
          <a:prstGeom prst="rect">
            <a:avLst/>
          </a:prstGeom>
          <a:solidFill>
            <a:srgbClr val="FF6699"/>
          </a:solidFill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0000FF"/>
                </a:solidFill>
              </a:rPr>
              <a:t>Which method of ‘inflammation induction’ (</a:t>
            </a:r>
            <a:r>
              <a:rPr lang="en-US" sz="1600" i="1" dirty="0" err="1" smtClean="0">
                <a:solidFill>
                  <a:srgbClr val="0000FF"/>
                </a:solidFill>
              </a:rPr>
              <a:t>ie</a:t>
            </a:r>
            <a:r>
              <a:rPr lang="en-US" sz="1600" i="1" dirty="0" smtClean="0">
                <a:solidFill>
                  <a:srgbClr val="0000FF"/>
                </a:solidFill>
              </a:rPr>
              <a:t>, laser </a:t>
            </a:r>
            <a:r>
              <a:rPr lang="en-US" sz="1600" dirty="0" smtClean="0">
                <a:solidFill>
                  <a:srgbClr val="0000FF"/>
                </a:solidFill>
              </a:rPr>
              <a:t>or</a:t>
            </a:r>
            <a:r>
              <a:rPr lang="en-US" sz="1600" i="1" dirty="0" smtClean="0">
                <a:solidFill>
                  <a:srgbClr val="0000FF"/>
                </a:solidFill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</a:rPr>
              <a:t>cryo</a:t>
            </a:r>
            <a:r>
              <a:rPr lang="en-US" sz="1600" i="1" dirty="0" smtClean="0">
                <a:solidFill>
                  <a:srgbClr val="0000FF"/>
                </a:solidFill>
              </a:rPr>
              <a:t>) is usually used in conjunction with PR?</a:t>
            </a:r>
          </a:p>
          <a:p>
            <a:r>
              <a:rPr lang="en-US" sz="1600" b="1" dirty="0" smtClean="0">
                <a:solidFill>
                  <a:srgbClr val="0000FF"/>
                </a:solidFill>
              </a:rPr>
              <a:t>Laser</a:t>
            </a:r>
            <a:endParaRPr lang="en-US" sz="1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7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What three things </a:t>
            </a:r>
            <a:r>
              <a:rPr lang="en-US" altLang="en-US" b="1" i="1" dirty="0" smtClean="0"/>
              <a:t>must</a:t>
            </a:r>
            <a:r>
              <a:rPr lang="en-US" altLang="en-US" dirty="0" smtClean="0"/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--Find all </a:t>
            </a:r>
            <a:r>
              <a:rPr lang="en-US" altLang="en-US" dirty="0" smtClean="0">
                <a:solidFill>
                  <a:srgbClr val="0000FF"/>
                </a:solidFill>
              </a:rPr>
              <a:t>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dirty="0"/>
              <a:t>I</a:t>
            </a:r>
            <a:r>
              <a:rPr lang="en-US" altLang="en-US" dirty="0" smtClean="0"/>
              <a:t>nduce an </a:t>
            </a:r>
            <a:r>
              <a:rPr lang="en-US" altLang="en-US" dirty="0" smtClean="0">
                <a:solidFill>
                  <a:srgbClr val="0000FF"/>
                </a:solidFill>
              </a:rPr>
              <a:t>inflammatory response </a:t>
            </a:r>
            <a:r>
              <a:rPr lang="en-US" altLang="en-US" dirty="0" smtClean="0"/>
              <a:t>in the </a:t>
            </a:r>
            <a:r>
              <a:rPr lang="en-US" altLang="en-US" dirty="0" err="1" smtClean="0">
                <a:solidFill>
                  <a:srgbClr val="0000FF"/>
                </a:solidFill>
              </a:rPr>
              <a:t>chorioretinal</a:t>
            </a:r>
            <a:r>
              <a:rPr lang="en-US" altLang="en-US" dirty="0" smtClean="0">
                <a:solidFill>
                  <a:srgbClr val="0000FF"/>
                </a:solidFill>
              </a:rPr>
              <a:t> tissue </a:t>
            </a:r>
            <a:r>
              <a:rPr lang="en-US" altLang="en-US" dirty="0" smtClean="0"/>
              <a:t>immediately surrounding the break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</p:spTree>
    <p:extLst>
      <p:ext uri="{BB962C8B-B14F-4D97-AF65-F5344CB8AC3E}">
        <p14:creationId xmlns:p14="http://schemas.microsoft.com/office/powerpoint/2010/main" val="48004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ring the inflamed choroid and retinal tissue into apposition 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692150" y="6146800"/>
            <a:ext cx="7994650" cy="6413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FF0000"/>
                </a:solidFill>
              </a:rPr>
              <a:t>Failing to accomplish one (or more) of these is the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FF0000"/>
                </a:solidFill>
              </a:rPr>
              <a:t>most common cause of RD surgery failure in the early post-op period!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20257" y="6434207"/>
            <a:ext cx="620683" cy="35394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700" dirty="0" smtClean="0">
                <a:solidFill>
                  <a:srgbClr val="0000FF"/>
                </a:solidFill>
                <a:latin typeface="Segoe Script" panose="020B0504020000000003" pitchFamily="34" charset="0"/>
              </a:rPr>
              <a:t>late</a:t>
            </a:r>
            <a:endParaRPr lang="en-US" sz="1700" dirty="0">
              <a:solidFill>
                <a:srgbClr val="0000FF"/>
              </a:solidFill>
              <a:latin typeface="Segoe Script" panose="020B0504020000000003" pitchFamily="34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341562" y="5434013"/>
            <a:ext cx="6345238" cy="5810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rgbClr val="0000FF"/>
                </a:solidFill>
              </a:rPr>
              <a:t>What’s the most common cause of failure in the </a:t>
            </a:r>
            <a:r>
              <a:rPr lang="en-US" altLang="en-US" sz="1600" b="1" i="1" dirty="0">
                <a:solidFill>
                  <a:srgbClr val="0000FF"/>
                </a:solidFill>
              </a:rPr>
              <a:t>late</a:t>
            </a:r>
            <a:r>
              <a:rPr lang="en-US" altLang="en-US" sz="1600" i="1" dirty="0">
                <a:solidFill>
                  <a:srgbClr val="0000FF"/>
                </a:solidFill>
              </a:rPr>
              <a:t> post-op period?</a:t>
            </a:r>
          </a:p>
          <a:p>
            <a:pPr eaLnBrk="1" hangingPunct="1"/>
            <a:r>
              <a:rPr lang="en-US" altLang="en-US" sz="1600" b="1" dirty="0">
                <a:solidFill>
                  <a:srgbClr val="FFFF00"/>
                </a:solidFill>
              </a:rPr>
              <a:t>Development of PVR</a:t>
            </a: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958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ring the inflamed choroid and retinal tissue into apposition 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41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692150" y="6146800"/>
            <a:ext cx="7994650" cy="6413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FF0000"/>
                </a:solidFill>
              </a:rPr>
              <a:t>Failing to accomplish one (or more) of these is the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FF0000"/>
                </a:solidFill>
              </a:rPr>
              <a:t>most common cause of RD surgery failure in the early post-op period!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20257" y="6434207"/>
            <a:ext cx="620683" cy="35394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700" dirty="0" smtClean="0">
                <a:solidFill>
                  <a:srgbClr val="0000FF"/>
                </a:solidFill>
                <a:latin typeface="Segoe Script" panose="020B0504020000000003" pitchFamily="34" charset="0"/>
              </a:rPr>
              <a:t>late</a:t>
            </a:r>
            <a:endParaRPr lang="en-US" sz="1700" dirty="0">
              <a:solidFill>
                <a:srgbClr val="0000FF"/>
              </a:solidFill>
              <a:latin typeface="Segoe Script" panose="020B0504020000000003" pitchFamily="34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341562" y="5434013"/>
            <a:ext cx="6345238" cy="5810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rgbClr val="0000FF"/>
                </a:solidFill>
              </a:rPr>
              <a:t>What’s the most common cause of failure in the </a:t>
            </a:r>
            <a:r>
              <a:rPr lang="en-US" altLang="en-US" sz="1600" b="1" i="1" dirty="0">
                <a:solidFill>
                  <a:srgbClr val="0000FF"/>
                </a:solidFill>
              </a:rPr>
              <a:t>late</a:t>
            </a:r>
            <a:r>
              <a:rPr lang="en-US" altLang="en-US" sz="1600" i="1" dirty="0">
                <a:solidFill>
                  <a:srgbClr val="0000FF"/>
                </a:solidFill>
              </a:rPr>
              <a:t> post-op period?</a:t>
            </a:r>
          </a:p>
          <a:p>
            <a:pPr eaLnBrk="1" hangingPunct="1"/>
            <a:r>
              <a:rPr lang="en-US" altLang="en-US" sz="1600" b="1" dirty="0">
                <a:solidFill>
                  <a:srgbClr val="0000FF"/>
                </a:solidFill>
              </a:rPr>
              <a:t>Development of PVR</a:t>
            </a: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2395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ring the inflamed choroid and retinal tissue into apposition 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42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692150" y="6146800"/>
            <a:ext cx="7994650" cy="6413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FF0000"/>
                </a:solidFill>
              </a:rPr>
              <a:t>Failing to accomplish one (or more) of these is the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FF0000"/>
                </a:solidFill>
              </a:rPr>
              <a:t>most common cause of RD surgery failure in the early post-op period!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20257" y="6434207"/>
            <a:ext cx="620683" cy="35394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700" dirty="0" smtClean="0">
                <a:solidFill>
                  <a:srgbClr val="0000FF"/>
                </a:solidFill>
                <a:latin typeface="Segoe Script" panose="020B0504020000000003" pitchFamily="34" charset="0"/>
              </a:rPr>
              <a:t>late</a:t>
            </a:r>
            <a:endParaRPr lang="en-US" sz="1700" dirty="0">
              <a:solidFill>
                <a:srgbClr val="0000FF"/>
              </a:solidFill>
              <a:latin typeface="Segoe Script" panose="020B0504020000000003" pitchFamily="34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341562" y="5434013"/>
            <a:ext cx="6345238" cy="5810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What’s the most common cause of failure in the </a:t>
            </a:r>
            <a:r>
              <a:rPr lang="en-US" altLang="en-US" sz="1600" b="1" i="1" dirty="0">
                <a:solidFill>
                  <a:schemeClr val="bg1">
                    <a:lumMod val="75000"/>
                  </a:schemeClr>
                </a:solidFill>
              </a:rPr>
              <a:t>late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 post-op period?</a:t>
            </a:r>
          </a:p>
          <a:p>
            <a:pPr eaLnBrk="1" hangingPunct="1"/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Development of </a:t>
            </a:r>
            <a:r>
              <a:rPr lang="en-US" altLang="en-US" sz="1600" b="1" dirty="0">
                <a:solidFill>
                  <a:srgbClr val="0000FF"/>
                </a:solidFill>
              </a:rPr>
              <a:t>PVR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011362" y="4281534"/>
            <a:ext cx="4999038" cy="1126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What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does the acronym </a:t>
            </a:r>
            <a:r>
              <a:rPr lang="en-US" altLang="en-US" sz="1400" dirty="0" smtClean="0">
                <a:solidFill>
                  <a:srgbClr val="0000FF"/>
                </a:solidFill>
              </a:rPr>
              <a:t>PVR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stand for in this context?</a:t>
            </a: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b="1" dirty="0">
                <a:solidFill>
                  <a:srgbClr val="FFC000"/>
                </a:solidFill>
              </a:rPr>
              <a:t>Proliferative </a:t>
            </a:r>
            <a:r>
              <a:rPr lang="en-US" altLang="en-US" sz="1400" b="1" dirty="0" smtClean="0">
                <a:solidFill>
                  <a:srgbClr val="FFC000"/>
                </a:solidFill>
              </a:rPr>
              <a:t>vitreoretinopathy</a:t>
            </a:r>
          </a:p>
          <a:p>
            <a:pPr eaLnBrk="1" hangingPunct="1"/>
            <a:endParaRPr lang="en-US" altLang="en-US" sz="1400" b="1" dirty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400" i="1" dirty="0" smtClean="0">
                <a:solidFill>
                  <a:srgbClr val="FFC000"/>
                </a:solidFill>
              </a:rPr>
              <a:t>By what mechanism does PVR cause late RD repair failure?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400" dirty="0" smtClean="0">
                <a:solidFill>
                  <a:srgbClr val="FFC000"/>
                </a:solidFill>
              </a:rPr>
              <a:t>It leads to </a:t>
            </a:r>
            <a:r>
              <a:rPr lang="en-US" altLang="en-US" sz="1400" b="1" dirty="0" err="1" smtClean="0">
                <a:solidFill>
                  <a:srgbClr val="FFC000"/>
                </a:solidFill>
              </a:rPr>
              <a:t>vitreo</a:t>
            </a:r>
            <a:r>
              <a:rPr lang="en-US" altLang="en-US" sz="1400" b="1" dirty="0" smtClean="0">
                <a:solidFill>
                  <a:srgbClr val="FFC000"/>
                </a:solidFill>
              </a:rPr>
              <a:t>-retinal traction</a:t>
            </a:r>
          </a:p>
        </p:txBody>
      </p:sp>
      <p:sp>
        <p:nvSpPr>
          <p:cNvPr id="19" name="Oval 18"/>
          <p:cNvSpPr/>
          <p:nvPr/>
        </p:nvSpPr>
        <p:spPr>
          <a:xfrm>
            <a:off x="3886200" y="5568950"/>
            <a:ext cx="685800" cy="5778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405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ring the inflamed choroid and retinal tissue into apposition 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43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692150" y="6146800"/>
            <a:ext cx="7994650" cy="6413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FF0000"/>
                </a:solidFill>
              </a:rPr>
              <a:t>Failing to accomplish one (or more) of these is the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FF0000"/>
                </a:solidFill>
              </a:rPr>
              <a:t>most common cause of RD surgery failure in the early post-op period!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20257" y="6434207"/>
            <a:ext cx="620683" cy="35394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700" dirty="0" smtClean="0">
                <a:solidFill>
                  <a:srgbClr val="0000FF"/>
                </a:solidFill>
                <a:latin typeface="Segoe Script" panose="020B0504020000000003" pitchFamily="34" charset="0"/>
              </a:rPr>
              <a:t>late</a:t>
            </a:r>
            <a:endParaRPr lang="en-US" sz="1700" dirty="0">
              <a:solidFill>
                <a:srgbClr val="0000FF"/>
              </a:solidFill>
              <a:latin typeface="Segoe Script" panose="020B0504020000000003" pitchFamily="34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341562" y="5434013"/>
            <a:ext cx="6345238" cy="5810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What’s the most common cause of failure in the </a:t>
            </a:r>
            <a:r>
              <a:rPr lang="en-US" altLang="en-US" sz="1600" b="1" i="1" dirty="0">
                <a:solidFill>
                  <a:schemeClr val="bg1">
                    <a:lumMod val="75000"/>
                  </a:schemeClr>
                </a:solidFill>
              </a:rPr>
              <a:t>late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 post-op period?</a:t>
            </a:r>
          </a:p>
          <a:p>
            <a:pPr eaLnBrk="1" hangingPunct="1"/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Development of </a:t>
            </a:r>
            <a:r>
              <a:rPr lang="en-US" altLang="en-US" sz="1600" b="1" dirty="0">
                <a:solidFill>
                  <a:srgbClr val="0000FF"/>
                </a:solidFill>
              </a:rPr>
              <a:t>PVR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011362" y="4281534"/>
            <a:ext cx="4999038" cy="1126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What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does the acronym </a:t>
            </a:r>
            <a:r>
              <a:rPr lang="en-US" altLang="en-US" sz="1400" dirty="0" smtClean="0">
                <a:solidFill>
                  <a:srgbClr val="0000FF"/>
                </a:solidFill>
              </a:rPr>
              <a:t>PVR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stand for in this context?</a:t>
            </a: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Proliferative </a:t>
            </a:r>
            <a:r>
              <a:rPr lang="en-US" altLang="en-US" sz="1400" b="1" dirty="0" smtClean="0">
                <a:solidFill>
                  <a:srgbClr val="0000FF"/>
                </a:solidFill>
              </a:rPr>
              <a:t>vitreoretinopathy</a:t>
            </a:r>
            <a:endParaRPr lang="en-US" altLang="en-US" sz="1400" b="1" dirty="0" smtClean="0">
              <a:solidFill>
                <a:srgbClr val="FFC000"/>
              </a:solidFill>
            </a:endParaRPr>
          </a:p>
          <a:p>
            <a:pPr eaLnBrk="1" hangingPunct="1"/>
            <a:endParaRPr lang="en-US" altLang="en-US" sz="1400" b="1" dirty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400" i="1" dirty="0" smtClean="0">
                <a:solidFill>
                  <a:srgbClr val="FFC000"/>
                </a:solidFill>
              </a:rPr>
              <a:t>By what mechanism does PVR cause late RD repair failure?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400" dirty="0" smtClean="0">
                <a:solidFill>
                  <a:srgbClr val="FFC000"/>
                </a:solidFill>
              </a:rPr>
              <a:t>It leads to </a:t>
            </a:r>
            <a:r>
              <a:rPr lang="en-US" altLang="en-US" sz="1400" b="1" dirty="0" err="1" smtClean="0">
                <a:solidFill>
                  <a:srgbClr val="FFC000"/>
                </a:solidFill>
              </a:rPr>
              <a:t>vitreo</a:t>
            </a:r>
            <a:r>
              <a:rPr lang="en-US" altLang="en-US" sz="1400" b="1" dirty="0" smtClean="0">
                <a:solidFill>
                  <a:srgbClr val="FFC000"/>
                </a:solidFill>
              </a:rPr>
              <a:t>-retinal traction</a:t>
            </a:r>
          </a:p>
        </p:txBody>
      </p:sp>
      <p:sp>
        <p:nvSpPr>
          <p:cNvPr id="19" name="Oval 18"/>
          <p:cNvSpPr/>
          <p:nvPr/>
        </p:nvSpPr>
        <p:spPr>
          <a:xfrm>
            <a:off x="3886200" y="5568950"/>
            <a:ext cx="685800" cy="5778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416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ring the inflamed choroid and retinal tissue into apposition 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44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692150" y="6146800"/>
            <a:ext cx="7994650" cy="6413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FF0000"/>
                </a:solidFill>
              </a:rPr>
              <a:t>Failing to accomplish one (or more) of these is the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FF0000"/>
                </a:solidFill>
              </a:rPr>
              <a:t>most common cause of RD surgery failure in the early post-op period!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20257" y="6434207"/>
            <a:ext cx="620683" cy="35394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700" dirty="0" smtClean="0">
                <a:solidFill>
                  <a:srgbClr val="0000FF"/>
                </a:solidFill>
                <a:latin typeface="Segoe Script" panose="020B0504020000000003" pitchFamily="34" charset="0"/>
              </a:rPr>
              <a:t>late</a:t>
            </a:r>
            <a:endParaRPr lang="en-US" sz="1700" dirty="0">
              <a:solidFill>
                <a:srgbClr val="0000FF"/>
              </a:solidFill>
              <a:latin typeface="Segoe Script" panose="020B0504020000000003" pitchFamily="34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341562" y="5434013"/>
            <a:ext cx="6345238" cy="5810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What’s the most common cause of failure in the </a:t>
            </a:r>
            <a:r>
              <a:rPr lang="en-US" altLang="en-US" sz="1600" b="1" i="1" dirty="0">
                <a:solidFill>
                  <a:schemeClr val="bg1">
                    <a:lumMod val="75000"/>
                  </a:schemeClr>
                </a:solidFill>
              </a:rPr>
              <a:t>late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 post-op period?</a:t>
            </a:r>
          </a:p>
          <a:p>
            <a:pPr eaLnBrk="1" hangingPunct="1"/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Development of </a:t>
            </a:r>
            <a:r>
              <a:rPr lang="en-US" altLang="en-US" sz="1600" b="1" dirty="0">
                <a:solidFill>
                  <a:srgbClr val="0000FF"/>
                </a:solidFill>
              </a:rPr>
              <a:t>PVR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011362" y="4281534"/>
            <a:ext cx="4999038" cy="1126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What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does the acronym </a:t>
            </a:r>
            <a:r>
              <a:rPr lang="en-US" altLang="en-US" sz="1400" dirty="0" smtClean="0">
                <a:solidFill>
                  <a:srgbClr val="0000FF"/>
                </a:solidFill>
              </a:rPr>
              <a:t>PVR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stand for in this context?</a:t>
            </a: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Proliferative </a:t>
            </a:r>
            <a:r>
              <a:rPr lang="en-US" altLang="en-US" sz="1400" b="1" dirty="0" smtClean="0">
                <a:solidFill>
                  <a:srgbClr val="0000FF"/>
                </a:solidFill>
              </a:rPr>
              <a:t>vitreoretinopathy</a:t>
            </a:r>
          </a:p>
          <a:p>
            <a:pPr eaLnBrk="1" hangingPunct="1"/>
            <a:endParaRPr lang="en-US" altLang="en-US" sz="14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400" i="1" dirty="0" smtClean="0">
                <a:solidFill>
                  <a:srgbClr val="0000FF"/>
                </a:solidFill>
              </a:rPr>
              <a:t>By what mechanism does PVR cause late RD repair failure?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400" dirty="0" smtClean="0">
                <a:solidFill>
                  <a:srgbClr val="FFC000"/>
                </a:solidFill>
              </a:rPr>
              <a:t>It leads to </a:t>
            </a:r>
            <a:r>
              <a:rPr lang="en-US" altLang="en-US" sz="1400" b="1" dirty="0" err="1" smtClean="0">
                <a:solidFill>
                  <a:srgbClr val="FFC000"/>
                </a:solidFill>
              </a:rPr>
              <a:t>vitreo</a:t>
            </a:r>
            <a:r>
              <a:rPr lang="en-US" altLang="en-US" sz="1400" b="1" dirty="0" smtClean="0">
                <a:solidFill>
                  <a:srgbClr val="FFC000"/>
                </a:solidFill>
              </a:rPr>
              <a:t>-retinal traction</a:t>
            </a:r>
          </a:p>
        </p:txBody>
      </p:sp>
      <p:sp>
        <p:nvSpPr>
          <p:cNvPr id="19" name="Oval 18"/>
          <p:cNvSpPr/>
          <p:nvPr/>
        </p:nvSpPr>
        <p:spPr>
          <a:xfrm>
            <a:off x="3886200" y="5568950"/>
            <a:ext cx="685800" cy="5778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8002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nduce an inflammatory response in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chorioretinal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tissue 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ring the inflamed choroid and retinal tissue into apposition 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45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692150" y="6146800"/>
            <a:ext cx="7994650" cy="6413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FF0000"/>
                </a:solidFill>
              </a:rPr>
              <a:t>Failing to accomplish one (or more) of these is the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FF0000"/>
                </a:solidFill>
              </a:rPr>
              <a:t>most common cause of RD surgery failure in the early post-op period!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20257" y="6434207"/>
            <a:ext cx="620683" cy="35394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700" dirty="0" smtClean="0">
                <a:solidFill>
                  <a:srgbClr val="0000FF"/>
                </a:solidFill>
                <a:latin typeface="Segoe Script" panose="020B0504020000000003" pitchFamily="34" charset="0"/>
              </a:rPr>
              <a:t>late</a:t>
            </a:r>
            <a:endParaRPr lang="en-US" sz="1700" dirty="0">
              <a:solidFill>
                <a:srgbClr val="0000FF"/>
              </a:solidFill>
              <a:latin typeface="Segoe Script" panose="020B0504020000000003" pitchFamily="34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341562" y="5434013"/>
            <a:ext cx="6345238" cy="5810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What’s the most common cause of failure in the </a:t>
            </a:r>
            <a:r>
              <a:rPr lang="en-US" altLang="en-US" sz="1600" b="1" i="1" dirty="0">
                <a:solidFill>
                  <a:schemeClr val="bg1">
                    <a:lumMod val="75000"/>
                  </a:schemeClr>
                </a:solidFill>
              </a:rPr>
              <a:t>late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 post-op period?</a:t>
            </a:r>
          </a:p>
          <a:p>
            <a:pPr eaLnBrk="1" hangingPunct="1"/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Development of </a:t>
            </a:r>
            <a:r>
              <a:rPr lang="en-US" altLang="en-US" sz="1600" b="1" dirty="0">
                <a:solidFill>
                  <a:srgbClr val="0000FF"/>
                </a:solidFill>
              </a:rPr>
              <a:t>PVR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011362" y="4281534"/>
            <a:ext cx="4999038" cy="1126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What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does the acronym </a:t>
            </a:r>
            <a:r>
              <a:rPr lang="en-US" altLang="en-US" sz="1400" dirty="0" smtClean="0">
                <a:solidFill>
                  <a:srgbClr val="0000FF"/>
                </a:solidFill>
              </a:rPr>
              <a:t>PVR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stand for in this context?</a:t>
            </a: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Proliferative </a:t>
            </a:r>
            <a:r>
              <a:rPr lang="en-US" altLang="en-US" sz="1400" b="1" dirty="0" smtClean="0">
                <a:solidFill>
                  <a:srgbClr val="0000FF"/>
                </a:solidFill>
              </a:rPr>
              <a:t>vitreoretinopathy</a:t>
            </a:r>
          </a:p>
          <a:p>
            <a:pPr eaLnBrk="1" hangingPunct="1"/>
            <a:endParaRPr lang="en-US" altLang="en-US" sz="14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400" i="1" dirty="0" smtClean="0">
                <a:solidFill>
                  <a:srgbClr val="0000FF"/>
                </a:solidFill>
              </a:rPr>
              <a:t>By what mechanism does PVR cause late RD repair failure?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400" dirty="0" smtClean="0">
                <a:solidFill>
                  <a:srgbClr val="0000FF"/>
                </a:solidFill>
              </a:rPr>
              <a:t>It leads to </a:t>
            </a:r>
            <a:r>
              <a:rPr lang="en-US" altLang="en-US" sz="1400" b="1" dirty="0" err="1" smtClean="0">
                <a:solidFill>
                  <a:srgbClr val="0000FF"/>
                </a:solidFill>
              </a:rPr>
              <a:t>vitreo</a:t>
            </a:r>
            <a:r>
              <a:rPr lang="en-US" altLang="en-US" sz="1400" b="1" dirty="0" smtClean="0">
                <a:solidFill>
                  <a:srgbClr val="0000FF"/>
                </a:solidFill>
              </a:rPr>
              <a:t>-retinal </a:t>
            </a:r>
            <a:r>
              <a:rPr lang="en-US" altLang="en-US" sz="1400" b="1" dirty="0" smtClean="0">
                <a:solidFill>
                  <a:srgbClr val="0000FF"/>
                </a:solidFill>
              </a:rPr>
              <a:t>traction</a:t>
            </a:r>
            <a:r>
              <a:rPr lang="en-US" altLang="en-US" sz="1400" dirty="0" smtClean="0">
                <a:solidFill>
                  <a:srgbClr val="0000FF"/>
                </a:solidFill>
              </a:rPr>
              <a:t>. (And away we go </a:t>
            </a:r>
            <a:r>
              <a:rPr lang="en-US" altLang="en-US" sz="1400" dirty="0" smtClean="0">
                <a:solidFill>
                  <a:srgbClr val="0000FF"/>
                </a:solidFill>
              </a:rPr>
              <a:t>a</a:t>
            </a:r>
            <a:r>
              <a:rPr lang="en-US" altLang="en-US" sz="1400" dirty="0" smtClean="0">
                <a:solidFill>
                  <a:srgbClr val="0000FF"/>
                </a:solidFill>
              </a:rPr>
              <a:t>gain…)</a:t>
            </a:r>
            <a:endParaRPr lang="en-US" alt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886200" y="5568950"/>
            <a:ext cx="685800" cy="5778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731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What three things </a:t>
            </a:r>
            <a:r>
              <a:rPr lang="en-US" altLang="en-US" b="1" i="1" dirty="0" smtClean="0"/>
              <a:t>must</a:t>
            </a:r>
            <a:r>
              <a:rPr lang="en-US" altLang="en-US" dirty="0" smtClean="0"/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--Find all </a:t>
            </a:r>
            <a:r>
              <a:rPr lang="en-US" altLang="en-US" dirty="0" smtClean="0">
                <a:solidFill>
                  <a:srgbClr val="0000FF"/>
                </a:solidFill>
              </a:rPr>
              <a:t>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dirty="0"/>
              <a:t>I</a:t>
            </a:r>
            <a:r>
              <a:rPr lang="en-US" altLang="en-US" dirty="0" smtClean="0"/>
              <a:t>nduce an </a:t>
            </a:r>
            <a:r>
              <a:rPr lang="en-US" altLang="en-US" dirty="0" smtClean="0">
                <a:solidFill>
                  <a:srgbClr val="0000FF"/>
                </a:solidFill>
              </a:rPr>
              <a:t>inflammatory response </a:t>
            </a:r>
            <a:r>
              <a:rPr lang="en-US" altLang="en-US" dirty="0" smtClean="0"/>
              <a:t>in the </a:t>
            </a:r>
            <a:r>
              <a:rPr lang="en-US" altLang="en-US" dirty="0" err="1" smtClean="0">
                <a:solidFill>
                  <a:srgbClr val="0000FF"/>
                </a:solidFill>
              </a:rPr>
              <a:t>chorioretinal</a:t>
            </a:r>
            <a:r>
              <a:rPr lang="en-US" altLang="en-US" dirty="0" smtClean="0">
                <a:solidFill>
                  <a:srgbClr val="0000FF"/>
                </a:solidFill>
              </a:rPr>
              <a:t> tissue </a:t>
            </a:r>
            <a:r>
              <a:rPr lang="en-US" altLang="en-US" dirty="0" smtClean="0"/>
              <a:t>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dirty="0"/>
              <a:t>B</a:t>
            </a:r>
            <a:r>
              <a:rPr lang="en-US" altLang="en-US" dirty="0" smtClean="0"/>
              <a:t>ring the inflamed choroid and retinal tissue into apposition long enough to allow formation of a </a:t>
            </a:r>
            <a:r>
              <a:rPr lang="en-US" altLang="en-US" dirty="0" err="1">
                <a:solidFill>
                  <a:srgbClr val="0000FF"/>
                </a:solidFill>
              </a:rPr>
              <a:t>c</a:t>
            </a:r>
            <a:r>
              <a:rPr lang="en-US" altLang="en-US" dirty="0" err="1" smtClean="0">
                <a:solidFill>
                  <a:srgbClr val="0000FF"/>
                </a:solidFill>
              </a:rPr>
              <a:t>horioretinal</a:t>
            </a:r>
            <a:r>
              <a:rPr lang="en-US" altLang="en-US" dirty="0" smtClean="0">
                <a:solidFill>
                  <a:srgbClr val="0000FF"/>
                </a:solidFill>
              </a:rPr>
              <a:t> scar</a:t>
            </a:r>
            <a:r>
              <a:rPr lang="en-US" altLang="en-US" dirty="0" smtClean="0"/>
              <a:t>, which will act as a barrier between the break and the </a:t>
            </a:r>
            <a:r>
              <a:rPr lang="en-US" altLang="en-US" dirty="0" err="1" smtClean="0"/>
              <a:t>subretinal</a:t>
            </a:r>
            <a:r>
              <a:rPr lang="en-US" altLang="en-US" dirty="0" smtClean="0"/>
              <a:t> space. Note that accomplishing this requires eliminating any </a:t>
            </a:r>
            <a:r>
              <a:rPr lang="en-US" altLang="en-US" dirty="0" smtClean="0">
                <a:solidFill>
                  <a:srgbClr val="0000FF"/>
                </a:solidFill>
              </a:rPr>
              <a:t>vitreoretinal traction</a:t>
            </a:r>
            <a:r>
              <a:rPr lang="en-US" altLang="en-US" dirty="0" smtClean="0"/>
              <a:t>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two words</a:t>
            </a:r>
            <a:endParaRPr lang="en-US" altLang="en-US" sz="1000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 dirty="0" smtClean="0"/>
              <a:t>two words</a:t>
            </a: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10444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What three things </a:t>
            </a:r>
            <a:r>
              <a:rPr lang="en-US" altLang="en-US" b="1" i="1" dirty="0" smtClean="0"/>
              <a:t>must</a:t>
            </a:r>
            <a:r>
              <a:rPr lang="en-US" altLang="en-US" dirty="0" smtClean="0"/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--Find all </a:t>
            </a:r>
            <a:r>
              <a:rPr lang="en-US" altLang="en-US" dirty="0" smtClean="0">
                <a:solidFill>
                  <a:srgbClr val="0000FF"/>
                </a:solidFill>
              </a:rPr>
              <a:t>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dirty="0"/>
              <a:t>I</a:t>
            </a:r>
            <a:r>
              <a:rPr lang="en-US" altLang="en-US" dirty="0" smtClean="0"/>
              <a:t>nduce an </a:t>
            </a:r>
            <a:r>
              <a:rPr lang="en-US" altLang="en-US" dirty="0" smtClean="0">
                <a:solidFill>
                  <a:srgbClr val="0000FF"/>
                </a:solidFill>
              </a:rPr>
              <a:t>inflammatory response </a:t>
            </a:r>
            <a:r>
              <a:rPr lang="en-US" altLang="en-US" dirty="0" smtClean="0"/>
              <a:t>in the </a:t>
            </a:r>
            <a:r>
              <a:rPr lang="en-US" altLang="en-US" dirty="0" err="1" smtClean="0">
                <a:solidFill>
                  <a:srgbClr val="0000FF"/>
                </a:solidFill>
              </a:rPr>
              <a:t>chorioretinal</a:t>
            </a:r>
            <a:r>
              <a:rPr lang="en-US" altLang="en-US" dirty="0" smtClean="0">
                <a:solidFill>
                  <a:srgbClr val="0000FF"/>
                </a:solidFill>
              </a:rPr>
              <a:t> tissue </a:t>
            </a:r>
            <a:r>
              <a:rPr lang="en-US" altLang="en-US" dirty="0" smtClean="0"/>
              <a:t>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dirty="0"/>
              <a:t>B</a:t>
            </a:r>
            <a:r>
              <a:rPr lang="en-US" altLang="en-US" dirty="0" smtClean="0"/>
              <a:t>ring the inflamed choroid and retinal tissue into apposition long enough to allow formation of a </a:t>
            </a:r>
            <a:r>
              <a:rPr lang="en-US" altLang="en-US" dirty="0" err="1">
                <a:solidFill>
                  <a:srgbClr val="0000FF"/>
                </a:solidFill>
              </a:rPr>
              <a:t>c</a:t>
            </a:r>
            <a:r>
              <a:rPr lang="en-US" altLang="en-US" dirty="0" err="1" smtClean="0">
                <a:solidFill>
                  <a:srgbClr val="0000FF"/>
                </a:solidFill>
              </a:rPr>
              <a:t>horioretinal</a:t>
            </a:r>
            <a:r>
              <a:rPr lang="en-US" altLang="en-US" dirty="0" smtClean="0">
                <a:solidFill>
                  <a:srgbClr val="0000FF"/>
                </a:solidFill>
              </a:rPr>
              <a:t> scar</a:t>
            </a:r>
            <a:r>
              <a:rPr lang="en-US" altLang="en-US" dirty="0" smtClean="0"/>
              <a:t>, which will act as a barrier between the break and the </a:t>
            </a:r>
            <a:r>
              <a:rPr lang="en-US" altLang="en-US" dirty="0" err="1" smtClean="0"/>
              <a:t>subretinal</a:t>
            </a:r>
            <a:r>
              <a:rPr lang="en-US" altLang="en-US" dirty="0" smtClean="0"/>
              <a:t> space. Note that accomplishing this requires eliminating any </a:t>
            </a:r>
            <a:r>
              <a:rPr lang="en-US" altLang="en-US" dirty="0" smtClean="0">
                <a:solidFill>
                  <a:srgbClr val="0000FF"/>
                </a:solidFill>
              </a:rPr>
              <a:t>vitreoretinal traction</a:t>
            </a:r>
            <a:r>
              <a:rPr lang="en-US" altLang="en-US" dirty="0" smtClean="0"/>
              <a:t>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</p:spTree>
    <p:extLst>
      <p:ext uri="{BB962C8B-B14F-4D97-AF65-F5344CB8AC3E}">
        <p14:creationId xmlns:p14="http://schemas.microsoft.com/office/powerpoint/2010/main" val="116042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What three things </a:t>
            </a:r>
            <a:r>
              <a:rPr lang="en-US" altLang="en-US" b="1" i="1" dirty="0" smtClean="0"/>
              <a:t>must</a:t>
            </a:r>
            <a:r>
              <a:rPr lang="en-US" altLang="en-US" dirty="0" smtClean="0"/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--Find all </a:t>
            </a:r>
            <a:r>
              <a:rPr lang="en-US" altLang="en-US" dirty="0" smtClean="0">
                <a:solidFill>
                  <a:srgbClr val="0000FF"/>
                </a:solidFill>
              </a:rPr>
              <a:t>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dirty="0"/>
              <a:t>I</a:t>
            </a:r>
            <a:r>
              <a:rPr lang="en-US" altLang="en-US" dirty="0" smtClean="0"/>
              <a:t>nduce an </a:t>
            </a:r>
            <a:r>
              <a:rPr lang="en-US" altLang="en-US" dirty="0" smtClean="0">
                <a:solidFill>
                  <a:srgbClr val="0000FF"/>
                </a:solidFill>
              </a:rPr>
              <a:t>inflammatory response </a:t>
            </a:r>
            <a:r>
              <a:rPr lang="en-US" altLang="en-US" dirty="0" smtClean="0"/>
              <a:t>in the </a:t>
            </a:r>
            <a:r>
              <a:rPr lang="en-US" altLang="en-US" dirty="0" err="1" smtClean="0">
                <a:solidFill>
                  <a:srgbClr val="0000FF"/>
                </a:solidFill>
              </a:rPr>
              <a:t>chorioretinal</a:t>
            </a:r>
            <a:r>
              <a:rPr lang="en-US" altLang="en-US" dirty="0" smtClean="0">
                <a:solidFill>
                  <a:srgbClr val="0000FF"/>
                </a:solidFill>
              </a:rPr>
              <a:t> tissue </a:t>
            </a:r>
            <a:r>
              <a:rPr lang="en-US" altLang="en-US" dirty="0" smtClean="0"/>
              <a:t>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dirty="0"/>
              <a:t>B</a:t>
            </a:r>
            <a:r>
              <a:rPr lang="en-US" altLang="en-US" dirty="0" smtClean="0"/>
              <a:t>ring the inflamed choroid and retinal tissue into apposition long enough to allow formation of a </a:t>
            </a:r>
            <a:r>
              <a:rPr lang="en-US" altLang="en-US" dirty="0" err="1">
                <a:solidFill>
                  <a:srgbClr val="0000FF"/>
                </a:solidFill>
              </a:rPr>
              <a:t>c</a:t>
            </a:r>
            <a:r>
              <a:rPr lang="en-US" altLang="en-US" dirty="0" err="1" smtClean="0">
                <a:solidFill>
                  <a:srgbClr val="0000FF"/>
                </a:solidFill>
              </a:rPr>
              <a:t>horioretinal</a:t>
            </a:r>
            <a:r>
              <a:rPr lang="en-US" altLang="en-US" dirty="0" smtClean="0">
                <a:solidFill>
                  <a:srgbClr val="0000FF"/>
                </a:solidFill>
              </a:rPr>
              <a:t> scar</a:t>
            </a:r>
            <a:r>
              <a:rPr lang="en-US" altLang="en-US" dirty="0" smtClean="0"/>
              <a:t>, which will act as a barrier between the break and the </a:t>
            </a:r>
            <a:r>
              <a:rPr lang="en-US" altLang="en-US" dirty="0" err="1" smtClean="0"/>
              <a:t>subretinal</a:t>
            </a:r>
            <a:r>
              <a:rPr lang="en-US" altLang="en-US" dirty="0" smtClean="0"/>
              <a:t> space. Note that accomplishing this requires eliminating any </a:t>
            </a:r>
            <a:r>
              <a:rPr lang="en-US" altLang="en-US" dirty="0" smtClean="0">
                <a:solidFill>
                  <a:srgbClr val="0000FF"/>
                </a:solidFill>
              </a:rPr>
              <a:t>vitreoretinal traction</a:t>
            </a:r>
            <a:r>
              <a:rPr lang="en-US" altLang="en-US" dirty="0" smtClean="0"/>
              <a:t>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692150" y="6146800"/>
            <a:ext cx="7994650" cy="6413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FF0000"/>
                </a:solidFill>
              </a:rPr>
              <a:t>Failing to accomplish one (or more) of these is the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FF0000"/>
                </a:solidFill>
              </a:rPr>
              <a:t>most common cause of RD surgery failure in the early post-op period!</a:t>
            </a:r>
          </a:p>
        </p:txBody>
      </p:sp>
    </p:spTree>
    <p:extLst>
      <p:ext uri="{BB962C8B-B14F-4D97-AF65-F5344CB8AC3E}">
        <p14:creationId xmlns:p14="http://schemas.microsoft.com/office/powerpoint/2010/main" val="336633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I</a:t>
            </a:r>
            <a:r>
              <a:rPr lang="en-US" altLang="en-US" u="sng" dirty="0" smtClean="0"/>
              <a:t>nduce an </a:t>
            </a:r>
            <a:r>
              <a:rPr lang="en-US" altLang="en-US" u="sng" dirty="0" smtClean="0">
                <a:solidFill>
                  <a:srgbClr val="0000FF"/>
                </a:solidFill>
              </a:rPr>
              <a:t>inflammatory response </a:t>
            </a:r>
            <a:r>
              <a:rPr lang="en-US" altLang="en-US" u="sng" dirty="0" smtClean="0"/>
              <a:t>in the </a:t>
            </a:r>
            <a:r>
              <a:rPr lang="en-US" altLang="en-US" u="sng" dirty="0" err="1" smtClean="0">
                <a:solidFill>
                  <a:srgbClr val="0000FF"/>
                </a:solidFill>
              </a:rPr>
              <a:t>chorioretinal</a:t>
            </a:r>
            <a:r>
              <a:rPr lang="en-US" altLang="en-US" u="sng" dirty="0" smtClean="0">
                <a:solidFill>
                  <a:srgbClr val="0000FF"/>
                </a:solidFill>
              </a:rPr>
              <a:t> tissue </a:t>
            </a:r>
            <a:r>
              <a:rPr lang="en-US" altLang="en-US" u="sng" dirty="0" smtClean="0"/>
              <a:t>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ring the inflamed choroid and retinal tissue into apposition 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762000" y="3733800"/>
            <a:ext cx="7839005" cy="830997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rgbClr val="0000FF"/>
                </a:solidFill>
              </a:rPr>
              <a:t>What are the two main </a:t>
            </a:r>
            <a:r>
              <a:rPr lang="en-US" altLang="en-US" sz="1600" i="1" dirty="0" smtClean="0">
                <a:solidFill>
                  <a:srgbClr val="0000FF"/>
                </a:solidFill>
              </a:rPr>
              <a:t>surgical approaches for </a:t>
            </a:r>
            <a:r>
              <a:rPr lang="en-US" altLang="en-US" sz="1600" i="1" dirty="0" smtClean="0">
                <a:solidFill>
                  <a:srgbClr val="0000FF"/>
                </a:solidFill>
              </a:rPr>
              <a:t>inducing the inflammatory response?</a:t>
            </a:r>
            <a:endParaRPr lang="en-US" altLang="en-US" sz="16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600" dirty="0" smtClean="0">
                <a:solidFill>
                  <a:srgbClr val="0000FF"/>
                </a:solidFill>
              </a:rPr>
              <a:t>--</a:t>
            </a:r>
          </a:p>
          <a:p>
            <a:pPr eaLnBrk="1" hangingPunct="1"/>
            <a:r>
              <a:rPr lang="en-US" altLang="en-US" sz="1600" dirty="0" smtClean="0">
                <a:solidFill>
                  <a:srgbClr val="0000FF"/>
                </a:solidFill>
              </a:rPr>
              <a:t>--</a:t>
            </a:r>
            <a:endParaRPr lang="en-US" alt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78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29400" y="2819400"/>
            <a:ext cx="1905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38200" y="5715000"/>
            <a:ext cx="2971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4495800"/>
            <a:ext cx="2590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2819400"/>
            <a:ext cx="3429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2" name="Rectangle 1"/>
          <p:cNvSpPr/>
          <p:nvPr/>
        </p:nvSpPr>
        <p:spPr>
          <a:xfrm>
            <a:off x="7696200" y="1143000"/>
            <a:ext cx="1295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4400" y="3236912"/>
            <a:ext cx="9144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2362200"/>
            <a:ext cx="2209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0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</a:t>
            </a:r>
            <a:endParaRPr lang="en-US" altLang="en-US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915400" cy="5327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What three things </a:t>
            </a:r>
            <a:r>
              <a:rPr lang="en-US" altLang="en-US" b="1" i="1" dirty="0" smtClean="0">
                <a:solidFill>
                  <a:schemeClr val="bg1">
                    <a:lumMod val="75000"/>
                  </a:schemeClr>
                </a:solidFill>
              </a:rPr>
              <a:t>must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be accomplished to successfully repair a rhegmatogenous RD?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--Find all retinal breaks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--</a:t>
            </a:r>
            <a:r>
              <a:rPr lang="en-US" altLang="en-US" u="sng" dirty="0"/>
              <a:t>I</a:t>
            </a:r>
            <a:r>
              <a:rPr lang="en-US" altLang="en-US" u="sng" dirty="0" smtClean="0"/>
              <a:t>nduce an </a:t>
            </a:r>
            <a:r>
              <a:rPr lang="en-US" altLang="en-US" u="sng" dirty="0" smtClean="0">
                <a:solidFill>
                  <a:srgbClr val="0000FF"/>
                </a:solidFill>
              </a:rPr>
              <a:t>inflammatory response </a:t>
            </a:r>
            <a:r>
              <a:rPr lang="en-US" altLang="en-US" u="sng" dirty="0" smtClean="0"/>
              <a:t>in the </a:t>
            </a:r>
            <a:r>
              <a:rPr lang="en-US" altLang="en-US" u="sng" dirty="0" err="1" smtClean="0">
                <a:solidFill>
                  <a:srgbClr val="0000FF"/>
                </a:solidFill>
              </a:rPr>
              <a:t>chorioretinal</a:t>
            </a:r>
            <a:r>
              <a:rPr lang="en-US" altLang="en-US" u="sng" dirty="0" smtClean="0">
                <a:solidFill>
                  <a:srgbClr val="0000FF"/>
                </a:solidFill>
              </a:rPr>
              <a:t> tissue </a:t>
            </a:r>
            <a:r>
              <a:rPr lang="en-US" altLang="en-US" u="sng" dirty="0" smtClean="0"/>
              <a:t>immediately surrounding the break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ring the inflamed choroid and retinal tissue into apposition long enough to allow formation of a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horioretinal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scar, which will act as a barrier between the break and the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subretinal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 space. Note that accomplishing this requires eliminating any vitreoretinal traction that may be present.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8822A-0880-4C39-8D00-F8DAC8B4A6F2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0" y="395288"/>
            <a:ext cx="3282950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FF"/>
                </a:solidFill>
              </a:rPr>
              <a:t>Rhegmatogenous RD Repair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762000" y="3733800"/>
            <a:ext cx="7839005" cy="830997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rgbClr val="0000FF"/>
                </a:solidFill>
              </a:rPr>
              <a:t>What are the two main </a:t>
            </a:r>
            <a:r>
              <a:rPr lang="en-US" altLang="en-US" sz="1600" i="1" dirty="0" smtClean="0">
                <a:solidFill>
                  <a:srgbClr val="0000FF"/>
                </a:solidFill>
              </a:rPr>
              <a:t>surgical approaches for </a:t>
            </a:r>
            <a:r>
              <a:rPr lang="en-US" altLang="en-US" sz="1600" i="1" dirty="0" smtClean="0">
                <a:solidFill>
                  <a:srgbClr val="0000FF"/>
                </a:solidFill>
              </a:rPr>
              <a:t>inducing the inflammatory response?</a:t>
            </a:r>
            <a:endParaRPr lang="en-US" altLang="en-US" sz="16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600" dirty="0" smtClean="0">
                <a:solidFill>
                  <a:srgbClr val="0000FF"/>
                </a:solidFill>
              </a:rPr>
              <a:t>--</a:t>
            </a:r>
            <a:r>
              <a:rPr lang="en-US" altLang="en-US" sz="1600" dirty="0" smtClean="0">
                <a:solidFill>
                  <a:srgbClr val="0000FF"/>
                </a:solidFill>
              </a:rPr>
              <a:t>Laser</a:t>
            </a:r>
          </a:p>
          <a:p>
            <a:pPr eaLnBrk="1" hangingPunct="1"/>
            <a:r>
              <a:rPr lang="en-US" altLang="en-US" sz="1600" dirty="0" smtClean="0">
                <a:solidFill>
                  <a:srgbClr val="0000FF"/>
                </a:solidFill>
              </a:rPr>
              <a:t>--</a:t>
            </a:r>
            <a:r>
              <a:rPr lang="en-US" altLang="en-US" sz="1600" dirty="0" err="1" smtClean="0">
                <a:solidFill>
                  <a:srgbClr val="0000FF"/>
                </a:solidFill>
              </a:rPr>
              <a:t>Transscleral</a:t>
            </a:r>
            <a:r>
              <a:rPr lang="en-US" altLang="en-US" sz="1600" dirty="0" smtClean="0">
                <a:solidFill>
                  <a:srgbClr val="0000FF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FF"/>
                </a:solidFill>
              </a:rPr>
              <a:t>cryo</a:t>
            </a:r>
            <a:endParaRPr lang="en-US" alt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79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244</TotalTime>
  <Words>8692</Words>
  <Application>Microsoft Office PowerPoint</Application>
  <PresentationFormat>On-screen Show (4:3)</PresentationFormat>
  <Paragraphs>746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Segoe Script</vt:lpstr>
      <vt:lpstr>Wingdings</vt:lpstr>
      <vt:lpstr>Network</vt:lpstr>
      <vt:lpstr>Q</vt:lpstr>
      <vt:lpstr>A</vt:lpstr>
      <vt:lpstr>Q</vt:lpstr>
      <vt:lpstr>A</vt:lpstr>
      <vt:lpstr>Q</vt:lpstr>
      <vt:lpstr>A</vt:lpstr>
      <vt:lpstr>PowerPoint Presentation</vt:lpstr>
      <vt:lpstr>Q</vt:lpstr>
      <vt:lpstr>A</vt:lpstr>
      <vt:lpstr>Q</vt:lpstr>
      <vt:lpstr>A</vt:lpstr>
      <vt:lpstr>Q</vt:lpstr>
      <vt:lpstr>Q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A/Q</vt:lpstr>
      <vt:lpstr>A</vt:lpstr>
      <vt:lpstr>Q</vt:lpstr>
      <vt:lpstr>A</vt:lpstr>
      <vt:lpstr>Q</vt:lpstr>
      <vt:lpstr>A</vt:lpstr>
      <vt:lpstr>Q</vt:lpstr>
      <vt:lpstr>A</vt:lpstr>
      <vt:lpstr>Q</vt:lpstr>
      <vt:lpstr>A</vt:lpstr>
    </vt:vector>
  </TitlesOfParts>
  <Company>LSU Ophthalmology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</dc:title>
  <dc:creator>Steven B. Flynn</dc:creator>
  <cp:lastModifiedBy>Steve</cp:lastModifiedBy>
  <cp:revision>37</cp:revision>
  <dcterms:created xsi:type="dcterms:W3CDTF">2008-09-13T15:42:42Z</dcterms:created>
  <dcterms:modified xsi:type="dcterms:W3CDTF">2018-04-23T00:34:11Z</dcterms:modified>
</cp:coreProperties>
</file>